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17"/>
  </p:notesMasterIdLst>
  <p:handoutMasterIdLst>
    <p:handoutMasterId r:id="rId18"/>
  </p:handoutMasterIdLst>
  <p:sldIdLst>
    <p:sldId id="256" r:id="rId2"/>
    <p:sldId id="267" r:id="rId3"/>
    <p:sldId id="270" r:id="rId4"/>
    <p:sldId id="266" r:id="rId5"/>
    <p:sldId id="277" r:id="rId6"/>
    <p:sldId id="269" r:id="rId7"/>
    <p:sldId id="272" r:id="rId8"/>
    <p:sldId id="276" r:id="rId9"/>
    <p:sldId id="274" r:id="rId10"/>
    <p:sldId id="278" r:id="rId11"/>
    <p:sldId id="275" r:id="rId12"/>
    <p:sldId id="271" r:id="rId13"/>
    <p:sldId id="268" r:id="rId14"/>
    <p:sldId id="257"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353" autoAdjust="0"/>
  </p:normalViewPr>
  <p:slideViewPr>
    <p:cSldViewPr>
      <p:cViewPr varScale="1">
        <p:scale>
          <a:sx n="88" d="100"/>
          <a:sy n="88" d="100"/>
        </p:scale>
        <p:origin x="-2002" y="-82"/>
      </p:cViewPr>
      <p:guideLst>
        <p:guide orient="horz" pos="2160"/>
        <p:guide pos="2880"/>
      </p:guideLst>
    </p:cSldViewPr>
  </p:slideViewPr>
  <p:outlineViewPr>
    <p:cViewPr>
      <p:scale>
        <a:sx n="33" d="100"/>
        <a:sy n="33" d="100"/>
      </p:scale>
      <p:origin x="264" y="183653"/>
    </p:cViewPr>
  </p:outlineViewPr>
  <p:notesTextViewPr>
    <p:cViewPr>
      <p:scale>
        <a:sx n="100" d="100"/>
        <a:sy n="100" d="100"/>
      </p:scale>
      <p:origin x="0" y="0"/>
    </p:cViewPr>
  </p:notesTextViewPr>
  <p:sorterViewPr>
    <p:cViewPr>
      <p:scale>
        <a:sx n="90" d="100"/>
        <a:sy n="90" d="100"/>
      </p:scale>
      <p:origin x="0" y="0"/>
    </p:cViewPr>
  </p:sorterViewPr>
  <p:notesViewPr>
    <p:cSldViewPr>
      <p:cViewPr>
        <p:scale>
          <a:sx n="90" d="100"/>
          <a:sy n="90" d="100"/>
        </p:scale>
        <p:origin x="-2616" y="379"/>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F07AFF-7CC4-4847-8953-063AC2212953}" type="datetimeFigureOut">
              <a:rPr lang="en-NZ" smtClean="0"/>
              <a:pPr/>
              <a:t>20/11/2011</a:t>
            </a:fld>
            <a:endParaRPr lang="en-NZ"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6E87550-601B-4D2B-918C-FB26C4B65218}" type="slidenum">
              <a:rPr lang="en-NZ" smtClean="0"/>
              <a:pPr/>
              <a:t>‹#›</a:t>
            </a:fld>
            <a:endParaRPr lang="en-NZ"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E3FA9C-B884-492B-949D-9582F4FD8CF8}" type="datetimeFigureOut">
              <a:rPr lang="en-NZ" smtClean="0"/>
              <a:pPr/>
              <a:t>20/11/2011</a:t>
            </a:fld>
            <a:endParaRPr lang="en-NZ"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B3A37C-D9E0-4AAE-B38F-341FAB0C0D89}" type="slidenum">
              <a:rPr lang="en-NZ" smtClean="0"/>
              <a:pPr/>
              <a:t>‹#›</a:t>
            </a:fld>
            <a:endParaRPr lang="en-NZ"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FB3A37C-D9E0-4AAE-B38F-341FAB0C0D89}" type="slidenum">
              <a:rPr lang="en-NZ" smtClean="0"/>
              <a:pPr/>
              <a:t>1</a:t>
            </a:fld>
            <a:endParaRPr lang="en-N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NZ" dirty="0" smtClean="0"/>
              <a:t>Defiance, disobedience (fathers)</a:t>
            </a:r>
          </a:p>
          <a:p>
            <a:pPr lvl="2"/>
            <a:r>
              <a:rPr lang="en-NZ" dirty="0" smtClean="0"/>
              <a:t>Challenging boundaries, argumentative (mothers)</a:t>
            </a:r>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11</a:t>
            </a:fld>
            <a:endParaRPr lang="en-NZ"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Conflict:</a:t>
            </a:r>
          </a:p>
          <a:p>
            <a:r>
              <a:rPr lang="en-NZ" dirty="0" smtClean="0"/>
              <a:t>My child remains angry or is resistant after being disciplined.</a:t>
            </a:r>
          </a:p>
          <a:p>
            <a:r>
              <a:rPr lang="en-NZ" dirty="0" smtClean="0"/>
              <a:t>When my child is in a bad mood, I know we're in for a long and difficult day.</a:t>
            </a:r>
          </a:p>
          <a:p>
            <a:r>
              <a:rPr lang="en-NZ" dirty="0" smtClean="0"/>
              <a:t>My child is sneaky or manipulative with me.</a:t>
            </a:r>
          </a:p>
          <a:p>
            <a:endParaRPr lang="en-NZ" dirty="0" smtClean="0"/>
          </a:p>
          <a:p>
            <a:r>
              <a:rPr lang="en-NZ" dirty="0" smtClean="0">
                <a:latin typeface="Tahoma" pitchFamily="34" charset="0"/>
                <a:ea typeface="Tahoma" pitchFamily="34" charset="0"/>
                <a:cs typeface="Tahoma" pitchFamily="34" charset="0"/>
              </a:rPr>
              <a:t>Highlights potential need to include mothers and fathers in parenting intervention when both parents report parenting difficulties – my current work</a:t>
            </a:r>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12</a:t>
            </a:fld>
            <a:endParaRPr lang="en-NZ"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While an increasing number of studies are finding links between father’s parenting and children’s development the majority of this research has not examined whether fathers’ and mothers’ parenting make similar or separate contributions to children’s development. Many researchers do not control for the quality of the mother-child relationship when examining father effects. Yet, because the behaviour and attitudes of parents are often highly related in many studies, this step is important to determine if fathers are uniquely important to children’s well-being (Amato &amp; Rivera, 1999). E.g. high correlations may reflect fact that effective mothers encourage fathers to be highly involved with their children</a:t>
            </a:r>
          </a:p>
          <a:p>
            <a:endParaRPr lang="en-GB" dirty="0" smtClean="0"/>
          </a:p>
          <a:p>
            <a:r>
              <a:rPr lang="en-NZ" dirty="0" smtClean="0"/>
              <a:t>Societal changes mean that fathers more involved in fathers than previous generations (maternal working patterns, expectations for father involvement – on part of mothers and fathers.</a:t>
            </a:r>
            <a:endParaRPr lang="en-GB" dirty="0" smtClean="0"/>
          </a:p>
          <a:p>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13</a:t>
            </a:fld>
            <a:endParaRPr lang="en-NZ"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NZ" dirty="0" smtClean="0"/>
          </a:p>
          <a:p>
            <a:r>
              <a:rPr lang="en-NZ" dirty="0" smtClean="0"/>
              <a:t>Other studies suggest that some aspects of fathers parenting do make a unique contribution to their children’s development.</a:t>
            </a:r>
          </a:p>
          <a:p>
            <a:endParaRPr lang="en-NZ" dirty="0" smtClean="0"/>
          </a:p>
          <a:p>
            <a:r>
              <a:rPr lang="en-NZ" dirty="0" smtClean="0"/>
              <a:t>Paternal sensitivity,  positive emotion, appropriate regulation of negative emotion, positive control (NICHD 2004, Isley et al,</a:t>
            </a:r>
            <a:r>
              <a:rPr lang="en-NZ" baseline="0" dirty="0" smtClean="0"/>
              <a:t> 1996; Denham et al.)</a:t>
            </a:r>
          </a:p>
          <a:p>
            <a:endParaRPr lang="en-NZ" dirty="0" smtClean="0"/>
          </a:p>
          <a:p>
            <a:r>
              <a:rPr lang="en-NZ" baseline="0" dirty="0" smtClean="0"/>
              <a:t>Positive</a:t>
            </a:r>
            <a:r>
              <a:rPr lang="en-NZ" dirty="0" smtClean="0"/>
              <a:t> involvement (Amato et al.)</a:t>
            </a:r>
          </a:p>
          <a:p>
            <a:endParaRPr lang="en-NZ" baseline="0" dirty="0" smtClean="0"/>
          </a:p>
          <a:p>
            <a:r>
              <a:rPr lang="en-NZ" dirty="0" smtClean="0"/>
              <a:t>One finding that has shown up in several studies is a link between father’s negativity and boys social acceptance. Negativity refers to displays of parental anger, irritability and other negative emotions Fathers negativity has been measured by observing father-child interactions during play and mealtime situations. E.g. </a:t>
            </a:r>
            <a:r>
              <a:rPr lang="en-NZ" dirty="0" err="1" smtClean="0"/>
              <a:t>Isley</a:t>
            </a:r>
            <a:r>
              <a:rPr lang="en-NZ" dirty="0" smtClean="0"/>
              <a:t> et al and other researchers have found that fathers who express more negative emotion during these types of observations had sons who were rated by peers as less well accepted.  These findings suggest the possibility that fathers are modelling behaviours that contribute to poorer social interaction skills for their sons – in turn these children may be disliked by peers because of the level of negative, angry, irritable behaviours they show in peer interactions.</a:t>
            </a:r>
          </a:p>
          <a:p>
            <a:endParaRPr lang="en-NZ" baseline="0" dirty="0" smtClean="0"/>
          </a:p>
          <a:p>
            <a:r>
              <a:rPr lang="en-GB" dirty="0" smtClean="0">
                <a:latin typeface="Arial" pitchFamily="34" charset="0"/>
              </a:rPr>
              <a:t>A second study that highlights an contribution of father’s parenting is a based on data from a national US household survey of 1000 families. Amato and Rivera found that fathers’ positive involvement, as reflected in shared activities (meals, play, homework) and supportive behaviour (praise, hugged children), was associated with fewer behaviour problems in children. This was true even when mothers involvement was taken into account.  It might seem self evident that a positive father-child relationship benefits </a:t>
            </a:r>
            <a:r>
              <a:rPr lang="en-GB" dirty="0" err="1" smtClean="0">
                <a:latin typeface="Arial" pitchFamily="34" charset="0"/>
              </a:rPr>
              <a:t>chn</a:t>
            </a:r>
            <a:r>
              <a:rPr lang="en-GB" dirty="0" smtClean="0">
                <a:latin typeface="Arial" pitchFamily="34" charset="0"/>
              </a:rPr>
              <a:t>, but this is </a:t>
            </a:r>
            <a:r>
              <a:rPr lang="en-GB" b="1" dirty="0" smtClean="0">
                <a:latin typeface="Arial" pitchFamily="34" charset="0"/>
              </a:rPr>
              <a:t>one of</a:t>
            </a:r>
            <a:r>
              <a:rPr lang="en-GB" dirty="0" smtClean="0">
                <a:latin typeface="Arial" pitchFamily="34" charset="0"/>
              </a:rPr>
              <a:t> </a:t>
            </a:r>
            <a:r>
              <a:rPr lang="en-GB" b="1" dirty="0" smtClean="0">
                <a:latin typeface="Arial" pitchFamily="34" charset="0"/>
              </a:rPr>
              <a:t>only a few studies</a:t>
            </a:r>
            <a:r>
              <a:rPr lang="en-GB" dirty="0" smtClean="0">
                <a:latin typeface="Arial" pitchFamily="34" charset="0"/>
              </a:rPr>
              <a:t> </a:t>
            </a:r>
            <a:r>
              <a:rPr lang="en-GB" b="1" dirty="0" smtClean="0">
                <a:latin typeface="Arial" pitchFamily="34" charset="0"/>
              </a:rPr>
              <a:t>that provides evidence</a:t>
            </a:r>
            <a:r>
              <a:rPr lang="en-GB" dirty="0" smtClean="0">
                <a:latin typeface="Arial" pitchFamily="34" charset="0"/>
              </a:rPr>
              <a:t> for the role of father’s parenting beyond the influence of mother’s parenting.</a:t>
            </a:r>
            <a:endParaRPr lang="en-NZ" baseline="0" dirty="0" smtClean="0"/>
          </a:p>
          <a:p>
            <a:endParaRPr lang="en-NZ" dirty="0" smtClean="0"/>
          </a:p>
          <a:p>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14</a:t>
            </a:fld>
            <a:endParaRPr lang="en-NZ"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Children as well as parents play an active role in the process of development – interactive patterns of influence will apply in all cases (</a:t>
            </a:r>
            <a:r>
              <a:rPr lang="en-NZ" dirty="0" err="1" smtClean="0"/>
              <a:t>Woodhead</a:t>
            </a:r>
            <a:r>
              <a:rPr lang="en-NZ" dirty="0" smtClean="0"/>
              <a:t> et al., p. 80) applies to transactional processes/model</a:t>
            </a:r>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15</a:t>
            </a:fld>
            <a:endParaRPr lang="en-N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When people think about dramatic changes in children over time they typically think about the first 2 to 3 years of life.  While these early years are marked by dramatic change, the developmental and social changes that occur between starting school and entering adolescence are striking too.   These include changes in physical maturity, cognitive abilities and learning, and exposure to new settings and relationships.  As a result the amount, content and influence of parent-child relationships changes considerably. Today we look at the impact of these distinctive changes in middle childhood (the period between 5-12 years of age) on parent-child relationships and socialization in the family.</a:t>
            </a:r>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2</a:t>
            </a:fld>
            <a:endParaRPr lang="en-NZ"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b="1" u="sng" kern="1200" dirty="0" smtClean="0">
                <a:solidFill>
                  <a:schemeClr val="tx1"/>
                </a:solidFill>
                <a:latin typeface="+mn-lt"/>
                <a:ea typeface="+mn-ea"/>
                <a:cs typeface="+mn-cs"/>
              </a:rPr>
              <a:t>A fourth area of change in middle childhood is around the development of </a:t>
            </a:r>
            <a:r>
              <a:rPr lang="en-US" sz="1200" b="1" u="sng" kern="1200" dirty="0" smtClean="0">
                <a:solidFill>
                  <a:schemeClr val="tx1"/>
                </a:solidFill>
                <a:latin typeface="+mn-lt"/>
                <a:ea typeface="+mn-ea"/>
                <a:cs typeface="+mn-cs"/>
              </a:rPr>
              <a:t>self-regulation </a:t>
            </a:r>
            <a:endParaRPr lang="en-NZ" sz="1200" kern="1200" dirty="0" smtClean="0">
              <a:solidFill>
                <a:schemeClr val="tx1"/>
              </a:solidFill>
              <a:latin typeface="+mn-lt"/>
              <a:ea typeface="+mn-ea"/>
              <a:cs typeface="+mn-cs"/>
            </a:endParaRPr>
          </a:p>
          <a:p>
            <a:r>
              <a:rPr lang="en-NZ" sz="1200" kern="1200" dirty="0" smtClean="0">
                <a:solidFill>
                  <a:schemeClr val="tx1"/>
                </a:solidFill>
                <a:latin typeface="+mn-lt"/>
                <a:ea typeface="+mn-ea"/>
                <a:cs typeface="+mn-cs"/>
              </a:rPr>
              <a:t> </a:t>
            </a:r>
          </a:p>
          <a:p>
            <a:r>
              <a:rPr lang="en-NZ" sz="1200" kern="1200" dirty="0" smtClean="0">
                <a:solidFill>
                  <a:schemeClr val="tx1"/>
                </a:solidFill>
                <a:latin typeface="+mn-lt"/>
                <a:ea typeface="+mn-ea"/>
                <a:cs typeface="+mn-cs"/>
              </a:rPr>
              <a:t> </a:t>
            </a:r>
          </a:p>
          <a:p>
            <a:r>
              <a:rPr lang="en-NZ" sz="1200" kern="1200" dirty="0" smtClean="0">
                <a:solidFill>
                  <a:schemeClr val="tx1"/>
                </a:solidFill>
                <a:latin typeface="+mn-lt"/>
                <a:ea typeface="+mn-ea"/>
                <a:cs typeface="+mn-cs"/>
              </a:rPr>
              <a:t>Children develop greater capacities for </a:t>
            </a:r>
            <a:r>
              <a:rPr lang="en-NZ" sz="1200" b="1" kern="1200" dirty="0" smtClean="0">
                <a:solidFill>
                  <a:schemeClr val="tx1"/>
                </a:solidFill>
                <a:latin typeface="+mn-lt"/>
                <a:ea typeface="+mn-ea"/>
                <a:cs typeface="+mn-cs"/>
              </a:rPr>
              <a:t>self control</a:t>
            </a:r>
            <a:r>
              <a:rPr lang="en-NZ" sz="1200" kern="1200" dirty="0" smtClean="0">
                <a:solidFill>
                  <a:schemeClr val="tx1"/>
                </a:solidFill>
                <a:latin typeface="+mn-lt"/>
                <a:ea typeface="+mn-ea"/>
                <a:cs typeface="+mn-cs"/>
              </a:rPr>
              <a:t> and </a:t>
            </a:r>
            <a:r>
              <a:rPr lang="en-NZ" sz="1200" b="1" kern="1200" dirty="0" smtClean="0">
                <a:solidFill>
                  <a:schemeClr val="tx1"/>
                </a:solidFill>
                <a:latin typeface="+mn-lt"/>
                <a:ea typeface="+mn-ea"/>
                <a:cs typeface="+mn-cs"/>
              </a:rPr>
              <a:t>self regulation.  </a:t>
            </a:r>
            <a:r>
              <a:rPr lang="en-NZ" sz="1200" kern="1200" dirty="0" smtClean="0">
                <a:solidFill>
                  <a:schemeClr val="tx1"/>
                </a:solidFill>
                <a:latin typeface="+mn-lt"/>
                <a:ea typeface="+mn-ea"/>
                <a:cs typeface="+mn-cs"/>
              </a:rPr>
              <a:t>This is partly due to decreases in impulsive behaviour from early childhood onwards. Improvements in </a:t>
            </a:r>
            <a:r>
              <a:rPr lang="en-NZ" sz="1200" b="1" kern="1200" dirty="0" smtClean="0">
                <a:solidFill>
                  <a:schemeClr val="tx1"/>
                </a:solidFill>
                <a:latin typeface="+mn-lt"/>
                <a:ea typeface="+mn-ea"/>
                <a:cs typeface="+mn-cs"/>
              </a:rPr>
              <a:t>self regulation</a:t>
            </a:r>
            <a:r>
              <a:rPr lang="en-NZ" sz="1200" kern="1200" dirty="0" smtClean="0">
                <a:solidFill>
                  <a:schemeClr val="tx1"/>
                </a:solidFill>
                <a:latin typeface="+mn-lt"/>
                <a:ea typeface="+mn-ea"/>
                <a:cs typeface="+mn-cs"/>
              </a:rPr>
              <a:t> are also due: (a) to the growth in understanding of self and emotions, and (b) developments in cognitive abilities that enable children to redirect their attention and focus on long term goals, and to see things from other’s perspectives.</a:t>
            </a:r>
          </a:p>
          <a:p>
            <a:r>
              <a:rPr lang="en-NZ" sz="1200" kern="1200" dirty="0" smtClean="0">
                <a:solidFill>
                  <a:schemeClr val="tx1"/>
                </a:solidFill>
                <a:latin typeface="+mn-lt"/>
                <a:ea typeface="+mn-ea"/>
                <a:cs typeface="+mn-cs"/>
              </a:rPr>
              <a:t>Parents contribute to development of self regulation by setting standards for behaviour and through discussion and reasoning that highlights right from wrong and consequences for transgressions.  Increases in children’s self regulation affects parent-child relations in many ways. For example, parents expect children to be more independent in tasks at home and school.</a:t>
            </a:r>
          </a:p>
          <a:p>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3</a:t>
            </a:fld>
            <a:endParaRPr lang="en-NZ"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88640" y="4343400"/>
            <a:ext cx="6552728" cy="4621088"/>
          </a:xfrm>
        </p:spPr>
        <p:txBody>
          <a:bodyPr>
            <a:normAutofit lnSpcReduction="10000"/>
          </a:bodyPr>
          <a:lstStyle/>
          <a:p>
            <a:r>
              <a:rPr lang="en-NZ" sz="1200" kern="1200" dirty="0" smtClean="0">
                <a:solidFill>
                  <a:schemeClr val="tx1"/>
                </a:solidFill>
                <a:latin typeface="+mn-lt"/>
                <a:ea typeface="+mn-ea"/>
                <a:cs typeface="+mn-cs"/>
              </a:rPr>
              <a:t>Another </a:t>
            </a:r>
            <a:r>
              <a:rPr lang="en-NZ" sz="1200" b="1" kern="1200" dirty="0" smtClean="0">
                <a:solidFill>
                  <a:schemeClr val="tx1"/>
                </a:solidFill>
                <a:latin typeface="+mn-lt"/>
                <a:ea typeface="+mn-ea"/>
                <a:cs typeface="+mn-cs"/>
              </a:rPr>
              <a:t>adjustment in control processes during middle childhood is called co-regulation</a:t>
            </a:r>
            <a:r>
              <a:rPr lang="en-NZ" sz="1200" kern="1200" dirty="0" smtClean="0">
                <a:solidFill>
                  <a:schemeClr val="tx1"/>
                </a:solidFill>
                <a:latin typeface="+mn-lt"/>
                <a:ea typeface="+mn-ea"/>
                <a:cs typeface="+mn-cs"/>
              </a:rPr>
              <a:t>.  In infancy and early childhood, children’s behaviour is mainly controlled and regulated by their parents.  As children mature there is a gradual shift toward </a:t>
            </a:r>
            <a:r>
              <a:rPr lang="en-NZ" sz="1200" kern="1200" dirty="0" err="1" smtClean="0">
                <a:solidFill>
                  <a:schemeClr val="tx1"/>
                </a:solidFill>
                <a:latin typeface="+mn-lt"/>
                <a:ea typeface="+mn-ea"/>
                <a:cs typeface="+mn-cs"/>
              </a:rPr>
              <a:t>coregulation</a:t>
            </a:r>
            <a:r>
              <a:rPr lang="en-NZ" sz="1200" kern="1200" dirty="0" smtClean="0">
                <a:solidFill>
                  <a:schemeClr val="tx1"/>
                </a:solidFill>
                <a:latin typeface="+mn-lt"/>
                <a:ea typeface="+mn-ea"/>
                <a:cs typeface="+mn-cs"/>
              </a:rPr>
              <a:t> whereby control is shared by parents and children. This is partly due to children spending less time with their families and more time in outside contexts such as peer activities and school. This means that children must be trained to regulate their own behaviour for longer periods of time.  At the same time children become more capable of planning and communicating their plans and wishes to parents and assuming responsibility for their behaviour.  </a:t>
            </a:r>
          </a:p>
          <a:p>
            <a:r>
              <a:rPr lang="en-NZ" sz="1200" kern="1200" dirty="0" smtClean="0">
                <a:solidFill>
                  <a:schemeClr val="tx1"/>
                </a:solidFill>
                <a:latin typeface="+mn-lt"/>
                <a:ea typeface="+mn-ea"/>
                <a:cs typeface="+mn-cs"/>
              </a:rPr>
              <a:t>Eleanor </a:t>
            </a:r>
            <a:r>
              <a:rPr lang="en-NZ" sz="1200" kern="1200" dirty="0" err="1" smtClean="0">
                <a:solidFill>
                  <a:schemeClr val="tx1"/>
                </a:solidFill>
                <a:latin typeface="+mn-lt"/>
                <a:ea typeface="+mn-ea"/>
                <a:cs typeface="+mn-cs"/>
              </a:rPr>
              <a:t>Maccoby</a:t>
            </a:r>
            <a:r>
              <a:rPr lang="en-NZ" sz="1200" kern="1200" dirty="0" smtClean="0">
                <a:solidFill>
                  <a:schemeClr val="tx1"/>
                </a:solidFill>
                <a:latin typeface="+mn-lt"/>
                <a:ea typeface="+mn-ea"/>
                <a:cs typeface="+mn-cs"/>
              </a:rPr>
              <a:t> provides a description of the roles of parents and children in </a:t>
            </a:r>
            <a:r>
              <a:rPr lang="en-NZ" sz="1200" kern="1200" dirty="0" err="1" smtClean="0">
                <a:solidFill>
                  <a:schemeClr val="tx1"/>
                </a:solidFill>
                <a:latin typeface="+mn-lt"/>
                <a:ea typeface="+mn-ea"/>
                <a:cs typeface="+mn-cs"/>
              </a:rPr>
              <a:t>coregulation</a:t>
            </a:r>
            <a:r>
              <a:rPr lang="en-NZ" sz="1200" kern="1200" dirty="0" smtClean="0">
                <a:solidFill>
                  <a:schemeClr val="tx1"/>
                </a:solidFill>
                <a:latin typeface="+mn-lt"/>
                <a:ea typeface="+mn-ea"/>
                <a:cs typeface="+mn-cs"/>
              </a:rPr>
              <a:t>. </a:t>
            </a:r>
          </a:p>
          <a:p>
            <a:pPr lvl="0"/>
            <a:r>
              <a:rPr lang="en-NZ" sz="1200" kern="1200" dirty="0" smtClean="0">
                <a:solidFill>
                  <a:schemeClr val="tx1"/>
                </a:solidFill>
                <a:latin typeface="+mn-lt"/>
                <a:ea typeface="+mn-ea"/>
                <a:cs typeface="+mn-cs"/>
              </a:rPr>
              <a:t>First, parents need to stay informed about what is happened when their children are out of their presence.</a:t>
            </a:r>
          </a:p>
          <a:p>
            <a:pPr lvl="0"/>
            <a:r>
              <a:rPr lang="en-NZ" sz="1200" kern="1200" dirty="0" smtClean="0">
                <a:solidFill>
                  <a:schemeClr val="tx1"/>
                </a:solidFill>
                <a:latin typeface="+mn-lt"/>
                <a:ea typeface="+mn-ea"/>
                <a:cs typeface="+mn-cs"/>
              </a:rPr>
              <a:t>Second parents need to effectively use the time when they are with their children to provide guidelines and feedback about acceptable behaviour.</a:t>
            </a:r>
          </a:p>
          <a:p>
            <a:pPr lvl="0"/>
            <a:r>
              <a:rPr lang="en-NZ" sz="1200" kern="1200" dirty="0" smtClean="0">
                <a:solidFill>
                  <a:schemeClr val="tx1"/>
                </a:solidFill>
                <a:latin typeface="+mn-lt"/>
                <a:ea typeface="+mn-ea"/>
                <a:cs typeface="+mn-cs"/>
              </a:rPr>
              <a:t>Third, they must strengthen in their children the ability to monitor their own behaviour, to adopt acceptable standards of behaviour, and to avoid undue risks, when parents aren’t around.</a:t>
            </a:r>
          </a:p>
          <a:p>
            <a:pPr lvl="0"/>
            <a:r>
              <a:rPr lang="en-NZ" sz="1200" kern="1200" dirty="0" smtClean="0">
                <a:solidFill>
                  <a:schemeClr val="tx1"/>
                </a:solidFill>
                <a:latin typeface="+mn-lt"/>
                <a:ea typeface="+mn-ea"/>
                <a:cs typeface="+mn-cs"/>
              </a:rPr>
              <a:t>Fourth, children must be willing to inform their parents of their whereabouts, activities, and problems so that parents can mediate and guide when necessary.</a:t>
            </a:r>
          </a:p>
          <a:p>
            <a:r>
              <a:rPr lang="en-NZ" sz="1200" kern="1200" dirty="0" smtClean="0">
                <a:solidFill>
                  <a:schemeClr val="tx1"/>
                </a:solidFill>
                <a:latin typeface="+mn-lt"/>
                <a:ea typeface="+mn-ea"/>
                <a:cs typeface="+mn-cs"/>
              </a:rPr>
              <a:t>This process of </a:t>
            </a:r>
            <a:r>
              <a:rPr lang="en-NZ" sz="1200" kern="1200" dirty="0" err="1" smtClean="0">
                <a:solidFill>
                  <a:schemeClr val="tx1"/>
                </a:solidFill>
                <a:latin typeface="+mn-lt"/>
                <a:ea typeface="+mn-ea"/>
                <a:cs typeface="+mn-cs"/>
              </a:rPr>
              <a:t>coregulation</a:t>
            </a:r>
            <a:r>
              <a:rPr lang="en-NZ" sz="1200" kern="1200" dirty="0" smtClean="0">
                <a:solidFill>
                  <a:schemeClr val="tx1"/>
                </a:solidFill>
                <a:latin typeface="+mn-lt"/>
                <a:ea typeface="+mn-ea"/>
                <a:cs typeface="+mn-cs"/>
              </a:rPr>
              <a:t> in middle childhood prepares children for adolescence and adulthood when they will assume </a:t>
            </a:r>
            <a:r>
              <a:rPr lang="en-NZ" sz="1200" kern="1200" dirty="0" err="1" smtClean="0">
                <a:solidFill>
                  <a:schemeClr val="tx1"/>
                </a:solidFill>
                <a:latin typeface="+mn-lt"/>
                <a:ea typeface="+mn-ea"/>
                <a:cs typeface="+mn-cs"/>
              </a:rPr>
              <a:t>responsibiltity</a:t>
            </a:r>
            <a:r>
              <a:rPr lang="en-NZ" sz="1200" kern="1200" dirty="0" smtClean="0">
                <a:solidFill>
                  <a:schemeClr val="tx1"/>
                </a:solidFill>
                <a:latin typeface="+mn-lt"/>
                <a:ea typeface="+mn-ea"/>
                <a:cs typeface="+mn-cs"/>
              </a:rPr>
              <a:t> for their own care and decisions. </a:t>
            </a:r>
          </a:p>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latin typeface="+mn-lt"/>
                <a:ea typeface="+mn-ea"/>
                <a:cs typeface="+mn-cs"/>
              </a:rPr>
              <a:t>As you can see from the process of co-regulation, parent’s effective use of  control processes are important for training children’s self regulation skills – a key aspect of this is effective monitoring.  The term monitoring, in the child development literature refers to supervising children’s behaviour from a distance. When parents monitor their children, one of their goals is to acquire knowledge about their children’s daily activities, whereabouts and companions to help them assess how well their children are doing and to assess whether parental intervention is needed.  During the school years, low levels of monitoring have been linked to low school achievement and behaviour problems.</a:t>
            </a:r>
          </a:p>
          <a:p>
            <a:pPr marL="0" marR="0" indent="0" algn="l" defTabSz="914400" rtl="0" eaLnBrk="1" fontAlgn="auto" latinLnBrk="0" hangingPunct="1">
              <a:lnSpc>
                <a:spcPct val="100000"/>
              </a:lnSpc>
              <a:spcBef>
                <a:spcPts val="0"/>
              </a:spcBef>
              <a:spcAft>
                <a:spcPts val="0"/>
              </a:spcAft>
              <a:buClrTx/>
              <a:buSzTx/>
              <a:buFontTx/>
              <a:buNone/>
              <a:tabLst/>
              <a:defRPr/>
            </a:pPr>
            <a:endParaRPr lang="en-NZ" sz="1200" kern="1200" dirty="0" smtClean="0">
              <a:solidFill>
                <a:schemeClr val="tx1"/>
              </a:solidFill>
              <a:latin typeface="+mn-lt"/>
              <a:ea typeface="+mn-ea"/>
              <a:cs typeface="+mn-cs"/>
            </a:endParaRPr>
          </a:p>
          <a:p>
            <a:endParaRPr lang="en-NZ" sz="1200" kern="1200" dirty="0" smtClean="0">
              <a:solidFill>
                <a:schemeClr val="tx1"/>
              </a:solidFill>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4</a:t>
            </a:fld>
            <a:endParaRPr lang="en-NZ"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How effective monitoring is depends on the parents’ general style of control.  Children are more likely to show positive developmental outcomes when parents use monitoring along with authoritative methods such as child centred discipline (e.g. focus on getting child to understand consequences of their behaviour, rather than commands with no explanations </a:t>
            </a:r>
            <a:r>
              <a:rPr lang="en-NZ" b="1" dirty="0" smtClean="0"/>
              <a:t>inductive discipline</a:t>
            </a:r>
            <a:r>
              <a:rPr lang="en-NZ" dirty="0" smtClean="0"/>
              <a:t>), clearly communicated commands, and an atmosphere of acceptance towards the child. For example, these parenting styles are positively linked to the development of children’s self esteem, competence and social responsibility.</a:t>
            </a:r>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5</a:t>
            </a:fld>
            <a:endParaRPr lang="en-N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sz="1200" b="1" u="sng" kern="1200" dirty="0" smtClean="0">
                <a:solidFill>
                  <a:schemeClr val="tx1"/>
                </a:solidFill>
                <a:latin typeface="+mn-lt"/>
                <a:ea typeface="+mn-ea"/>
                <a:cs typeface="+mn-cs"/>
              </a:rPr>
              <a:t>A second major influence on parent-child relationships has to do with changes in social contexts and relationships</a:t>
            </a:r>
            <a:r>
              <a:rPr lang="en-NZ" sz="1200" kern="1200" dirty="0" smtClean="0">
                <a:solidFill>
                  <a:schemeClr val="tx1"/>
                </a:solidFill>
                <a:latin typeface="+mn-lt"/>
                <a:ea typeface="+mn-ea"/>
                <a:cs typeface="+mn-cs"/>
              </a:rPr>
              <a:t> – In middle childhood children’s contacts with people outside the family increase dramatically.  For parents this can mean greater demands in keeping track of children’s activities and choice of companions from a distance – such as what their children are doing and who they are mixing with when away from parents.  </a:t>
            </a:r>
          </a:p>
          <a:p>
            <a:r>
              <a:rPr lang="en-NZ" sz="1200" b="1" kern="1200" dirty="0" smtClean="0">
                <a:solidFill>
                  <a:schemeClr val="tx1"/>
                </a:solidFill>
                <a:latin typeface="+mn-lt"/>
                <a:ea typeface="+mn-ea"/>
                <a:cs typeface="+mn-cs"/>
              </a:rPr>
              <a:t>The roles of peers and family become increasingly complementary</a:t>
            </a:r>
            <a:r>
              <a:rPr lang="en-NZ" sz="1200" kern="1200" dirty="0" smtClean="0">
                <a:solidFill>
                  <a:schemeClr val="tx1"/>
                </a:solidFill>
                <a:latin typeface="+mn-lt"/>
                <a:ea typeface="+mn-ea"/>
                <a:cs typeface="+mn-cs"/>
              </a:rPr>
              <a:t> – peers provide experience in areas, not so readily available in the family such as situations requiring an understanding of give and take with others of equal status and power.</a:t>
            </a:r>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6</a:t>
            </a:fld>
            <a:endParaRPr lang="en-N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Parent emotional reaction: Research shows that consistent tone of either positive or negative emotion in the home is linked with </a:t>
            </a:r>
            <a:r>
              <a:rPr lang="en-NZ" dirty="0" err="1" smtClean="0"/>
              <a:t>chns</a:t>
            </a:r>
            <a:r>
              <a:rPr lang="en-NZ" dirty="0" smtClean="0"/>
              <a:t> social competence and emotional expression e.g. intense negative and hostile emotion tone in family related to low levels of social competence and high levels of negative emotion expression in </a:t>
            </a:r>
            <a:r>
              <a:rPr lang="en-NZ" dirty="0" err="1" smtClean="0"/>
              <a:t>chn</a:t>
            </a:r>
            <a:r>
              <a:rPr lang="en-NZ" dirty="0" smtClean="0"/>
              <a:t>. When positive emotion prevalent in the home, linked to children’s positive emotional expression and social skills (</a:t>
            </a:r>
            <a:r>
              <a:rPr lang="en-NZ" dirty="0" err="1" smtClean="0"/>
              <a:t>Halberstadt</a:t>
            </a:r>
            <a:r>
              <a:rPr lang="en-NZ" dirty="0" smtClean="0"/>
              <a:t> et al., 1999)in </a:t>
            </a:r>
            <a:r>
              <a:rPr lang="en-NZ" dirty="0" err="1" smtClean="0"/>
              <a:t>Siegler</a:t>
            </a:r>
            <a:r>
              <a:rPr lang="en-NZ" dirty="0" smtClean="0"/>
              <a:t>, p.409 </a:t>
            </a:r>
          </a:p>
          <a:p>
            <a:endParaRPr lang="en-NZ" dirty="0" smtClean="0"/>
          </a:p>
          <a:p>
            <a:endParaRPr lang="en-NZ" dirty="0" smtClean="0"/>
          </a:p>
          <a:p>
            <a:r>
              <a:rPr lang="en-NZ" dirty="0" smtClean="0"/>
              <a:t>Supportive rather than dismissive reactions to children’s emotional upsets helps children regulate emotional arousal and influences social competence and adjustment (Eisenberg et al., 1998, </a:t>
            </a:r>
            <a:r>
              <a:rPr lang="en-NZ" dirty="0" err="1" smtClean="0"/>
              <a:t>Siegler</a:t>
            </a:r>
            <a:r>
              <a:rPr lang="en-NZ" dirty="0" smtClean="0"/>
              <a:t> page 410).</a:t>
            </a:r>
          </a:p>
          <a:p>
            <a:r>
              <a:rPr lang="en-NZ" dirty="0" smtClean="0"/>
              <a:t>e.g. does parent respond to child’s sadness and anxiety by dismissing and criticising the feelings or are they supportive towards the child (latter linked with better social competence and adjustment).</a:t>
            </a:r>
          </a:p>
          <a:p>
            <a:endParaRPr lang="en-NZ" dirty="0" smtClean="0"/>
          </a:p>
          <a:p>
            <a:r>
              <a:rPr lang="en-NZ" dirty="0" smtClean="0"/>
              <a:t> </a:t>
            </a:r>
          </a:p>
          <a:p>
            <a:endParaRPr lang="en-NZ" dirty="0" smtClean="0"/>
          </a:p>
          <a:p>
            <a:endParaRPr lang="en-NZ" dirty="0" smtClean="0"/>
          </a:p>
          <a:p>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7</a:t>
            </a:fld>
            <a:endParaRPr lang="en-NZ"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DFB3A37C-D9E0-4AAE-B38F-341FAB0C0D89}" type="slidenum">
              <a:rPr lang="en-NZ" smtClean="0"/>
              <a:pPr/>
              <a:t>8</a:t>
            </a:fld>
            <a:endParaRPr lang="en-NZ"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Goodness of fit</a:t>
            </a:r>
          </a:p>
          <a:p>
            <a:r>
              <a:rPr lang="en-NZ" dirty="0" smtClean="0"/>
              <a:t>Bi-directionality</a:t>
            </a:r>
          </a:p>
          <a:p>
            <a:r>
              <a:rPr lang="en-NZ" dirty="0" smtClean="0"/>
              <a:t>Transactional model</a:t>
            </a:r>
            <a:endParaRPr lang="en-NZ" dirty="0"/>
          </a:p>
        </p:txBody>
      </p:sp>
      <p:sp>
        <p:nvSpPr>
          <p:cNvPr id="4" name="Slide Number Placeholder 3"/>
          <p:cNvSpPr>
            <a:spLocks noGrp="1"/>
          </p:cNvSpPr>
          <p:nvPr>
            <p:ph type="sldNum" sz="quarter" idx="10"/>
          </p:nvPr>
        </p:nvSpPr>
        <p:spPr/>
        <p:txBody>
          <a:bodyPr/>
          <a:lstStyle/>
          <a:p>
            <a:fld id="{DFB3A37C-D9E0-4AAE-B38F-341FAB0C0D89}" type="slidenum">
              <a:rPr lang="en-NZ" smtClean="0"/>
              <a:pPr/>
              <a:t>9</a:t>
            </a:fld>
            <a:endParaRPr lang="en-N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20" name="Footer Placeholder 19"/>
          <p:cNvSpPr>
            <a:spLocks noGrp="1"/>
          </p:cNvSpPr>
          <p:nvPr>
            <p:ph type="ftr" sz="quarter" idx="11"/>
          </p:nvPr>
        </p:nvSpPr>
        <p:spPr/>
        <p:txBody>
          <a:bodyPr/>
          <a:lstStyle>
            <a:extLst/>
          </a:lstStyle>
          <a:p>
            <a:endParaRPr lang="en-NZ" dirty="0"/>
          </a:p>
        </p:txBody>
      </p:sp>
      <p:sp>
        <p:nvSpPr>
          <p:cNvPr id="10" name="Slide Number Placeholder 9"/>
          <p:cNvSpPr>
            <a:spLocks noGrp="1"/>
          </p:cNvSpPr>
          <p:nvPr>
            <p:ph type="sldNum" sz="quarter" idx="12"/>
          </p:nvPr>
        </p:nvSpPr>
        <p:spPr/>
        <p:txBody>
          <a:bodyPr/>
          <a:lstStyle>
            <a:extLst/>
          </a:lstStyle>
          <a:p>
            <a:fld id="{85CB7824-D3D4-4537-8C8C-FB1FD8788597}" type="slidenum">
              <a:rPr lang="en-NZ" smtClean="0"/>
              <a:pPr/>
              <a:t>‹#›</a:t>
            </a:fld>
            <a:endParaRPr lang="en-NZ"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5" name="Footer Placeholder 4"/>
          <p:cNvSpPr>
            <a:spLocks noGrp="1"/>
          </p:cNvSpPr>
          <p:nvPr>
            <p:ph type="ftr" sz="quarter" idx="11"/>
          </p:nvPr>
        </p:nvSpPr>
        <p:spPr/>
        <p:txBody>
          <a:bodyPr/>
          <a:lstStyle>
            <a:extLst/>
          </a:lstStyle>
          <a:p>
            <a:endParaRPr lang="en-NZ" dirty="0"/>
          </a:p>
        </p:txBody>
      </p:sp>
      <p:sp>
        <p:nvSpPr>
          <p:cNvPr id="6" name="Slide Number Placeholder 5"/>
          <p:cNvSpPr>
            <a:spLocks noGrp="1"/>
          </p:cNvSpPr>
          <p:nvPr>
            <p:ph type="sldNum" sz="quarter" idx="12"/>
          </p:nvPr>
        </p:nvSpPr>
        <p:spPr/>
        <p:txBody>
          <a:bodyPr/>
          <a:lstStyle>
            <a:extLst/>
          </a:lstStyle>
          <a:p>
            <a:fld id="{85CB7824-D3D4-4537-8C8C-FB1FD8788597}"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5" name="Footer Placeholder 4"/>
          <p:cNvSpPr>
            <a:spLocks noGrp="1"/>
          </p:cNvSpPr>
          <p:nvPr>
            <p:ph type="ftr" sz="quarter" idx="11"/>
          </p:nvPr>
        </p:nvSpPr>
        <p:spPr/>
        <p:txBody>
          <a:bodyPr/>
          <a:lstStyle>
            <a:extLst/>
          </a:lstStyle>
          <a:p>
            <a:endParaRPr lang="en-NZ" dirty="0"/>
          </a:p>
        </p:txBody>
      </p:sp>
      <p:sp>
        <p:nvSpPr>
          <p:cNvPr id="6" name="Slide Number Placeholder 5"/>
          <p:cNvSpPr>
            <a:spLocks noGrp="1"/>
          </p:cNvSpPr>
          <p:nvPr>
            <p:ph type="sldNum" sz="quarter" idx="12"/>
          </p:nvPr>
        </p:nvSpPr>
        <p:spPr/>
        <p:txBody>
          <a:bodyPr/>
          <a:lstStyle>
            <a:extLst/>
          </a:lstStyle>
          <a:p>
            <a:fld id="{85CB7824-D3D4-4537-8C8C-FB1FD8788597}" type="slidenum">
              <a:rPr lang="en-NZ" smtClean="0"/>
              <a:pPr/>
              <a:t>‹#›</a:t>
            </a:fld>
            <a:endParaRPr lang="en-N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5" name="Footer Placeholder 4"/>
          <p:cNvSpPr>
            <a:spLocks noGrp="1"/>
          </p:cNvSpPr>
          <p:nvPr>
            <p:ph type="ftr" sz="quarter" idx="11"/>
          </p:nvPr>
        </p:nvSpPr>
        <p:spPr/>
        <p:txBody>
          <a:bodyPr/>
          <a:lstStyle>
            <a:extLst/>
          </a:lstStyle>
          <a:p>
            <a:endParaRPr lang="en-NZ" dirty="0"/>
          </a:p>
        </p:txBody>
      </p:sp>
      <p:sp>
        <p:nvSpPr>
          <p:cNvPr id="6" name="Slide Number Placeholder 5"/>
          <p:cNvSpPr>
            <a:spLocks noGrp="1"/>
          </p:cNvSpPr>
          <p:nvPr>
            <p:ph type="sldNum" sz="quarter" idx="12"/>
          </p:nvPr>
        </p:nvSpPr>
        <p:spPr/>
        <p:txBody>
          <a:bodyPr/>
          <a:lstStyle>
            <a:extLst/>
          </a:lstStyle>
          <a:p>
            <a:fld id="{85CB7824-D3D4-4537-8C8C-FB1FD8788597}" type="slidenum">
              <a:rPr lang="en-NZ" smtClean="0"/>
              <a:pPr/>
              <a:t>‹#›</a:t>
            </a:fld>
            <a:endParaRPr lang="en-N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5" name="Footer Placeholder 4"/>
          <p:cNvSpPr>
            <a:spLocks noGrp="1"/>
          </p:cNvSpPr>
          <p:nvPr>
            <p:ph type="ftr" sz="quarter" idx="11"/>
          </p:nvPr>
        </p:nvSpPr>
        <p:spPr/>
        <p:txBody>
          <a:bodyPr/>
          <a:lstStyle>
            <a:extLst/>
          </a:lstStyle>
          <a:p>
            <a:endParaRPr lang="en-NZ" dirty="0"/>
          </a:p>
        </p:txBody>
      </p:sp>
      <p:sp>
        <p:nvSpPr>
          <p:cNvPr id="6" name="Slide Number Placeholder 5"/>
          <p:cNvSpPr>
            <a:spLocks noGrp="1"/>
          </p:cNvSpPr>
          <p:nvPr>
            <p:ph type="sldNum" sz="quarter" idx="12"/>
          </p:nvPr>
        </p:nvSpPr>
        <p:spPr/>
        <p:txBody>
          <a:bodyPr/>
          <a:lstStyle>
            <a:extLst/>
          </a:lstStyle>
          <a:p>
            <a:fld id="{85CB7824-D3D4-4537-8C8C-FB1FD8788597}" type="slidenum">
              <a:rPr lang="en-NZ" smtClean="0"/>
              <a:pPr/>
              <a:t>‹#›</a:t>
            </a:fld>
            <a:endParaRPr lang="en-NZ"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6" name="Footer Placeholder 5"/>
          <p:cNvSpPr>
            <a:spLocks noGrp="1"/>
          </p:cNvSpPr>
          <p:nvPr>
            <p:ph type="ftr" sz="quarter" idx="11"/>
          </p:nvPr>
        </p:nvSpPr>
        <p:spPr/>
        <p:txBody>
          <a:bodyPr/>
          <a:lstStyle>
            <a:extLst/>
          </a:lstStyle>
          <a:p>
            <a:endParaRPr lang="en-NZ" dirty="0"/>
          </a:p>
        </p:txBody>
      </p:sp>
      <p:sp>
        <p:nvSpPr>
          <p:cNvPr id="7" name="Slide Number Placeholder 6"/>
          <p:cNvSpPr>
            <a:spLocks noGrp="1"/>
          </p:cNvSpPr>
          <p:nvPr>
            <p:ph type="sldNum" sz="quarter" idx="12"/>
          </p:nvPr>
        </p:nvSpPr>
        <p:spPr/>
        <p:txBody>
          <a:bodyPr/>
          <a:lstStyle>
            <a:extLst/>
          </a:lstStyle>
          <a:p>
            <a:fld id="{85CB7824-D3D4-4537-8C8C-FB1FD8788597}" type="slidenum">
              <a:rPr lang="en-NZ" smtClean="0"/>
              <a:pPr/>
              <a:t>‹#›</a:t>
            </a:fld>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8" name="Footer Placeholder 7"/>
          <p:cNvSpPr>
            <a:spLocks noGrp="1"/>
          </p:cNvSpPr>
          <p:nvPr>
            <p:ph type="ftr" sz="quarter" idx="11"/>
          </p:nvPr>
        </p:nvSpPr>
        <p:spPr/>
        <p:txBody>
          <a:bodyPr/>
          <a:lstStyle>
            <a:extLst/>
          </a:lstStyle>
          <a:p>
            <a:endParaRPr lang="en-NZ" dirty="0"/>
          </a:p>
        </p:txBody>
      </p:sp>
      <p:sp>
        <p:nvSpPr>
          <p:cNvPr id="9" name="Slide Number Placeholder 8"/>
          <p:cNvSpPr>
            <a:spLocks noGrp="1"/>
          </p:cNvSpPr>
          <p:nvPr>
            <p:ph type="sldNum" sz="quarter" idx="12"/>
          </p:nvPr>
        </p:nvSpPr>
        <p:spPr/>
        <p:txBody>
          <a:bodyPr/>
          <a:lstStyle>
            <a:extLst/>
          </a:lstStyle>
          <a:p>
            <a:fld id="{85CB7824-D3D4-4537-8C8C-FB1FD8788597}" type="slidenum">
              <a:rPr lang="en-NZ" smtClean="0"/>
              <a:pPr/>
              <a:t>‹#›</a:t>
            </a:fld>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4" name="Footer Placeholder 3"/>
          <p:cNvSpPr>
            <a:spLocks noGrp="1"/>
          </p:cNvSpPr>
          <p:nvPr>
            <p:ph type="ftr" sz="quarter" idx="11"/>
          </p:nvPr>
        </p:nvSpPr>
        <p:spPr/>
        <p:txBody>
          <a:bodyPr/>
          <a:lstStyle>
            <a:extLst/>
          </a:lstStyle>
          <a:p>
            <a:endParaRPr lang="en-NZ" dirty="0"/>
          </a:p>
        </p:txBody>
      </p:sp>
      <p:sp>
        <p:nvSpPr>
          <p:cNvPr id="5" name="Slide Number Placeholder 4"/>
          <p:cNvSpPr>
            <a:spLocks noGrp="1"/>
          </p:cNvSpPr>
          <p:nvPr>
            <p:ph type="sldNum" sz="quarter" idx="12"/>
          </p:nvPr>
        </p:nvSpPr>
        <p:spPr/>
        <p:txBody>
          <a:bodyPr/>
          <a:lstStyle>
            <a:extLst/>
          </a:lstStyle>
          <a:p>
            <a:fld id="{85CB7824-D3D4-4537-8C8C-FB1FD8788597}" type="slidenum">
              <a:rPr lang="en-NZ" smtClean="0"/>
              <a:pPr/>
              <a:t>‹#›</a:t>
            </a:fld>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3" name="Footer Placeholder 2"/>
          <p:cNvSpPr>
            <a:spLocks noGrp="1"/>
          </p:cNvSpPr>
          <p:nvPr>
            <p:ph type="ftr" sz="quarter" idx="11"/>
          </p:nvPr>
        </p:nvSpPr>
        <p:spPr/>
        <p:txBody>
          <a:bodyPr/>
          <a:lstStyle>
            <a:extLst/>
          </a:lstStyle>
          <a:p>
            <a:endParaRPr lang="en-NZ" dirty="0"/>
          </a:p>
        </p:txBody>
      </p:sp>
      <p:sp>
        <p:nvSpPr>
          <p:cNvPr id="4" name="Slide Number Placeholder 3"/>
          <p:cNvSpPr>
            <a:spLocks noGrp="1"/>
          </p:cNvSpPr>
          <p:nvPr>
            <p:ph type="sldNum" sz="quarter" idx="12"/>
          </p:nvPr>
        </p:nvSpPr>
        <p:spPr/>
        <p:txBody>
          <a:bodyPr/>
          <a:lstStyle>
            <a:extLst/>
          </a:lstStyle>
          <a:p>
            <a:fld id="{85CB7824-D3D4-4537-8C8C-FB1FD8788597}" type="slidenum">
              <a:rPr lang="en-NZ" smtClean="0"/>
              <a:pPr/>
              <a:t>‹#›</a:t>
            </a:fld>
            <a:endParaRPr lang="en-NZ"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6" name="Footer Placeholder 5"/>
          <p:cNvSpPr>
            <a:spLocks noGrp="1"/>
          </p:cNvSpPr>
          <p:nvPr>
            <p:ph type="ftr" sz="quarter" idx="11"/>
          </p:nvPr>
        </p:nvSpPr>
        <p:spPr/>
        <p:txBody>
          <a:bodyPr/>
          <a:lstStyle>
            <a:extLst/>
          </a:lstStyle>
          <a:p>
            <a:endParaRPr lang="en-NZ" dirty="0"/>
          </a:p>
        </p:txBody>
      </p:sp>
      <p:sp>
        <p:nvSpPr>
          <p:cNvPr id="7" name="Slide Number Placeholder 6"/>
          <p:cNvSpPr>
            <a:spLocks noGrp="1"/>
          </p:cNvSpPr>
          <p:nvPr>
            <p:ph type="sldNum" sz="quarter" idx="12"/>
          </p:nvPr>
        </p:nvSpPr>
        <p:spPr/>
        <p:txBody>
          <a:bodyPr/>
          <a:lstStyle>
            <a:extLst/>
          </a:lstStyle>
          <a:p>
            <a:fld id="{85CB7824-D3D4-4537-8C8C-FB1FD8788597}" type="slidenum">
              <a:rPr lang="en-NZ" smtClean="0"/>
              <a:pPr/>
              <a:t>‹#›</a:t>
            </a:fld>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4D8A30E-7942-46EC-9F66-B3CE07F45304}" type="datetimeFigureOut">
              <a:rPr lang="en-NZ" smtClean="0"/>
              <a:pPr/>
              <a:t>20/11/2011</a:t>
            </a:fld>
            <a:endParaRPr lang="en-NZ" dirty="0"/>
          </a:p>
        </p:txBody>
      </p:sp>
      <p:sp>
        <p:nvSpPr>
          <p:cNvPr id="6" name="Footer Placeholder 5"/>
          <p:cNvSpPr>
            <a:spLocks noGrp="1"/>
          </p:cNvSpPr>
          <p:nvPr>
            <p:ph type="ftr" sz="quarter" idx="11"/>
          </p:nvPr>
        </p:nvSpPr>
        <p:spPr/>
        <p:txBody>
          <a:bodyPr/>
          <a:lstStyle>
            <a:extLst/>
          </a:lstStyle>
          <a:p>
            <a:endParaRPr lang="en-NZ" dirty="0"/>
          </a:p>
        </p:txBody>
      </p:sp>
      <p:sp>
        <p:nvSpPr>
          <p:cNvPr id="7" name="Slide Number Placeholder 6"/>
          <p:cNvSpPr>
            <a:spLocks noGrp="1"/>
          </p:cNvSpPr>
          <p:nvPr>
            <p:ph type="sldNum" sz="quarter" idx="12"/>
          </p:nvPr>
        </p:nvSpPr>
        <p:spPr/>
        <p:txBody>
          <a:bodyPr/>
          <a:lstStyle>
            <a:extLst/>
          </a:lstStyle>
          <a:p>
            <a:fld id="{85CB7824-D3D4-4537-8C8C-FB1FD8788597}" type="slidenum">
              <a:rPr lang="en-NZ" smtClean="0"/>
              <a:pPr/>
              <a:t>‹#›</a:t>
            </a:fld>
            <a:endParaRPr lang="en-NZ"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4D8A30E-7942-46EC-9F66-B3CE07F45304}" type="datetimeFigureOut">
              <a:rPr lang="en-NZ" smtClean="0"/>
              <a:pPr/>
              <a:t>20/11/2011</a:t>
            </a:fld>
            <a:endParaRPr lang="en-NZ"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NZ"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5CB7824-D3D4-4537-8C8C-FB1FD8788597}" type="slidenum">
              <a:rPr lang="en-NZ" smtClean="0"/>
              <a:pPr/>
              <a:t>‹#›</a:t>
            </a:fld>
            <a:endParaRPr lang="en-NZ"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NZ" dirty="0" smtClean="0"/>
              <a:t>Parenting Primary School Age Children</a:t>
            </a:r>
            <a:endParaRPr lang="en-NZ" dirty="0"/>
          </a:p>
        </p:txBody>
      </p:sp>
      <p:sp>
        <p:nvSpPr>
          <p:cNvPr id="4" name="Content Placeholder 3"/>
          <p:cNvSpPr>
            <a:spLocks noGrp="1"/>
          </p:cNvSpPr>
          <p:nvPr>
            <p:ph type="subTitle" idx="1"/>
          </p:nvPr>
        </p:nvSpPr>
        <p:spPr>
          <a:xfrm>
            <a:off x="1432560" y="1850064"/>
            <a:ext cx="7406640" cy="4171224"/>
          </a:xfrm>
        </p:spPr>
        <p:txBody>
          <a:bodyPr/>
          <a:lstStyle/>
          <a:p>
            <a:r>
              <a:rPr lang="en-NZ" dirty="0" smtClean="0"/>
              <a:t>Dr Louise </a:t>
            </a:r>
            <a:r>
              <a:rPr lang="en-NZ" dirty="0" err="1" smtClean="0"/>
              <a:t>Keown</a:t>
            </a:r>
            <a:endParaRPr lang="en-NZ" dirty="0" smtClean="0"/>
          </a:p>
          <a:p>
            <a:r>
              <a:rPr lang="en-NZ" dirty="0" smtClean="0"/>
              <a:t>Faculty of Education</a:t>
            </a:r>
          </a:p>
          <a:p>
            <a:endParaRPr lang="en-NZ" dirty="0" smtClean="0"/>
          </a:p>
          <a:p>
            <a:endParaRPr lang="en-N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Individual differences</a:t>
            </a:r>
            <a:endParaRPr lang="en-NZ" dirty="0"/>
          </a:p>
        </p:txBody>
      </p:sp>
      <p:sp>
        <p:nvSpPr>
          <p:cNvPr id="3" name="Content Placeholder 2"/>
          <p:cNvSpPr>
            <a:spLocks noGrp="1"/>
          </p:cNvSpPr>
          <p:nvPr>
            <p:ph idx="1"/>
          </p:nvPr>
        </p:nvSpPr>
        <p:spPr/>
        <p:txBody>
          <a:bodyPr/>
          <a:lstStyle/>
          <a:p>
            <a:r>
              <a:rPr lang="en-NZ" dirty="0" smtClean="0"/>
              <a:t>Children’s adjustment predicted by temperament plus parenting practices. Child temperament and parents’ socialisation efforts influence each other over time (</a:t>
            </a:r>
            <a:r>
              <a:rPr lang="en-NZ" dirty="0" err="1" smtClean="0"/>
              <a:t>Belsky</a:t>
            </a:r>
            <a:r>
              <a:rPr lang="en-NZ" dirty="0" smtClean="0"/>
              <a:t> et al. 2007).</a:t>
            </a:r>
            <a:endParaRPr lang="en-N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Atypical behavioural development</a:t>
            </a:r>
            <a:endParaRPr lang="en-NZ" dirty="0"/>
          </a:p>
        </p:txBody>
      </p:sp>
      <p:sp>
        <p:nvSpPr>
          <p:cNvPr id="3" name="Content Placeholder 2"/>
          <p:cNvSpPr>
            <a:spLocks noGrp="1"/>
          </p:cNvSpPr>
          <p:nvPr>
            <p:ph idx="1"/>
          </p:nvPr>
        </p:nvSpPr>
        <p:spPr/>
        <p:txBody>
          <a:bodyPr/>
          <a:lstStyle/>
          <a:p>
            <a:r>
              <a:rPr lang="en-NZ" dirty="0" err="1" smtClean="0"/>
              <a:t>Keown</a:t>
            </a:r>
            <a:r>
              <a:rPr lang="en-NZ" dirty="0" smtClean="0"/>
              <a:t> (2011</a:t>
            </a:r>
            <a:r>
              <a:rPr lang="en-NZ" dirty="0" smtClean="0"/>
              <a:t>), </a:t>
            </a:r>
            <a:r>
              <a:rPr lang="en-NZ" dirty="0" smtClean="0"/>
              <a:t>6-8 year old boys with behavioural difficulties followed-up from early childhood</a:t>
            </a:r>
          </a:p>
          <a:p>
            <a:pPr lvl="1"/>
            <a:r>
              <a:rPr lang="en-NZ" dirty="0" smtClean="0"/>
              <a:t>Most frequently reported challenges</a:t>
            </a:r>
          </a:p>
          <a:p>
            <a:pPr lvl="2"/>
            <a:r>
              <a:rPr lang="en-NZ" dirty="0" smtClean="0"/>
              <a:t>Defiance, disobedience </a:t>
            </a:r>
          </a:p>
          <a:p>
            <a:pPr lvl="2"/>
            <a:r>
              <a:rPr lang="en-NZ" dirty="0" smtClean="0"/>
              <a:t>Challenging boundaries, argumentative</a:t>
            </a:r>
            <a:endParaRPr lang="en-N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Atypical behavioural development</a:t>
            </a:r>
            <a:endParaRPr lang="en-NZ" dirty="0"/>
          </a:p>
        </p:txBody>
      </p:sp>
      <p:sp>
        <p:nvSpPr>
          <p:cNvPr id="3" name="Content Placeholder 2"/>
          <p:cNvSpPr>
            <a:spLocks noGrp="1"/>
          </p:cNvSpPr>
          <p:nvPr>
            <p:ph idx="1"/>
          </p:nvPr>
        </p:nvSpPr>
        <p:spPr/>
        <p:txBody>
          <a:bodyPr/>
          <a:lstStyle/>
          <a:p>
            <a:r>
              <a:rPr lang="en-NZ" dirty="0" err="1" smtClean="0"/>
              <a:t>Keown</a:t>
            </a:r>
            <a:r>
              <a:rPr lang="en-NZ" dirty="0" smtClean="0"/>
              <a:t> (2011)</a:t>
            </a:r>
          </a:p>
          <a:p>
            <a:pPr lvl="1"/>
            <a:r>
              <a:rPr lang="en-NZ" dirty="0" smtClean="0"/>
              <a:t>Both mothers and fathers of boys with behaviour problems reported higher rates of child-parent conflict than </a:t>
            </a:r>
            <a:r>
              <a:rPr lang="en-NZ" dirty="0" smtClean="0"/>
              <a:t>parents </a:t>
            </a:r>
            <a:r>
              <a:rPr lang="en-NZ" dirty="0" smtClean="0"/>
              <a:t>of comparison boys</a:t>
            </a:r>
            <a:r>
              <a:rPr lang="en-US" dirty="0" smtClean="0"/>
              <a:t>.</a:t>
            </a:r>
            <a:endParaRPr lang="en-NZ" dirty="0" smtClean="0"/>
          </a:p>
          <a:p>
            <a:pPr lvl="1"/>
            <a:r>
              <a:rPr lang="en-NZ" dirty="0" smtClean="0"/>
              <a:t>What is the risk posed by ongoing child-parent conflict involving both parents?</a:t>
            </a:r>
          </a:p>
          <a:p>
            <a:pPr lvl="1"/>
            <a:r>
              <a:rPr lang="en-NZ" dirty="0" smtClean="0"/>
              <a:t>What can be done to help?</a:t>
            </a:r>
          </a:p>
          <a:p>
            <a:pPr lvl="2"/>
            <a:r>
              <a:rPr lang="en-NZ" dirty="0" smtClean="0"/>
              <a:t>Behavioural family intervention</a:t>
            </a:r>
          </a:p>
          <a:p>
            <a:pPr lvl="3"/>
            <a:r>
              <a:rPr lang="en-NZ" dirty="0" smtClean="0"/>
              <a:t>Triple Positive Parenting </a:t>
            </a:r>
            <a:r>
              <a:rPr lang="en-NZ" dirty="0" err="1" smtClean="0"/>
              <a:t>Progam</a:t>
            </a:r>
            <a:r>
              <a:rPr lang="en-NZ" dirty="0" smtClean="0"/>
              <a:t> (Sanders et al., 2003) </a:t>
            </a:r>
            <a:endParaRPr lang="en-N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98178"/>
          </a:xfrm>
        </p:spPr>
        <p:txBody>
          <a:bodyPr>
            <a:normAutofit fontScale="90000"/>
          </a:bodyPr>
          <a:lstStyle/>
          <a:p>
            <a:r>
              <a:rPr lang="en-NZ" dirty="0" smtClean="0"/>
              <a:t>Does fathers’ parenting make a unique contribution to children’s well-being?</a:t>
            </a:r>
            <a:endParaRPr lang="en-NZ" dirty="0"/>
          </a:p>
        </p:txBody>
      </p:sp>
      <p:sp>
        <p:nvSpPr>
          <p:cNvPr id="3" name="Content Placeholder 2"/>
          <p:cNvSpPr>
            <a:spLocks noGrp="1"/>
          </p:cNvSpPr>
          <p:nvPr>
            <p:ph idx="1"/>
          </p:nvPr>
        </p:nvSpPr>
        <p:spPr>
          <a:xfrm>
            <a:off x="1403648" y="1916832"/>
            <a:ext cx="7498080" cy="5077544"/>
          </a:xfrm>
        </p:spPr>
        <p:txBody>
          <a:bodyPr>
            <a:normAutofit/>
          </a:bodyPr>
          <a:lstStyle/>
          <a:p>
            <a:r>
              <a:rPr lang="en-NZ" dirty="0" smtClean="0"/>
              <a:t>Maternal and paternal behaviours often highly related in many studies</a:t>
            </a:r>
          </a:p>
          <a:p>
            <a:r>
              <a:rPr lang="en-NZ" dirty="0" smtClean="0"/>
              <a:t>May reflect fact that effective mothers encourage fathers to be highly involved with their children</a:t>
            </a:r>
          </a:p>
          <a:p>
            <a:pPr lvl="3"/>
            <a:endParaRPr lang="en-NZ" dirty="0" smtClean="0"/>
          </a:p>
          <a:p>
            <a:endParaRPr lang="en-NZ" dirty="0" smtClean="0"/>
          </a:p>
          <a:p>
            <a:endParaRPr lang="en-N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Fathers’ impact on children: Research evidence</a:t>
            </a:r>
            <a:endParaRPr lang="en-NZ" dirty="0"/>
          </a:p>
        </p:txBody>
      </p:sp>
      <p:sp>
        <p:nvSpPr>
          <p:cNvPr id="3" name="Content Placeholder 2"/>
          <p:cNvSpPr>
            <a:spLocks noGrp="1"/>
          </p:cNvSpPr>
          <p:nvPr>
            <p:ph idx="1"/>
          </p:nvPr>
        </p:nvSpPr>
        <p:spPr/>
        <p:txBody>
          <a:bodyPr/>
          <a:lstStyle/>
          <a:p>
            <a:r>
              <a:rPr lang="en-NZ" dirty="0" smtClean="0"/>
              <a:t>Contribute uniquely to children’s social and behavioural competence</a:t>
            </a:r>
          </a:p>
          <a:p>
            <a:pPr lvl="2"/>
            <a:r>
              <a:rPr lang="en-NZ" dirty="0" smtClean="0"/>
              <a:t>Paternal sensitivity,  warmth, appropriate regulation of negative emotion, positive control</a:t>
            </a:r>
          </a:p>
          <a:p>
            <a:r>
              <a:rPr lang="en-NZ" dirty="0" smtClean="0"/>
              <a:t>Positive involvement (shared activities, praise, affection) associated with fewer child behaviour problems </a:t>
            </a:r>
            <a:r>
              <a:rPr lang="en-NZ" sz="2400" dirty="0" smtClean="0"/>
              <a:t>(Amato &amp; Rivera, 1999).</a:t>
            </a:r>
          </a:p>
          <a:p>
            <a:pPr lvl="1"/>
            <a:endParaRPr lang="en-N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Key Messages</a:t>
            </a:r>
            <a:endParaRPr lang="en-NZ" dirty="0"/>
          </a:p>
        </p:txBody>
      </p:sp>
      <p:sp>
        <p:nvSpPr>
          <p:cNvPr id="3" name="Content Placeholder 2"/>
          <p:cNvSpPr>
            <a:spLocks noGrp="1"/>
          </p:cNvSpPr>
          <p:nvPr>
            <p:ph idx="1"/>
          </p:nvPr>
        </p:nvSpPr>
        <p:spPr/>
        <p:txBody>
          <a:bodyPr/>
          <a:lstStyle/>
          <a:p>
            <a:r>
              <a:rPr lang="en-NZ" dirty="0" smtClean="0"/>
              <a:t>Both fathers and mothers can provide interactions </a:t>
            </a:r>
            <a:r>
              <a:rPr lang="en-NZ" smtClean="0"/>
              <a:t>with </a:t>
            </a:r>
            <a:r>
              <a:rPr lang="en-NZ" smtClean="0"/>
              <a:t>their child </a:t>
            </a:r>
            <a:r>
              <a:rPr lang="en-NZ" dirty="0" smtClean="0"/>
              <a:t>that are advantageous to the child’s development.</a:t>
            </a:r>
          </a:p>
          <a:p>
            <a:r>
              <a:rPr lang="en-NZ" dirty="0" smtClean="0"/>
              <a:t>Children as well as parents play an active role in the process of development – interactive patterns of influence will apply in all cases (</a:t>
            </a:r>
            <a:r>
              <a:rPr lang="en-NZ" dirty="0" err="1" smtClean="0"/>
              <a:t>Woodhead</a:t>
            </a:r>
            <a:r>
              <a:rPr lang="en-NZ" dirty="0" smtClean="0"/>
              <a:t> et al., 2005).</a:t>
            </a:r>
            <a:endParaRPr lang="en-N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818072" cy="1143000"/>
          </a:xfrm>
        </p:spPr>
        <p:txBody>
          <a:bodyPr>
            <a:normAutofit/>
          </a:bodyPr>
          <a:lstStyle/>
          <a:p>
            <a:r>
              <a:rPr lang="en-NZ" dirty="0" smtClean="0"/>
              <a:t>Focus</a:t>
            </a:r>
            <a:endParaRPr lang="en-NZ" dirty="0"/>
          </a:p>
        </p:txBody>
      </p:sp>
      <p:sp>
        <p:nvSpPr>
          <p:cNvPr id="3" name="Content Placeholder 2"/>
          <p:cNvSpPr>
            <a:spLocks noGrp="1"/>
          </p:cNvSpPr>
          <p:nvPr>
            <p:ph idx="1"/>
          </p:nvPr>
        </p:nvSpPr>
        <p:spPr/>
        <p:txBody>
          <a:bodyPr>
            <a:normAutofit/>
          </a:bodyPr>
          <a:lstStyle/>
          <a:p>
            <a:r>
              <a:rPr lang="en-NZ" dirty="0" smtClean="0"/>
              <a:t>Primary school age children </a:t>
            </a:r>
          </a:p>
          <a:p>
            <a:pPr lvl="1"/>
            <a:r>
              <a:rPr lang="en-NZ" dirty="0" smtClean="0"/>
              <a:t>5-11years</a:t>
            </a:r>
          </a:p>
          <a:p>
            <a:r>
              <a:rPr lang="en-NZ" dirty="0" smtClean="0"/>
              <a:t>Key social and behavioural developments</a:t>
            </a:r>
          </a:p>
          <a:p>
            <a:r>
              <a:rPr lang="en-NZ" dirty="0" smtClean="0"/>
              <a:t>Key parenting issues and optimal parenting practices</a:t>
            </a:r>
          </a:p>
          <a:p>
            <a:r>
              <a:rPr lang="en-NZ" dirty="0" smtClean="0"/>
              <a:t>Atypical behavioural development – NZ findings</a:t>
            </a:r>
          </a:p>
          <a:p>
            <a:r>
              <a:rPr lang="en-NZ" dirty="0" smtClean="0"/>
              <a:t>Fathers’ impact on children’s adjustment </a:t>
            </a:r>
          </a:p>
          <a:p>
            <a:endParaRPr lang="en-NZ" dirty="0" smtClean="0"/>
          </a:p>
          <a:p>
            <a:pPr>
              <a:buNone/>
            </a:pPr>
            <a:endParaRPr lang="en-NZ" dirty="0" smtClean="0"/>
          </a:p>
          <a:p>
            <a:endParaRPr lang="en-NZ" dirty="0" smtClean="0"/>
          </a:p>
          <a:p>
            <a:pPr lvl="1"/>
            <a:endParaRPr lang="en-N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Key changes in children’s behavioural development</a:t>
            </a:r>
            <a:endParaRPr lang="en-NZ" dirty="0"/>
          </a:p>
        </p:txBody>
      </p:sp>
      <p:sp>
        <p:nvSpPr>
          <p:cNvPr id="3" name="Content Placeholder 2"/>
          <p:cNvSpPr>
            <a:spLocks noGrp="1"/>
          </p:cNvSpPr>
          <p:nvPr>
            <p:ph idx="1"/>
          </p:nvPr>
        </p:nvSpPr>
        <p:spPr/>
        <p:txBody>
          <a:bodyPr>
            <a:normAutofit/>
          </a:bodyPr>
          <a:lstStyle/>
          <a:p>
            <a:r>
              <a:rPr lang="en-NZ" dirty="0" smtClean="0"/>
              <a:t>Develop greater capacities for self-control and </a:t>
            </a:r>
            <a:r>
              <a:rPr lang="en-NZ" dirty="0" smtClean="0"/>
              <a:t>self-regulation, </a:t>
            </a:r>
            <a:r>
              <a:rPr lang="en-NZ" dirty="0" smtClean="0"/>
              <a:t>and social responsibility</a:t>
            </a:r>
          </a:p>
          <a:p>
            <a:r>
              <a:rPr lang="en-NZ" dirty="0" smtClean="0"/>
              <a:t>Linked to: </a:t>
            </a:r>
          </a:p>
          <a:p>
            <a:pPr lvl="1"/>
            <a:r>
              <a:rPr lang="en-NZ" dirty="0" smtClean="0"/>
              <a:t>Decreases in impulsive behaviour</a:t>
            </a:r>
          </a:p>
          <a:p>
            <a:pPr lvl="1"/>
            <a:r>
              <a:rPr lang="en-NZ" dirty="0" smtClean="0"/>
              <a:t>Growth in understanding of self and emotions</a:t>
            </a:r>
          </a:p>
          <a:p>
            <a:pPr lvl="1"/>
            <a:r>
              <a:rPr lang="en-NZ" dirty="0" smtClean="0"/>
              <a:t>Growth in cognitive abilities – redirect attention, longer term focus, perspective taking</a:t>
            </a:r>
          </a:p>
          <a:p>
            <a:endParaRPr lang="en-N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Key Parenting Issues</a:t>
            </a:r>
            <a:endParaRPr lang="en-NZ" dirty="0"/>
          </a:p>
        </p:txBody>
      </p:sp>
      <p:sp>
        <p:nvSpPr>
          <p:cNvPr id="3" name="Content Placeholder 2"/>
          <p:cNvSpPr>
            <a:spLocks noGrp="1"/>
          </p:cNvSpPr>
          <p:nvPr>
            <p:ph idx="1"/>
          </p:nvPr>
        </p:nvSpPr>
        <p:spPr/>
        <p:txBody>
          <a:bodyPr>
            <a:normAutofit/>
          </a:bodyPr>
          <a:lstStyle/>
          <a:p>
            <a:r>
              <a:rPr lang="en-NZ" dirty="0" smtClean="0"/>
              <a:t>Strategies for positive behaviour development</a:t>
            </a:r>
          </a:p>
          <a:p>
            <a:pPr lvl="1">
              <a:lnSpc>
                <a:spcPct val="90000"/>
              </a:lnSpc>
            </a:pPr>
            <a:r>
              <a:rPr lang="en-US" dirty="0" smtClean="0"/>
              <a:t>Co-regulation (</a:t>
            </a:r>
            <a:r>
              <a:rPr lang="en-US" dirty="0" err="1" smtClean="0"/>
              <a:t>Maccoby</a:t>
            </a:r>
            <a:r>
              <a:rPr lang="en-US" dirty="0" smtClean="0"/>
              <a:t>, 1992)</a:t>
            </a:r>
          </a:p>
          <a:p>
            <a:pPr lvl="3">
              <a:lnSpc>
                <a:spcPct val="90000"/>
              </a:lnSpc>
            </a:pPr>
            <a:r>
              <a:rPr lang="en-US" dirty="0" smtClean="0"/>
              <a:t>Parents stay informed</a:t>
            </a:r>
          </a:p>
          <a:p>
            <a:pPr lvl="3">
              <a:lnSpc>
                <a:spcPct val="90000"/>
              </a:lnSpc>
            </a:pPr>
            <a:r>
              <a:rPr lang="en-US" dirty="0" smtClean="0"/>
              <a:t>Effective use of contact time for teaching and feedback</a:t>
            </a:r>
          </a:p>
          <a:p>
            <a:pPr lvl="3">
              <a:lnSpc>
                <a:spcPct val="90000"/>
              </a:lnSpc>
            </a:pPr>
            <a:r>
              <a:rPr lang="en-US" dirty="0" smtClean="0"/>
              <a:t>Foster children’s ability to self-monitor </a:t>
            </a:r>
            <a:r>
              <a:rPr lang="en-US" dirty="0" err="1" smtClean="0"/>
              <a:t>behaviour</a:t>
            </a:r>
            <a:endParaRPr lang="en-US" dirty="0" smtClean="0"/>
          </a:p>
          <a:p>
            <a:pPr lvl="3">
              <a:lnSpc>
                <a:spcPct val="90000"/>
              </a:lnSpc>
            </a:pPr>
            <a:r>
              <a:rPr lang="en-US" dirty="0" smtClean="0"/>
              <a:t>Children inform parents of whereabouts, activities, problems</a:t>
            </a:r>
          </a:p>
          <a:p>
            <a:pPr lvl="2"/>
            <a:r>
              <a:rPr lang="en-NZ" dirty="0" smtClean="0"/>
              <a:t>Monitoring a key component</a:t>
            </a:r>
          </a:p>
          <a:p>
            <a:pPr lvl="3"/>
            <a:r>
              <a:rPr lang="en-NZ" dirty="0" smtClean="0"/>
              <a:t>Supervising children’s behaviour from a distance</a:t>
            </a:r>
          </a:p>
          <a:p>
            <a:pPr lvl="2"/>
            <a:endParaRPr lang="en-NZ" dirty="0" smtClean="0"/>
          </a:p>
          <a:p>
            <a:endParaRPr lang="en-NZ" dirty="0" smtClean="0"/>
          </a:p>
          <a:p>
            <a:endParaRPr lang="en-NZ" dirty="0" smtClean="0"/>
          </a:p>
          <a:p>
            <a:endParaRPr lang="en-NZ" dirty="0" smtClean="0"/>
          </a:p>
          <a:p>
            <a:endParaRPr lang="en-NZ" dirty="0" smtClean="0"/>
          </a:p>
          <a:p>
            <a:pPr lvl="1"/>
            <a:endParaRPr lang="en-N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Key Parenting Issues</a:t>
            </a:r>
            <a:endParaRPr lang="en-NZ" dirty="0"/>
          </a:p>
        </p:txBody>
      </p:sp>
      <p:sp>
        <p:nvSpPr>
          <p:cNvPr id="3" name="Content Placeholder 2"/>
          <p:cNvSpPr>
            <a:spLocks noGrp="1"/>
          </p:cNvSpPr>
          <p:nvPr>
            <p:ph idx="1"/>
          </p:nvPr>
        </p:nvSpPr>
        <p:spPr/>
        <p:txBody>
          <a:bodyPr/>
          <a:lstStyle/>
          <a:p>
            <a:r>
              <a:rPr lang="en-NZ" dirty="0" smtClean="0"/>
              <a:t>Strategies for positive behaviour development</a:t>
            </a:r>
          </a:p>
          <a:p>
            <a:pPr lvl="2"/>
            <a:r>
              <a:rPr lang="en-NZ" dirty="0" smtClean="0"/>
              <a:t>Parenting style</a:t>
            </a:r>
          </a:p>
          <a:p>
            <a:pPr lvl="3"/>
            <a:r>
              <a:rPr lang="en-NZ" dirty="0" smtClean="0"/>
              <a:t>Standard setting</a:t>
            </a:r>
          </a:p>
          <a:p>
            <a:pPr lvl="3"/>
            <a:r>
              <a:rPr lang="en-NZ" dirty="0" smtClean="0"/>
              <a:t>Reasoning about appropriate behaviour and consequences </a:t>
            </a:r>
          </a:p>
          <a:p>
            <a:pPr lvl="3"/>
            <a:r>
              <a:rPr lang="en-NZ" dirty="0" smtClean="0"/>
              <a:t>Clear communication</a:t>
            </a:r>
          </a:p>
          <a:p>
            <a:pPr lvl="3"/>
            <a:r>
              <a:rPr lang="en-NZ" dirty="0" smtClean="0"/>
              <a:t>Warmth and acceptance</a:t>
            </a:r>
            <a:endParaRPr lang="en-N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Key changes in children’s social development</a:t>
            </a:r>
            <a:endParaRPr lang="en-NZ" dirty="0"/>
          </a:p>
        </p:txBody>
      </p:sp>
      <p:sp>
        <p:nvSpPr>
          <p:cNvPr id="3" name="Content Placeholder 2"/>
          <p:cNvSpPr>
            <a:spLocks noGrp="1"/>
          </p:cNvSpPr>
          <p:nvPr>
            <p:ph idx="1"/>
          </p:nvPr>
        </p:nvSpPr>
        <p:spPr/>
        <p:txBody>
          <a:bodyPr/>
          <a:lstStyle/>
          <a:p>
            <a:r>
              <a:rPr lang="en-NZ" dirty="0" smtClean="0"/>
              <a:t>Social contexts and relationships</a:t>
            </a:r>
          </a:p>
          <a:p>
            <a:pPr lvl="1"/>
            <a:r>
              <a:rPr lang="en-NZ" dirty="0" smtClean="0"/>
              <a:t>The roles of peers and family become increasingly complementary</a:t>
            </a:r>
          </a:p>
          <a:p>
            <a:pPr lvl="1"/>
            <a:r>
              <a:rPr lang="en-NZ" dirty="0" smtClean="0"/>
              <a:t>Peers provide a context to develop social and cognitive skills,  test new behaviours</a:t>
            </a:r>
          </a:p>
          <a:p>
            <a:pPr lvl="1"/>
            <a:r>
              <a:rPr lang="en-NZ" dirty="0" smtClean="0"/>
              <a:t>Friends provide emotional support and validation of one’s own thoughts, feelings, and worth</a:t>
            </a:r>
          </a:p>
          <a:p>
            <a:endParaRPr lang="en-N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Key Parenting Issues</a:t>
            </a:r>
            <a:endParaRPr lang="en-NZ" dirty="0"/>
          </a:p>
        </p:txBody>
      </p:sp>
      <p:sp>
        <p:nvSpPr>
          <p:cNvPr id="3" name="Content Placeholder 2"/>
          <p:cNvSpPr>
            <a:spLocks noGrp="1"/>
          </p:cNvSpPr>
          <p:nvPr>
            <p:ph idx="1"/>
          </p:nvPr>
        </p:nvSpPr>
        <p:spPr/>
        <p:txBody>
          <a:bodyPr/>
          <a:lstStyle/>
          <a:p>
            <a:r>
              <a:rPr lang="en-NZ" dirty="0" smtClean="0"/>
              <a:t>Fostering emotional development and social competence  </a:t>
            </a:r>
          </a:p>
          <a:p>
            <a:pPr lvl="2"/>
            <a:r>
              <a:rPr lang="en-NZ" dirty="0" smtClean="0"/>
              <a:t>Parent as a role model</a:t>
            </a:r>
          </a:p>
          <a:p>
            <a:pPr lvl="3"/>
            <a:r>
              <a:rPr lang="en-NZ" dirty="0" smtClean="0"/>
              <a:t>When positive emotion prevalent in the home, linked to children’s positive emotional expression and social skills. (</a:t>
            </a:r>
            <a:r>
              <a:rPr lang="en-NZ" dirty="0" err="1" smtClean="0"/>
              <a:t>Halberstadt</a:t>
            </a:r>
            <a:r>
              <a:rPr lang="en-NZ" dirty="0" smtClean="0"/>
              <a:t> et al., 1999).</a:t>
            </a:r>
          </a:p>
          <a:p>
            <a:pPr lvl="2"/>
            <a:r>
              <a:rPr lang="en-NZ" dirty="0" smtClean="0"/>
              <a:t>Parents’ </a:t>
            </a:r>
            <a:r>
              <a:rPr lang="en-NZ" dirty="0" smtClean="0"/>
              <a:t>reactions to children’s emotions.</a:t>
            </a:r>
          </a:p>
          <a:p>
            <a:pPr lvl="3"/>
            <a:r>
              <a:rPr lang="en-NZ" dirty="0" smtClean="0"/>
              <a:t>Supportive rather than dismissive reactions to children’s emotional </a:t>
            </a:r>
            <a:r>
              <a:rPr lang="en-NZ" dirty="0" smtClean="0"/>
              <a:t>upsets:</a:t>
            </a:r>
          </a:p>
          <a:p>
            <a:pPr lvl="4"/>
            <a:r>
              <a:rPr lang="en-NZ" dirty="0" smtClean="0"/>
              <a:t> help </a:t>
            </a:r>
            <a:r>
              <a:rPr lang="en-NZ" dirty="0" smtClean="0"/>
              <a:t>children regulate emotional </a:t>
            </a:r>
            <a:r>
              <a:rPr lang="en-NZ" dirty="0" smtClean="0"/>
              <a:t>arousal; </a:t>
            </a:r>
          </a:p>
          <a:p>
            <a:pPr lvl="4"/>
            <a:r>
              <a:rPr lang="en-NZ" dirty="0" smtClean="0"/>
              <a:t>l</a:t>
            </a:r>
            <a:r>
              <a:rPr lang="en-NZ" dirty="0" smtClean="0"/>
              <a:t>inked to children’s </a:t>
            </a:r>
            <a:r>
              <a:rPr lang="en-NZ" dirty="0" smtClean="0"/>
              <a:t>social </a:t>
            </a:r>
            <a:r>
              <a:rPr lang="en-NZ" dirty="0" smtClean="0"/>
              <a:t>competence and adjustment (Eisenberg et al., 1998).</a:t>
            </a:r>
          </a:p>
          <a:p>
            <a:pPr lvl="2"/>
            <a:endParaRPr lang="en-NZ" dirty="0" smtClean="0"/>
          </a:p>
          <a:p>
            <a:pPr lvl="3"/>
            <a:endParaRPr lang="en-NZ" dirty="0" smtClean="0"/>
          </a:p>
          <a:p>
            <a:pPr lvl="2"/>
            <a:endParaRPr lang="en-NZ" dirty="0" smtClean="0"/>
          </a:p>
          <a:p>
            <a:endParaRPr lang="en-NZ" dirty="0" smtClean="0"/>
          </a:p>
          <a:p>
            <a:pPr lvl="2"/>
            <a:endParaRPr lang="en-N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Abilities that are key to competent social functioning</a:t>
            </a:r>
            <a:endParaRPr lang="en-NZ" dirty="0"/>
          </a:p>
        </p:txBody>
      </p:sp>
      <p:sp>
        <p:nvSpPr>
          <p:cNvPr id="3" name="Content Placeholder 2"/>
          <p:cNvSpPr>
            <a:spLocks noGrp="1"/>
          </p:cNvSpPr>
          <p:nvPr>
            <p:ph idx="1"/>
          </p:nvPr>
        </p:nvSpPr>
        <p:spPr/>
        <p:txBody>
          <a:bodyPr>
            <a:normAutofit fontScale="92500" lnSpcReduction="20000"/>
          </a:bodyPr>
          <a:lstStyle/>
          <a:p>
            <a:r>
              <a:rPr lang="en-NZ" dirty="0" smtClean="0"/>
              <a:t>Emotional Intelligence (EI) components:</a:t>
            </a:r>
          </a:p>
          <a:p>
            <a:pPr lvl="1"/>
            <a:r>
              <a:rPr lang="en-NZ" dirty="0" smtClean="0"/>
              <a:t>Motivate oneself</a:t>
            </a:r>
          </a:p>
          <a:p>
            <a:pPr lvl="1"/>
            <a:r>
              <a:rPr lang="en-NZ" dirty="0" smtClean="0"/>
              <a:t>Persistence when frustrated</a:t>
            </a:r>
          </a:p>
          <a:p>
            <a:pPr lvl="1"/>
            <a:r>
              <a:rPr lang="en-NZ" dirty="0" smtClean="0"/>
              <a:t>Impulse control</a:t>
            </a:r>
          </a:p>
          <a:p>
            <a:pPr lvl="1"/>
            <a:r>
              <a:rPr lang="en-NZ" dirty="0" smtClean="0"/>
              <a:t>Delay gratification</a:t>
            </a:r>
          </a:p>
          <a:p>
            <a:pPr lvl="1"/>
            <a:r>
              <a:rPr lang="en-NZ" dirty="0" smtClean="0"/>
              <a:t>Identify one’s own feelings</a:t>
            </a:r>
          </a:p>
          <a:p>
            <a:pPr lvl="1"/>
            <a:r>
              <a:rPr lang="en-NZ" dirty="0" smtClean="0"/>
              <a:t>Identify other’s feelings</a:t>
            </a:r>
          </a:p>
          <a:p>
            <a:pPr lvl="1"/>
            <a:r>
              <a:rPr lang="en-NZ" dirty="0" smtClean="0"/>
              <a:t>Regulate mood</a:t>
            </a:r>
          </a:p>
          <a:p>
            <a:pPr lvl="1"/>
            <a:r>
              <a:rPr lang="en-NZ" dirty="0" smtClean="0"/>
              <a:t>Regulate emotions</a:t>
            </a:r>
          </a:p>
          <a:p>
            <a:pPr lvl="1"/>
            <a:r>
              <a:rPr lang="en-NZ" dirty="0" smtClean="0"/>
              <a:t>Empathy</a:t>
            </a:r>
          </a:p>
          <a:p>
            <a:r>
              <a:rPr lang="en-NZ" dirty="0" smtClean="0"/>
              <a:t>EI predicts how well people do in life</a:t>
            </a:r>
            <a:endParaRPr lang="en-N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Individual differences</a:t>
            </a:r>
            <a:endParaRPr lang="en-NZ" dirty="0"/>
          </a:p>
        </p:txBody>
      </p:sp>
      <p:sp>
        <p:nvSpPr>
          <p:cNvPr id="3" name="Content Placeholder 2"/>
          <p:cNvSpPr>
            <a:spLocks noGrp="1"/>
          </p:cNvSpPr>
          <p:nvPr>
            <p:ph idx="1"/>
          </p:nvPr>
        </p:nvSpPr>
        <p:spPr/>
        <p:txBody>
          <a:bodyPr>
            <a:normAutofit/>
          </a:bodyPr>
          <a:lstStyle/>
          <a:p>
            <a:r>
              <a:rPr lang="en-NZ" dirty="0" smtClean="0"/>
              <a:t>Temperament – individual differences in emotional, motor, and </a:t>
            </a:r>
            <a:r>
              <a:rPr lang="en-NZ" dirty="0" err="1" smtClean="0"/>
              <a:t>attentional</a:t>
            </a:r>
            <a:r>
              <a:rPr lang="en-NZ" dirty="0" smtClean="0"/>
              <a:t> reactivity, and self-regulation (</a:t>
            </a:r>
            <a:r>
              <a:rPr lang="en-NZ" dirty="0" err="1" smtClean="0"/>
              <a:t>Rothbart</a:t>
            </a:r>
            <a:r>
              <a:rPr lang="en-NZ" dirty="0" smtClean="0"/>
              <a:t> &amp; Bates, 1998).</a:t>
            </a:r>
          </a:p>
          <a:p>
            <a:r>
              <a:rPr lang="en-NZ" dirty="0" smtClean="0"/>
              <a:t>A child’s temperament style contributes to his/her social competence and adjustment.</a:t>
            </a:r>
          </a:p>
          <a:p>
            <a:pPr>
              <a:buNone/>
            </a:pPr>
            <a:endParaRPr lang="en-N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2787</TotalTime>
  <Words>2055</Words>
  <Application>Microsoft Office PowerPoint</Application>
  <PresentationFormat>On-screen Show (4:3)</PresentationFormat>
  <Paragraphs>159</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Parenting Primary School Age Children</vt:lpstr>
      <vt:lpstr>Focus</vt:lpstr>
      <vt:lpstr>Key changes in children’s behavioural development</vt:lpstr>
      <vt:lpstr>Key Parenting Issues</vt:lpstr>
      <vt:lpstr>Key Parenting Issues</vt:lpstr>
      <vt:lpstr>Key changes in children’s social development</vt:lpstr>
      <vt:lpstr>Key Parenting Issues</vt:lpstr>
      <vt:lpstr>Abilities that are key to competent social functioning</vt:lpstr>
      <vt:lpstr>Individual differences</vt:lpstr>
      <vt:lpstr>Individual differences</vt:lpstr>
      <vt:lpstr>Atypical behavioural development</vt:lpstr>
      <vt:lpstr>Atypical behavioural development</vt:lpstr>
      <vt:lpstr>Does fathers’ parenting make a unique contribution to children’s well-being?</vt:lpstr>
      <vt:lpstr>Fathers’ impact on children: Research evidence</vt:lpstr>
      <vt:lpstr>Key Messages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Father Enagagment</dc:title>
  <dc:creator>OEM</dc:creator>
  <cp:lastModifiedBy>OEM</cp:lastModifiedBy>
  <cp:revision>180</cp:revision>
  <dcterms:created xsi:type="dcterms:W3CDTF">2011-01-24T00:31:34Z</dcterms:created>
  <dcterms:modified xsi:type="dcterms:W3CDTF">2011-11-20T02:45:54Z</dcterms:modified>
</cp:coreProperties>
</file>