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9"/>
  </p:notesMasterIdLst>
  <p:handoutMasterIdLst>
    <p:handoutMasterId r:id="rId20"/>
  </p:handoutMasterIdLst>
  <p:sldIdLst>
    <p:sldId id="256" r:id="rId2"/>
    <p:sldId id="343" r:id="rId3"/>
    <p:sldId id="344" r:id="rId4"/>
    <p:sldId id="361" r:id="rId5"/>
    <p:sldId id="352" r:id="rId6"/>
    <p:sldId id="353" r:id="rId7"/>
    <p:sldId id="354" r:id="rId8"/>
    <p:sldId id="355" r:id="rId9"/>
    <p:sldId id="356" r:id="rId10"/>
    <p:sldId id="357" r:id="rId11"/>
    <p:sldId id="358" r:id="rId12"/>
    <p:sldId id="359" r:id="rId13"/>
    <p:sldId id="360" r:id="rId14"/>
    <p:sldId id="345" r:id="rId15"/>
    <p:sldId id="346" r:id="rId16"/>
    <p:sldId id="362" r:id="rId17"/>
    <p:sldId id="351"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FB94AB-B621-4D72-B3B5-7A00F3ED0404}">
          <p14:sldIdLst>
            <p14:sldId id="256"/>
            <p14:sldId id="343"/>
            <p14:sldId id="344"/>
            <p14:sldId id="361"/>
            <p14:sldId id="352"/>
            <p14:sldId id="353"/>
            <p14:sldId id="354"/>
            <p14:sldId id="355"/>
            <p14:sldId id="356"/>
            <p14:sldId id="357"/>
            <p14:sldId id="358"/>
            <p14:sldId id="359"/>
            <p14:sldId id="360"/>
            <p14:sldId id="345"/>
            <p14:sldId id="346"/>
            <p14:sldId id="362"/>
            <p14:sldId id="351"/>
          </p14:sldIdLst>
        </p14:section>
      </p14:sectionLst>
    </p:ext>
    <p:ext uri="{EFAFB233-063F-42B5-8137-9DF3F51BA10A}">
      <p15:sldGuideLst xmlns:p15="http://schemas.microsoft.com/office/powerpoint/2012/main">
        <p15:guide id="1" orient="horz" pos="226">
          <p15:clr>
            <a:srgbClr val="A4A3A4"/>
          </p15:clr>
        </p15:guide>
        <p15:guide id="2" pos="55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2B"/>
    <a:srgbClr val="04346C"/>
    <a:srgbClr val="002C54"/>
    <a:srgbClr val="00467F"/>
    <a:srgbClr val="B10020"/>
    <a:srgbClr val="C1007F"/>
    <a:srgbClr val="009A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snapToObjects="1">
      <p:cViewPr varScale="1">
        <p:scale>
          <a:sx n="73" d="100"/>
          <a:sy n="73" d="100"/>
        </p:scale>
        <p:origin x="54" y="594"/>
      </p:cViewPr>
      <p:guideLst>
        <p:guide orient="horz" pos="226"/>
        <p:guide pos="55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D42174E-94A8-894B-B55B-E3D1B123F7BC}" type="datetimeFigureOut">
              <a:rPr lang="en-US" smtClean="0"/>
              <a:t>6/4/2021</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dirty="0"/>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FC2B82-52D7-564A-9414-F61912D3DADE}" type="datetimeFigureOut">
              <a:rPr lang="en-US" smtClean="0"/>
              <a:t>6/4/2021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dirty="0"/>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B10020"/>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7866" y="1443766"/>
            <a:ext cx="8027984" cy="836561"/>
          </a:xfrm>
          <a:prstGeom prst="rect">
            <a:avLst/>
          </a:prstGeom>
        </p:spPr>
        <p:txBody>
          <a:bodyPr vert="horz"/>
          <a:lstStyle>
            <a:lvl1pPr algn="l">
              <a:defRPr sz="4000" b="1" i="0">
                <a:solidFill>
                  <a:srgbClr val="FFFFFF"/>
                </a:solidFill>
                <a:latin typeface="Verdana"/>
                <a:cs typeface="Verdana"/>
              </a:defRPr>
            </a:lvl1pPr>
          </a:lstStyle>
          <a:p>
            <a:r>
              <a:rPr lang="en-AU" dirty="0"/>
              <a:t>Headline (Verdana Bold)</a:t>
            </a:r>
            <a:endParaRPr lang="en-US" dirty="0"/>
          </a:p>
        </p:txBody>
      </p:sp>
      <p:sp>
        <p:nvSpPr>
          <p:cNvPr id="25" name="Text Placeholder 24"/>
          <p:cNvSpPr>
            <a:spLocks noGrp="1"/>
          </p:cNvSpPr>
          <p:nvPr>
            <p:ph type="body" sz="quarter" idx="10" hasCustomPrompt="1"/>
          </p:nvPr>
        </p:nvSpPr>
        <p:spPr>
          <a:xfrm>
            <a:off x="677863" y="2289389"/>
            <a:ext cx="8027987" cy="1056603"/>
          </a:xfrm>
          <a:prstGeom prst="rect">
            <a:avLst/>
          </a:prstGeom>
        </p:spPr>
        <p:txBody>
          <a:bodyPr vert="horz"/>
          <a:lstStyle>
            <a:lvl1pPr marL="0" indent="0">
              <a:buFontTx/>
              <a:buNone/>
              <a:defRPr sz="2400">
                <a:solidFill>
                  <a:schemeClr val="bg1"/>
                </a:solidFill>
                <a:latin typeface="Verdana"/>
              </a:defRPr>
            </a:lvl1pPr>
          </a:lstStyle>
          <a:p>
            <a:pPr lvl="0"/>
            <a:r>
              <a:rPr lang="en-AU" dirty="0"/>
              <a:t>Subheading (Verdana Regular)</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863" y="5735270"/>
            <a:ext cx="3244498" cy="719999"/>
          </a:xfrm>
          <a:prstGeom prst="rect">
            <a:avLst/>
          </a:prstGeom>
        </p:spPr>
      </p:pic>
      <p:sp>
        <p:nvSpPr>
          <p:cNvPr id="2" name="Date Placeholder 1"/>
          <p:cNvSpPr>
            <a:spLocks noGrp="1"/>
          </p:cNvSpPr>
          <p:nvPr>
            <p:ph type="dt" sz="half" idx="11"/>
          </p:nvPr>
        </p:nvSpPr>
        <p:spPr>
          <a:xfrm>
            <a:off x="5282788" y="358686"/>
            <a:ext cx="3423062" cy="441802"/>
          </a:xfrm>
        </p:spPr>
        <p:txBody>
          <a:bodyPr/>
          <a:lstStyle>
            <a:lvl1pPr algn="r">
              <a:defRPr sz="1400" b="0" i="0">
                <a:solidFill>
                  <a:schemeClr val="bg1"/>
                </a:solidFill>
                <a:latin typeface="Verdana"/>
                <a:cs typeface="Verdana"/>
              </a:defRPr>
            </a:lvl1pPr>
          </a:lstStyle>
          <a:p>
            <a:fld id="{43DC56B5-A700-544C-8720-C289028A981D}" type="datetime2">
              <a:rPr lang="en-NZ" smtClean="0"/>
              <a:pPr/>
              <a:t>Friday, 4 June 2021</a:t>
            </a:fld>
            <a:endParaRPr lang="en-US" dirty="0"/>
          </a:p>
        </p:txBody>
      </p:sp>
      <p:sp>
        <p:nvSpPr>
          <p:cNvPr id="3" name="TextBox 2"/>
          <p:cNvSpPr txBox="1"/>
          <p:nvPr userDrawn="1"/>
        </p:nvSpPr>
        <p:spPr>
          <a:xfrm>
            <a:off x="1058361" y="173194"/>
            <a:ext cx="184666" cy="646331"/>
          </a:xfrm>
          <a:prstGeom prst="rect">
            <a:avLst/>
          </a:prstGeom>
        </p:spPr>
        <p:txBody>
          <a:bodyPr vert="horz" wrap="none" rtlCol="0">
            <a:spAutoFit/>
          </a:bodyPr>
          <a:lstStyle/>
          <a:p>
            <a:endParaRPr lang="en-US" sz="3600" dirty="0"/>
          </a:p>
        </p:txBody>
      </p:sp>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B10020"/>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677863" y="2281237"/>
            <a:ext cx="8027987" cy="3179763"/>
          </a:xfrm>
          <a:prstGeom prst="rect">
            <a:avLst/>
          </a:prstGeom>
        </p:spPr>
        <p:txBody>
          <a:bodyPr vert="horz" anchor="b"/>
          <a:lstStyle>
            <a:lvl1pPr marL="0" indent="0">
              <a:buFontTx/>
              <a:buNone/>
              <a:defRPr sz="1800">
                <a:solidFill>
                  <a:schemeClr val="bg1"/>
                </a:solidFill>
                <a:latin typeface="Verdana"/>
              </a:defRPr>
            </a:lvl1pPr>
          </a:lstStyle>
          <a:p>
            <a:pPr lvl="0"/>
            <a:r>
              <a:rPr lang="en-AU" dirty="0"/>
              <a:t>Thank you</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3427" y="358775"/>
            <a:ext cx="3244498" cy="719999"/>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9" name="Title 8"/>
          <p:cNvSpPr>
            <a:spLocks noGrp="1"/>
          </p:cNvSpPr>
          <p:nvPr>
            <p:ph type="title" hasCustomPrompt="1"/>
          </p:nvPr>
        </p:nvSpPr>
        <p:spPr>
          <a:xfrm>
            <a:off x="677865" y="1777050"/>
            <a:ext cx="8194673" cy="717593"/>
          </a:xfrm>
          <a:prstGeom prst="rect">
            <a:avLst/>
          </a:prstGeom>
        </p:spPr>
        <p:txBody>
          <a:bodyPr vert="horz"/>
          <a:lstStyle>
            <a:lvl1pPr algn="l">
              <a:defRPr sz="4400" b="1" i="0">
                <a:solidFill>
                  <a:srgbClr val="009AC7"/>
                </a:solidFill>
                <a:latin typeface="Verdana"/>
                <a:cs typeface="Verdana"/>
              </a:defRPr>
            </a:lvl1pPr>
          </a:lstStyle>
          <a:p>
            <a:r>
              <a:rPr lang="en-AU" sz="3600" dirty="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9027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5689225"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6034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A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5690939" y="2958265"/>
            <a:ext cx="3096000" cy="389973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90939" y="1245261"/>
            <a:ext cx="1439998"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46941" y="1245261"/>
            <a:ext cx="1439998"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87851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5767013"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740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A Multiple pictures">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1" name="Picture Placeholder 8"/>
          <p:cNvSpPr>
            <a:spLocks noGrp="1"/>
          </p:cNvSpPr>
          <p:nvPr>
            <p:ph type="pic" sz="quarter" idx="11"/>
          </p:nvPr>
        </p:nvSpPr>
        <p:spPr>
          <a:xfrm>
            <a:off x="5701925"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52480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B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01925"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0192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57927"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25335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
        <p:nvSpPr>
          <p:cNvPr id="9" name="Picture Placeholder 8"/>
          <p:cNvSpPr>
            <a:spLocks noGrp="1"/>
          </p:cNvSpPr>
          <p:nvPr>
            <p:ph type="pic" sz="quarter" idx="11"/>
          </p:nvPr>
        </p:nvSpPr>
        <p:spPr>
          <a:xfrm>
            <a:off x="660400" y="1245262"/>
            <a:ext cx="8137525"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56505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0" y="1245262"/>
            <a:ext cx="8137525" cy="4215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9458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035046" y="358775"/>
            <a:ext cx="2750179" cy="612000"/>
          </a:xfrm>
          <a:prstGeom prst="rect">
            <a:avLst/>
          </a:prstGeom>
        </p:spPr>
      </p:pic>
      <p:sp>
        <p:nvSpPr>
          <p:cNvPr id="11" name="TextBox 10"/>
          <p:cNvSpPr txBox="1"/>
          <p:nvPr userDrawn="1"/>
        </p:nvSpPr>
        <p:spPr>
          <a:xfrm>
            <a:off x="9919969" y="1758348"/>
            <a:ext cx="914400" cy="914400"/>
          </a:xfrm>
          <a:prstGeom prst="rect">
            <a:avLst/>
          </a:prstGeom>
        </p:spPr>
        <p:txBody>
          <a:bodyPr wrap="none" rtlCol="0" anchor="t">
            <a:normAutofit/>
          </a:bodyPr>
          <a:lstStyle/>
          <a:p>
            <a:endParaRPr lang="en-US" dirty="0"/>
          </a:p>
        </p:txBody>
      </p:sp>
      <p:sp>
        <p:nvSpPr>
          <p:cNvPr id="2" name="Slide Number Placeholder 1"/>
          <p:cNvSpPr>
            <a:spLocks noGrp="1"/>
          </p:cNvSpPr>
          <p:nvPr>
            <p:ph type="sldNum" sz="quarter" idx="4"/>
          </p:nvPr>
        </p:nvSpPr>
        <p:spPr>
          <a:xfrm>
            <a:off x="660400" y="6383338"/>
            <a:ext cx="642730" cy="474662"/>
          </a:xfrm>
          <a:prstGeom prst="rect">
            <a:avLst/>
          </a:prstGeom>
        </p:spPr>
        <p:txBody>
          <a:bodyPr vert="horz" lIns="91440" tIns="45720" rIns="91440" bIns="45720" rtlCol="0" anchor="t"/>
          <a:lstStyle>
            <a:lvl1pPr algn="l">
              <a:defRPr sz="1000" b="0" i="0">
                <a:solidFill>
                  <a:srgbClr val="009AC7"/>
                </a:solidFill>
                <a:latin typeface="Verdana"/>
                <a:cs typeface="Verdana"/>
              </a:defRPr>
            </a:lvl1pPr>
          </a:lstStyle>
          <a:p>
            <a:fld id="{218B9C4F-B695-C54C-924B-61748EE6A7C5}" type="slidenum">
              <a:rPr lang="en-US" smtClean="0"/>
              <a:pPr/>
              <a:t>‹#›</a:t>
            </a:fld>
            <a:endParaRPr lang="en-US" dirty="0"/>
          </a:p>
        </p:txBody>
      </p:sp>
      <p:sp>
        <p:nvSpPr>
          <p:cNvPr id="3" name="Date Placeholder 2"/>
          <p:cNvSpPr>
            <a:spLocks noGrp="1"/>
          </p:cNvSpPr>
          <p:nvPr>
            <p:ph type="dt" sz="half" idx="2"/>
          </p:nvPr>
        </p:nvSpPr>
        <p:spPr>
          <a:xfrm>
            <a:off x="6727825" y="63833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C56B5-A700-544C-8720-C289028A981D}" type="datetime2">
              <a:rPr lang="en-NZ" smtClean="0"/>
              <a:pPr/>
              <a:t>Friday, 4 June 2021</a:t>
            </a:fld>
            <a:endParaRPr lang="en-US" dirty="0"/>
          </a:p>
        </p:txBody>
      </p:sp>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5" r:id="rId7"/>
    <p:sldLayoutId id="2147483658" r:id="rId8"/>
    <p:sldLayoutId id="2147483659" r:id="rId9"/>
    <p:sldLayoutId id="2147483660" r:id="rId10"/>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ane.Bradley@auckland.ac.nz" TargetMode="Externa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m.Henley@auckland.ac.nz"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897" y="1044256"/>
            <a:ext cx="8554625" cy="4256614"/>
          </a:xfrm>
        </p:spPr>
        <p:txBody>
          <a:bodyPr/>
          <a:lstStyle/>
          <a:p>
            <a:r>
              <a:rPr lang="en-US" dirty="0"/>
              <a:t>CAREER 300/Comms 307: Arts internship</a:t>
            </a:r>
            <a:br>
              <a:rPr lang="en-US" dirty="0"/>
            </a:br>
            <a:br>
              <a:rPr lang="en-US" dirty="0"/>
            </a:br>
            <a:r>
              <a:rPr lang="en-US" dirty="0"/>
              <a:t>Preparing your internship CV</a:t>
            </a:r>
            <a:br>
              <a:rPr lang="en-US" dirty="0"/>
            </a:br>
            <a:br>
              <a:rPr lang="en-US" dirty="0"/>
            </a:br>
            <a:br>
              <a:rPr lang="en-US" dirty="0"/>
            </a:br>
            <a:endParaRPr lang="en-US" dirty="0"/>
          </a:p>
        </p:txBody>
      </p:sp>
      <p:sp>
        <p:nvSpPr>
          <p:cNvPr id="8" name="Date Placeholder 7"/>
          <p:cNvSpPr>
            <a:spLocks noGrp="1"/>
          </p:cNvSpPr>
          <p:nvPr>
            <p:ph type="dt" sz="half" idx="11"/>
          </p:nvPr>
        </p:nvSpPr>
        <p:spPr/>
        <p:txBody>
          <a:bodyPr/>
          <a:lstStyle/>
          <a:p>
            <a:fld id="{BD023BB6-81CC-F74B-AD54-9BB6FC1ECAFD}" type="datetime2">
              <a:rPr lang="en-NZ" smtClean="0"/>
              <a:t>Friday, 4 June 2021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930" y="4418325"/>
            <a:ext cx="3033920" cy="2080988"/>
          </a:xfrm>
          <a:prstGeom prst="rect">
            <a:avLst/>
          </a:prstGeom>
        </p:spPr>
      </p:pic>
    </p:spTree>
    <p:custDataLst>
      <p:tags r:id="rId1"/>
    </p:custDataLst>
    <p:extLst>
      <p:ext uri="{BB962C8B-B14F-4D97-AF65-F5344CB8AC3E}">
        <p14:creationId xmlns:p14="http://schemas.microsoft.com/office/powerpoint/2010/main" val="125473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065A2D-DF08-49A5-8A41-158E26026F40}"/>
              </a:ext>
            </a:extLst>
          </p:cNvPr>
          <p:cNvSpPr>
            <a:spLocks noGrp="1"/>
          </p:cNvSpPr>
          <p:nvPr>
            <p:ph type="body" sz="quarter" idx="10"/>
          </p:nvPr>
        </p:nvSpPr>
        <p:spPr>
          <a:xfrm>
            <a:off x="677865" y="1701209"/>
            <a:ext cx="8317279" cy="4178596"/>
          </a:xfrm>
        </p:spPr>
        <p:txBody>
          <a:bodyPr/>
          <a:lstStyle/>
          <a:p>
            <a:r>
              <a:rPr lang="en-NZ" sz="2200" b="1" dirty="0">
                <a:solidFill>
                  <a:srgbClr val="C00000"/>
                </a:solidFill>
              </a:rPr>
              <a:t>CV sections</a:t>
            </a:r>
            <a:br>
              <a:rPr lang="en-NZ" sz="2200" b="1" dirty="0">
                <a:solidFill>
                  <a:srgbClr val="C00000"/>
                </a:solidFill>
              </a:rPr>
            </a:br>
            <a:endParaRPr lang="en-NZ" sz="2200" b="1" dirty="0">
              <a:solidFill>
                <a:srgbClr val="C00000"/>
              </a:solidFill>
            </a:endParaRPr>
          </a:p>
          <a:p>
            <a:r>
              <a:rPr lang="en-NZ" sz="2000" b="1" dirty="0">
                <a:solidFill>
                  <a:srgbClr val="C00000"/>
                </a:solidFill>
              </a:rPr>
              <a:t>Section 2: </a:t>
            </a:r>
            <a:r>
              <a:rPr lang="en-NZ" sz="2000" dirty="0">
                <a:solidFill>
                  <a:srgbClr val="C00000"/>
                </a:solidFill>
              </a:rPr>
              <a:t>List your technical skills for the role</a:t>
            </a:r>
          </a:p>
          <a:p>
            <a:endParaRPr lang="en-NZ" b="1" dirty="0">
              <a:solidFill>
                <a:schemeClr val="accent4">
                  <a:lumMod val="50000"/>
                </a:schemeClr>
              </a:solidFill>
            </a:endParaRPr>
          </a:p>
          <a:p>
            <a:endParaRPr lang="en-NZ" b="1" dirty="0">
              <a:solidFill>
                <a:schemeClr val="accent4">
                  <a:lumMod val="50000"/>
                </a:schemeClr>
              </a:solidFill>
            </a:endParaRPr>
          </a:p>
          <a:p>
            <a:r>
              <a:rPr lang="en-NZ" sz="2000" b="1" dirty="0">
                <a:solidFill>
                  <a:srgbClr val="002060"/>
                </a:solidFill>
              </a:rPr>
              <a:t>Key technical skills/knowledge for Mindshare Internship</a:t>
            </a:r>
            <a:endParaRPr lang="en-NZ" sz="2000" dirty="0">
              <a:solidFill>
                <a:srgbClr val="002060"/>
              </a:solidFill>
            </a:endParaRPr>
          </a:p>
          <a:p>
            <a:r>
              <a:rPr lang="en-NZ" sz="2000" dirty="0">
                <a:solidFill>
                  <a:srgbClr val="002060"/>
                </a:solidFill>
              </a:rPr>
              <a:t> </a:t>
            </a:r>
          </a:p>
          <a:p>
            <a:pPr marL="285750" lvl="0" indent="-285750">
              <a:buFont typeface="Arial" panose="020B0604020202020204" pitchFamily="34" charset="0"/>
              <a:buChar char="•"/>
            </a:pPr>
            <a:r>
              <a:rPr lang="en-NZ" sz="2000" dirty="0">
                <a:solidFill>
                  <a:srgbClr val="002060"/>
                </a:solidFill>
              </a:rPr>
              <a:t>Xero accounting software &amp; Advanced MS Excel</a:t>
            </a:r>
          </a:p>
          <a:p>
            <a:pPr marL="285750" indent="-285750">
              <a:buFont typeface="Arial" panose="020B0604020202020204" pitchFamily="34" charset="0"/>
              <a:buChar char="•"/>
            </a:pPr>
            <a:r>
              <a:rPr lang="en-NZ" sz="2000" dirty="0">
                <a:solidFill>
                  <a:srgbClr val="002060"/>
                </a:solidFill>
              </a:rPr>
              <a:t>Marketing theory knowledge- through university study. Intro to marketing, Consumer behaviour, Brand development, marketing team project for external organisation</a:t>
            </a:r>
            <a:endParaRPr lang="en-NZ" sz="2000" b="1" dirty="0">
              <a:solidFill>
                <a:srgbClr val="002060"/>
              </a:solidFill>
            </a:endParaRPr>
          </a:p>
        </p:txBody>
      </p:sp>
      <p:sp>
        <p:nvSpPr>
          <p:cNvPr id="4" name="Slide Number Placeholder 3">
            <a:extLst>
              <a:ext uri="{FF2B5EF4-FFF2-40B4-BE49-F238E27FC236}">
                <a16:creationId xmlns:a16="http://schemas.microsoft.com/office/drawing/2014/main" id="{D671C8E9-CC7C-42A9-A02A-B75F491E8FC0}"/>
              </a:ext>
            </a:extLst>
          </p:cNvPr>
          <p:cNvSpPr>
            <a:spLocks noGrp="1"/>
          </p:cNvSpPr>
          <p:nvPr>
            <p:ph type="sldNum" sz="quarter" idx="11"/>
          </p:nvPr>
        </p:nvSpPr>
        <p:spPr/>
        <p:txBody>
          <a:bodyPr/>
          <a:lstStyle/>
          <a:p>
            <a:fld id="{218B9C4F-B695-C54C-924B-61748EE6A7C5}" type="slidenum">
              <a:rPr lang="en-US" smtClean="0"/>
              <a:pPr/>
              <a:t>10</a:t>
            </a:fld>
            <a:endParaRPr lang="en-US" dirty="0"/>
          </a:p>
        </p:txBody>
      </p:sp>
    </p:spTree>
    <p:extLst>
      <p:ext uri="{BB962C8B-B14F-4D97-AF65-F5344CB8AC3E}">
        <p14:creationId xmlns:p14="http://schemas.microsoft.com/office/powerpoint/2010/main" val="32763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065A2D-DF08-49A5-8A41-158E26026F40}"/>
              </a:ext>
            </a:extLst>
          </p:cNvPr>
          <p:cNvSpPr>
            <a:spLocks noGrp="1"/>
          </p:cNvSpPr>
          <p:nvPr>
            <p:ph type="body" sz="quarter" idx="10"/>
          </p:nvPr>
        </p:nvSpPr>
        <p:spPr>
          <a:xfrm>
            <a:off x="180752" y="770709"/>
            <a:ext cx="8878187" cy="5885273"/>
          </a:xfrm>
        </p:spPr>
        <p:txBody>
          <a:bodyPr/>
          <a:lstStyle/>
          <a:p>
            <a:r>
              <a:rPr lang="en-NZ" b="1" dirty="0">
                <a:solidFill>
                  <a:srgbClr val="C00000"/>
                </a:solidFill>
              </a:rPr>
              <a:t>CV sections</a:t>
            </a:r>
            <a:br>
              <a:rPr lang="en-NZ" b="1" dirty="0">
                <a:solidFill>
                  <a:srgbClr val="C00000"/>
                </a:solidFill>
              </a:rPr>
            </a:br>
            <a:r>
              <a:rPr lang="en-NZ" sz="1600" b="1" dirty="0">
                <a:solidFill>
                  <a:srgbClr val="C00000"/>
                </a:solidFill>
              </a:rPr>
              <a:t>Section 3: </a:t>
            </a:r>
            <a:r>
              <a:rPr lang="en-NZ" sz="1200" b="1" dirty="0">
                <a:solidFill>
                  <a:srgbClr val="C00000"/>
                </a:solidFill>
              </a:rPr>
              <a:t>Tell them why you match what they want (extended example available in example CV) </a:t>
            </a:r>
          </a:p>
          <a:p>
            <a:r>
              <a:rPr lang="en-NZ" sz="1400" b="1" dirty="0">
                <a:solidFill>
                  <a:srgbClr val="002060"/>
                </a:solidFill>
              </a:rPr>
              <a:t>Relevant experience, skills and achievements for role </a:t>
            </a:r>
            <a:r>
              <a:rPr lang="en-NZ" sz="1100" dirty="0">
                <a:solidFill>
                  <a:srgbClr val="C00000"/>
                </a:solidFill>
              </a:rPr>
              <a:t>(note that text in red is for reference only to show the skills match with the role and would not be in the final draft- also note action verbs  to start each point)</a:t>
            </a:r>
          </a:p>
          <a:p>
            <a:r>
              <a:rPr lang="en-NZ" sz="1100" dirty="0"/>
              <a:t> </a:t>
            </a:r>
            <a:r>
              <a:rPr lang="en-NZ" sz="1100" b="1" dirty="0"/>
              <a:t>June 2019- Current: Partner: Manu-care Collective</a:t>
            </a:r>
            <a:endParaRPr lang="en-NZ" sz="1100" dirty="0"/>
          </a:p>
          <a:p>
            <a:pPr marL="171450" lvl="0" indent="-171450">
              <a:buFont typeface="Arial" panose="020B0604020202020204" pitchFamily="34" charset="0"/>
              <a:buChar char="•"/>
            </a:pPr>
            <a:r>
              <a:rPr lang="en-NZ" sz="1100" b="1" dirty="0"/>
              <a:t>Started</a:t>
            </a:r>
            <a:r>
              <a:rPr lang="en-NZ" sz="1100" dirty="0"/>
              <a:t> this small home-based business with three family members/ friends in 2019 as commitment to creating high quality vegan skincare products from NZ native plants- </a:t>
            </a:r>
            <a:r>
              <a:rPr lang="en-NZ" sz="1100" b="1" dirty="0">
                <a:solidFill>
                  <a:srgbClr val="C00000"/>
                </a:solidFill>
              </a:rPr>
              <a:t>ambition, energy, challenge</a:t>
            </a:r>
            <a:endParaRPr lang="en-NZ" sz="1100" dirty="0">
              <a:solidFill>
                <a:srgbClr val="C00000"/>
              </a:solidFill>
            </a:endParaRPr>
          </a:p>
          <a:p>
            <a:pPr marL="171450" lvl="0" indent="-171450">
              <a:buFont typeface="Arial" panose="020B0604020202020204" pitchFamily="34" charset="0"/>
              <a:buChar char="•"/>
            </a:pPr>
            <a:r>
              <a:rPr lang="en-NZ" sz="1100" b="1" dirty="0"/>
              <a:t>Expanded </a:t>
            </a:r>
            <a:r>
              <a:rPr lang="en-NZ" sz="1100" dirty="0"/>
              <a:t>business from one initial product to four face and body skincare products in 18 months- </a:t>
            </a:r>
            <a:r>
              <a:rPr lang="en-NZ" sz="1100" b="1" dirty="0">
                <a:solidFill>
                  <a:srgbClr val="C00000"/>
                </a:solidFill>
              </a:rPr>
              <a:t>challenge/energy</a:t>
            </a:r>
            <a:endParaRPr lang="en-NZ" sz="1100" dirty="0">
              <a:solidFill>
                <a:srgbClr val="C00000"/>
              </a:solidFill>
            </a:endParaRPr>
          </a:p>
          <a:p>
            <a:pPr marL="171450" lvl="0" indent="-171450">
              <a:buFont typeface="Arial" panose="020B0604020202020204" pitchFamily="34" charset="0"/>
              <a:buChar char="•"/>
            </a:pPr>
            <a:r>
              <a:rPr lang="en-NZ" sz="1100" b="1" dirty="0"/>
              <a:t>Created</a:t>
            </a:r>
            <a:r>
              <a:rPr lang="en-NZ" sz="1100" dirty="0"/>
              <a:t> website and digital marketing campaign to launch brand and sell products within NZ- </a:t>
            </a:r>
            <a:r>
              <a:rPr lang="en-NZ" sz="1100" b="1" dirty="0">
                <a:solidFill>
                  <a:srgbClr val="C00000"/>
                </a:solidFill>
              </a:rPr>
              <a:t>communication/marketing</a:t>
            </a:r>
            <a:endParaRPr lang="en-NZ" sz="1100" dirty="0">
              <a:solidFill>
                <a:srgbClr val="C00000"/>
              </a:solidFill>
            </a:endParaRPr>
          </a:p>
          <a:p>
            <a:pPr marL="171450" lvl="0" indent="-171450">
              <a:buFont typeface="Arial" panose="020B0604020202020204" pitchFamily="34" charset="0"/>
              <a:buChar char="•"/>
            </a:pPr>
            <a:r>
              <a:rPr lang="en-NZ" sz="1100" b="1" dirty="0"/>
              <a:t>Self-taught</a:t>
            </a:r>
            <a:r>
              <a:rPr lang="en-NZ" sz="1100" dirty="0"/>
              <a:t> Xero financial software to manage business finances- </a:t>
            </a:r>
            <a:r>
              <a:rPr lang="en-NZ" sz="1100" b="1" dirty="0">
                <a:solidFill>
                  <a:srgbClr val="C00000"/>
                </a:solidFill>
              </a:rPr>
              <a:t>number crunching</a:t>
            </a:r>
            <a:endParaRPr lang="en-NZ" sz="1100" dirty="0">
              <a:solidFill>
                <a:srgbClr val="C00000"/>
              </a:solidFill>
            </a:endParaRPr>
          </a:p>
          <a:p>
            <a:pPr marL="171450" lvl="0" indent="-171450">
              <a:buFont typeface="Arial" panose="020B0604020202020204" pitchFamily="34" charset="0"/>
              <a:buChar char="•"/>
            </a:pPr>
            <a:r>
              <a:rPr lang="en-NZ" sz="1100" b="1" dirty="0"/>
              <a:t>Collaborate </a:t>
            </a:r>
            <a:r>
              <a:rPr lang="en-NZ" sz="1100" dirty="0"/>
              <a:t>with 3-partner team as well as external botanical and skin care experts to research and develop new products- </a:t>
            </a:r>
            <a:r>
              <a:rPr lang="en-NZ" sz="1100" b="1" dirty="0">
                <a:solidFill>
                  <a:srgbClr val="C00000"/>
                </a:solidFill>
              </a:rPr>
              <a:t>team player</a:t>
            </a:r>
            <a:endParaRPr lang="en-NZ" sz="1100" dirty="0">
              <a:solidFill>
                <a:srgbClr val="C00000"/>
              </a:solidFill>
            </a:endParaRPr>
          </a:p>
          <a:p>
            <a:pPr marL="171450" lvl="0" indent="-171450">
              <a:buFont typeface="Arial" panose="020B0604020202020204" pitchFamily="34" charset="0"/>
              <a:buChar char="•"/>
            </a:pPr>
            <a:r>
              <a:rPr lang="en-NZ" sz="1100" b="1" dirty="0"/>
              <a:t>Apply</a:t>
            </a:r>
            <a:r>
              <a:rPr lang="en-NZ" sz="1100" dirty="0"/>
              <a:t> marketing and comms knowledge from University courses to continually develop and improve brand and business processes – </a:t>
            </a:r>
            <a:r>
              <a:rPr lang="en-NZ" sz="1100" b="1" dirty="0">
                <a:solidFill>
                  <a:srgbClr val="C00000"/>
                </a:solidFill>
              </a:rPr>
              <a:t>learning/asking questions</a:t>
            </a:r>
            <a:endParaRPr lang="en-NZ" sz="1100" dirty="0">
              <a:solidFill>
                <a:srgbClr val="C00000"/>
              </a:solidFill>
            </a:endParaRPr>
          </a:p>
          <a:p>
            <a:pPr marL="171450" lvl="0" indent="-171450">
              <a:buFont typeface="Arial" panose="020B0604020202020204" pitchFamily="34" charset="0"/>
              <a:buChar char="•"/>
            </a:pPr>
            <a:r>
              <a:rPr lang="en-NZ" sz="1100" b="1" dirty="0"/>
              <a:t>Honed</a:t>
            </a:r>
            <a:r>
              <a:rPr lang="en-NZ" sz="1100" dirty="0"/>
              <a:t> skills in writing business plans and seeking funding- </a:t>
            </a:r>
            <a:r>
              <a:rPr lang="en-NZ" sz="1100" b="1" dirty="0">
                <a:solidFill>
                  <a:srgbClr val="C00000"/>
                </a:solidFill>
              </a:rPr>
              <a:t>writing</a:t>
            </a:r>
            <a:endParaRPr lang="en-NZ" sz="1100" dirty="0">
              <a:solidFill>
                <a:srgbClr val="C00000"/>
              </a:solidFill>
            </a:endParaRPr>
          </a:p>
          <a:p>
            <a:pPr marL="171450" lvl="0" indent="-171450">
              <a:buFont typeface="Arial" panose="020B0604020202020204" pitchFamily="34" charset="0"/>
              <a:buChar char="•"/>
            </a:pPr>
            <a:r>
              <a:rPr lang="en-NZ" sz="1100" b="1" dirty="0"/>
              <a:t>Devote </a:t>
            </a:r>
            <a:r>
              <a:rPr lang="en-NZ" sz="1100" dirty="0"/>
              <a:t>15-hours/week to business development as well as working part-time, studying full time and volunteering – </a:t>
            </a:r>
            <a:r>
              <a:rPr lang="en-NZ" sz="1100" b="1" dirty="0">
                <a:solidFill>
                  <a:srgbClr val="C00000"/>
                </a:solidFill>
              </a:rPr>
              <a:t>time</a:t>
            </a:r>
            <a:r>
              <a:rPr lang="en-NZ" sz="1100" b="1" dirty="0"/>
              <a:t> </a:t>
            </a:r>
            <a:r>
              <a:rPr lang="en-NZ" sz="1100" b="1" dirty="0">
                <a:solidFill>
                  <a:srgbClr val="C00000"/>
                </a:solidFill>
              </a:rPr>
              <a:t>management/organisation/energy</a:t>
            </a:r>
            <a:endParaRPr lang="en-NZ" sz="1100" dirty="0">
              <a:solidFill>
                <a:srgbClr val="C00000"/>
              </a:solidFill>
            </a:endParaRPr>
          </a:p>
          <a:p>
            <a:r>
              <a:rPr lang="en-NZ" sz="1100" b="1" dirty="0"/>
              <a:t> </a:t>
            </a:r>
            <a:endParaRPr lang="en-NZ" sz="1100" dirty="0"/>
          </a:p>
          <a:p>
            <a:endParaRPr lang="en-NZ" b="1" dirty="0">
              <a:solidFill>
                <a:schemeClr val="accent4">
                  <a:lumMod val="50000"/>
                </a:schemeClr>
              </a:solidFill>
            </a:endParaRPr>
          </a:p>
        </p:txBody>
      </p:sp>
      <p:sp>
        <p:nvSpPr>
          <p:cNvPr id="4" name="Slide Number Placeholder 3">
            <a:extLst>
              <a:ext uri="{FF2B5EF4-FFF2-40B4-BE49-F238E27FC236}">
                <a16:creationId xmlns:a16="http://schemas.microsoft.com/office/drawing/2014/main" id="{D671C8E9-CC7C-42A9-A02A-B75F491E8FC0}"/>
              </a:ext>
            </a:extLst>
          </p:cNvPr>
          <p:cNvSpPr>
            <a:spLocks noGrp="1"/>
          </p:cNvSpPr>
          <p:nvPr>
            <p:ph type="sldNum" sz="quarter" idx="11"/>
          </p:nvPr>
        </p:nvSpPr>
        <p:spPr/>
        <p:txBody>
          <a:bodyPr/>
          <a:lstStyle/>
          <a:p>
            <a:fld id="{218B9C4F-B695-C54C-924B-61748EE6A7C5}" type="slidenum">
              <a:rPr lang="en-US" smtClean="0"/>
              <a:pPr/>
              <a:t>11</a:t>
            </a:fld>
            <a:endParaRPr lang="en-US" dirty="0"/>
          </a:p>
        </p:txBody>
      </p:sp>
    </p:spTree>
    <p:extLst>
      <p:ext uri="{BB962C8B-B14F-4D97-AF65-F5344CB8AC3E}">
        <p14:creationId xmlns:p14="http://schemas.microsoft.com/office/powerpoint/2010/main" val="311182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065A2D-DF08-49A5-8A41-158E26026F40}"/>
              </a:ext>
            </a:extLst>
          </p:cNvPr>
          <p:cNvSpPr>
            <a:spLocks noGrp="1"/>
          </p:cNvSpPr>
          <p:nvPr>
            <p:ph type="body" sz="quarter" idx="10"/>
          </p:nvPr>
        </p:nvSpPr>
        <p:spPr>
          <a:xfrm>
            <a:off x="180752" y="600892"/>
            <a:ext cx="8878187" cy="6023192"/>
          </a:xfrm>
        </p:spPr>
        <p:txBody>
          <a:bodyPr/>
          <a:lstStyle/>
          <a:p>
            <a:r>
              <a:rPr lang="en-NZ" sz="2000" b="1" dirty="0">
                <a:solidFill>
                  <a:srgbClr val="C00000"/>
                </a:solidFill>
              </a:rPr>
              <a:t>CV sections</a:t>
            </a:r>
          </a:p>
          <a:p>
            <a:r>
              <a:rPr lang="en-NZ" b="1" dirty="0">
                <a:solidFill>
                  <a:srgbClr val="C00000"/>
                </a:solidFill>
              </a:rPr>
              <a:t>Section 4: </a:t>
            </a:r>
            <a:r>
              <a:rPr lang="en-NZ" sz="1400" b="1" dirty="0">
                <a:solidFill>
                  <a:srgbClr val="C00000"/>
                </a:solidFill>
              </a:rPr>
              <a:t>T</a:t>
            </a:r>
            <a:r>
              <a:rPr lang="en-NZ" sz="1400" dirty="0">
                <a:solidFill>
                  <a:srgbClr val="C00000"/>
                </a:solidFill>
              </a:rPr>
              <a:t>ell them about your  studies to date- University and other- include key relevant papers/projects</a:t>
            </a:r>
          </a:p>
          <a:p>
            <a:endParaRPr lang="en-NZ" sz="1400" b="1" dirty="0">
              <a:solidFill>
                <a:srgbClr val="C00000"/>
              </a:solidFill>
            </a:endParaRPr>
          </a:p>
          <a:p>
            <a:r>
              <a:rPr lang="en-NZ" sz="1800" b="1" dirty="0">
                <a:solidFill>
                  <a:schemeClr val="accent4">
                    <a:lumMod val="50000"/>
                  </a:schemeClr>
                </a:solidFill>
              </a:rPr>
              <a:t>Education and qualifications:</a:t>
            </a:r>
            <a:endParaRPr lang="en-NZ" sz="1800" dirty="0">
              <a:solidFill>
                <a:schemeClr val="accent4">
                  <a:lumMod val="50000"/>
                </a:schemeClr>
              </a:solidFill>
            </a:endParaRPr>
          </a:p>
          <a:p>
            <a:r>
              <a:rPr lang="en-NZ" sz="1400" dirty="0"/>
              <a:t> </a:t>
            </a:r>
          </a:p>
          <a:p>
            <a:r>
              <a:rPr lang="en-NZ" sz="1600" b="1" dirty="0">
                <a:solidFill>
                  <a:srgbClr val="002060"/>
                </a:solidFill>
              </a:rPr>
              <a:t>University of Auckland: </a:t>
            </a:r>
            <a:r>
              <a:rPr lang="en-NZ" sz="1400" dirty="0"/>
              <a:t>Studying toward a Bachelor of Arts (Communications) &amp; Bachelor of Commerce (Marketing) with expected completion November 2021.</a:t>
            </a:r>
          </a:p>
          <a:p>
            <a:r>
              <a:rPr lang="en-NZ" sz="1400" dirty="0"/>
              <a:t> </a:t>
            </a:r>
          </a:p>
          <a:p>
            <a:r>
              <a:rPr lang="en-NZ" sz="1400" dirty="0"/>
              <a:t>Paper/project highlights have included a media communication project to encourage young people to vote and a marketing team project for a vegan footwear company, </a:t>
            </a:r>
            <a:r>
              <a:rPr lang="en-NZ" sz="1400" dirty="0" err="1"/>
              <a:t>Ecoprints</a:t>
            </a:r>
            <a:endParaRPr lang="en-NZ" sz="1400" dirty="0"/>
          </a:p>
          <a:p>
            <a:r>
              <a:rPr lang="en-NZ" sz="1400" dirty="0"/>
              <a:t>This combination of Communications and Marketing has enabled me to explore my twin passions: The modern media and the psychology of marketing and I would love to put the knowledge and the skills developed through my course and project work into practice in a real media environment.</a:t>
            </a:r>
          </a:p>
          <a:p>
            <a:endParaRPr lang="en-NZ" sz="1400" dirty="0"/>
          </a:p>
          <a:p>
            <a:r>
              <a:rPr lang="en-NZ" b="1" dirty="0">
                <a:solidFill>
                  <a:schemeClr val="accent4">
                    <a:lumMod val="50000"/>
                  </a:schemeClr>
                </a:solidFill>
              </a:rPr>
              <a:t>Other relevant qualifications</a:t>
            </a:r>
          </a:p>
          <a:p>
            <a:r>
              <a:rPr lang="en-NZ" sz="1400" b="1" dirty="0"/>
              <a:t>Xero financials: level 2 (</a:t>
            </a:r>
            <a:r>
              <a:rPr lang="en-NZ" sz="1400" dirty="0"/>
              <a:t>self taught</a:t>
            </a:r>
            <a:r>
              <a:rPr lang="en-NZ" sz="1400" b="1" dirty="0"/>
              <a:t>) </a:t>
            </a:r>
            <a:endParaRPr lang="en-NZ" sz="1400" dirty="0"/>
          </a:p>
          <a:p>
            <a:r>
              <a:rPr lang="en-NZ" sz="1400" b="1" dirty="0"/>
              <a:t>The Power of Plants: </a:t>
            </a:r>
            <a:r>
              <a:rPr lang="en-NZ" sz="1400" dirty="0"/>
              <a:t>online MOOC via the University of Edinburgh, UK</a:t>
            </a:r>
          </a:p>
          <a:p>
            <a:endParaRPr lang="en-NZ" b="1" dirty="0">
              <a:solidFill>
                <a:schemeClr val="accent4">
                  <a:lumMod val="50000"/>
                </a:schemeClr>
              </a:solidFill>
            </a:endParaRPr>
          </a:p>
        </p:txBody>
      </p:sp>
      <p:sp>
        <p:nvSpPr>
          <p:cNvPr id="4" name="Slide Number Placeholder 3">
            <a:extLst>
              <a:ext uri="{FF2B5EF4-FFF2-40B4-BE49-F238E27FC236}">
                <a16:creationId xmlns:a16="http://schemas.microsoft.com/office/drawing/2014/main" id="{D671C8E9-CC7C-42A9-A02A-B75F491E8FC0}"/>
              </a:ext>
            </a:extLst>
          </p:cNvPr>
          <p:cNvSpPr>
            <a:spLocks noGrp="1"/>
          </p:cNvSpPr>
          <p:nvPr>
            <p:ph type="sldNum" sz="quarter" idx="11"/>
          </p:nvPr>
        </p:nvSpPr>
        <p:spPr/>
        <p:txBody>
          <a:bodyPr/>
          <a:lstStyle/>
          <a:p>
            <a:fld id="{218B9C4F-B695-C54C-924B-61748EE6A7C5}" type="slidenum">
              <a:rPr lang="en-US" smtClean="0"/>
              <a:pPr/>
              <a:t>12</a:t>
            </a:fld>
            <a:endParaRPr lang="en-US" dirty="0"/>
          </a:p>
        </p:txBody>
      </p:sp>
    </p:spTree>
    <p:extLst>
      <p:ext uri="{BB962C8B-B14F-4D97-AF65-F5344CB8AC3E}">
        <p14:creationId xmlns:p14="http://schemas.microsoft.com/office/powerpoint/2010/main" val="238969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065A2D-DF08-49A5-8A41-158E26026F40}"/>
              </a:ext>
            </a:extLst>
          </p:cNvPr>
          <p:cNvSpPr>
            <a:spLocks noGrp="1"/>
          </p:cNvSpPr>
          <p:nvPr>
            <p:ph type="body" sz="quarter" idx="10"/>
          </p:nvPr>
        </p:nvSpPr>
        <p:spPr>
          <a:xfrm>
            <a:off x="287079" y="896938"/>
            <a:ext cx="8431620" cy="5486400"/>
          </a:xfrm>
        </p:spPr>
        <p:txBody>
          <a:bodyPr/>
          <a:lstStyle/>
          <a:p>
            <a:r>
              <a:rPr lang="en-NZ" b="1" dirty="0">
                <a:solidFill>
                  <a:srgbClr val="C00000"/>
                </a:solidFill>
              </a:rPr>
              <a:t>CV sections</a:t>
            </a:r>
            <a:br>
              <a:rPr lang="en-NZ" b="1" dirty="0">
                <a:solidFill>
                  <a:srgbClr val="C00000"/>
                </a:solidFill>
              </a:rPr>
            </a:br>
            <a:r>
              <a:rPr lang="en-NZ" b="1" dirty="0">
                <a:solidFill>
                  <a:srgbClr val="C00000"/>
                </a:solidFill>
              </a:rPr>
              <a:t>Section 5:</a:t>
            </a:r>
            <a:r>
              <a:rPr lang="en-NZ" dirty="0">
                <a:solidFill>
                  <a:srgbClr val="C00000"/>
                </a:solidFill>
              </a:rPr>
              <a:t> Convey who you are as a person</a:t>
            </a:r>
          </a:p>
          <a:p>
            <a:endParaRPr lang="en-NZ" sz="1100" b="1" dirty="0">
              <a:solidFill>
                <a:srgbClr val="002060"/>
              </a:solidFill>
            </a:endParaRPr>
          </a:p>
          <a:p>
            <a:r>
              <a:rPr lang="en-NZ" sz="1800" b="1" dirty="0">
                <a:solidFill>
                  <a:srgbClr val="002060"/>
                </a:solidFill>
              </a:rPr>
              <a:t>Extra-curricular activities and interests</a:t>
            </a:r>
            <a:endParaRPr lang="en-NZ" sz="1800" dirty="0">
              <a:solidFill>
                <a:srgbClr val="002060"/>
              </a:solidFill>
            </a:endParaRPr>
          </a:p>
          <a:p>
            <a:r>
              <a:rPr lang="en-NZ" b="1" dirty="0">
                <a:solidFill>
                  <a:srgbClr val="002060"/>
                </a:solidFill>
              </a:rPr>
              <a:t> </a:t>
            </a:r>
            <a:endParaRPr lang="en-NZ" dirty="0">
              <a:solidFill>
                <a:srgbClr val="002060"/>
              </a:solidFill>
            </a:endParaRPr>
          </a:p>
          <a:p>
            <a:r>
              <a:rPr lang="en-NZ" sz="1400" dirty="0">
                <a:solidFill>
                  <a:srgbClr val="002060"/>
                </a:solidFill>
              </a:rPr>
              <a:t>As a bit of a geek I spend a lot of time studying and self-learning to develop new knowledge and skills.  I do believe in work-life balance though and the benefits of exercise so I regularly take kick boxing classes and play in a social netball team.  I believe in playing an active role in my community so I trained as a </a:t>
            </a:r>
            <a:r>
              <a:rPr lang="en-NZ" sz="1400" dirty="0" err="1">
                <a:solidFill>
                  <a:srgbClr val="002060"/>
                </a:solidFill>
              </a:rPr>
              <a:t>kickrobics</a:t>
            </a:r>
            <a:r>
              <a:rPr lang="en-NZ" sz="1400" dirty="0">
                <a:solidFill>
                  <a:srgbClr val="002060"/>
                </a:solidFill>
              </a:rPr>
              <a:t> instructor and teach free weekly classes for 10-14 year olds in my local church hall. I did martial arts training from ages 15-19 and achieved my brown belt in karate.  </a:t>
            </a:r>
          </a:p>
          <a:p>
            <a:r>
              <a:rPr lang="en-NZ" sz="1400" dirty="0">
                <a:solidFill>
                  <a:srgbClr val="002060"/>
                </a:solidFill>
              </a:rPr>
              <a:t> </a:t>
            </a:r>
          </a:p>
          <a:p>
            <a:r>
              <a:rPr lang="en-NZ" sz="1400" dirty="0">
                <a:solidFill>
                  <a:srgbClr val="002060"/>
                </a:solidFill>
              </a:rPr>
              <a:t>I’m interested in all aspects of the media and mass communication and keep up with local and international events online. Media and marketing psychology fascinate me as I’m keen to understand as much as I can about consumer behaviour and media consumption.  </a:t>
            </a:r>
          </a:p>
          <a:p>
            <a:r>
              <a:rPr lang="en-NZ" sz="1400" dirty="0">
                <a:solidFill>
                  <a:srgbClr val="002060"/>
                </a:solidFill>
              </a:rPr>
              <a:t> </a:t>
            </a:r>
          </a:p>
          <a:p>
            <a:r>
              <a:rPr lang="en-NZ" sz="1400" dirty="0">
                <a:solidFill>
                  <a:srgbClr val="002060"/>
                </a:solidFill>
              </a:rPr>
              <a:t>If I had to pick a TV reality show to take part in it would definitely be The Apprentice as the psychology of team dynamics is one of my key interests.</a:t>
            </a:r>
          </a:p>
          <a:p>
            <a:endParaRPr lang="en-NZ" b="1" dirty="0">
              <a:solidFill>
                <a:schemeClr val="accent4">
                  <a:lumMod val="50000"/>
                </a:schemeClr>
              </a:solidFill>
            </a:endParaRPr>
          </a:p>
        </p:txBody>
      </p:sp>
      <p:sp>
        <p:nvSpPr>
          <p:cNvPr id="4" name="Slide Number Placeholder 3">
            <a:extLst>
              <a:ext uri="{FF2B5EF4-FFF2-40B4-BE49-F238E27FC236}">
                <a16:creationId xmlns:a16="http://schemas.microsoft.com/office/drawing/2014/main" id="{D671C8E9-CC7C-42A9-A02A-B75F491E8FC0}"/>
              </a:ext>
            </a:extLst>
          </p:cNvPr>
          <p:cNvSpPr>
            <a:spLocks noGrp="1"/>
          </p:cNvSpPr>
          <p:nvPr>
            <p:ph type="sldNum" sz="quarter" idx="11"/>
          </p:nvPr>
        </p:nvSpPr>
        <p:spPr/>
        <p:txBody>
          <a:bodyPr/>
          <a:lstStyle/>
          <a:p>
            <a:fld id="{218B9C4F-B695-C54C-924B-61748EE6A7C5}" type="slidenum">
              <a:rPr lang="en-US" smtClean="0"/>
              <a:pPr/>
              <a:t>13</a:t>
            </a:fld>
            <a:endParaRPr lang="en-US" dirty="0"/>
          </a:p>
        </p:txBody>
      </p:sp>
    </p:spTree>
    <p:extLst>
      <p:ext uri="{BB962C8B-B14F-4D97-AF65-F5344CB8AC3E}">
        <p14:creationId xmlns:p14="http://schemas.microsoft.com/office/powerpoint/2010/main" val="100454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7D9A0-E89F-4F5E-B7D1-4067EF8177CA}"/>
              </a:ext>
            </a:extLst>
          </p:cNvPr>
          <p:cNvSpPr>
            <a:spLocks noGrp="1"/>
          </p:cNvSpPr>
          <p:nvPr>
            <p:ph type="body" sz="quarter" idx="10"/>
          </p:nvPr>
        </p:nvSpPr>
        <p:spPr>
          <a:xfrm>
            <a:off x="382773" y="1784664"/>
            <a:ext cx="8482932" cy="4722154"/>
          </a:xfrm>
        </p:spPr>
        <p:txBody>
          <a:bodyPr/>
          <a:lstStyle/>
          <a:p>
            <a:r>
              <a:rPr lang="en-NZ" sz="2000" dirty="0">
                <a:solidFill>
                  <a:srgbClr val="002060"/>
                </a:solidFill>
              </a:rPr>
              <a:t>Please do not submit a general CV that is not tailored to the internship you want.  We cannot send this to the organisation.  If you don’t spend time carefully crafting a CV for the project you may not be accepted into the course.  </a:t>
            </a:r>
          </a:p>
          <a:p>
            <a:endParaRPr lang="en-NZ" sz="2000" dirty="0">
              <a:solidFill>
                <a:srgbClr val="002060"/>
              </a:solidFill>
            </a:endParaRPr>
          </a:p>
          <a:p>
            <a:r>
              <a:rPr lang="en-NZ" sz="2000" dirty="0">
                <a:solidFill>
                  <a:srgbClr val="002060"/>
                </a:solidFill>
              </a:rPr>
              <a:t>We can give you CV feedback only once. </a:t>
            </a:r>
            <a:br>
              <a:rPr lang="en-NZ" sz="2000" dirty="0">
                <a:solidFill>
                  <a:srgbClr val="002060"/>
                </a:solidFill>
              </a:rPr>
            </a:br>
            <a:endParaRPr lang="en-NZ" sz="2000" dirty="0">
              <a:solidFill>
                <a:srgbClr val="002060"/>
              </a:solidFill>
            </a:endParaRPr>
          </a:p>
          <a:p>
            <a:r>
              <a:rPr lang="en-NZ" sz="2000" dirty="0">
                <a:solidFill>
                  <a:srgbClr val="002060"/>
                </a:solidFill>
              </a:rPr>
              <a:t>Even if you have found your own internship we still need you to prepare and submit a CV tailored to the project and organisation.  </a:t>
            </a:r>
          </a:p>
          <a:p>
            <a:endParaRPr lang="en-NZ" sz="2000" b="1" dirty="0">
              <a:solidFill>
                <a:srgbClr val="002060"/>
              </a:solidFill>
            </a:endParaRPr>
          </a:p>
          <a:p>
            <a:r>
              <a:rPr lang="en-NZ" sz="2400" b="1" dirty="0">
                <a:solidFill>
                  <a:srgbClr val="002060"/>
                </a:solidFill>
              </a:rPr>
              <a:t>Why?  </a:t>
            </a:r>
            <a:r>
              <a:rPr lang="en-NZ" sz="2000" dirty="0">
                <a:solidFill>
                  <a:srgbClr val="002060"/>
                </a:solidFill>
              </a:rPr>
              <a:t>Because this course aims to prepare you for the competitive graduate job market where tailoring a CV and securing an interview is the usual process. </a:t>
            </a:r>
          </a:p>
        </p:txBody>
      </p:sp>
      <p:sp>
        <p:nvSpPr>
          <p:cNvPr id="4" name="Slide Number Placeholder 3">
            <a:extLst>
              <a:ext uri="{FF2B5EF4-FFF2-40B4-BE49-F238E27FC236}">
                <a16:creationId xmlns:a16="http://schemas.microsoft.com/office/drawing/2014/main" id="{85C6115B-080E-4DCD-9741-BB1E2B007660}"/>
              </a:ext>
            </a:extLst>
          </p:cNvPr>
          <p:cNvSpPr>
            <a:spLocks noGrp="1"/>
          </p:cNvSpPr>
          <p:nvPr>
            <p:ph type="sldNum" sz="quarter" idx="11"/>
          </p:nvPr>
        </p:nvSpPr>
        <p:spPr/>
        <p:txBody>
          <a:bodyPr/>
          <a:lstStyle/>
          <a:p>
            <a:fld id="{218B9C4F-B695-C54C-924B-61748EE6A7C5}" type="slidenum">
              <a:rPr lang="en-US" smtClean="0"/>
              <a:pPr/>
              <a:t>14</a:t>
            </a:fld>
            <a:endParaRPr lang="en-US" dirty="0"/>
          </a:p>
        </p:txBody>
      </p:sp>
      <p:pic>
        <p:nvPicPr>
          <p:cNvPr id="5" name="Picture 4">
            <a:extLst>
              <a:ext uri="{FF2B5EF4-FFF2-40B4-BE49-F238E27FC236}">
                <a16:creationId xmlns:a16="http://schemas.microsoft.com/office/drawing/2014/main" id="{AE0227A9-1FB9-4E68-8EDD-15048D3AD2B0}"/>
              </a:ext>
            </a:extLst>
          </p:cNvPr>
          <p:cNvPicPr>
            <a:picLocks noChangeAspect="1"/>
          </p:cNvPicPr>
          <p:nvPr/>
        </p:nvPicPr>
        <p:blipFill>
          <a:blip r:embed="rId2"/>
          <a:stretch>
            <a:fillRect/>
          </a:stretch>
        </p:blipFill>
        <p:spPr>
          <a:xfrm>
            <a:off x="1754372" y="18318"/>
            <a:ext cx="3017412" cy="1766346"/>
          </a:xfrm>
          <a:prstGeom prst="rect">
            <a:avLst/>
          </a:prstGeom>
        </p:spPr>
      </p:pic>
    </p:spTree>
    <p:extLst>
      <p:ext uri="{BB962C8B-B14F-4D97-AF65-F5344CB8AC3E}">
        <p14:creationId xmlns:p14="http://schemas.microsoft.com/office/powerpoint/2010/main" val="75244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A57336-AA2D-419A-A1A9-17BFA67BF753}"/>
              </a:ext>
            </a:extLst>
          </p:cNvPr>
          <p:cNvSpPr>
            <a:spLocks noGrp="1"/>
          </p:cNvSpPr>
          <p:nvPr>
            <p:ph type="body" sz="quarter" idx="10"/>
          </p:nvPr>
        </p:nvSpPr>
        <p:spPr>
          <a:xfrm>
            <a:off x="344557" y="1869474"/>
            <a:ext cx="8454886" cy="4513864"/>
          </a:xfrm>
        </p:spPr>
        <p:txBody>
          <a:bodyPr/>
          <a:lstStyle/>
          <a:p>
            <a:r>
              <a:rPr lang="en-NZ" sz="2000" dirty="0">
                <a:solidFill>
                  <a:srgbClr val="002060"/>
                </a:solidFill>
              </a:rPr>
              <a:t>See the additional slides from CDES re identifying your skills and crafting a CV.</a:t>
            </a:r>
          </a:p>
          <a:p>
            <a:endParaRPr lang="en-NZ" sz="2000" dirty="0">
              <a:solidFill>
                <a:srgbClr val="002060"/>
              </a:solidFill>
            </a:endParaRPr>
          </a:p>
          <a:p>
            <a:r>
              <a:rPr lang="en-NZ" sz="2000" dirty="0">
                <a:solidFill>
                  <a:srgbClr val="002060"/>
                </a:solidFill>
              </a:rPr>
              <a:t>CDES offer online CV workshops and Zoom and in person sessions. We advise you to take advantage of these.  A CV is a crucial document you will prepare, edit and re-edit many times in your career.  It’s a specialised genre and not easy to master.  If you spend time on this now it will pay off later. Unlike your Uni assessments many people will read your CV so you need to focus on creating a strong, professional document.</a:t>
            </a:r>
          </a:p>
          <a:p>
            <a:endParaRPr lang="en-NZ" sz="2000" dirty="0">
              <a:solidFill>
                <a:srgbClr val="002060"/>
              </a:solidFill>
            </a:endParaRPr>
          </a:p>
          <a:p>
            <a:r>
              <a:rPr lang="en-NZ" sz="2000" dirty="0">
                <a:solidFill>
                  <a:srgbClr val="002060"/>
                </a:solidFill>
              </a:rPr>
              <a:t>We also provide an example internship advert and CV for you to refer to but welcome your own creativity as well.</a:t>
            </a:r>
          </a:p>
        </p:txBody>
      </p:sp>
      <p:sp>
        <p:nvSpPr>
          <p:cNvPr id="3" name="Title 2">
            <a:extLst>
              <a:ext uri="{FF2B5EF4-FFF2-40B4-BE49-F238E27FC236}">
                <a16:creationId xmlns:a16="http://schemas.microsoft.com/office/drawing/2014/main" id="{8EEC8499-06C0-4A3D-82E4-B2A7E268FA6C}"/>
              </a:ext>
            </a:extLst>
          </p:cNvPr>
          <p:cNvSpPr>
            <a:spLocks noGrp="1"/>
          </p:cNvSpPr>
          <p:nvPr>
            <p:ph type="title"/>
          </p:nvPr>
        </p:nvSpPr>
        <p:spPr>
          <a:xfrm>
            <a:off x="344557" y="980662"/>
            <a:ext cx="7916941" cy="888812"/>
          </a:xfrm>
        </p:spPr>
        <p:txBody>
          <a:bodyPr/>
          <a:lstStyle/>
          <a:p>
            <a:r>
              <a:rPr lang="en-NZ" sz="3200" b="0" dirty="0">
                <a:solidFill>
                  <a:srgbClr val="C00000"/>
                </a:solidFill>
              </a:rPr>
              <a:t>Help with your CV</a:t>
            </a:r>
          </a:p>
        </p:txBody>
      </p:sp>
      <p:sp>
        <p:nvSpPr>
          <p:cNvPr id="4" name="Slide Number Placeholder 3">
            <a:extLst>
              <a:ext uri="{FF2B5EF4-FFF2-40B4-BE49-F238E27FC236}">
                <a16:creationId xmlns:a16="http://schemas.microsoft.com/office/drawing/2014/main" id="{A7488C14-B375-44B1-B58C-7556D68603C0}"/>
              </a:ext>
            </a:extLst>
          </p:cNvPr>
          <p:cNvSpPr>
            <a:spLocks noGrp="1"/>
          </p:cNvSpPr>
          <p:nvPr>
            <p:ph type="sldNum" sz="quarter" idx="11"/>
          </p:nvPr>
        </p:nvSpPr>
        <p:spPr/>
        <p:txBody>
          <a:bodyPr/>
          <a:lstStyle/>
          <a:p>
            <a:fld id="{218B9C4F-B695-C54C-924B-61748EE6A7C5}" type="slidenum">
              <a:rPr lang="en-US" smtClean="0"/>
              <a:pPr/>
              <a:t>15</a:t>
            </a:fld>
            <a:endParaRPr lang="en-US" dirty="0"/>
          </a:p>
        </p:txBody>
      </p:sp>
      <p:pic>
        <p:nvPicPr>
          <p:cNvPr id="5" name="Picture 4">
            <a:extLst>
              <a:ext uri="{FF2B5EF4-FFF2-40B4-BE49-F238E27FC236}">
                <a16:creationId xmlns:a16="http://schemas.microsoft.com/office/drawing/2014/main" id="{A79C2AEC-401E-4554-85F8-BB742FE58766}"/>
              </a:ext>
            </a:extLst>
          </p:cNvPr>
          <p:cNvPicPr>
            <a:picLocks noChangeAspect="1"/>
          </p:cNvPicPr>
          <p:nvPr/>
        </p:nvPicPr>
        <p:blipFill>
          <a:blip r:embed="rId2"/>
          <a:stretch>
            <a:fillRect/>
          </a:stretch>
        </p:blipFill>
        <p:spPr>
          <a:xfrm>
            <a:off x="4274288" y="720974"/>
            <a:ext cx="1768952" cy="1061371"/>
          </a:xfrm>
          <a:prstGeom prst="rect">
            <a:avLst/>
          </a:prstGeom>
        </p:spPr>
      </p:pic>
    </p:spTree>
    <p:extLst>
      <p:ext uri="{BB962C8B-B14F-4D97-AF65-F5344CB8AC3E}">
        <p14:creationId xmlns:p14="http://schemas.microsoft.com/office/powerpoint/2010/main" val="167720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6C78E-9B93-4750-A0AE-1AFD8BDF1B47}"/>
              </a:ext>
            </a:extLst>
          </p:cNvPr>
          <p:cNvPicPr>
            <a:picLocks noChangeAspect="1"/>
          </p:cNvPicPr>
          <p:nvPr/>
        </p:nvPicPr>
        <p:blipFill>
          <a:blip r:embed="rId2"/>
          <a:stretch>
            <a:fillRect/>
          </a:stretch>
        </p:blipFill>
        <p:spPr>
          <a:xfrm>
            <a:off x="3115340" y="2822627"/>
            <a:ext cx="5350795" cy="3560711"/>
          </a:xfrm>
          <a:prstGeom prst="rect">
            <a:avLst/>
          </a:prstGeom>
        </p:spPr>
      </p:pic>
      <p:sp>
        <p:nvSpPr>
          <p:cNvPr id="3" name="Title 2">
            <a:extLst>
              <a:ext uri="{FF2B5EF4-FFF2-40B4-BE49-F238E27FC236}">
                <a16:creationId xmlns:a16="http://schemas.microsoft.com/office/drawing/2014/main" id="{D2420D88-DD08-4B67-BE36-7278BF391C8D}"/>
              </a:ext>
            </a:extLst>
          </p:cNvPr>
          <p:cNvSpPr>
            <a:spLocks noGrp="1"/>
          </p:cNvSpPr>
          <p:nvPr>
            <p:ph type="title"/>
          </p:nvPr>
        </p:nvSpPr>
        <p:spPr>
          <a:xfrm>
            <a:off x="265815" y="1777050"/>
            <a:ext cx="8606724" cy="881090"/>
          </a:xfrm>
        </p:spPr>
        <p:txBody>
          <a:bodyPr/>
          <a:lstStyle/>
          <a:p>
            <a:r>
              <a:rPr lang="en-NZ" sz="2800" b="0" dirty="0">
                <a:solidFill>
                  <a:srgbClr val="C00000"/>
                </a:solidFill>
              </a:rPr>
              <a:t>Please submit your CV along with your application</a:t>
            </a:r>
          </a:p>
        </p:txBody>
      </p:sp>
      <p:sp>
        <p:nvSpPr>
          <p:cNvPr id="4" name="Slide Number Placeholder 3">
            <a:extLst>
              <a:ext uri="{FF2B5EF4-FFF2-40B4-BE49-F238E27FC236}">
                <a16:creationId xmlns:a16="http://schemas.microsoft.com/office/drawing/2014/main" id="{F2E9F857-FBC0-4C11-A958-B844A7275E79}"/>
              </a:ext>
            </a:extLst>
          </p:cNvPr>
          <p:cNvSpPr>
            <a:spLocks noGrp="1"/>
          </p:cNvSpPr>
          <p:nvPr>
            <p:ph type="sldNum" sz="quarter" idx="11"/>
          </p:nvPr>
        </p:nvSpPr>
        <p:spPr/>
        <p:txBody>
          <a:bodyPr/>
          <a:lstStyle/>
          <a:p>
            <a:fld id="{218B9C4F-B695-C54C-924B-61748EE6A7C5}" type="slidenum">
              <a:rPr lang="en-US" smtClean="0"/>
              <a:pPr/>
              <a:t>16</a:t>
            </a:fld>
            <a:endParaRPr lang="en-US" dirty="0"/>
          </a:p>
        </p:txBody>
      </p:sp>
    </p:spTree>
    <p:extLst>
      <p:ext uri="{BB962C8B-B14F-4D97-AF65-F5344CB8AC3E}">
        <p14:creationId xmlns:p14="http://schemas.microsoft.com/office/powerpoint/2010/main" val="151273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897" y="800488"/>
            <a:ext cx="8554625" cy="5100582"/>
          </a:xfrm>
        </p:spPr>
        <p:txBody>
          <a:bodyPr/>
          <a:lstStyle/>
          <a:p>
            <a:r>
              <a:rPr lang="en-US" sz="3600" dirty="0"/>
              <a:t>CAREER 300/Comms 307: Arts internship</a:t>
            </a:r>
            <a:br>
              <a:rPr lang="en-US" dirty="0"/>
            </a:br>
            <a:br>
              <a:rPr lang="en-US" dirty="0"/>
            </a:br>
            <a:r>
              <a:rPr lang="en-US" sz="2000" dirty="0"/>
              <a:t>Contact the convenor if you have any questions</a:t>
            </a:r>
            <a:br>
              <a:rPr lang="en-US" sz="2000" dirty="0"/>
            </a:br>
            <a:br>
              <a:rPr lang="en-US" sz="2000" dirty="0"/>
            </a:br>
            <a:br>
              <a:rPr lang="en-US" sz="2000" dirty="0"/>
            </a:br>
            <a:r>
              <a:rPr lang="en-US" sz="2000" dirty="0"/>
              <a:t>Jane Bradley: </a:t>
            </a:r>
            <a:r>
              <a:rPr lang="en-US" sz="2000" dirty="0">
                <a:hlinkClick r:id="rId3"/>
              </a:rPr>
              <a:t>jane.Bradley@auckland.ac.nz</a:t>
            </a:r>
            <a:br>
              <a:rPr lang="en-US" sz="2000" dirty="0"/>
            </a:br>
            <a:br>
              <a:rPr lang="en-US" sz="2000" dirty="0"/>
            </a:br>
            <a:r>
              <a:rPr lang="en-US" sz="2000" dirty="0"/>
              <a:t> </a:t>
            </a:r>
            <a:br>
              <a:rPr lang="en-US" sz="2000" dirty="0"/>
            </a:br>
            <a:r>
              <a:rPr lang="en-US" sz="2000" dirty="0"/>
              <a:t>Margaret Henley: </a:t>
            </a:r>
            <a:r>
              <a:rPr lang="en-US" sz="2000" dirty="0">
                <a:hlinkClick r:id="rId4"/>
              </a:rPr>
              <a:t>m.Henley@auckland.ac.nz</a:t>
            </a:r>
            <a:br>
              <a:rPr lang="en-US" sz="2000" dirty="0"/>
            </a:br>
            <a:endParaRPr lang="en-US" sz="2000" dirty="0"/>
          </a:p>
        </p:txBody>
      </p:sp>
      <p:sp>
        <p:nvSpPr>
          <p:cNvPr id="8" name="Date Placeholder 7"/>
          <p:cNvSpPr>
            <a:spLocks noGrp="1"/>
          </p:cNvSpPr>
          <p:nvPr>
            <p:ph type="dt" sz="half" idx="11"/>
          </p:nvPr>
        </p:nvSpPr>
        <p:spPr/>
        <p:txBody>
          <a:bodyPr/>
          <a:lstStyle/>
          <a:p>
            <a:fld id="{BD023BB6-81CC-F74B-AD54-9BB6FC1ECAFD}" type="datetime2">
              <a:rPr lang="en-NZ" smtClean="0"/>
              <a:t>Friday, 4 June 2021</a:t>
            </a:fld>
            <a:endParaRPr lang="en-US" dirty="0"/>
          </a:p>
        </p:txBody>
      </p:sp>
    </p:spTree>
    <p:custDataLst>
      <p:tags r:id="rId1"/>
    </p:custDataLst>
    <p:extLst>
      <p:ext uri="{BB962C8B-B14F-4D97-AF65-F5344CB8AC3E}">
        <p14:creationId xmlns:p14="http://schemas.microsoft.com/office/powerpoint/2010/main" val="355087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3D88A5-0D12-4483-A6BD-49E00A788426}"/>
              </a:ext>
            </a:extLst>
          </p:cNvPr>
          <p:cNvSpPr>
            <a:spLocks noGrp="1"/>
          </p:cNvSpPr>
          <p:nvPr>
            <p:ph type="body" sz="quarter" idx="10"/>
          </p:nvPr>
        </p:nvSpPr>
        <p:spPr>
          <a:xfrm>
            <a:off x="357809" y="1466296"/>
            <a:ext cx="8613913" cy="5279061"/>
          </a:xfrm>
        </p:spPr>
        <p:txBody>
          <a:bodyPr/>
          <a:lstStyle/>
          <a:p>
            <a:endParaRPr lang="en-NZ" sz="2000" dirty="0"/>
          </a:p>
          <a:p>
            <a:endParaRPr lang="en-NZ" sz="2000" dirty="0"/>
          </a:p>
          <a:p>
            <a:endParaRPr lang="en-NZ" sz="2000" dirty="0"/>
          </a:p>
          <a:p>
            <a:r>
              <a:rPr lang="en-NZ" sz="2000" b="1" dirty="0">
                <a:solidFill>
                  <a:srgbClr val="002060"/>
                </a:solidFill>
              </a:rPr>
              <a:t>1</a:t>
            </a:r>
            <a:r>
              <a:rPr lang="en-NZ" sz="2000" dirty="0">
                <a:solidFill>
                  <a:srgbClr val="002060"/>
                </a:solidFill>
              </a:rPr>
              <a:t>.Check out the projects on offer on our </a:t>
            </a:r>
            <a:r>
              <a:rPr lang="en-NZ" sz="2000" dirty="0">
                <a:solidFill>
                  <a:srgbClr val="C1002B"/>
                </a:solidFill>
              </a:rPr>
              <a:t>available project page </a:t>
            </a:r>
            <a:r>
              <a:rPr lang="en-NZ" sz="2000" dirty="0">
                <a:solidFill>
                  <a:srgbClr val="002060"/>
                </a:solidFill>
              </a:rPr>
              <a:t>and select one that interests you and you believe you have the right skills to complete.</a:t>
            </a:r>
          </a:p>
          <a:p>
            <a:r>
              <a:rPr lang="en-NZ" sz="2000" dirty="0"/>
              <a:t>  </a:t>
            </a:r>
            <a:r>
              <a:rPr lang="en-NZ" sz="2000" b="1" dirty="0">
                <a:solidFill>
                  <a:schemeClr val="accent4">
                    <a:lumMod val="50000"/>
                  </a:schemeClr>
                </a:solidFill>
              </a:rPr>
              <a:t> </a:t>
            </a:r>
          </a:p>
          <a:p>
            <a:r>
              <a:rPr lang="en-NZ" sz="2800" b="1" dirty="0">
                <a:solidFill>
                  <a:schemeClr val="accent4">
                    <a:lumMod val="50000"/>
                  </a:schemeClr>
                </a:solidFill>
              </a:rPr>
              <a:t>OR</a:t>
            </a:r>
            <a:endParaRPr lang="en-NZ" sz="2000" dirty="0"/>
          </a:p>
          <a:p>
            <a:r>
              <a:rPr lang="en-NZ" sz="2000" b="1" dirty="0">
                <a:solidFill>
                  <a:srgbClr val="002060"/>
                </a:solidFill>
              </a:rPr>
              <a:t>2</a:t>
            </a:r>
            <a:r>
              <a:rPr lang="en-NZ" sz="2000" dirty="0">
                <a:solidFill>
                  <a:srgbClr val="002060"/>
                </a:solidFill>
              </a:rPr>
              <a:t>.Organise a project of your own with an organisation you are keen to work with.  We can help you with this. The project must be:</a:t>
            </a:r>
          </a:p>
          <a:p>
            <a:pPr marL="1085850" lvl="1" indent="-342900">
              <a:buFont typeface="Arial" panose="020B0604020202020204" pitchFamily="34" charset="0"/>
              <a:buChar char="•"/>
            </a:pPr>
            <a:r>
              <a:rPr lang="en-NZ" sz="2000" dirty="0">
                <a:solidFill>
                  <a:srgbClr val="002060"/>
                </a:solidFill>
              </a:rPr>
              <a:t>At least 80 hours</a:t>
            </a:r>
          </a:p>
          <a:p>
            <a:pPr marL="1085850" lvl="1" indent="-342900">
              <a:buFont typeface="Arial" panose="020B0604020202020204" pitchFamily="34" charset="0"/>
              <a:buChar char="•"/>
            </a:pPr>
            <a:r>
              <a:rPr lang="en-NZ" sz="2000" dirty="0">
                <a:solidFill>
                  <a:srgbClr val="002060"/>
                </a:solidFill>
              </a:rPr>
              <a:t>Supervised/mentored</a:t>
            </a:r>
          </a:p>
          <a:p>
            <a:pPr marL="1085850" lvl="1" indent="-342900">
              <a:buFont typeface="Arial" panose="020B0604020202020204" pitchFamily="34" charset="0"/>
              <a:buChar char="•"/>
            </a:pPr>
            <a:r>
              <a:rPr lang="en-NZ" sz="2000" dirty="0">
                <a:solidFill>
                  <a:srgbClr val="002060"/>
                </a:solidFill>
              </a:rPr>
              <a:t>Unpaid</a:t>
            </a:r>
          </a:p>
          <a:p>
            <a:pPr marL="1085850" lvl="1" indent="-342900">
              <a:buFont typeface="Arial" panose="020B0604020202020204" pitchFamily="34" charset="0"/>
              <a:buChar char="•"/>
            </a:pPr>
            <a:r>
              <a:rPr lang="en-NZ" sz="2000" dirty="0">
                <a:solidFill>
                  <a:srgbClr val="002060"/>
                </a:solidFill>
              </a:rPr>
              <a:t>A specific project or piece of work and not just odd jobs for the organisation</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endParaRPr lang="en-NZ" sz="2000" dirty="0"/>
          </a:p>
          <a:p>
            <a:pPr marL="342900" indent="-342900">
              <a:buAutoNum type="arabicPeriod"/>
            </a:pPr>
            <a:endParaRPr lang="en-NZ" dirty="0"/>
          </a:p>
          <a:p>
            <a:pPr marL="342900" indent="-342900">
              <a:buAutoNum type="arabicPeriod"/>
            </a:pPr>
            <a:endParaRPr lang="en-NZ" dirty="0"/>
          </a:p>
        </p:txBody>
      </p:sp>
      <p:sp>
        <p:nvSpPr>
          <p:cNvPr id="3" name="Title 2">
            <a:extLst>
              <a:ext uri="{FF2B5EF4-FFF2-40B4-BE49-F238E27FC236}">
                <a16:creationId xmlns:a16="http://schemas.microsoft.com/office/drawing/2014/main" id="{E58DC2A2-3907-4729-98D1-AF8F5C041083}"/>
              </a:ext>
            </a:extLst>
          </p:cNvPr>
          <p:cNvSpPr>
            <a:spLocks noGrp="1"/>
          </p:cNvSpPr>
          <p:nvPr>
            <p:ph type="title"/>
          </p:nvPr>
        </p:nvSpPr>
        <p:spPr>
          <a:xfrm>
            <a:off x="357809" y="1020418"/>
            <a:ext cx="8521148" cy="596348"/>
          </a:xfrm>
        </p:spPr>
        <p:txBody>
          <a:bodyPr/>
          <a:lstStyle/>
          <a:p>
            <a:r>
              <a:rPr lang="en-NZ" sz="2800" dirty="0">
                <a:solidFill>
                  <a:srgbClr val="C00000"/>
                </a:solidFill>
              </a:rPr>
              <a:t>First: </a:t>
            </a:r>
            <a:r>
              <a:rPr lang="en-NZ" sz="2400" dirty="0">
                <a:solidFill>
                  <a:srgbClr val="C00000"/>
                </a:solidFill>
              </a:rPr>
              <a:t>Select or organise an internship project</a:t>
            </a:r>
          </a:p>
        </p:txBody>
      </p:sp>
      <p:sp>
        <p:nvSpPr>
          <p:cNvPr id="4" name="Slide Number Placeholder 3">
            <a:extLst>
              <a:ext uri="{FF2B5EF4-FFF2-40B4-BE49-F238E27FC236}">
                <a16:creationId xmlns:a16="http://schemas.microsoft.com/office/drawing/2014/main" id="{773EAF62-FCB9-4861-AB08-02B7988608D2}"/>
              </a:ext>
            </a:extLst>
          </p:cNvPr>
          <p:cNvSpPr>
            <a:spLocks noGrp="1"/>
          </p:cNvSpPr>
          <p:nvPr>
            <p:ph type="sldNum" sz="quarter" idx="11"/>
          </p:nvPr>
        </p:nvSpPr>
        <p:spPr/>
        <p:txBody>
          <a:bodyPr/>
          <a:lstStyle/>
          <a:p>
            <a:fld id="{218B9C4F-B695-C54C-924B-61748EE6A7C5}" type="slidenum">
              <a:rPr lang="en-US" smtClean="0"/>
              <a:pPr/>
              <a:t>2</a:t>
            </a:fld>
            <a:endParaRPr lang="en-US" dirty="0"/>
          </a:p>
        </p:txBody>
      </p:sp>
      <p:pic>
        <p:nvPicPr>
          <p:cNvPr id="5" name="Picture 4">
            <a:extLst>
              <a:ext uri="{FF2B5EF4-FFF2-40B4-BE49-F238E27FC236}">
                <a16:creationId xmlns:a16="http://schemas.microsoft.com/office/drawing/2014/main" id="{EFAB3942-FB46-42E0-B17F-018BD3CAC4D2}"/>
              </a:ext>
            </a:extLst>
          </p:cNvPr>
          <p:cNvPicPr>
            <a:picLocks noChangeAspect="1"/>
          </p:cNvPicPr>
          <p:nvPr/>
        </p:nvPicPr>
        <p:blipFill>
          <a:blip r:embed="rId2"/>
          <a:stretch>
            <a:fillRect/>
          </a:stretch>
        </p:blipFill>
        <p:spPr>
          <a:xfrm>
            <a:off x="660401" y="1466296"/>
            <a:ext cx="2692400" cy="823023"/>
          </a:xfrm>
          <a:prstGeom prst="rect">
            <a:avLst/>
          </a:prstGeom>
        </p:spPr>
      </p:pic>
    </p:spTree>
    <p:extLst>
      <p:ext uri="{BB962C8B-B14F-4D97-AF65-F5344CB8AC3E}">
        <p14:creationId xmlns:p14="http://schemas.microsoft.com/office/powerpoint/2010/main" val="240538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D87161-4D97-41C9-8874-A80648096ABF}"/>
              </a:ext>
            </a:extLst>
          </p:cNvPr>
          <p:cNvSpPr>
            <a:spLocks noGrp="1"/>
          </p:cNvSpPr>
          <p:nvPr>
            <p:ph type="body" sz="quarter" idx="10"/>
          </p:nvPr>
        </p:nvSpPr>
        <p:spPr>
          <a:xfrm>
            <a:off x="677866" y="1590261"/>
            <a:ext cx="8346864" cy="4996069"/>
          </a:xfrm>
        </p:spPr>
        <p:txBody>
          <a:bodyPr/>
          <a:lstStyle/>
          <a:p>
            <a:r>
              <a:rPr lang="en-NZ" sz="2200" dirty="0">
                <a:solidFill>
                  <a:srgbClr val="002060"/>
                </a:solidFill>
              </a:rPr>
              <a:t>Carefully read through the organisation’s website and the project brief. </a:t>
            </a:r>
          </a:p>
          <a:p>
            <a:endParaRPr lang="en-NZ" sz="2200" dirty="0">
              <a:solidFill>
                <a:srgbClr val="002060"/>
              </a:solidFill>
            </a:endParaRPr>
          </a:p>
          <a:p>
            <a:r>
              <a:rPr lang="en-NZ" sz="2200" dirty="0">
                <a:solidFill>
                  <a:srgbClr val="002060"/>
                </a:solidFill>
              </a:rPr>
              <a:t>Prepare a CV </a:t>
            </a:r>
            <a:r>
              <a:rPr lang="en-NZ" sz="2200" b="1" dirty="0">
                <a:solidFill>
                  <a:srgbClr val="C00000"/>
                </a:solidFill>
              </a:rPr>
              <a:t>targeted to the internship project.  </a:t>
            </a:r>
            <a:r>
              <a:rPr lang="en-NZ" sz="2200" dirty="0">
                <a:solidFill>
                  <a:srgbClr val="002060"/>
                </a:solidFill>
              </a:rPr>
              <a:t>This CV must:</a:t>
            </a:r>
          </a:p>
          <a:p>
            <a:pPr marL="342900" indent="-342900">
              <a:buFont typeface="Arial" panose="020B0604020202020204" pitchFamily="34" charset="0"/>
              <a:buChar char="•"/>
            </a:pPr>
            <a:r>
              <a:rPr lang="en-NZ" sz="2200" dirty="0">
                <a:solidFill>
                  <a:srgbClr val="002060"/>
                </a:solidFill>
              </a:rPr>
              <a:t>be no more than 2 pages</a:t>
            </a:r>
          </a:p>
          <a:p>
            <a:pPr marL="342900" indent="-342900">
              <a:buFont typeface="Arial" panose="020B0604020202020204" pitchFamily="34" charset="0"/>
              <a:buChar char="•"/>
            </a:pPr>
            <a:r>
              <a:rPr lang="en-NZ" sz="2200" dirty="0">
                <a:solidFill>
                  <a:srgbClr val="002060"/>
                </a:solidFill>
              </a:rPr>
              <a:t>be carefully tailored to the project outlining the skills you have for the project.  Include all your relevant technical skills with examples</a:t>
            </a:r>
          </a:p>
          <a:p>
            <a:pPr marL="342900" indent="-342900">
              <a:buFont typeface="Arial" panose="020B0604020202020204" pitchFamily="34" charset="0"/>
              <a:buChar char="•"/>
            </a:pPr>
            <a:r>
              <a:rPr lang="en-NZ" sz="2200" dirty="0">
                <a:solidFill>
                  <a:srgbClr val="002060"/>
                </a:solidFill>
              </a:rPr>
              <a:t>Use action verbs to highlight your achievements and motivation (see example CV)  </a:t>
            </a:r>
          </a:p>
          <a:p>
            <a:endParaRPr lang="en-NZ" sz="2200" dirty="0">
              <a:solidFill>
                <a:srgbClr val="002060"/>
              </a:solidFill>
            </a:endParaRPr>
          </a:p>
          <a:p>
            <a:r>
              <a:rPr lang="en-NZ" sz="2200" dirty="0">
                <a:solidFill>
                  <a:srgbClr val="002060"/>
                </a:solidFill>
              </a:rPr>
              <a:t>Do </a:t>
            </a:r>
            <a:r>
              <a:rPr lang="en-NZ" sz="2200" b="1" dirty="0">
                <a:solidFill>
                  <a:srgbClr val="C00000"/>
                </a:solidFill>
              </a:rPr>
              <a:t>not</a:t>
            </a:r>
            <a:r>
              <a:rPr lang="en-NZ" sz="2200" dirty="0">
                <a:solidFill>
                  <a:srgbClr val="002060"/>
                </a:solidFill>
              </a:rPr>
              <a:t> include your secondary education or general statements such as reliable, good communication skills etc.  </a:t>
            </a:r>
          </a:p>
          <a:p>
            <a:pPr marL="342900" indent="-342900">
              <a:buFont typeface="Arial" panose="020B0604020202020204" pitchFamily="34" charset="0"/>
              <a:buChar char="•"/>
            </a:pPr>
            <a:endParaRPr lang="en-NZ" sz="2400" dirty="0"/>
          </a:p>
          <a:p>
            <a:pPr marL="342900" indent="-342900">
              <a:buFont typeface="Arial" panose="020B0604020202020204" pitchFamily="34" charset="0"/>
              <a:buChar char="•"/>
            </a:pPr>
            <a:endParaRPr lang="en-NZ" sz="2400" dirty="0"/>
          </a:p>
        </p:txBody>
      </p:sp>
      <p:sp>
        <p:nvSpPr>
          <p:cNvPr id="4" name="Slide Number Placeholder 3">
            <a:extLst>
              <a:ext uri="{FF2B5EF4-FFF2-40B4-BE49-F238E27FC236}">
                <a16:creationId xmlns:a16="http://schemas.microsoft.com/office/drawing/2014/main" id="{5B2B8D5E-C365-4EBF-ACEA-FB6654A15D1E}"/>
              </a:ext>
            </a:extLst>
          </p:cNvPr>
          <p:cNvSpPr>
            <a:spLocks noGrp="1"/>
          </p:cNvSpPr>
          <p:nvPr>
            <p:ph type="sldNum" sz="quarter" idx="11"/>
          </p:nvPr>
        </p:nvSpPr>
        <p:spPr/>
        <p:txBody>
          <a:bodyPr/>
          <a:lstStyle/>
          <a:p>
            <a:fld id="{218B9C4F-B695-C54C-924B-61748EE6A7C5}" type="slidenum">
              <a:rPr lang="en-US" smtClean="0"/>
              <a:pPr/>
              <a:t>3</a:t>
            </a:fld>
            <a:endParaRPr lang="en-US" dirty="0"/>
          </a:p>
        </p:txBody>
      </p:sp>
      <p:pic>
        <p:nvPicPr>
          <p:cNvPr id="5" name="Picture 4">
            <a:extLst>
              <a:ext uri="{FF2B5EF4-FFF2-40B4-BE49-F238E27FC236}">
                <a16:creationId xmlns:a16="http://schemas.microsoft.com/office/drawing/2014/main" id="{AEA3DCA7-B738-448C-94E1-898F1476D898}"/>
              </a:ext>
            </a:extLst>
          </p:cNvPr>
          <p:cNvPicPr>
            <a:picLocks noChangeAspect="1"/>
          </p:cNvPicPr>
          <p:nvPr/>
        </p:nvPicPr>
        <p:blipFill>
          <a:blip r:embed="rId2"/>
          <a:stretch>
            <a:fillRect/>
          </a:stretch>
        </p:blipFill>
        <p:spPr>
          <a:xfrm>
            <a:off x="762925" y="338086"/>
            <a:ext cx="2522535" cy="1252175"/>
          </a:xfrm>
          <a:prstGeom prst="rect">
            <a:avLst/>
          </a:prstGeom>
        </p:spPr>
      </p:pic>
    </p:spTree>
    <p:extLst>
      <p:ext uri="{BB962C8B-B14F-4D97-AF65-F5344CB8AC3E}">
        <p14:creationId xmlns:p14="http://schemas.microsoft.com/office/powerpoint/2010/main" val="86019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F08C43-4E1D-44E1-8F78-02A5DBDCA033}"/>
              </a:ext>
            </a:extLst>
          </p:cNvPr>
          <p:cNvSpPr>
            <a:spLocks noGrp="1"/>
          </p:cNvSpPr>
          <p:nvPr>
            <p:ph type="title"/>
          </p:nvPr>
        </p:nvSpPr>
        <p:spPr>
          <a:xfrm>
            <a:off x="677865" y="1275908"/>
            <a:ext cx="8194673" cy="1180214"/>
          </a:xfrm>
        </p:spPr>
        <p:txBody>
          <a:bodyPr/>
          <a:lstStyle/>
          <a:p>
            <a:r>
              <a:rPr lang="en-NZ" sz="3600" b="0" dirty="0">
                <a:solidFill>
                  <a:srgbClr val="C00000"/>
                </a:solidFill>
              </a:rPr>
              <a:t>Internship advert and CV examples</a:t>
            </a:r>
            <a:br>
              <a:rPr lang="en-NZ" b="0" dirty="0">
                <a:solidFill>
                  <a:srgbClr val="C00000"/>
                </a:solidFill>
              </a:rPr>
            </a:br>
            <a:br>
              <a:rPr lang="en-NZ" b="0" dirty="0">
                <a:solidFill>
                  <a:srgbClr val="C00000"/>
                </a:solidFill>
              </a:rPr>
            </a:br>
            <a:br>
              <a:rPr lang="en-NZ" b="0" dirty="0">
                <a:solidFill>
                  <a:srgbClr val="C00000"/>
                </a:solidFill>
              </a:rPr>
            </a:br>
            <a:br>
              <a:rPr lang="en-NZ" b="0" dirty="0">
                <a:solidFill>
                  <a:srgbClr val="C00000"/>
                </a:solidFill>
              </a:rPr>
            </a:br>
            <a:br>
              <a:rPr lang="en-NZ" b="0" dirty="0">
                <a:solidFill>
                  <a:srgbClr val="C00000"/>
                </a:solidFill>
              </a:rPr>
            </a:br>
            <a:br>
              <a:rPr lang="en-NZ" b="0" dirty="0">
                <a:solidFill>
                  <a:srgbClr val="C00000"/>
                </a:solidFill>
              </a:rPr>
            </a:br>
            <a:endParaRPr lang="en-NZ" b="0" dirty="0">
              <a:solidFill>
                <a:srgbClr val="C00000"/>
              </a:solidFill>
            </a:endParaRPr>
          </a:p>
        </p:txBody>
      </p:sp>
      <p:sp>
        <p:nvSpPr>
          <p:cNvPr id="4" name="Slide Number Placeholder 3">
            <a:extLst>
              <a:ext uri="{FF2B5EF4-FFF2-40B4-BE49-F238E27FC236}">
                <a16:creationId xmlns:a16="http://schemas.microsoft.com/office/drawing/2014/main" id="{98E836AF-D758-4BBA-9375-BE033AD87B73}"/>
              </a:ext>
            </a:extLst>
          </p:cNvPr>
          <p:cNvSpPr>
            <a:spLocks noGrp="1"/>
          </p:cNvSpPr>
          <p:nvPr>
            <p:ph type="sldNum" sz="quarter" idx="11"/>
          </p:nvPr>
        </p:nvSpPr>
        <p:spPr/>
        <p:txBody>
          <a:bodyPr/>
          <a:lstStyle/>
          <a:p>
            <a:fld id="{218B9C4F-B695-C54C-924B-61748EE6A7C5}" type="slidenum">
              <a:rPr lang="en-US" smtClean="0"/>
              <a:pPr/>
              <a:t>4</a:t>
            </a:fld>
            <a:endParaRPr lang="en-US" dirty="0"/>
          </a:p>
        </p:txBody>
      </p:sp>
      <p:pic>
        <p:nvPicPr>
          <p:cNvPr id="5" name="Picture 4">
            <a:extLst>
              <a:ext uri="{FF2B5EF4-FFF2-40B4-BE49-F238E27FC236}">
                <a16:creationId xmlns:a16="http://schemas.microsoft.com/office/drawing/2014/main" id="{1A3D3EC1-703F-4769-8EFA-083225739617}"/>
              </a:ext>
            </a:extLst>
          </p:cNvPr>
          <p:cNvPicPr>
            <a:picLocks noChangeAspect="1"/>
          </p:cNvPicPr>
          <p:nvPr/>
        </p:nvPicPr>
        <p:blipFill>
          <a:blip r:embed="rId2"/>
          <a:stretch>
            <a:fillRect/>
          </a:stretch>
        </p:blipFill>
        <p:spPr>
          <a:xfrm>
            <a:off x="2732567" y="2434894"/>
            <a:ext cx="5911703" cy="3933970"/>
          </a:xfrm>
          <a:prstGeom prst="rect">
            <a:avLst/>
          </a:prstGeom>
        </p:spPr>
      </p:pic>
    </p:spTree>
    <p:extLst>
      <p:ext uri="{BB962C8B-B14F-4D97-AF65-F5344CB8AC3E}">
        <p14:creationId xmlns:p14="http://schemas.microsoft.com/office/powerpoint/2010/main" val="193196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21A4E-E0DF-408B-BEFD-E1D10EBFE9C5}"/>
              </a:ext>
            </a:extLst>
          </p:cNvPr>
          <p:cNvSpPr>
            <a:spLocks noGrp="1"/>
          </p:cNvSpPr>
          <p:nvPr>
            <p:ph type="body" sz="quarter" idx="10"/>
          </p:nvPr>
        </p:nvSpPr>
        <p:spPr>
          <a:xfrm>
            <a:off x="288928" y="2054087"/>
            <a:ext cx="8364742" cy="4505739"/>
          </a:xfrm>
        </p:spPr>
        <p:txBody>
          <a:bodyPr/>
          <a:lstStyle/>
          <a:p>
            <a:pPr fontAlgn="base"/>
            <a:r>
              <a:rPr lang="en-NZ" sz="2400" b="1" dirty="0">
                <a:solidFill>
                  <a:srgbClr val="002060"/>
                </a:solidFill>
              </a:rPr>
              <a:t>MINDSHARE are looking for a summer intern</a:t>
            </a:r>
          </a:p>
          <a:p>
            <a:pPr fontAlgn="base"/>
            <a:endParaRPr lang="en-NZ" sz="2400" b="1" dirty="0">
              <a:solidFill>
                <a:srgbClr val="002060"/>
              </a:solidFill>
            </a:endParaRPr>
          </a:p>
          <a:p>
            <a:pPr fontAlgn="base"/>
            <a:endParaRPr lang="en-NZ" sz="2400" b="1" dirty="0">
              <a:solidFill>
                <a:srgbClr val="002060"/>
              </a:solidFill>
            </a:endParaRPr>
          </a:p>
          <a:p>
            <a:pPr fontAlgn="base"/>
            <a:r>
              <a:rPr lang="en-NZ" sz="2000" dirty="0">
                <a:solidFill>
                  <a:srgbClr val="002060"/>
                </a:solidFill>
              </a:rPr>
              <a:t>This is a fantastic opportunity to kick-start your media career interning in a well-resourced global media agency that works with some of New Zealand’s largest clients. We are looking for an ambitious young marketer who wants to build their knowledge of media. You will work with some of the best known media brands in the industry, learn best-in-class marketing &amp; media techniques from a large team of experienced media experts.</a:t>
            </a:r>
          </a:p>
          <a:p>
            <a:pPr fontAlgn="base"/>
            <a:endParaRPr lang="en-NZ" sz="1800" dirty="0">
              <a:solidFill>
                <a:schemeClr val="accent4">
                  <a:lumMod val="50000"/>
                </a:schemeClr>
              </a:solidFill>
            </a:endParaRPr>
          </a:p>
          <a:p>
            <a:pPr fontAlgn="base"/>
            <a:endParaRPr lang="en-NZ" dirty="0"/>
          </a:p>
        </p:txBody>
      </p:sp>
      <p:sp>
        <p:nvSpPr>
          <p:cNvPr id="3" name="Title 2">
            <a:extLst>
              <a:ext uri="{FF2B5EF4-FFF2-40B4-BE49-F238E27FC236}">
                <a16:creationId xmlns:a16="http://schemas.microsoft.com/office/drawing/2014/main" id="{4EAAAC9D-A67D-40E3-BB52-D918739054A7}"/>
              </a:ext>
            </a:extLst>
          </p:cNvPr>
          <p:cNvSpPr>
            <a:spLocks noGrp="1"/>
          </p:cNvSpPr>
          <p:nvPr>
            <p:ph type="title"/>
          </p:nvPr>
        </p:nvSpPr>
        <p:spPr>
          <a:xfrm>
            <a:off x="288928" y="1251715"/>
            <a:ext cx="7914168" cy="802372"/>
          </a:xfrm>
        </p:spPr>
        <p:txBody>
          <a:bodyPr/>
          <a:lstStyle/>
          <a:p>
            <a:r>
              <a:rPr lang="en-NZ" sz="2400" b="0" dirty="0">
                <a:solidFill>
                  <a:srgbClr val="C00000"/>
                </a:solidFill>
              </a:rPr>
              <a:t>Example internship advert: Mindshare</a:t>
            </a:r>
          </a:p>
        </p:txBody>
      </p:sp>
      <p:sp>
        <p:nvSpPr>
          <p:cNvPr id="4" name="Slide Number Placeholder 3">
            <a:extLst>
              <a:ext uri="{FF2B5EF4-FFF2-40B4-BE49-F238E27FC236}">
                <a16:creationId xmlns:a16="http://schemas.microsoft.com/office/drawing/2014/main" id="{BFB42AA4-55E0-47E4-BB7E-2C0E2924D70D}"/>
              </a:ext>
            </a:extLst>
          </p:cNvPr>
          <p:cNvSpPr>
            <a:spLocks noGrp="1"/>
          </p:cNvSpPr>
          <p:nvPr>
            <p:ph type="sldNum" sz="quarter" idx="11"/>
          </p:nvPr>
        </p:nvSpPr>
        <p:spPr/>
        <p:txBody>
          <a:bodyPr/>
          <a:lstStyle/>
          <a:p>
            <a:fld id="{218B9C4F-B695-C54C-924B-61748EE6A7C5}" type="slidenum">
              <a:rPr lang="en-US" smtClean="0"/>
              <a:pPr/>
              <a:t>5</a:t>
            </a:fld>
            <a:endParaRPr lang="en-US" dirty="0"/>
          </a:p>
        </p:txBody>
      </p:sp>
    </p:spTree>
    <p:extLst>
      <p:ext uri="{BB962C8B-B14F-4D97-AF65-F5344CB8AC3E}">
        <p14:creationId xmlns:p14="http://schemas.microsoft.com/office/powerpoint/2010/main" val="269065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21A4E-E0DF-408B-BEFD-E1D10EBFE9C5}"/>
              </a:ext>
            </a:extLst>
          </p:cNvPr>
          <p:cNvSpPr>
            <a:spLocks noGrp="1"/>
          </p:cNvSpPr>
          <p:nvPr>
            <p:ph type="body" sz="quarter" idx="10"/>
          </p:nvPr>
        </p:nvSpPr>
        <p:spPr>
          <a:xfrm>
            <a:off x="384313" y="1543878"/>
            <a:ext cx="8099287" cy="4839460"/>
          </a:xfrm>
        </p:spPr>
        <p:txBody>
          <a:bodyPr/>
          <a:lstStyle/>
          <a:p>
            <a:pPr fontAlgn="base"/>
            <a:endParaRPr lang="en-NZ" sz="2000" dirty="0">
              <a:solidFill>
                <a:schemeClr val="accent4">
                  <a:lumMod val="50000"/>
                </a:schemeClr>
              </a:solidFill>
            </a:endParaRPr>
          </a:p>
          <a:p>
            <a:pPr fontAlgn="base"/>
            <a:r>
              <a:rPr lang="en-NZ" sz="2000" b="1" dirty="0">
                <a:solidFill>
                  <a:schemeClr val="accent4">
                    <a:lumMod val="50000"/>
                  </a:schemeClr>
                </a:solidFill>
              </a:rPr>
              <a:t>Our ideal intern has/is:</a:t>
            </a:r>
            <a:endParaRPr lang="en-NZ" sz="2000" dirty="0">
              <a:solidFill>
                <a:schemeClr val="accent4">
                  <a:lumMod val="50000"/>
                </a:schemeClr>
              </a:solidFill>
            </a:endParaRPr>
          </a:p>
          <a:p>
            <a:pPr fontAlgn="base"/>
            <a:endParaRPr lang="en-NZ" sz="2000" dirty="0">
              <a:solidFill>
                <a:schemeClr val="accent4">
                  <a:lumMod val="50000"/>
                </a:schemeClr>
              </a:solidFill>
            </a:endParaRPr>
          </a:p>
          <a:p>
            <a:pPr fontAlgn="base"/>
            <a:r>
              <a:rPr lang="en-NZ" sz="2000" dirty="0">
                <a:solidFill>
                  <a:schemeClr val="accent4">
                    <a:lumMod val="50000"/>
                  </a:schemeClr>
                </a:solidFill>
              </a:rPr>
              <a:t>·        A passion for the Media Industry</a:t>
            </a:r>
          </a:p>
          <a:p>
            <a:pPr fontAlgn="base"/>
            <a:r>
              <a:rPr lang="en-NZ" sz="2000" dirty="0">
                <a:solidFill>
                  <a:schemeClr val="accent4">
                    <a:lumMod val="50000"/>
                  </a:schemeClr>
                </a:solidFill>
              </a:rPr>
              <a:t>·        Great competency for number crunching</a:t>
            </a:r>
          </a:p>
          <a:p>
            <a:pPr fontAlgn="base"/>
            <a:r>
              <a:rPr lang="en-NZ" sz="2000" dirty="0">
                <a:solidFill>
                  <a:schemeClr val="accent4">
                    <a:lumMod val="50000"/>
                  </a:schemeClr>
                </a:solidFill>
              </a:rPr>
              <a:t>·        High levels of energy and a desire to deliver great work</a:t>
            </a:r>
          </a:p>
          <a:p>
            <a:pPr fontAlgn="base"/>
            <a:r>
              <a:rPr lang="en-NZ" sz="2000" dirty="0">
                <a:solidFill>
                  <a:schemeClr val="accent4">
                    <a:lumMod val="50000"/>
                  </a:schemeClr>
                </a:solidFill>
              </a:rPr>
              <a:t>·        Strong attention to detail with good levels of accuracy</a:t>
            </a:r>
          </a:p>
          <a:p>
            <a:pPr fontAlgn="base"/>
            <a:r>
              <a:rPr lang="en-NZ" sz="2000" dirty="0">
                <a:solidFill>
                  <a:schemeClr val="accent4">
                    <a:lumMod val="50000"/>
                  </a:schemeClr>
                </a:solidFill>
              </a:rPr>
              <a:t>·        Excellent administrative and organisational skills (time 			management, meeting deadlines)</a:t>
            </a:r>
          </a:p>
          <a:p>
            <a:pPr fontAlgn="base"/>
            <a:r>
              <a:rPr lang="en-NZ" sz="2000" dirty="0">
                <a:solidFill>
                  <a:schemeClr val="accent4">
                    <a:lumMod val="50000"/>
                  </a:schemeClr>
                </a:solidFill>
              </a:rPr>
              <a:t>·        A willingness to learn and desire to challenge yourself</a:t>
            </a:r>
          </a:p>
          <a:p>
            <a:pPr fontAlgn="base"/>
            <a:r>
              <a:rPr lang="en-NZ" sz="2000" dirty="0">
                <a:solidFill>
                  <a:schemeClr val="accent4">
                    <a:lumMod val="50000"/>
                  </a:schemeClr>
                </a:solidFill>
              </a:rPr>
              <a:t>·        Unafraid to ask questions</a:t>
            </a:r>
          </a:p>
          <a:p>
            <a:pPr fontAlgn="base"/>
            <a:r>
              <a:rPr lang="en-NZ" sz="2000" dirty="0">
                <a:solidFill>
                  <a:schemeClr val="accent4">
                    <a:lumMod val="50000"/>
                  </a:schemeClr>
                </a:solidFill>
              </a:rPr>
              <a:t>·        An expert at multi-tasking</a:t>
            </a:r>
          </a:p>
          <a:p>
            <a:pPr fontAlgn="base"/>
            <a:r>
              <a:rPr lang="en-NZ" sz="2000" dirty="0">
                <a:solidFill>
                  <a:schemeClr val="accent4">
                    <a:lumMod val="50000"/>
                  </a:schemeClr>
                </a:solidFill>
              </a:rPr>
              <a:t>·        A fast learner and ready to embrace a challenge</a:t>
            </a:r>
          </a:p>
          <a:p>
            <a:pPr fontAlgn="base"/>
            <a:r>
              <a:rPr lang="en-NZ" sz="2000" dirty="0">
                <a:solidFill>
                  <a:schemeClr val="accent4">
                    <a:lumMod val="50000"/>
                  </a:schemeClr>
                </a:solidFill>
              </a:rPr>
              <a:t>·        Excellent written and verbal communication skills</a:t>
            </a:r>
          </a:p>
          <a:p>
            <a:pPr fontAlgn="base"/>
            <a:r>
              <a:rPr lang="en-NZ" sz="2000" dirty="0">
                <a:solidFill>
                  <a:schemeClr val="accent4">
                    <a:lumMod val="50000"/>
                  </a:schemeClr>
                </a:solidFill>
              </a:rPr>
              <a:t>·        A strong team player</a:t>
            </a:r>
          </a:p>
          <a:p>
            <a:endParaRPr lang="en-NZ" dirty="0"/>
          </a:p>
        </p:txBody>
      </p:sp>
      <p:sp>
        <p:nvSpPr>
          <p:cNvPr id="3" name="Title 2">
            <a:extLst>
              <a:ext uri="{FF2B5EF4-FFF2-40B4-BE49-F238E27FC236}">
                <a16:creationId xmlns:a16="http://schemas.microsoft.com/office/drawing/2014/main" id="{4EAAAC9D-A67D-40E3-BB52-D918739054A7}"/>
              </a:ext>
            </a:extLst>
          </p:cNvPr>
          <p:cNvSpPr>
            <a:spLocks noGrp="1"/>
          </p:cNvSpPr>
          <p:nvPr>
            <p:ph type="title"/>
          </p:nvPr>
        </p:nvSpPr>
        <p:spPr>
          <a:xfrm>
            <a:off x="288928" y="1192695"/>
            <a:ext cx="8194672" cy="450575"/>
          </a:xfrm>
        </p:spPr>
        <p:txBody>
          <a:bodyPr/>
          <a:lstStyle/>
          <a:p>
            <a:r>
              <a:rPr lang="en-NZ" sz="2000" dirty="0">
                <a:solidFill>
                  <a:srgbClr val="C00000"/>
                </a:solidFill>
              </a:rPr>
              <a:t>Example internship advert- what Mindshare want</a:t>
            </a:r>
          </a:p>
        </p:txBody>
      </p:sp>
      <p:sp>
        <p:nvSpPr>
          <p:cNvPr id="4" name="Slide Number Placeholder 3">
            <a:extLst>
              <a:ext uri="{FF2B5EF4-FFF2-40B4-BE49-F238E27FC236}">
                <a16:creationId xmlns:a16="http://schemas.microsoft.com/office/drawing/2014/main" id="{BFB42AA4-55E0-47E4-BB7E-2C0E2924D70D}"/>
              </a:ext>
            </a:extLst>
          </p:cNvPr>
          <p:cNvSpPr>
            <a:spLocks noGrp="1"/>
          </p:cNvSpPr>
          <p:nvPr>
            <p:ph type="sldNum" sz="quarter" idx="11"/>
          </p:nvPr>
        </p:nvSpPr>
        <p:spPr/>
        <p:txBody>
          <a:bodyPr/>
          <a:lstStyle/>
          <a:p>
            <a:fld id="{218B9C4F-B695-C54C-924B-61748EE6A7C5}" type="slidenum">
              <a:rPr lang="en-US" smtClean="0"/>
              <a:pPr/>
              <a:t>6</a:t>
            </a:fld>
            <a:endParaRPr lang="en-US" dirty="0"/>
          </a:p>
        </p:txBody>
      </p:sp>
    </p:spTree>
    <p:extLst>
      <p:ext uri="{BB962C8B-B14F-4D97-AF65-F5344CB8AC3E}">
        <p14:creationId xmlns:p14="http://schemas.microsoft.com/office/powerpoint/2010/main" val="243317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3485B-CA30-4249-82C3-027EC28EAFBE}"/>
              </a:ext>
            </a:extLst>
          </p:cNvPr>
          <p:cNvSpPr>
            <a:spLocks noGrp="1"/>
          </p:cNvSpPr>
          <p:nvPr>
            <p:ph type="title"/>
          </p:nvPr>
        </p:nvSpPr>
        <p:spPr>
          <a:xfrm>
            <a:off x="404037" y="1777050"/>
            <a:ext cx="8452884" cy="717593"/>
          </a:xfrm>
        </p:spPr>
        <p:txBody>
          <a:bodyPr/>
          <a:lstStyle/>
          <a:p>
            <a:r>
              <a:rPr lang="en-NZ" sz="4000" b="0" dirty="0">
                <a:solidFill>
                  <a:srgbClr val="C00000"/>
                </a:solidFill>
              </a:rPr>
              <a:t> </a:t>
            </a:r>
            <a:br>
              <a:rPr lang="en-NZ" sz="4000" dirty="0">
                <a:solidFill>
                  <a:srgbClr val="C00000"/>
                </a:solidFill>
              </a:rPr>
            </a:br>
            <a:br>
              <a:rPr lang="en-NZ" sz="4000" dirty="0">
                <a:solidFill>
                  <a:srgbClr val="C00000"/>
                </a:solidFill>
              </a:rPr>
            </a:br>
            <a:r>
              <a:rPr lang="en-NZ" sz="4000" b="0" dirty="0">
                <a:solidFill>
                  <a:srgbClr val="002060"/>
                </a:solidFill>
              </a:rPr>
              <a:t>How do you convince Mindshare within a 2-page CV that you’re their ideal intern?</a:t>
            </a:r>
          </a:p>
        </p:txBody>
      </p:sp>
      <p:sp>
        <p:nvSpPr>
          <p:cNvPr id="4" name="Slide Number Placeholder 3">
            <a:extLst>
              <a:ext uri="{FF2B5EF4-FFF2-40B4-BE49-F238E27FC236}">
                <a16:creationId xmlns:a16="http://schemas.microsoft.com/office/drawing/2014/main" id="{C9593C72-D266-4B9B-B265-AB008BC67997}"/>
              </a:ext>
            </a:extLst>
          </p:cNvPr>
          <p:cNvSpPr>
            <a:spLocks noGrp="1"/>
          </p:cNvSpPr>
          <p:nvPr>
            <p:ph type="sldNum" sz="quarter" idx="11"/>
          </p:nvPr>
        </p:nvSpPr>
        <p:spPr/>
        <p:txBody>
          <a:bodyPr/>
          <a:lstStyle/>
          <a:p>
            <a:fld id="{218B9C4F-B695-C54C-924B-61748EE6A7C5}" type="slidenum">
              <a:rPr lang="en-US" smtClean="0"/>
              <a:pPr/>
              <a:t>7</a:t>
            </a:fld>
            <a:endParaRPr lang="en-US" dirty="0"/>
          </a:p>
        </p:txBody>
      </p:sp>
      <p:pic>
        <p:nvPicPr>
          <p:cNvPr id="12" name="Picture 11">
            <a:extLst>
              <a:ext uri="{FF2B5EF4-FFF2-40B4-BE49-F238E27FC236}">
                <a16:creationId xmlns:a16="http://schemas.microsoft.com/office/drawing/2014/main" id="{3F434317-D78A-4C51-95F1-6FEFD726C89C}"/>
              </a:ext>
            </a:extLst>
          </p:cNvPr>
          <p:cNvPicPr>
            <a:picLocks noChangeAspect="1"/>
          </p:cNvPicPr>
          <p:nvPr/>
        </p:nvPicPr>
        <p:blipFill>
          <a:blip r:embed="rId2"/>
          <a:stretch>
            <a:fillRect/>
          </a:stretch>
        </p:blipFill>
        <p:spPr>
          <a:xfrm>
            <a:off x="2200940" y="634815"/>
            <a:ext cx="3508744" cy="2284469"/>
          </a:xfrm>
          <a:prstGeom prst="rect">
            <a:avLst/>
          </a:prstGeom>
        </p:spPr>
      </p:pic>
    </p:spTree>
    <p:extLst>
      <p:ext uri="{BB962C8B-B14F-4D97-AF65-F5344CB8AC3E}">
        <p14:creationId xmlns:p14="http://schemas.microsoft.com/office/powerpoint/2010/main" val="233012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3863E5-5842-4CFF-B064-EBC78B735A0D}"/>
              </a:ext>
            </a:extLst>
          </p:cNvPr>
          <p:cNvSpPr>
            <a:spLocks noGrp="1"/>
          </p:cNvSpPr>
          <p:nvPr>
            <p:ph type="body" sz="quarter" idx="10"/>
          </p:nvPr>
        </p:nvSpPr>
        <p:spPr>
          <a:xfrm>
            <a:off x="340243" y="1559571"/>
            <a:ext cx="8406192" cy="5061098"/>
          </a:xfrm>
        </p:spPr>
        <p:txBody>
          <a:bodyPr/>
          <a:lstStyle/>
          <a:p>
            <a:pPr marL="342900" indent="-342900">
              <a:buAutoNum type="arabicPeriod"/>
            </a:pPr>
            <a:r>
              <a:rPr lang="en-NZ" dirty="0">
                <a:solidFill>
                  <a:srgbClr val="002060"/>
                </a:solidFill>
              </a:rPr>
              <a:t>Read through the Mindshare webpages and any other info you can find to fully understand what they do, their values and culture</a:t>
            </a:r>
          </a:p>
          <a:p>
            <a:pPr marL="342900" indent="-342900">
              <a:buAutoNum type="arabicPeriod"/>
            </a:pPr>
            <a:endParaRPr lang="en-NZ" dirty="0">
              <a:solidFill>
                <a:srgbClr val="002060"/>
              </a:solidFill>
            </a:endParaRPr>
          </a:p>
          <a:p>
            <a:pPr marL="342900" indent="-342900">
              <a:buAutoNum type="arabicPeriod"/>
            </a:pPr>
            <a:r>
              <a:rPr lang="en-NZ" dirty="0">
                <a:solidFill>
                  <a:srgbClr val="002060"/>
                </a:solidFill>
              </a:rPr>
              <a:t>Carefully read through the list of skills/attributes they ask for and note your own examples next to each one (you don’t have to cover all of them)</a:t>
            </a:r>
          </a:p>
          <a:p>
            <a:pPr marL="342900" indent="-342900">
              <a:buAutoNum type="arabicPeriod"/>
            </a:pPr>
            <a:endParaRPr lang="en-NZ" dirty="0">
              <a:solidFill>
                <a:srgbClr val="002060"/>
              </a:solidFill>
            </a:endParaRPr>
          </a:p>
          <a:p>
            <a:pPr marL="342900" indent="-342900">
              <a:buAutoNum type="arabicPeriod"/>
            </a:pPr>
            <a:r>
              <a:rPr lang="en-NZ" dirty="0">
                <a:solidFill>
                  <a:srgbClr val="002060"/>
                </a:solidFill>
              </a:rPr>
              <a:t>You’ll incorporate these examples into your CV, the best place is your relevant experiences/skills/achievements section – see later slide on this section. </a:t>
            </a:r>
          </a:p>
          <a:p>
            <a:pPr marL="342900" indent="-342900">
              <a:buAutoNum type="arabicPeriod"/>
            </a:pPr>
            <a:endParaRPr lang="en-NZ" dirty="0">
              <a:solidFill>
                <a:srgbClr val="002060"/>
              </a:solidFill>
            </a:endParaRPr>
          </a:p>
          <a:p>
            <a:pPr marL="342900" indent="-342900">
              <a:buAutoNum type="arabicPeriod"/>
            </a:pPr>
            <a:r>
              <a:rPr lang="en-NZ" dirty="0">
                <a:solidFill>
                  <a:srgbClr val="002060"/>
                </a:solidFill>
              </a:rPr>
              <a:t>Use action verbs to highlight motivation &amp; achievement.</a:t>
            </a:r>
          </a:p>
          <a:p>
            <a:pPr marL="342900" indent="-342900">
              <a:buAutoNum type="arabicPeriod"/>
            </a:pPr>
            <a:endParaRPr lang="en-NZ" dirty="0">
              <a:solidFill>
                <a:srgbClr val="002060"/>
              </a:solidFill>
            </a:endParaRPr>
          </a:p>
          <a:p>
            <a:pPr marL="342900" indent="-342900">
              <a:buAutoNum type="arabicPeriod"/>
            </a:pPr>
            <a:r>
              <a:rPr lang="en-NZ" dirty="0">
                <a:solidFill>
                  <a:srgbClr val="002060"/>
                </a:solidFill>
              </a:rPr>
              <a:t>Make sure you convey who you are as a person in your CV.  Paint  a picture of yourself in words- your skills, your goals your interests. </a:t>
            </a:r>
          </a:p>
          <a:p>
            <a:pPr marL="342900" indent="-342900">
              <a:buAutoNum type="arabicPeriod"/>
            </a:pPr>
            <a:endParaRPr lang="en-NZ" dirty="0">
              <a:solidFill>
                <a:schemeClr val="accent4">
                  <a:lumMod val="50000"/>
                </a:schemeClr>
              </a:solidFill>
            </a:endParaRPr>
          </a:p>
          <a:p>
            <a:r>
              <a:rPr lang="en-NZ" sz="1200" dirty="0">
                <a:solidFill>
                  <a:schemeClr val="accent4">
                    <a:lumMod val="50000"/>
                  </a:schemeClr>
                </a:solidFill>
              </a:rPr>
              <a:t>		You can </a:t>
            </a:r>
            <a:r>
              <a:rPr lang="en-NZ" sz="1200" b="1" dirty="0">
                <a:solidFill>
                  <a:schemeClr val="accent4">
                    <a:lumMod val="50000"/>
                  </a:schemeClr>
                </a:solidFill>
              </a:rPr>
              <a:t>download</a:t>
            </a:r>
            <a:r>
              <a:rPr lang="en-NZ" sz="1200" dirty="0">
                <a:solidFill>
                  <a:schemeClr val="accent4">
                    <a:lumMod val="50000"/>
                  </a:schemeClr>
                </a:solidFill>
              </a:rPr>
              <a:t> the CV template from our </a:t>
            </a:r>
            <a:r>
              <a:rPr lang="en-NZ" sz="1200" i="1" dirty="0">
                <a:solidFill>
                  <a:schemeClr val="accent4">
                    <a:lumMod val="50000"/>
                  </a:schemeClr>
                </a:solidFill>
              </a:rPr>
              <a:t>apply now </a:t>
            </a:r>
            <a:r>
              <a:rPr lang="en-NZ" sz="1200" dirty="0">
                <a:solidFill>
                  <a:schemeClr val="accent4">
                    <a:lumMod val="50000"/>
                  </a:schemeClr>
                </a:solidFill>
              </a:rPr>
              <a:t>webpage to use as an example. </a:t>
            </a:r>
            <a:endParaRPr lang="en-NZ" dirty="0">
              <a:solidFill>
                <a:schemeClr val="accent4">
                  <a:lumMod val="50000"/>
                </a:schemeClr>
              </a:solidFill>
            </a:endParaRPr>
          </a:p>
        </p:txBody>
      </p:sp>
      <p:sp>
        <p:nvSpPr>
          <p:cNvPr id="3" name="Title 2">
            <a:extLst>
              <a:ext uri="{FF2B5EF4-FFF2-40B4-BE49-F238E27FC236}">
                <a16:creationId xmlns:a16="http://schemas.microsoft.com/office/drawing/2014/main" id="{03E2ED6F-42EE-404D-90B5-2807C71D679E}"/>
              </a:ext>
            </a:extLst>
          </p:cNvPr>
          <p:cNvSpPr>
            <a:spLocks noGrp="1"/>
          </p:cNvSpPr>
          <p:nvPr>
            <p:ph type="title"/>
          </p:nvPr>
        </p:nvSpPr>
        <p:spPr>
          <a:xfrm>
            <a:off x="466347" y="1052623"/>
            <a:ext cx="8406192" cy="744279"/>
          </a:xfrm>
        </p:spPr>
        <p:txBody>
          <a:bodyPr/>
          <a:lstStyle/>
          <a:p>
            <a:r>
              <a:rPr lang="en-NZ" sz="2000" b="0" dirty="0">
                <a:solidFill>
                  <a:srgbClr val="C00000"/>
                </a:solidFill>
              </a:rPr>
              <a:t>Addressing the challenge: Steps to tailor your CV to the advert</a:t>
            </a:r>
          </a:p>
        </p:txBody>
      </p:sp>
      <p:sp>
        <p:nvSpPr>
          <p:cNvPr id="4" name="Slide Number Placeholder 3">
            <a:extLst>
              <a:ext uri="{FF2B5EF4-FFF2-40B4-BE49-F238E27FC236}">
                <a16:creationId xmlns:a16="http://schemas.microsoft.com/office/drawing/2014/main" id="{04CF8D0D-833E-48B5-AB41-7DDB316E84F9}"/>
              </a:ext>
            </a:extLst>
          </p:cNvPr>
          <p:cNvSpPr>
            <a:spLocks noGrp="1"/>
          </p:cNvSpPr>
          <p:nvPr>
            <p:ph type="sldNum" sz="quarter" idx="11"/>
          </p:nvPr>
        </p:nvSpPr>
        <p:spPr/>
        <p:txBody>
          <a:bodyPr/>
          <a:lstStyle/>
          <a:p>
            <a:fld id="{218B9C4F-B695-C54C-924B-61748EE6A7C5}" type="slidenum">
              <a:rPr lang="en-US" smtClean="0"/>
              <a:pPr/>
              <a:t>8</a:t>
            </a:fld>
            <a:endParaRPr lang="en-US" dirty="0"/>
          </a:p>
        </p:txBody>
      </p:sp>
    </p:spTree>
    <p:extLst>
      <p:ext uri="{BB962C8B-B14F-4D97-AF65-F5344CB8AC3E}">
        <p14:creationId xmlns:p14="http://schemas.microsoft.com/office/powerpoint/2010/main" val="160768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065A2D-DF08-49A5-8A41-158E26026F40}"/>
              </a:ext>
            </a:extLst>
          </p:cNvPr>
          <p:cNvSpPr>
            <a:spLocks noGrp="1"/>
          </p:cNvSpPr>
          <p:nvPr>
            <p:ph type="body" sz="quarter" idx="10"/>
          </p:nvPr>
        </p:nvSpPr>
        <p:spPr>
          <a:xfrm>
            <a:off x="677865" y="1214846"/>
            <a:ext cx="7796283" cy="4664959"/>
          </a:xfrm>
        </p:spPr>
        <p:txBody>
          <a:bodyPr/>
          <a:lstStyle/>
          <a:p>
            <a:r>
              <a:rPr lang="en-NZ" sz="2200" b="1" dirty="0">
                <a:solidFill>
                  <a:srgbClr val="C00000"/>
                </a:solidFill>
              </a:rPr>
              <a:t>CV sections</a:t>
            </a:r>
            <a:br>
              <a:rPr lang="en-NZ" sz="2000" b="1" dirty="0">
                <a:solidFill>
                  <a:srgbClr val="C00000"/>
                </a:solidFill>
              </a:rPr>
            </a:br>
            <a:br>
              <a:rPr lang="en-NZ" sz="2000" b="1" dirty="0">
                <a:solidFill>
                  <a:srgbClr val="C00000"/>
                </a:solidFill>
              </a:rPr>
            </a:br>
            <a:r>
              <a:rPr lang="en-NZ" sz="2000" b="1" dirty="0">
                <a:solidFill>
                  <a:srgbClr val="C00000"/>
                </a:solidFill>
              </a:rPr>
              <a:t>Section 1: </a:t>
            </a:r>
            <a:r>
              <a:rPr lang="en-NZ" sz="1600" dirty="0">
                <a:solidFill>
                  <a:srgbClr val="C00000"/>
                </a:solidFill>
              </a:rPr>
              <a:t>Summarise your studies, work/volunteer roles and goals in one paragraph </a:t>
            </a:r>
          </a:p>
          <a:p>
            <a:endParaRPr lang="en-NZ" b="1" dirty="0">
              <a:solidFill>
                <a:schemeClr val="accent4">
                  <a:lumMod val="50000"/>
                </a:schemeClr>
              </a:solidFill>
            </a:endParaRPr>
          </a:p>
          <a:p>
            <a:r>
              <a:rPr lang="en-NZ" sz="2000" b="1" dirty="0"/>
              <a:t>Example</a:t>
            </a:r>
          </a:p>
          <a:p>
            <a:r>
              <a:rPr lang="en-NZ" sz="2000" dirty="0"/>
              <a:t> </a:t>
            </a:r>
          </a:p>
          <a:p>
            <a:r>
              <a:rPr lang="en-NZ" sz="2000" dirty="0">
                <a:solidFill>
                  <a:srgbClr val="002060"/>
                </a:solidFill>
              </a:rPr>
              <a:t>Final year University of Auckland conjoint communications and commerce student. Honing skills in digital marketing and accounting through work experience in start-up Manuka oil skincare company and athleisure online retail sales and promotion. My short term goal is to gain experience in a media marketing role to build skills/knowledge and work toward my long term career goal of becoming an advertising account manager in the media sector. </a:t>
            </a:r>
          </a:p>
        </p:txBody>
      </p:sp>
      <p:sp>
        <p:nvSpPr>
          <p:cNvPr id="4" name="Slide Number Placeholder 3">
            <a:extLst>
              <a:ext uri="{FF2B5EF4-FFF2-40B4-BE49-F238E27FC236}">
                <a16:creationId xmlns:a16="http://schemas.microsoft.com/office/drawing/2014/main" id="{D671C8E9-CC7C-42A9-A02A-B75F491E8FC0}"/>
              </a:ext>
            </a:extLst>
          </p:cNvPr>
          <p:cNvSpPr>
            <a:spLocks noGrp="1"/>
          </p:cNvSpPr>
          <p:nvPr>
            <p:ph type="sldNum" sz="quarter" idx="11"/>
          </p:nvPr>
        </p:nvSpPr>
        <p:spPr/>
        <p:txBody>
          <a:bodyPr/>
          <a:lstStyle/>
          <a:p>
            <a:fld id="{218B9C4F-B695-C54C-924B-61748EE6A7C5}" type="slidenum">
              <a:rPr lang="en-US" smtClean="0"/>
              <a:pPr/>
              <a:t>9</a:t>
            </a:fld>
            <a:endParaRPr lang="en-US" dirty="0"/>
          </a:p>
        </p:txBody>
      </p:sp>
    </p:spTree>
    <p:extLst>
      <p:ext uri="{BB962C8B-B14F-4D97-AF65-F5344CB8AC3E}">
        <p14:creationId xmlns:p14="http://schemas.microsoft.com/office/powerpoint/2010/main" val="3215897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2363</TotalTime>
  <Words>1603</Words>
  <Application>Microsoft Office PowerPoint</Application>
  <PresentationFormat>On-screen Show (4:3)</PresentationFormat>
  <Paragraphs>135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Custom Design</vt:lpstr>
      <vt:lpstr>CAREER 300/Comms 307: Arts internship  Preparing your internship CV   </vt:lpstr>
      <vt:lpstr>First: Select or organise an internship project</vt:lpstr>
      <vt:lpstr>PowerPoint Presentation</vt:lpstr>
      <vt:lpstr>Internship advert and CV examples      </vt:lpstr>
      <vt:lpstr>Example internship advert: Mindshare</vt:lpstr>
      <vt:lpstr>Example internship advert- what Mindshare want</vt:lpstr>
      <vt:lpstr>   How do you convince Mindshare within a 2-page CV that you’re their ideal intern?</vt:lpstr>
      <vt:lpstr>Addressing the challenge: Steps to tailor your CV to the advert</vt:lpstr>
      <vt:lpstr>PowerPoint Presentation</vt:lpstr>
      <vt:lpstr>PowerPoint Presentation</vt:lpstr>
      <vt:lpstr>PowerPoint Presentation</vt:lpstr>
      <vt:lpstr>PowerPoint Presentation</vt:lpstr>
      <vt:lpstr>PowerPoint Presentation</vt:lpstr>
      <vt:lpstr>PowerPoint Presentation</vt:lpstr>
      <vt:lpstr>Help with your CV</vt:lpstr>
      <vt:lpstr>Please submit your CV along with your application</vt:lpstr>
      <vt:lpstr>CAREER 300/Comms 307: Arts internship  Contact the convenor if you have any questions   Jane Bradley: jane.Bradley@auckland.ac.nz    Margaret Henley: m.Henley@auckland.ac.nz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Tenreiro</dc:creator>
  <cp:lastModifiedBy>Celina Thompson</cp:lastModifiedBy>
  <cp:revision>219</cp:revision>
  <cp:lastPrinted>2020-03-08T22:10:43Z</cp:lastPrinted>
  <dcterms:created xsi:type="dcterms:W3CDTF">2015-05-10T23:22:16Z</dcterms:created>
  <dcterms:modified xsi:type="dcterms:W3CDTF">2021-06-04T04:46:46Z</dcterms:modified>
</cp:coreProperties>
</file>