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2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84" r:id="rId2"/>
    <p:sldId id="318" r:id="rId3"/>
    <p:sldId id="343" r:id="rId4"/>
    <p:sldId id="370" r:id="rId5"/>
    <p:sldId id="341" r:id="rId6"/>
    <p:sldId id="369" r:id="rId7"/>
    <p:sldId id="333" r:id="rId8"/>
    <p:sldId id="324" r:id="rId9"/>
    <p:sldId id="329" r:id="rId10"/>
    <p:sldId id="330" r:id="rId11"/>
    <p:sldId id="331" r:id="rId12"/>
    <p:sldId id="334" r:id="rId13"/>
    <p:sldId id="348" r:id="rId14"/>
    <p:sldId id="338" r:id="rId15"/>
    <p:sldId id="340" r:id="rId16"/>
    <p:sldId id="314" r:id="rId17"/>
    <p:sldId id="310" r:id="rId18"/>
    <p:sldId id="349" r:id="rId19"/>
    <p:sldId id="350" r:id="rId20"/>
    <p:sldId id="351" r:id="rId21"/>
    <p:sldId id="356" r:id="rId22"/>
    <p:sldId id="358" r:id="rId23"/>
    <p:sldId id="352" r:id="rId24"/>
    <p:sldId id="353" r:id="rId25"/>
    <p:sldId id="359" r:id="rId26"/>
    <p:sldId id="361" r:id="rId27"/>
    <p:sldId id="362" r:id="rId28"/>
    <p:sldId id="363" r:id="rId29"/>
    <p:sldId id="364" r:id="rId30"/>
    <p:sldId id="355" r:id="rId31"/>
    <p:sldId id="365" r:id="rId32"/>
    <p:sldId id="366" r:id="rId33"/>
    <p:sldId id="368" r:id="rId34"/>
    <p:sldId id="357" r:id="rId35"/>
    <p:sldId id="360" r:id="rId36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61874" autoAdjust="0"/>
  </p:normalViewPr>
  <p:slideViewPr>
    <p:cSldViewPr>
      <p:cViewPr varScale="1">
        <p:scale>
          <a:sx n="50" d="100"/>
          <a:sy n="50" d="100"/>
        </p:scale>
        <p:origin x="223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ASPC%202015\ASPC%20presentation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[Book5]Sheet1!$C$2</c:f>
              <c:strCache>
                <c:ptCount val="1"/>
                <c:pt idx="0">
                  <c:v>50% median income</c:v>
                </c:pt>
              </c:strCache>
            </c:strRef>
          </c:tx>
          <c:invertIfNegative val="0"/>
          <c:cat>
            <c:strRef>
              <c:f>[Book5]Sheet1!$B$3:$B$5</c:f>
              <c:strCache>
                <c:ptCount val="3"/>
                <c:pt idx="0">
                  <c:v>Couple households</c:v>
                </c:pt>
                <c:pt idx="1">
                  <c:v>Sole parent households</c:v>
                </c:pt>
                <c:pt idx="2">
                  <c:v>All households</c:v>
                </c:pt>
              </c:strCache>
            </c:strRef>
          </c:cat>
          <c:val>
            <c:numRef>
              <c:f>[Book5]Sheet1!$C$3:$C$5</c:f>
              <c:numCache>
                <c:formatCode>0.0</c:formatCode>
                <c:ptCount val="3"/>
                <c:pt idx="0">
                  <c:v>13.88</c:v>
                </c:pt>
                <c:pt idx="1">
                  <c:v>36.840000000000003</c:v>
                </c:pt>
                <c:pt idx="2">
                  <c:v>17.670000000000002</c:v>
                </c:pt>
              </c:numCache>
            </c:numRef>
          </c:val>
        </c:ser>
        <c:ser>
          <c:idx val="1"/>
          <c:order val="1"/>
          <c:tx>
            <c:strRef>
              <c:f>[Book5]Sheet1!$D$2</c:f>
              <c:strCache>
                <c:ptCount val="1"/>
                <c:pt idx="0">
                  <c:v>60% median income</c:v>
                </c:pt>
              </c:strCache>
            </c:strRef>
          </c:tx>
          <c:invertIfNegative val="0"/>
          <c:cat>
            <c:strRef>
              <c:f>[Book5]Sheet1!$B$3:$B$5</c:f>
              <c:strCache>
                <c:ptCount val="3"/>
                <c:pt idx="0">
                  <c:v>Couple households</c:v>
                </c:pt>
                <c:pt idx="1">
                  <c:v>Sole parent households</c:v>
                </c:pt>
                <c:pt idx="2">
                  <c:v>All households</c:v>
                </c:pt>
              </c:strCache>
            </c:strRef>
          </c:cat>
          <c:val>
            <c:numRef>
              <c:f>[Book5]Sheet1!$D$3:$D$5</c:f>
              <c:numCache>
                <c:formatCode>0.0</c:formatCode>
                <c:ptCount val="3"/>
                <c:pt idx="0">
                  <c:v>20.25</c:v>
                </c:pt>
                <c:pt idx="1">
                  <c:v>50.42</c:v>
                </c:pt>
                <c:pt idx="2">
                  <c:v>25.52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34144"/>
        <c:axId val="140534536"/>
      </c:barChart>
      <c:catAx>
        <c:axId val="14053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534536"/>
        <c:crosses val="autoZero"/>
        <c:auto val="1"/>
        <c:lblAlgn val="ctr"/>
        <c:lblOffset val="100"/>
        <c:noMultiLvlLbl val="0"/>
      </c:catAx>
      <c:valAx>
        <c:axId val="1405345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4053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25632934095646"/>
          <c:y val="0.31896511321108434"/>
          <c:w val="0.18081714907753804"/>
          <c:h val="0.2683781409913694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Sheet1!$A$162</c:f>
              <c:strCache>
                <c:ptCount val="1"/>
                <c:pt idx="0">
                  <c:v>Cantril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Sheet1!$B$161:$F$161</c:f>
              <c:strCache>
                <c:ptCount val="5"/>
                <c:pt idx="0">
                  <c:v>Young people with disability</c:v>
                </c:pt>
                <c:pt idx="1">
                  <c:v>Young carers</c:v>
                </c:pt>
                <c:pt idx="2">
                  <c:v>Culturally and linguistically diverse</c:v>
                </c:pt>
                <c:pt idx="3">
                  <c:v>Indigenous young people</c:v>
                </c:pt>
                <c:pt idx="4">
                  <c:v>Non-Marginalised</c:v>
                </c:pt>
              </c:strCache>
            </c:strRef>
          </c:cat>
          <c:val>
            <c:numRef>
              <c:f>Sheet1!$B$162:$F$162</c:f>
              <c:numCache>
                <c:formatCode>General</c:formatCode>
                <c:ptCount val="5"/>
                <c:pt idx="0">
                  <c:v>6.44</c:v>
                </c:pt>
                <c:pt idx="1">
                  <c:v>6.73</c:v>
                </c:pt>
                <c:pt idx="2">
                  <c:v>7.26</c:v>
                </c:pt>
                <c:pt idx="3">
                  <c:v>7.56</c:v>
                </c:pt>
                <c:pt idx="4">
                  <c:v>7.54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528536"/>
        <c:axId val="224528928"/>
      </c:barChart>
      <c:catAx>
        <c:axId val="22452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28928"/>
        <c:crosses val="autoZero"/>
        <c:auto val="1"/>
        <c:lblAlgn val="ctr"/>
        <c:lblOffset val="100"/>
        <c:noMultiLvlLbl val="0"/>
      </c:catAx>
      <c:valAx>
        <c:axId val="224528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Mean</a:t>
                </a:r>
              </a:p>
              <a:p>
                <a:pPr>
                  <a:defRPr/>
                </a:pPr>
                <a:r>
                  <a:rPr lang="en-AU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2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Sheet1!$A$163</c:f>
              <c:strCache>
                <c:ptCount val="1"/>
                <c:pt idx="0">
                  <c:v>Student Life Satisfaction Scale (SLSS)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Sheet1!$B$161:$F$161</c:f>
              <c:strCache>
                <c:ptCount val="5"/>
                <c:pt idx="0">
                  <c:v>Young people with disability</c:v>
                </c:pt>
                <c:pt idx="1">
                  <c:v>Young carers</c:v>
                </c:pt>
                <c:pt idx="2">
                  <c:v>Culturally and linguistically diverse</c:v>
                </c:pt>
                <c:pt idx="3">
                  <c:v>Indigenous young people</c:v>
                </c:pt>
                <c:pt idx="4">
                  <c:v>Non-Marginalised</c:v>
                </c:pt>
              </c:strCache>
            </c:strRef>
          </c:cat>
          <c:val>
            <c:numRef>
              <c:f>Sheet1!$B$163:$F$163</c:f>
              <c:numCache>
                <c:formatCode>General</c:formatCode>
                <c:ptCount val="5"/>
                <c:pt idx="0">
                  <c:v>11.01</c:v>
                </c:pt>
                <c:pt idx="1">
                  <c:v>12.11</c:v>
                </c:pt>
                <c:pt idx="2">
                  <c:v>13.14</c:v>
                </c:pt>
                <c:pt idx="3">
                  <c:v>12.47</c:v>
                </c:pt>
                <c:pt idx="4">
                  <c:v>14.44</c:v>
                </c:pt>
              </c:numCache>
            </c:numRef>
          </c:val>
        </c:ser>
        <c:ser>
          <c:idx val="2"/>
          <c:order val="1"/>
          <c:tx>
            <c:strRef>
              <c:f>Sheet1!$A$165</c:f>
              <c:strCache>
                <c:ptCount val="1"/>
                <c:pt idx="0">
                  <c:v>School satisfaction  scale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Sheet1!$B$161:$F$161</c:f>
              <c:strCache>
                <c:ptCount val="5"/>
                <c:pt idx="0">
                  <c:v>Young people with disability</c:v>
                </c:pt>
                <c:pt idx="1">
                  <c:v>Young carers</c:v>
                </c:pt>
                <c:pt idx="2">
                  <c:v>Culturally and linguistically diverse</c:v>
                </c:pt>
                <c:pt idx="3">
                  <c:v>Indigenous young people</c:v>
                </c:pt>
                <c:pt idx="4">
                  <c:v>Non-Marginalised</c:v>
                </c:pt>
              </c:strCache>
            </c:strRef>
          </c:cat>
          <c:val>
            <c:numRef>
              <c:f>Sheet1!$B$165:$F$165</c:f>
              <c:numCache>
                <c:formatCode>General</c:formatCode>
                <c:ptCount val="5"/>
                <c:pt idx="0">
                  <c:v>10.83</c:v>
                </c:pt>
                <c:pt idx="1">
                  <c:v>11.96</c:v>
                </c:pt>
                <c:pt idx="2">
                  <c:v>12.88</c:v>
                </c:pt>
                <c:pt idx="3">
                  <c:v>10.71</c:v>
                </c:pt>
                <c:pt idx="4">
                  <c:v>12.58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852480"/>
        <c:axId val="224852872"/>
      </c:barChart>
      <c:catAx>
        <c:axId val="2248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2872"/>
        <c:crosses val="autoZero"/>
        <c:auto val="1"/>
        <c:lblAlgn val="ctr"/>
        <c:lblOffset val="100"/>
        <c:noMultiLvlLbl val="0"/>
      </c:catAx>
      <c:valAx>
        <c:axId val="22485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Mean</a:t>
                </a:r>
              </a:p>
              <a:p>
                <a:pPr>
                  <a:defRPr/>
                </a:pPr>
                <a:r>
                  <a:rPr lang="en-AU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Sheet1!$A$164</c:f>
              <c:strCache>
                <c:ptCount val="1"/>
                <c:pt idx="0">
                  <c:v>Health symptom load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Sheet1!$B$161:$F$161</c:f>
              <c:strCache>
                <c:ptCount val="5"/>
                <c:pt idx="0">
                  <c:v>Young people with disability</c:v>
                </c:pt>
                <c:pt idx="1">
                  <c:v>Young carers</c:v>
                </c:pt>
                <c:pt idx="2">
                  <c:v>Culturally and linguistically diverse</c:v>
                </c:pt>
                <c:pt idx="3">
                  <c:v>Indigenous young people</c:v>
                </c:pt>
                <c:pt idx="4">
                  <c:v>Non-Marginalised</c:v>
                </c:pt>
              </c:strCache>
            </c:strRef>
          </c:cat>
          <c:val>
            <c:numRef>
              <c:f>Sheet1!$B$164:$F$164</c:f>
              <c:numCache>
                <c:formatCode>General</c:formatCode>
                <c:ptCount val="5"/>
                <c:pt idx="0">
                  <c:v>14.29</c:v>
                </c:pt>
                <c:pt idx="1">
                  <c:v>13.83</c:v>
                </c:pt>
                <c:pt idx="2">
                  <c:v>10.91</c:v>
                </c:pt>
                <c:pt idx="3">
                  <c:v>13</c:v>
                </c:pt>
                <c:pt idx="4">
                  <c:v>8.64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853656"/>
        <c:axId val="224854048"/>
      </c:barChart>
      <c:catAx>
        <c:axId val="22485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4048"/>
        <c:crosses val="autoZero"/>
        <c:auto val="1"/>
        <c:lblAlgn val="ctr"/>
        <c:lblOffset val="100"/>
        <c:noMultiLvlLbl val="0"/>
      </c:catAx>
      <c:valAx>
        <c:axId val="22485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Mean</a:t>
                </a:r>
              </a:p>
              <a:p>
                <a:pPr>
                  <a:defRPr/>
                </a:pPr>
                <a:r>
                  <a:rPr lang="en-AU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Sheet1!$B$185:$G$185</c:f>
              <c:strCache>
                <c:ptCount val="6"/>
                <c:pt idx="0">
                  <c:v>Lives in one home</c:v>
                </c:pt>
                <c:pt idx="1">
                  <c:v>Lives in two homes</c:v>
                </c:pt>
                <c:pt idx="2">
                  <c:v>Lives with both parents</c:v>
                </c:pt>
                <c:pt idx="3">
                  <c:v>Lives with one parent</c:v>
                </c:pt>
                <c:pt idx="4">
                  <c:v>Not living in jobless household</c:v>
                </c:pt>
                <c:pt idx="5">
                  <c:v>Lives in jobless household</c:v>
                </c:pt>
              </c:strCache>
            </c:strRef>
          </c:cat>
          <c:val>
            <c:numRef>
              <c:f>Sheet1!$B$187:$G$187</c:f>
              <c:numCache>
                <c:formatCode>General</c:formatCode>
                <c:ptCount val="6"/>
                <c:pt idx="0">
                  <c:v>7.26</c:v>
                </c:pt>
                <c:pt idx="1">
                  <c:v>6.16</c:v>
                </c:pt>
                <c:pt idx="2">
                  <c:v>7.34</c:v>
                </c:pt>
                <c:pt idx="3">
                  <c:v>6.87</c:v>
                </c:pt>
                <c:pt idx="4">
                  <c:v>7.35</c:v>
                </c:pt>
                <c:pt idx="5">
                  <c:v>6.36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854832"/>
        <c:axId val="224855224"/>
      </c:barChart>
      <c:catAx>
        <c:axId val="22485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5224"/>
        <c:crosses val="autoZero"/>
        <c:auto val="1"/>
        <c:lblAlgn val="ctr"/>
        <c:lblOffset val="100"/>
        <c:noMultiLvlLbl val="0"/>
      </c:catAx>
      <c:valAx>
        <c:axId val="224855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Sheet1!$A$187</c:f>
              <c:strCache>
                <c:ptCount val="1"/>
                <c:pt idx="0">
                  <c:v>Student Life Satisfaction Scale (SLSS)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Sheet1!$B$185:$G$185</c:f>
              <c:strCache>
                <c:ptCount val="6"/>
                <c:pt idx="0">
                  <c:v>Lives in one home</c:v>
                </c:pt>
                <c:pt idx="1">
                  <c:v>Lives in two homes</c:v>
                </c:pt>
                <c:pt idx="2">
                  <c:v>Lives with both parents</c:v>
                </c:pt>
                <c:pt idx="3">
                  <c:v>Lives with one parent</c:v>
                </c:pt>
                <c:pt idx="4">
                  <c:v>Not living in jobless household</c:v>
                </c:pt>
                <c:pt idx="5">
                  <c:v>Lives in jobless household</c:v>
                </c:pt>
              </c:strCache>
            </c:strRef>
          </c:cat>
          <c:val>
            <c:numRef>
              <c:f>Sheet1!$B$187:$G$187</c:f>
              <c:numCache>
                <c:formatCode>General</c:formatCode>
                <c:ptCount val="6"/>
                <c:pt idx="0">
                  <c:v>13.61</c:v>
                </c:pt>
                <c:pt idx="1">
                  <c:v>11.3</c:v>
                </c:pt>
                <c:pt idx="2">
                  <c:v>13.84</c:v>
                </c:pt>
                <c:pt idx="3">
                  <c:v>12.59</c:v>
                </c:pt>
                <c:pt idx="4">
                  <c:v>13.67</c:v>
                </c:pt>
                <c:pt idx="5">
                  <c:v>12.04</c:v>
                </c:pt>
              </c:numCache>
            </c:numRef>
          </c:val>
        </c:ser>
        <c:ser>
          <c:idx val="1"/>
          <c:order val="1"/>
          <c:tx>
            <c:strRef>
              <c:f>Sheet1!$A$189</c:f>
              <c:strCache>
                <c:ptCount val="1"/>
                <c:pt idx="0">
                  <c:v>School satisfaction  scale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Sheet1!$B$185:$G$185</c:f>
              <c:strCache>
                <c:ptCount val="6"/>
                <c:pt idx="0">
                  <c:v>Lives in one home</c:v>
                </c:pt>
                <c:pt idx="1">
                  <c:v>Lives in two homes</c:v>
                </c:pt>
                <c:pt idx="2">
                  <c:v>Lives with both parents</c:v>
                </c:pt>
                <c:pt idx="3">
                  <c:v>Lives with one parent</c:v>
                </c:pt>
                <c:pt idx="4">
                  <c:v>Not living in jobless household</c:v>
                </c:pt>
                <c:pt idx="5">
                  <c:v>Lives in jobless household</c:v>
                </c:pt>
              </c:strCache>
            </c:strRef>
          </c:cat>
          <c:val>
            <c:numRef>
              <c:f>Sheet1!$B$189:$G$189</c:f>
              <c:numCache>
                <c:formatCode>General</c:formatCode>
                <c:ptCount val="6"/>
                <c:pt idx="0">
                  <c:v>11.66</c:v>
                </c:pt>
                <c:pt idx="1">
                  <c:v>9.6300000000000008</c:v>
                </c:pt>
                <c:pt idx="2">
                  <c:v>11.97</c:v>
                </c:pt>
                <c:pt idx="3">
                  <c:v>10.34</c:v>
                </c:pt>
                <c:pt idx="4">
                  <c:v>12.22</c:v>
                </c:pt>
                <c:pt idx="5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856008"/>
        <c:axId val="222100720"/>
      </c:barChart>
      <c:catAx>
        <c:axId val="22485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00720"/>
        <c:crosses val="autoZero"/>
        <c:auto val="1"/>
        <c:lblAlgn val="ctr"/>
        <c:lblOffset val="100"/>
        <c:noMultiLvlLbl val="0"/>
      </c:catAx>
      <c:valAx>
        <c:axId val="22210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Sheet1!$B$185:$G$185</c:f>
              <c:strCache>
                <c:ptCount val="6"/>
                <c:pt idx="0">
                  <c:v>Lives in one home</c:v>
                </c:pt>
                <c:pt idx="1">
                  <c:v>Lives in two homes</c:v>
                </c:pt>
                <c:pt idx="2">
                  <c:v>Lives with both parents</c:v>
                </c:pt>
                <c:pt idx="3">
                  <c:v>Lives with one parent</c:v>
                </c:pt>
                <c:pt idx="4">
                  <c:v>Not living in jobless household</c:v>
                </c:pt>
                <c:pt idx="5">
                  <c:v>Lives in jobless household</c:v>
                </c:pt>
              </c:strCache>
            </c:strRef>
          </c:cat>
          <c:val>
            <c:numRef>
              <c:f>Sheet1!$B$188:$G$188</c:f>
              <c:numCache>
                <c:formatCode>General</c:formatCode>
                <c:ptCount val="6"/>
                <c:pt idx="0">
                  <c:v>10.67</c:v>
                </c:pt>
                <c:pt idx="1">
                  <c:v>14.73</c:v>
                </c:pt>
                <c:pt idx="2">
                  <c:v>10.52</c:v>
                </c:pt>
                <c:pt idx="3">
                  <c:v>12.05</c:v>
                </c:pt>
                <c:pt idx="4">
                  <c:v>9.89</c:v>
                </c:pt>
                <c:pt idx="5">
                  <c:v>13.04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372440"/>
        <c:axId val="222372832"/>
      </c:barChart>
      <c:catAx>
        <c:axId val="22237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72832"/>
        <c:crosses val="autoZero"/>
        <c:auto val="1"/>
        <c:lblAlgn val="ctr"/>
        <c:lblOffset val="100"/>
        <c:noMultiLvlLbl val="0"/>
      </c:catAx>
      <c:valAx>
        <c:axId val="2223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7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59692441580568E-2"/>
          <c:y val="4.9271243271266828E-2"/>
          <c:w val="0.61155010554382849"/>
          <c:h val="0.77668165619205853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PowerPoint]SIH'!$B$28</c:f>
              <c:strCache>
                <c:ptCount val="1"/>
                <c:pt idx="0">
                  <c:v>BHC 2003-04 income basis</c:v>
                </c:pt>
              </c:strCache>
            </c:strRef>
          </c:tx>
          <c:cat>
            <c:strRef>
              <c:f>'[Chart in Microsoft PowerPoint]SIH'!$K$26:$O$26</c:f>
              <c:strCache>
                <c:ptCount val="5"/>
                <c:pt idx="0">
                  <c:v>2003-04 </c:v>
                </c:pt>
                <c:pt idx="1">
                  <c:v>2005-06</c:v>
                </c:pt>
                <c:pt idx="2">
                  <c:v>2007-08</c:v>
                </c:pt>
                <c:pt idx="3">
                  <c:v>2009-10</c:v>
                </c:pt>
                <c:pt idx="4">
                  <c:v>2011-12</c:v>
                </c:pt>
              </c:strCache>
            </c:strRef>
          </c:cat>
          <c:val>
            <c:numRef>
              <c:f>'[Chart in Microsoft PowerPoint]SIH'!$K$28:$O$28</c:f>
              <c:numCache>
                <c:formatCode>0.0</c:formatCode>
                <c:ptCount val="5"/>
                <c:pt idx="0">
                  <c:v>8.9</c:v>
                </c:pt>
                <c:pt idx="1">
                  <c:v>10.65</c:v>
                </c:pt>
                <c:pt idx="2">
                  <c:v>11.69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'[Chart in Microsoft PowerPoint]SIH'!$B$29</c:f>
              <c:strCache>
                <c:ptCount val="1"/>
                <c:pt idx="0">
                  <c:v>BHC 2005-06 income basis</c:v>
                </c:pt>
              </c:strCache>
            </c:strRef>
          </c:tx>
          <c:cat>
            <c:strRef>
              <c:f>'[Chart in Microsoft PowerPoint]SIH'!$K$26:$O$26</c:f>
              <c:strCache>
                <c:ptCount val="5"/>
                <c:pt idx="0">
                  <c:v>2003-04 </c:v>
                </c:pt>
                <c:pt idx="1">
                  <c:v>2005-06</c:v>
                </c:pt>
                <c:pt idx="2">
                  <c:v>2007-08</c:v>
                </c:pt>
                <c:pt idx="3">
                  <c:v>2009-10</c:v>
                </c:pt>
                <c:pt idx="4">
                  <c:v>2011-12</c:v>
                </c:pt>
              </c:strCache>
            </c:strRef>
          </c:cat>
          <c:val>
            <c:numRef>
              <c:f>'[Chart in Microsoft PowerPoint]SIH'!$K$29:$O$29</c:f>
              <c:numCache>
                <c:formatCode>0.0</c:formatCode>
                <c:ptCount val="5"/>
                <c:pt idx="1">
                  <c:v>10.68</c:v>
                </c:pt>
                <c:pt idx="2">
                  <c:v>11.81</c:v>
                </c:pt>
                <c:pt idx="3">
                  <c:v>11.43</c:v>
                </c:pt>
                <c:pt idx="4">
                  <c:v>10.76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PowerPoint]SIH'!$B$30</c:f>
              <c:strCache>
                <c:ptCount val="1"/>
                <c:pt idx="0">
                  <c:v>BHC 2007-08 income basis</c:v>
                </c:pt>
              </c:strCache>
            </c:strRef>
          </c:tx>
          <c:cat>
            <c:strRef>
              <c:f>'[Chart in Microsoft PowerPoint]SIH'!$K$26:$O$26</c:f>
              <c:strCache>
                <c:ptCount val="5"/>
                <c:pt idx="0">
                  <c:v>2003-04 </c:v>
                </c:pt>
                <c:pt idx="1">
                  <c:v>2005-06</c:v>
                </c:pt>
                <c:pt idx="2">
                  <c:v>2007-08</c:v>
                </c:pt>
                <c:pt idx="3">
                  <c:v>2009-10</c:v>
                </c:pt>
                <c:pt idx="4">
                  <c:v>2011-12</c:v>
                </c:pt>
              </c:strCache>
            </c:strRef>
          </c:cat>
          <c:val>
            <c:numRef>
              <c:f>'[Chart in Microsoft PowerPoint]SIH'!$K$30:$O$30</c:f>
              <c:numCache>
                <c:formatCode>General</c:formatCode>
                <c:ptCount val="5"/>
                <c:pt idx="2" formatCode="0.0">
                  <c:v>12.88</c:v>
                </c:pt>
                <c:pt idx="3" formatCode="0.0">
                  <c:v>12.68</c:v>
                </c:pt>
                <c:pt idx="4" formatCode="0.0">
                  <c:v>11.5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'[Chart in Microsoft PowerPoint]SIH'!$B$31</c:f>
              <c:strCache>
                <c:ptCount val="1"/>
                <c:pt idx="0">
                  <c:v>AHC 2003-04 income basis</c:v>
                </c:pt>
              </c:strCache>
            </c:strRef>
          </c:tx>
          <c:cat>
            <c:strRef>
              <c:f>'[Chart in Microsoft PowerPoint]SIH'!$K$26:$O$26</c:f>
              <c:strCache>
                <c:ptCount val="5"/>
                <c:pt idx="0">
                  <c:v>2003-04 </c:v>
                </c:pt>
                <c:pt idx="1">
                  <c:v>2005-06</c:v>
                </c:pt>
                <c:pt idx="2">
                  <c:v>2007-08</c:v>
                </c:pt>
                <c:pt idx="3">
                  <c:v>2009-10</c:v>
                </c:pt>
                <c:pt idx="4">
                  <c:v>2011-12</c:v>
                </c:pt>
              </c:strCache>
            </c:strRef>
          </c:cat>
          <c:val>
            <c:numRef>
              <c:f>'[Chart in Microsoft PowerPoint]SIH'!$K$31:$O$31</c:f>
              <c:numCache>
                <c:formatCode>0.0</c:formatCode>
                <c:ptCount val="5"/>
                <c:pt idx="0">
                  <c:v>15.88</c:v>
                </c:pt>
                <c:pt idx="1">
                  <c:v>17.98</c:v>
                </c:pt>
                <c:pt idx="2">
                  <c:v>20.329999999999998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'[Chart in Microsoft PowerPoint]SIH'!$B$32</c:f>
              <c:strCache>
                <c:ptCount val="1"/>
                <c:pt idx="0">
                  <c:v>AHC 2005-06 income basis</c:v>
                </c:pt>
              </c:strCache>
            </c:strRef>
          </c:tx>
          <c:cat>
            <c:strRef>
              <c:f>'[Chart in Microsoft PowerPoint]SIH'!$K$26:$O$26</c:f>
              <c:strCache>
                <c:ptCount val="5"/>
                <c:pt idx="0">
                  <c:v>2003-04 </c:v>
                </c:pt>
                <c:pt idx="1">
                  <c:v>2005-06</c:v>
                </c:pt>
                <c:pt idx="2">
                  <c:v>2007-08</c:v>
                </c:pt>
                <c:pt idx="3">
                  <c:v>2009-10</c:v>
                </c:pt>
                <c:pt idx="4">
                  <c:v>2011-12</c:v>
                </c:pt>
              </c:strCache>
            </c:strRef>
          </c:cat>
          <c:val>
            <c:numRef>
              <c:f>'[Chart in Microsoft PowerPoint]SIH'!$K$32:$O$32</c:f>
              <c:numCache>
                <c:formatCode>0.0</c:formatCode>
                <c:ptCount val="5"/>
                <c:pt idx="1">
                  <c:v>18.04</c:v>
                </c:pt>
                <c:pt idx="2">
                  <c:v>20.45</c:v>
                </c:pt>
                <c:pt idx="3">
                  <c:v>19.47</c:v>
                </c:pt>
                <c:pt idx="4">
                  <c:v>17.829999999999998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'[Chart in Microsoft PowerPoint]SIH'!$B$33</c:f>
              <c:strCache>
                <c:ptCount val="1"/>
                <c:pt idx="0">
                  <c:v>AHC 2007-08 income basis</c:v>
                </c:pt>
              </c:strCache>
            </c:strRef>
          </c:tx>
          <c:cat>
            <c:strRef>
              <c:f>'[Chart in Microsoft PowerPoint]SIH'!$K$26:$O$26</c:f>
              <c:strCache>
                <c:ptCount val="5"/>
                <c:pt idx="0">
                  <c:v>2003-04 </c:v>
                </c:pt>
                <c:pt idx="1">
                  <c:v>2005-06</c:v>
                </c:pt>
                <c:pt idx="2">
                  <c:v>2007-08</c:v>
                </c:pt>
                <c:pt idx="3">
                  <c:v>2009-10</c:v>
                </c:pt>
                <c:pt idx="4">
                  <c:v>2011-12</c:v>
                </c:pt>
              </c:strCache>
            </c:strRef>
          </c:cat>
          <c:val>
            <c:numRef>
              <c:f>'[Chart in Microsoft PowerPoint]SIH'!$K$33:$O$33</c:f>
              <c:numCache>
                <c:formatCode>General</c:formatCode>
                <c:ptCount val="5"/>
                <c:pt idx="2" formatCode="0.0">
                  <c:v>20.58</c:v>
                </c:pt>
                <c:pt idx="3" formatCode="0.0">
                  <c:v>19.73</c:v>
                </c:pt>
                <c:pt idx="4" formatCode="0.0">
                  <c:v>18.399999999999999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35320"/>
        <c:axId val="140535712"/>
      </c:lineChart>
      <c:catAx>
        <c:axId val="14053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535712"/>
        <c:crosses val="autoZero"/>
        <c:auto val="1"/>
        <c:lblAlgn val="ctr"/>
        <c:lblOffset val="100"/>
        <c:noMultiLvlLbl val="0"/>
      </c:catAx>
      <c:valAx>
        <c:axId val="1405357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40535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15395048698295"/>
          <c:y val="0.20380423804987088"/>
          <c:w val="0.25445428696412953"/>
          <c:h val="0.4542343046723245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0 items</c:v>
          </c:tx>
          <c:invertIfNegative val="0"/>
          <c:cat>
            <c:strRef>
              <c:f>Sheet4!$C$18:$F$18</c:f>
              <c:strCache>
                <c:ptCount val="4"/>
                <c:pt idx="0">
                  <c:v>Year 4</c:v>
                </c:pt>
                <c:pt idx="1">
                  <c:v>Year 6</c:v>
                </c:pt>
                <c:pt idx="2">
                  <c:v>Year 8</c:v>
                </c:pt>
                <c:pt idx="3">
                  <c:v>Total</c:v>
                </c:pt>
              </c:strCache>
            </c:strRef>
          </c:cat>
          <c:val>
            <c:numRef>
              <c:f>Sheet4!$C$19:$F$19</c:f>
              <c:numCache>
                <c:formatCode>0.0</c:formatCode>
                <c:ptCount val="4"/>
                <c:pt idx="0">
                  <c:v>30.78</c:v>
                </c:pt>
                <c:pt idx="1">
                  <c:v>41.59</c:v>
                </c:pt>
                <c:pt idx="2">
                  <c:v>65.42</c:v>
                </c:pt>
                <c:pt idx="3">
                  <c:v>45.9</c:v>
                </c:pt>
              </c:numCache>
            </c:numRef>
          </c:val>
        </c:ser>
        <c:ser>
          <c:idx val="1"/>
          <c:order val="1"/>
          <c:tx>
            <c:v>At least 1 item</c:v>
          </c:tx>
          <c:spPr>
            <a:solidFill>
              <a:schemeClr val="accent3"/>
            </a:solidFill>
          </c:spPr>
          <c:invertIfNegative val="0"/>
          <c:cat>
            <c:strRef>
              <c:f>Sheet4!$C$18:$F$18</c:f>
              <c:strCache>
                <c:ptCount val="4"/>
                <c:pt idx="0">
                  <c:v>Year 4</c:v>
                </c:pt>
                <c:pt idx="1">
                  <c:v>Year 6</c:v>
                </c:pt>
                <c:pt idx="2">
                  <c:v>Year 8</c:v>
                </c:pt>
                <c:pt idx="3">
                  <c:v>Total</c:v>
                </c:pt>
              </c:strCache>
            </c:strRef>
          </c:cat>
          <c:val>
            <c:numRef>
              <c:f>Sheet4!$C$20:$F$20</c:f>
              <c:numCache>
                <c:formatCode>0.0</c:formatCode>
                <c:ptCount val="4"/>
                <c:pt idx="0">
                  <c:v>69.22</c:v>
                </c:pt>
                <c:pt idx="1">
                  <c:v>58.41</c:v>
                </c:pt>
                <c:pt idx="2">
                  <c:v>34.58</c:v>
                </c:pt>
                <c:pt idx="3">
                  <c:v>54.1</c:v>
                </c:pt>
              </c:numCache>
            </c:numRef>
          </c:val>
        </c:ser>
        <c:ser>
          <c:idx val="2"/>
          <c:order val="2"/>
          <c:tx>
            <c:v>At least 2 items</c:v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Sheet4!$C$18:$F$18</c:f>
              <c:strCache>
                <c:ptCount val="4"/>
                <c:pt idx="0">
                  <c:v>Year 4</c:v>
                </c:pt>
                <c:pt idx="1">
                  <c:v>Year 6</c:v>
                </c:pt>
                <c:pt idx="2">
                  <c:v>Year 8</c:v>
                </c:pt>
                <c:pt idx="3">
                  <c:v>Total</c:v>
                </c:pt>
              </c:strCache>
            </c:strRef>
          </c:cat>
          <c:val>
            <c:numRef>
              <c:f>Sheet4!$C$21:$F$21</c:f>
              <c:numCache>
                <c:formatCode>0.0</c:formatCode>
                <c:ptCount val="4"/>
                <c:pt idx="0">
                  <c:v>30.07</c:v>
                </c:pt>
                <c:pt idx="1">
                  <c:v>22.55</c:v>
                </c:pt>
                <c:pt idx="2">
                  <c:v>9.8699999999999992</c:v>
                </c:pt>
                <c:pt idx="3">
                  <c:v>20.85</c:v>
                </c:pt>
              </c:numCache>
            </c:numRef>
          </c:val>
        </c:ser>
        <c:ser>
          <c:idx val="3"/>
          <c:order val="3"/>
          <c:tx>
            <c:v>At least 3 items</c:v>
          </c:tx>
          <c:invertIfNegative val="0"/>
          <c:cat>
            <c:strRef>
              <c:f>Sheet4!$C$18:$F$18</c:f>
              <c:strCache>
                <c:ptCount val="4"/>
                <c:pt idx="0">
                  <c:v>Year 4</c:v>
                </c:pt>
                <c:pt idx="1">
                  <c:v>Year 6</c:v>
                </c:pt>
                <c:pt idx="2">
                  <c:v>Year 8</c:v>
                </c:pt>
                <c:pt idx="3">
                  <c:v>Total</c:v>
                </c:pt>
              </c:strCache>
            </c:strRef>
          </c:cat>
          <c:val>
            <c:numRef>
              <c:f>Sheet4!$C$22:$F$22</c:f>
              <c:numCache>
                <c:formatCode>0.0</c:formatCode>
                <c:ptCount val="4"/>
                <c:pt idx="0">
                  <c:v>7.63</c:v>
                </c:pt>
                <c:pt idx="1">
                  <c:v>8.35</c:v>
                </c:pt>
                <c:pt idx="2">
                  <c:v>3.35</c:v>
                </c:pt>
                <c:pt idx="3">
                  <c:v>6.45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36496"/>
        <c:axId val="140536888"/>
      </c:barChart>
      <c:catAx>
        <c:axId val="14053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536888"/>
        <c:crosses val="autoZero"/>
        <c:auto val="1"/>
        <c:lblAlgn val="ctr"/>
        <c:lblOffset val="100"/>
        <c:noMultiLvlLbl val="0"/>
      </c:catAx>
      <c:valAx>
        <c:axId val="1405368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40536496"/>
        <c:crosses val="autoZero"/>
        <c:crossBetween val="between"/>
      </c:valAx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Sheet1!$A$10</c:f>
              <c:strCache>
                <c:ptCount val="1"/>
                <c:pt idx="0">
                  <c:v>0 items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Sheet1!$B$9</c:f>
              <c:strCache>
                <c:ptCount val="1"/>
                <c:pt idx="0">
                  <c:v>Cantril mean score</c:v>
                </c:pt>
              </c:strCache>
            </c:strRef>
          </c:cat>
          <c:val>
            <c:numRef>
              <c:f>Sheet1!$B$10</c:f>
              <c:numCache>
                <c:formatCode>0.00</c:formatCode>
                <c:ptCount val="1"/>
                <c:pt idx="0">
                  <c:v>8.0847990000000003</c:v>
                </c:pt>
              </c:numCache>
            </c:numRef>
          </c:val>
        </c:ser>
        <c:ser>
          <c:idx val="3"/>
          <c:order val="1"/>
          <c:tx>
            <c:strRef>
              <c:f>Sheet1!$A$11</c:f>
              <c:strCache>
                <c:ptCount val="1"/>
                <c:pt idx="0">
                  <c:v>At least 2 items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</c:f>
              <c:strCache>
                <c:ptCount val="1"/>
                <c:pt idx="0">
                  <c:v>Cantril mean score</c:v>
                </c:pt>
              </c:strCache>
            </c:strRef>
          </c:cat>
          <c:val>
            <c:numRef>
              <c:f>Sheet1!$B$11</c:f>
              <c:numCache>
                <c:formatCode>0.00</c:formatCode>
                <c:ptCount val="1"/>
                <c:pt idx="0">
                  <c:v>7.2962829999999999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3830032"/>
        <c:axId val="223830424"/>
      </c:barChart>
      <c:catAx>
        <c:axId val="22383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30424"/>
        <c:crosses val="autoZero"/>
        <c:auto val="1"/>
        <c:lblAlgn val="ctr"/>
        <c:lblOffset val="100"/>
        <c:noMultiLvlLbl val="0"/>
      </c:catAx>
      <c:valAx>
        <c:axId val="22383042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Mean </a:t>
                </a:r>
              </a:p>
              <a:p>
                <a:pPr>
                  <a:defRPr/>
                </a:pPr>
                <a:r>
                  <a:rPr lang="en-AU"/>
                  <a:t>score</a:t>
                </a:r>
              </a:p>
              <a:p>
                <a:pPr>
                  <a:defRPr/>
                </a:pP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3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Sheet1!$A$30</c:f>
              <c:strCache>
                <c:ptCount val="1"/>
                <c:pt idx="0">
                  <c:v>0 items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Sheet1!$B$29:$E$29</c:f>
              <c:strCache>
                <c:ptCount val="4"/>
                <c:pt idx="0">
                  <c:v>Life not going well</c:v>
                </c:pt>
                <c:pt idx="1">
                  <c:v>No good life</c:v>
                </c:pt>
                <c:pt idx="2">
                  <c:v>No positive future</c:v>
                </c:pt>
                <c:pt idx="3">
                  <c:v>Subjective health poor/fair </c:v>
                </c:pt>
              </c:strCache>
            </c:strRef>
          </c:cat>
          <c:val>
            <c:numRef>
              <c:f>Sheet1!$B$30:$E$30</c:f>
              <c:numCache>
                <c:formatCode>General</c:formatCode>
                <c:ptCount val="4"/>
                <c:pt idx="0">
                  <c:v>3.04</c:v>
                </c:pt>
                <c:pt idx="1">
                  <c:v>3.36</c:v>
                </c:pt>
                <c:pt idx="2">
                  <c:v>3.26</c:v>
                </c:pt>
                <c:pt idx="3">
                  <c:v>5.72</c:v>
                </c:pt>
              </c:numCache>
            </c:numRef>
          </c:val>
        </c:ser>
        <c:ser>
          <c:idx val="3"/>
          <c:order val="1"/>
          <c:tx>
            <c:strRef>
              <c:f>Sheet1!$A$31</c:f>
              <c:strCache>
                <c:ptCount val="1"/>
                <c:pt idx="0">
                  <c:v>At least 2 items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Sheet1!$B$29:$E$29</c:f>
              <c:strCache>
                <c:ptCount val="4"/>
                <c:pt idx="0">
                  <c:v>Life not going well</c:v>
                </c:pt>
                <c:pt idx="1">
                  <c:v>No good life</c:v>
                </c:pt>
                <c:pt idx="2">
                  <c:v>No positive future</c:v>
                </c:pt>
                <c:pt idx="3">
                  <c:v>Subjective health poor/fair </c:v>
                </c:pt>
              </c:strCache>
            </c:strRef>
          </c:cat>
          <c:val>
            <c:numRef>
              <c:f>Sheet1!$B$31:$E$31</c:f>
              <c:numCache>
                <c:formatCode>General</c:formatCode>
                <c:ptCount val="4"/>
                <c:pt idx="0">
                  <c:v>8.58</c:v>
                </c:pt>
                <c:pt idx="1">
                  <c:v>6.07</c:v>
                </c:pt>
                <c:pt idx="2">
                  <c:v>7.92</c:v>
                </c:pt>
                <c:pt idx="3">
                  <c:v>15.34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3831208"/>
        <c:axId val="223831600"/>
      </c:barChart>
      <c:catAx>
        <c:axId val="22383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31600"/>
        <c:crosses val="autoZero"/>
        <c:auto val="1"/>
        <c:lblAlgn val="ctr"/>
        <c:lblOffset val="100"/>
        <c:noMultiLvlLbl val="0"/>
      </c:catAx>
      <c:valAx>
        <c:axId val="22383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3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Sheet1!$A$81</c:f>
              <c:strCache>
                <c:ptCount val="1"/>
                <c:pt idx="0">
                  <c:v>0 items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Sheet1!$C$80:$E$80</c:f>
              <c:strCache>
                <c:ptCount val="3"/>
                <c:pt idx="0">
                  <c:v>Not had fun with family</c:v>
                </c:pt>
                <c:pt idx="1">
                  <c:v>Not learning together</c:v>
                </c:pt>
                <c:pt idx="2">
                  <c:v>No close friends</c:v>
                </c:pt>
              </c:strCache>
            </c:strRef>
          </c:cat>
          <c:val>
            <c:numRef>
              <c:f>Sheet1!$C$81:$E$81</c:f>
              <c:numCache>
                <c:formatCode>General</c:formatCode>
                <c:ptCount val="3"/>
                <c:pt idx="0">
                  <c:v>5.44</c:v>
                </c:pt>
                <c:pt idx="1">
                  <c:v>15.44</c:v>
                </c:pt>
                <c:pt idx="2" formatCode="0.0">
                  <c:v>1.1499999999999999</c:v>
                </c:pt>
              </c:numCache>
            </c:numRef>
          </c:val>
        </c:ser>
        <c:ser>
          <c:idx val="3"/>
          <c:order val="1"/>
          <c:tx>
            <c:strRef>
              <c:f>Sheet1!$A$82</c:f>
              <c:strCache>
                <c:ptCount val="1"/>
                <c:pt idx="0">
                  <c:v>At least 2 items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Sheet1!$C$80:$E$80</c:f>
              <c:strCache>
                <c:ptCount val="3"/>
                <c:pt idx="0">
                  <c:v>Not had fun with family</c:v>
                </c:pt>
                <c:pt idx="1">
                  <c:v>Not learning together</c:v>
                </c:pt>
                <c:pt idx="2">
                  <c:v>No close friends</c:v>
                </c:pt>
              </c:strCache>
            </c:strRef>
          </c:cat>
          <c:val>
            <c:numRef>
              <c:f>Sheet1!$C$82:$E$82</c:f>
              <c:numCache>
                <c:formatCode>General</c:formatCode>
                <c:ptCount val="3"/>
                <c:pt idx="0">
                  <c:v>7.53</c:v>
                </c:pt>
                <c:pt idx="1">
                  <c:v>22.08</c:v>
                </c:pt>
                <c:pt idx="2" formatCode="0.0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3832384"/>
        <c:axId val="223832776"/>
      </c:barChart>
      <c:catAx>
        <c:axId val="2238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32776"/>
        <c:crosses val="autoZero"/>
        <c:auto val="1"/>
        <c:lblAlgn val="ctr"/>
        <c:lblOffset val="100"/>
        <c:noMultiLvlLbl val="0"/>
      </c:catAx>
      <c:valAx>
        <c:axId val="22383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3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0 items</c:v>
                </c:pt>
              </c:strCache>
            </c:strRef>
          </c:tx>
          <c:invertIfNegative val="0"/>
          <c:cat>
            <c:strRef>
              <c:f>Sheet1!$A$19:$A$23</c:f>
              <c:strCache>
                <c:ptCount val="5"/>
                <c:pt idx="0">
                  <c:v>Do not like to go to school</c:v>
                </c:pt>
                <c:pt idx="1">
                  <c:v>Do not find learning fun</c:v>
                </c:pt>
                <c:pt idx="2">
                  <c:v>Do not feel safe at school</c:v>
                </c:pt>
                <c:pt idx="3">
                  <c:v>No teacher who cares</c:v>
                </c:pt>
                <c:pt idx="4">
                  <c:v>No teacher believes in my success</c:v>
                </c:pt>
              </c:strCache>
            </c:strRef>
          </c:cat>
          <c:val>
            <c:numRef>
              <c:f>Sheet1!$B$19:$B$23</c:f>
              <c:numCache>
                <c:formatCode>0.0</c:formatCode>
                <c:ptCount val="5"/>
                <c:pt idx="0">
                  <c:v>26.4</c:v>
                </c:pt>
                <c:pt idx="1">
                  <c:v>25.3</c:v>
                </c:pt>
                <c:pt idx="2">
                  <c:v>9.6</c:v>
                </c:pt>
                <c:pt idx="3">
                  <c:v>8.6</c:v>
                </c:pt>
                <c:pt idx="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At least 2 items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**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**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Sheet1!$A$19:$A$23</c:f>
              <c:strCache>
                <c:ptCount val="5"/>
                <c:pt idx="0">
                  <c:v>Do not like to go to school</c:v>
                </c:pt>
                <c:pt idx="1">
                  <c:v>Do not find learning fun</c:v>
                </c:pt>
                <c:pt idx="2">
                  <c:v>Do not feel safe at school</c:v>
                </c:pt>
                <c:pt idx="3">
                  <c:v>No teacher who cares</c:v>
                </c:pt>
                <c:pt idx="4">
                  <c:v>No teacher believes in my success</c:v>
                </c:pt>
              </c:strCache>
            </c:strRef>
          </c:cat>
          <c:val>
            <c:numRef>
              <c:f>Sheet1!$C$19:$C$23</c:f>
              <c:numCache>
                <c:formatCode>0.0</c:formatCode>
                <c:ptCount val="5"/>
                <c:pt idx="0">
                  <c:v>26.4</c:v>
                </c:pt>
                <c:pt idx="1">
                  <c:v>23.8</c:v>
                </c:pt>
                <c:pt idx="2">
                  <c:v>14</c:v>
                </c:pt>
                <c:pt idx="3">
                  <c:v>7.7</c:v>
                </c:pt>
                <c:pt idx="4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833168"/>
        <c:axId val="223833560"/>
      </c:barChart>
      <c:catAx>
        <c:axId val="22383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833560"/>
        <c:crosses val="autoZero"/>
        <c:auto val="1"/>
        <c:lblAlgn val="ctr"/>
        <c:lblOffset val="100"/>
        <c:noMultiLvlLbl val="0"/>
      </c:catAx>
      <c:valAx>
        <c:axId val="223833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AU"/>
                  <a:t>%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23833168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Sheet1!$B$115:$F$115</c:f>
              <c:strCache>
                <c:ptCount val="5"/>
                <c:pt idx="0">
                  <c:v>Young people with a disability</c:v>
                </c:pt>
                <c:pt idx="1">
                  <c:v>Young carers </c:v>
                </c:pt>
                <c:pt idx="2">
                  <c:v>Culturally and linguistically diverse</c:v>
                </c:pt>
                <c:pt idx="3">
                  <c:v> Indigenous young people </c:v>
                </c:pt>
                <c:pt idx="4">
                  <c:v>Non-Marginalised</c:v>
                </c:pt>
              </c:strCache>
            </c:strRef>
          </c:cat>
          <c:val>
            <c:numRef>
              <c:f>Sheet1!$B$118:$F$118</c:f>
              <c:numCache>
                <c:formatCode>General</c:formatCode>
                <c:ptCount val="5"/>
                <c:pt idx="0">
                  <c:v>29.5</c:v>
                </c:pt>
                <c:pt idx="1">
                  <c:v>29.9</c:v>
                </c:pt>
                <c:pt idx="2">
                  <c:v>35</c:v>
                </c:pt>
                <c:pt idx="3">
                  <c:v>21.8</c:v>
                </c:pt>
                <c:pt idx="4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526184"/>
        <c:axId val="224526576"/>
      </c:barChart>
      <c:catAx>
        <c:axId val="22452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26576"/>
        <c:crosses val="autoZero"/>
        <c:auto val="1"/>
        <c:lblAlgn val="ctr"/>
        <c:lblOffset val="100"/>
        <c:noMultiLvlLbl val="0"/>
      </c:catAx>
      <c:valAx>
        <c:axId val="22452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2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Sheet1!$B$140:$G$140</c:f>
              <c:strCache>
                <c:ptCount val="6"/>
                <c:pt idx="0">
                  <c:v>Lives in one home</c:v>
                </c:pt>
                <c:pt idx="1">
                  <c:v>Lives in two homes</c:v>
                </c:pt>
                <c:pt idx="2">
                  <c:v>Lives with both parents</c:v>
                </c:pt>
                <c:pt idx="3">
                  <c:v>Lives with only one parent</c:v>
                </c:pt>
                <c:pt idx="4">
                  <c:v>Not living in jobless household</c:v>
                </c:pt>
                <c:pt idx="5">
                  <c:v>Living in jobless household</c:v>
                </c:pt>
              </c:strCache>
            </c:strRef>
          </c:cat>
          <c:val>
            <c:numRef>
              <c:f>Sheet1!$B$141:$G$141</c:f>
              <c:numCache>
                <c:formatCode>General</c:formatCode>
                <c:ptCount val="6"/>
                <c:pt idx="0">
                  <c:v>16</c:v>
                </c:pt>
                <c:pt idx="1">
                  <c:v>18.100000000000001</c:v>
                </c:pt>
                <c:pt idx="2">
                  <c:v>14.6</c:v>
                </c:pt>
                <c:pt idx="3">
                  <c:v>22.3</c:v>
                </c:pt>
                <c:pt idx="4">
                  <c:v>20.2</c:v>
                </c:pt>
                <c:pt idx="5">
                  <c:v>29.6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527360"/>
        <c:axId val="224527752"/>
      </c:barChart>
      <c:catAx>
        <c:axId val="22452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27752"/>
        <c:crosses val="autoZero"/>
        <c:auto val="1"/>
        <c:lblAlgn val="ctr"/>
        <c:lblOffset val="100"/>
        <c:noMultiLvlLbl val="0"/>
      </c:catAx>
      <c:valAx>
        <c:axId val="22452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2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D90A7-1368-4CE8-AE54-3D50D71D3A6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B4E34A3E-4BC2-4044-B378-6852BA57545A}">
      <dgm:prSet phldrT="[Text]" custT="1"/>
      <dgm:spPr/>
      <dgm:t>
        <a:bodyPr/>
        <a:lstStyle/>
        <a:p>
          <a:pPr algn="l"/>
          <a:endParaRPr lang="en-AU" sz="1800" dirty="0" smtClean="0"/>
        </a:p>
        <a:p>
          <a:pPr algn="ctr"/>
          <a:endParaRPr lang="en-AU" sz="2000" dirty="0" smtClean="0"/>
        </a:p>
        <a:p>
          <a:pPr algn="ctr"/>
          <a:r>
            <a:rPr lang="en-AU" sz="2000" dirty="0" smtClean="0"/>
            <a:t>Focus group discussions/interviews with young people (ages 8-14) </a:t>
          </a:r>
        </a:p>
        <a:p>
          <a:pPr algn="l"/>
          <a:endParaRPr lang="en-AU" sz="1300" dirty="0"/>
        </a:p>
      </dgm:t>
    </dgm:pt>
    <dgm:pt modelId="{6F1774D5-889B-4297-A5A2-1103DC5BFBED}" type="parTrans" cxnId="{3B1F8E42-9D89-412C-B33D-F3E4ADF6D216}">
      <dgm:prSet/>
      <dgm:spPr/>
      <dgm:t>
        <a:bodyPr/>
        <a:lstStyle/>
        <a:p>
          <a:endParaRPr lang="en-AU"/>
        </a:p>
      </dgm:t>
    </dgm:pt>
    <dgm:pt modelId="{049698DF-4FE5-4529-A48B-831AA8DCD80F}" type="sibTrans" cxnId="{3B1F8E42-9D89-412C-B33D-F3E4ADF6D216}">
      <dgm:prSet/>
      <dgm:spPr/>
      <dgm:t>
        <a:bodyPr/>
        <a:lstStyle/>
        <a:p>
          <a:endParaRPr lang="en-AU"/>
        </a:p>
      </dgm:t>
    </dgm:pt>
    <dgm:pt modelId="{8D15B693-0F6C-495E-A8CA-5C326213D6FA}">
      <dgm:prSet phldrT="[Text]"/>
      <dgm:spPr/>
      <dgm:t>
        <a:bodyPr/>
        <a:lstStyle/>
        <a:p>
          <a:pPr algn="l"/>
          <a:endParaRPr lang="en-AU" sz="3600" dirty="0"/>
        </a:p>
      </dgm:t>
    </dgm:pt>
    <dgm:pt modelId="{C256FD54-D368-4DA8-A7B0-96B58BF3C6A5}" type="parTrans" cxnId="{E62EA0F8-8AE9-45B9-91DF-8BF74B70E64D}">
      <dgm:prSet/>
      <dgm:spPr/>
      <dgm:t>
        <a:bodyPr/>
        <a:lstStyle/>
        <a:p>
          <a:endParaRPr lang="en-AU"/>
        </a:p>
      </dgm:t>
    </dgm:pt>
    <dgm:pt modelId="{2792CB86-2775-4104-B3B4-0E64229F751A}" type="sibTrans" cxnId="{E62EA0F8-8AE9-45B9-91DF-8BF74B70E64D}">
      <dgm:prSet/>
      <dgm:spPr/>
      <dgm:t>
        <a:bodyPr/>
        <a:lstStyle/>
        <a:p>
          <a:endParaRPr lang="en-AU"/>
        </a:p>
      </dgm:t>
    </dgm:pt>
    <dgm:pt modelId="{50EA2205-FA9D-4A00-ACC5-43DA92E2A4B8}">
      <dgm:prSet phldrT="[Text]" custT="1"/>
      <dgm:spPr/>
      <dgm:t>
        <a:bodyPr/>
        <a:lstStyle/>
        <a:p>
          <a:pPr algn="ctr"/>
          <a:r>
            <a:rPr lang="en-AU" sz="2000" dirty="0" smtClean="0"/>
            <a:t>Survey design </a:t>
          </a:r>
          <a:endParaRPr lang="en-AU" sz="2000" dirty="0"/>
        </a:p>
      </dgm:t>
    </dgm:pt>
    <dgm:pt modelId="{B5899BD4-2D8B-4522-972F-8E09E2F4C260}" type="parTrans" cxnId="{07245D3F-68D2-4664-B6A4-70945E56A757}">
      <dgm:prSet/>
      <dgm:spPr/>
      <dgm:t>
        <a:bodyPr/>
        <a:lstStyle/>
        <a:p>
          <a:endParaRPr lang="en-AU"/>
        </a:p>
      </dgm:t>
    </dgm:pt>
    <dgm:pt modelId="{99A11B9D-7144-45FC-BA9A-BB28A6CA6229}" type="sibTrans" cxnId="{07245D3F-68D2-4664-B6A4-70945E56A757}">
      <dgm:prSet/>
      <dgm:spPr/>
      <dgm:t>
        <a:bodyPr/>
        <a:lstStyle/>
        <a:p>
          <a:endParaRPr lang="en-AU"/>
        </a:p>
      </dgm:t>
    </dgm:pt>
    <dgm:pt modelId="{C6E79459-6480-45E8-BF1C-ADE25180019A}">
      <dgm:prSet phldrT="[Text]" custT="1"/>
      <dgm:spPr/>
      <dgm:t>
        <a:bodyPr/>
        <a:lstStyle/>
        <a:p>
          <a:pPr algn="ctr"/>
          <a:r>
            <a:rPr lang="en-AU" sz="2000" dirty="0" smtClean="0"/>
            <a:t>National survey (Year 4, 6 and 8) </a:t>
          </a:r>
          <a:endParaRPr lang="en-AU" sz="2000" dirty="0"/>
        </a:p>
      </dgm:t>
    </dgm:pt>
    <dgm:pt modelId="{DE9D3956-8E63-4CDD-8E90-E100ABC21F68}" type="sibTrans" cxnId="{5C04B490-2FD2-4B63-AC02-477536966153}">
      <dgm:prSet/>
      <dgm:spPr/>
      <dgm:t>
        <a:bodyPr/>
        <a:lstStyle/>
        <a:p>
          <a:endParaRPr lang="en-AU"/>
        </a:p>
      </dgm:t>
    </dgm:pt>
    <dgm:pt modelId="{8026EFB6-49F0-443A-8421-E3C1D72CE1FF}" type="parTrans" cxnId="{5C04B490-2FD2-4B63-AC02-477536966153}">
      <dgm:prSet/>
      <dgm:spPr/>
      <dgm:t>
        <a:bodyPr/>
        <a:lstStyle/>
        <a:p>
          <a:endParaRPr lang="en-AU"/>
        </a:p>
      </dgm:t>
    </dgm:pt>
    <dgm:pt modelId="{5F5E2E2B-3FDB-4E3B-B7E9-156A44CC893B}">
      <dgm:prSet custT="1"/>
      <dgm:spPr/>
      <dgm:t>
        <a:bodyPr/>
        <a:lstStyle/>
        <a:p>
          <a:pPr algn="ctr"/>
          <a:r>
            <a:rPr lang="en-AU" sz="2000" dirty="0" smtClean="0"/>
            <a:t>Going back to young people </a:t>
          </a:r>
          <a:endParaRPr lang="en-AU" sz="2000" dirty="0"/>
        </a:p>
      </dgm:t>
    </dgm:pt>
    <dgm:pt modelId="{5D7F05D7-5991-4A79-A8D9-27BE687BD385}" type="sibTrans" cxnId="{192B24A0-9A5A-4809-B3B8-EB947173C1B9}">
      <dgm:prSet/>
      <dgm:spPr/>
      <dgm:t>
        <a:bodyPr/>
        <a:lstStyle/>
        <a:p>
          <a:endParaRPr lang="en-AU"/>
        </a:p>
      </dgm:t>
    </dgm:pt>
    <dgm:pt modelId="{3C2FC395-9BFF-40DA-98EA-2B28AF39E3FE}" type="parTrans" cxnId="{192B24A0-9A5A-4809-B3B8-EB947173C1B9}">
      <dgm:prSet/>
      <dgm:spPr/>
      <dgm:t>
        <a:bodyPr/>
        <a:lstStyle/>
        <a:p>
          <a:endParaRPr lang="en-AU"/>
        </a:p>
      </dgm:t>
    </dgm:pt>
    <dgm:pt modelId="{813B4073-39A4-4179-957A-60A42AEBB236}" type="pres">
      <dgm:prSet presAssocID="{50BD90A7-1368-4CE8-AE54-3D50D71D3A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67E31EA-6AF1-4E91-BD61-0A6C2B91036C}" type="pres">
      <dgm:prSet presAssocID="{50BD90A7-1368-4CE8-AE54-3D50D71D3A6C}" presName="dummyMaxCanvas" presStyleCnt="0">
        <dgm:presLayoutVars/>
      </dgm:prSet>
      <dgm:spPr/>
    </dgm:pt>
    <dgm:pt modelId="{5967CBB4-657C-48B6-9EB5-454F62F9DE47}" type="pres">
      <dgm:prSet presAssocID="{50BD90A7-1368-4CE8-AE54-3D50D71D3A6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8DA62D-5896-4514-9E5D-BDC4F1D0EFAE}" type="pres">
      <dgm:prSet presAssocID="{50BD90A7-1368-4CE8-AE54-3D50D71D3A6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650F26-D1E3-44FB-894F-D73642C1E921}" type="pres">
      <dgm:prSet presAssocID="{50BD90A7-1368-4CE8-AE54-3D50D71D3A6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34CC77-C0B6-4807-8211-13F53BC59158}" type="pres">
      <dgm:prSet presAssocID="{50BD90A7-1368-4CE8-AE54-3D50D71D3A6C}" presName="FourNodes_4" presStyleLbl="node1" presStyleIdx="3" presStyleCnt="4" custLinFactNeighborX="10946" custLinFactNeighborY="155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0C2717-1A0A-43E3-8B96-E32FAF11BF7F}" type="pres">
      <dgm:prSet presAssocID="{50BD90A7-1368-4CE8-AE54-3D50D71D3A6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0D6FBD-C433-4DF5-BC27-38EDF739F5DA}" type="pres">
      <dgm:prSet presAssocID="{50BD90A7-1368-4CE8-AE54-3D50D71D3A6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7D6D67-68EC-4F48-9D00-124DB1CCDBE5}" type="pres">
      <dgm:prSet presAssocID="{50BD90A7-1368-4CE8-AE54-3D50D71D3A6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938B17-4CBF-4628-B559-0BDE6529D77C}" type="pres">
      <dgm:prSet presAssocID="{50BD90A7-1368-4CE8-AE54-3D50D71D3A6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8426A0-F84C-474F-8EA5-5CF4A35C21E5}" type="pres">
      <dgm:prSet presAssocID="{50BD90A7-1368-4CE8-AE54-3D50D71D3A6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D9E986-D2A6-450A-ADE4-B15781C91C2E}" type="pres">
      <dgm:prSet presAssocID="{50BD90A7-1368-4CE8-AE54-3D50D71D3A6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9AB99F-F1EC-44FF-B0B7-A9618C67955D}" type="pres">
      <dgm:prSet presAssocID="{50BD90A7-1368-4CE8-AE54-3D50D71D3A6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837AFAB-5C31-4E34-AB6C-80B273621DC8}" type="presOf" srcId="{5F5E2E2B-3FDB-4E3B-B7E9-156A44CC893B}" destId="{069AB99F-F1EC-44FF-B0B7-A9618C67955D}" srcOrd="1" destOrd="0" presId="urn:microsoft.com/office/officeart/2005/8/layout/vProcess5"/>
    <dgm:cxn modelId="{3CEC185E-FF33-47CC-9EC8-FAC2CEF7CA21}" type="presOf" srcId="{B4E34A3E-4BC2-4044-B378-6852BA57545A}" destId="{97938B17-4CBF-4628-B559-0BDE6529D77C}" srcOrd="1" destOrd="0" presId="urn:microsoft.com/office/officeart/2005/8/layout/vProcess5"/>
    <dgm:cxn modelId="{07245D3F-68D2-4664-B6A4-70945E56A757}" srcId="{50BD90A7-1368-4CE8-AE54-3D50D71D3A6C}" destId="{50EA2205-FA9D-4A00-ACC5-43DA92E2A4B8}" srcOrd="1" destOrd="0" parTransId="{B5899BD4-2D8B-4522-972F-8E09E2F4C260}" sibTransId="{99A11B9D-7144-45FC-BA9A-BB28A6CA6229}"/>
    <dgm:cxn modelId="{2A3571D5-7D53-43D1-A45E-F68D42E243AB}" type="presOf" srcId="{99A11B9D-7144-45FC-BA9A-BB28A6CA6229}" destId="{890D6FBD-C433-4DF5-BC27-38EDF739F5DA}" srcOrd="0" destOrd="0" presId="urn:microsoft.com/office/officeart/2005/8/layout/vProcess5"/>
    <dgm:cxn modelId="{E62EA0F8-8AE9-45B9-91DF-8BF74B70E64D}" srcId="{B4E34A3E-4BC2-4044-B378-6852BA57545A}" destId="{8D15B693-0F6C-495E-A8CA-5C326213D6FA}" srcOrd="0" destOrd="0" parTransId="{C256FD54-D368-4DA8-A7B0-96B58BF3C6A5}" sibTransId="{2792CB86-2775-4104-B3B4-0E64229F751A}"/>
    <dgm:cxn modelId="{9570FFCA-CB1F-46FD-B0C5-C72935360E2A}" type="presOf" srcId="{C6E79459-6480-45E8-BF1C-ADE25180019A}" destId="{20650F26-D1E3-44FB-894F-D73642C1E921}" srcOrd="0" destOrd="0" presId="urn:microsoft.com/office/officeart/2005/8/layout/vProcess5"/>
    <dgm:cxn modelId="{3AEEF24A-626D-456A-A86C-0F4373B10A81}" type="presOf" srcId="{B4E34A3E-4BC2-4044-B378-6852BA57545A}" destId="{5967CBB4-657C-48B6-9EB5-454F62F9DE47}" srcOrd="0" destOrd="0" presId="urn:microsoft.com/office/officeart/2005/8/layout/vProcess5"/>
    <dgm:cxn modelId="{24B4D12D-683D-4D14-BECD-1FC23B0B9BA2}" type="presOf" srcId="{8D15B693-0F6C-495E-A8CA-5C326213D6FA}" destId="{5967CBB4-657C-48B6-9EB5-454F62F9DE47}" srcOrd="0" destOrd="1" presId="urn:microsoft.com/office/officeart/2005/8/layout/vProcess5"/>
    <dgm:cxn modelId="{33B68862-5567-4DB2-83A5-1686719D7C45}" type="presOf" srcId="{50EA2205-FA9D-4A00-ACC5-43DA92E2A4B8}" destId="{F78DA62D-5896-4514-9E5D-BDC4F1D0EFAE}" srcOrd="0" destOrd="0" presId="urn:microsoft.com/office/officeart/2005/8/layout/vProcess5"/>
    <dgm:cxn modelId="{D979046E-9CA5-4679-9CED-F724C2CC6F7F}" type="presOf" srcId="{049698DF-4FE5-4529-A48B-831AA8DCD80F}" destId="{2A0C2717-1A0A-43E3-8B96-E32FAF11BF7F}" srcOrd="0" destOrd="0" presId="urn:microsoft.com/office/officeart/2005/8/layout/vProcess5"/>
    <dgm:cxn modelId="{CC9CC272-AAF9-4009-8779-B2CE8817C5EB}" type="presOf" srcId="{DE9D3956-8E63-4CDD-8E90-E100ABC21F68}" destId="{857D6D67-68EC-4F48-9D00-124DB1CCDBE5}" srcOrd="0" destOrd="0" presId="urn:microsoft.com/office/officeart/2005/8/layout/vProcess5"/>
    <dgm:cxn modelId="{192B24A0-9A5A-4809-B3B8-EB947173C1B9}" srcId="{50BD90A7-1368-4CE8-AE54-3D50D71D3A6C}" destId="{5F5E2E2B-3FDB-4E3B-B7E9-156A44CC893B}" srcOrd="3" destOrd="0" parTransId="{3C2FC395-9BFF-40DA-98EA-2B28AF39E3FE}" sibTransId="{5D7F05D7-5991-4A79-A8D9-27BE687BD385}"/>
    <dgm:cxn modelId="{5C04B490-2FD2-4B63-AC02-477536966153}" srcId="{50BD90A7-1368-4CE8-AE54-3D50D71D3A6C}" destId="{C6E79459-6480-45E8-BF1C-ADE25180019A}" srcOrd="2" destOrd="0" parTransId="{8026EFB6-49F0-443A-8421-E3C1D72CE1FF}" sibTransId="{DE9D3956-8E63-4CDD-8E90-E100ABC21F68}"/>
    <dgm:cxn modelId="{3926E487-2BAF-4D77-AB79-21BFB5082281}" type="presOf" srcId="{5F5E2E2B-3FDB-4E3B-B7E9-156A44CC893B}" destId="{0634CC77-C0B6-4807-8211-13F53BC59158}" srcOrd="0" destOrd="0" presId="urn:microsoft.com/office/officeart/2005/8/layout/vProcess5"/>
    <dgm:cxn modelId="{7740B060-0ADD-4BA8-B890-419FA54349A7}" type="presOf" srcId="{C6E79459-6480-45E8-BF1C-ADE25180019A}" destId="{C4D9E986-D2A6-450A-ADE4-B15781C91C2E}" srcOrd="1" destOrd="0" presId="urn:microsoft.com/office/officeart/2005/8/layout/vProcess5"/>
    <dgm:cxn modelId="{61BB8D79-208F-4657-806D-0F929D64C269}" type="presOf" srcId="{50EA2205-FA9D-4A00-ACC5-43DA92E2A4B8}" destId="{A18426A0-F84C-474F-8EA5-5CF4A35C21E5}" srcOrd="1" destOrd="0" presId="urn:microsoft.com/office/officeart/2005/8/layout/vProcess5"/>
    <dgm:cxn modelId="{D174C109-1789-4D6B-8471-439145C020E7}" type="presOf" srcId="{8D15B693-0F6C-495E-A8CA-5C326213D6FA}" destId="{97938B17-4CBF-4628-B559-0BDE6529D77C}" srcOrd="1" destOrd="1" presId="urn:microsoft.com/office/officeart/2005/8/layout/vProcess5"/>
    <dgm:cxn modelId="{61431A09-6B5E-4956-9CAB-B623B0A30FF8}" type="presOf" srcId="{50BD90A7-1368-4CE8-AE54-3D50D71D3A6C}" destId="{813B4073-39A4-4179-957A-60A42AEBB236}" srcOrd="0" destOrd="0" presId="urn:microsoft.com/office/officeart/2005/8/layout/vProcess5"/>
    <dgm:cxn modelId="{3B1F8E42-9D89-412C-B33D-F3E4ADF6D216}" srcId="{50BD90A7-1368-4CE8-AE54-3D50D71D3A6C}" destId="{B4E34A3E-4BC2-4044-B378-6852BA57545A}" srcOrd="0" destOrd="0" parTransId="{6F1774D5-889B-4297-A5A2-1103DC5BFBED}" sibTransId="{049698DF-4FE5-4529-A48B-831AA8DCD80F}"/>
    <dgm:cxn modelId="{570CDC20-C48C-4F70-A520-ED0CB5A33AC5}" type="presParOf" srcId="{813B4073-39A4-4179-957A-60A42AEBB236}" destId="{867E31EA-6AF1-4E91-BD61-0A6C2B91036C}" srcOrd="0" destOrd="0" presId="urn:microsoft.com/office/officeart/2005/8/layout/vProcess5"/>
    <dgm:cxn modelId="{C68DC2A7-AA9C-475C-8689-B3AA8553083C}" type="presParOf" srcId="{813B4073-39A4-4179-957A-60A42AEBB236}" destId="{5967CBB4-657C-48B6-9EB5-454F62F9DE47}" srcOrd="1" destOrd="0" presId="urn:microsoft.com/office/officeart/2005/8/layout/vProcess5"/>
    <dgm:cxn modelId="{E190CDFB-B134-4F4F-AD19-9397AB5776D3}" type="presParOf" srcId="{813B4073-39A4-4179-957A-60A42AEBB236}" destId="{F78DA62D-5896-4514-9E5D-BDC4F1D0EFAE}" srcOrd="2" destOrd="0" presId="urn:microsoft.com/office/officeart/2005/8/layout/vProcess5"/>
    <dgm:cxn modelId="{50BFCB8F-192D-45E1-9842-92987053C365}" type="presParOf" srcId="{813B4073-39A4-4179-957A-60A42AEBB236}" destId="{20650F26-D1E3-44FB-894F-D73642C1E921}" srcOrd="3" destOrd="0" presId="urn:microsoft.com/office/officeart/2005/8/layout/vProcess5"/>
    <dgm:cxn modelId="{58B89D31-221E-4697-8E9B-F9E715D8F88F}" type="presParOf" srcId="{813B4073-39A4-4179-957A-60A42AEBB236}" destId="{0634CC77-C0B6-4807-8211-13F53BC59158}" srcOrd="4" destOrd="0" presId="urn:microsoft.com/office/officeart/2005/8/layout/vProcess5"/>
    <dgm:cxn modelId="{B4E36DF8-8699-4C22-881B-185F98F746C6}" type="presParOf" srcId="{813B4073-39A4-4179-957A-60A42AEBB236}" destId="{2A0C2717-1A0A-43E3-8B96-E32FAF11BF7F}" srcOrd="5" destOrd="0" presId="urn:microsoft.com/office/officeart/2005/8/layout/vProcess5"/>
    <dgm:cxn modelId="{4F8571A2-6816-4354-A3B8-6ED15CCAFFA4}" type="presParOf" srcId="{813B4073-39A4-4179-957A-60A42AEBB236}" destId="{890D6FBD-C433-4DF5-BC27-38EDF739F5DA}" srcOrd="6" destOrd="0" presId="urn:microsoft.com/office/officeart/2005/8/layout/vProcess5"/>
    <dgm:cxn modelId="{C3DB21EA-4DC1-43C6-A297-B28CE95C1BD0}" type="presParOf" srcId="{813B4073-39A4-4179-957A-60A42AEBB236}" destId="{857D6D67-68EC-4F48-9D00-124DB1CCDBE5}" srcOrd="7" destOrd="0" presId="urn:microsoft.com/office/officeart/2005/8/layout/vProcess5"/>
    <dgm:cxn modelId="{F9E42FF5-DEB6-41DC-82C5-F86337ED04DA}" type="presParOf" srcId="{813B4073-39A4-4179-957A-60A42AEBB236}" destId="{97938B17-4CBF-4628-B559-0BDE6529D77C}" srcOrd="8" destOrd="0" presId="urn:microsoft.com/office/officeart/2005/8/layout/vProcess5"/>
    <dgm:cxn modelId="{02CBBACA-276C-4726-B5A7-D3AC009E3A2F}" type="presParOf" srcId="{813B4073-39A4-4179-957A-60A42AEBB236}" destId="{A18426A0-F84C-474F-8EA5-5CF4A35C21E5}" srcOrd="9" destOrd="0" presId="urn:microsoft.com/office/officeart/2005/8/layout/vProcess5"/>
    <dgm:cxn modelId="{243F669B-0B17-48C7-B16B-31163F561200}" type="presParOf" srcId="{813B4073-39A4-4179-957A-60A42AEBB236}" destId="{C4D9E986-D2A6-450A-ADE4-B15781C91C2E}" srcOrd="10" destOrd="0" presId="urn:microsoft.com/office/officeart/2005/8/layout/vProcess5"/>
    <dgm:cxn modelId="{1F4F9DDE-E765-493D-8C68-854A9D0B7B81}" type="presParOf" srcId="{813B4073-39A4-4179-957A-60A42AEBB236}" destId="{069AB99F-F1EC-44FF-B0B7-A9618C67955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16BEE66-BB7C-4110-9275-7BFEBB2FB7EB}" type="datetimeFigureOut">
              <a:rPr lang="en-AU"/>
              <a:pPr>
                <a:defRPr/>
              </a:pPr>
              <a:t>1/06/2016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149F2B-F0A8-4CD1-BFB8-A06B2CEF595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39577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17176A3-5438-4923-BE46-BA9316DFE3DF}" type="datetimeFigureOut">
              <a:rPr lang="en-AU"/>
              <a:pPr>
                <a:defRPr/>
              </a:pPr>
              <a:t>1/06/2016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05350"/>
            <a:ext cx="5508625" cy="4457700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9F2648-A5A1-49B9-BE95-52B5B26DBB9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73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altLang="en-US" baseline="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37157D-E61C-4C63-AE47-7827697CEBB6}" type="slidenum">
              <a:rPr lang="en-AU" altLang="en-US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5127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450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8922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015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88535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25496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1647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3E5D15-259F-4DF6-8147-A68BEA46F5C9}" type="slidenum">
              <a:rPr lang="en-AU" altLang="en-US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047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E8183E2-9276-487A-BD4E-9A872C53DA57}" type="slidenum">
              <a:rPr lang="en-AU" altLang="en-US"/>
              <a:pPr/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2912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18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28464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19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230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6424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7092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47259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4937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5999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0914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159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1226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9076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848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29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56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8041E55-76B0-4A9B-8317-60AFD1AF54E0}" type="slidenum">
              <a:rPr lang="en-AU" altLang="en-US" smtClean="0"/>
              <a:pPr/>
              <a:t>3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849139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30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1084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31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08730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32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8490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33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4994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  <a:p>
            <a:endParaRPr lang="en-AU" altLang="en-US" dirty="0" smtClean="0"/>
          </a:p>
          <a:p>
            <a:endParaRPr lang="en-AU" altLang="en-US" dirty="0" smtClean="0"/>
          </a:p>
          <a:p>
            <a:endParaRPr lang="en-AU" altLang="en-US" dirty="0" smtClean="0"/>
          </a:p>
          <a:p>
            <a:endParaRPr lang="en-AU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C31C92-0DB1-4111-979D-29493D1CCEE6}" type="slidenum">
              <a:rPr lang="en-AU" altLang="en-US"/>
              <a:pPr/>
              <a:t>34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2913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altLang="en-US" baseline="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C31C92-0DB1-4111-979D-29493D1CCEE6}" type="slidenum">
              <a:rPr lang="en-AU" altLang="en-US"/>
              <a:pPr/>
              <a:t>35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963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F2EC8A9-C17D-4E48-B2AB-B304BAE87F48}" type="slidenum">
              <a:rPr lang="en-AU" altLang="en-US" smtClean="0"/>
              <a:pPr/>
              <a:t>4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85452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8104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9521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312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8904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2648-A5A1-49B9-BE95-52B5B26DBB99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11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9147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170613"/>
            <a:ext cx="15128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172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57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2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z3349205\Desktop\Kristen - Marketing Services\New stuff\FASSAUST_footer 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8"/>
            <a:ext cx="91471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260350"/>
            <a:ext cx="13763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0817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71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552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95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85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z3349205\Desktop\Kristen - Marketing Services\New stuff\FASSAUST_footer 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8"/>
            <a:ext cx="91471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Arial" pitchFamily="34" charset="0"/>
              </a:defRPr>
            </a:lvl1pPr>
            <a:lvl2pPr>
              <a:defRPr sz="1400">
                <a:latin typeface="+mn-lt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Arial" pitchFamily="34" charset="0"/>
              </a:defRPr>
            </a:lvl1pPr>
            <a:lvl2pPr>
              <a:defRPr sz="1400">
                <a:latin typeface="+mn-lt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196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z3349205\Desktop\Kristen - Marketing Services\New stuff\FASSAUST_footer 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8"/>
            <a:ext cx="91471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042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z3349205\Desktop\Kristen - Marketing Services\New stuff\FASSAUST_footer 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8"/>
            <a:ext cx="91471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98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ustralianchildwellbeing.com.a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592388" y="1717675"/>
            <a:ext cx="6443662" cy="135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 Poverty and Wellbeing in Australia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038" y="3860800"/>
            <a:ext cx="8424862" cy="136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Melissa </a:t>
            </a:r>
            <a:r>
              <a:rPr lang="en-US" b="1" dirty="0" smtClean="0">
                <a:solidFill>
                  <a:prstClr val="black"/>
                </a:solidFill>
                <a:latin typeface="+mn-lt"/>
                <a:cs typeface="Arial" charset="0"/>
              </a:rPr>
              <a:t>Wong</a:t>
            </a:r>
            <a:endParaRPr lang="en-US" b="1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algn="ctr" eaLnBrk="1" hangingPunct="1">
              <a:lnSpc>
                <a:spcPts val="2500"/>
              </a:lnSpc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Social Policy Research Centre</a:t>
            </a:r>
          </a:p>
          <a:p>
            <a:pPr algn="ctr" eaLnBrk="1" hangingPunct="1">
              <a:lnSpc>
                <a:spcPts val="2500"/>
              </a:lnSpc>
              <a:defRPr/>
            </a:pPr>
            <a:r>
              <a:rPr lang="en-US" b="1" dirty="0" smtClean="0">
                <a:solidFill>
                  <a:prstClr val="black"/>
                </a:solidFill>
                <a:latin typeface="+mn-lt"/>
                <a:cs typeface="Arial" charset="0"/>
              </a:rPr>
              <a:t>University of New South Wales, </a:t>
            </a: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Australia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AU" sz="2000" b="1" dirty="0">
              <a:solidFill>
                <a:prstClr val="black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988" y="5492750"/>
            <a:ext cx="7351712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en-AU" sz="1600" b="1" dirty="0">
                <a:solidFill>
                  <a:prstClr val="black"/>
                </a:solidFill>
                <a:latin typeface="+mn-lt"/>
                <a:cs typeface="Calibri" pitchFamily="34" charset="0"/>
              </a:rPr>
              <a:t>Presented to </a:t>
            </a:r>
            <a:r>
              <a:rPr lang="en-AU" sz="1600" b="1" dirty="0" smtClean="0">
                <a:solidFill>
                  <a:prstClr val="black"/>
                </a:solidFill>
                <a:latin typeface="+mn-lt"/>
                <a:cs typeface="Calibri" pitchFamily="34" charset="0"/>
              </a:rPr>
              <a:t>the COMPASS Seminar Series</a:t>
            </a:r>
            <a:endParaRPr lang="en-AU" sz="1600" b="1" dirty="0">
              <a:solidFill>
                <a:prstClr val="black"/>
              </a:solidFill>
              <a:latin typeface="+mn-lt"/>
              <a:cs typeface="Calibri" pitchFamily="34" charset="0"/>
            </a:endParaRPr>
          </a:p>
          <a:p>
            <a:pPr algn="ctr" eaLnBrk="1" hangingPunct="1">
              <a:lnSpc>
                <a:spcPts val="2000"/>
              </a:lnSpc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+mn-lt"/>
                <a:cs typeface="Calibri" pitchFamily="34" charset="0"/>
              </a:rPr>
              <a:t>University of Auckland</a:t>
            </a:r>
            <a:endParaRPr lang="en-AU" sz="1600" b="1" dirty="0">
              <a:solidFill>
                <a:prstClr val="black"/>
              </a:solidFill>
              <a:latin typeface="+mn-lt"/>
              <a:cs typeface="Calibri" pitchFamily="34" charset="0"/>
            </a:endParaRPr>
          </a:p>
          <a:p>
            <a:pPr algn="ctr" eaLnBrk="1" hangingPunct="1">
              <a:lnSpc>
                <a:spcPts val="2000"/>
              </a:lnSpc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+mn-lt"/>
                <a:cs typeface="Calibri" pitchFamily="34" charset="0"/>
              </a:rPr>
              <a:t>20 May 2016</a:t>
            </a:r>
            <a:endParaRPr lang="en-AU" sz="16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92088"/>
          </a:xfrm>
        </p:spPr>
        <p:txBody>
          <a:bodyPr/>
          <a:lstStyle/>
          <a:p>
            <a:r>
              <a:rPr lang="en-AU" altLang="en-US" sz="2800" b="1" dirty="0" smtClean="0">
                <a:cs typeface="Calibri" pitchFamily="34" charset="0"/>
              </a:rPr>
              <a:t>The ACWP: Project Framework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1600" dirty="0" smtClean="0"/>
          </a:p>
          <a:p>
            <a:pPr marL="457200" lvl="1" indent="0">
              <a:buNone/>
            </a:pP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750404" y="1288596"/>
            <a:ext cx="7643192" cy="823680"/>
            <a:chOff x="0" y="9069"/>
            <a:chExt cx="7643192" cy="823680"/>
          </a:xfrm>
        </p:grpSpPr>
        <p:sp>
          <p:nvSpPr>
            <p:cNvPr id="7" name="Rounded Rectangle 6"/>
            <p:cNvSpPr/>
            <p:nvPr/>
          </p:nvSpPr>
          <p:spPr>
            <a:xfrm>
              <a:off x="0" y="9069"/>
              <a:ext cx="7643192" cy="82368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209" y="49278"/>
              <a:ext cx="7562774" cy="743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kern="1200" dirty="0" smtClean="0"/>
                <a:t>An integrated mixed-method child-centred study </a:t>
              </a:r>
              <a:endParaRPr lang="en-AU" sz="2400" kern="1200" dirty="0"/>
            </a:p>
          </p:txBody>
        </p:sp>
      </p:grp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799457"/>
              </p:ext>
            </p:extLst>
          </p:nvPr>
        </p:nvGraphicFramePr>
        <p:xfrm>
          <a:off x="1043608" y="2348880"/>
          <a:ext cx="7056784" cy="365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5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130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altLang="en-US" sz="2800" b="1" dirty="0">
                <a:cs typeface="Calibri" pitchFamily="34" charset="0"/>
              </a:rPr>
              <a:t>The </a:t>
            </a:r>
            <a:r>
              <a:rPr lang="en-AU" altLang="en-US" sz="2800" b="1" dirty="0" smtClean="0">
                <a:cs typeface="Calibri" pitchFamily="34" charset="0"/>
              </a:rPr>
              <a:t>ACWP: National Survey 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/>
              <a:t>Questions covering wide areas of wellbeing </a:t>
            </a:r>
          </a:p>
          <a:p>
            <a:pPr marL="914400" lvl="2" indent="0">
              <a:buNone/>
            </a:pPr>
            <a:r>
              <a:rPr lang="en-AU" sz="1800" dirty="0" smtClean="0"/>
              <a:t>-Family		-Living arrangements </a:t>
            </a:r>
          </a:p>
          <a:p>
            <a:pPr marL="914400" lvl="2" indent="0">
              <a:buNone/>
            </a:pPr>
            <a:r>
              <a:rPr lang="en-AU" sz="1800" dirty="0" smtClean="0"/>
              <a:t>-School		-Health </a:t>
            </a:r>
            <a:endParaRPr lang="en-AU" sz="1800" dirty="0"/>
          </a:p>
          <a:p>
            <a:pPr marL="914400" lvl="2" indent="0">
              <a:buNone/>
            </a:pPr>
            <a:r>
              <a:rPr lang="en-AU" sz="1800" dirty="0" smtClean="0"/>
              <a:t>-Friends		-Material wellbeing</a:t>
            </a:r>
          </a:p>
          <a:p>
            <a:pPr marL="914400" lvl="2" indent="0">
              <a:buNone/>
            </a:pPr>
            <a:r>
              <a:rPr lang="en-AU" sz="1800" dirty="0"/>
              <a:t>-</a:t>
            </a:r>
            <a:r>
              <a:rPr lang="en-AU" sz="1800" dirty="0" smtClean="0"/>
              <a:t>Bullying		-Subjective </a:t>
            </a:r>
            <a:r>
              <a:rPr lang="en-AU" sz="1800" dirty="0"/>
              <a:t>wellbeing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/>
              <a:t>Conducted between July to October 2014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/>
              <a:t>Computer-based </a:t>
            </a:r>
            <a:r>
              <a:rPr lang="en-AU" sz="1800" dirty="0"/>
              <a:t>and online instrument; easy to read with audio </a:t>
            </a:r>
            <a:r>
              <a:rPr lang="en-AU" sz="1800" dirty="0" smtClean="0"/>
              <a:t>assist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Sample size: n=5,440 from 180 schools answered the survey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/>
              <a:t>Weights developed to according to sex and geolocation of schools. </a:t>
            </a:r>
            <a:endParaRPr lang="en-AU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marL="914400" lvl="2" indent="0">
              <a:buNone/>
            </a:pPr>
            <a:endParaRPr lang="en-AU" sz="1600" dirty="0" smtClean="0"/>
          </a:p>
          <a:p>
            <a:pPr marL="914400" lvl="2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0660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altLang="en-US" sz="2800" b="1" dirty="0">
                <a:cs typeface="Calibri" pitchFamily="34" charset="0"/>
              </a:rPr>
              <a:t>Using ACWP Data to Measure </a:t>
            </a:r>
            <a:r>
              <a:rPr lang="en-AU" altLang="en-US" sz="2800" b="1" dirty="0" smtClean="0">
                <a:cs typeface="Calibri" pitchFamily="34" charset="0"/>
              </a:rPr>
              <a:t>Deprivation (1)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/>
              <a:t>Applied for the first </a:t>
            </a:r>
            <a:r>
              <a:rPr lang="en-AU" sz="1800" dirty="0"/>
              <a:t>time to measure poverty among </a:t>
            </a:r>
            <a:r>
              <a:rPr lang="en-AU" sz="1800" dirty="0" smtClean="0"/>
              <a:t>young people </a:t>
            </a:r>
            <a:r>
              <a:rPr lang="en-AU" sz="1800" dirty="0"/>
              <a:t>in </a:t>
            </a:r>
            <a:r>
              <a:rPr lang="en-AU" sz="1800" dirty="0" smtClean="0"/>
              <a:t>Australia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AU" sz="1800" dirty="0" smtClean="0"/>
              <a:t>Using data provided by young people themselves </a:t>
            </a:r>
            <a:endParaRPr lang="en-AU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 smtClean="0"/>
              <a:t>Deprivation indicators developed from international studies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800" dirty="0"/>
              <a:t>Family Affluence Scale (FAS) </a:t>
            </a:r>
            <a:r>
              <a:rPr lang="fr-FR" sz="1800" dirty="0"/>
              <a:t>(</a:t>
            </a:r>
            <a:r>
              <a:rPr lang="fr-FR" sz="1800" dirty="0" err="1"/>
              <a:t>Currie</a:t>
            </a:r>
            <a:r>
              <a:rPr lang="fr-FR" sz="1800" dirty="0"/>
              <a:t> et al., 2008; </a:t>
            </a:r>
            <a:r>
              <a:rPr lang="fr-FR" sz="1800" dirty="0" err="1"/>
              <a:t>Currie</a:t>
            </a:r>
            <a:r>
              <a:rPr lang="fr-FR" sz="1800" dirty="0"/>
              <a:t> et al., 2012; </a:t>
            </a:r>
            <a:r>
              <a:rPr lang="fr-FR" sz="1800" dirty="0" err="1"/>
              <a:t>Currie</a:t>
            </a:r>
            <a:r>
              <a:rPr lang="fr-FR" sz="1800" dirty="0"/>
              <a:t> et al., </a:t>
            </a:r>
            <a:r>
              <a:rPr lang="fr-FR" sz="1800" dirty="0" smtClean="0"/>
              <a:t>1997)</a:t>
            </a:r>
            <a:endParaRPr lang="en-AU" sz="1800" dirty="0" smtClean="0"/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800" dirty="0" smtClean="0"/>
              <a:t>Child </a:t>
            </a:r>
            <a:r>
              <a:rPr lang="en-AU" sz="1800" dirty="0"/>
              <a:t>Deprivation Scale (CDS) </a:t>
            </a:r>
            <a:r>
              <a:rPr lang="en-AU" sz="1800" dirty="0" smtClean="0"/>
              <a:t>based on the work by Main (2014); Main and Bradshaw (2012)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AU" sz="1800" dirty="0" smtClean="0"/>
              <a:t>Child’s own views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AU" sz="1800" dirty="0" smtClean="0"/>
              <a:t>Democratic/consensual approach 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AU" sz="1800" dirty="0" smtClean="0"/>
              <a:t>International comparisons </a:t>
            </a:r>
          </a:p>
          <a:p>
            <a:pPr lvl="2">
              <a:buFont typeface="Arial" panose="020B0604020202020204" pitchFamily="34" charset="0"/>
              <a:buChar char="‒"/>
            </a:pPr>
            <a:endParaRPr lang="en-AU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marL="914400" lvl="2" indent="0">
              <a:buNone/>
            </a:pPr>
            <a:endParaRPr lang="en-AU" sz="1600" dirty="0" smtClean="0"/>
          </a:p>
          <a:p>
            <a:pPr marL="914400" lvl="2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215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altLang="en-US" sz="2800" b="1" dirty="0">
                <a:cs typeface="Calibri" pitchFamily="34" charset="0"/>
              </a:rPr>
              <a:t>Using ACWP Data to Measure Deprivation </a:t>
            </a:r>
            <a:r>
              <a:rPr lang="en-AU" altLang="en-US" sz="2800" b="1" dirty="0" smtClean="0">
                <a:cs typeface="Calibri" pitchFamily="34" charset="0"/>
              </a:rPr>
              <a:t>(2)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en-US" sz="1800" dirty="0" smtClean="0">
                <a:cs typeface="Arial" charset="0"/>
              </a:rPr>
              <a:t>ACWP </a:t>
            </a:r>
            <a:r>
              <a:rPr lang="en-US" altLang="en-US" sz="1800" dirty="0">
                <a:cs typeface="Arial" charset="0"/>
              </a:rPr>
              <a:t>has collected information on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800" dirty="0">
                <a:cs typeface="Arial" charset="0"/>
              </a:rPr>
              <a:t>Affluence level of the family as a whole; and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800" dirty="0">
                <a:cs typeface="Arial" charset="0"/>
              </a:rPr>
              <a:t>Child deprivation items: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en-US" sz="1800" dirty="0">
                <a:cs typeface="Arial" charset="0"/>
              </a:rPr>
              <a:t>An iPod or other music player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en-US" sz="1800" dirty="0">
                <a:cs typeface="Arial" charset="0"/>
              </a:rPr>
              <a:t>Some money to save each month, in a bank or at home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en-US" sz="1800" dirty="0">
                <a:cs typeface="Arial" charset="0"/>
              </a:rPr>
              <a:t>The right kinds of clothes to fit in with people of their age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en-US" sz="1800" dirty="0">
                <a:cs typeface="Arial" charset="0"/>
              </a:rPr>
              <a:t>Enough money to go on a school camp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en-US" sz="1800" dirty="0">
                <a:cs typeface="Arial" charset="0"/>
              </a:rPr>
              <a:t>Your own mobile phone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n-US" altLang="en-US" sz="1800" dirty="0">
              <a:cs typeface="Arial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n-US" altLang="en-US" sz="1800" dirty="0">
                <a:cs typeface="Arial" charset="0"/>
              </a:rPr>
              <a:t>Whether they have the item,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1800" dirty="0">
                <a:cs typeface="Arial" charset="0"/>
              </a:rPr>
              <a:t>Whether they don’t have it but would like it, or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1800" dirty="0">
                <a:cs typeface="Arial" charset="0"/>
              </a:rPr>
              <a:t>Whether they don’t have it but don’t want or need it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AU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marL="914400" lvl="2" indent="0">
              <a:buNone/>
            </a:pPr>
            <a:endParaRPr lang="en-AU" sz="1600" dirty="0" smtClean="0"/>
          </a:p>
          <a:p>
            <a:pPr marL="914400" lvl="2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1331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altLang="en-US" sz="2800" b="1" dirty="0" smtClean="0">
                <a:cs typeface="Calibri" pitchFamily="34" charset="0"/>
              </a:rPr>
              <a:t>Child </a:t>
            </a:r>
            <a:r>
              <a:rPr lang="en-AU" altLang="en-US" sz="2800" b="1" dirty="0">
                <a:cs typeface="Calibri" pitchFamily="34" charset="0"/>
              </a:rPr>
              <a:t>Deprivation </a:t>
            </a:r>
            <a:r>
              <a:rPr lang="en-AU" altLang="en-US" sz="2800" b="1" dirty="0" smtClean="0">
                <a:cs typeface="Calibri" pitchFamily="34" charset="0"/>
              </a:rPr>
              <a:t>Rates by Item (%) 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222"/>
            <a:ext cx="8229600" cy="4536504"/>
          </a:xfrm>
        </p:spPr>
        <p:txBody>
          <a:bodyPr/>
          <a:lstStyle/>
          <a:p>
            <a:pPr marL="914400" lvl="2" indent="0">
              <a:buNone/>
            </a:pPr>
            <a:endParaRPr lang="en-AU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914400" lvl="2" indent="0">
              <a:buNone/>
            </a:pPr>
            <a:endParaRPr lang="en-AU" sz="1800" dirty="0" smtClean="0"/>
          </a:p>
          <a:p>
            <a:pPr marL="914400" lvl="2" indent="0">
              <a:buNone/>
            </a:pPr>
            <a:endParaRPr lang="en-AU" sz="1600" dirty="0" smtClean="0"/>
          </a:p>
          <a:p>
            <a:pPr marL="914400" lvl="2" indent="0">
              <a:buNone/>
            </a:pPr>
            <a:endParaRPr lang="en-AU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41081"/>
              </p:ext>
            </p:extLst>
          </p:nvPr>
        </p:nvGraphicFramePr>
        <p:xfrm>
          <a:off x="534380" y="1772816"/>
          <a:ext cx="8075240" cy="309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478750"/>
                <a:gridCol w="1478750"/>
                <a:gridCol w="1478750"/>
                <a:gridCol w="1478750"/>
              </a:tblGrid>
              <a:tr h="720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A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Year 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Year 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Year 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Full sample</a:t>
                      </a:r>
                    </a:p>
                  </a:txBody>
                  <a:tcPr marL="6350" marR="6350" marT="6350" marB="0" anchor="ctr"/>
                </a:tc>
              </a:tr>
              <a:tr h="474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iPod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16.5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16.0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12.8</a:t>
                      </a:r>
                    </a:p>
                  </a:txBody>
                  <a:tcPr marL="6350" marR="6350" marT="6350" marB="0" anchor="ctr"/>
                </a:tc>
              </a:tr>
              <a:tr h="474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Money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19.3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19.4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20.1</a:t>
                      </a:r>
                    </a:p>
                  </a:txBody>
                  <a:tcPr marL="6350" marR="6350" marT="6350" marB="0" anchor="ctr"/>
                </a:tc>
              </a:tr>
              <a:tr h="474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Clothes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>
                          <a:solidFill>
                            <a:schemeClr val="tx1"/>
                          </a:solidFill>
                          <a:latin typeface="+mn-lt"/>
                        </a:rPr>
                        <a:t>7.6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6.4</a:t>
                      </a:r>
                    </a:p>
                  </a:txBody>
                  <a:tcPr marL="6350" marR="6350" marT="6350" marB="0" anchor="ctr"/>
                </a:tc>
              </a:tr>
              <a:tr h="474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School camp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13.6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8.3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8.9</a:t>
                      </a:r>
                    </a:p>
                  </a:txBody>
                  <a:tcPr marL="6350" marR="6350" marT="6350" marB="0" anchor="ctr"/>
                </a:tc>
              </a:tr>
              <a:tr h="474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Mobile phone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53.3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44.0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12.9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36.6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sz="2800" b="1" dirty="0"/>
              <a:t>Mean Deprivation Score for Children Deprived </a:t>
            </a:r>
            <a:br>
              <a:rPr lang="en-AU" sz="2800" b="1" dirty="0"/>
            </a:br>
            <a:r>
              <a:rPr lang="en-AU" sz="2800" b="1" dirty="0"/>
              <a:t>of Each Item (0-5 </a:t>
            </a:r>
            <a:r>
              <a:rPr lang="en-AU" sz="2800" b="1" dirty="0" smtClean="0"/>
              <a:t>scale</a:t>
            </a:r>
            <a:r>
              <a:rPr lang="en-AU" sz="2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pPr marL="914400" lvl="2" indent="0">
              <a:buNone/>
            </a:pPr>
            <a:endParaRPr lang="en-AU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914400" lvl="2" indent="0">
              <a:buNone/>
            </a:pPr>
            <a:endParaRPr lang="en-AU" sz="1800" dirty="0" smtClean="0"/>
          </a:p>
          <a:p>
            <a:pPr marL="914400" lvl="2" indent="0">
              <a:buNone/>
            </a:pPr>
            <a:endParaRPr lang="en-AU" sz="1600" dirty="0" smtClean="0"/>
          </a:p>
          <a:p>
            <a:pPr marL="914400" lvl="2" indent="0">
              <a:buNone/>
            </a:pPr>
            <a:endParaRPr lang="en-AU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43273"/>
              </p:ext>
            </p:extLst>
          </p:nvPr>
        </p:nvGraphicFramePr>
        <p:xfrm>
          <a:off x="1691680" y="1789954"/>
          <a:ext cx="5544616" cy="372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448272"/>
              </a:tblGrid>
              <a:tr h="511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Item</a:t>
                      </a:r>
                      <a:r>
                        <a:rPr lang="en-A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AU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endParaRPr lang="en-AU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511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iPod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2.28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511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Money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2.03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5846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Clothes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2.32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5846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School camp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2.35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511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Mobile phone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1.65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511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0.83</a:t>
                      </a:r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5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AU" altLang="en-US" sz="2800" b="1" dirty="0" smtClean="0">
                <a:latin typeface="+mn-lt"/>
                <a:cs typeface="Calibri" pitchFamily="34" charset="0"/>
              </a:rPr>
              <a:t>Severity of Deprivation by Age  </a:t>
            </a:r>
            <a:br>
              <a:rPr lang="en-AU" altLang="en-US" sz="2800" b="1" dirty="0" smtClean="0">
                <a:latin typeface="+mn-lt"/>
                <a:cs typeface="Calibri" pitchFamily="34" charset="0"/>
              </a:rPr>
            </a:br>
            <a:r>
              <a:rPr lang="en-AU" altLang="en-US" sz="2800" b="1" dirty="0" smtClean="0">
                <a:latin typeface="+mn-lt"/>
                <a:cs typeface="Calibri" pitchFamily="34" charset="0"/>
              </a:rPr>
              <a:t>(%, weighted)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908050"/>
            <a:ext cx="8229600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altLang="en-US" sz="1600" b="1" dirty="0" smtClean="0">
                <a:latin typeface="Arial" charset="0"/>
                <a:cs typeface="Arial" charset="0"/>
              </a:rPr>
              <a:t>	</a:t>
            </a:r>
          </a:p>
          <a:p>
            <a:pPr marL="400050" lvl="1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marL="400050" lvl="1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AU" altLang="en-US" sz="20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9552" y="1340768"/>
          <a:ext cx="71287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11188" y="5527675"/>
            <a:ext cx="35369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200" dirty="0">
                <a:latin typeface="+mn-lt"/>
                <a:cs typeface="Arial" charset="0"/>
              </a:rPr>
              <a:t>Level of statistical significance: *p&lt;0.05, **p&lt;0.01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AU" altLang="en-US" sz="2800" b="1" dirty="0" err="1" smtClean="0">
                <a:latin typeface="+mn-lt"/>
                <a:cs typeface="Calibri" pitchFamily="34" charset="0"/>
              </a:rPr>
              <a:t>Cantril</a:t>
            </a:r>
            <a:r>
              <a:rPr lang="en-AU" altLang="en-US" sz="2800" b="1" dirty="0" smtClean="0">
                <a:latin typeface="+mn-lt"/>
                <a:cs typeface="Calibri" pitchFamily="34" charset="0"/>
              </a:rPr>
              <a:t> Score by Level of Deprivation </a:t>
            </a:r>
            <a:br>
              <a:rPr lang="en-AU" altLang="en-US" sz="2800" b="1" dirty="0" smtClean="0">
                <a:latin typeface="+mn-lt"/>
                <a:cs typeface="Calibri" pitchFamily="34" charset="0"/>
              </a:rPr>
            </a:br>
            <a:r>
              <a:rPr lang="en-AU" altLang="en-US" sz="2800" b="1" dirty="0" smtClean="0">
                <a:cs typeface="Calibri" pitchFamily="34" charset="0"/>
              </a:rPr>
              <a:t>(mean score) </a:t>
            </a:r>
            <a:r>
              <a:rPr lang="en-AU" altLang="en-US" sz="2800" b="1" dirty="0" smtClean="0">
                <a:latin typeface="+mn-lt"/>
                <a:cs typeface="Calibri" pitchFamily="34" charset="0"/>
              </a:rPr>
              <a:t/>
            </a:r>
            <a:br>
              <a:rPr lang="en-AU" altLang="en-US" sz="2800" b="1" dirty="0" smtClean="0">
                <a:latin typeface="+mn-lt"/>
                <a:cs typeface="Calibri" pitchFamily="34" charset="0"/>
              </a:rPr>
            </a:br>
            <a:r>
              <a:rPr lang="en-AU" altLang="en-US" sz="2800" b="1" dirty="0" smtClean="0">
                <a:latin typeface="+mn-lt"/>
                <a:cs typeface="Calibri" pitchFamily="34" charset="0"/>
              </a:rPr>
              <a:t/>
            </a:r>
            <a:br>
              <a:rPr lang="en-AU" altLang="en-US" sz="2800" b="1" dirty="0" smtClean="0">
                <a:latin typeface="+mn-lt"/>
                <a:cs typeface="Calibri" pitchFamily="34" charset="0"/>
              </a:rPr>
            </a:br>
            <a:endParaRPr lang="en-AU" altLang="en-US" sz="2800" b="1" dirty="0" smtClean="0">
              <a:latin typeface="+mn-lt"/>
              <a:cs typeface="Calibri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312998" y="1412776"/>
            <a:ext cx="8229600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altLang="en-US" sz="1600" b="1" dirty="0" smtClean="0">
                <a:latin typeface="Arial" charset="0"/>
                <a:cs typeface="Arial" charset="0"/>
              </a:rPr>
              <a:t>	</a:t>
            </a:r>
          </a:p>
          <a:p>
            <a:pPr marL="400050" lvl="1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marL="400050" lvl="1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AU" altLang="en-US" sz="20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084970"/>
              </p:ext>
            </p:extLst>
          </p:nvPr>
        </p:nvGraphicFramePr>
        <p:xfrm>
          <a:off x="611188" y="1574800"/>
          <a:ext cx="7633220" cy="394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altLang="en-US" sz="2800" b="1" dirty="0" smtClean="0">
                <a:cs typeface="Calibri" pitchFamily="34" charset="0"/>
              </a:rPr>
              <a:t>Life Satisfaction and Health by Level of</a:t>
            </a:r>
            <a:br>
              <a:rPr lang="en-AU" altLang="en-US" sz="2800" b="1" dirty="0" smtClean="0">
                <a:cs typeface="Calibri" pitchFamily="34" charset="0"/>
              </a:rPr>
            </a:br>
            <a:r>
              <a:rPr lang="en-AU" altLang="en-US" sz="2800" b="1" dirty="0" smtClean="0">
                <a:cs typeface="Calibri" pitchFamily="34" charset="0"/>
              </a:rPr>
              <a:t>Deprivation (%)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pPr marL="914400" lvl="2" indent="0">
              <a:buNone/>
            </a:pPr>
            <a:endParaRPr lang="en-AU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914400" lvl="2" indent="0">
              <a:buNone/>
            </a:pPr>
            <a:endParaRPr lang="en-AU" sz="1800" dirty="0" smtClean="0"/>
          </a:p>
          <a:p>
            <a:pPr marL="914400" lvl="2" indent="0">
              <a:buNone/>
            </a:pPr>
            <a:endParaRPr lang="en-AU" sz="1600" dirty="0" smtClean="0"/>
          </a:p>
          <a:p>
            <a:pPr marL="914400" lvl="2" indent="0">
              <a:buNone/>
            </a:pPr>
            <a:endParaRPr lang="en-AU" sz="1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473180"/>
              </p:ext>
            </p:extLst>
          </p:nvPr>
        </p:nvGraphicFramePr>
        <p:xfrm>
          <a:off x="457200" y="1700808"/>
          <a:ext cx="82296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61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altLang="en-US" sz="2800" b="1" dirty="0" smtClean="0">
                <a:cs typeface="Calibri" pitchFamily="34" charset="0"/>
              </a:rPr>
              <a:t>Family Cohesion and Friendship by Level of</a:t>
            </a:r>
            <a:br>
              <a:rPr lang="en-AU" altLang="en-US" sz="2800" b="1" dirty="0" smtClean="0">
                <a:cs typeface="Calibri" pitchFamily="34" charset="0"/>
              </a:rPr>
            </a:br>
            <a:r>
              <a:rPr lang="en-AU" altLang="en-US" sz="2800" b="1" dirty="0" smtClean="0">
                <a:cs typeface="Calibri" pitchFamily="34" charset="0"/>
              </a:rPr>
              <a:t>Deprivation (%)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pPr marL="914400" lvl="2" indent="0">
              <a:buNone/>
            </a:pPr>
            <a:endParaRPr lang="en-AU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914400" lvl="2" indent="0">
              <a:buNone/>
            </a:pPr>
            <a:endParaRPr lang="en-AU" sz="1800" dirty="0" smtClean="0"/>
          </a:p>
          <a:p>
            <a:pPr marL="914400" lvl="2" indent="0">
              <a:buNone/>
            </a:pPr>
            <a:endParaRPr lang="en-AU" sz="1600" dirty="0" smtClean="0"/>
          </a:p>
          <a:p>
            <a:pPr marL="914400" lvl="2" indent="0">
              <a:buNone/>
            </a:pPr>
            <a:endParaRPr lang="en-AU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889608"/>
              </p:ext>
            </p:extLst>
          </p:nvPr>
        </p:nvGraphicFramePr>
        <p:xfrm>
          <a:off x="457200" y="1628800"/>
          <a:ext cx="83632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5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Outline </a:t>
            </a:r>
            <a:endParaRPr lang="en-AU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 smtClean="0"/>
              <a:t>Child poverty in Australia</a:t>
            </a:r>
          </a:p>
          <a:p>
            <a:pPr marL="0" indent="0">
              <a:buNone/>
            </a:pPr>
            <a:endParaRPr lang="en-AU" sz="1800" dirty="0" smtClean="0"/>
          </a:p>
          <a:p>
            <a:r>
              <a:rPr lang="en-AU" sz="1800" dirty="0" smtClean="0"/>
              <a:t>The income approach vs. the deprivation approach</a:t>
            </a:r>
          </a:p>
          <a:p>
            <a:endParaRPr lang="en-AU" sz="1800" dirty="0"/>
          </a:p>
          <a:p>
            <a:r>
              <a:rPr lang="en-AU" sz="1800" dirty="0" smtClean="0"/>
              <a:t>The Australian Child Wellbeing Project (ACWP)</a:t>
            </a:r>
          </a:p>
          <a:p>
            <a:endParaRPr lang="en-AU" sz="1800" dirty="0"/>
          </a:p>
          <a:p>
            <a:r>
              <a:rPr lang="en-AU" sz="1800" dirty="0" smtClean="0"/>
              <a:t>Deprivation rates and levels </a:t>
            </a:r>
          </a:p>
          <a:p>
            <a:endParaRPr lang="en-AU" sz="1800" dirty="0"/>
          </a:p>
          <a:p>
            <a:r>
              <a:rPr lang="en-AU" sz="1800" dirty="0" smtClean="0"/>
              <a:t>Wellbeing measures </a:t>
            </a:r>
          </a:p>
          <a:p>
            <a:endParaRPr lang="en-AU" sz="1800" dirty="0"/>
          </a:p>
          <a:p>
            <a:r>
              <a:rPr lang="en-AU" sz="1800" dirty="0" smtClean="0"/>
              <a:t>Marginalised groups and households arrangements </a:t>
            </a:r>
          </a:p>
          <a:p>
            <a:endParaRPr lang="en-AU" sz="1800" dirty="0"/>
          </a:p>
          <a:p>
            <a:r>
              <a:rPr lang="en-AU" sz="1800" dirty="0" smtClean="0"/>
              <a:t>Conclusions and policy implications </a:t>
            </a:r>
          </a:p>
          <a:p>
            <a:endParaRPr lang="en-AU" sz="1800" dirty="0"/>
          </a:p>
          <a:p>
            <a:endParaRPr lang="en-AU" sz="1800" dirty="0" smtClean="0"/>
          </a:p>
          <a:p>
            <a:endParaRPr lang="en-AU" sz="1800" dirty="0"/>
          </a:p>
          <a:p>
            <a:endParaRPr lang="en-AU" sz="1800" dirty="0" smtClean="0"/>
          </a:p>
          <a:p>
            <a:endParaRPr lang="en-AU" sz="1800" dirty="0" smtClean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235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altLang="en-US" sz="2800" b="1" dirty="0" smtClean="0">
                <a:cs typeface="Calibri" pitchFamily="34" charset="0"/>
              </a:rPr>
              <a:t>School Satisfaction and Teacher Connectedness by Level of Deprivation (%)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8" y="2114153"/>
            <a:ext cx="8229600" cy="4536504"/>
          </a:xfrm>
        </p:spPr>
        <p:txBody>
          <a:bodyPr/>
          <a:lstStyle/>
          <a:p>
            <a:pPr marL="914400" lvl="2" indent="0">
              <a:buNone/>
            </a:pPr>
            <a:endParaRPr lang="en-AU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914400" lvl="2" indent="0">
              <a:buNone/>
            </a:pPr>
            <a:endParaRPr lang="en-AU" sz="1800" dirty="0" smtClean="0"/>
          </a:p>
          <a:p>
            <a:pPr marL="914400" lvl="2" indent="0">
              <a:buNone/>
            </a:pPr>
            <a:endParaRPr lang="en-AU" sz="1600" dirty="0" smtClean="0"/>
          </a:p>
          <a:p>
            <a:pPr marL="914400" lvl="2" indent="0">
              <a:buNone/>
            </a:pPr>
            <a:endParaRPr lang="en-AU" sz="1600" dirty="0"/>
          </a:p>
        </p:txBody>
      </p:sp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681855"/>
              </p:ext>
            </p:extLst>
          </p:nvPr>
        </p:nvGraphicFramePr>
        <p:xfrm>
          <a:off x="457200" y="1602160"/>
          <a:ext cx="8329612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80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Marginalised Groups (1) 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AU" sz="1800" dirty="0"/>
              <a:t>Young people with </a:t>
            </a:r>
            <a:r>
              <a:rPr lang="en-AU" sz="1800" dirty="0" smtClean="0"/>
              <a:t>disability</a:t>
            </a:r>
          </a:p>
          <a:p>
            <a:pPr lvl="1"/>
            <a:r>
              <a:rPr lang="en-AU" sz="1600" dirty="0"/>
              <a:t>Have you had a disability for a long time (more than 6 months</a:t>
            </a:r>
            <a:r>
              <a:rPr lang="en-AU" sz="1600" dirty="0" smtClean="0"/>
              <a:t>)?</a:t>
            </a:r>
          </a:p>
          <a:p>
            <a:pPr lvl="1"/>
            <a:r>
              <a:rPr lang="en-AU" sz="1600" dirty="0" smtClean="0"/>
              <a:t>Yes or </a:t>
            </a:r>
            <a:r>
              <a:rPr lang="en-AU" sz="1600" dirty="0"/>
              <a:t>Don’t know: Does your disability make it hard for you, or stop you from...</a:t>
            </a:r>
          </a:p>
          <a:p>
            <a:pPr lvl="2"/>
            <a:r>
              <a:rPr lang="en-AU" sz="1600" dirty="0" smtClean="0"/>
              <a:t>Doing </a:t>
            </a:r>
            <a:r>
              <a:rPr lang="en-AU" sz="1600" dirty="0"/>
              <a:t>everyday activities that other children your age can usually </a:t>
            </a:r>
            <a:r>
              <a:rPr lang="en-AU" sz="1600" dirty="0" smtClean="0"/>
              <a:t>do </a:t>
            </a:r>
          </a:p>
          <a:p>
            <a:pPr lvl="2"/>
            <a:r>
              <a:rPr lang="en-AU" sz="1600" dirty="0" smtClean="0"/>
              <a:t>Talking </a:t>
            </a:r>
            <a:r>
              <a:rPr lang="en-AU" sz="1600" dirty="0"/>
              <a:t>to people, understanding what other people say or hanging out with friends</a:t>
            </a:r>
          </a:p>
          <a:p>
            <a:pPr lvl="2"/>
            <a:r>
              <a:rPr lang="en-AU" sz="1600" dirty="0" smtClean="0"/>
              <a:t>Doing </a:t>
            </a:r>
            <a:r>
              <a:rPr lang="en-AU" sz="1600" dirty="0"/>
              <a:t>any other activity that children your age can usually </a:t>
            </a:r>
            <a:r>
              <a:rPr lang="en-AU" sz="1600" dirty="0" smtClean="0"/>
              <a:t>do? </a:t>
            </a:r>
          </a:p>
          <a:p>
            <a:pPr marL="914400" lvl="2" indent="0">
              <a:buNone/>
            </a:pPr>
            <a:r>
              <a:rPr lang="en-AU" sz="1600" dirty="0"/>
              <a:t> </a:t>
            </a:r>
            <a:r>
              <a:rPr lang="en-AU" sz="1600" dirty="0" smtClean="0"/>
              <a:t>   (</a:t>
            </a:r>
            <a:r>
              <a:rPr lang="en-AU" sz="1600" dirty="0"/>
              <a:t>NZ Youth ’12 Survey</a:t>
            </a:r>
            <a:r>
              <a:rPr lang="en-AU" sz="1600" dirty="0" smtClean="0"/>
              <a:t>)</a:t>
            </a:r>
            <a:endParaRPr lang="en-AU" sz="1800" dirty="0" smtClean="0"/>
          </a:p>
          <a:p>
            <a:pPr>
              <a:lnSpc>
                <a:spcPct val="200000"/>
              </a:lnSpc>
            </a:pPr>
            <a:r>
              <a:rPr lang="en-AU" sz="1800" dirty="0" smtClean="0"/>
              <a:t>Young carers</a:t>
            </a:r>
          </a:p>
          <a:p>
            <a:pPr lvl="1"/>
            <a:r>
              <a:rPr lang="en-AU" sz="1600" dirty="0" smtClean="0"/>
              <a:t>If answered “Yes” to a family member who is </a:t>
            </a:r>
            <a:r>
              <a:rPr lang="en-AU" sz="1600" dirty="0"/>
              <a:t>seriously affected </a:t>
            </a:r>
            <a:r>
              <a:rPr lang="en-AU" sz="1600" dirty="0" smtClean="0"/>
              <a:t>by disability </a:t>
            </a:r>
            <a:r>
              <a:rPr lang="en-AU" sz="1600" dirty="0"/>
              <a:t>or long term </a:t>
            </a:r>
            <a:r>
              <a:rPr lang="en-AU" sz="1600" dirty="0" smtClean="0"/>
              <a:t>illness, depression </a:t>
            </a:r>
            <a:r>
              <a:rPr lang="en-AU" sz="1600" dirty="0"/>
              <a:t>or mental </a:t>
            </a:r>
            <a:r>
              <a:rPr lang="en-AU" sz="1600" dirty="0" smtClean="0"/>
              <a:t>illness or using </a:t>
            </a:r>
            <a:r>
              <a:rPr lang="en-AU" sz="1600" dirty="0"/>
              <a:t>alcohol or other </a:t>
            </a:r>
            <a:r>
              <a:rPr lang="en-AU" sz="1600" dirty="0" smtClean="0"/>
              <a:t>drugs</a:t>
            </a:r>
            <a:r>
              <a:rPr lang="en-AU" sz="1600" dirty="0"/>
              <a:t> </a:t>
            </a:r>
            <a:r>
              <a:rPr lang="en-AU" sz="1600" dirty="0" smtClean="0"/>
              <a:t>and</a:t>
            </a:r>
          </a:p>
          <a:p>
            <a:pPr lvl="1"/>
            <a:r>
              <a:rPr lang="en-AU" sz="1600" dirty="0" smtClean="0"/>
              <a:t> “Yes” if they ‘do </a:t>
            </a:r>
            <a:r>
              <a:rPr lang="en-AU" sz="1600" dirty="0"/>
              <a:t>extra work around your </a:t>
            </a:r>
            <a:r>
              <a:rPr lang="en-AU" sz="1600" dirty="0" smtClean="0"/>
              <a:t>home because </a:t>
            </a:r>
            <a:r>
              <a:rPr lang="en-AU" sz="1600" dirty="0"/>
              <a:t>someone is disabled or sick or can't do things?’ </a:t>
            </a:r>
            <a:r>
              <a:rPr lang="en-AU" sz="1600" dirty="0" smtClean="0"/>
              <a:t>(NZ </a:t>
            </a:r>
            <a:r>
              <a:rPr lang="en-AU" sz="1600" dirty="0"/>
              <a:t>Youth ’12 </a:t>
            </a:r>
            <a:r>
              <a:rPr lang="en-AU" sz="1600" dirty="0" smtClean="0"/>
              <a:t>Survey)</a:t>
            </a:r>
            <a:endParaRPr lang="en-AU" sz="1600" dirty="0"/>
          </a:p>
        </p:txBody>
      </p:sp>
      <p:sp>
        <p:nvSpPr>
          <p:cNvPr id="6" name="Rectangle 5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9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Marginalised Groups </a:t>
            </a:r>
            <a:r>
              <a:rPr lang="en-AU" sz="2800" b="1" dirty="0" smtClean="0"/>
              <a:t>(2)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AU" sz="1800" dirty="0"/>
              <a:t>Culturally and Linguistically Diverse (CALD)</a:t>
            </a:r>
          </a:p>
          <a:p>
            <a:pPr lvl="1">
              <a:lnSpc>
                <a:spcPct val="200000"/>
              </a:lnSpc>
            </a:pPr>
            <a:r>
              <a:rPr lang="en-AU" sz="1600" dirty="0"/>
              <a:t>‘Sometimes’ or ‘Never’ speak English at home (TIMSS) </a:t>
            </a:r>
          </a:p>
          <a:p>
            <a:pPr>
              <a:lnSpc>
                <a:spcPct val="200000"/>
              </a:lnSpc>
            </a:pPr>
            <a:r>
              <a:rPr lang="en-AU" sz="1800" dirty="0"/>
              <a:t>Indigenous young people</a:t>
            </a:r>
          </a:p>
          <a:p>
            <a:pPr lvl="1"/>
            <a:r>
              <a:rPr lang="en-AU" sz="1600" dirty="0"/>
              <a:t>Aboriginal, Torres Strait, Islander or both Aboriginal and Torres Strait Islander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61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Deprived of 2 or more items by Marginalised Groups (%)</a:t>
            </a:r>
            <a:endParaRPr lang="en-AU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115465"/>
              </p:ext>
            </p:extLst>
          </p:nvPr>
        </p:nvGraphicFramePr>
        <p:xfrm>
          <a:off x="457200" y="1484313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4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Deprived of 2 or more items by Living Arrangement and Joblessness (%)</a:t>
            </a:r>
            <a:endParaRPr lang="en-AU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627624"/>
              </p:ext>
            </p:extLst>
          </p:nvPr>
        </p:nvGraphicFramePr>
        <p:xfrm>
          <a:off x="457200" y="1628800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38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endParaRPr lang="en-AU" sz="1600" dirty="0" smtClean="0"/>
          </a:p>
          <a:p>
            <a:endParaRPr lang="en-AU" sz="1800" dirty="0" smtClean="0"/>
          </a:p>
          <a:p>
            <a:r>
              <a:rPr lang="en-AU" sz="1800" dirty="0" err="1" smtClean="0"/>
              <a:t>Cantril</a:t>
            </a:r>
            <a:r>
              <a:rPr lang="en-AU" sz="1800" dirty="0" smtClean="0"/>
              <a:t> </a:t>
            </a:r>
            <a:r>
              <a:rPr lang="en-AU" sz="1800" dirty="0"/>
              <a:t>Ladder  (</a:t>
            </a:r>
            <a:r>
              <a:rPr lang="en-AU" sz="1800" dirty="0" err="1"/>
              <a:t>Cantril</a:t>
            </a:r>
            <a:r>
              <a:rPr lang="en-AU" sz="1800" dirty="0"/>
              <a:t>, 1965)</a:t>
            </a:r>
            <a:endParaRPr lang="en-AU" sz="1800" dirty="0" smtClean="0"/>
          </a:p>
          <a:p>
            <a:pPr lvl="1"/>
            <a:r>
              <a:rPr lang="en-AU" sz="1800" dirty="0" smtClean="0"/>
              <a:t>Here </a:t>
            </a:r>
            <a:r>
              <a:rPr lang="en-AU" sz="1800" dirty="0"/>
              <a:t>is a picture of a ladder. The top of the ladder “10” is the best possible life for you and </a:t>
            </a:r>
            <a:r>
              <a:rPr lang="en-AU" sz="1800" dirty="0" smtClean="0"/>
              <a:t>the bottom </a:t>
            </a:r>
            <a:r>
              <a:rPr lang="en-AU" sz="1800" dirty="0"/>
              <a:t>“0” is the worst possible life for you. In general, where on the ladder do you feel you stand at </a:t>
            </a:r>
            <a:r>
              <a:rPr lang="en-AU" sz="1800" dirty="0" smtClean="0"/>
              <a:t>the moment</a:t>
            </a:r>
            <a:r>
              <a:rPr lang="en-AU" sz="1800" dirty="0"/>
              <a:t>?</a:t>
            </a:r>
            <a:endParaRPr lang="en-AU" sz="1800" dirty="0" smtClean="0"/>
          </a:p>
          <a:p>
            <a:pPr marL="685800" lvl="2" indent="-285750">
              <a:buFont typeface="Arial" panose="020B0604020202020204" pitchFamily="34" charset="0"/>
              <a:buChar char="‒"/>
            </a:pPr>
            <a:r>
              <a:rPr lang="en-AU" sz="1800" dirty="0"/>
              <a:t>0 – 10 scale; higher → more satisfied</a:t>
            </a:r>
          </a:p>
          <a:p>
            <a:pPr marL="0" indent="0">
              <a:buNone/>
            </a:pPr>
            <a:endParaRPr lang="en-AU" sz="1800" dirty="0" smtClean="0"/>
          </a:p>
          <a:p>
            <a:r>
              <a:rPr lang="en-AU" sz="1800" dirty="0"/>
              <a:t>Student Life Satisfaction Scale (Huebner, </a:t>
            </a:r>
            <a:r>
              <a:rPr lang="en-AU" sz="1800" dirty="0" smtClean="0"/>
              <a:t>1991; </a:t>
            </a:r>
            <a:r>
              <a:rPr lang="en-AU" sz="1800" dirty="0"/>
              <a:t>Rees, </a:t>
            </a:r>
            <a:r>
              <a:rPr lang="en-AU" sz="1800" dirty="0" err="1"/>
              <a:t>Goswami</a:t>
            </a:r>
            <a:r>
              <a:rPr lang="en-AU" sz="1800" dirty="0"/>
              <a:t>, et al. (2010</a:t>
            </a:r>
            <a:r>
              <a:rPr lang="en-AU" sz="1800" dirty="0" smtClean="0"/>
              <a:t>)</a:t>
            </a:r>
          </a:p>
          <a:p>
            <a:pPr lvl="1"/>
            <a:r>
              <a:rPr lang="en-AU" sz="1800" dirty="0" smtClean="0"/>
              <a:t>5 items: My </a:t>
            </a:r>
            <a:r>
              <a:rPr lang="en-AU" sz="1800" dirty="0"/>
              <a:t>life is going well, My life is just right, I wish I had a different kind of life, I have a good life and I have what I want in life. </a:t>
            </a:r>
          </a:p>
          <a:p>
            <a:pPr lvl="1"/>
            <a:r>
              <a:rPr lang="en-AU" sz="1800" dirty="0"/>
              <a:t>0 – 20 scale; higher → more satisfied</a:t>
            </a:r>
          </a:p>
          <a:p>
            <a:pPr marL="0" indent="0">
              <a:buNone/>
            </a:pPr>
            <a:endParaRPr lang="en-AU" sz="1600" dirty="0" smtClean="0"/>
          </a:p>
          <a:p>
            <a:pPr marL="400050" lvl="2" indent="0">
              <a:buNone/>
            </a:pPr>
            <a:endParaRPr lang="en-AU" sz="1700" dirty="0" smtClean="0"/>
          </a:p>
          <a:p>
            <a:pPr marL="742950" lvl="2" indent="-342900">
              <a:buFont typeface="Arial" panose="020B0604020202020204" pitchFamily="34" charset="0"/>
              <a:buChar char="‒"/>
            </a:pPr>
            <a:endParaRPr lang="en-AU" sz="1800" dirty="0" smtClean="0"/>
          </a:p>
          <a:p>
            <a:pPr lvl="1"/>
            <a:endParaRPr lang="en-AU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Aggregated Measures of Wellbeing (1)</a:t>
            </a:r>
            <a:endParaRPr lang="en-A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endParaRPr lang="en-AU" sz="1600" dirty="0" smtClean="0"/>
          </a:p>
          <a:p>
            <a:pPr marL="0" indent="0">
              <a:buNone/>
            </a:pPr>
            <a:endParaRPr lang="en-AU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Health symptom load (Elgar et al., 2013; Ravens-</a:t>
            </a:r>
            <a:r>
              <a:rPr lang="en-AU" sz="1800" dirty="0" err="1"/>
              <a:t>Sieberer</a:t>
            </a:r>
            <a:r>
              <a:rPr lang="en-AU" sz="1800" dirty="0"/>
              <a:t>, </a:t>
            </a:r>
            <a:r>
              <a:rPr lang="en-AU" sz="1800" dirty="0" err="1"/>
              <a:t>Erhart</a:t>
            </a:r>
            <a:r>
              <a:rPr lang="en-AU" sz="1800" dirty="0"/>
              <a:t>, </a:t>
            </a:r>
            <a:r>
              <a:rPr lang="en-AU" sz="1800" dirty="0" err="1"/>
              <a:t>Torsheim</a:t>
            </a:r>
            <a:r>
              <a:rPr lang="en-AU" sz="1800" dirty="0"/>
              <a:t> et al., 2008</a:t>
            </a:r>
            <a:r>
              <a:rPr lang="en-AU" sz="1800" dirty="0" smtClean="0"/>
              <a:t>)</a:t>
            </a:r>
          </a:p>
          <a:p>
            <a:pPr marL="742950" lvl="2" indent="-342900">
              <a:buFont typeface="Arial" panose="020B0604020202020204" pitchFamily="34" charset="0"/>
              <a:buChar char="‒"/>
            </a:pPr>
            <a:r>
              <a:rPr lang="en-AU" sz="1800" dirty="0" smtClean="0"/>
              <a:t>Questions from the HBSC </a:t>
            </a:r>
          </a:p>
          <a:p>
            <a:pPr marL="742950" lvl="2" indent="-342900">
              <a:buFont typeface="Arial" panose="020B0604020202020204" pitchFamily="34" charset="0"/>
              <a:buChar char="‒"/>
            </a:pPr>
            <a:r>
              <a:rPr lang="en-AU" sz="1800" dirty="0"/>
              <a:t>Psychological and somatic symptom load was measured by asking about eight psychological and somatic symptoms</a:t>
            </a:r>
          </a:p>
          <a:p>
            <a:pPr marL="742950" lvl="2" indent="-342900">
              <a:buFont typeface="Arial" panose="020B0604020202020204" pitchFamily="34" charset="0"/>
              <a:buChar char="‒"/>
            </a:pPr>
            <a:r>
              <a:rPr lang="en-AU" sz="1800" dirty="0"/>
              <a:t>0 – 32 scale ; higher → more complaints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School satisfaction  scale (Longitudinal Surveys of Australian </a:t>
            </a:r>
            <a:r>
              <a:rPr lang="en-AU" sz="1800" dirty="0" smtClean="0"/>
              <a:t>Youth)</a:t>
            </a:r>
          </a:p>
          <a:p>
            <a:pPr marL="742950" lvl="2" indent="-342900">
              <a:buFont typeface="Arial" panose="020B0604020202020204" pitchFamily="34" charset="0"/>
              <a:buChar char="‒"/>
            </a:pPr>
            <a:r>
              <a:rPr lang="en-AU" sz="1800" dirty="0" smtClean="0"/>
              <a:t>6 items: I </a:t>
            </a:r>
            <a:r>
              <a:rPr lang="en-AU" sz="1800" dirty="0"/>
              <a:t>feel </a:t>
            </a:r>
            <a:r>
              <a:rPr lang="en-AU" sz="1800" dirty="0" smtClean="0"/>
              <a:t>happy, I </a:t>
            </a:r>
            <a:r>
              <a:rPr lang="en-AU" sz="1800" dirty="0"/>
              <a:t>really like to go to each </a:t>
            </a:r>
            <a:r>
              <a:rPr lang="en-AU" sz="1800" dirty="0" smtClean="0"/>
              <a:t>day, I </a:t>
            </a:r>
            <a:r>
              <a:rPr lang="en-AU" sz="1800" dirty="0"/>
              <a:t>find that learning is a lot of </a:t>
            </a:r>
            <a:r>
              <a:rPr lang="en-AU" sz="1800" dirty="0" smtClean="0"/>
              <a:t>fun, I </a:t>
            </a:r>
            <a:r>
              <a:rPr lang="en-AU" sz="1800" dirty="0"/>
              <a:t>feel safe and </a:t>
            </a:r>
            <a:r>
              <a:rPr lang="en-AU" sz="1800" dirty="0" smtClean="0"/>
              <a:t>secure, I </a:t>
            </a:r>
            <a:r>
              <a:rPr lang="en-AU" sz="1800" dirty="0"/>
              <a:t>like </a:t>
            </a:r>
            <a:r>
              <a:rPr lang="en-AU" sz="1800" dirty="0" smtClean="0"/>
              <a:t>learning, I </a:t>
            </a:r>
            <a:r>
              <a:rPr lang="en-AU" sz="1800" dirty="0"/>
              <a:t>get enjoyment from being there</a:t>
            </a:r>
          </a:p>
          <a:p>
            <a:pPr marL="742950" lvl="2" indent="-342900">
              <a:buFont typeface="Arial" panose="020B0604020202020204" pitchFamily="34" charset="0"/>
              <a:buChar char="‒"/>
            </a:pPr>
            <a:r>
              <a:rPr lang="en-AU" sz="1800" dirty="0" smtClean="0"/>
              <a:t>0-18 scale; </a:t>
            </a:r>
            <a:r>
              <a:rPr lang="en-AU" sz="1800" dirty="0"/>
              <a:t>higher →</a:t>
            </a:r>
            <a:r>
              <a:rPr lang="en-AU" sz="1800" dirty="0" smtClean="0"/>
              <a:t> </a:t>
            </a:r>
            <a:r>
              <a:rPr lang="en-AU" sz="1800" dirty="0"/>
              <a:t>more </a:t>
            </a:r>
            <a:r>
              <a:rPr lang="en-AU" sz="1800" dirty="0" smtClean="0"/>
              <a:t>satisfied</a:t>
            </a:r>
          </a:p>
          <a:p>
            <a:pPr marL="400050" lvl="2" indent="0">
              <a:buNone/>
            </a:pPr>
            <a:endParaRPr lang="en-AU" sz="1800" dirty="0" smtClean="0"/>
          </a:p>
          <a:p>
            <a:pPr marL="742950" lvl="2" indent="-342900">
              <a:buFont typeface="Arial" panose="020B0604020202020204" pitchFamily="34" charset="0"/>
              <a:buChar char="‒"/>
            </a:pPr>
            <a:endParaRPr lang="en-AU" sz="1800" dirty="0" smtClean="0"/>
          </a:p>
          <a:p>
            <a:pPr lvl="1"/>
            <a:endParaRPr lang="en-AU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Aggregated Measures of Wellbeing (2)</a:t>
            </a:r>
            <a:endParaRPr lang="en-A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err="1" smtClean="0"/>
              <a:t>Cantril</a:t>
            </a:r>
            <a:r>
              <a:rPr lang="en-AU" sz="2800" b="1" dirty="0" smtClean="0"/>
              <a:t> Score by Deprived Marginalised Groups (mean score) </a:t>
            </a:r>
            <a:endParaRPr lang="en-AU" sz="28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3481"/>
              </p:ext>
            </p:extLst>
          </p:nvPr>
        </p:nvGraphicFramePr>
        <p:xfrm>
          <a:off x="457200" y="1484313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7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Life and School Satisfaction by Deprived Marginalised Groups (mean score) </a:t>
            </a:r>
            <a:endParaRPr lang="en-AU" sz="2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209111"/>
              </p:ext>
            </p:extLst>
          </p:nvPr>
        </p:nvGraphicFramePr>
        <p:xfrm>
          <a:off x="457200" y="1484313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15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Health Symptoms Load by Deprived Marginalised Groups (mean score) </a:t>
            </a:r>
            <a:endParaRPr lang="en-AU" sz="28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55994"/>
              </p:ext>
            </p:extLst>
          </p:nvPr>
        </p:nvGraphicFramePr>
        <p:xfrm>
          <a:off x="457200" y="1484313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507288" cy="633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AU" altLang="en-US" sz="2800" b="1" dirty="0" smtClean="0">
                <a:latin typeface="+mn-lt"/>
                <a:cs typeface="Calibri" pitchFamily="34" charset="0"/>
              </a:rPr>
              <a:t>Child Poverty Rates by Household Type, 2011-12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765175"/>
            <a:ext cx="8229600" cy="5040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AU" altLang="en-US" sz="20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997684"/>
              </p:ext>
            </p:extLst>
          </p:nvPr>
        </p:nvGraphicFramePr>
        <p:xfrm>
          <a:off x="457200" y="1196752"/>
          <a:ext cx="8363272" cy="460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48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err="1" smtClean="0"/>
              <a:t>Cantril</a:t>
            </a:r>
            <a:r>
              <a:rPr lang="en-AU" sz="2800" b="1" dirty="0" smtClean="0"/>
              <a:t> Score by Deprived Households       (mean score)  </a:t>
            </a:r>
            <a:endParaRPr lang="en-AU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33815"/>
              </p:ext>
            </p:extLst>
          </p:nvPr>
        </p:nvGraphicFramePr>
        <p:xfrm>
          <a:off x="457200" y="1628800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34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0" y="476672"/>
            <a:ext cx="8483848" cy="792088"/>
          </a:xfrm>
        </p:spPr>
        <p:txBody>
          <a:bodyPr/>
          <a:lstStyle/>
          <a:p>
            <a:r>
              <a:rPr lang="en-AU" sz="2800" b="1" dirty="0" smtClean="0"/>
              <a:t>Life and School Satisfaction by                Deprived Households (mean score)  </a:t>
            </a:r>
            <a:endParaRPr lang="en-AU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242627"/>
              </p:ext>
            </p:extLst>
          </p:nvPr>
        </p:nvGraphicFramePr>
        <p:xfrm>
          <a:off x="480640" y="1628800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03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792088"/>
          </a:xfrm>
        </p:spPr>
        <p:txBody>
          <a:bodyPr/>
          <a:lstStyle/>
          <a:p>
            <a:r>
              <a:rPr lang="en-AU" sz="2800" b="1" dirty="0" smtClean="0"/>
              <a:t>Health Symptoms Load by Deprived Households (mean score)  </a:t>
            </a:r>
            <a:endParaRPr lang="en-AU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91672"/>
              </p:ext>
            </p:extLst>
          </p:nvPr>
        </p:nvGraphicFramePr>
        <p:xfrm>
          <a:off x="457200" y="1628800"/>
          <a:ext cx="82296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8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92088"/>
          </a:xfrm>
        </p:spPr>
        <p:txBody>
          <a:bodyPr/>
          <a:lstStyle/>
          <a:p>
            <a:r>
              <a:rPr lang="en-AU" sz="2800" b="1" dirty="0" smtClean="0"/>
              <a:t>Conclusions</a:t>
            </a:r>
            <a:br>
              <a:rPr lang="en-AU" sz="2800" b="1" dirty="0" smtClean="0"/>
            </a:b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/>
          <a:lstStyle/>
          <a:p>
            <a:r>
              <a:rPr lang="en-AU" sz="1600" dirty="0" smtClean="0"/>
              <a:t>Relationship between deprivation items based on children’s own views and their level of wellbeing. </a:t>
            </a:r>
          </a:p>
          <a:p>
            <a:pPr marL="0" indent="0">
              <a:buNone/>
            </a:pPr>
            <a:endParaRPr lang="en-AU" sz="1600" dirty="0" smtClean="0"/>
          </a:p>
          <a:p>
            <a:r>
              <a:rPr lang="en-AU" sz="1600" dirty="0" smtClean="0"/>
              <a:t>Overall </a:t>
            </a:r>
            <a:r>
              <a:rPr lang="en-AU" sz="1600" dirty="0"/>
              <a:t>one-fifth (20.9%) of all children </a:t>
            </a:r>
            <a:r>
              <a:rPr lang="en-AU" sz="1600" dirty="0" smtClean="0"/>
              <a:t>of </a:t>
            </a:r>
            <a:r>
              <a:rPr lang="en-AU" sz="1600" dirty="0"/>
              <a:t>at least 2 (out of 5) </a:t>
            </a:r>
            <a:r>
              <a:rPr lang="en-AU" sz="1600" dirty="0" smtClean="0"/>
              <a:t>items.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The severity of deprivation is negatively associated with indicators of </a:t>
            </a:r>
            <a:r>
              <a:rPr lang="en-AU" sz="1600" dirty="0" smtClean="0"/>
              <a:t>subjective wellbeing </a:t>
            </a:r>
            <a:r>
              <a:rPr lang="en-AU" sz="1600" dirty="0"/>
              <a:t>and some measures of school </a:t>
            </a:r>
            <a:r>
              <a:rPr lang="en-AU" sz="1600" dirty="0" smtClean="0"/>
              <a:t>engagement/satisfaction.</a:t>
            </a:r>
          </a:p>
          <a:p>
            <a:pPr marL="0" indent="0">
              <a:buNone/>
            </a:pPr>
            <a:endParaRPr lang="en-AU" sz="1600" dirty="0" smtClean="0"/>
          </a:p>
          <a:p>
            <a:r>
              <a:rPr lang="en-AU" sz="1600" dirty="0"/>
              <a:t>Young people </a:t>
            </a:r>
            <a:r>
              <a:rPr lang="en-AU" sz="1600" dirty="0" smtClean="0"/>
              <a:t>from marginalised </a:t>
            </a:r>
            <a:r>
              <a:rPr lang="en-AU" sz="1600" dirty="0"/>
              <a:t>groups </a:t>
            </a:r>
            <a:r>
              <a:rPr lang="en-AU" sz="1600" dirty="0" smtClean="0"/>
              <a:t>are more </a:t>
            </a:r>
            <a:r>
              <a:rPr lang="en-AU" sz="1600" dirty="0"/>
              <a:t>likely than young people who are not marginalised to experience low wellbeing</a:t>
            </a:r>
            <a:r>
              <a:rPr lang="en-AU" sz="1600" dirty="0" smtClean="0"/>
              <a:t>.</a:t>
            </a:r>
          </a:p>
          <a:p>
            <a:pPr lvl="1"/>
            <a:r>
              <a:rPr lang="en-AU" sz="1600" dirty="0"/>
              <a:t>Y</a:t>
            </a:r>
            <a:r>
              <a:rPr lang="en-AU" sz="1600" dirty="0" smtClean="0"/>
              <a:t>oung people with a disability and young carers generally worse off.</a:t>
            </a:r>
          </a:p>
          <a:p>
            <a:pPr marL="457200" lvl="1" indent="0">
              <a:buNone/>
            </a:pPr>
            <a:endParaRPr lang="en-AU" sz="1600" dirty="0"/>
          </a:p>
          <a:p>
            <a:r>
              <a:rPr lang="en-AU" sz="1600" dirty="0"/>
              <a:t>Levels of </a:t>
            </a:r>
            <a:r>
              <a:rPr lang="en-AU" sz="1600" dirty="0" smtClean="0"/>
              <a:t>wellbeing differ </a:t>
            </a:r>
            <a:r>
              <a:rPr lang="en-AU" sz="1600" dirty="0"/>
              <a:t>significantly according to living </a:t>
            </a:r>
            <a:r>
              <a:rPr lang="en-AU" sz="1600" dirty="0" smtClean="0"/>
              <a:t>arrangements.</a:t>
            </a:r>
          </a:p>
          <a:p>
            <a:endParaRPr lang="en-AU" sz="1600" dirty="0"/>
          </a:p>
          <a:p>
            <a:r>
              <a:rPr lang="en-AU" sz="1600" dirty="0" smtClean="0"/>
              <a:t>Results are preliminary and needs further investigation. </a:t>
            </a:r>
          </a:p>
          <a:p>
            <a:pPr lvl="1"/>
            <a:r>
              <a:rPr lang="en-AU" sz="1600" dirty="0" smtClean="0"/>
              <a:t>Membership </a:t>
            </a:r>
            <a:r>
              <a:rPr lang="en-AU" sz="1600" dirty="0"/>
              <a:t>of a marginalised group and living in </a:t>
            </a:r>
            <a:r>
              <a:rPr lang="en-AU" sz="1600" dirty="0" smtClean="0"/>
              <a:t>a jobless household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2644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AU" altLang="en-US" sz="2800" b="1" dirty="0" smtClean="0">
                <a:latin typeface="+mn-lt"/>
                <a:cs typeface="Calibri" pitchFamily="34" charset="0"/>
              </a:rPr>
              <a:t>Policies to promote young people’s wellbeing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908050"/>
            <a:ext cx="8229600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endParaRPr lang="en-US" altLang="en-US" sz="2000" b="1" dirty="0" smtClean="0">
              <a:latin typeface="Arial" charset="0"/>
              <a:cs typeface="Arial" charset="0"/>
            </a:endParaRPr>
          </a:p>
          <a:p>
            <a:r>
              <a:rPr lang="en-AU" sz="1800" dirty="0"/>
              <a:t>J</a:t>
            </a:r>
            <a:r>
              <a:rPr lang="en-AU" sz="1800" dirty="0" smtClean="0"/>
              <a:t>oined </a:t>
            </a:r>
            <a:r>
              <a:rPr lang="en-AU" sz="1800" dirty="0"/>
              <a:t>up </a:t>
            </a:r>
            <a:r>
              <a:rPr lang="en-AU" sz="1800" dirty="0" smtClean="0"/>
              <a:t>approaches</a:t>
            </a:r>
          </a:p>
          <a:p>
            <a:pPr lvl="1"/>
            <a:r>
              <a:rPr lang="en-AU" sz="1800" dirty="0" smtClean="0"/>
              <a:t>Coordination across different policy silos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r>
              <a:rPr lang="en-AU" sz="1800" dirty="0" smtClean="0"/>
              <a:t>Better </a:t>
            </a:r>
            <a:r>
              <a:rPr lang="en-AU" sz="1800" dirty="0"/>
              <a:t>consultation with young </a:t>
            </a:r>
            <a:r>
              <a:rPr lang="en-AU" sz="1800" dirty="0" smtClean="0"/>
              <a:t>people</a:t>
            </a:r>
          </a:p>
          <a:p>
            <a:pPr lvl="1"/>
            <a:r>
              <a:rPr lang="en-AU" sz="1800" dirty="0"/>
              <a:t>Build </a:t>
            </a:r>
            <a:r>
              <a:rPr lang="en-AU" sz="1800" dirty="0" smtClean="0"/>
              <a:t>consultations into </a:t>
            </a:r>
            <a:r>
              <a:rPr lang="en-AU" sz="1800" dirty="0"/>
              <a:t>policy </a:t>
            </a:r>
            <a:r>
              <a:rPr lang="en-AU" sz="1800" dirty="0" smtClean="0"/>
              <a:t>reform</a:t>
            </a:r>
          </a:p>
          <a:p>
            <a:pPr lvl="1"/>
            <a:r>
              <a:rPr lang="en-AU" sz="1800" dirty="0" smtClean="0"/>
              <a:t>Identify priority </a:t>
            </a:r>
            <a:r>
              <a:rPr lang="en-AU" sz="1800" dirty="0"/>
              <a:t>areas </a:t>
            </a:r>
            <a:r>
              <a:rPr lang="en-AU" sz="1800" dirty="0" smtClean="0"/>
              <a:t>for policy </a:t>
            </a:r>
            <a:r>
              <a:rPr lang="en-AU" sz="1800" dirty="0"/>
              <a:t>action across interconnected </a:t>
            </a:r>
            <a:r>
              <a:rPr lang="en-AU" sz="1800" dirty="0" smtClean="0"/>
              <a:t>domains</a:t>
            </a:r>
          </a:p>
          <a:p>
            <a:pPr lvl="1"/>
            <a:r>
              <a:rPr lang="en-AU" sz="1800" dirty="0"/>
              <a:t>Monitor progress </a:t>
            </a:r>
            <a:r>
              <a:rPr lang="en-AU" sz="1800" dirty="0" smtClean="0"/>
              <a:t>towards </a:t>
            </a:r>
            <a:r>
              <a:rPr lang="en-AU" sz="1800" dirty="0"/>
              <a:t>reducing disadvantage and marginalisation </a:t>
            </a:r>
            <a:endParaRPr lang="en-AU" sz="1800" dirty="0" smtClean="0"/>
          </a:p>
          <a:p>
            <a:pPr marL="0" indent="0">
              <a:buNone/>
            </a:pPr>
            <a:endParaRPr lang="en-AU" sz="1800" dirty="0"/>
          </a:p>
          <a:p>
            <a:r>
              <a:rPr lang="en-AU" sz="1800" dirty="0"/>
              <a:t>O</a:t>
            </a:r>
            <a:r>
              <a:rPr lang="en-AU" sz="1800" dirty="0" smtClean="0"/>
              <a:t>ngoing </a:t>
            </a:r>
            <a:r>
              <a:rPr lang="en-AU" sz="1800" dirty="0"/>
              <a:t>monitoring </a:t>
            </a:r>
            <a:endParaRPr lang="en-AU" sz="1800" dirty="0" smtClean="0"/>
          </a:p>
          <a:p>
            <a:pPr lvl="1"/>
            <a:r>
              <a:rPr lang="en-AU" sz="1800" dirty="0" smtClean="0"/>
              <a:t>Young </a:t>
            </a:r>
            <a:r>
              <a:rPr lang="en-AU" sz="1800" dirty="0"/>
              <a:t>people’s own perspectives on their </a:t>
            </a:r>
            <a:r>
              <a:rPr lang="en-AU" sz="1800" dirty="0" smtClean="0"/>
              <a:t>lives, their </a:t>
            </a:r>
            <a:r>
              <a:rPr lang="en-AU" sz="1800" dirty="0"/>
              <a:t>wellbeing, and the services that are provided for </a:t>
            </a:r>
            <a:r>
              <a:rPr lang="en-AU" sz="1800" dirty="0" smtClean="0"/>
              <a:t>them</a:t>
            </a:r>
          </a:p>
          <a:p>
            <a:pPr lvl="1"/>
            <a:r>
              <a:rPr lang="en-AU" sz="1800" dirty="0" smtClean="0"/>
              <a:t>International comparisons </a:t>
            </a:r>
            <a:endParaRPr lang="en-AU" sz="1800" dirty="0"/>
          </a:p>
          <a:p>
            <a:pPr marL="400050" lvl="1" indent="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AU" altLang="en-US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AU" altLang="en-US" sz="2800" b="1" dirty="0" smtClean="0">
                <a:latin typeface="+mn-lt"/>
                <a:cs typeface="Calibri" pitchFamily="34" charset="0"/>
              </a:rPr>
              <a:t>The ACWP Documents and Links</a:t>
            </a:r>
            <a:br>
              <a:rPr lang="en-AU" altLang="en-US" sz="2800" b="1" dirty="0" smtClean="0">
                <a:latin typeface="+mn-lt"/>
                <a:cs typeface="Calibri" pitchFamily="34" charset="0"/>
              </a:rPr>
            </a:br>
            <a:endParaRPr lang="en-AU" altLang="en-US" sz="2800" b="1" dirty="0" smtClean="0">
              <a:latin typeface="+mn-lt"/>
              <a:cs typeface="Calibri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908050"/>
            <a:ext cx="8229600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endParaRPr lang="en-US" altLang="en-US" sz="20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endParaRPr lang="en-US" altLang="en-US" sz="2000" b="1" dirty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endParaRPr lang="en-US" altLang="en-US" sz="2000" b="1" dirty="0" smtClean="0">
              <a:latin typeface="Arial" charset="0"/>
              <a:cs typeface="Arial" charset="0"/>
            </a:endParaRPr>
          </a:p>
          <a:p>
            <a:pPr marL="400050" lvl="1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400050" lvl="1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en-US" altLang="en-US" sz="1800" b="1" dirty="0"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en-US" altLang="en-US" sz="1800" b="1" dirty="0" smtClean="0">
                <a:latin typeface="Arial" charset="0"/>
                <a:cs typeface="Arial" charset="0"/>
                <a:hlinkClick r:id="rId3"/>
              </a:rPr>
              <a:t>http</a:t>
            </a:r>
            <a:r>
              <a:rPr lang="en-US" altLang="en-US" sz="1800" b="1" dirty="0">
                <a:latin typeface="Arial" charset="0"/>
                <a:cs typeface="Arial" charset="0"/>
                <a:hlinkClick r:id="rId3"/>
              </a:rPr>
              <a:t>://</a:t>
            </a:r>
            <a:r>
              <a:rPr lang="en-US" altLang="en-US" sz="1800" b="1" dirty="0" smtClean="0">
                <a:latin typeface="Arial" charset="0"/>
                <a:cs typeface="Arial" charset="0"/>
                <a:hlinkClick r:id="rId3"/>
              </a:rPr>
              <a:t>australianchildwellbeing.com.au</a:t>
            </a:r>
            <a:endParaRPr lang="en-US" altLang="en-US" sz="1800" b="1" dirty="0"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1800" b="1" dirty="0" smtClean="0">
                <a:latin typeface="Arial" charset="0"/>
                <a:cs typeface="Arial" charset="0"/>
              </a:rPr>
              <a:t>Data</a:t>
            </a: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1800" b="1" dirty="0" smtClean="0">
                <a:latin typeface="Arial" charset="0"/>
                <a:cs typeface="Arial" charset="0"/>
              </a:rPr>
              <a:t>Questionnaires</a:t>
            </a: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1800" b="1" dirty="0" smtClean="0">
                <a:latin typeface="Arial" charset="0"/>
                <a:cs typeface="Arial" charset="0"/>
              </a:rPr>
              <a:t>Final report </a:t>
            </a: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1200"/>
              </a:spcAft>
              <a:buClr>
                <a:srgbClr val="FF0000"/>
              </a:buClr>
              <a:buNone/>
              <a:defRPr/>
            </a:pPr>
            <a:endParaRPr lang="en-US" altLang="en-US" sz="1800" b="1" dirty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1200"/>
              </a:spcAft>
              <a:buClr>
                <a:srgbClr val="FF0000"/>
              </a:buClr>
              <a:buNone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AU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400" y="1299719"/>
            <a:ext cx="4968552" cy="19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AU" altLang="en-US" sz="2800" b="1" dirty="0">
                <a:cs typeface="Calibri" pitchFamily="34" charset="0"/>
              </a:rPr>
              <a:t>Child Poverty Rates by </a:t>
            </a:r>
            <a:r>
              <a:rPr lang="en-AU" altLang="en-US" sz="2800" b="1" dirty="0" smtClean="0">
                <a:cs typeface="Calibri" pitchFamily="34" charset="0"/>
              </a:rPr>
              <a:t>Number of Children and Age of Youngest Child, </a:t>
            </a:r>
            <a:r>
              <a:rPr lang="en-AU" altLang="en-US" sz="2800" b="1" dirty="0">
                <a:cs typeface="Calibri" pitchFamily="34" charset="0"/>
              </a:rPr>
              <a:t>2011-12</a:t>
            </a:r>
            <a:endParaRPr lang="en-AU" altLang="en-US" sz="2800" b="1" dirty="0" smtClean="0">
              <a:latin typeface="+mn-lt"/>
              <a:cs typeface="Calibri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765175"/>
            <a:ext cx="8229600" cy="5040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endParaRPr lang="en-US" altLang="en-US" sz="1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AU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4698"/>
            <a:ext cx="38267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8425"/>
            <a:ext cx="3826768" cy="259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Child </a:t>
            </a:r>
            <a:r>
              <a:rPr lang="en-AU" sz="2800" b="1" dirty="0" smtClean="0"/>
              <a:t>Poverty </a:t>
            </a:r>
            <a:r>
              <a:rPr lang="en-AU" sz="2800" b="1" dirty="0"/>
              <a:t>in </a:t>
            </a:r>
            <a:r>
              <a:rPr lang="en-AU" sz="2800" b="1" dirty="0" smtClean="0"/>
              <a:t>Australia, 2003-04 to 2011-12</a:t>
            </a:r>
            <a:endParaRPr lang="en-AU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277937"/>
              </p:ext>
            </p:extLst>
          </p:nvPr>
        </p:nvGraphicFramePr>
        <p:xfrm>
          <a:off x="323528" y="1247382"/>
          <a:ext cx="8640960" cy="475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39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b="1" dirty="0">
                <a:cs typeface="Calibri" pitchFamily="34" charset="0"/>
              </a:rPr>
              <a:t>The Conventional (Income) </a:t>
            </a:r>
            <a:r>
              <a:rPr lang="en-AU" altLang="en-US" sz="2800" b="1" dirty="0" smtClean="0">
                <a:cs typeface="Calibri" pitchFamily="34" charset="0"/>
              </a:rPr>
              <a:t>Approach</a:t>
            </a:r>
            <a:r>
              <a:rPr lang="en-AU" altLang="en-US" sz="2800" b="1" dirty="0">
                <a:cs typeface="Calibri" pitchFamily="34" charset="0"/>
              </a:rPr>
              <a:t/>
            </a:r>
            <a:br>
              <a:rPr lang="en-AU" altLang="en-US" sz="2800" b="1" dirty="0">
                <a:cs typeface="Calibri" pitchFamily="34" charset="0"/>
              </a:rPr>
            </a:br>
            <a:r>
              <a:rPr lang="en-AU" altLang="en-US" sz="2800" b="1" dirty="0">
                <a:cs typeface="Calibri" pitchFamily="34" charset="0"/>
              </a:rPr>
              <a:t/>
            </a:r>
            <a:br>
              <a:rPr lang="en-AU" altLang="en-US" sz="2800" b="1" dirty="0">
                <a:cs typeface="Calibri" pitchFamily="34" charset="0"/>
              </a:rPr>
            </a:br>
            <a:r>
              <a:rPr lang="en-AU" altLang="en-US" sz="2800" b="1" dirty="0">
                <a:cs typeface="Calibri" pitchFamily="34" charset="0"/>
              </a:rPr>
              <a:t/>
            </a:r>
            <a:br>
              <a:rPr lang="en-AU" altLang="en-US" sz="2800" b="1" dirty="0">
                <a:cs typeface="Calibri" pitchFamily="34" charset="0"/>
              </a:rPr>
            </a:b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 err="1" smtClean="0">
                <a:latin typeface="Arial" charset="0"/>
                <a:cs typeface="Arial" charset="0"/>
              </a:rPr>
              <a:t>Uni</a:t>
            </a:r>
            <a:r>
              <a:rPr lang="en-US" altLang="en-US" sz="1800" dirty="0" smtClean="0">
                <a:latin typeface="Arial" charset="0"/>
                <a:cs typeface="Arial" charset="0"/>
              </a:rPr>
              <a:t>-dimensional</a:t>
            </a:r>
          </a:p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‘Needs’ of children simply assumed using an equivalence scale or reflected through parental expenditure patterns</a:t>
            </a:r>
          </a:p>
          <a:p>
            <a:pPr lvl="1" eaLnBrk="1" hangingPunct="1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800" dirty="0">
                <a:latin typeface="Arial" charset="0"/>
                <a:cs typeface="Arial" charset="0"/>
              </a:rPr>
              <a:t>Children are invisible and child poverty is the same as parental poverty </a:t>
            </a:r>
            <a:endParaRPr lang="en-US" altLang="en-US" sz="1800" dirty="0" smtClean="0">
              <a:latin typeface="Arial" charset="0"/>
              <a:cs typeface="Arial" charset="0"/>
            </a:endParaRPr>
          </a:p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Does not allow for the complexities and changing nature of children’s actual lives</a:t>
            </a:r>
          </a:p>
          <a:p>
            <a:pPr marL="457200" lvl="1" indent="0" eaLnBrk="1" hangingPunct="1">
              <a:spcAft>
                <a:spcPts val="600"/>
              </a:spcAft>
              <a:buNone/>
              <a:defRPr/>
            </a:pPr>
            <a:endParaRPr lang="en-US" altLang="en-US" sz="1600" b="1" dirty="0" smtClean="0">
              <a:latin typeface="Arial" charset="0"/>
              <a:cs typeface="Arial" charset="0"/>
            </a:endParaRP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15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b="1" dirty="0">
                <a:cs typeface="Calibri" pitchFamily="34" charset="0"/>
              </a:rPr>
              <a:t>The Deprivation Approach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sz="1800" dirty="0">
                <a:latin typeface="Arial" charset="0"/>
                <a:cs typeface="Arial" charset="0"/>
              </a:rPr>
              <a:t>Adopts a living standards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perspective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Is </a:t>
            </a:r>
            <a:r>
              <a:rPr lang="en-US" altLang="en-US" sz="1800" dirty="0">
                <a:latin typeface="Arial" charset="0"/>
                <a:cs typeface="Arial" charset="0"/>
              </a:rPr>
              <a:t>explicitly multi-dimensional, with no equivalence assumptions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sz="1800" dirty="0" err="1" smtClean="0">
                <a:latin typeface="Arial" charset="0"/>
                <a:cs typeface="Arial" charset="0"/>
              </a:rPr>
              <a:t>Emphasises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>
                <a:latin typeface="Arial" charset="0"/>
                <a:cs typeface="Arial" charset="0"/>
              </a:rPr>
              <a:t>the affordability of essential items </a:t>
            </a:r>
            <a:endParaRPr lang="en-US" altLang="en-US" sz="18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Can </a:t>
            </a:r>
            <a:r>
              <a:rPr lang="en-US" altLang="en-US" sz="1800" dirty="0">
                <a:latin typeface="Arial" charset="0"/>
                <a:cs typeface="Arial" charset="0"/>
              </a:rPr>
              <a:t>be applied at different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levels - the </a:t>
            </a:r>
            <a:r>
              <a:rPr lang="en-US" altLang="en-US" sz="1800" dirty="0">
                <a:latin typeface="Arial" charset="0"/>
                <a:cs typeface="Arial" charset="0"/>
              </a:rPr>
              <a:t>household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and/or individuals (</a:t>
            </a:r>
            <a:r>
              <a:rPr lang="en-US" altLang="en-US" sz="1800" dirty="0">
                <a:latin typeface="Arial" charset="0"/>
                <a:cs typeface="Arial" charset="0"/>
              </a:rPr>
              <a:t>including children)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sz="1800" dirty="0">
                <a:latin typeface="Arial" charset="0"/>
                <a:cs typeface="Arial" charset="0"/>
              </a:rPr>
              <a:t>C</a:t>
            </a:r>
            <a:r>
              <a:rPr lang="en-US" altLang="en-US" sz="1800" dirty="0" smtClean="0">
                <a:latin typeface="Arial" charset="0"/>
                <a:cs typeface="Arial" charset="0"/>
              </a:rPr>
              <a:t>apable </a:t>
            </a:r>
            <a:r>
              <a:rPr lang="en-US" altLang="en-US" sz="1800" dirty="0">
                <a:latin typeface="Arial" charset="0"/>
                <a:cs typeface="Arial" charset="0"/>
              </a:rPr>
              <a:t>of incorporating children’s views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(Main and Bradshaw, 2012)</a:t>
            </a:r>
            <a:endParaRPr lang="en-US" altLang="en-US" sz="1800" dirty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AU" altLang="en-US" sz="1800" dirty="0" smtClean="0">
                <a:latin typeface="Arial" charset="0"/>
                <a:cs typeface="Arial" charset="0"/>
              </a:rPr>
              <a:t>United </a:t>
            </a:r>
            <a:r>
              <a:rPr lang="en-AU" altLang="en-US" sz="1800" dirty="0">
                <a:latin typeface="Arial" charset="0"/>
                <a:cs typeface="Arial" charset="0"/>
              </a:rPr>
              <a:t>Nation’s Convention on the Rights of the Child (UN CRC) where children’s views should be given due weight on matters that affect them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AU" altLang="en-US" sz="1800" dirty="0">
                <a:latin typeface="Arial" charset="0"/>
                <a:cs typeface="Arial" charset="0"/>
              </a:rPr>
              <a:t>P</a:t>
            </a:r>
            <a:r>
              <a:rPr lang="en-AU" altLang="en-US" sz="1800" dirty="0" smtClean="0">
                <a:latin typeface="Arial" charset="0"/>
                <a:cs typeface="Arial" charset="0"/>
              </a:rPr>
              <a:t>roduce </a:t>
            </a:r>
            <a:r>
              <a:rPr lang="en-AU" altLang="en-US" sz="1800" dirty="0">
                <a:latin typeface="Arial" charset="0"/>
                <a:cs typeface="Arial" charset="0"/>
              </a:rPr>
              <a:t>measures that better explain variations in children’s well-being 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AU" altLang="en-US" sz="1800" dirty="0" smtClean="0">
                <a:latin typeface="Arial" charset="0"/>
                <a:cs typeface="Arial" charset="0"/>
              </a:rPr>
              <a:t>a </a:t>
            </a:r>
            <a:r>
              <a:rPr lang="en-AU" altLang="en-US" sz="1800" dirty="0">
                <a:latin typeface="Arial" charset="0"/>
                <a:cs typeface="Arial" charset="0"/>
              </a:rPr>
              <a:t>focus of the </a:t>
            </a:r>
            <a:r>
              <a:rPr lang="en-AU" altLang="en-US" sz="1800" dirty="0" smtClean="0">
                <a:latin typeface="Arial" charset="0"/>
                <a:cs typeface="Arial" charset="0"/>
              </a:rPr>
              <a:t>Australian Child Wellbeing </a:t>
            </a:r>
            <a:r>
              <a:rPr lang="en-AU" altLang="en-US" sz="1800" dirty="0">
                <a:latin typeface="Arial" charset="0"/>
                <a:cs typeface="Arial" charset="0"/>
              </a:rPr>
              <a:t>P</a:t>
            </a:r>
            <a:r>
              <a:rPr lang="en-AU" altLang="en-US" sz="1800" dirty="0" smtClean="0">
                <a:latin typeface="Arial" charset="0"/>
                <a:cs typeface="Arial" charset="0"/>
              </a:rPr>
              <a:t>roject</a:t>
            </a:r>
            <a:endParaRPr lang="en-US" altLang="en-US" sz="1800" dirty="0">
              <a:latin typeface="Arial" charset="0"/>
              <a:cs typeface="Arial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02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92088"/>
          </a:xfrm>
        </p:spPr>
        <p:txBody>
          <a:bodyPr/>
          <a:lstStyle/>
          <a:p>
            <a:r>
              <a:rPr lang="en-AU" altLang="en-US" sz="2800" b="1" dirty="0">
                <a:cs typeface="Calibri" pitchFamily="34" charset="0"/>
              </a:rPr>
              <a:t>The Australian Child Wellbeing Project (</a:t>
            </a:r>
            <a:r>
              <a:rPr lang="en-AU" altLang="en-US" sz="2800" b="1" dirty="0" smtClean="0">
                <a:cs typeface="Calibri" pitchFamily="34" charset="0"/>
              </a:rPr>
              <a:t>ACWP)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 smtClean="0"/>
              <a:t>Australian Research Council Linkage Project (2012-2015) </a:t>
            </a:r>
          </a:p>
          <a:p>
            <a:endParaRPr lang="en-AU" sz="1800" dirty="0"/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Flinders University 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University of New South Wales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Australian Council for Educational Research (ACER)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Department of Education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Department of Social Services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Australian Institute of Health and Welfare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Australian Bureau of Statistics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7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116632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92088"/>
          </a:xfrm>
        </p:spPr>
        <p:txBody>
          <a:bodyPr/>
          <a:lstStyle/>
          <a:p>
            <a:r>
              <a:rPr lang="en-AU" altLang="en-US" sz="2800" b="1" dirty="0" smtClean="0">
                <a:cs typeface="Calibri" pitchFamily="34" charset="0"/>
              </a:rPr>
              <a:t>The ACWP: Rationale 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16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Wellbeing is important for young people now, and for their healthy </a:t>
            </a:r>
            <a:r>
              <a:rPr lang="en-AU" sz="1800" dirty="0" smtClean="0"/>
              <a:t>development.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Young people themselves are the foremost experts on their own </a:t>
            </a:r>
            <a:r>
              <a:rPr lang="en-AU" sz="1800" dirty="0" smtClean="0"/>
              <a:t>wellbeing.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The middle years (age </a:t>
            </a:r>
            <a:r>
              <a:rPr lang="en-AU" sz="1800" dirty="0" smtClean="0"/>
              <a:t>8-14</a:t>
            </a:r>
            <a:r>
              <a:rPr lang="en-AU" sz="1800" dirty="0"/>
              <a:t>) receive less policy attention then early childhood and </a:t>
            </a:r>
            <a:r>
              <a:rPr lang="en-AU" sz="1800" dirty="0" smtClean="0"/>
              <a:t>adolescent. </a:t>
            </a:r>
            <a:endParaRPr lang="en-AU" sz="1800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27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C_ppt_arial_templat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UNSW">
    <a:majorFont>
      <a:latin typeface="Sommet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SPRC_ppt_arial_template</Template>
  <TotalTime>16091</TotalTime>
  <Words>1477</Words>
  <Application>Microsoft Office PowerPoint</Application>
  <PresentationFormat>On-screen Show (4:3)</PresentationFormat>
  <Paragraphs>376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Courier New</vt:lpstr>
      <vt:lpstr>Microsoft Sans Serif</vt:lpstr>
      <vt:lpstr>Sommet</vt:lpstr>
      <vt:lpstr>Times New Roman</vt:lpstr>
      <vt:lpstr>Wingdings</vt:lpstr>
      <vt:lpstr>SPRC_ppt_arial_template</vt:lpstr>
      <vt:lpstr>PowerPoint Presentation</vt:lpstr>
      <vt:lpstr>Outline </vt:lpstr>
      <vt:lpstr>Child Poverty Rates by Household Type, 2011-12</vt:lpstr>
      <vt:lpstr>Child Poverty Rates by Number of Children and Age of Youngest Child, 2011-12</vt:lpstr>
      <vt:lpstr>Child Poverty in Australia, 2003-04 to 2011-12</vt:lpstr>
      <vt:lpstr>The Conventional (Income) Approach   </vt:lpstr>
      <vt:lpstr>The Deprivation Approach</vt:lpstr>
      <vt:lpstr>The Australian Child Wellbeing Project (ACWP)</vt:lpstr>
      <vt:lpstr>The ACWP: Rationale </vt:lpstr>
      <vt:lpstr>The ACWP: Project Framework</vt:lpstr>
      <vt:lpstr>The ACWP: National Survey </vt:lpstr>
      <vt:lpstr>Using ACWP Data to Measure Deprivation (1)</vt:lpstr>
      <vt:lpstr>Using ACWP Data to Measure Deprivation (2)</vt:lpstr>
      <vt:lpstr>Child Deprivation Rates by Item (%) </vt:lpstr>
      <vt:lpstr>Mean Deprivation Score for Children Deprived  of Each Item (0-5 scale)</vt:lpstr>
      <vt:lpstr>Severity of Deprivation by Age   (%, weighted) </vt:lpstr>
      <vt:lpstr>Cantril Score by Level of Deprivation  (mean score)   </vt:lpstr>
      <vt:lpstr>Life Satisfaction and Health by Level of Deprivation (%)</vt:lpstr>
      <vt:lpstr>Family Cohesion and Friendship by Level of Deprivation (%)</vt:lpstr>
      <vt:lpstr>School Satisfaction and Teacher Connectedness by Level of Deprivation (%)</vt:lpstr>
      <vt:lpstr>Marginalised Groups (1) </vt:lpstr>
      <vt:lpstr>Marginalised Groups (2)</vt:lpstr>
      <vt:lpstr>Deprived of 2 or more items by Marginalised Groups (%)</vt:lpstr>
      <vt:lpstr>Deprived of 2 or more items by Living Arrangement and Joblessness (%)</vt:lpstr>
      <vt:lpstr>Aggregated Measures of Wellbeing (1)</vt:lpstr>
      <vt:lpstr>Aggregated Measures of Wellbeing (2)</vt:lpstr>
      <vt:lpstr>Cantril Score by Deprived Marginalised Groups (mean score) </vt:lpstr>
      <vt:lpstr>Life and School Satisfaction by Deprived Marginalised Groups (mean score) </vt:lpstr>
      <vt:lpstr>Health Symptoms Load by Deprived Marginalised Groups (mean score) </vt:lpstr>
      <vt:lpstr>Cantril Score by Deprived Households       (mean score)  </vt:lpstr>
      <vt:lpstr>Life and School Satisfaction by                Deprived Households (mean score)  </vt:lpstr>
      <vt:lpstr>Health Symptoms Load by Deprived Households (mean score)  </vt:lpstr>
      <vt:lpstr>Conclusions </vt:lpstr>
      <vt:lpstr>Policies to promote young people’s wellbeing </vt:lpstr>
      <vt:lpstr>The ACWP Documents and Links </vt:lpstr>
    </vt:vector>
  </TitlesOfParts>
  <Company>University of New South Wales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Balfour</dc:creator>
  <cp:lastModifiedBy>Noelle Dumo</cp:lastModifiedBy>
  <cp:revision>541</cp:revision>
  <cp:lastPrinted>2015-09-21T04:14:58Z</cp:lastPrinted>
  <dcterms:created xsi:type="dcterms:W3CDTF">2013-09-05T03:25:11Z</dcterms:created>
  <dcterms:modified xsi:type="dcterms:W3CDTF">2016-05-31T20:33:12Z</dcterms:modified>
</cp:coreProperties>
</file>