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3" r:id="rId2"/>
  </p:sldMasterIdLst>
  <p:notesMasterIdLst>
    <p:notesMasterId r:id="rId55"/>
  </p:notesMasterIdLst>
  <p:handoutMasterIdLst>
    <p:handoutMasterId r:id="rId56"/>
  </p:handoutMasterIdLst>
  <p:sldIdLst>
    <p:sldId id="256" r:id="rId3"/>
    <p:sldId id="463" r:id="rId4"/>
    <p:sldId id="492" r:id="rId5"/>
    <p:sldId id="522" r:id="rId6"/>
    <p:sldId id="564" r:id="rId7"/>
    <p:sldId id="566" r:id="rId8"/>
    <p:sldId id="565" r:id="rId9"/>
    <p:sldId id="595" r:id="rId10"/>
    <p:sldId id="612" r:id="rId11"/>
    <p:sldId id="572" r:id="rId12"/>
    <p:sldId id="570" r:id="rId13"/>
    <p:sldId id="574" r:id="rId14"/>
    <p:sldId id="576" r:id="rId15"/>
    <p:sldId id="577" r:id="rId16"/>
    <p:sldId id="578" r:id="rId17"/>
    <p:sldId id="596" r:id="rId18"/>
    <p:sldId id="550" r:id="rId19"/>
    <p:sldId id="580" r:id="rId20"/>
    <p:sldId id="582" r:id="rId21"/>
    <p:sldId id="581" r:id="rId22"/>
    <p:sldId id="611" r:id="rId23"/>
    <p:sldId id="615" r:id="rId24"/>
    <p:sldId id="584" r:id="rId25"/>
    <p:sldId id="616" r:id="rId26"/>
    <p:sldId id="586" r:id="rId27"/>
    <p:sldId id="617" r:id="rId28"/>
    <p:sldId id="587" r:id="rId29"/>
    <p:sldId id="618" r:id="rId30"/>
    <p:sldId id="588" r:id="rId31"/>
    <p:sldId id="619" r:id="rId32"/>
    <p:sldId id="620" r:id="rId33"/>
    <p:sldId id="589" r:id="rId34"/>
    <p:sldId id="590" r:id="rId35"/>
    <p:sldId id="591" r:id="rId36"/>
    <p:sldId id="621" r:id="rId37"/>
    <p:sldId id="593" r:id="rId38"/>
    <p:sldId id="622" r:id="rId39"/>
    <p:sldId id="592" r:id="rId40"/>
    <p:sldId id="597" r:id="rId41"/>
    <p:sldId id="598" r:id="rId42"/>
    <p:sldId id="594" r:id="rId43"/>
    <p:sldId id="601" r:id="rId44"/>
    <p:sldId id="623" r:id="rId45"/>
    <p:sldId id="600" r:id="rId46"/>
    <p:sldId id="624" r:id="rId47"/>
    <p:sldId id="604" r:id="rId48"/>
    <p:sldId id="605" r:id="rId49"/>
    <p:sldId id="610" r:id="rId50"/>
    <p:sldId id="606" r:id="rId51"/>
    <p:sldId id="607" r:id="rId52"/>
    <p:sldId id="608" r:id="rId53"/>
    <p:sldId id="613" r:id="rId5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">
          <p15:clr>
            <a:srgbClr val="A4A3A4"/>
          </p15:clr>
        </p15:guide>
        <p15:guide id="2" pos="55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  <p:cmAuthor id="1" name="Dan Exeter (EpiBio)" initials="DE(" lastIdx="2" clrIdx="1">
    <p:extLst/>
  </p:cmAuthor>
  <p:cmAuthor id="2" name="Arier Chi Lun Lee" initials="ACLL" lastIdx="6" clrIdx="2">
    <p:extLst>
      <p:ext uri="{19B8F6BF-5375-455C-9EA6-DF929625EA0E}">
        <p15:presenceInfo xmlns:p15="http://schemas.microsoft.com/office/powerpoint/2012/main" userId="S-1-5-21-614565923-1027956908-3001582966-36876" providerId="AD"/>
      </p:ext>
    </p:extLst>
  </p:cmAuthor>
  <p:cmAuthor id="3" name="Jinfeng Zhao" initials="JZ" lastIdx="3" clrIdx="3">
    <p:extLst>
      <p:ext uri="{19B8F6BF-5375-455C-9EA6-DF929625EA0E}">
        <p15:presenceInfo xmlns:p15="http://schemas.microsoft.com/office/powerpoint/2012/main" userId="S-1-5-21-614565923-1027956908-3001582966-20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F7674"/>
    <a:srgbClr val="DBA51C"/>
    <a:srgbClr val="FFFFFF"/>
    <a:srgbClr val="094F7C"/>
    <a:srgbClr val="351263"/>
    <a:srgbClr val="469816"/>
    <a:srgbClr val="DB520D"/>
    <a:srgbClr val="760053"/>
    <a:srgbClr val="B1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1" autoAdjust="0"/>
    <p:restoredTop sz="93537" autoAdjust="0"/>
  </p:normalViewPr>
  <p:slideViewPr>
    <p:cSldViewPr snapToGrid="0" snapToObjects="1">
      <p:cViewPr varScale="1">
        <p:scale>
          <a:sx n="88" d="100"/>
          <a:sy n="88" d="100"/>
        </p:scale>
        <p:origin x="353" y="71"/>
      </p:cViewPr>
      <p:guideLst>
        <p:guide orient="horz" pos="225"/>
        <p:guide pos="5531"/>
      </p:guideLst>
    </p:cSldViewPr>
  </p:slideViewPr>
  <p:outlineViewPr>
    <p:cViewPr>
      <p:scale>
        <a:sx n="33" d="100"/>
        <a:sy n="33" d="100"/>
      </p:scale>
      <p:origin x="0" y="-2682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153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>
                <a:latin typeface="Verdana" panose="020B0604030504040204" pitchFamily="34" charset="0"/>
              </a:rPr>
              <a:t>7/19/2017</a:t>
            </a:fld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82FC2B82-52D7-564A-9414-F61912D3DADE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60170D6-42E6-3B4C-BC2C-154007EECC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7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5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7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4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1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9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7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1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3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1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5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7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8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39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5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2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20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4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3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18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5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91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20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14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It includes….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8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3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2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1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F7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82629" y="1441450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dirty="0" smtClean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2629" y="2296643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Subheading (Verdana Regular)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5670067"/>
            <a:ext cx="4872532" cy="713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5287551" y="360497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3DC56B5-A700-544C-8720-C289028A981D}" type="datetime2">
              <a:rPr lang="en-NZ" smtClean="0"/>
              <a:pPr/>
              <a:t>Wednesday, 19 July 2017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58361" y="173194"/>
            <a:ext cx="184666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36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F7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31" y="371543"/>
            <a:ext cx="4872532" cy="7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82630" y="1441451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FFFFFF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dirty="0" smtClean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2630" y="2296645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Subheading (Verdana Regular)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4" y="5670069"/>
            <a:ext cx="4872532" cy="713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5287552" y="360497"/>
            <a:ext cx="3423062" cy="441802"/>
          </a:xfrm>
        </p:spPr>
        <p:txBody>
          <a:bodyPr/>
          <a:lstStyle>
            <a:lvl1pPr>
              <a:defRPr sz="1050" b="0" i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3DC56B5-A700-544C-8720-C289028A981D}" type="datetime2">
              <a:rPr lang="en-NZ" smtClean="0">
                <a:solidFill>
                  <a:prstClr val="white"/>
                </a:solidFill>
              </a:rPr>
              <a:pPr/>
              <a:t>Wednesday, 19 July 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58362" y="173195"/>
            <a:ext cx="184731" cy="5078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27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8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75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6" y="1777052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33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2700" dirty="0" smtClean="0">
                <a:solidFill>
                  <a:srgbClr val="009AC7"/>
                </a:solidFill>
              </a:rPr>
              <a:t>Headline (Verdana Bold)</a:t>
            </a:r>
            <a:endParaRPr lang="en-US" sz="27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0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75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3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27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2700" dirty="0" smtClean="0"/>
              <a:t>Headline </a:t>
            </a:r>
            <a:br>
              <a:rPr lang="en-AU" sz="2700" dirty="0" smtClean="0"/>
            </a:br>
            <a:r>
              <a:rPr lang="en-AU" sz="2700" dirty="0" smtClean="0"/>
              <a:t>(Verdana Bold)</a:t>
            </a:r>
            <a:endParaRPr lang="en-US" sz="27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1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75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3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27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2700" dirty="0" smtClean="0"/>
              <a:t>Headline </a:t>
            </a:r>
            <a:br>
              <a:rPr lang="en-AU" sz="2700" dirty="0" smtClean="0"/>
            </a:br>
            <a:r>
              <a:rPr lang="en-AU" sz="2700" dirty="0" smtClean="0"/>
              <a:t>(Verdana Bold)</a:t>
            </a:r>
            <a:endParaRPr lang="en-US" sz="27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2958267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1245263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6" y="1245263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75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3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27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2700" dirty="0" smtClean="0"/>
              <a:t>Headline </a:t>
            </a:r>
            <a:br>
              <a:rPr lang="en-AU" sz="2700" dirty="0" smtClean="0"/>
            </a:br>
            <a:r>
              <a:rPr lang="en-AU" sz="2700" dirty="0" smtClean="0"/>
              <a:t>(Verdana Bold)</a:t>
            </a:r>
            <a:endParaRPr lang="en-US" sz="27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4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6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3" y="1245264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4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6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3" y="1245264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3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1245262"/>
            <a:ext cx="812006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44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1245262"/>
            <a:ext cx="812006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9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0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3600" dirty="0" smtClean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4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35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32" y="371545"/>
            <a:ext cx="4872532" cy="7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9AC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4749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</a:defRPr>
            </a:lvl3pPr>
            <a:lvl4pPr>
              <a:defRPr sz="1350">
                <a:latin typeface="Verdana" panose="020B0604030504040204" pitchFamily="34" charset="0"/>
              </a:defRPr>
            </a:lvl4pPr>
            <a:lvl5pPr>
              <a:defRPr sz="1350">
                <a:latin typeface="Verdana" panose="020B060403050404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</a:defRPr>
            </a:lvl3pPr>
            <a:lvl4pPr>
              <a:defRPr sz="1350">
                <a:latin typeface="Verdana" panose="020B0604030504040204" pitchFamily="34" charset="0"/>
              </a:defRPr>
            </a:lvl4pPr>
            <a:lvl5pPr>
              <a:defRPr sz="1350">
                <a:latin typeface="Verdana" panose="020B060403050404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BFF1-E93D-4456-9914-41B47E4D9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defTabSz="685800"/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5A32-0817-4DC0-8CAB-487185BA1E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7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2006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2006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63" y="357188"/>
            <a:ext cx="4176900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 smtClean="0">
              <a:latin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43DC56B5-A700-544C-8720-C289028A981D}" type="datetime2">
              <a:rPr lang="en-NZ" smtClean="0"/>
              <a:pPr/>
              <a:t>Wednesday, 19 July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sz="1350" dirty="0" err="1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1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rgbClr val="009AC7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43DC56B5-A700-544C-8720-C289028A981D}" type="datetime2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Wednesday, 19 July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7" r:id="rId12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exeter@auckland.ac.n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stats.govt.n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.govt.n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tif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t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t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t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t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t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tif"/><Relationship Id="rId4" Type="http://schemas.openxmlformats.org/officeDocument/2006/relationships/image" Target="../media/image12.t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.govt.n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.govt.nz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d.exeter@auckland.ac.nz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stats.govt.n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886" y="890844"/>
            <a:ext cx="8318727" cy="2114550"/>
          </a:xfrm>
        </p:spPr>
        <p:txBody>
          <a:bodyPr/>
          <a:lstStyle/>
          <a:p>
            <a:pPr algn="ctr"/>
            <a:r>
              <a:rPr lang="en-US" sz="3000" dirty="0">
                <a:ea typeface="Verdana" panose="020B0604030504040204" pitchFamily="34" charset="0"/>
              </a:rPr>
              <a:t>Constructing </a:t>
            </a:r>
            <a:r>
              <a:rPr lang="en-US" sz="3000" dirty="0" smtClean="0">
                <a:ea typeface="Verdana" panose="020B0604030504040204" pitchFamily="34" charset="0"/>
              </a:rPr>
              <a:t>a comprehensive </a:t>
            </a:r>
            <a:r>
              <a:rPr lang="en-US" sz="3000" dirty="0">
                <a:ea typeface="Verdana" panose="020B0604030504040204" pitchFamily="34" charset="0"/>
              </a:rPr>
              <a:t>population </a:t>
            </a:r>
            <a:r>
              <a:rPr lang="en-US" sz="3000" dirty="0" smtClean="0">
                <a:ea typeface="Verdana" panose="020B0604030504040204" pitchFamily="34" charset="0"/>
              </a:rPr>
              <a:t>cohort </a:t>
            </a:r>
            <a:r>
              <a:rPr lang="en-US" sz="3000" dirty="0">
                <a:ea typeface="Verdana" panose="020B0604030504040204" pitchFamily="34" charset="0"/>
              </a:rPr>
              <a:t>for health and social research using the New Zealand Integrated Data Infrastructure (</a:t>
            </a:r>
            <a:r>
              <a:rPr lang="en-US" sz="3000" dirty="0" smtClean="0">
                <a:ea typeface="Verdana" panose="020B0604030504040204" pitchFamily="34" charset="0"/>
              </a:rPr>
              <a:t>IDI)</a:t>
            </a:r>
            <a:endParaRPr lang="en-NZ" sz="3000" dirty="0">
              <a:ea typeface="Verdan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0548" y="3500420"/>
            <a:ext cx="8318727" cy="1654384"/>
          </a:xfrm>
        </p:spPr>
        <p:txBody>
          <a:bodyPr/>
          <a:lstStyle/>
          <a:p>
            <a:pPr algn="ctr"/>
            <a:r>
              <a:rPr lang="en-NZ" sz="2800" u="sng" dirty="0">
                <a:ea typeface="Verdana" panose="020B0604030504040204" pitchFamily="34" charset="0"/>
                <a:cs typeface="Verdana" panose="020B0604030504040204" pitchFamily="34" charset="0"/>
              </a:rPr>
              <a:t>Jinfeng Zhao</a:t>
            </a:r>
            <a:r>
              <a:rPr lang="en-NZ" sz="2800" dirty="0">
                <a:ea typeface="Verdana" panose="020B0604030504040204" pitchFamily="34" charset="0"/>
                <a:cs typeface="Verdana" panose="020B0604030504040204" pitchFamily="34" charset="0"/>
              </a:rPr>
              <a:t>, Sheree Gibb, Rod Jackson</a:t>
            </a:r>
            <a:r>
              <a:rPr lang="en-N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/>
            <a:r>
              <a:rPr lang="en-NZ" sz="2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Suneela</a:t>
            </a:r>
            <a:r>
              <a:rPr lang="en-N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NZ" sz="2800" dirty="0">
                <a:ea typeface="Verdana" panose="020B0604030504040204" pitchFamily="34" charset="0"/>
                <a:cs typeface="Verdana" panose="020B0604030504040204" pitchFamily="34" charset="0"/>
              </a:rPr>
              <a:t>Mehta, </a:t>
            </a:r>
            <a:r>
              <a:rPr lang="en-N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NZ" sz="2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Daniel </a:t>
            </a:r>
            <a:r>
              <a:rPr lang="en-NZ" sz="2800" u="sng" dirty="0">
                <a:ea typeface="Verdana" panose="020B0604030504040204" pitchFamily="34" charset="0"/>
                <a:cs typeface="Verdana" panose="020B0604030504040204" pitchFamily="34" charset="0"/>
              </a:rPr>
              <a:t>J. </a:t>
            </a:r>
            <a:r>
              <a:rPr lang="en-NZ" sz="2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Exeter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jinfeng.zhao@auckland.ac.nz</a:t>
            </a:r>
            <a:endParaRPr lang="en-US" sz="2000" dirty="0"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pPr algn="ctr"/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d.exeter@auckland.ac.nz</a:t>
            </a: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NZ" dirty="0" smtClean="0">
                <a:ea typeface="Verdana" panose="020B0604030504040204" pitchFamily="34" charset="0"/>
              </a:rPr>
              <a:t>Friday 9</a:t>
            </a:r>
            <a:r>
              <a:rPr lang="en-NZ" baseline="30000" dirty="0" smtClean="0">
                <a:ea typeface="Verdana" panose="020B0604030504040204" pitchFamily="34" charset="0"/>
              </a:rPr>
              <a:t>th</a:t>
            </a:r>
            <a:r>
              <a:rPr lang="en-NZ" dirty="0" smtClean="0">
                <a:ea typeface="Verdana" panose="020B0604030504040204" pitchFamily="34" charset="0"/>
              </a:rPr>
              <a:t> of June 2017</a:t>
            </a:r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19" y="968991"/>
            <a:ext cx="4530597" cy="44404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615184"/>
            <a:ext cx="8503683" cy="5793417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IDI Spine</a:t>
            </a:r>
          </a:p>
          <a:p>
            <a:pPr marL="285750" indent="-285750">
              <a:spcBef>
                <a:spcPts val="600"/>
              </a:spcBef>
            </a:pPr>
            <a:r>
              <a:rPr lang="en-NZ" dirty="0" smtClean="0"/>
              <a:t>Capture </a:t>
            </a:r>
            <a:r>
              <a:rPr lang="en-NZ" dirty="0"/>
              <a:t>all </a:t>
            </a:r>
            <a:r>
              <a:rPr lang="en-NZ" dirty="0" smtClean="0"/>
              <a:t>individuals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dirty="0"/>
              <a:t>	</a:t>
            </a:r>
            <a:r>
              <a:rPr lang="en-NZ" dirty="0" smtClean="0"/>
              <a:t>who </a:t>
            </a:r>
            <a:r>
              <a:rPr lang="en-NZ" dirty="0"/>
              <a:t>have ever been </a:t>
            </a:r>
            <a:endParaRPr lang="en-N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NZ" dirty="0" smtClean="0"/>
              <a:t>   residents of NZ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</a:pPr>
            <a:r>
              <a:rPr lang="en-US" dirty="0" smtClean="0"/>
              <a:t>Made </a:t>
            </a:r>
            <a:r>
              <a:rPr lang="en-US" dirty="0"/>
              <a:t>up of: </a:t>
            </a:r>
          </a:p>
          <a:p>
            <a:pPr marL="585788" lvl="1" indent="-285750">
              <a:spcBef>
                <a:spcPts val="600"/>
              </a:spcBef>
            </a:pPr>
            <a:r>
              <a:rPr lang="en-NZ" dirty="0" smtClean="0"/>
              <a:t>tax </a:t>
            </a:r>
            <a:r>
              <a:rPr lang="en-NZ" dirty="0"/>
              <a:t>data from 1999 </a:t>
            </a:r>
            <a:endParaRPr lang="en-NZ" dirty="0" smtClean="0"/>
          </a:p>
          <a:p>
            <a:pPr marL="585788" lvl="1" indent="-285750">
              <a:spcBef>
                <a:spcPts val="600"/>
              </a:spcBef>
            </a:pPr>
            <a:r>
              <a:rPr lang="en-NZ" dirty="0" smtClean="0"/>
              <a:t>births </a:t>
            </a:r>
            <a:r>
              <a:rPr lang="en-NZ" dirty="0"/>
              <a:t>data from 1920 </a:t>
            </a:r>
            <a:endParaRPr lang="en-NZ" dirty="0" smtClean="0"/>
          </a:p>
          <a:p>
            <a:pPr marL="585788" lvl="1" indent="-285750">
              <a:spcBef>
                <a:spcPts val="600"/>
              </a:spcBef>
            </a:pPr>
            <a:r>
              <a:rPr lang="en-NZ" dirty="0" smtClean="0"/>
              <a:t>visa </a:t>
            </a:r>
            <a:r>
              <a:rPr lang="en-NZ" dirty="0"/>
              <a:t>data from </a:t>
            </a:r>
            <a:r>
              <a:rPr lang="en-NZ" dirty="0" smtClean="0"/>
              <a:t>1997</a:t>
            </a:r>
          </a:p>
          <a:p>
            <a:pPr marL="285750" indent="-285750">
              <a:spcBef>
                <a:spcPts val="600"/>
              </a:spcBef>
            </a:pPr>
            <a:r>
              <a:rPr lang="en-US" dirty="0"/>
              <a:t>These three data </a:t>
            </a:r>
            <a:r>
              <a:rPr lang="en-US" dirty="0" smtClean="0"/>
              <a:t>sources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have good coverage of the</a:t>
            </a:r>
          </a:p>
          <a:p>
            <a:pPr marL="300038" lvl="1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target </a:t>
            </a:r>
            <a:r>
              <a:rPr lang="en-US" dirty="0"/>
              <a:t>population, </a:t>
            </a:r>
            <a:r>
              <a:rPr lang="en-US" dirty="0" smtClean="0"/>
              <a:t>without</a:t>
            </a:r>
          </a:p>
          <a:p>
            <a:pPr marL="300038" lvl="1" indent="0">
              <a:spcBef>
                <a:spcPts val="600"/>
              </a:spcBef>
              <a:buNone/>
            </a:pPr>
            <a:r>
              <a:rPr lang="en-US" dirty="0" smtClean="0"/>
              <a:t>having </a:t>
            </a:r>
            <a:r>
              <a:rPr lang="en-US" dirty="0"/>
              <a:t>too much over-coverage.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67593"/>
            <a:ext cx="9144000" cy="78224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6071164"/>
            <a:ext cx="1981200" cy="1000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17897" y="6156889"/>
            <a:ext cx="8476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2588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Black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, A (2016). The IDI prototype spine’s creation and coverage. (Statistics New Zealand Working Paper No 16–03). Retrieved from 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  <a:hlinkClick r:id="rId4"/>
              </a:rPr>
              <a:t>www.stats.govt.nz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723951"/>
            <a:ext cx="8503683" cy="450131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Construct a comprehensive IDI population </a:t>
            </a:r>
            <a:r>
              <a:rPr lang="en-US" b="1" dirty="0" smtClean="0"/>
              <a:t>denominator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Using </a:t>
            </a:r>
            <a:r>
              <a:rPr lang="en-US" dirty="0"/>
              <a:t>multiple linked data sources</a:t>
            </a:r>
            <a:endParaRPr lang="en-NZ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dirty="0"/>
              <a:t>The study covers a one year period from the 6th March 2012 to </a:t>
            </a:r>
            <a:r>
              <a:rPr lang="en-NZ" dirty="0" smtClean="0"/>
              <a:t>Census </a:t>
            </a:r>
            <a:r>
              <a:rPr lang="en-NZ" dirty="0"/>
              <a:t>day on the 5</a:t>
            </a:r>
            <a:r>
              <a:rPr lang="en-NZ" baseline="30000" dirty="0"/>
              <a:t>th</a:t>
            </a:r>
            <a:r>
              <a:rPr lang="en-NZ" dirty="0"/>
              <a:t> March 2013. </a:t>
            </a:r>
            <a:endParaRPr lang="en-N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dirty="0" smtClean="0"/>
              <a:t>We </a:t>
            </a:r>
            <a:r>
              <a:rPr lang="en-NZ" dirty="0"/>
              <a:t>modified an “activity-based” approach to population construction developed by Gibb, et al</a:t>
            </a:r>
            <a:r>
              <a:rPr lang="en-NZ" dirty="0" smtClean="0"/>
              <a:t>.</a:t>
            </a:r>
            <a:endParaRPr lang="en-US" dirty="0"/>
          </a:p>
          <a:p>
            <a:endParaRPr lang="en-NZ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921288"/>
            <a:ext cx="9144000" cy="936711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924860"/>
            <a:ext cx="1981200" cy="1000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17897" y="5937433"/>
            <a:ext cx="8476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2588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sz="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Gibb S,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Bycroft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C, Matheson-Dunning N. 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(2016) Identifying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the New Zealand resident population in the Integrated Data Infrastructure (IDI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).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Available from 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  <a:hlinkClick r:id="rId3"/>
              </a:rPr>
              <a:t>www.stats.govt.nz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676656"/>
            <a:ext cx="8503683" cy="579341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Individuals </a:t>
            </a:r>
            <a:r>
              <a:rPr lang="en-US" sz="2800" dirty="0"/>
              <a:t>who meet all of the following </a:t>
            </a:r>
            <a:r>
              <a:rPr lang="en-US" sz="2800" b="1" dirty="0"/>
              <a:t>criteria</a:t>
            </a:r>
            <a:r>
              <a:rPr lang="en-US" sz="2800" dirty="0"/>
              <a:t> were selected and linked to form the </a:t>
            </a:r>
            <a:r>
              <a:rPr lang="en-US" sz="2800" b="1" dirty="0"/>
              <a:t>IDI</a:t>
            </a:r>
            <a:r>
              <a:rPr lang="en-US" sz="2800" dirty="0"/>
              <a:t> population </a:t>
            </a:r>
            <a:r>
              <a:rPr lang="en-US" sz="2800" dirty="0" smtClean="0"/>
              <a:t>denominator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NZ" dirty="0" smtClean="0"/>
              <a:t>were </a:t>
            </a:r>
            <a:r>
              <a:rPr lang="en-NZ" dirty="0"/>
              <a:t>within the IDI Spine; and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NZ" dirty="0"/>
              <a:t>were active in at least one of the following data sources: health, tax, education, and injury claims in the in-scope year, or in the births or visa dataset in last 5 years; and 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NZ" dirty="0"/>
              <a:t>lived in NZ for more than 6 months of the in-scope year; and 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NZ" dirty="0"/>
              <a:t>were alive on </a:t>
            </a:r>
            <a:r>
              <a:rPr lang="en-NZ" dirty="0" smtClean="0"/>
              <a:t>Census </a:t>
            </a:r>
            <a:r>
              <a:rPr lang="en-NZ" dirty="0"/>
              <a:t>day 2013; and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</a:pPr>
            <a:r>
              <a:rPr lang="en-NZ" dirty="0"/>
              <a:t>were aged between 0 to 115 years.</a:t>
            </a: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87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616375"/>
            <a:ext cx="8503683" cy="450131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Construct a HSU population </a:t>
            </a:r>
            <a:r>
              <a:rPr lang="en-US" b="1" dirty="0" smtClean="0"/>
              <a:t>denominator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Solely </a:t>
            </a:r>
            <a:r>
              <a:rPr lang="en-US" dirty="0"/>
              <a:t>using Ministry of Health datasets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Using </a:t>
            </a:r>
            <a:r>
              <a:rPr lang="en-US" dirty="0"/>
              <a:t>a similar definition to Chan et </a:t>
            </a:r>
            <a:r>
              <a:rPr lang="en-US" dirty="0" smtClean="0"/>
              <a:t>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Since </a:t>
            </a:r>
            <a:r>
              <a:rPr lang="en-US" dirty="0"/>
              <a:t>the PHO collection is a quarterly return, we defined our cohort as at 31 March 2013 – the end of the closest quarter to Census night</a:t>
            </a:r>
            <a:r>
              <a:rPr lang="en-US" dirty="0" smtClean="0"/>
              <a:t>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89272"/>
            <a:ext cx="9144000" cy="1168728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692844"/>
            <a:ext cx="1981200" cy="1000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17897" y="5705417"/>
            <a:ext cx="84767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2588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sz="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Chan WC,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Papaconstantinou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D,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Winnard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D. Service planning implications of estimating Primary Health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Organisation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enrolment rate based on a Health Service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Utilisation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population rather than a Census-derived population. New Zealand Medical Journal. 2015;128(1418)</a:t>
            </a:r>
            <a:endParaRPr lang="en-US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464024"/>
            <a:ext cx="8503683" cy="600604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Individuals </a:t>
            </a:r>
            <a:r>
              <a:rPr lang="en-US" dirty="0"/>
              <a:t>who meet </a:t>
            </a:r>
            <a:r>
              <a:rPr lang="en-US" dirty="0" smtClean="0"/>
              <a:t>all of the </a:t>
            </a:r>
            <a:r>
              <a:rPr lang="en-US" dirty="0"/>
              <a:t>following </a:t>
            </a:r>
            <a:r>
              <a:rPr lang="en-US" b="1" dirty="0"/>
              <a:t>criteria</a:t>
            </a:r>
            <a:r>
              <a:rPr lang="en-US" dirty="0"/>
              <a:t> were selected and linked to form the </a:t>
            </a:r>
            <a:r>
              <a:rPr lang="en-US" b="1" dirty="0" smtClean="0"/>
              <a:t>HSU</a:t>
            </a:r>
            <a:r>
              <a:rPr lang="en-US" dirty="0" smtClean="0"/>
              <a:t> population denominator</a:t>
            </a:r>
          </a:p>
          <a:p>
            <a:pPr marL="360000">
              <a:spcBef>
                <a:spcPts val="300"/>
              </a:spcBef>
            </a:pPr>
            <a:r>
              <a:rPr lang="en-US" sz="1800" dirty="0" smtClean="0"/>
              <a:t>were </a:t>
            </a:r>
            <a:r>
              <a:rPr lang="en-US" sz="1800" dirty="0"/>
              <a:t>active in at least one of the following datasets: general medical subsidy claims, community laboratory test claims, the national non-admitted patient collection, the community pharmaceutical collection, and the publicly-funded </a:t>
            </a:r>
            <a:r>
              <a:rPr lang="en-US" sz="1800" dirty="0" err="1"/>
              <a:t>hospitalisation</a:t>
            </a:r>
            <a:r>
              <a:rPr lang="en-US" sz="1800" dirty="0"/>
              <a:t> discharge collection, in the period from 1 April 2012 to 31 March 2013; or</a:t>
            </a:r>
          </a:p>
          <a:p>
            <a:pPr marL="360000">
              <a:spcBef>
                <a:spcPts val="300"/>
              </a:spcBef>
            </a:pPr>
            <a:r>
              <a:rPr lang="en-US" sz="1800" dirty="0" smtClean="0"/>
              <a:t>were </a:t>
            </a:r>
            <a:r>
              <a:rPr lang="en-US" sz="1800" dirty="0"/>
              <a:t>enrolled in a PHO and met either of the following criteria:</a:t>
            </a:r>
          </a:p>
          <a:p>
            <a:pPr marL="660038" lvl="1">
              <a:spcBef>
                <a:spcPts val="300"/>
              </a:spcBef>
            </a:pPr>
            <a:r>
              <a:rPr lang="en-US" sz="1800" dirty="0" smtClean="0"/>
              <a:t>were </a:t>
            </a:r>
            <a:r>
              <a:rPr lang="en-US" sz="1800" dirty="0"/>
              <a:t>included in the PHO enrolment data submitted between the 2nd quarter of 2012 and the 1st quarter of 2013 inclusive; or </a:t>
            </a:r>
          </a:p>
          <a:p>
            <a:pPr marL="660038" lvl="1">
              <a:spcBef>
                <a:spcPts val="300"/>
              </a:spcBef>
            </a:pPr>
            <a:r>
              <a:rPr lang="en-US" sz="1800" dirty="0" smtClean="0"/>
              <a:t>were </a:t>
            </a:r>
            <a:r>
              <a:rPr lang="en-US" sz="1800" dirty="0"/>
              <a:t>included in the PHO enrolment data submitted in the 2nd or 3rd quarter of 2013 and whose last consultation dates or enrolment dates were in the period from 1 April 2010 to 31 March 2013; and</a:t>
            </a:r>
          </a:p>
          <a:p>
            <a:pPr marL="360000">
              <a:spcBef>
                <a:spcPts val="300"/>
              </a:spcBef>
            </a:pPr>
            <a:r>
              <a:rPr lang="en-US" sz="1800" dirty="0" smtClean="0"/>
              <a:t>were </a:t>
            </a:r>
            <a:r>
              <a:rPr lang="en-US" sz="1800" dirty="0"/>
              <a:t>alive on 31 March 2013; and</a:t>
            </a:r>
          </a:p>
          <a:p>
            <a:pPr marL="360000">
              <a:spcBef>
                <a:spcPts val="300"/>
              </a:spcBef>
            </a:pPr>
            <a:r>
              <a:rPr lang="en-US" sz="1800" dirty="0" smtClean="0"/>
              <a:t>had </a:t>
            </a:r>
            <a:r>
              <a:rPr lang="en-US" sz="1800" dirty="0"/>
              <a:t>NZ resident status as indicated in the population cohort demographics dataset; and</a:t>
            </a:r>
          </a:p>
          <a:p>
            <a:pPr marL="360000">
              <a:spcBef>
                <a:spcPts val="300"/>
              </a:spcBef>
            </a:pPr>
            <a:r>
              <a:rPr lang="en-NZ" sz="1800" dirty="0" smtClean="0"/>
              <a:t>were </a:t>
            </a:r>
            <a:r>
              <a:rPr lang="en-NZ" sz="1800" dirty="0"/>
              <a:t>aged between 0 to 115 years.</a:t>
            </a:r>
            <a:endParaRPr lang="en-US" sz="1800" dirty="0"/>
          </a:p>
          <a:p>
            <a:pPr marL="685800" lvl="2" indent="0">
              <a:buNone/>
            </a:pPr>
            <a:endParaRPr lang="en-US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48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608691"/>
            <a:ext cx="8503683" cy="450131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Construct the 2013 </a:t>
            </a:r>
            <a:r>
              <a:rPr lang="en-US" b="1" dirty="0" smtClean="0"/>
              <a:t>Census </a:t>
            </a:r>
            <a:r>
              <a:rPr lang="en-US" b="1" dirty="0"/>
              <a:t>usually resident population denominator solely using 2013 </a:t>
            </a:r>
            <a:r>
              <a:rPr lang="en-US" b="1" dirty="0" smtClean="0"/>
              <a:t>Census </a:t>
            </a:r>
            <a:r>
              <a:rPr lang="en-US" b="1" dirty="0"/>
              <a:t>datasets in the IDI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Individuals </a:t>
            </a:r>
            <a:r>
              <a:rPr lang="en-US" dirty="0"/>
              <a:t>were included in the </a:t>
            </a:r>
            <a:r>
              <a:rPr lang="en-US" dirty="0" smtClean="0"/>
              <a:t>Census </a:t>
            </a:r>
            <a:r>
              <a:rPr lang="en-US" dirty="0"/>
              <a:t>usual resident (hereafter referred to as the ‘</a:t>
            </a:r>
            <a:r>
              <a:rPr lang="en-US" b="1" dirty="0"/>
              <a:t>Census</a:t>
            </a:r>
            <a:r>
              <a:rPr lang="en-US" dirty="0"/>
              <a:t>’) </a:t>
            </a:r>
            <a:r>
              <a:rPr lang="en-US" dirty="0" smtClean="0"/>
              <a:t>population </a:t>
            </a:r>
            <a:r>
              <a:rPr lang="en-US" dirty="0"/>
              <a:t>if they were living in NZ on </a:t>
            </a:r>
            <a:r>
              <a:rPr lang="en-US" dirty="0" smtClean="0"/>
              <a:t>Census </a:t>
            </a:r>
            <a:r>
              <a:rPr lang="en-US" dirty="0"/>
              <a:t>day in 2013 and were identified as NZ adults or NZ </a:t>
            </a:r>
            <a:r>
              <a:rPr lang="en-US" dirty="0" smtClean="0"/>
              <a:t>children </a:t>
            </a:r>
            <a:r>
              <a:rPr lang="en-US" dirty="0"/>
              <a:t>in the </a:t>
            </a:r>
            <a:r>
              <a:rPr lang="en-US" dirty="0" smtClean="0"/>
              <a:t>Census </a:t>
            </a:r>
            <a:r>
              <a:rPr lang="en-US" dirty="0"/>
              <a:t>individual dataset.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1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464024"/>
            <a:ext cx="8503683" cy="600604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/>
              <a:t>Linking </a:t>
            </a:r>
            <a:r>
              <a:rPr lang="en-US" sz="2800" b="1" dirty="0"/>
              <a:t>geographical </a:t>
            </a:r>
            <a:r>
              <a:rPr lang="en-US" sz="2800" b="1" dirty="0" smtClean="0"/>
              <a:t>area level information </a:t>
            </a:r>
            <a:r>
              <a:rPr lang="en-US" sz="2800" b="1" dirty="0"/>
              <a:t>to the three cohorts</a:t>
            </a:r>
          </a:p>
          <a:p>
            <a:pPr marL="10282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For the 3 cohorts, </a:t>
            </a:r>
            <a:r>
              <a:rPr lang="en-US" b="1" dirty="0" err="1" smtClean="0"/>
              <a:t>meshblock</a:t>
            </a:r>
            <a:r>
              <a:rPr lang="en-US" dirty="0" smtClean="0"/>
              <a:t> information was derived from following sources:</a:t>
            </a:r>
          </a:p>
          <a:p>
            <a:pPr marL="10282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2" name="Rounded Rectangle 1"/>
          <p:cNvSpPr/>
          <p:nvPr/>
        </p:nvSpPr>
        <p:spPr>
          <a:xfrm>
            <a:off x="570721" y="2811423"/>
            <a:ext cx="2083764" cy="723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err="1" smtClean="0">
                <a:latin typeface="Verdana" panose="020B0604030504040204" pitchFamily="34" charset="0"/>
              </a:rPr>
              <a:t>Meshblock</a:t>
            </a:r>
            <a:r>
              <a:rPr lang="en-NZ" sz="2400" dirty="0" smtClean="0">
                <a:latin typeface="Verdana" panose="020B0604030504040204" pitchFamily="34" charset="0"/>
              </a:rPr>
              <a:t> in IDI</a:t>
            </a:r>
            <a:endParaRPr lang="en-NZ" sz="2400" dirty="0">
              <a:latin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2876" y="2811423"/>
            <a:ext cx="4531624" cy="7233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Verdana" panose="020B0604030504040204" pitchFamily="34" charset="0"/>
              </a:rPr>
              <a:t>address_notification_full</a:t>
            </a:r>
            <a:endParaRPr lang="en-NZ" sz="2400" dirty="0">
              <a:latin typeface="Verdan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2926480" y="3063915"/>
            <a:ext cx="914400" cy="21836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0721" y="3994712"/>
            <a:ext cx="2083764" cy="723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err="1" smtClean="0">
                <a:latin typeface="Verdana" panose="020B0604030504040204" pitchFamily="34" charset="0"/>
              </a:rPr>
              <a:t>Meshblock</a:t>
            </a:r>
            <a:r>
              <a:rPr lang="en-NZ" sz="2400" dirty="0" smtClean="0">
                <a:latin typeface="Verdana" panose="020B0604030504040204" pitchFamily="34" charset="0"/>
              </a:rPr>
              <a:t> in HSU</a:t>
            </a:r>
            <a:endParaRPr lang="en-NZ" sz="2400" dirty="0">
              <a:latin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2875" y="3994712"/>
            <a:ext cx="4531625" cy="7233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Verdana" panose="020B0604030504040204" pitchFamily="34" charset="0"/>
              </a:rPr>
              <a:t>1.pop_cohort_nhi_address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2.pop_cohort_pho_address</a:t>
            </a:r>
            <a:endParaRPr lang="en-NZ" sz="2400" dirty="0">
              <a:latin typeface="Verdana" panose="020B060403050404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926480" y="4247204"/>
            <a:ext cx="914400" cy="21836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0721" y="5158819"/>
            <a:ext cx="2083764" cy="723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err="1" smtClean="0">
                <a:latin typeface="Verdana" panose="020B0604030504040204" pitchFamily="34" charset="0"/>
              </a:rPr>
              <a:t>Meshblock</a:t>
            </a:r>
            <a:r>
              <a:rPr lang="en-NZ" sz="2400" dirty="0" smtClean="0">
                <a:latin typeface="Verdana" panose="020B0604030504040204" pitchFamily="34" charset="0"/>
              </a:rPr>
              <a:t> in Census</a:t>
            </a:r>
            <a:endParaRPr lang="en-NZ" sz="2400" dirty="0">
              <a:latin typeface="Verdan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12875" y="5158819"/>
            <a:ext cx="4531625" cy="7233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dirty="0" err="1">
                <a:latin typeface="Verdana" panose="020B0604030504040204" pitchFamily="34" charset="0"/>
              </a:rPr>
              <a:t>Census_address</a:t>
            </a:r>
            <a:endParaRPr lang="en-NZ" sz="2400" dirty="0">
              <a:latin typeface="Verdana" panose="020B060403050404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926480" y="5411311"/>
            <a:ext cx="914400" cy="21836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7865" y="590378"/>
            <a:ext cx="8027985" cy="42139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Experience we gained when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linking geographical information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in the IDI: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NZ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meshblock</a:t>
            </a: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variable in the IDI datasets (even for 2013 Census data) is usually the most recent (e.g. 2016 </a:t>
            </a:r>
            <a:r>
              <a:rPr lang="en-NZ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meshblocks</a:t>
            </a: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were used in the refresh we used)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When linking to other area </a:t>
            </a:r>
            <a:r>
              <a:rPr lang="en-NZ" sz="2400" dirty="0">
                <a:ea typeface="Verdana" panose="020B0604030504040204" pitchFamily="34" charset="0"/>
                <a:cs typeface="Verdana" panose="020B0604030504040204" pitchFamily="34" charset="0"/>
              </a:rPr>
              <a:t>level information in </a:t>
            </a: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a different year </a:t>
            </a:r>
            <a:r>
              <a:rPr lang="en-NZ" sz="2400" dirty="0">
                <a:ea typeface="Verdana" panose="020B0604030504040204" pitchFamily="34" charset="0"/>
                <a:cs typeface="Verdana" panose="020B0604030504040204" pitchFamily="34" charset="0"/>
              </a:rPr>
              <a:t>(e.g. </a:t>
            </a:r>
            <a:r>
              <a:rPr lang="en-NZ" sz="2400" dirty="0" err="1">
                <a:ea typeface="Verdana" panose="020B0604030504040204" pitchFamily="34" charset="0"/>
                <a:cs typeface="Verdana" panose="020B0604030504040204" pitchFamily="34" charset="0"/>
              </a:rPr>
              <a:t>NZDep</a:t>
            </a:r>
            <a:r>
              <a:rPr lang="en-NZ" sz="2400" dirty="0">
                <a:ea typeface="Verdana" panose="020B0604030504040204" pitchFamily="34" charset="0"/>
                <a:cs typeface="Verdana" panose="020B0604030504040204" pitchFamily="34" charset="0"/>
              </a:rPr>
              <a:t> 2013), a </a:t>
            </a:r>
            <a:r>
              <a:rPr lang="en-NZ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meshblock</a:t>
            </a: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correspondence </a:t>
            </a:r>
            <a:r>
              <a:rPr lang="en-NZ" sz="2400" dirty="0">
                <a:ea typeface="Verdana" panose="020B0604030504040204" pitchFamily="34" charset="0"/>
                <a:cs typeface="Verdana" panose="020B0604030504040204" pitchFamily="34" charset="0"/>
              </a:rPr>
              <a:t>table </a:t>
            </a: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called [metadata</a:t>
            </a:r>
            <a:r>
              <a:rPr lang="en-NZ" sz="2400" dirty="0">
                <a:ea typeface="Verdana" panose="020B0604030504040204" pitchFamily="34" charset="0"/>
                <a:cs typeface="Verdana" panose="020B0604030504040204" pitchFamily="34" charset="0"/>
              </a:rPr>
              <a:t>].[</a:t>
            </a:r>
            <a:r>
              <a:rPr lang="en-NZ" sz="2400" dirty="0" err="1">
                <a:ea typeface="Verdana" panose="020B0604030504040204" pitchFamily="34" charset="0"/>
                <a:cs typeface="Verdana" panose="020B0604030504040204" pitchFamily="34" charset="0"/>
              </a:rPr>
              <a:t>meshblock_concordance</a:t>
            </a:r>
            <a:r>
              <a:rPr lang="en-NZ" sz="2400" dirty="0">
                <a:ea typeface="Verdana" panose="020B0604030504040204" pitchFamily="34" charset="0"/>
                <a:cs typeface="Verdana" panose="020B0604030504040204" pitchFamily="34" charset="0"/>
              </a:rPr>
              <a:t>] should be used to ensure correct linkage</a:t>
            </a:r>
            <a:r>
              <a:rPr lang="en-NZ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NZ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B5A32-0817-4DC0-8CAB-487185BA1E47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383338"/>
            <a:ext cx="2133600" cy="365125"/>
          </a:xfrm>
        </p:spPr>
        <p:txBody>
          <a:bodyPr/>
          <a:lstStyle/>
          <a:p>
            <a:fld id="{5667B586-BBA6-4D0C-A646-01919094D8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7/19/2017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mage result for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85" y="590378"/>
            <a:ext cx="1042230" cy="10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464024"/>
            <a:ext cx="8503683" cy="600604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/>
              <a:t>Extracting </a:t>
            </a:r>
            <a:r>
              <a:rPr lang="en-US" sz="2800" b="1" dirty="0"/>
              <a:t>demographic information for the three cohorts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For </a:t>
            </a:r>
            <a:r>
              <a:rPr lang="en-US" sz="2200" dirty="0"/>
              <a:t>the </a:t>
            </a:r>
            <a:r>
              <a:rPr lang="en-US" sz="2200" b="1" dirty="0"/>
              <a:t>HSU</a:t>
            </a:r>
            <a:r>
              <a:rPr lang="en-US" sz="2200" dirty="0"/>
              <a:t> and </a:t>
            </a:r>
            <a:r>
              <a:rPr lang="en-US" sz="2200" b="1" dirty="0"/>
              <a:t>Census</a:t>
            </a:r>
            <a:r>
              <a:rPr lang="en-US" sz="2200" dirty="0"/>
              <a:t> populations, age, sex and ethnicity information was sourced solely from health population cohort demographics dataset and census individual dataset respectively.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For the </a:t>
            </a:r>
            <a:r>
              <a:rPr lang="en-US" sz="2200" b="1" dirty="0"/>
              <a:t>IDI</a:t>
            </a:r>
            <a:r>
              <a:rPr lang="en-US" sz="2200" dirty="0"/>
              <a:t> population, </a:t>
            </a:r>
            <a:r>
              <a:rPr lang="en-US" sz="2200" dirty="0" smtClean="0"/>
              <a:t>age </a:t>
            </a:r>
            <a:r>
              <a:rPr lang="en-US" sz="2200" dirty="0"/>
              <a:t>and sex information was sourced from the personal details </a:t>
            </a:r>
            <a:r>
              <a:rPr lang="en-US" sz="2200" dirty="0" smtClean="0"/>
              <a:t>dataset; ethnicity </a:t>
            </a:r>
            <a:r>
              <a:rPr lang="en-US" sz="2200" dirty="0"/>
              <a:t>information was sourced </a:t>
            </a:r>
            <a:r>
              <a:rPr lang="en-US" sz="2200" dirty="0" smtClean="0"/>
              <a:t>preferentially: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900" dirty="0" smtClean="0"/>
              <a:t>census </a:t>
            </a:r>
            <a:r>
              <a:rPr lang="en-US" sz="1900" dirty="0"/>
              <a:t>data </a:t>
            </a:r>
            <a:r>
              <a:rPr lang="en-US" sz="1900" dirty="0" smtClean="0">
                <a:sym typeface="Wingdings" panose="05000000000000000000" pitchFamily="2" charset="2"/>
              </a:rPr>
              <a:t> </a:t>
            </a:r>
            <a:r>
              <a:rPr lang="en-US" sz="1900" dirty="0" smtClean="0"/>
              <a:t>health data </a:t>
            </a:r>
            <a:r>
              <a:rPr lang="en-US" sz="1900" dirty="0" smtClean="0">
                <a:sym typeface="Wingdings" panose="05000000000000000000" pitchFamily="2" charset="2"/>
              </a:rPr>
              <a:t> </a:t>
            </a:r>
            <a:r>
              <a:rPr lang="en-US" sz="1900" dirty="0" smtClean="0"/>
              <a:t>personal </a:t>
            </a:r>
            <a:r>
              <a:rPr lang="en-US" sz="1900" dirty="0"/>
              <a:t>details dataset </a:t>
            </a:r>
            <a:endParaRPr lang="en-US" sz="1900" dirty="0" smtClean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900" dirty="0"/>
              <a:t>b</a:t>
            </a:r>
            <a:r>
              <a:rPr lang="en-US" sz="1900" dirty="0" smtClean="0"/>
              <a:t>ut, the new ‘source </a:t>
            </a:r>
            <a:r>
              <a:rPr lang="en-US" sz="1900" dirty="0"/>
              <a:t>ranked </a:t>
            </a:r>
            <a:r>
              <a:rPr lang="en-US" sz="1900" dirty="0" smtClean="0"/>
              <a:t>ethnicity’ core table might be </a:t>
            </a:r>
            <a:r>
              <a:rPr lang="en-US" sz="1900" dirty="0"/>
              <a:t>a </a:t>
            </a:r>
            <a:r>
              <a:rPr lang="en-US" sz="1900" dirty="0" smtClean="0"/>
              <a:t>better alternative for future research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A </a:t>
            </a:r>
            <a:r>
              <a:rPr lang="en-US" sz="2200" dirty="0" err="1" smtClean="0"/>
              <a:t>prioritised</a:t>
            </a:r>
            <a:r>
              <a:rPr lang="en-US" sz="2200" dirty="0" smtClean="0"/>
              <a:t> ethnicity was assigned to each individual.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900" dirty="0" smtClean="0"/>
              <a:t>Māori </a:t>
            </a:r>
            <a:r>
              <a:rPr lang="en-US" sz="1900" dirty="0">
                <a:sym typeface="Wingdings" panose="05000000000000000000" pitchFamily="2" charset="2"/>
              </a:rPr>
              <a:t> </a:t>
            </a:r>
            <a:r>
              <a:rPr lang="en-US" sz="1900" dirty="0" smtClean="0"/>
              <a:t>Pacific </a:t>
            </a:r>
            <a:r>
              <a:rPr lang="en-US" sz="1900" dirty="0" smtClean="0">
                <a:sym typeface="Wingdings" panose="05000000000000000000" pitchFamily="2" charset="2"/>
              </a:rPr>
              <a:t> </a:t>
            </a:r>
            <a:r>
              <a:rPr lang="en-US" sz="1900" dirty="0" smtClean="0"/>
              <a:t>Asian (Indian </a:t>
            </a:r>
            <a:r>
              <a:rPr lang="en-US" sz="1900" dirty="0" smtClean="0">
                <a:sym typeface="Wingdings" panose="05000000000000000000" pitchFamily="2" charset="2"/>
              </a:rPr>
              <a:t> Chinese  Other Asian)  </a:t>
            </a:r>
            <a:r>
              <a:rPr lang="en-US" sz="1900" dirty="0" smtClean="0"/>
              <a:t>All Other </a:t>
            </a:r>
            <a:endParaRPr lang="en-US" sz="19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44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464024"/>
            <a:ext cx="8503683" cy="600604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Estimating CVD prevalence in the three populations </a:t>
            </a:r>
            <a:endParaRPr lang="en-US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Individuals </a:t>
            </a:r>
            <a:r>
              <a:rPr lang="en-US" sz="2200" dirty="0"/>
              <a:t>were identified as having a history of CVD if they: </a:t>
            </a:r>
            <a:endParaRPr lang="en-US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had </a:t>
            </a:r>
            <a:r>
              <a:rPr lang="en-US" sz="2000" dirty="0"/>
              <a:t>at least one </a:t>
            </a:r>
            <a:r>
              <a:rPr lang="en-US" sz="2000" dirty="0" err="1"/>
              <a:t>hospitalisation</a:t>
            </a:r>
            <a:r>
              <a:rPr lang="en-US" sz="2000" dirty="0"/>
              <a:t> for atherosclerotic CVD, angina or </a:t>
            </a:r>
            <a:r>
              <a:rPr lang="en-US" sz="2000" dirty="0" err="1"/>
              <a:t>haemorrhagic</a:t>
            </a:r>
            <a:r>
              <a:rPr lang="en-US" sz="2000" dirty="0"/>
              <a:t> stroke between 1 January 1988 and </a:t>
            </a:r>
            <a:r>
              <a:rPr lang="en-US" sz="2000" dirty="0" smtClean="0"/>
              <a:t>Census </a:t>
            </a:r>
            <a:r>
              <a:rPr lang="en-US" sz="2000" dirty="0"/>
              <a:t>day 2013 recorded in the Publicly Funded Hospital Discharge Events and Diagnosis datasets; or, 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were </a:t>
            </a:r>
            <a:r>
              <a:rPr lang="en-US" sz="2000" dirty="0"/>
              <a:t>dispensed anti-</a:t>
            </a:r>
            <a:r>
              <a:rPr lang="en-US" sz="2000" dirty="0" err="1"/>
              <a:t>anginal</a:t>
            </a:r>
            <a:r>
              <a:rPr lang="en-US" sz="2000" dirty="0"/>
              <a:t> medications on at least three occasions in the 5 years preceding </a:t>
            </a:r>
            <a:r>
              <a:rPr lang="en-US" sz="2000" dirty="0" smtClean="0"/>
              <a:t>Census </a:t>
            </a:r>
            <a:r>
              <a:rPr lang="en-US" sz="2000" dirty="0"/>
              <a:t>day 2013 recorded in the Pharmaceutical database.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The </a:t>
            </a:r>
            <a:r>
              <a:rPr lang="en-US" sz="2200" dirty="0"/>
              <a:t>history of CVD information was then linked to the three </a:t>
            </a:r>
            <a:r>
              <a:rPr lang="en-US" sz="2200" dirty="0" smtClean="0"/>
              <a:t>populations as </a:t>
            </a:r>
            <a:r>
              <a:rPr lang="en-US" sz="2200" dirty="0"/>
              <a:t>denominators to calculate CVD prevalence by various sub-groups</a:t>
            </a:r>
            <a:r>
              <a:rPr lang="en-US" sz="2200" dirty="0" smtClean="0"/>
              <a:t>.</a:t>
            </a:r>
            <a:endParaRPr lang="en-US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44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2602" y="2020898"/>
            <a:ext cx="8027987" cy="43612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9600" b="1" dirty="0" smtClean="0"/>
              <a:t>Acknowledgements &amp; Disclaimer Statement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6400" dirty="0" smtClean="0"/>
              <a:t>Access </a:t>
            </a:r>
            <a:r>
              <a:rPr lang="en-NZ" sz="6400" dirty="0"/>
              <a:t>to the data presented was managed by Statistics New Zealand under strict micro-data access protocols and in accordance with the security and confidentiality provisions of the Statistic Act 1975. </a:t>
            </a:r>
            <a:r>
              <a:rPr lang="en-NZ" sz="6400" dirty="0" smtClean="0"/>
              <a:t>Our </a:t>
            </a:r>
            <a:r>
              <a:rPr lang="en-NZ" sz="6400" dirty="0"/>
              <a:t>findings are not Official Statistics. The opinions, findings, recommendations, and conclusions expressed are those of the </a:t>
            </a:r>
            <a:r>
              <a:rPr lang="en-NZ" sz="6400" dirty="0" smtClean="0"/>
              <a:t>researchers</a:t>
            </a:r>
            <a:r>
              <a:rPr lang="en-NZ" sz="6400" dirty="0"/>
              <a:t>, not Statistics NZ, </a:t>
            </a:r>
            <a:r>
              <a:rPr lang="en-NZ" sz="6400" dirty="0" smtClean="0"/>
              <a:t>or the University of Auckland.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6400" dirty="0" smtClean="0"/>
              <a:t>This </a:t>
            </a:r>
            <a:r>
              <a:rPr lang="en-NZ" sz="6400" dirty="0"/>
              <a:t>research was funded by the Health Research Council of New </a:t>
            </a:r>
            <a:r>
              <a:rPr lang="en-NZ" sz="6400" dirty="0" smtClean="0"/>
              <a:t>Zealand and </a:t>
            </a:r>
            <a:r>
              <a:rPr lang="en-US" sz="6400" dirty="0"/>
              <a:t>the Virtual Health Information Network (NZ)</a:t>
            </a:r>
            <a:r>
              <a:rPr lang="en-NZ" sz="6400" dirty="0" smtClean="0"/>
              <a:t>. </a:t>
            </a:r>
            <a:r>
              <a:rPr lang="en-NZ" sz="6400" dirty="0"/>
              <a:t>Thanks to </a:t>
            </a:r>
            <a:r>
              <a:rPr lang="en-NZ" sz="6400" dirty="0" smtClean="0"/>
              <a:t>the IDI team </a:t>
            </a:r>
            <a:r>
              <a:rPr lang="en-NZ" sz="6400" dirty="0"/>
              <a:t>at </a:t>
            </a:r>
            <a:r>
              <a:rPr lang="en-NZ" sz="6400" dirty="0" smtClean="0"/>
              <a:t>Statistics </a:t>
            </a:r>
            <a:r>
              <a:rPr lang="en-NZ" sz="6400" dirty="0"/>
              <a:t>New Zealand for their input and use of data. </a:t>
            </a:r>
            <a:endParaRPr lang="en-NZ" sz="64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 smtClean="0"/>
              <a:t>The </a:t>
            </a:r>
            <a:r>
              <a:rPr lang="en-US" sz="6400" dirty="0"/>
              <a:t>authors would like to thank </a:t>
            </a:r>
            <a:r>
              <a:rPr lang="en-US" sz="6400" dirty="0" err="1"/>
              <a:t>Dr</a:t>
            </a:r>
            <a:r>
              <a:rPr lang="en-US" sz="6400" dirty="0"/>
              <a:t> Katrina </a:t>
            </a:r>
            <a:r>
              <a:rPr lang="en-US" sz="6400" dirty="0" err="1"/>
              <a:t>Poppe</a:t>
            </a:r>
            <a:r>
              <a:rPr lang="en-US" sz="6400" dirty="0"/>
              <a:t> and Billy Wu for their advice on CVD data and related definitions, and Ying Huang for identifying a method for creating the charts</a:t>
            </a:r>
            <a:r>
              <a:rPr lang="en-US" sz="6400" dirty="0" smtClean="0"/>
              <a:t>.</a:t>
            </a:r>
            <a:endParaRPr lang="en-NZ" sz="64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val="35968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6003" b="7115"/>
          <a:stretch/>
        </p:blipFill>
        <p:spPr>
          <a:xfrm>
            <a:off x="5199064" y="1359548"/>
            <a:ext cx="3554165" cy="53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8" y="367723"/>
            <a:ext cx="8275276" cy="685800"/>
          </a:xfrm>
        </p:spPr>
        <p:txBody>
          <a:bodyPr/>
          <a:lstStyle/>
          <a:p>
            <a:pPr algn="l"/>
            <a:r>
              <a:rPr lang="en-NZ" sz="3200" dirty="0" smtClean="0"/>
              <a:t>3. </a:t>
            </a:r>
            <a:r>
              <a:rPr lang="en-US" sz="3200" dirty="0"/>
              <a:t>Comparing the distributions of the 3 </a:t>
            </a:r>
            <a:r>
              <a:rPr lang="en-US" sz="3200" dirty="0" smtClean="0"/>
              <a:t>populations</a:t>
            </a:r>
            <a:endParaRPr lang="en-NZ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60" y="1452713"/>
            <a:ext cx="4320000" cy="52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2" y="5160972"/>
            <a:ext cx="8784000" cy="1275406"/>
          </a:xfrm>
          <a:prstGeom prst="rect">
            <a:avLst/>
          </a:prstGeom>
          <a:ln w="2857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536171"/>
            <a:ext cx="8503683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Demographic comparison </a:t>
            </a:r>
            <a:r>
              <a:rPr lang="en-US" b="1" dirty="0"/>
              <a:t>between the IDI</a:t>
            </a:r>
            <a:r>
              <a:rPr lang="en-US" b="1" dirty="0" smtClean="0"/>
              <a:t>, and the </a:t>
            </a:r>
            <a:r>
              <a:rPr lang="en-US" b="1" dirty="0"/>
              <a:t>HSU and Census populations 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Comparing </a:t>
            </a:r>
            <a:r>
              <a:rPr lang="en-US" dirty="0" smtClean="0"/>
              <a:t>population distributions </a:t>
            </a:r>
            <a:r>
              <a:rPr lang="en-US" dirty="0"/>
              <a:t>by gender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IDI population </a:t>
            </a:r>
            <a:r>
              <a:rPr lang="en-US" sz="2000" dirty="0" smtClean="0"/>
              <a:t>(4,414,287) included more </a:t>
            </a:r>
            <a:r>
              <a:rPr lang="en-US" sz="2000" dirty="0"/>
              <a:t>males and females than the HSU </a:t>
            </a:r>
            <a:r>
              <a:rPr lang="en-US" sz="2000" dirty="0" smtClean="0"/>
              <a:t>(4,266,789) and </a:t>
            </a:r>
            <a:r>
              <a:rPr lang="en-US" sz="2000" dirty="0"/>
              <a:t>Census </a:t>
            </a:r>
            <a:r>
              <a:rPr lang="en-US" sz="2000" dirty="0" smtClean="0"/>
              <a:t>(4,242,051) populations</a:t>
            </a:r>
            <a:r>
              <a:rPr lang="en-US" sz="2000" dirty="0"/>
              <a:t>. </a:t>
            </a: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638300" y="5526277"/>
            <a:ext cx="7323969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2" y="5160972"/>
            <a:ext cx="8784000" cy="1275406"/>
          </a:xfrm>
          <a:prstGeom prst="rect">
            <a:avLst/>
          </a:prstGeom>
          <a:ln w="2857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536171"/>
            <a:ext cx="8503683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Demographic comparison </a:t>
            </a:r>
            <a:r>
              <a:rPr lang="en-US" b="1" dirty="0"/>
              <a:t>between the IDI</a:t>
            </a:r>
            <a:r>
              <a:rPr lang="en-US" b="1" dirty="0" smtClean="0"/>
              <a:t>, and the </a:t>
            </a:r>
            <a:r>
              <a:rPr lang="en-US" b="1" dirty="0"/>
              <a:t>HSU and Census populations 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Comparing </a:t>
            </a:r>
            <a:r>
              <a:rPr lang="en-US" dirty="0" smtClean="0"/>
              <a:t>population distributions </a:t>
            </a:r>
            <a:r>
              <a:rPr lang="en-US" dirty="0"/>
              <a:t>by gender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IDI population </a:t>
            </a:r>
            <a:r>
              <a:rPr lang="en-US" sz="2000" dirty="0" smtClean="0"/>
              <a:t>included more </a:t>
            </a:r>
            <a:r>
              <a:rPr lang="en-US" sz="2000" dirty="0"/>
              <a:t>males and females than the HSU and Census populations. 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percentage differences were </a:t>
            </a:r>
            <a:r>
              <a:rPr lang="en-US" sz="2000" dirty="0"/>
              <a:t>greater for males</a:t>
            </a:r>
            <a:r>
              <a:rPr lang="en-US" sz="2000" dirty="0" smtClean="0"/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5</a:t>
            </a:r>
            <a:r>
              <a:rPr lang="en-US" sz="1700" dirty="0"/>
              <a:t>% between IDI and HSU for males and 2% for females, </a:t>
            </a:r>
            <a:r>
              <a:rPr lang="en-US" sz="1700" dirty="0" smtClean="0"/>
              <a:t>and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5</a:t>
            </a:r>
            <a:r>
              <a:rPr lang="en-US" sz="1700" dirty="0"/>
              <a:t>% between IDI and Census for males and 3% for females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7597772" y="5844412"/>
            <a:ext cx="1364497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2984" y="5844412"/>
            <a:ext cx="1364497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0"/>
            <a:ext cx="8503683" cy="5971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population distributions by gender (2)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b="1" dirty="0" smtClean="0"/>
              <a:t>HSU</a:t>
            </a:r>
            <a:r>
              <a:rPr lang="en-US" sz="2000" dirty="0" smtClean="0"/>
              <a:t> distribution </a:t>
            </a:r>
            <a:r>
              <a:rPr lang="en-US" sz="2000" dirty="0"/>
              <a:t>for Asian males and females </a:t>
            </a:r>
            <a:r>
              <a:rPr lang="en-US" sz="2000" dirty="0" smtClean="0"/>
              <a:t>was asymmetrical.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sz="1700" dirty="0" smtClean="0"/>
              <a:t>Suggesting younger Asian males had fewer health contacts than females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4"/>
          <a:stretch/>
        </p:blipFill>
        <p:spPr>
          <a:xfrm>
            <a:off x="4932074" y="2673397"/>
            <a:ext cx="3900654" cy="33384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89307" y="3021234"/>
            <a:ext cx="854588" cy="198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0"/>
            <a:ext cx="8503683" cy="5971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population distributions by gender (2)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b="1" dirty="0" smtClean="0"/>
              <a:t>HSU</a:t>
            </a:r>
            <a:r>
              <a:rPr lang="en-US" sz="2000" dirty="0" smtClean="0"/>
              <a:t> distribution </a:t>
            </a:r>
            <a:r>
              <a:rPr lang="en-US" sz="2000" dirty="0"/>
              <a:t>for Asian males and females </a:t>
            </a:r>
            <a:r>
              <a:rPr lang="en-US" sz="2000" dirty="0" smtClean="0"/>
              <a:t>was asymmetrical.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sz="1700" dirty="0" smtClean="0"/>
              <a:t>Suggesting younger Asian males had fewer health contacts than females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Also, males </a:t>
            </a:r>
            <a:r>
              <a:rPr lang="en-US" dirty="0"/>
              <a:t>between 19-30 </a:t>
            </a:r>
            <a:r>
              <a:rPr lang="en-US" dirty="0" smtClean="0"/>
              <a:t>years</a:t>
            </a:r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in the HSU population had </a:t>
            </a:r>
            <a:endParaRPr lang="en-US" dirty="0" smtClean="0"/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much </a:t>
            </a:r>
            <a:r>
              <a:rPr lang="en-US" dirty="0"/>
              <a:t>lower counts than in </a:t>
            </a:r>
            <a:r>
              <a:rPr lang="en-US" dirty="0" smtClean="0"/>
              <a:t>the</a:t>
            </a:r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IDI and Census </a:t>
            </a:r>
            <a:r>
              <a:rPr lang="en-US" dirty="0" smtClean="0"/>
              <a:t>populations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Females </a:t>
            </a:r>
            <a:r>
              <a:rPr lang="en-US" dirty="0"/>
              <a:t>between 17-28 </a:t>
            </a:r>
            <a:r>
              <a:rPr lang="en-US" dirty="0" smtClean="0"/>
              <a:t>years</a:t>
            </a:r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 in </a:t>
            </a:r>
            <a:r>
              <a:rPr lang="en-US" dirty="0"/>
              <a:t>the HSU population also </a:t>
            </a:r>
            <a:r>
              <a:rPr lang="en-US" dirty="0" smtClean="0"/>
              <a:t>had</a:t>
            </a:r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lower </a:t>
            </a:r>
            <a:r>
              <a:rPr lang="en-US" dirty="0"/>
              <a:t>counts, </a:t>
            </a:r>
            <a:r>
              <a:rPr lang="en-US" dirty="0" smtClean="0"/>
              <a:t>but the</a:t>
            </a:r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difference was </a:t>
            </a:r>
            <a:r>
              <a:rPr lang="en-US" dirty="0" smtClean="0"/>
              <a:t>considerably</a:t>
            </a:r>
          </a:p>
          <a:p>
            <a:pPr marL="6858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less.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4"/>
          <a:stretch/>
        </p:blipFill>
        <p:spPr>
          <a:xfrm>
            <a:off x="4932074" y="2673397"/>
            <a:ext cx="3900654" cy="33384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89307" y="3021234"/>
            <a:ext cx="854588" cy="198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70954" y="4415691"/>
            <a:ext cx="2243015" cy="789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412327"/>
            <a:ext cx="8503683" cy="520908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Comparing </a:t>
            </a:r>
            <a:r>
              <a:rPr lang="en-US" dirty="0"/>
              <a:t>distributions by age </a:t>
            </a:r>
            <a:r>
              <a:rPr lang="en-US" dirty="0" smtClean="0"/>
              <a:t>group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percentage differences between the IDI, and the HSU and Census populations were largest for people aged 15-34,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" y="3458853"/>
            <a:ext cx="8064000" cy="2148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52360" y="4274692"/>
            <a:ext cx="1196856" cy="335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2472" y="4274692"/>
            <a:ext cx="1196856" cy="335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596" y="4274692"/>
            <a:ext cx="778764" cy="335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412327"/>
            <a:ext cx="8503683" cy="520908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Comparing </a:t>
            </a:r>
            <a:r>
              <a:rPr lang="en-US" dirty="0"/>
              <a:t>distributions by age </a:t>
            </a:r>
            <a:r>
              <a:rPr lang="en-US" dirty="0" smtClean="0"/>
              <a:t>group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percentage differences between the IDI, and the HSU and Census populations were largest for people aged 15-34,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percentage differences were </a:t>
            </a:r>
            <a:r>
              <a:rPr lang="en-US" sz="2000" dirty="0" smtClean="0"/>
              <a:t>generally much smaller for people aged 55-64 years.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" y="3458853"/>
            <a:ext cx="8064000" cy="21480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7596" y="4922392"/>
            <a:ext cx="778764" cy="216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2472" y="4922392"/>
            <a:ext cx="1196856" cy="216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2360" y="4922392"/>
            <a:ext cx="1196856" cy="216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0"/>
            <a:ext cx="8503683" cy="5971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</a:t>
            </a:r>
            <a:r>
              <a:rPr lang="en-US" dirty="0"/>
              <a:t>distributions </a:t>
            </a:r>
            <a:r>
              <a:rPr lang="en-US" dirty="0" smtClean="0"/>
              <a:t>by ethnic group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The percentage difference between the </a:t>
            </a:r>
            <a:r>
              <a:rPr lang="en-US" sz="2000" b="1" dirty="0"/>
              <a:t>IDI</a:t>
            </a:r>
            <a:r>
              <a:rPr lang="en-US" sz="2000" dirty="0"/>
              <a:t> and </a:t>
            </a:r>
            <a:r>
              <a:rPr lang="en-US" sz="2000" b="1" dirty="0"/>
              <a:t>HSU</a:t>
            </a:r>
            <a:r>
              <a:rPr lang="en-US" sz="2000" dirty="0"/>
              <a:t> populations by ethnicity </a:t>
            </a:r>
            <a:r>
              <a:rPr lang="en-US" sz="2000" dirty="0" smtClean="0"/>
              <a:t>was: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Greatest </a:t>
            </a:r>
            <a:r>
              <a:rPr lang="en-US" sz="1700" dirty="0"/>
              <a:t>among Asian people (27</a:t>
            </a:r>
            <a:r>
              <a:rPr lang="en-US" sz="1700" dirty="0" smtClean="0"/>
              <a:t>%), </a:t>
            </a:r>
            <a:r>
              <a:rPr lang="en-US" sz="1700" dirty="0"/>
              <a:t>particularly for </a:t>
            </a:r>
            <a:r>
              <a:rPr lang="en-US" sz="1700" dirty="0" smtClean="0"/>
              <a:t>people in the Indian sub-group (31%)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3610153"/>
            <a:ext cx="8064000" cy="2007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02472" y="4762308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886" y="4762308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0"/>
            <a:ext cx="8503683" cy="5971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</a:t>
            </a:r>
            <a:r>
              <a:rPr lang="en-US" dirty="0"/>
              <a:t>distributions </a:t>
            </a:r>
            <a:r>
              <a:rPr lang="en-US" dirty="0" smtClean="0"/>
              <a:t>by ethnic group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The percentage difference between the </a:t>
            </a:r>
            <a:r>
              <a:rPr lang="en-US" sz="2000" b="1" dirty="0"/>
              <a:t>IDI</a:t>
            </a:r>
            <a:r>
              <a:rPr lang="en-US" sz="2000" dirty="0"/>
              <a:t> and </a:t>
            </a:r>
            <a:r>
              <a:rPr lang="en-US" sz="2000" b="1" dirty="0"/>
              <a:t>HSU</a:t>
            </a:r>
            <a:r>
              <a:rPr lang="en-US" sz="2000" dirty="0"/>
              <a:t> populations by ethnicity </a:t>
            </a:r>
            <a:r>
              <a:rPr lang="en-US" sz="2000" dirty="0" smtClean="0"/>
              <a:t>was: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Greatest </a:t>
            </a:r>
            <a:r>
              <a:rPr lang="en-US" sz="1700" dirty="0"/>
              <a:t>among Asian people (27</a:t>
            </a:r>
            <a:r>
              <a:rPr lang="en-US" sz="1700" dirty="0" smtClean="0"/>
              <a:t>%), </a:t>
            </a:r>
            <a:r>
              <a:rPr lang="en-US" sz="1700" dirty="0"/>
              <a:t>particularly for </a:t>
            </a:r>
            <a:r>
              <a:rPr lang="en-US" sz="1700" dirty="0" smtClean="0"/>
              <a:t>people in the Indian sub-group (31%)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Followed </a:t>
            </a:r>
            <a:r>
              <a:rPr lang="en-US" sz="1700" dirty="0"/>
              <a:t>by Māori (21%), Pacific (5%) and All Other (-5%) ethnic </a:t>
            </a:r>
            <a:r>
              <a:rPr lang="en-US" sz="1700" dirty="0" smtClean="0"/>
              <a:t>groups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3610153"/>
            <a:ext cx="8064000" cy="20071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35980" y="5247837"/>
            <a:ext cx="1363348" cy="216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886" y="5255457"/>
            <a:ext cx="1188000" cy="216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0"/>
            <a:ext cx="8503683" cy="5971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</a:t>
            </a:r>
            <a:r>
              <a:rPr lang="en-US" dirty="0"/>
              <a:t>distributions </a:t>
            </a:r>
            <a:r>
              <a:rPr lang="en-US" dirty="0" smtClean="0"/>
              <a:t>by ethnic group (2)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percentage difference between the </a:t>
            </a:r>
            <a:r>
              <a:rPr lang="en-US" sz="2000" b="1" dirty="0"/>
              <a:t>IDI</a:t>
            </a:r>
            <a:r>
              <a:rPr lang="en-US" sz="2000" dirty="0"/>
              <a:t> and </a:t>
            </a:r>
            <a:r>
              <a:rPr lang="en-US" sz="2000" b="1" dirty="0"/>
              <a:t>Census</a:t>
            </a:r>
            <a:r>
              <a:rPr lang="en-US" sz="2000" dirty="0"/>
              <a:t> </a:t>
            </a:r>
            <a:r>
              <a:rPr lang="en-US" sz="2000" dirty="0" smtClean="0"/>
              <a:t>populations </a:t>
            </a:r>
            <a:r>
              <a:rPr lang="en-US" sz="2000" dirty="0"/>
              <a:t>by ethnicity was: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</a:t>
            </a:r>
            <a:r>
              <a:rPr lang="en-US" dirty="0" smtClean="0"/>
              <a:t>argest for </a:t>
            </a:r>
            <a:r>
              <a:rPr lang="en-US" dirty="0"/>
              <a:t>Māori and Pacific people </a:t>
            </a:r>
            <a:r>
              <a:rPr lang="en-US" dirty="0" smtClean="0"/>
              <a:t>(</a:t>
            </a:r>
            <a:r>
              <a:rPr lang="en-US" dirty="0"/>
              <a:t>both at 15</a:t>
            </a:r>
            <a:r>
              <a:rPr lang="en-US" dirty="0" smtClean="0"/>
              <a:t>%)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4471213"/>
            <a:ext cx="8064000" cy="2007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2784" y="5143436"/>
            <a:ext cx="1300102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886" y="5136031"/>
            <a:ext cx="1196856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26089"/>
            <a:ext cx="7772400" cy="685800"/>
          </a:xfrm>
        </p:spPr>
        <p:txBody>
          <a:bodyPr/>
          <a:lstStyle/>
          <a:p>
            <a:pPr algn="l"/>
            <a:r>
              <a:rPr lang="en-NZ" dirty="0" smtClean="0"/>
              <a:t>Outline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18292"/>
            <a:ext cx="7772400" cy="5245694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Introduction – Getting </a:t>
            </a:r>
            <a:r>
              <a:rPr lang="en-US" dirty="0"/>
              <a:t>the </a:t>
            </a:r>
            <a:r>
              <a:rPr lang="en-US" dirty="0" smtClean="0"/>
              <a:t>denominator right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Creating 3 national population denominators using </a:t>
            </a:r>
            <a:r>
              <a:rPr lang="en-US" dirty="0"/>
              <a:t>the IDI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 brief introduction to the IDI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Constructing a </a:t>
            </a:r>
            <a:r>
              <a:rPr lang="en-US" sz="1800" dirty="0"/>
              <a:t>comprehensive IDI population denominator using multiple linked data </a:t>
            </a:r>
            <a:r>
              <a:rPr lang="en-US" sz="1800" dirty="0" smtClean="0"/>
              <a:t>sources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Constructing a Health Service </a:t>
            </a:r>
            <a:r>
              <a:rPr lang="en-US" sz="1800" dirty="0" err="1" smtClean="0"/>
              <a:t>Utilisation</a:t>
            </a:r>
            <a:r>
              <a:rPr lang="en-US" sz="1800" dirty="0" smtClean="0"/>
              <a:t> (HSU) population </a:t>
            </a:r>
            <a:r>
              <a:rPr lang="en-US" sz="1800" dirty="0"/>
              <a:t>denominator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Constructing a 2013 Census usual resident (Census) </a:t>
            </a:r>
            <a:r>
              <a:rPr lang="en-US" sz="1800" dirty="0"/>
              <a:t>population denominator </a:t>
            </a:r>
            <a:endParaRPr lang="en-US" sz="18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Comparing the </a:t>
            </a:r>
            <a:r>
              <a:rPr lang="en-US" dirty="0"/>
              <a:t>distributions </a:t>
            </a:r>
            <a:r>
              <a:rPr lang="en-US" dirty="0" smtClean="0"/>
              <a:t>of the 3 populations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dirty="0" smtClean="0"/>
              <a:t>Comparing the history of cardiovascular disease (CVD) prevalence using the 3 populations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Discussion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383338"/>
            <a:ext cx="2133600" cy="365125"/>
          </a:xfrm>
        </p:spPr>
        <p:txBody>
          <a:bodyPr/>
          <a:lstStyle/>
          <a:p>
            <a:fld id="{335C6E0D-410E-4234-9DC5-1EFFF1416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7/19/2017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83338"/>
            <a:ext cx="642938" cy="474662"/>
          </a:xfrm>
        </p:spPr>
        <p:txBody>
          <a:bodyPr/>
          <a:lstStyle/>
          <a:p>
            <a:fld id="{140B5A32-0817-4DC0-8CAB-487185BA1E47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0"/>
            <a:ext cx="8503683" cy="5971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</a:t>
            </a:r>
            <a:r>
              <a:rPr lang="en-US" dirty="0"/>
              <a:t>distributions </a:t>
            </a:r>
            <a:r>
              <a:rPr lang="en-US" dirty="0" smtClean="0"/>
              <a:t>by ethnic group (2)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percentage difference between the </a:t>
            </a:r>
            <a:r>
              <a:rPr lang="en-US" sz="2000" b="1" dirty="0"/>
              <a:t>IDI</a:t>
            </a:r>
            <a:r>
              <a:rPr lang="en-US" sz="2000" dirty="0"/>
              <a:t> and </a:t>
            </a:r>
            <a:r>
              <a:rPr lang="en-US" sz="2000" b="1" dirty="0"/>
              <a:t>Census</a:t>
            </a:r>
            <a:r>
              <a:rPr lang="en-US" sz="2000" dirty="0"/>
              <a:t> </a:t>
            </a:r>
            <a:r>
              <a:rPr lang="en-US" sz="2000" dirty="0" smtClean="0"/>
              <a:t>populations </a:t>
            </a:r>
            <a:r>
              <a:rPr lang="en-US" sz="2000" dirty="0"/>
              <a:t>by ethnicity was: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</a:t>
            </a:r>
            <a:r>
              <a:rPr lang="en-US" dirty="0" smtClean="0"/>
              <a:t>argest for </a:t>
            </a:r>
            <a:r>
              <a:rPr lang="en-US" dirty="0"/>
              <a:t>Māori and Pacific people </a:t>
            </a:r>
            <a:r>
              <a:rPr lang="en-US" dirty="0" smtClean="0"/>
              <a:t>(</a:t>
            </a:r>
            <a:r>
              <a:rPr lang="en-US" dirty="0"/>
              <a:t>both at 15</a:t>
            </a:r>
            <a:r>
              <a:rPr lang="en-US" dirty="0" smtClean="0"/>
              <a:t>%)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mallest for Asian </a:t>
            </a:r>
            <a:r>
              <a:rPr lang="en-US" dirty="0"/>
              <a:t>people </a:t>
            </a:r>
            <a:r>
              <a:rPr lang="en-US" dirty="0" smtClean="0"/>
              <a:t>(</a:t>
            </a:r>
            <a:r>
              <a:rPr lang="en-US" dirty="0"/>
              <a:t>5%). However, the percentage </a:t>
            </a:r>
            <a:r>
              <a:rPr lang="en-US" dirty="0" smtClean="0"/>
              <a:t>differences </a:t>
            </a:r>
            <a:r>
              <a:rPr lang="en-US" dirty="0"/>
              <a:t>among Asian sub-groups varied dramatically, ranging from 11% among Other Asian individuals to -2% among Chinese people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4471213"/>
            <a:ext cx="8064000" cy="2007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2784" y="5798070"/>
            <a:ext cx="1296000" cy="180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886" y="5796821"/>
            <a:ext cx="1188000" cy="180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0"/>
            <a:ext cx="8503683" cy="59719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</a:t>
            </a:r>
            <a:r>
              <a:rPr lang="en-US" dirty="0"/>
              <a:t>distributions </a:t>
            </a:r>
            <a:r>
              <a:rPr lang="en-US" dirty="0" smtClean="0"/>
              <a:t>by ethnic group (2)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percentage difference between the </a:t>
            </a:r>
            <a:r>
              <a:rPr lang="en-US" sz="2000" b="1" dirty="0"/>
              <a:t>IDI</a:t>
            </a:r>
            <a:r>
              <a:rPr lang="en-US" sz="2000" dirty="0"/>
              <a:t> and </a:t>
            </a:r>
            <a:r>
              <a:rPr lang="en-US" sz="2000" b="1" dirty="0"/>
              <a:t>Census</a:t>
            </a:r>
            <a:r>
              <a:rPr lang="en-US" sz="2000" dirty="0"/>
              <a:t> </a:t>
            </a:r>
            <a:r>
              <a:rPr lang="en-US" sz="2000" dirty="0" smtClean="0"/>
              <a:t>populations </a:t>
            </a:r>
            <a:r>
              <a:rPr lang="en-US" sz="2000" dirty="0"/>
              <a:t>by ethnicity was: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</a:t>
            </a:r>
            <a:r>
              <a:rPr lang="en-US" dirty="0" smtClean="0"/>
              <a:t>argest for </a:t>
            </a:r>
            <a:r>
              <a:rPr lang="en-US" dirty="0"/>
              <a:t>Māori and Pacific people </a:t>
            </a:r>
            <a:r>
              <a:rPr lang="en-US" dirty="0" smtClean="0"/>
              <a:t>(</a:t>
            </a:r>
            <a:r>
              <a:rPr lang="en-US" dirty="0"/>
              <a:t>both at 15</a:t>
            </a:r>
            <a:r>
              <a:rPr lang="en-US" dirty="0" smtClean="0"/>
              <a:t>%)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</a:t>
            </a:r>
            <a:r>
              <a:rPr lang="en-US" dirty="0" smtClean="0"/>
              <a:t>mallest for Asian </a:t>
            </a:r>
            <a:r>
              <a:rPr lang="en-US" dirty="0"/>
              <a:t>people </a:t>
            </a:r>
            <a:r>
              <a:rPr lang="en-US" dirty="0" smtClean="0"/>
              <a:t>(</a:t>
            </a:r>
            <a:r>
              <a:rPr lang="en-US" dirty="0"/>
              <a:t>5%). However, the percentage </a:t>
            </a:r>
            <a:r>
              <a:rPr lang="en-US" dirty="0" smtClean="0"/>
              <a:t>differences </a:t>
            </a:r>
            <a:r>
              <a:rPr lang="en-US" dirty="0"/>
              <a:t>among Asian sub-groups varied dramatically, ranging from 11% among Other Asian individuals to -2% among Chinese people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Ethnicity </a:t>
            </a:r>
            <a:r>
              <a:rPr lang="en-US" sz="2000" dirty="0" smtClean="0"/>
              <a:t>information was </a:t>
            </a:r>
            <a:r>
              <a:rPr lang="en-US" sz="2000" dirty="0"/>
              <a:t>unavailable for 230,646 people (5%) in the Census population</a:t>
            </a:r>
            <a:r>
              <a:rPr lang="en-US" sz="20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4471213"/>
            <a:ext cx="8064000" cy="20071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80886" y="6283599"/>
            <a:ext cx="1332000" cy="180000"/>
          </a:xfrm>
          <a:prstGeom prst="rect">
            <a:avLst/>
          </a:prstGeom>
          <a:noFill/>
          <a:ln w="28575">
            <a:solidFill>
              <a:srgbClr val="DBA5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6"/>
          <a:stretch/>
        </p:blipFill>
        <p:spPr>
          <a:xfrm>
            <a:off x="3310966" y="1861419"/>
            <a:ext cx="2664380" cy="223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</a:t>
            </a:r>
            <a:r>
              <a:rPr lang="en-US" dirty="0"/>
              <a:t>distributions </a:t>
            </a:r>
            <a:r>
              <a:rPr lang="en-US" dirty="0" smtClean="0"/>
              <a:t>by </a:t>
            </a:r>
            <a:r>
              <a:rPr lang="en-US" dirty="0"/>
              <a:t>age and ethnic </a:t>
            </a:r>
            <a:r>
              <a:rPr lang="en-US" dirty="0" smtClean="0"/>
              <a:t>groups</a:t>
            </a:r>
            <a:endParaRPr lang="en-US" dirty="0"/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Generally, </a:t>
            </a:r>
            <a:r>
              <a:rPr lang="en-US" sz="2000" dirty="0"/>
              <a:t>the IDI population for Māori and Asian people by age was larger than the Census </a:t>
            </a:r>
            <a:r>
              <a:rPr lang="en-US" sz="2000" dirty="0" smtClean="0"/>
              <a:t>and </a:t>
            </a:r>
            <a:r>
              <a:rPr lang="en-US" sz="2000" dirty="0"/>
              <a:t>HSU equivalents. </a:t>
            </a:r>
            <a:endParaRPr lang="en-US" sz="2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2"/>
          <a:stretch/>
        </p:blipFill>
        <p:spPr>
          <a:xfrm>
            <a:off x="6047467" y="1816274"/>
            <a:ext cx="2635425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6"/>
          <a:stretch/>
        </p:blipFill>
        <p:spPr>
          <a:xfrm>
            <a:off x="3310966" y="1861419"/>
            <a:ext cx="2664380" cy="223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Comparing </a:t>
            </a:r>
            <a:r>
              <a:rPr lang="en-US" dirty="0"/>
              <a:t>distributions </a:t>
            </a:r>
            <a:r>
              <a:rPr lang="en-US" dirty="0" smtClean="0"/>
              <a:t>by </a:t>
            </a:r>
            <a:r>
              <a:rPr lang="en-US" dirty="0"/>
              <a:t>age and ethnic </a:t>
            </a:r>
            <a:r>
              <a:rPr lang="en-US" dirty="0" smtClean="0"/>
              <a:t>groups</a:t>
            </a:r>
            <a:endParaRPr lang="en-US" dirty="0"/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Generally, </a:t>
            </a:r>
            <a:r>
              <a:rPr lang="en-US" sz="2000" dirty="0"/>
              <a:t>the IDI population for Māori and Asian people by age was larger than the Census and the HSU equivalents. </a:t>
            </a: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9045" y="1798121"/>
            <a:ext cx="3092335" cy="307848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>
              <a:spcBef>
                <a:spcPts val="0"/>
              </a:spcBef>
            </a:pPr>
            <a:r>
              <a:rPr lang="en-US" sz="2000" dirty="0" smtClean="0"/>
              <a:t>However, the IDI population was smaller than the HSU population for</a:t>
            </a:r>
          </a:p>
          <a:p>
            <a:pPr marL="145687" lvl="1" indent="0">
              <a:spcBef>
                <a:spcPts val="0"/>
              </a:spcBef>
              <a:buNone/>
            </a:pPr>
            <a:r>
              <a:rPr lang="en-US" sz="2000" dirty="0" smtClean="0"/>
              <a:t>   these 3 sub-groups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All Other people aged &lt; 64 years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Pacific children aged 3-13 years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Pacific females aged 27-35 years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3310966" y="4313009"/>
            <a:ext cx="2667974" cy="2232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2"/>
          <a:stretch/>
        </p:blipFill>
        <p:spPr>
          <a:xfrm>
            <a:off x="6047467" y="4313009"/>
            <a:ext cx="2690133" cy="2258568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2"/>
          <a:stretch/>
        </p:blipFill>
        <p:spPr>
          <a:xfrm>
            <a:off x="6047467" y="1816274"/>
            <a:ext cx="2635425" cy="22585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61835" y="4526475"/>
            <a:ext cx="560899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56834" y="4526475"/>
            <a:ext cx="560899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8966" y="5294299"/>
            <a:ext cx="1873032" cy="1014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6443" y="6024281"/>
            <a:ext cx="1873032" cy="293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28859" y="5709237"/>
            <a:ext cx="508425" cy="2402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Comparing </a:t>
            </a:r>
            <a:r>
              <a:rPr lang="en-US" dirty="0" smtClean="0"/>
              <a:t>population distributions </a:t>
            </a:r>
            <a:r>
              <a:rPr lang="en-US" dirty="0"/>
              <a:t>by </a:t>
            </a:r>
            <a:r>
              <a:rPr lang="en-US" dirty="0" err="1"/>
              <a:t>NZDep</a:t>
            </a:r>
            <a:r>
              <a:rPr lang="en-US" dirty="0"/>
              <a:t> 2013 at the </a:t>
            </a:r>
            <a:r>
              <a:rPr lang="en-US" dirty="0" err="1"/>
              <a:t>meshblock</a:t>
            </a:r>
            <a:r>
              <a:rPr lang="en-US" dirty="0"/>
              <a:t> level</a:t>
            </a:r>
          </a:p>
          <a:p>
            <a:pPr marL="360000" lvl="1">
              <a:spcBef>
                <a:spcPts val="600"/>
              </a:spcBef>
            </a:pPr>
            <a:r>
              <a:rPr lang="en-US" sz="2000" dirty="0"/>
              <a:t>The IDI </a:t>
            </a:r>
            <a:r>
              <a:rPr lang="en-US" sz="2000" dirty="0" smtClean="0"/>
              <a:t>population included </a:t>
            </a:r>
            <a:r>
              <a:rPr lang="en-US" sz="2000" dirty="0"/>
              <a:t>more people than the HSU and Census </a:t>
            </a:r>
            <a:r>
              <a:rPr lang="en-US" sz="2000" dirty="0" smtClean="0"/>
              <a:t>in </a:t>
            </a:r>
            <a:r>
              <a:rPr lang="en-US" sz="2000" dirty="0"/>
              <a:t>all </a:t>
            </a:r>
            <a:r>
              <a:rPr lang="en-US" sz="2000" dirty="0" smtClean="0"/>
              <a:t>deciles of </a:t>
            </a:r>
            <a:r>
              <a:rPr lang="en-US" sz="2000" dirty="0" err="1" smtClean="0"/>
              <a:t>NZDep</a:t>
            </a:r>
            <a:r>
              <a:rPr lang="en-US" sz="2000" dirty="0" smtClean="0"/>
              <a:t> 2013. </a:t>
            </a:r>
          </a:p>
          <a:p>
            <a:pPr marL="360000" lvl="1"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percentage difference between the IDI and the Census populations gradually increased as </a:t>
            </a:r>
            <a:r>
              <a:rPr lang="en-US" sz="2000" dirty="0" err="1"/>
              <a:t>NZDep</a:t>
            </a:r>
            <a:r>
              <a:rPr lang="en-US" sz="2000" dirty="0"/>
              <a:t> 2013 deciles increased (from 6% at decile 1 to 22% at decile 10). 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4180332"/>
            <a:ext cx="8064000" cy="24825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416030" y="4802292"/>
            <a:ext cx="1196856" cy="169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Comparing </a:t>
            </a:r>
            <a:r>
              <a:rPr lang="en-US" dirty="0" smtClean="0"/>
              <a:t>population distributions </a:t>
            </a:r>
            <a:r>
              <a:rPr lang="en-US" dirty="0"/>
              <a:t>by </a:t>
            </a:r>
            <a:r>
              <a:rPr lang="en-US" dirty="0" err="1"/>
              <a:t>NZDep</a:t>
            </a:r>
            <a:r>
              <a:rPr lang="en-US" dirty="0"/>
              <a:t> 2013 at the </a:t>
            </a:r>
            <a:r>
              <a:rPr lang="en-US" dirty="0" err="1"/>
              <a:t>meshblock</a:t>
            </a:r>
            <a:r>
              <a:rPr lang="en-US" dirty="0"/>
              <a:t> level</a:t>
            </a:r>
          </a:p>
          <a:p>
            <a:pPr marL="360000" lvl="1">
              <a:spcBef>
                <a:spcPts val="600"/>
              </a:spcBef>
            </a:pPr>
            <a:r>
              <a:rPr lang="en-US" sz="2000" dirty="0"/>
              <a:t>The IDI </a:t>
            </a:r>
            <a:r>
              <a:rPr lang="en-US" sz="2000" dirty="0" smtClean="0"/>
              <a:t>population included </a:t>
            </a:r>
            <a:r>
              <a:rPr lang="en-US" sz="2000" dirty="0"/>
              <a:t>more people than the HSU and Census </a:t>
            </a:r>
            <a:r>
              <a:rPr lang="en-US" sz="2000" dirty="0" smtClean="0"/>
              <a:t>in </a:t>
            </a:r>
            <a:r>
              <a:rPr lang="en-US" sz="2000" dirty="0"/>
              <a:t>all </a:t>
            </a:r>
            <a:r>
              <a:rPr lang="en-US" sz="2000" dirty="0" smtClean="0"/>
              <a:t>deciles of </a:t>
            </a:r>
            <a:r>
              <a:rPr lang="en-US" sz="2000" dirty="0" err="1" smtClean="0"/>
              <a:t>NZDep</a:t>
            </a:r>
            <a:r>
              <a:rPr lang="en-US" sz="2000" dirty="0" smtClean="0"/>
              <a:t> 2013. </a:t>
            </a:r>
          </a:p>
          <a:p>
            <a:pPr marL="360000" lvl="1"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percentage difference between the IDI and the Census populations gradually increased as </a:t>
            </a:r>
            <a:r>
              <a:rPr lang="en-US" sz="2000" dirty="0" err="1"/>
              <a:t>NZDep</a:t>
            </a:r>
            <a:r>
              <a:rPr lang="en-US" sz="2000" dirty="0"/>
              <a:t> 2013 deciles increased (from 6% at decile 1 to 22% at decile 10). </a:t>
            </a:r>
            <a:endParaRPr lang="en-US" sz="2000" dirty="0" smtClean="0"/>
          </a:p>
          <a:p>
            <a:pPr marL="360000" lvl="1">
              <a:spcBef>
                <a:spcPts val="60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contrast, the percentage difference </a:t>
            </a:r>
            <a:r>
              <a:rPr lang="en-US" sz="2000" dirty="0" smtClean="0"/>
              <a:t>between </a:t>
            </a:r>
            <a:r>
              <a:rPr lang="en-US" sz="2000" dirty="0"/>
              <a:t>the IDI and the HSU populations was more consistent across deciles (7-10%). 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4180332"/>
            <a:ext cx="8064000" cy="24825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87415" y="4810107"/>
            <a:ext cx="1196856" cy="169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Comparing distributions by </a:t>
            </a:r>
            <a:r>
              <a:rPr lang="en-US" dirty="0" err="1"/>
              <a:t>NZDep</a:t>
            </a:r>
            <a:r>
              <a:rPr lang="en-US" dirty="0"/>
              <a:t> 2013 at the </a:t>
            </a:r>
            <a:r>
              <a:rPr lang="en-US" dirty="0" err="1"/>
              <a:t>meshblock</a:t>
            </a:r>
            <a:r>
              <a:rPr lang="en-US" dirty="0"/>
              <a:t> </a:t>
            </a:r>
            <a:r>
              <a:rPr lang="en-US" dirty="0" smtClean="0"/>
              <a:t>level (2)</a:t>
            </a:r>
            <a:endParaRPr lang="en-US" dirty="0"/>
          </a:p>
          <a:p>
            <a:pPr marL="360000" lvl="1">
              <a:spcBef>
                <a:spcPts val="600"/>
              </a:spcBef>
            </a:pPr>
            <a:r>
              <a:rPr lang="en-US" sz="2000" dirty="0"/>
              <a:t>Fewer than 1% (40,551) of the IDI population did not have a matching </a:t>
            </a:r>
            <a:r>
              <a:rPr lang="en-US" sz="2000" dirty="0" err="1"/>
              <a:t>NZDep</a:t>
            </a:r>
            <a:r>
              <a:rPr lang="en-US" sz="2000" dirty="0"/>
              <a:t> 2013 decile</a:t>
            </a:r>
            <a:r>
              <a:rPr lang="en-US" sz="20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4180332"/>
            <a:ext cx="8064000" cy="2482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886" y="6431869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3979" y="6431869"/>
            <a:ext cx="1382033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Comparing distributions by </a:t>
            </a:r>
            <a:r>
              <a:rPr lang="en-US" dirty="0" err="1"/>
              <a:t>NZDep</a:t>
            </a:r>
            <a:r>
              <a:rPr lang="en-US" dirty="0"/>
              <a:t> 2013 at the </a:t>
            </a:r>
            <a:r>
              <a:rPr lang="en-US" dirty="0" err="1"/>
              <a:t>meshblock</a:t>
            </a:r>
            <a:r>
              <a:rPr lang="en-US" dirty="0"/>
              <a:t> </a:t>
            </a:r>
            <a:r>
              <a:rPr lang="en-US" dirty="0" smtClean="0"/>
              <a:t>level (2)</a:t>
            </a:r>
            <a:endParaRPr lang="en-US" dirty="0"/>
          </a:p>
          <a:p>
            <a:pPr marL="360000" lvl="1">
              <a:spcBef>
                <a:spcPts val="600"/>
              </a:spcBef>
            </a:pPr>
            <a:r>
              <a:rPr lang="en-US" sz="2000" dirty="0"/>
              <a:t>Fewer than 1% (40,551) of the IDI population did not have a matching </a:t>
            </a:r>
            <a:r>
              <a:rPr lang="en-US" sz="2000" dirty="0" err="1"/>
              <a:t>NZDep</a:t>
            </a:r>
            <a:r>
              <a:rPr lang="en-US" sz="2000" dirty="0"/>
              <a:t> 2013 decile</a:t>
            </a:r>
            <a:r>
              <a:rPr lang="en-US" sz="2000" dirty="0" smtClean="0"/>
              <a:t>.</a:t>
            </a:r>
          </a:p>
          <a:p>
            <a:pPr marL="360000" lvl="1">
              <a:spcBef>
                <a:spcPts val="60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contrast, more than 6% (281,535) and 8% (358,596) of the HSU and Census populations respectively were missing </a:t>
            </a:r>
            <a:r>
              <a:rPr lang="en-US" sz="2000" dirty="0" err="1"/>
              <a:t>NZDep</a:t>
            </a:r>
            <a:r>
              <a:rPr lang="en-US" sz="2000" dirty="0"/>
              <a:t> 2013 </a:t>
            </a:r>
            <a:r>
              <a:rPr lang="en-US" sz="2000" dirty="0" smtClean="0"/>
              <a:t>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" y="4180332"/>
            <a:ext cx="8064000" cy="2482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886" y="6431869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6012" y="6431869"/>
            <a:ext cx="2729113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Comparing </a:t>
            </a:r>
            <a:r>
              <a:rPr lang="en-US" dirty="0" smtClean="0"/>
              <a:t>population distributions </a:t>
            </a:r>
            <a:r>
              <a:rPr lang="en-US" dirty="0"/>
              <a:t>by </a:t>
            </a:r>
            <a:r>
              <a:rPr lang="en-US" dirty="0" smtClean="0"/>
              <a:t>DHB</a:t>
            </a:r>
            <a:endParaRPr lang="en-US" dirty="0"/>
          </a:p>
          <a:p>
            <a:pPr marL="360000" lvl="1">
              <a:spcBef>
                <a:spcPts val="600"/>
              </a:spcBef>
            </a:pPr>
            <a:r>
              <a:rPr lang="en-US" sz="2000" dirty="0"/>
              <a:t>The IDI included more people than the HSU and Census populations in all DHBs. </a:t>
            </a:r>
            <a:endParaRPr lang="en-US" sz="2000" dirty="0" smtClean="0"/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greatest percentage differences between the IDI and </a:t>
            </a:r>
            <a:r>
              <a:rPr lang="en-US" sz="2000" b="1" dirty="0"/>
              <a:t>HSU</a:t>
            </a:r>
            <a:r>
              <a:rPr lang="en-US" sz="2000" dirty="0"/>
              <a:t> populations occurred in the </a:t>
            </a:r>
            <a:r>
              <a:rPr lang="en-US" sz="2000" dirty="0" smtClean="0"/>
              <a:t>Whanganui (20%) and Auckland (15%) DHBs.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5" y="2689151"/>
            <a:ext cx="8064000" cy="4111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9038" y="4942230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634" y="4942230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9038" y="3646121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325" y="3645317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26833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Comparing </a:t>
            </a:r>
            <a:r>
              <a:rPr lang="en-US" dirty="0" smtClean="0"/>
              <a:t>population distributions </a:t>
            </a:r>
            <a:r>
              <a:rPr lang="en-US" dirty="0"/>
              <a:t>by </a:t>
            </a:r>
            <a:r>
              <a:rPr lang="en-US" dirty="0" smtClean="0"/>
              <a:t>DHB (2)</a:t>
            </a:r>
            <a:endParaRPr lang="en-US" dirty="0"/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greatest percentage differences between the IDI </a:t>
            </a:r>
            <a:r>
              <a:rPr lang="en-US" sz="2000" dirty="0" smtClean="0"/>
              <a:t>and </a:t>
            </a:r>
            <a:r>
              <a:rPr lang="en-US" sz="2000" b="1" dirty="0" smtClean="0"/>
              <a:t>Census</a:t>
            </a:r>
            <a:r>
              <a:rPr lang="en-US" sz="2000" dirty="0" smtClean="0"/>
              <a:t> </a:t>
            </a:r>
            <a:r>
              <a:rPr lang="en-US" sz="2000" dirty="0"/>
              <a:t>populations occurred in the </a:t>
            </a:r>
            <a:r>
              <a:rPr lang="en-US" sz="2000" dirty="0" smtClean="0"/>
              <a:t>Northland (18%) and </a:t>
            </a:r>
            <a:r>
              <a:rPr lang="en-US" sz="2000" dirty="0" err="1" smtClean="0"/>
              <a:t>Tairawhiti</a:t>
            </a:r>
            <a:r>
              <a:rPr lang="en-US" sz="2000" dirty="0" smtClean="0"/>
              <a:t> (18%) DHBs</a:t>
            </a:r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Possibly related to </a:t>
            </a:r>
            <a:r>
              <a:rPr lang="en-US" sz="2000" dirty="0"/>
              <a:t>the relatively high proportion of </a:t>
            </a:r>
            <a:r>
              <a:rPr lang="en-US" sz="2000" dirty="0" smtClean="0"/>
              <a:t>Māori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5" y="2689151"/>
            <a:ext cx="8064000" cy="4111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92063" y="4465980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634" y="4465980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2063" y="3322271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325" y="3321467"/>
            <a:ext cx="119685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332509"/>
            <a:ext cx="8181109" cy="685800"/>
          </a:xfrm>
        </p:spPr>
        <p:txBody>
          <a:bodyPr/>
          <a:lstStyle/>
          <a:p>
            <a:pPr algn="l"/>
            <a:r>
              <a:rPr lang="en-NZ" dirty="0" smtClean="0"/>
              <a:t>1. Introduction:</a:t>
            </a:r>
            <a:br>
              <a:rPr lang="en-NZ" dirty="0" smtClean="0"/>
            </a:br>
            <a:r>
              <a:rPr lang="en-NZ" dirty="0" smtClean="0"/>
              <a:t>“Getting the Denominator Right”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481989"/>
            <a:ext cx="8520545" cy="45997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NZ" dirty="0" smtClean="0"/>
              <a:t>Having an accurate population denominator is vital in epidemiology</a:t>
            </a:r>
          </a:p>
          <a:p>
            <a:pPr>
              <a:spcBef>
                <a:spcPts val="600"/>
              </a:spcBef>
            </a:pPr>
            <a:r>
              <a:rPr lang="en-NZ" dirty="0" smtClean="0"/>
              <a:t>Common population denominator data sources for health research include:</a:t>
            </a:r>
          </a:p>
          <a:p>
            <a:pPr lvl="1">
              <a:spcBef>
                <a:spcPts val="600"/>
              </a:spcBef>
            </a:pPr>
            <a:r>
              <a:rPr lang="en-NZ" sz="2000" dirty="0"/>
              <a:t>The </a:t>
            </a:r>
            <a:r>
              <a:rPr lang="en-NZ" sz="2000" dirty="0" smtClean="0"/>
              <a:t>Census (</a:t>
            </a:r>
            <a:r>
              <a:rPr lang="en-NZ" sz="2000" dirty="0"/>
              <a:t>t</a:t>
            </a:r>
            <a:r>
              <a:rPr lang="en-NZ" sz="2000" dirty="0" smtClean="0"/>
              <a:t>ypically the Usual Resident Population)</a:t>
            </a:r>
            <a:endParaRPr lang="en-NZ" sz="2000" dirty="0"/>
          </a:p>
          <a:p>
            <a:pPr lvl="1">
              <a:spcBef>
                <a:spcPts val="600"/>
              </a:spcBef>
            </a:pPr>
            <a:r>
              <a:rPr lang="en-NZ" sz="2000" dirty="0" smtClean="0"/>
              <a:t>Health Service Utilisation (aka</a:t>
            </a:r>
            <a:r>
              <a:rPr lang="en-NZ" sz="2000" dirty="0" smtClean="0">
                <a:solidFill>
                  <a:srgbClr val="FF0000"/>
                </a:solidFill>
              </a:rPr>
              <a:t> </a:t>
            </a:r>
            <a:r>
              <a:rPr lang="en-NZ" sz="2000" dirty="0" smtClean="0"/>
              <a:t>‘the health contact’) population</a:t>
            </a:r>
          </a:p>
          <a:p>
            <a:pPr lvl="1">
              <a:spcBef>
                <a:spcPts val="600"/>
              </a:spcBef>
            </a:pPr>
            <a:r>
              <a:rPr lang="en-NZ" sz="2000" dirty="0" smtClean="0"/>
              <a:t>SNZ’s Annual Estimated Resident Population</a:t>
            </a:r>
          </a:p>
          <a:p>
            <a:pPr>
              <a:spcBef>
                <a:spcPts val="600"/>
              </a:spcBef>
            </a:pPr>
            <a:r>
              <a:rPr lang="en-NZ" dirty="0" smtClean="0"/>
              <a:t>However, each of these sources has their limitations</a:t>
            </a:r>
          </a:p>
          <a:p>
            <a:pPr lvl="1">
              <a:spcBef>
                <a:spcPts val="600"/>
              </a:spcBef>
            </a:pPr>
            <a:r>
              <a:rPr lang="en-NZ" sz="2000" dirty="0" smtClean="0"/>
              <a:t>Completeness and coverage of data </a:t>
            </a:r>
          </a:p>
          <a:p>
            <a:pPr lvl="1">
              <a:spcBef>
                <a:spcPts val="600"/>
              </a:spcBef>
            </a:pPr>
            <a:r>
              <a:rPr lang="en-NZ" sz="2000" dirty="0" smtClean="0"/>
              <a:t>Variables available for analysis</a:t>
            </a:r>
          </a:p>
          <a:p>
            <a:pPr lvl="1"/>
            <a:r>
              <a:rPr lang="en-NZ" sz="2000" dirty="0" smtClean="0"/>
              <a:t>Availability at an individual level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01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7" y="0"/>
            <a:ext cx="4844956" cy="68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6" y="441961"/>
            <a:ext cx="4215658" cy="44166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Comparing </a:t>
            </a:r>
            <a:r>
              <a:rPr lang="en-US" dirty="0" smtClean="0"/>
              <a:t>population distributions </a:t>
            </a:r>
            <a:r>
              <a:rPr lang="en-US" dirty="0"/>
              <a:t>by </a:t>
            </a:r>
            <a:r>
              <a:rPr lang="en-US" dirty="0" smtClean="0"/>
              <a:t>DHB (3)</a:t>
            </a:r>
            <a:endParaRPr lang="en-US" dirty="0"/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DHBs </a:t>
            </a:r>
            <a:r>
              <a:rPr lang="en-US" sz="2000" dirty="0"/>
              <a:t>in the south of the North Island and throughout the South Island tended to have the lowest percentage differences between the IDI, HSU and Census populations. </a:t>
            </a:r>
            <a:endParaRPr lang="en-US" sz="2000" dirty="0" smtClean="0"/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Cartogram in which </a:t>
            </a:r>
            <a:r>
              <a:rPr lang="en-NZ" sz="2000" dirty="0" smtClean="0"/>
              <a:t>the </a:t>
            </a:r>
            <a:r>
              <a:rPr lang="en-NZ" sz="2000" dirty="0"/>
              <a:t>size of each DHB is </a:t>
            </a:r>
            <a:r>
              <a:rPr lang="en-NZ" sz="2000" dirty="0" smtClean="0"/>
              <a:t>proportionate </a:t>
            </a:r>
            <a:r>
              <a:rPr lang="en-NZ" sz="2000" dirty="0"/>
              <a:t>to its IDI </a:t>
            </a:r>
            <a:r>
              <a:rPr lang="en-NZ" sz="2000" dirty="0" smtClean="0"/>
              <a:t>population</a:t>
            </a:r>
          </a:p>
          <a:p>
            <a:pPr marL="660037" lvl="2">
              <a:spcBef>
                <a:spcPts val="1200"/>
              </a:spcBef>
              <a:spcAft>
                <a:spcPts val="600"/>
              </a:spcAft>
            </a:pPr>
            <a:r>
              <a:rPr lang="en-NZ" sz="1700" dirty="0" smtClean="0"/>
              <a:t>Makes DHBs with densely populated urban areas visible.</a:t>
            </a:r>
            <a:endParaRPr lang="en-NZ" sz="1700" dirty="0"/>
          </a:p>
          <a:p>
            <a:pPr marL="360000" lvl="1">
              <a:spcBef>
                <a:spcPts val="1200"/>
              </a:spcBef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9" name="Oval 8"/>
          <p:cNvSpPr/>
          <p:nvPr/>
        </p:nvSpPr>
        <p:spPr>
          <a:xfrm rot="19394942">
            <a:off x="4479740" y="4047509"/>
            <a:ext cx="3890553" cy="1523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34" y="2333699"/>
            <a:ext cx="6408000" cy="4471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371626"/>
            <a:ext cx="8503683" cy="15087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9AC7"/>
                </a:solidFill>
              </a:rPr>
              <a:t>4. Comparing the history of CVD prevalence using the three populations aged &gt;25 years </a:t>
            </a:r>
          </a:p>
          <a:p>
            <a:pPr marL="59962">
              <a:spcBef>
                <a:spcPts val="1200"/>
              </a:spcBef>
            </a:pPr>
            <a:r>
              <a:rPr lang="en-US" sz="2000" dirty="0" smtClean="0"/>
              <a:t>Using the </a:t>
            </a:r>
            <a:r>
              <a:rPr lang="en-US" sz="2000" dirty="0"/>
              <a:t>IDI </a:t>
            </a:r>
            <a:r>
              <a:rPr lang="en-US" sz="2000" dirty="0" smtClean="0"/>
              <a:t>as </a:t>
            </a:r>
            <a:r>
              <a:rPr lang="en-US" sz="2000" dirty="0"/>
              <a:t>a standard</a:t>
            </a:r>
            <a:r>
              <a:rPr lang="en-US" sz="2000" dirty="0" smtClean="0"/>
              <a:t>, the </a:t>
            </a:r>
            <a:r>
              <a:rPr lang="en-US" sz="2000" b="1" dirty="0"/>
              <a:t>HSU</a:t>
            </a:r>
            <a:r>
              <a:rPr lang="en-US" sz="2000" dirty="0"/>
              <a:t> population generally overestimated CVD prevalence, except for </a:t>
            </a:r>
            <a:r>
              <a:rPr lang="en-US" sz="2000" dirty="0" smtClean="0"/>
              <a:t>older Indian people.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" y="2333699"/>
            <a:ext cx="1152000" cy="832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234" y="2363129"/>
            <a:ext cx="1196856" cy="533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34" y="2333699"/>
            <a:ext cx="6408000" cy="4471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4457585"/>
          </a:xfrm>
        </p:spPr>
        <p:txBody>
          <a:bodyPr/>
          <a:lstStyle/>
          <a:p>
            <a:pPr marL="360000" lvl="1">
              <a:spcBef>
                <a:spcPts val="600"/>
              </a:spcBef>
            </a:pPr>
            <a:r>
              <a:rPr lang="en-US" sz="2000" dirty="0" smtClean="0"/>
              <a:t>E.g. for the </a:t>
            </a:r>
            <a:r>
              <a:rPr lang="en-US" sz="2000" b="1" dirty="0"/>
              <a:t>HSU</a:t>
            </a:r>
            <a:r>
              <a:rPr lang="en-US" sz="2000" dirty="0"/>
              <a:t> population, </a:t>
            </a:r>
            <a:r>
              <a:rPr lang="en-US" sz="2000" dirty="0" smtClean="0"/>
              <a:t>the </a:t>
            </a:r>
            <a:r>
              <a:rPr lang="en-US" sz="2000" dirty="0"/>
              <a:t>greatest </a:t>
            </a:r>
            <a:r>
              <a:rPr lang="en-US" sz="2000" dirty="0" smtClean="0"/>
              <a:t>overestimates of CVD </a:t>
            </a:r>
            <a:r>
              <a:rPr lang="en-US" sz="2000" dirty="0"/>
              <a:t>prevalence </a:t>
            </a:r>
            <a:r>
              <a:rPr lang="en-US" sz="2000" dirty="0" smtClean="0"/>
              <a:t>were for older Māori </a:t>
            </a:r>
            <a:r>
              <a:rPr lang="en-US" sz="2000" dirty="0"/>
              <a:t>and Pacific </a:t>
            </a:r>
            <a:r>
              <a:rPr lang="en-US" sz="2000" dirty="0" smtClean="0"/>
              <a:t>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" y="2333699"/>
            <a:ext cx="1152000" cy="83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234" y="2363129"/>
            <a:ext cx="1196856" cy="533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6346" y="2597417"/>
            <a:ext cx="2497540" cy="541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6346" y="4007034"/>
            <a:ext cx="2497540" cy="541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34" y="2333699"/>
            <a:ext cx="6408000" cy="4471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4457585"/>
          </a:xfrm>
        </p:spPr>
        <p:txBody>
          <a:bodyPr/>
          <a:lstStyle/>
          <a:p>
            <a:pPr marL="360000" lvl="1">
              <a:spcBef>
                <a:spcPts val="600"/>
              </a:spcBef>
            </a:pPr>
            <a:r>
              <a:rPr lang="en-US" sz="2000" dirty="0" smtClean="0"/>
              <a:t>E.g. for the </a:t>
            </a:r>
            <a:r>
              <a:rPr lang="en-US" sz="2000" b="1" dirty="0"/>
              <a:t>HSU</a:t>
            </a:r>
            <a:r>
              <a:rPr lang="en-US" sz="2000" dirty="0"/>
              <a:t> population, </a:t>
            </a:r>
            <a:r>
              <a:rPr lang="en-US" sz="2000" dirty="0" smtClean="0"/>
              <a:t>then </a:t>
            </a:r>
            <a:r>
              <a:rPr lang="en-US" sz="2000" dirty="0"/>
              <a:t>greatest </a:t>
            </a:r>
            <a:r>
              <a:rPr lang="en-US" sz="2000" dirty="0" smtClean="0"/>
              <a:t>overestimates of CVD </a:t>
            </a:r>
            <a:r>
              <a:rPr lang="en-US" sz="2000" dirty="0"/>
              <a:t>prevalence </a:t>
            </a:r>
            <a:r>
              <a:rPr lang="en-US" sz="2000" dirty="0" smtClean="0"/>
              <a:t>were for older Māori </a:t>
            </a:r>
            <a:r>
              <a:rPr lang="en-US" sz="2000" dirty="0"/>
              <a:t>and Pacific </a:t>
            </a:r>
            <a:r>
              <a:rPr lang="en-US" sz="2000" dirty="0" smtClean="0"/>
              <a:t>patients.</a:t>
            </a:r>
          </a:p>
          <a:p>
            <a:pPr marL="360000" lvl="1">
              <a:spcBef>
                <a:spcPts val="600"/>
              </a:spcBef>
            </a:pPr>
            <a:r>
              <a:rPr lang="en-US" sz="2000" dirty="0" smtClean="0"/>
              <a:t>But CVD </a:t>
            </a:r>
            <a:r>
              <a:rPr lang="en-US" sz="2000" dirty="0"/>
              <a:t>prevalence </a:t>
            </a:r>
            <a:r>
              <a:rPr lang="en-US" sz="2000" dirty="0" smtClean="0"/>
              <a:t>was </a:t>
            </a:r>
            <a:r>
              <a:rPr lang="en-US" sz="2000" dirty="0"/>
              <a:t>underestimated for </a:t>
            </a:r>
            <a:r>
              <a:rPr lang="en-US" sz="2000" dirty="0" smtClean="0"/>
              <a:t>older Indian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" y="2333699"/>
            <a:ext cx="1152000" cy="832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234" y="2363129"/>
            <a:ext cx="1196856" cy="533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5845" y="4227365"/>
            <a:ext cx="2497540" cy="324000"/>
          </a:xfrm>
          <a:prstGeom prst="rect">
            <a:avLst/>
          </a:prstGeom>
          <a:noFill/>
          <a:ln w="28575">
            <a:solidFill>
              <a:srgbClr val="009A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34" y="2333699"/>
            <a:ext cx="6408000" cy="4471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 marL="360000" lvl="1"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b="1" dirty="0"/>
              <a:t>Census</a:t>
            </a:r>
            <a:r>
              <a:rPr lang="en-US" sz="2000" dirty="0"/>
              <a:t> population generally underestimated CVD prevalence</a:t>
            </a:r>
            <a:r>
              <a:rPr lang="en-US" sz="2000" dirty="0" smtClean="0"/>
              <a:t>, </a:t>
            </a:r>
            <a:r>
              <a:rPr lang="en-US" sz="2000" dirty="0"/>
              <a:t>except </a:t>
            </a:r>
            <a:r>
              <a:rPr lang="en-US" sz="2000" dirty="0" smtClean="0"/>
              <a:t>for older people in </a:t>
            </a:r>
            <a:r>
              <a:rPr lang="en-US" sz="2000" dirty="0"/>
              <a:t>the All Other </a:t>
            </a:r>
            <a:r>
              <a:rPr lang="en-US" sz="2000" dirty="0" smtClean="0"/>
              <a:t>category.</a:t>
            </a:r>
          </a:p>
          <a:p>
            <a:pPr marL="360000" lvl="1"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" y="2333699"/>
            <a:ext cx="1152000" cy="83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234" y="2666360"/>
            <a:ext cx="1196856" cy="472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34" y="2333699"/>
            <a:ext cx="6408000" cy="44711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441961"/>
            <a:ext cx="8503683" cy="1508759"/>
          </a:xfrm>
        </p:spPr>
        <p:txBody>
          <a:bodyPr/>
          <a:lstStyle/>
          <a:p>
            <a:pPr marL="360000" lvl="1"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b="1" dirty="0"/>
              <a:t>Census</a:t>
            </a:r>
            <a:r>
              <a:rPr lang="en-US" sz="2000" dirty="0"/>
              <a:t> population generally underestimated CVD prevalence</a:t>
            </a:r>
            <a:r>
              <a:rPr lang="en-US" sz="2000" dirty="0" smtClean="0"/>
              <a:t>, </a:t>
            </a:r>
            <a:r>
              <a:rPr lang="en-US" sz="2000" dirty="0"/>
              <a:t>except </a:t>
            </a:r>
            <a:r>
              <a:rPr lang="en-US" sz="2000" dirty="0" smtClean="0"/>
              <a:t>for older people in </a:t>
            </a:r>
            <a:r>
              <a:rPr lang="en-US" sz="2000" dirty="0"/>
              <a:t>the All Other </a:t>
            </a:r>
            <a:r>
              <a:rPr lang="en-US" sz="2000" dirty="0" smtClean="0"/>
              <a:t>category.</a:t>
            </a:r>
          </a:p>
          <a:p>
            <a:pPr marL="360000" lvl="1">
              <a:spcBef>
                <a:spcPts val="600"/>
              </a:spcBef>
            </a:pPr>
            <a:r>
              <a:rPr lang="en-US" sz="2000" dirty="0" smtClean="0"/>
              <a:t>But </a:t>
            </a:r>
            <a:r>
              <a:rPr lang="en-US" sz="2000" dirty="0"/>
              <a:t>in the Census population, CVD prevalence </a:t>
            </a:r>
            <a:r>
              <a:rPr lang="en-US" sz="2000" dirty="0" smtClean="0"/>
              <a:t>was </a:t>
            </a:r>
            <a:r>
              <a:rPr lang="en-US" sz="2000" dirty="0"/>
              <a:t>overestimated for </a:t>
            </a:r>
            <a:r>
              <a:rPr lang="en-US" sz="2000" dirty="0" smtClean="0"/>
              <a:t>older All </a:t>
            </a:r>
            <a:r>
              <a:rPr lang="en-US" sz="2000" dirty="0"/>
              <a:t>Other </a:t>
            </a:r>
            <a:r>
              <a:rPr lang="en-US" sz="2000" dirty="0" smtClean="0"/>
              <a:t>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4" y="2333699"/>
            <a:ext cx="1152000" cy="83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234" y="2666360"/>
            <a:ext cx="1196856" cy="472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2573" y="5446929"/>
            <a:ext cx="249754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8" y="575191"/>
            <a:ext cx="7772400" cy="685800"/>
          </a:xfrm>
        </p:spPr>
        <p:txBody>
          <a:bodyPr/>
          <a:lstStyle/>
          <a:p>
            <a:pPr algn="l"/>
            <a:r>
              <a:rPr lang="en-NZ" dirty="0" smtClean="0"/>
              <a:t>5. Discussion and conclusions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998" y="1220047"/>
            <a:ext cx="8394630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Focusing on ethnicity, we </a:t>
            </a:r>
            <a:r>
              <a:rPr lang="en-US" sz="2000" dirty="0"/>
              <a:t>identified large differences </a:t>
            </a:r>
            <a:r>
              <a:rPr lang="en-US" sz="2000" dirty="0" smtClean="0"/>
              <a:t>in the distributions of the </a:t>
            </a:r>
            <a:r>
              <a:rPr lang="en-US" sz="2000" dirty="0"/>
              <a:t>three </a:t>
            </a:r>
            <a:r>
              <a:rPr lang="en-US" sz="2000" dirty="0" smtClean="0"/>
              <a:t>populations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This is </a:t>
            </a:r>
            <a:r>
              <a:rPr lang="en-US" sz="2000" dirty="0"/>
              <a:t>largely due to differential health service </a:t>
            </a:r>
            <a:r>
              <a:rPr lang="en-US" sz="2000" dirty="0" err="1"/>
              <a:t>utilisation</a:t>
            </a:r>
            <a:r>
              <a:rPr lang="en-US" sz="2000" dirty="0"/>
              <a:t> and census completion </a:t>
            </a:r>
            <a:r>
              <a:rPr lang="en-US" sz="2000" dirty="0" smtClean="0"/>
              <a:t>rates for different ethnicities.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It </a:t>
            </a:r>
            <a:r>
              <a:rPr lang="en-US" sz="2000" dirty="0"/>
              <a:t>is also relevant that the three populations draw their ethnicity information from different data sources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 </a:t>
            </a:r>
            <a:r>
              <a:rPr lang="en-US" sz="2000" dirty="0"/>
              <a:t>addition, there is known misclassification of ethnicity in health datasets prior to mid-2013, but this is likely to be reduced in more recent health data.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327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8" y="575191"/>
            <a:ext cx="7772400" cy="685800"/>
          </a:xfrm>
        </p:spPr>
        <p:txBody>
          <a:bodyPr/>
          <a:lstStyle/>
          <a:p>
            <a:pPr algn="l"/>
            <a:r>
              <a:rPr lang="en-NZ" dirty="0"/>
              <a:t>5</a:t>
            </a:r>
            <a:r>
              <a:rPr lang="en-NZ" dirty="0" smtClean="0"/>
              <a:t>. Discussion and conclusions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998" y="1220047"/>
            <a:ext cx="8394630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Despite both the Census and HSU </a:t>
            </a:r>
            <a:r>
              <a:rPr lang="en-US" dirty="0" smtClean="0"/>
              <a:t>population denominators </a:t>
            </a:r>
            <a:r>
              <a:rPr lang="en-US" dirty="0"/>
              <a:t>having fewer people than the IDI denominator, CVD prevalence was generally overestimated when using the HSU but underestimated using the Census denominators. </a:t>
            </a: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reason is that more people with CVD were missing from the census numerator than the HSU numerator because they did not complete the census.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1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49700" b="64866"/>
          <a:stretch/>
        </p:blipFill>
        <p:spPr>
          <a:xfrm>
            <a:off x="491316" y="3629918"/>
            <a:ext cx="5034618" cy="2723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8" y="575191"/>
            <a:ext cx="7772400" cy="685800"/>
          </a:xfrm>
        </p:spPr>
        <p:txBody>
          <a:bodyPr/>
          <a:lstStyle/>
          <a:p>
            <a:pPr algn="l"/>
            <a:r>
              <a:rPr lang="en-NZ" dirty="0"/>
              <a:t>5</a:t>
            </a:r>
            <a:r>
              <a:rPr lang="en-NZ" dirty="0" smtClean="0"/>
              <a:t>. Discussion and conclusions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998" y="1220047"/>
            <a:ext cx="8394630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highest overestimate of CVD prevalence using the HSU denominator was for Māori people, due to the high percentage difference between the HSU and IDI populations for this </a:t>
            </a:r>
            <a:r>
              <a:rPr lang="en-US" dirty="0" smtClean="0"/>
              <a:t>sub-group.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sz="2200" b="1" dirty="0" smtClean="0"/>
              <a:t>CVD prevalence for </a:t>
            </a:r>
            <a:r>
              <a:rPr lang="en-US" sz="2200" b="1" dirty="0"/>
              <a:t>Māori </a:t>
            </a:r>
            <a:r>
              <a:rPr lang="en-US" dirty="0" smtClean="0"/>
              <a:t>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0"/>
          <a:stretch/>
        </p:blipFill>
        <p:spPr>
          <a:xfrm>
            <a:off x="5281682" y="3233545"/>
            <a:ext cx="3444706" cy="3181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4" y="5217987"/>
            <a:ext cx="1152000" cy="832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0440" y="5254076"/>
            <a:ext cx="1196856" cy="532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5646" y="4150879"/>
            <a:ext cx="831248" cy="1635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998" y="555739"/>
            <a:ext cx="8394630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Strengths </a:t>
            </a:r>
            <a:r>
              <a:rPr lang="en-US" b="1" dirty="0"/>
              <a:t>of the IDI population </a:t>
            </a:r>
            <a:r>
              <a:rPr lang="en-US" b="1" dirty="0" smtClean="0"/>
              <a:t>denominator:</a:t>
            </a:r>
            <a:endParaRPr lang="en-US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Includes </a:t>
            </a:r>
            <a:r>
              <a:rPr lang="en-US" sz="2000" dirty="0"/>
              <a:t>individuals who are excluded from the other two populations and therefore provides the most comprehensive denominator for population-level analyses. </a:t>
            </a:r>
            <a:endParaRPr lang="en-US" sz="2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Improves </a:t>
            </a:r>
            <a:r>
              <a:rPr lang="en-US" sz="2000" dirty="0"/>
              <a:t>and enriches individual-level information about populations </a:t>
            </a:r>
            <a:endParaRPr lang="en-US" sz="2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Increases </a:t>
            </a:r>
            <a:r>
              <a:rPr lang="en-US" sz="2000" dirty="0"/>
              <a:t>the comprehensiveness of area level geographical </a:t>
            </a:r>
            <a:r>
              <a:rPr lang="en-US" sz="2000" dirty="0" smtClean="0"/>
              <a:t>information. </a:t>
            </a:r>
            <a:r>
              <a:rPr lang="en-US" sz="2000" dirty="0"/>
              <a:t>More than 99% of the IDI population was linked to </a:t>
            </a:r>
            <a:r>
              <a:rPr lang="en-US" sz="2000" dirty="0" smtClean="0"/>
              <a:t>a </a:t>
            </a:r>
            <a:r>
              <a:rPr lang="en-US" sz="2000" dirty="0" err="1" smtClean="0"/>
              <a:t>meshblock</a:t>
            </a:r>
            <a:r>
              <a:rPr lang="en-US" sz="2000" dirty="0" smtClean="0"/>
              <a:t>, this </a:t>
            </a:r>
            <a:r>
              <a:rPr lang="en-US" sz="2000" dirty="0"/>
              <a:t>creates opportunities to </a:t>
            </a:r>
            <a:r>
              <a:rPr lang="en-US" sz="2000" dirty="0" err="1"/>
              <a:t>analyse</a:t>
            </a:r>
            <a:r>
              <a:rPr lang="en-US" sz="2000" dirty="0"/>
              <a:t> health and social data at </a:t>
            </a:r>
            <a:r>
              <a:rPr lang="en-US" sz="2000" dirty="0" smtClean="0"/>
              <a:t>small area level.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Eliminates </a:t>
            </a:r>
            <a:r>
              <a:rPr lang="en-US" sz="2000" dirty="0"/>
              <a:t>numerator-denominator biases since </a:t>
            </a:r>
            <a:r>
              <a:rPr lang="en-US" sz="2000" dirty="0" smtClean="0"/>
              <a:t>they are linked at </a:t>
            </a:r>
            <a:r>
              <a:rPr lang="en-US" sz="2000" dirty="0"/>
              <a:t>the individual </a:t>
            </a:r>
            <a:r>
              <a:rPr lang="en-US" sz="2000" dirty="0" smtClean="0"/>
              <a:t>level.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Can </a:t>
            </a:r>
            <a:r>
              <a:rPr lang="en-US" sz="2000" dirty="0"/>
              <a:t>be constructed continuously over time because it was based on routinely collected administrative datasets that are updated regularly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32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332509"/>
            <a:ext cx="8181109" cy="685800"/>
          </a:xfrm>
        </p:spPr>
        <p:txBody>
          <a:bodyPr/>
          <a:lstStyle/>
          <a:p>
            <a:pPr algn="l"/>
            <a:r>
              <a:rPr lang="en-NZ" dirty="0" smtClean="0"/>
              <a:t>1. Introduction:</a:t>
            </a:r>
            <a:br>
              <a:rPr lang="en-NZ" dirty="0" smtClean="0"/>
            </a:br>
            <a:r>
              <a:rPr lang="en-NZ" dirty="0" smtClean="0"/>
              <a:t>“Getting the Denominator Right”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652533"/>
            <a:ext cx="8520545" cy="459970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NZ" b="1" dirty="0" smtClean="0"/>
              <a:t>The Census population </a:t>
            </a:r>
          </a:p>
          <a:p>
            <a:pPr>
              <a:spcBef>
                <a:spcPts val="600"/>
              </a:spcBef>
            </a:pPr>
            <a:r>
              <a:rPr lang="en-NZ" sz="2200" dirty="0" smtClean="0"/>
              <a:t>Provides information about:</a:t>
            </a:r>
          </a:p>
          <a:p>
            <a:pPr lvl="1">
              <a:spcBef>
                <a:spcPts val="600"/>
              </a:spcBef>
            </a:pPr>
            <a:r>
              <a:rPr lang="en-NZ" sz="2000" dirty="0" smtClean="0"/>
              <a:t>individuals </a:t>
            </a:r>
            <a:r>
              <a:rPr lang="en-NZ" sz="2000" dirty="0"/>
              <a:t>and </a:t>
            </a:r>
            <a:r>
              <a:rPr lang="en-NZ" sz="2000" dirty="0" smtClean="0"/>
              <a:t>households</a:t>
            </a:r>
          </a:p>
          <a:p>
            <a:pPr lvl="1">
              <a:spcBef>
                <a:spcPts val="600"/>
              </a:spcBef>
            </a:pPr>
            <a:r>
              <a:rPr lang="en-NZ" sz="2000" dirty="0" smtClean="0"/>
              <a:t>demographics</a:t>
            </a:r>
          </a:p>
          <a:p>
            <a:pPr lvl="1">
              <a:spcBef>
                <a:spcPts val="600"/>
              </a:spcBef>
            </a:pPr>
            <a:r>
              <a:rPr lang="en-NZ" sz="2000" dirty="0" smtClean="0"/>
              <a:t>social </a:t>
            </a:r>
            <a:r>
              <a:rPr lang="en-NZ" sz="2000" dirty="0"/>
              <a:t>and economic </a:t>
            </a:r>
            <a:r>
              <a:rPr lang="en-NZ" sz="2000" dirty="0" smtClean="0"/>
              <a:t>characteristics</a:t>
            </a:r>
            <a:endParaRPr lang="en-NZ" sz="2000" dirty="0"/>
          </a:p>
          <a:p>
            <a:pPr>
              <a:spcBef>
                <a:spcPts val="600"/>
              </a:spcBef>
            </a:pPr>
            <a:r>
              <a:rPr lang="en-NZ" sz="2200" dirty="0" smtClean="0"/>
              <a:t>However, it is conducted </a:t>
            </a:r>
            <a:r>
              <a:rPr lang="en-NZ" sz="2200" dirty="0"/>
              <a:t>every 5 </a:t>
            </a:r>
            <a:r>
              <a:rPr lang="en-NZ" sz="2200" dirty="0" smtClean="0"/>
              <a:t>years and only captures </a:t>
            </a:r>
            <a:r>
              <a:rPr lang="en-NZ" sz="2200" dirty="0"/>
              <a:t>the population at a </a:t>
            </a:r>
            <a:r>
              <a:rPr lang="en-NZ" sz="2200" dirty="0" smtClean="0"/>
              <a:t>specific point </a:t>
            </a:r>
            <a:r>
              <a:rPr lang="en-NZ" sz="2200" dirty="0"/>
              <a:t>in </a:t>
            </a:r>
            <a:r>
              <a:rPr lang="en-NZ" sz="2200" dirty="0" smtClean="0"/>
              <a:t>time. It </a:t>
            </a:r>
            <a:r>
              <a:rPr lang="en-NZ" sz="2200" dirty="0"/>
              <a:t>s</a:t>
            </a:r>
            <a:r>
              <a:rPr lang="en-NZ" sz="2200" dirty="0" smtClean="0"/>
              <a:t>uffers from population undercount issues related to marginalisation and youth; especially noticeable for </a:t>
            </a:r>
            <a:r>
              <a:rPr lang="en-US" sz="2200" dirty="0" smtClean="0"/>
              <a:t>Māori and Pacific people (6.1% and 4.8% respectively) and for people aged 15-29 years (4.8%).</a:t>
            </a:r>
            <a:endParaRPr lang="en-NZ" sz="2200" dirty="0" smtClean="0"/>
          </a:p>
          <a:p>
            <a:endParaRPr lang="en-NZ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067593"/>
            <a:ext cx="9144000" cy="78224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071164"/>
            <a:ext cx="1981200" cy="1000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17897" y="6156889"/>
            <a:ext cx="847673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2588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600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Statistics </a:t>
            </a:r>
            <a:r>
              <a:rPr lang="en-US" alt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New Zealand. Coverage in the 2013 Census based on the New Zealand 2013 Post-enumeration Survey. 2014</a:t>
            </a:r>
            <a:r>
              <a:rPr lang="en-US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Available from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  <a:hlinkClick r:id="rId3"/>
              </a:rPr>
              <a:t>www.stats.govt.nz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999" y="618264"/>
            <a:ext cx="8394630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Limitations of an IDI population cohort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When the </a:t>
            </a:r>
            <a:r>
              <a:rPr lang="en-US" sz="2000" dirty="0"/>
              <a:t>IDI </a:t>
            </a:r>
            <a:r>
              <a:rPr lang="en-US" sz="2000" dirty="0" smtClean="0"/>
              <a:t>uses </a:t>
            </a:r>
            <a:r>
              <a:rPr lang="en-US" sz="2000" dirty="0"/>
              <a:t>a probabilistic linking process to combine </a:t>
            </a:r>
            <a:r>
              <a:rPr lang="en-US" sz="2000" dirty="0" smtClean="0"/>
              <a:t>data, it inevitably </a:t>
            </a:r>
            <a:r>
              <a:rPr lang="en-US" sz="2000" dirty="0"/>
              <a:t>produces linkage </a:t>
            </a:r>
            <a:r>
              <a:rPr lang="en-US" sz="2000" dirty="0" smtClean="0"/>
              <a:t>error, which can </a:t>
            </a:r>
            <a:r>
              <a:rPr lang="en-US" sz="2000" dirty="0"/>
              <a:t>cause IDI population over-coverage or under-coverage, but is likely to be minimal.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We </a:t>
            </a:r>
            <a:r>
              <a:rPr lang="en-US" sz="2000" dirty="0"/>
              <a:t>applied a one-year activity period, which led to some population under-coverage. For example, residents who were not active in health, tax, education, and injury claims datasets in the year to 5 March 2013 will be missed. Widening the activity period to a two or three year period could potentially reduce this </a:t>
            </a:r>
            <a:r>
              <a:rPr lang="en-US" sz="2000" dirty="0" smtClean="0"/>
              <a:t>under-coverage.</a:t>
            </a:r>
            <a:endParaRPr lang="en-US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Some </a:t>
            </a:r>
            <a:r>
              <a:rPr lang="en-US" sz="2000" dirty="0"/>
              <a:t>non-residents might be included if they stayed in NZ for more than 6 months in the in-scope year and were active in the above datasets. The use of immigration datasets to identify individuals’ immigration status could potentially reduce this over-coverage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5931112"/>
            <a:ext cx="9144000" cy="94053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934684"/>
            <a:ext cx="1981200" cy="1000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17897" y="5952169"/>
            <a:ext cx="8476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2588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600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Statistics </a:t>
            </a:r>
            <a:r>
              <a:rPr lang="en-US" alt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New Zealand. </a:t>
            </a:r>
            <a:r>
              <a:rPr lang="en-NZ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Experimental </a:t>
            </a:r>
            <a:r>
              <a:rPr lang="en-NZ" alt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population estimates from linked administrative data: methods and results. 2016</a:t>
            </a:r>
            <a:r>
              <a:rPr lang="en-US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Available from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  <a:hlinkClick r:id="rId3"/>
              </a:rPr>
              <a:t>www.stats.govt.nz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998" y="594815"/>
            <a:ext cx="8394630" cy="520908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Implications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This </a:t>
            </a:r>
            <a:r>
              <a:rPr lang="en-US" sz="2000" dirty="0"/>
              <a:t>research has constructed the most comprehensive and complete population cohort possible for </a:t>
            </a:r>
            <a:r>
              <a:rPr lang="en-US" sz="2000" dirty="0" smtClean="0"/>
              <a:t>the entire country </a:t>
            </a:r>
            <a:r>
              <a:rPr lang="en-US" sz="2000" dirty="0"/>
              <a:t>to date. </a:t>
            </a:r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It includes </a:t>
            </a:r>
            <a:r>
              <a:rPr lang="en-US" sz="2000" dirty="0"/>
              <a:t>linked personal information and associated small area level information suitable for health and social </a:t>
            </a:r>
            <a:r>
              <a:rPr lang="en-US" sz="2000" dirty="0" smtClean="0"/>
              <a:t>research, and  the </a:t>
            </a:r>
            <a:r>
              <a:rPr lang="en-US" sz="2000" dirty="0"/>
              <a:t>cohort can be readily linked to </a:t>
            </a:r>
            <a:r>
              <a:rPr lang="en-US" sz="2000" dirty="0" smtClean="0"/>
              <a:t>other variables </a:t>
            </a:r>
            <a:r>
              <a:rPr lang="en-US" sz="2000" dirty="0"/>
              <a:t>at the individual level over time and space, opening up important research and service planning opportunities. </a:t>
            </a:r>
            <a:endParaRPr lang="en-US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However</a:t>
            </a:r>
            <a:r>
              <a:rPr lang="en-US" sz="2000" dirty="0"/>
              <a:t>, constructing population </a:t>
            </a:r>
            <a:r>
              <a:rPr lang="en-US" sz="2000" dirty="0" smtClean="0"/>
              <a:t>denominators from </a:t>
            </a:r>
            <a:r>
              <a:rPr lang="en-US" sz="2000" dirty="0"/>
              <a:t>the IDI is a new field of research and ongoing work is needed </a:t>
            </a:r>
            <a:r>
              <a:rPr lang="en-US" sz="2000" dirty="0" smtClean="0"/>
              <a:t>to </a:t>
            </a:r>
            <a:r>
              <a:rPr lang="en-US" sz="2000" dirty="0"/>
              <a:t>improve its validity and completeness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25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886" y="890844"/>
            <a:ext cx="8318727" cy="2114550"/>
          </a:xfrm>
        </p:spPr>
        <p:txBody>
          <a:bodyPr/>
          <a:lstStyle/>
          <a:p>
            <a:pPr algn="ctr"/>
            <a:r>
              <a:rPr lang="en-NZ" sz="3600" dirty="0"/>
              <a:t>Thank you for your attention</a:t>
            </a:r>
            <a:endParaRPr lang="en-NZ" sz="3600" dirty="0">
              <a:ea typeface="Verdan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0548" y="3500420"/>
            <a:ext cx="8318727" cy="1654384"/>
          </a:xfrm>
        </p:spPr>
        <p:txBody>
          <a:bodyPr/>
          <a:lstStyle/>
          <a:p>
            <a:pPr algn="ctr"/>
            <a:r>
              <a:rPr lang="en-NZ" sz="2800" u="sng" dirty="0">
                <a:ea typeface="Verdana" panose="020B0604030504040204" pitchFamily="34" charset="0"/>
                <a:cs typeface="Verdana" panose="020B0604030504040204" pitchFamily="34" charset="0"/>
              </a:rPr>
              <a:t>Jinfeng Zhao</a:t>
            </a:r>
            <a:r>
              <a:rPr lang="en-NZ" sz="2800" dirty="0">
                <a:ea typeface="Verdana" panose="020B0604030504040204" pitchFamily="34" charset="0"/>
                <a:cs typeface="Verdana" panose="020B0604030504040204" pitchFamily="34" charset="0"/>
              </a:rPr>
              <a:t>, Sheree Gibb, Rod Jackson</a:t>
            </a:r>
            <a:r>
              <a:rPr lang="en-N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/>
            <a:r>
              <a:rPr lang="en-NZ" sz="2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Suneela</a:t>
            </a:r>
            <a:r>
              <a:rPr lang="en-N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NZ" sz="2800" dirty="0">
                <a:ea typeface="Verdana" panose="020B0604030504040204" pitchFamily="34" charset="0"/>
                <a:cs typeface="Verdana" panose="020B0604030504040204" pitchFamily="34" charset="0"/>
              </a:rPr>
              <a:t>Mehta, </a:t>
            </a:r>
            <a:r>
              <a:rPr lang="en-NZ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NZ" sz="2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Daniel </a:t>
            </a:r>
            <a:r>
              <a:rPr lang="en-NZ" sz="2800" u="sng" dirty="0">
                <a:ea typeface="Verdana" panose="020B0604030504040204" pitchFamily="34" charset="0"/>
                <a:cs typeface="Verdana" panose="020B0604030504040204" pitchFamily="34" charset="0"/>
              </a:rPr>
              <a:t>J. </a:t>
            </a:r>
            <a:r>
              <a:rPr lang="en-NZ" sz="2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Exeter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jinfeng.zhao@auckland.ac.nz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d.exeter@auckland.ac.nz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NZ" dirty="0" smtClean="0">
                <a:ea typeface="Verdana" panose="020B0604030504040204" pitchFamily="34" charset="0"/>
              </a:rPr>
              <a:t>Friday 9</a:t>
            </a:r>
            <a:r>
              <a:rPr lang="en-NZ" baseline="30000" dirty="0" smtClean="0">
                <a:ea typeface="Verdana" panose="020B0604030504040204" pitchFamily="34" charset="0"/>
              </a:rPr>
              <a:t>th</a:t>
            </a:r>
            <a:r>
              <a:rPr lang="en-NZ" dirty="0" smtClean="0">
                <a:ea typeface="Verdana" panose="020B0604030504040204" pitchFamily="34" charset="0"/>
              </a:rPr>
              <a:t> of June 2017</a:t>
            </a:r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332509"/>
            <a:ext cx="8181109" cy="685800"/>
          </a:xfrm>
        </p:spPr>
        <p:txBody>
          <a:bodyPr/>
          <a:lstStyle/>
          <a:p>
            <a:pPr algn="l"/>
            <a:r>
              <a:rPr lang="en-NZ" dirty="0" smtClean="0"/>
              <a:t>1. Introduction:</a:t>
            </a:r>
            <a:br>
              <a:rPr lang="en-NZ" dirty="0" smtClean="0"/>
            </a:br>
            <a:r>
              <a:rPr lang="en-NZ" dirty="0" smtClean="0"/>
              <a:t>“Getting the Denominator Right”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652533"/>
            <a:ext cx="8520545" cy="459970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NZ" b="1" dirty="0" smtClean="0"/>
              <a:t>The Health Service Utilisation (HSU) population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Comprises </a:t>
            </a:r>
            <a:r>
              <a:rPr lang="en-US" dirty="0"/>
              <a:t>individuals who </a:t>
            </a:r>
            <a:r>
              <a:rPr lang="en-US" dirty="0" err="1"/>
              <a:t>utilised</a:t>
            </a:r>
            <a:r>
              <a:rPr lang="en-US" dirty="0"/>
              <a:t> or had contact </a:t>
            </a:r>
            <a:r>
              <a:rPr lang="en-US" dirty="0" smtClean="0"/>
              <a:t>with </a:t>
            </a:r>
            <a:r>
              <a:rPr lang="en-US" dirty="0"/>
              <a:t>publicly funded </a:t>
            </a:r>
            <a:r>
              <a:rPr lang="en-US" dirty="0" smtClean="0"/>
              <a:t>health services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Is continuously </a:t>
            </a:r>
            <a:r>
              <a:rPr lang="en-US" dirty="0"/>
              <a:t>updated, consistent and </a:t>
            </a:r>
            <a:r>
              <a:rPr lang="en-US" dirty="0" smtClean="0"/>
              <a:t>individually-linkable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Reduces </a:t>
            </a:r>
            <a:r>
              <a:rPr lang="en-US" dirty="0"/>
              <a:t>the risk of numerator-denominator </a:t>
            </a:r>
            <a:r>
              <a:rPr lang="en-US" dirty="0" smtClean="0"/>
              <a:t>bias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Because both come from the same data source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excludes people </a:t>
            </a:r>
            <a:r>
              <a:rPr lang="en-US" dirty="0"/>
              <a:t>who have not used publicly-funded health </a:t>
            </a:r>
            <a:r>
              <a:rPr lang="en-US" dirty="0" smtClean="0"/>
              <a:t>services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NZ" sz="1800" dirty="0"/>
          </a:p>
          <a:p>
            <a:endParaRPr lang="en-NZ" sz="18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685039"/>
            <a:ext cx="9144000" cy="116651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679284"/>
            <a:ext cx="1981200" cy="1392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17897" y="5765009"/>
            <a:ext cx="84767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2588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Chan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WC,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Papaconstantinou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D,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Winnard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D. Service planning implications of estimating Primary Health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Organisation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enrolment rate based on a Health Service </a:t>
            </a:r>
            <a:r>
              <a:rPr lang="en-US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Utilisation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 population rather than a Census-derived population. New Zealand Medical Journal. 2015;128(1418</a:t>
            </a:r>
            <a:r>
              <a:rPr 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332509"/>
            <a:ext cx="8181109" cy="685800"/>
          </a:xfrm>
        </p:spPr>
        <p:txBody>
          <a:bodyPr/>
          <a:lstStyle/>
          <a:p>
            <a:pPr algn="l"/>
            <a:r>
              <a:rPr lang="en-NZ" dirty="0" smtClean="0"/>
              <a:t>1. Introduction:</a:t>
            </a:r>
            <a:br>
              <a:rPr lang="en-NZ" dirty="0" smtClean="0"/>
            </a:br>
            <a:r>
              <a:rPr lang="en-NZ" dirty="0" smtClean="0"/>
              <a:t>“Getting the Denominator Right”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652533"/>
            <a:ext cx="8520545" cy="4599709"/>
          </a:xfrm>
        </p:spPr>
        <p:txBody>
          <a:bodyPr/>
          <a:lstStyle/>
          <a:p>
            <a:pPr marL="0" indent="0">
              <a:buNone/>
            </a:pPr>
            <a:r>
              <a:rPr lang="en-NZ" b="1" dirty="0"/>
              <a:t>The aims of this </a:t>
            </a:r>
            <a:r>
              <a:rPr lang="en-NZ" b="1" dirty="0" smtClean="0"/>
              <a:t>research were</a:t>
            </a:r>
            <a:r>
              <a:rPr lang="en-NZ" dirty="0" smtClean="0"/>
              <a:t>:</a:t>
            </a:r>
          </a:p>
          <a:p>
            <a:r>
              <a:rPr lang="en-NZ" dirty="0" smtClean="0"/>
              <a:t>To </a:t>
            </a:r>
            <a:r>
              <a:rPr lang="en-NZ" dirty="0"/>
              <a:t>develop </a:t>
            </a:r>
            <a:r>
              <a:rPr lang="en-NZ" dirty="0" smtClean="0"/>
              <a:t>a more </a:t>
            </a:r>
            <a:r>
              <a:rPr lang="en-NZ" dirty="0"/>
              <a:t>complete and </a:t>
            </a:r>
            <a:r>
              <a:rPr lang="en-NZ" dirty="0" smtClean="0"/>
              <a:t>accurate national </a:t>
            </a:r>
            <a:r>
              <a:rPr lang="en-NZ" dirty="0"/>
              <a:t>population </a:t>
            </a:r>
            <a:r>
              <a:rPr lang="en-NZ" dirty="0" smtClean="0"/>
              <a:t>denominator </a:t>
            </a:r>
            <a:r>
              <a:rPr lang="en-NZ" dirty="0"/>
              <a:t>from the </a:t>
            </a:r>
            <a:r>
              <a:rPr lang="en-NZ" dirty="0" smtClean="0"/>
              <a:t>IDI </a:t>
            </a:r>
            <a:r>
              <a:rPr lang="en-NZ" dirty="0"/>
              <a:t>for health and social research</a:t>
            </a:r>
            <a:r>
              <a:rPr lang="en-NZ" dirty="0" smtClean="0"/>
              <a:t>;</a:t>
            </a:r>
          </a:p>
          <a:p>
            <a:r>
              <a:rPr lang="en-NZ" dirty="0" smtClean="0"/>
              <a:t>To </a:t>
            </a:r>
            <a:r>
              <a:rPr lang="en-NZ" dirty="0"/>
              <a:t>demonstrate the extent to which </a:t>
            </a:r>
            <a:r>
              <a:rPr lang="en-NZ" dirty="0" smtClean="0"/>
              <a:t>an IDI-derived </a:t>
            </a:r>
            <a:r>
              <a:rPr lang="en-NZ" dirty="0"/>
              <a:t>population </a:t>
            </a:r>
            <a:r>
              <a:rPr lang="en-NZ" dirty="0" smtClean="0"/>
              <a:t>denominator is </a:t>
            </a:r>
            <a:r>
              <a:rPr lang="en-NZ" dirty="0"/>
              <a:t>more complete than existing national population denominators</a:t>
            </a:r>
            <a:r>
              <a:rPr lang="en-NZ" dirty="0" smtClean="0"/>
              <a:t>; and</a:t>
            </a:r>
          </a:p>
          <a:p>
            <a:r>
              <a:rPr lang="en-NZ" dirty="0" smtClean="0"/>
              <a:t>To </a:t>
            </a:r>
            <a:r>
              <a:rPr lang="en-NZ" dirty="0"/>
              <a:t>compare the performance of an IDI population </a:t>
            </a:r>
            <a:r>
              <a:rPr lang="en-NZ" dirty="0" smtClean="0"/>
              <a:t>denominator with </a:t>
            </a:r>
            <a:r>
              <a:rPr lang="en-NZ" dirty="0"/>
              <a:t>an HSU </a:t>
            </a:r>
            <a:r>
              <a:rPr lang="en-NZ" dirty="0" smtClean="0"/>
              <a:t>and </a:t>
            </a:r>
            <a:r>
              <a:rPr lang="en-NZ" dirty="0"/>
              <a:t>a Census population denominator for estimating the prevalence of </a:t>
            </a:r>
            <a:r>
              <a:rPr lang="en-NZ" dirty="0" smtClean="0"/>
              <a:t>CVD, </a:t>
            </a:r>
            <a:r>
              <a:rPr lang="en-NZ" dirty="0"/>
              <a:t>based on </a:t>
            </a:r>
            <a:r>
              <a:rPr lang="en-NZ" dirty="0" smtClean="0"/>
              <a:t>hospitalisations data.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88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30" y="2238226"/>
            <a:ext cx="5685370" cy="3780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8" y="575191"/>
            <a:ext cx="7772400" cy="685800"/>
          </a:xfrm>
        </p:spPr>
        <p:txBody>
          <a:bodyPr/>
          <a:lstStyle/>
          <a:p>
            <a:r>
              <a:rPr lang="en-NZ" dirty="0" smtClean="0"/>
              <a:t>2. </a:t>
            </a:r>
            <a:r>
              <a:rPr lang="en-US" dirty="0" smtClean="0"/>
              <a:t>Creating national </a:t>
            </a:r>
            <a:r>
              <a:rPr lang="en-US" sz="3600" dirty="0"/>
              <a:t>population denominators </a:t>
            </a:r>
            <a:r>
              <a:rPr lang="en-US" sz="3600" dirty="0" smtClean="0"/>
              <a:t>using </a:t>
            </a:r>
            <a:r>
              <a:rPr lang="en-US" sz="3600" dirty="0"/>
              <a:t>the </a:t>
            </a:r>
            <a:r>
              <a:rPr lang="en-US" sz="3600" dirty="0" smtClean="0"/>
              <a:t>IDI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6" y="1900519"/>
            <a:ext cx="5469774" cy="45013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brief introduction </a:t>
            </a:r>
            <a:r>
              <a:rPr lang="en-US" b="1" dirty="0" smtClean="0"/>
              <a:t>to </a:t>
            </a:r>
            <a:r>
              <a:rPr lang="en-US" b="1" dirty="0"/>
              <a:t>the </a:t>
            </a:r>
            <a:r>
              <a:rPr lang="en-US" b="1" dirty="0" smtClean="0"/>
              <a:t>IDI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What data are in the IDI?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How are datasets linked?</a:t>
            </a:r>
          </a:p>
          <a:p>
            <a:pPr marL="360000" lvl="1"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Exactly matched, or</a:t>
            </a:r>
          </a:p>
          <a:p>
            <a:pPr marL="360000" lvl="1">
              <a:spcBef>
                <a:spcPts val="0"/>
              </a:spcBef>
            </a:pPr>
            <a:r>
              <a:rPr lang="en-US" sz="2000" dirty="0"/>
              <a:t>Probabilistically linked</a:t>
            </a:r>
          </a:p>
          <a:p>
            <a:pPr marL="685800" lvl="2" indent="0">
              <a:buNone/>
            </a:pPr>
            <a:endParaRPr lang="en-US" dirty="0" smtClean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067593"/>
            <a:ext cx="9144000" cy="78224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071164"/>
            <a:ext cx="1981200" cy="1000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3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17897" y="6156889"/>
            <a:ext cx="8476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2588" indent="-382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sz="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500" dirty="0">
                <a:latin typeface="Verdana" panose="020B0604030504040204" pitchFamily="34" charset="0"/>
                <a:cs typeface="Verdana" panose="020B0604030504040204" pitchFamily="34" charset="0"/>
              </a:rPr>
              <a:t>Statistics New Zealand (2014). Linking methodology used by Statistics New Zealand in the Integrated Data Infrastructure project. Available from </a:t>
            </a:r>
            <a:r>
              <a:rPr lang="en-US" sz="1500" dirty="0" smtClean="0">
                <a:latin typeface="Verdana" panose="020B0604030504040204" pitchFamily="34" charset="0"/>
                <a:cs typeface="Verdana" panose="020B0604030504040204" pitchFamily="34" charset="0"/>
                <a:hlinkClick r:id="rId4"/>
              </a:rPr>
              <a:t>www.stats.govt.nz</a:t>
            </a:r>
            <a:r>
              <a:rPr lang="en-US" sz="1500" dirty="0" smtClean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15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90" y="2150726"/>
            <a:ext cx="5685370" cy="3780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98" y="575191"/>
            <a:ext cx="7772400" cy="685800"/>
          </a:xfrm>
        </p:spPr>
        <p:txBody>
          <a:bodyPr/>
          <a:lstStyle/>
          <a:p>
            <a:r>
              <a:rPr lang="en-NZ" dirty="0" smtClean="0"/>
              <a:t>2. </a:t>
            </a:r>
            <a:r>
              <a:rPr lang="en-US" dirty="0" smtClean="0"/>
              <a:t>Creating </a:t>
            </a:r>
            <a:r>
              <a:rPr lang="en-US" dirty="0"/>
              <a:t>national </a:t>
            </a:r>
            <a:r>
              <a:rPr lang="en-US" sz="3600" dirty="0"/>
              <a:t>population denominators </a:t>
            </a:r>
            <a:r>
              <a:rPr lang="en-US" sz="3600" dirty="0" smtClean="0"/>
              <a:t>using </a:t>
            </a:r>
            <a:r>
              <a:rPr lang="en-US" sz="3600" dirty="0"/>
              <a:t>the </a:t>
            </a:r>
            <a:r>
              <a:rPr lang="en-US" sz="3600" dirty="0" smtClean="0"/>
              <a:t>IDI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6" y="1900519"/>
            <a:ext cx="5469774" cy="45013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brief introduction </a:t>
            </a:r>
            <a:r>
              <a:rPr lang="en-US" b="1" dirty="0" smtClean="0"/>
              <a:t>to </a:t>
            </a:r>
            <a:r>
              <a:rPr lang="en-US" b="1" dirty="0"/>
              <a:t>the </a:t>
            </a:r>
            <a:r>
              <a:rPr lang="en-US" b="1" dirty="0" smtClean="0"/>
              <a:t>IDI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We used:</a:t>
            </a:r>
          </a:p>
          <a:p>
            <a:pPr marL="431437" lvl="1" indent="-285750">
              <a:spcBef>
                <a:spcPts val="0"/>
              </a:spcBef>
            </a:pPr>
            <a:r>
              <a:rPr lang="en-US" sz="1800" dirty="0" smtClean="0"/>
              <a:t>Health, Injury</a:t>
            </a:r>
            <a:r>
              <a:rPr lang="en-US" sz="1800" dirty="0"/>
              <a:t>, Tax,</a:t>
            </a:r>
            <a:endParaRPr lang="en-US" sz="1800" dirty="0" smtClean="0"/>
          </a:p>
          <a:p>
            <a:pPr marL="360000" lvl="1" indent="0">
              <a:spcBef>
                <a:spcPts val="0"/>
              </a:spcBef>
              <a:buNone/>
            </a:pPr>
            <a:r>
              <a:rPr lang="en-US" sz="1800" dirty="0" smtClean="0"/>
              <a:t>Education, Census,</a:t>
            </a:r>
          </a:p>
          <a:p>
            <a:pPr marL="3600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/>
              <a:t>Visa, and Births; and </a:t>
            </a:r>
          </a:p>
          <a:p>
            <a:pPr marL="360000" lvl="1">
              <a:spcBef>
                <a:spcPts val="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personal </a:t>
            </a:r>
            <a:r>
              <a:rPr lang="en-US" sz="1800" dirty="0" smtClean="0"/>
              <a:t>details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US" sz="1800" dirty="0" smtClean="0"/>
              <a:t>table, which records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US" sz="1800" dirty="0" smtClean="0"/>
              <a:t>Statistics </a:t>
            </a:r>
            <a:r>
              <a:rPr lang="en-US" sz="1800" dirty="0"/>
              <a:t>NZ’s </a:t>
            </a:r>
            <a:r>
              <a:rPr lang="en-US" sz="1800" dirty="0" smtClean="0"/>
              <a:t>best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US" sz="1800" dirty="0" smtClean="0"/>
              <a:t>estimate </a:t>
            </a:r>
            <a:r>
              <a:rPr lang="en-US" sz="1800" dirty="0"/>
              <a:t>of </a:t>
            </a:r>
            <a:r>
              <a:rPr lang="en-US" sz="1800" dirty="0" smtClean="0"/>
              <a:t>demographic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US" sz="1800" dirty="0" smtClean="0"/>
              <a:t>information </a:t>
            </a:r>
            <a:r>
              <a:rPr lang="en-US" sz="1800" dirty="0"/>
              <a:t>derived </a:t>
            </a:r>
            <a:r>
              <a:rPr lang="en-US" sz="1800" dirty="0" smtClean="0"/>
              <a:t>from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en-US" sz="1800" dirty="0"/>
              <a:t>multiple collections</a:t>
            </a:r>
            <a:r>
              <a:rPr lang="en-US" sz="1800" dirty="0" smtClean="0"/>
              <a:t>. </a:t>
            </a:r>
          </a:p>
          <a:p>
            <a:pPr marL="360000" lvl="1" indent="-285750">
              <a:spcBef>
                <a:spcPts val="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table contains a </a:t>
            </a:r>
            <a:r>
              <a:rPr lang="en-US" sz="1800" dirty="0" smtClean="0"/>
              <a:t>variable</a:t>
            </a:r>
          </a:p>
          <a:p>
            <a:pPr marL="74250" lvl="1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called </a:t>
            </a:r>
            <a:r>
              <a:rPr lang="en-US" sz="1800" dirty="0"/>
              <a:t>‘</a:t>
            </a:r>
            <a:r>
              <a:rPr lang="en-US" sz="1800" dirty="0" err="1"/>
              <a:t>snz_spine_ind</a:t>
            </a:r>
            <a:r>
              <a:rPr lang="en-US" sz="1800" dirty="0"/>
              <a:t>’ that </a:t>
            </a:r>
            <a:endParaRPr lang="en-US" sz="1800" dirty="0" smtClean="0"/>
          </a:p>
          <a:p>
            <a:pPr marL="74250" lvl="1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indicates </a:t>
            </a:r>
            <a:r>
              <a:rPr lang="en-US" sz="1800" dirty="0"/>
              <a:t>whether an </a:t>
            </a:r>
            <a:r>
              <a:rPr lang="en-US" sz="1800" dirty="0" smtClean="0"/>
              <a:t>individual</a:t>
            </a:r>
          </a:p>
          <a:p>
            <a:pPr marL="74250" lvl="1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is </a:t>
            </a:r>
            <a:r>
              <a:rPr lang="en-US" sz="1800" dirty="0"/>
              <a:t>in the </a:t>
            </a:r>
            <a:r>
              <a:rPr lang="en-US" sz="1800" dirty="0" smtClean="0"/>
              <a:t>IDI spine </a:t>
            </a:r>
            <a:r>
              <a:rPr lang="en-US" sz="1800" dirty="0"/>
              <a:t>or not.</a:t>
            </a:r>
          </a:p>
          <a:p>
            <a:pPr marL="685800" lvl="2" indent="0">
              <a:buNone/>
            </a:pPr>
            <a:endParaRPr lang="en-US" dirty="0" smtClean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8221143" y="3353477"/>
            <a:ext cx="822521" cy="95359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>
              <a:latin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3082" y="2150032"/>
            <a:ext cx="885175" cy="937568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>
              <a:latin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6298" y="4812040"/>
            <a:ext cx="988177" cy="1163003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1458" y="4812041"/>
            <a:ext cx="967829" cy="1163002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>
              <a:latin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8284" y="2911989"/>
            <a:ext cx="885175" cy="1163072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3363</Words>
  <Application>Microsoft Office PowerPoint</Application>
  <PresentationFormat>On-screen Show (4:3)</PresentationFormat>
  <Paragraphs>324</Paragraphs>
  <Slides>52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Verdana</vt:lpstr>
      <vt:lpstr>Wingdings</vt:lpstr>
      <vt:lpstr>Custom Design</vt:lpstr>
      <vt:lpstr>1_Custom Design</vt:lpstr>
      <vt:lpstr>Constructing a comprehensive population cohort for health and social research using the New Zealand Integrated Data Infrastructure (IDI)</vt:lpstr>
      <vt:lpstr>PowerPoint Presentation</vt:lpstr>
      <vt:lpstr>Outline</vt:lpstr>
      <vt:lpstr>1. Introduction: “Getting the Denominator Right”</vt:lpstr>
      <vt:lpstr>1. Introduction: “Getting the Denominator Right”</vt:lpstr>
      <vt:lpstr>1. Introduction: “Getting the Denominator Right”</vt:lpstr>
      <vt:lpstr>1. Introduction: “Getting the Denominator Right”</vt:lpstr>
      <vt:lpstr>2. Creating national population denominators using the IDI</vt:lpstr>
      <vt:lpstr>2. Creating national population denominators using the IDI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Comparing the distributions of the 3 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Discussion and conclusions</vt:lpstr>
      <vt:lpstr>5. Discussion and conclusions</vt:lpstr>
      <vt:lpstr>5. Discussion and conclusions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Jinfeng Zhao</dc:creator>
  <cp:lastModifiedBy>Martin von Randow</cp:lastModifiedBy>
  <cp:revision>855</cp:revision>
  <cp:lastPrinted>2017-02-27T01:14:45Z</cp:lastPrinted>
  <dcterms:created xsi:type="dcterms:W3CDTF">2015-05-10T23:22:16Z</dcterms:created>
  <dcterms:modified xsi:type="dcterms:W3CDTF">2017-07-18T23:59:44Z</dcterms:modified>
</cp:coreProperties>
</file>