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3"/>
  </p:notesMasterIdLst>
  <p:handoutMasterIdLst>
    <p:handoutMasterId r:id="rId14"/>
  </p:handoutMasterIdLst>
  <p:sldIdLst>
    <p:sldId id="258" r:id="rId3"/>
    <p:sldId id="1163" r:id="rId4"/>
    <p:sldId id="285" r:id="rId5"/>
    <p:sldId id="382" r:id="rId6"/>
    <p:sldId id="387" r:id="rId7"/>
    <p:sldId id="374" r:id="rId8"/>
    <p:sldId id="257" r:id="rId9"/>
    <p:sldId id="1168" r:id="rId10"/>
    <p:sldId id="1169" r:id="rId11"/>
    <p:sldId id="1162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64" autoAdjust="0"/>
    <p:restoredTop sz="95294" autoAdjust="0"/>
  </p:normalViewPr>
  <p:slideViewPr>
    <p:cSldViewPr snapToGrid="0">
      <p:cViewPr varScale="1">
        <p:scale>
          <a:sx n="114" d="100"/>
          <a:sy n="114" d="100"/>
        </p:scale>
        <p:origin x="798" y="8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SS_Model\Descriptive%20Summary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SPSS_Model\Descriptive%20Summary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17804472393169"/>
          <c:y val="2.8054479193452567E-2"/>
          <c:w val="0.81435668664283856"/>
          <c:h val="0.617115082487549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Male_Education!$B$85</c:f>
              <c:strCache>
                <c:ptCount val="1"/>
                <c:pt idx="0">
                  <c:v>Don't want to use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Male_Education!$C$84:$H$84</c:f>
              <c:strCache>
                <c:ptCount val="6"/>
                <c:pt idx="0">
                  <c:v>&lt;30k</c:v>
                </c:pt>
                <c:pt idx="1">
                  <c:v>30k - 70k</c:v>
                </c:pt>
                <c:pt idx="2">
                  <c:v>70k - 110k</c:v>
                </c:pt>
                <c:pt idx="3">
                  <c:v>110k - 140k</c:v>
                </c:pt>
                <c:pt idx="4">
                  <c:v>140k - 170k</c:v>
                </c:pt>
                <c:pt idx="5">
                  <c:v>&gt;170k</c:v>
                </c:pt>
              </c:strCache>
            </c:strRef>
          </c:cat>
          <c:val>
            <c:numRef>
              <c:f>Male_Education!$C$85:$H$85</c:f>
              <c:numCache>
                <c:formatCode>0.00</c:formatCode>
                <c:ptCount val="6"/>
                <c:pt idx="0">
                  <c:v>9.0909090909090912E-2</c:v>
                </c:pt>
                <c:pt idx="1">
                  <c:v>1.8264840182648401E-2</c:v>
                </c:pt>
                <c:pt idx="2">
                  <c:v>4.5161290322580643E-2</c:v>
                </c:pt>
                <c:pt idx="3">
                  <c:v>4.3478260869565216E-2</c:v>
                </c:pt>
                <c:pt idx="4">
                  <c:v>5.0847457627118647E-2</c:v>
                </c:pt>
                <c:pt idx="5">
                  <c:v>4.0404040404040407E-2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AC-684C-B42B-71A3898EE0A5}"/>
            </c:ext>
          </c:extLst>
        </c:ser>
        <c:ser>
          <c:idx val="1"/>
          <c:order val="1"/>
          <c:tx>
            <c:strRef>
              <c:f>Male_Education!$B$86</c:f>
              <c:strCache>
                <c:ptCount val="1"/>
                <c:pt idx="0">
                  <c:v>Free use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Male_Education!$C$84:$H$84</c:f>
              <c:strCache>
                <c:ptCount val="6"/>
                <c:pt idx="0">
                  <c:v>&lt;30k</c:v>
                </c:pt>
                <c:pt idx="1">
                  <c:v>30k - 70k</c:v>
                </c:pt>
                <c:pt idx="2">
                  <c:v>70k - 110k</c:v>
                </c:pt>
                <c:pt idx="3">
                  <c:v>110k - 140k</c:v>
                </c:pt>
                <c:pt idx="4">
                  <c:v>140k - 170k</c:v>
                </c:pt>
                <c:pt idx="5">
                  <c:v>&gt;170k</c:v>
                </c:pt>
              </c:strCache>
            </c:strRef>
          </c:cat>
          <c:val>
            <c:numRef>
              <c:f>Male_Education!$C$86:$H$86</c:f>
              <c:numCache>
                <c:formatCode>0.00</c:formatCode>
                <c:ptCount val="6"/>
                <c:pt idx="0">
                  <c:v>0.13636363636363635</c:v>
                </c:pt>
                <c:pt idx="1">
                  <c:v>9.5890410958904104E-2</c:v>
                </c:pt>
                <c:pt idx="2">
                  <c:v>7.0967741935483872E-2</c:v>
                </c:pt>
                <c:pt idx="3">
                  <c:v>6.5217391304347824E-2</c:v>
                </c:pt>
                <c:pt idx="4">
                  <c:v>8.4745762711864403E-2</c:v>
                </c:pt>
                <c:pt idx="5">
                  <c:v>0.1111111111111111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8AC-684C-B42B-71A3898EE0A5}"/>
            </c:ext>
          </c:extLst>
        </c:ser>
        <c:ser>
          <c:idx val="2"/>
          <c:order val="2"/>
          <c:tx>
            <c:strRef>
              <c:f>Male_Education!$B$87</c:f>
              <c:strCache>
                <c:ptCount val="1"/>
                <c:pt idx="0">
                  <c:v>Less than $3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Male_Education!$C$84:$H$84</c:f>
              <c:strCache>
                <c:ptCount val="6"/>
                <c:pt idx="0">
                  <c:v>&lt;30k</c:v>
                </c:pt>
                <c:pt idx="1">
                  <c:v>30k - 70k</c:v>
                </c:pt>
                <c:pt idx="2">
                  <c:v>70k - 110k</c:v>
                </c:pt>
                <c:pt idx="3">
                  <c:v>110k - 140k</c:v>
                </c:pt>
                <c:pt idx="4">
                  <c:v>140k - 170k</c:v>
                </c:pt>
                <c:pt idx="5">
                  <c:v>&gt;170k</c:v>
                </c:pt>
              </c:strCache>
            </c:strRef>
          </c:cat>
          <c:val>
            <c:numRef>
              <c:f>Male_Education!$C$87:$H$87</c:f>
              <c:numCache>
                <c:formatCode>0.00</c:formatCode>
                <c:ptCount val="6"/>
                <c:pt idx="0">
                  <c:v>6.8181818181818177E-2</c:v>
                </c:pt>
                <c:pt idx="1">
                  <c:v>0.11872146118721461</c:v>
                </c:pt>
                <c:pt idx="2">
                  <c:v>0.12903225806451613</c:v>
                </c:pt>
                <c:pt idx="3">
                  <c:v>0.16304347826086957</c:v>
                </c:pt>
                <c:pt idx="4">
                  <c:v>0.10169491525423729</c:v>
                </c:pt>
                <c:pt idx="5">
                  <c:v>0.14141414141414141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AC-684C-B42B-71A3898EE0A5}"/>
            </c:ext>
          </c:extLst>
        </c:ser>
        <c:ser>
          <c:idx val="3"/>
          <c:order val="3"/>
          <c:tx>
            <c:strRef>
              <c:f>Male_Education!$B$88</c:f>
              <c:strCache>
                <c:ptCount val="1"/>
                <c:pt idx="0">
                  <c:v>$3 - $6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Male_Education!$C$84:$H$84</c:f>
              <c:strCache>
                <c:ptCount val="6"/>
                <c:pt idx="0">
                  <c:v>&lt;30k</c:v>
                </c:pt>
                <c:pt idx="1">
                  <c:v>30k - 70k</c:v>
                </c:pt>
                <c:pt idx="2">
                  <c:v>70k - 110k</c:v>
                </c:pt>
                <c:pt idx="3">
                  <c:v>110k - 140k</c:v>
                </c:pt>
                <c:pt idx="4">
                  <c:v>140k - 170k</c:v>
                </c:pt>
                <c:pt idx="5">
                  <c:v>&gt;170k</c:v>
                </c:pt>
              </c:strCache>
            </c:strRef>
          </c:cat>
          <c:val>
            <c:numRef>
              <c:f>Male_Education!$C$88:$H$88</c:f>
              <c:numCache>
                <c:formatCode>0.00</c:formatCode>
                <c:ptCount val="6"/>
                <c:pt idx="0">
                  <c:v>0.40909090909090912</c:v>
                </c:pt>
                <c:pt idx="1">
                  <c:v>0.40639269406392692</c:v>
                </c:pt>
                <c:pt idx="2">
                  <c:v>0.41290322580645161</c:v>
                </c:pt>
                <c:pt idx="3">
                  <c:v>0.27173913043478259</c:v>
                </c:pt>
                <c:pt idx="4">
                  <c:v>0.33898305084745761</c:v>
                </c:pt>
                <c:pt idx="5">
                  <c:v>0.32323232323232326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8AC-684C-B42B-71A3898EE0A5}"/>
            </c:ext>
          </c:extLst>
        </c:ser>
        <c:ser>
          <c:idx val="4"/>
          <c:order val="4"/>
          <c:tx>
            <c:strRef>
              <c:f>Male_Education!$B$89</c:f>
              <c:strCache>
                <c:ptCount val="1"/>
                <c:pt idx="0">
                  <c:v>$6 - $10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Male_Education!$C$84:$H$84</c:f>
              <c:strCache>
                <c:ptCount val="6"/>
                <c:pt idx="0">
                  <c:v>&lt;30k</c:v>
                </c:pt>
                <c:pt idx="1">
                  <c:v>30k - 70k</c:v>
                </c:pt>
                <c:pt idx="2">
                  <c:v>70k - 110k</c:v>
                </c:pt>
                <c:pt idx="3">
                  <c:v>110k - 140k</c:v>
                </c:pt>
                <c:pt idx="4">
                  <c:v>140k - 170k</c:v>
                </c:pt>
                <c:pt idx="5">
                  <c:v>&gt;170k</c:v>
                </c:pt>
              </c:strCache>
            </c:strRef>
          </c:cat>
          <c:val>
            <c:numRef>
              <c:f>Male_Education!$C$89:$H$89</c:f>
              <c:numCache>
                <c:formatCode>0.00</c:formatCode>
                <c:ptCount val="6"/>
                <c:pt idx="0">
                  <c:v>0.20454545454545456</c:v>
                </c:pt>
                <c:pt idx="1">
                  <c:v>0.32876712328767121</c:v>
                </c:pt>
                <c:pt idx="2">
                  <c:v>0.24516129032258063</c:v>
                </c:pt>
                <c:pt idx="3">
                  <c:v>0.40217391304347827</c:v>
                </c:pt>
                <c:pt idx="4">
                  <c:v>0.3728813559322034</c:v>
                </c:pt>
                <c:pt idx="5">
                  <c:v>0.34343434343434343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AC-684C-B42B-71A3898EE0A5}"/>
            </c:ext>
          </c:extLst>
        </c:ser>
        <c:ser>
          <c:idx val="5"/>
          <c:order val="5"/>
          <c:tx>
            <c:strRef>
              <c:f>Male_Education!$B$90</c:f>
              <c:strCache>
                <c:ptCount val="1"/>
                <c:pt idx="0">
                  <c:v>More than $10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Male_Education!$C$84:$H$84</c:f>
              <c:strCache>
                <c:ptCount val="6"/>
                <c:pt idx="0">
                  <c:v>&lt;30k</c:v>
                </c:pt>
                <c:pt idx="1">
                  <c:v>30k - 70k</c:v>
                </c:pt>
                <c:pt idx="2">
                  <c:v>70k - 110k</c:v>
                </c:pt>
                <c:pt idx="3">
                  <c:v>110k - 140k</c:v>
                </c:pt>
                <c:pt idx="4">
                  <c:v>140k - 170k</c:v>
                </c:pt>
                <c:pt idx="5">
                  <c:v>&gt;170k</c:v>
                </c:pt>
              </c:strCache>
            </c:strRef>
          </c:cat>
          <c:val>
            <c:numRef>
              <c:f>Male_Education!$C$90:$H$90</c:f>
              <c:numCache>
                <c:formatCode>0.00</c:formatCode>
                <c:ptCount val="6"/>
                <c:pt idx="0">
                  <c:v>9.0909090909090912E-2</c:v>
                </c:pt>
                <c:pt idx="1">
                  <c:v>3.1963470319634701E-2</c:v>
                </c:pt>
                <c:pt idx="2">
                  <c:v>9.6774193548387094E-2</c:v>
                </c:pt>
                <c:pt idx="3">
                  <c:v>5.434782608695652E-2</c:v>
                </c:pt>
                <c:pt idx="4">
                  <c:v>5.0847457627118647E-2</c:v>
                </c:pt>
                <c:pt idx="5">
                  <c:v>4.0404040404040407E-2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8AC-684C-B42B-71A3898EE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3279583"/>
        <c:axId val="983281663"/>
      </c:barChart>
      <c:catAx>
        <c:axId val="98327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83281663"/>
        <c:crosses val="autoZero"/>
        <c:auto val="1"/>
        <c:lblAlgn val="ctr"/>
        <c:lblOffset val="100"/>
        <c:noMultiLvlLbl val="0"/>
      </c:catAx>
      <c:valAx>
        <c:axId val="98328166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Prob. (WTP | Income)</a:t>
                </a:r>
              </a:p>
            </c:rich>
          </c:tx>
          <c:layout>
            <c:manualLayout>
              <c:xMode val="edge"/>
              <c:yMode val="edge"/>
              <c:x val="1.0050791432640886E-3"/>
              <c:y val="6.7811687168183761E-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83279583"/>
        <c:crosses val="autoZero"/>
        <c:crossBetween val="between"/>
        <c:majorUnit val="0.2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5.9369182947694665E-2"/>
          <c:y val="0.82674190017745752"/>
          <c:w val="0.89036252720969611"/>
          <c:h val="0.14086943585493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64507362111651"/>
          <c:y val="2.3067220764071156E-2"/>
          <c:w val="0.79683848029634596"/>
          <c:h val="0.6063157806494339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Male_Education!$B$85</c:f>
              <c:strCache>
                <c:ptCount val="1"/>
                <c:pt idx="0">
                  <c:v>Don't want to use</c:v>
                </c:pt>
              </c:strCache>
            </c:strRef>
          </c:tx>
          <c:spPr>
            <a:solidFill>
              <a:schemeClr val="accent1">
                <a:shade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Male_Education!$C$84:$H$84</c:f>
              <c:strCache>
                <c:ptCount val="6"/>
                <c:pt idx="0">
                  <c:v>&lt;30k</c:v>
                </c:pt>
                <c:pt idx="1">
                  <c:v>30k - 70k</c:v>
                </c:pt>
                <c:pt idx="2">
                  <c:v>70k - 110k</c:v>
                </c:pt>
                <c:pt idx="3">
                  <c:v>110k - 140k</c:v>
                </c:pt>
                <c:pt idx="4">
                  <c:v>140k - 170k</c:v>
                </c:pt>
                <c:pt idx="5">
                  <c:v>&gt;170k</c:v>
                </c:pt>
              </c:strCache>
            </c:strRef>
          </c:cat>
          <c:val>
            <c:numRef>
              <c:f>Male_Education!$C$103:$H$103</c:f>
              <c:numCache>
                <c:formatCode>0.00</c:formatCode>
                <c:ptCount val="6"/>
                <c:pt idx="0">
                  <c:v>0.21568627450980393</c:v>
                </c:pt>
                <c:pt idx="1">
                  <c:v>7.6923076923076927E-2</c:v>
                </c:pt>
                <c:pt idx="2">
                  <c:v>4.3103448275862072E-2</c:v>
                </c:pt>
                <c:pt idx="3">
                  <c:v>1.9607843137254902E-2</c:v>
                </c:pt>
                <c:pt idx="4">
                  <c:v>0.04</c:v>
                </c:pt>
                <c:pt idx="5" formatCode="General">
                  <c:v>2.564102564102564E-2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02-6945-B1D6-95B3DD51BAD2}"/>
            </c:ext>
          </c:extLst>
        </c:ser>
        <c:ser>
          <c:idx val="1"/>
          <c:order val="1"/>
          <c:tx>
            <c:strRef>
              <c:f>Male_Education!$B$86</c:f>
              <c:strCache>
                <c:ptCount val="1"/>
                <c:pt idx="0">
                  <c:v>Free use</c:v>
                </c:pt>
              </c:strCache>
            </c:strRef>
          </c:tx>
          <c:spPr>
            <a:solidFill>
              <a:schemeClr val="accent1">
                <a:shade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Male_Education!$C$84:$H$84</c:f>
              <c:strCache>
                <c:ptCount val="6"/>
                <c:pt idx="0">
                  <c:v>&lt;30k</c:v>
                </c:pt>
                <c:pt idx="1">
                  <c:v>30k - 70k</c:v>
                </c:pt>
                <c:pt idx="2">
                  <c:v>70k - 110k</c:v>
                </c:pt>
                <c:pt idx="3">
                  <c:v>110k - 140k</c:v>
                </c:pt>
                <c:pt idx="4">
                  <c:v>140k - 170k</c:v>
                </c:pt>
                <c:pt idx="5">
                  <c:v>&gt;170k</c:v>
                </c:pt>
              </c:strCache>
            </c:strRef>
          </c:cat>
          <c:val>
            <c:numRef>
              <c:f>Male_Education!$C$104:$H$104</c:f>
              <c:numCache>
                <c:formatCode>0.00</c:formatCode>
                <c:ptCount val="6"/>
                <c:pt idx="0">
                  <c:v>0.29411764705882354</c:v>
                </c:pt>
                <c:pt idx="1">
                  <c:v>0.11965811965811966</c:v>
                </c:pt>
                <c:pt idx="2">
                  <c:v>0.1206896551724138</c:v>
                </c:pt>
                <c:pt idx="3">
                  <c:v>0.11764705882352941</c:v>
                </c:pt>
                <c:pt idx="4">
                  <c:v>0.12</c:v>
                </c:pt>
                <c:pt idx="5" formatCode="General">
                  <c:v>0.12820512820512819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02-6945-B1D6-95B3DD51BAD2}"/>
            </c:ext>
          </c:extLst>
        </c:ser>
        <c:ser>
          <c:idx val="2"/>
          <c:order val="2"/>
          <c:tx>
            <c:strRef>
              <c:f>Male_Education!$B$87</c:f>
              <c:strCache>
                <c:ptCount val="1"/>
                <c:pt idx="0">
                  <c:v>Less than $3</c:v>
                </c:pt>
              </c:strCache>
            </c:strRef>
          </c:tx>
          <c:spPr>
            <a:solidFill>
              <a:schemeClr val="accent1">
                <a:shade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Male_Education!$C$84:$H$84</c:f>
              <c:strCache>
                <c:ptCount val="6"/>
                <c:pt idx="0">
                  <c:v>&lt;30k</c:v>
                </c:pt>
                <c:pt idx="1">
                  <c:v>30k - 70k</c:v>
                </c:pt>
                <c:pt idx="2">
                  <c:v>70k - 110k</c:v>
                </c:pt>
                <c:pt idx="3">
                  <c:v>110k - 140k</c:v>
                </c:pt>
                <c:pt idx="4">
                  <c:v>140k - 170k</c:v>
                </c:pt>
                <c:pt idx="5">
                  <c:v>&gt;170k</c:v>
                </c:pt>
              </c:strCache>
            </c:strRef>
          </c:cat>
          <c:val>
            <c:numRef>
              <c:f>Male_Education!$C$105:$H$105</c:f>
              <c:numCache>
                <c:formatCode>0.00</c:formatCode>
                <c:ptCount val="6"/>
                <c:pt idx="0">
                  <c:v>0.11764705882352941</c:v>
                </c:pt>
                <c:pt idx="1">
                  <c:v>0.12820512820512819</c:v>
                </c:pt>
                <c:pt idx="2">
                  <c:v>0.13793103448275862</c:v>
                </c:pt>
                <c:pt idx="3">
                  <c:v>3.9215686274509803E-2</c:v>
                </c:pt>
                <c:pt idx="4">
                  <c:v>0.1</c:v>
                </c:pt>
                <c:pt idx="5" formatCode="General">
                  <c:v>7.6923076923076927E-2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02-6945-B1D6-95B3DD51BAD2}"/>
            </c:ext>
          </c:extLst>
        </c:ser>
        <c:ser>
          <c:idx val="3"/>
          <c:order val="3"/>
          <c:tx>
            <c:strRef>
              <c:f>Male_Education!$B$88</c:f>
              <c:strCache>
                <c:ptCount val="1"/>
                <c:pt idx="0">
                  <c:v>$3 - $6</c:v>
                </c:pt>
              </c:strCache>
            </c:strRef>
          </c:tx>
          <c:spPr>
            <a:solidFill>
              <a:schemeClr val="accent1">
                <a:tint val="90000"/>
              </a:schemeClr>
            </a:solidFill>
            <a:ln>
              <a:noFill/>
            </a:ln>
            <a:effectLst/>
          </c:spPr>
          <c:invertIfNegative val="0"/>
          <c:cat>
            <c:strRef>
              <c:f>Male_Education!$C$84:$H$84</c:f>
              <c:strCache>
                <c:ptCount val="6"/>
                <c:pt idx="0">
                  <c:v>&lt;30k</c:v>
                </c:pt>
                <c:pt idx="1">
                  <c:v>30k - 70k</c:v>
                </c:pt>
                <c:pt idx="2">
                  <c:v>70k - 110k</c:v>
                </c:pt>
                <c:pt idx="3">
                  <c:v>110k - 140k</c:v>
                </c:pt>
                <c:pt idx="4">
                  <c:v>140k - 170k</c:v>
                </c:pt>
                <c:pt idx="5">
                  <c:v>&gt;170k</c:v>
                </c:pt>
              </c:strCache>
            </c:strRef>
          </c:cat>
          <c:val>
            <c:numRef>
              <c:f>Male_Education!$C$106:$H$106</c:f>
              <c:numCache>
                <c:formatCode>0.00</c:formatCode>
                <c:ptCount val="6"/>
                <c:pt idx="0">
                  <c:v>0.19607843137254902</c:v>
                </c:pt>
                <c:pt idx="1">
                  <c:v>0.38461538461538464</c:v>
                </c:pt>
                <c:pt idx="2">
                  <c:v>0.37068965517241381</c:v>
                </c:pt>
                <c:pt idx="3">
                  <c:v>0.45098039215686275</c:v>
                </c:pt>
                <c:pt idx="4">
                  <c:v>0.36</c:v>
                </c:pt>
                <c:pt idx="5" formatCode="General">
                  <c:v>0.30769230769230771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202-6945-B1D6-95B3DD51BAD2}"/>
            </c:ext>
          </c:extLst>
        </c:ser>
        <c:ser>
          <c:idx val="4"/>
          <c:order val="4"/>
          <c:tx>
            <c:strRef>
              <c:f>Male_Education!$B$89</c:f>
              <c:strCache>
                <c:ptCount val="1"/>
                <c:pt idx="0">
                  <c:v>$6 - $10</c:v>
                </c:pt>
              </c:strCache>
            </c:strRef>
          </c:tx>
          <c:spPr>
            <a:solidFill>
              <a:schemeClr val="accent1">
                <a:tint val="70000"/>
              </a:schemeClr>
            </a:solidFill>
            <a:ln>
              <a:noFill/>
            </a:ln>
            <a:effectLst/>
          </c:spPr>
          <c:invertIfNegative val="0"/>
          <c:cat>
            <c:strRef>
              <c:f>Male_Education!$C$84:$H$84</c:f>
              <c:strCache>
                <c:ptCount val="6"/>
                <c:pt idx="0">
                  <c:v>&lt;30k</c:v>
                </c:pt>
                <c:pt idx="1">
                  <c:v>30k - 70k</c:v>
                </c:pt>
                <c:pt idx="2">
                  <c:v>70k - 110k</c:v>
                </c:pt>
                <c:pt idx="3">
                  <c:v>110k - 140k</c:v>
                </c:pt>
                <c:pt idx="4">
                  <c:v>140k - 170k</c:v>
                </c:pt>
                <c:pt idx="5">
                  <c:v>&gt;170k</c:v>
                </c:pt>
              </c:strCache>
            </c:strRef>
          </c:cat>
          <c:val>
            <c:numRef>
              <c:f>Male_Education!$C$107:$H$107</c:f>
              <c:numCache>
                <c:formatCode>0.00</c:formatCode>
                <c:ptCount val="6"/>
                <c:pt idx="0">
                  <c:v>0.15686274509803921</c:v>
                </c:pt>
                <c:pt idx="1">
                  <c:v>0.24786324786324787</c:v>
                </c:pt>
                <c:pt idx="2">
                  <c:v>0.27586206896551724</c:v>
                </c:pt>
                <c:pt idx="3">
                  <c:v>0.33333333333333331</c:v>
                </c:pt>
                <c:pt idx="4">
                  <c:v>0.32</c:v>
                </c:pt>
                <c:pt idx="5" formatCode="General">
                  <c:v>0.41025641025641024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02-6945-B1D6-95B3DD51BAD2}"/>
            </c:ext>
          </c:extLst>
        </c:ser>
        <c:ser>
          <c:idx val="5"/>
          <c:order val="5"/>
          <c:tx>
            <c:strRef>
              <c:f>Male_Education!$B$90</c:f>
              <c:strCache>
                <c:ptCount val="1"/>
                <c:pt idx="0">
                  <c:v>More than $10</c:v>
                </c:pt>
              </c:strCache>
            </c:strRef>
          </c:tx>
          <c:spPr>
            <a:solidFill>
              <a:schemeClr val="accent1">
                <a:tint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Male_Education!$C$84:$H$84</c:f>
              <c:strCache>
                <c:ptCount val="6"/>
                <c:pt idx="0">
                  <c:v>&lt;30k</c:v>
                </c:pt>
                <c:pt idx="1">
                  <c:v>30k - 70k</c:v>
                </c:pt>
                <c:pt idx="2">
                  <c:v>70k - 110k</c:v>
                </c:pt>
                <c:pt idx="3">
                  <c:v>110k - 140k</c:v>
                </c:pt>
                <c:pt idx="4">
                  <c:v>140k - 170k</c:v>
                </c:pt>
                <c:pt idx="5">
                  <c:v>&gt;170k</c:v>
                </c:pt>
              </c:strCache>
            </c:strRef>
          </c:cat>
          <c:val>
            <c:numRef>
              <c:f>Male_Education!$C$108:$H$108</c:f>
              <c:numCache>
                <c:formatCode>0.00</c:formatCode>
                <c:ptCount val="6"/>
                <c:pt idx="0">
                  <c:v>1.9607843137254902E-2</c:v>
                </c:pt>
                <c:pt idx="1">
                  <c:v>4.2735042735042736E-2</c:v>
                </c:pt>
                <c:pt idx="2">
                  <c:v>5.1724137931034482E-2</c:v>
                </c:pt>
                <c:pt idx="3">
                  <c:v>3.9215686274509803E-2</c:v>
                </c:pt>
                <c:pt idx="4">
                  <c:v>0.06</c:v>
                </c:pt>
                <c:pt idx="5">
                  <c:v>5.128205128205128E-2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202-6945-B1D6-95B3DD51B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83279583"/>
        <c:axId val="983281663"/>
      </c:barChart>
      <c:catAx>
        <c:axId val="9832795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83281663"/>
        <c:crosses val="autoZero"/>
        <c:auto val="1"/>
        <c:lblAlgn val="ctr"/>
        <c:lblOffset val="100"/>
        <c:noMultiLvlLbl val="0"/>
      </c:catAx>
      <c:valAx>
        <c:axId val="983281663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b="1"/>
                  <a:t>Prob. (WTP | Income)</a:t>
                </a:r>
              </a:p>
            </c:rich>
          </c:tx>
          <c:layout>
            <c:manualLayout>
              <c:xMode val="edge"/>
              <c:yMode val="edge"/>
              <c:x val="5.0894472696055961E-3"/>
              <c:y val="0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ysClr val="windowText" lastClr="000000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983279583"/>
        <c:crosses val="autoZero"/>
        <c:crossBetween val="between"/>
      </c:valAx>
      <c:spPr>
        <a:noFill/>
        <a:ln>
          <a:solidFill>
            <a:sysClr val="windowText" lastClr="000000"/>
          </a:solidFill>
        </a:ln>
        <a:effectLst/>
      </c:spPr>
    </c:plotArea>
    <c:legend>
      <c:legendPos val="b"/>
      <c:layout>
        <c:manualLayout>
          <c:xMode val="edge"/>
          <c:yMode val="edge"/>
          <c:x val="0.16038495188101487"/>
          <c:y val="0.8097774363570408"/>
          <c:w val="0.82580220025688278"/>
          <c:h val="0.1577022384397072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CAD17A-7D09-4326-B423-E65577192AA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NZ"/>
        </a:p>
      </dgm:t>
    </dgm:pt>
    <dgm:pt modelId="{AABEE316-5B6D-4D61-8E94-CEFA056F3C30}">
      <dgm:prSet phldrT="[Text]" custT="1"/>
      <dgm:spPr/>
      <dgm:t>
        <a:bodyPr/>
        <a:lstStyle/>
        <a:p>
          <a:r>
            <a:rPr lang="en-NZ" sz="2800" b="1" dirty="0">
              <a:solidFill>
                <a:schemeClr val="bg1"/>
              </a:solidFill>
            </a:rPr>
            <a:t>Four scenarios</a:t>
          </a:r>
        </a:p>
      </dgm:t>
    </dgm:pt>
    <dgm:pt modelId="{4FE9FF6C-12E1-412B-BB7E-1D5DBE282123}" type="parTrans" cxnId="{A4ED4CAA-DB55-49BD-AD06-7C68CF71E28E}">
      <dgm:prSet/>
      <dgm:spPr/>
      <dgm:t>
        <a:bodyPr/>
        <a:lstStyle/>
        <a:p>
          <a:endParaRPr lang="en-NZ" sz="2000"/>
        </a:p>
      </dgm:t>
    </dgm:pt>
    <dgm:pt modelId="{14F4A01F-694E-4887-A070-D6F1C7FAFB40}" type="sibTrans" cxnId="{A4ED4CAA-DB55-49BD-AD06-7C68CF71E28E}">
      <dgm:prSet/>
      <dgm:spPr/>
      <dgm:t>
        <a:bodyPr/>
        <a:lstStyle/>
        <a:p>
          <a:endParaRPr lang="en-NZ" sz="2000"/>
        </a:p>
      </dgm:t>
    </dgm:pt>
    <dgm:pt modelId="{4D6AFCA1-429F-4294-A300-3D915318E8CF}">
      <dgm:prSet phldrT="[Text]" custT="1"/>
      <dgm:spPr/>
      <dgm:t>
        <a:bodyPr/>
        <a:lstStyle/>
        <a:p>
          <a:r>
            <a:rPr lang="en-NZ" sz="2000" b="1" dirty="0"/>
            <a:t>H</a:t>
          </a:r>
          <a:r>
            <a:rPr lang="en-NZ" sz="2000" b="1" baseline="-25000" dirty="0"/>
            <a:t>2</a:t>
          </a:r>
          <a:r>
            <a:rPr lang="en-NZ" sz="2000" b="1" dirty="0"/>
            <a:t> Heaven</a:t>
          </a:r>
        </a:p>
      </dgm:t>
    </dgm:pt>
    <dgm:pt modelId="{3215F7CA-B531-4199-9469-16629DBB95E8}" type="parTrans" cxnId="{CAF31D0A-8681-4653-B672-A4F6F33BF3D3}">
      <dgm:prSet/>
      <dgm:spPr/>
      <dgm:t>
        <a:bodyPr/>
        <a:lstStyle/>
        <a:p>
          <a:endParaRPr lang="en-NZ" sz="2000"/>
        </a:p>
      </dgm:t>
    </dgm:pt>
    <dgm:pt modelId="{7388EB01-BF1C-4634-BE72-78724338F1D1}" type="sibTrans" cxnId="{CAF31D0A-8681-4653-B672-A4F6F33BF3D3}">
      <dgm:prSet/>
      <dgm:spPr/>
      <dgm:t>
        <a:bodyPr/>
        <a:lstStyle/>
        <a:p>
          <a:endParaRPr lang="en-NZ" sz="2000"/>
        </a:p>
      </dgm:t>
    </dgm:pt>
    <dgm:pt modelId="{A625F547-A683-46EE-B5E2-74680FD9AA4D}">
      <dgm:prSet phldrT="[Text]" custT="1"/>
      <dgm:spPr/>
      <dgm:t>
        <a:bodyPr/>
        <a:lstStyle/>
        <a:p>
          <a:r>
            <a:rPr lang="en-NZ" sz="2000" b="1" dirty="0"/>
            <a:t>Industry niche</a:t>
          </a:r>
        </a:p>
      </dgm:t>
    </dgm:pt>
    <dgm:pt modelId="{D33895F5-76C7-4FDB-B2CB-31D4D918BD8F}" type="parTrans" cxnId="{1922BF69-E833-4F8E-838C-891A00D6C677}">
      <dgm:prSet/>
      <dgm:spPr/>
      <dgm:t>
        <a:bodyPr/>
        <a:lstStyle/>
        <a:p>
          <a:endParaRPr lang="en-NZ" sz="2000"/>
        </a:p>
      </dgm:t>
    </dgm:pt>
    <dgm:pt modelId="{FFDBB3B5-7964-488D-8B8F-81A9AB96320A}" type="sibTrans" cxnId="{1922BF69-E833-4F8E-838C-891A00D6C677}">
      <dgm:prSet/>
      <dgm:spPr/>
      <dgm:t>
        <a:bodyPr/>
        <a:lstStyle/>
        <a:p>
          <a:endParaRPr lang="en-NZ" sz="2000"/>
        </a:p>
      </dgm:t>
    </dgm:pt>
    <dgm:pt modelId="{E2F8FFDF-B826-4D91-A1B6-7F4D8CBE09A2}">
      <dgm:prSet phldrT="[Text]" custT="1"/>
      <dgm:spPr/>
      <dgm:t>
        <a:bodyPr/>
        <a:lstStyle/>
        <a:p>
          <a:r>
            <a:rPr lang="en-NZ" sz="2000" b="1" dirty="0"/>
            <a:t>Regional/rural/remote use</a:t>
          </a:r>
        </a:p>
      </dgm:t>
    </dgm:pt>
    <dgm:pt modelId="{A9C9BE6F-8277-4D15-800A-296E7092346B}" type="parTrans" cxnId="{E0096FF9-3D9E-4DC1-B914-AB621563EE3F}">
      <dgm:prSet/>
      <dgm:spPr/>
      <dgm:t>
        <a:bodyPr/>
        <a:lstStyle/>
        <a:p>
          <a:endParaRPr lang="en-NZ" sz="2000"/>
        </a:p>
      </dgm:t>
    </dgm:pt>
    <dgm:pt modelId="{C6D7000C-F4E0-42F2-8212-E5D71E903D60}" type="sibTrans" cxnId="{E0096FF9-3D9E-4DC1-B914-AB621563EE3F}">
      <dgm:prSet/>
      <dgm:spPr/>
      <dgm:t>
        <a:bodyPr/>
        <a:lstStyle/>
        <a:p>
          <a:endParaRPr lang="en-NZ" sz="2000"/>
        </a:p>
      </dgm:t>
    </dgm:pt>
    <dgm:pt modelId="{4A50F5B8-9D57-4019-AAF2-D16A3D29D367}">
      <dgm:prSet phldrT="[Text]" custT="1"/>
      <dgm:spPr/>
      <dgm:t>
        <a:bodyPr/>
        <a:lstStyle/>
        <a:p>
          <a:r>
            <a:rPr lang="en-NZ" sz="2000" b="1" dirty="0"/>
            <a:t>Steady State</a:t>
          </a:r>
        </a:p>
      </dgm:t>
    </dgm:pt>
    <dgm:pt modelId="{F7961118-43EE-4EE5-8B54-5815B84E898B}" type="parTrans" cxnId="{359EBF27-D329-4B44-BC25-F20AAFA1C263}">
      <dgm:prSet/>
      <dgm:spPr/>
      <dgm:t>
        <a:bodyPr/>
        <a:lstStyle/>
        <a:p>
          <a:endParaRPr lang="en-NZ" sz="2000"/>
        </a:p>
      </dgm:t>
    </dgm:pt>
    <dgm:pt modelId="{913E2CDE-3B11-49D0-AFE7-C6465686AF4C}" type="sibTrans" cxnId="{359EBF27-D329-4B44-BC25-F20AAFA1C263}">
      <dgm:prSet/>
      <dgm:spPr/>
      <dgm:t>
        <a:bodyPr/>
        <a:lstStyle/>
        <a:p>
          <a:endParaRPr lang="en-NZ" sz="2000"/>
        </a:p>
      </dgm:t>
    </dgm:pt>
    <dgm:pt modelId="{20A2F206-59EE-4755-A5CC-F111C2630543}">
      <dgm:prSet phldrT="[Text]" custT="1"/>
      <dgm:spPr/>
      <dgm:t>
        <a:bodyPr/>
        <a:lstStyle/>
        <a:p>
          <a:r>
            <a:rPr lang="en-NZ" sz="1400" dirty="0"/>
            <a:t>Green H</a:t>
          </a:r>
          <a:r>
            <a:rPr lang="en-NZ" sz="1400" baseline="-25000" dirty="0"/>
            <a:t>2</a:t>
          </a:r>
          <a:r>
            <a:rPr lang="en-NZ" sz="1400" dirty="0"/>
            <a:t> is a key fuel and energy carrier for a decarbonised NZ by 2050.</a:t>
          </a:r>
        </a:p>
      </dgm:t>
    </dgm:pt>
    <dgm:pt modelId="{8EDD0533-5E43-4A95-8946-7477FA3554E1}" type="parTrans" cxnId="{6971A1F5-AB66-4B97-A5BF-99061E2A2AFB}">
      <dgm:prSet/>
      <dgm:spPr/>
      <dgm:t>
        <a:bodyPr/>
        <a:lstStyle/>
        <a:p>
          <a:endParaRPr lang="en-NZ" sz="2000"/>
        </a:p>
      </dgm:t>
    </dgm:pt>
    <dgm:pt modelId="{92683F9D-7BFC-440A-A480-E669A293240D}" type="sibTrans" cxnId="{6971A1F5-AB66-4B97-A5BF-99061E2A2AFB}">
      <dgm:prSet/>
      <dgm:spPr/>
      <dgm:t>
        <a:bodyPr/>
        <a:lstStyle/>
        <a:p>
          <a:endParaRPr lang="en-NZ" sz="2000"/>
        </a:p>
      </dgm:t>
    </dgm:pt>
    <dgm:pt modelId="{954EC0AC-84C4-4532-BA39-D0BF3331C74D}">
      <dgm:prSet phldrT="[Text]" custT="1"/>
      <dgm:spPr/>
      <dgm:t>
        <a:bodyPr/>
        <a:lstStyle/>
        <a:p>
          <a:r>
            <a:rPr lang="en-NZ" sz="1400" dirty="0"/>
            <a:t>It is widely adopted by the public</a:t>
          </a:r>
        </a:p>
      </dgm:t>
    </dgm:pt>
    <dgm:pt modelId="{3ED2C35E-9993-457B-9D31-AAF8DA26D3AA}" type="parTrans" cxnId="{4095A62A-ADE4-4490-86E4-E48ECE9858E4}">
      <dgm:prSet/>
      <dgm:spPr/>
      <dgm:t>
        <a:bodyPr/>
        <a:lstStyle/>
        <a:p>
          <a:endParaRPr lang="en-NZ" sz="2000"/>
        </a:p>
      </dgm:t>
    </dgm:pt>
    <dgm:pt modelId="{BF488D18-66E6-4C47-BACB-E82D7146B353}" type="sibTrans" cxnId="{4095A62A-ADE4-4490-86E4-E48ECE9858E4}">
      <dgm:prSet/>
      <dgm:spPr/>
      <dgm:t>
        <a:bodyPr/>
        <a:lstStyle/>
        <a:p>
          <a:endParaRPr lang="en-NZ" sz="2000"/>
        </a:p>
      </dgm:t>
    </dgm:pt>
    <dgm:pt modelId="{634EFD24-6B12-4B56-8D18-4722CC2DB05B}">
      <dgm:prSet phldrT="[Text]" custT="1"/>
      <dgm:spPr/>
      <dgm:t>
        <a:bodyPr/>
        <a:lstStyle/>
        <a:p>
          <a:r>
            <a:rPr lang="en-NZ" sz="1400" dirty="0"/>
            <a:t>Used by industry in a wide variety of applications</a:t>
          </a:r>
        </a:p>
      </dgm:t>
    </dgm:pt>
    <dgm:pt modelId="{A8E98C4C-A28D-4A32-8B3A-A0D33FF6C54A}" type="parTrans" cxnId="{11F41073-80A6-4FA6-8FE9-04C899C5F3B0}">
      <dgm:prSet/>
      <dgm:spPr/>
      <dgm:t>
        <a:bodyPr/>
        <a:lstStyle/>
        <a:p>
          <a:endParaRPr lang="en-NZ" sz="2000"/>
        </a:p>
      </dgm:t>
    </dgm:pt>
    <dgm:pt modelId="{45A1882A-1D87-41DF-B434-7DF4DAF159F2}" type="sibTrans" cxnId="{11F41073-80A6-4FA6-8FE9-04C899C5F3B0}">
      <dgm:prSet/>
      <dgm:spPr/>
      <dgm:t>
        <a:bodyPr/>
        <a:lstStyle/>
        <a:p>
          <a:endParaRPr lang="en-NZ" sz="2000"/>
        </a:p>
      </dgm:t>
    </dgm:pt>
    <dgm:pt modelId="{3380395F-9C8E-4C34-AD3E-BE282A9687EF}">
      <dgm:prSet phldrT="[Text]" custT="1"/>
      <dgm:spPr/>
      <dgm:t>
        <a:bodyPr/>
        <a:lstStyle/>
        <a:p>
          <a:r>
            <a:rPr lang="en-NZ" sz="1400" dirty="0"/>
            <a:t>Green H</a:t>
          </a:r>
          <a:r>
            <a:rPr lang="en-NZ" sz="1400" baseline="-25000" dirty="0"/>
            <a:t>2</a:t>
          </a:r>
          <a:r>
            <a:rPr lang="en-NZ" sz="1400" dirty="0"/>
            <a:t> becomes a replacement feedstock for a variety of industrial processes and fuels</a:t>
          </a:r>
        </a:p>
      </dgm:t>
    </dgm:pt>
    <dgm:pt modelId="{619D3E6A-35CB-4AE2-BB8D-B3E9D4C528F0}" type="parTrans" cxnId="{456FFACC-EC7B-48CE-9AD8-32F19A5AA767}">
      <dgm:prSet/>
      <dgm:spPr/>
      <dgm:t>
        <a:bodyPr/>
        <a:lstStyle/>
        <a:p>
          <a:endParaRPr lang="en-NZ" sz="2000"/>
        </a:p>
      </dgm:t>
    </dgm:pt>
    <dgm:pt modelId="{C540CD8A-C42A-4214-BA12-216A921A53AC}" type="sibTrans" cxnId="{456FFACC-EC7B-48CE-9AD8-32F19A5AA767}">
      <dgm:prSet/>
      <dgm:spPr/>
      <dgm:t>
        <a:bodyPr/>
        <a:lstStyle/>
        <a:p>
          <a:endParaRPr lang="en-NZ" sz="2000"/>
        </a:p>
      </dgm:t>
    </dgm:pt>
    <dgm:pt modelId="{93C7A993-66BC-4356-A430-C5100DC6290E}">
      <dgm:prSet phldrT="[Text]" custT="1"/>
      <dgm:spPr/>
      <dgm:t>
        <a:bodyPr/>
        <a:lstStyle/>
        <a:p>
          <a:r>
            <a:rPr lang="en-NZ" sz="1400" dirty="0"/>
            <a:t>Large carbon emitters have transitioned to H</a:t>
          </a:r>
          <a:r>
            <a:rPr lang="en-NZ" sz="1400" baseline="-25000" dirty="0"/>
            <a:t>2</a:t>
          </a:r>
          <a:r>
            <a:rPr lang="en-NZ" sz="1400" dirty="0"/>
            <a:t> over carbon based fuels</a:t>
          </a:r>
        </a:p>
      </dgm:t>
    </dgm:pt>
    <dgm:pt modelId="{90AFA12D-6B4A-46B6-8CEB-909095949974}" type="parTrans" cxnId="{CC0B7570-A232-44A4-AE07-BB9776B19112}">
      <dgm:prSet/>
      <dgm:spPr/>
      <dgm:t>
        <a:bodyPr/>
        <a:lstStyle/>
        <a:p>
          <a:endParaRPr lang="en-NZ" sz="2000"/>
        </a:p>
      </dgm:t>
    </dgm:pt>
    <dgm:pt modelId="{BC358E6F-4728-492A-8949-2BA1F02FE65C}" type="sibTrans" cxnId="{CC0B7570-A232-44A4-AE07-BB9776B19112}">
      <dgm:prSet/>
      <dgm:spPr/>
      <dgm:t>
        <a:bodyPr/>
        <a:lstStyle/>
        <a:p>
          <a:endParaRPr lang="en-NZ" sz="2000"/>
        </a:p>
      </dgm:t>
    </dgm:pt>
    <dgm:pt modelId="{6251183A-2E08-4E21-8FFA-D15B821EE3B0}">
      <dgm:prSet phldrT="[Text]" custT="1"/>
      <dgm:spPr/>
      <dgm:t>
        <a:bodyPr/>
        <a:lstStyle/>
        <a:p>
          <a:r>
            <a:rPr lang="en-NZ" sz="1400" dirty="0"/>
            <a:t>Acknowledges that there are parts of the country where H</a:t>
          </a:r>
          <a:r>
            <a:rPr lang="en-NZ" sz="1400" baseline="-25000" dirty="0"/>
            <a:t>2</a:t>
          </a:r>
          <a:r>
            <a:rPr lang="en-NZ" sz="1400" dirty="0"/>
            <a:t> can play a larger role</a:t>
          </a:r>
        </a:p>
      </dgm:t>
    </dgm:pt>
    <dgm:pt modelId="{09D04175-3FCD-44A8-B80B-FB00FE274102}" type="parTrans" cxnId="{CFA3762F-068F-46EC-A290-837DB08771B9}">
      <dgm:prSet/>
      <dgm:spPr/>
      <dgm:t>
        <a:bodyPr/>
        <a:lstStyle/>
        <a:p>
          <a:endParaRPr lang="en-NZ" sz="2000"/>
        </a:p>
      </dgm:t>
    </dgm:pt>
    <dgm:pt modelId="{22826F8B-C743-481C-9E41-5762D49871F7}" type="sibTrans" cxnId="{CFA3762F-068F-46EC-A290-837DB08771B9}">
      <dgm:prSet/>
      <dgm:spPr/>
      <dgm:t>
        <a:bodyPr/>
        <a:lstStyle/>
        <a:p>
          <a:endParaRPr lang="en-NZ" sz="2000"/>
        </a:p>
      </dgm:t>
    </dgm:pt>
    <dgm:pt modelId="{E32E216D-C468-431A-84E2-76406C71C6BC}">
      <dgm:prSet phldrT="[Text]" custT="1"/>
      <dgm:spPr/>
      <dgm:t>
        <a:bodyPr/>
        <a:lstStyle/>
        <a:p>
          <a:r>
            <a:rPr lang="en-NZ" sz="1400" dirty="0"/>
            <a:t>This is where H</a:t>
          </a:r>
          <a:r>
            <a:rPr lang="en-NZ" sz="1400" baseline="-25000" dirty="0"/>
            <a:t>2</a:t>
          </a:r>
          <a:r>
            <a:rPr lang="en-NZ" sz="1400" dirty="0"/>
            <a:t> isn’t adopted widely as a potential fuel, energy storage or energy carrier in NZ</a:t>
          </a:r>
        </a:p>
      </dgm:t>
    </dgm:pt>
    <dgm:pt modelId="{B0CCF496-90F4-41BA-B278-02F887291B56}" type="parTrans" cxnId="{45043AB0-5BA5-4D8D-9ABC-56AE312F8A73}">
      <dgm:prSet/>
      <dgm:spPr/>
      <dgm:t>
        <a:bodyPr/>
        <a:lstStyle/>
        <a:p>
          <a:endParaRPr lang="en-NZ" sz="2000"/>
        </a:p>
      </dgm:t>
    </dgm:pt>
    <dgm:pt modelId="{E865D6CB-66BE-44C1-9533-1376AF26388F}" type="sibTrans" cxnId="{45043AB0-5BA5-4D8D-9ABC-56AE312F8A73}">
      <dgm:prSet/>
      <dgm:spPr/>
      <dgm:t>
        <a:bodyPr/>
        <a:lstStyle/>
        <a:p>
          <a:endParaRPr lang="en-NZ" sz="2000"/>
        </a:p>
      </dgm:t>
    </dgm:pt>
    <dgm:pt modelId="{AF99EE90-E74C-4E9F-BB9B-E0AF2DADEF31}">
      <dgm:prSet phldrT="[Text]" custT="1"/>
      <dgm:spPr/>
      <dgm:t>
        <a:bodyPr/>
        <a:lstStyle/>
        <a:p>
          <a:r>
            <a:rPr lang="en-NZ" sz="1400" dirty="0"/>
            <a:t>e.g., Taupo, Southland or Taranaki </a:t>
          </a:r>
        </a:p>
      </dgm:t>
    </dgm:pt>
    <dgm:pt modelId="{3B6209C8-4C02-4C4E-BFA2-AF878318BDF5}" type="parTrans" cxnId="{8B6DF8CF-71FA-47D4-BAB4-D41CDCDE02BF}">
      <dgm:prSet/>
      <dgm:spPr/>
      <dgm:t>
        <a:bodyPr/>
        <a:lstStyle/>
        <a:p>
          <a:endParaRPr lang="en-NZ" sz="2000"/>
        </a:p>
      </dgm:t>
    </dgm:pt>
    <dgm:pt modelId="{002A3B54-0F47-44CE-B205-F9E18BE06E85}" type="sibTrans" cxnId="{8B6DF8CF-71FA-47D4-BAB4-D41CDCDE02BF}">
      <dgm:prSet/>
      <dgm:spPr/>
      <dgm:t>
        <a:bodyPr/>
        <a:lstStyle/>
        <a:p>
          <a:endParaRPr lang="en-NZ" sz="2000"/>
        </a:p>
      </dgm:t>
    </dgm:pt>
    <dgm:pt modelId="{BB38DD26-B263-4FB3-8FB8-A99E150FD038}">
      <dgm:prSet phldrT="[Text]" custT="1"/>
      <dgm:spPr/>
      <dgm:t>
        <a:bodyPr/>
        <a:lstStyle/>
        <a:p>
          <a:r>
            <a:rPr lang="en-NZ" sz="1400" dirty="0"/>
            <a:t>H</a:t>
          </a:r>
          <a:r>
            <a:rPr lang="en-NZ" sz="1400" baseline="-25000" dirty="0"/>
            <a:t>2</a:t>
          </a:r>
          <a:r>
            <a:rPr lang="en-NZ" sz="1400" dirty="0"/>
            <a:t> takes advantage of regional assets and regional government investment</a:t>
          </a:r>
        </a:p>
      </dgm:t>
    </dgm:pt>
    <dgm:pt modelId="{AA49073F-EEBB-447F-A80E-6FAF4C5F5B6E}" type="parTrans" cxnId="{6501242E-14C4-4D7C-A33E-FAEC1C941995}">
      <dgm:prSet/>
      <dgm:spPr/>
      <dgm:t>
        <a:bodyPr/>
        <a:lstStyle/>
        <a:p>
          <a:endParaRPr lang="en-NZ"/>
        </a:p>
      </dgm:t>
    </dgm:pt>
    <dgm:pt modelId="{66ADA246-6F28-49D8-BF07-E067394859C4}" type="sibTrans" cxnId="{6501242E-14C4-4D7C-A33E-FAEC1C941995}">
      <dgm:prSet/>
      <dgm:spPr/>
      <dgm:t>
        <a:bodyPr/>
        <a:lstStyle/>
        <a:p>
          <a:endParaRPr lang="en-NZ"/>
        </a:p>
      </dgm:t>
    </dgm:pt>
    <dgm:pt modelId="{C7238433-A629-4F18-90B5-A9320AF07AAA}" type="pres">
      <dgm:prSet presAssocID="{C8CAD17A-7D09-4326-B423-E65577192AA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E9CE1B8-94D2-4DDC-A4F3-080A2FAD7D90}" type="pres">
      <dgm:prSet presAssocID="{C8CAD17A-7D09-4326-B423-E65577192AA5}" presName="matrix" presStyleCnt="0"/>
      <dgm:spPr/>
    </dgm:pt>
    <dgm:pt modelId="{AC5DA020-2160-4E95-A9CE-6A28DAE2A98B}" type="pres">
      <dgm:prSet presAssocID="{C8CAD17A-7D09-4326-B423-E65577192AA5}" presName="tile1" presStyleLbl="node1" presStyleIdx="0" presStyleCnt="4"/>
      <dgm:spPr/>
    </dgm:pt>
    <dgm:pt modelId="{98C2E9E6-1D76-4D3F-B1FF-32074CFB50A4}" type="pres">
      <dgm:prSet presAssocID="{C8CAD17A-7D09-4326-B423-E65577192AA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1D92A48A-660B-49F6-8C2A-B6C8C926CF00}" type="pres">
      <dgm:prSet presAssocID="{C8CAD17A-7D09-4326-B423-E65577192AA5}" presName="tile2" presStyleLbl="node1" presStyleIdx="1" presStyleCnt="4"/>
      <dgm:spPr/>
    </dgm:pt>
    <dgm:pt modelId="{63CCAC40-8928-4F05-8063-93AD6F09B565}" type="pres">
      <dgm:prSet presAssocID="{C8CAD17A-7D09-4326-B423-E65577192AA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883DA1C-A9D9-4C01-99C7-5C69CC556CE0}" type="pres">
      <dgm:prSet presAssocID="{C8CAD17A-7D09-4326-B423-E65577192AA5}" presName="tile3" presStyleLbl="node1" presStyleIdx="2" presStyleCnt="4"/>
      <dgm:spPr/>
    </dgm:pt>
    <dgm:pt modelId="{79181F37-C5AF-47C3-8522-625F76C62A3F}" type="pres">
      <dgm:prSet presAssocID="{C8CAD17A-7D09-4326-B423-E65577192AA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C36CD74-7F64-4E6E-BEDF-E776D6A06365}" type="pres">
      <dgm:prSet presAssocID="{C8CAD17A-7D09-4326-B423-E65577192AA5}" presName="tile4" presStyleLbl="node1" presStyleIdx="3" presStyleCnt="4"/>
      <dgm:spPr/>
    </dgm:pt>
    <dgm:pt modelId="{4EE78C52-98B2-4CD3-8809-C8310DC07033}" type="pres">
      <dgm:prSet presAssocID="{C8CAD17A-7D09-4326-B423-E65577192AA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694392C4-AF52-403B-996D-8D8D39F2EB61}" type="pres">
      <dgm:prSet presAssocID="{C8CAD17A-7D09-4326-B423-E65577192AA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7C840300-7A7B-47FF-8AF1-FB19206A3DAF}" type="presOf" srcId="{E2F8FFDF-B826-4D91-A1B6-7F4D8CBE09A2}" destId="{D883DA1C-A9D9-4C01-99C7-5C69CC556CE0}" srcOrd="0" destOrd="0" presId="urn:microsoft.com/office/officeart/2005/8/layout/matrix1"/>
    <dgm:cxn modelId="{ED6FF802-BEA7-4571-9A74-681BB5FDBDB9}" type="presOf" srcId="{AF99EE90-E74C-4E9F-BB9B-E0AF2DADEF31}" destId="{79181F37-C5AF-47C3-8522-625F76C62A3F}" srcOrd="1" destOrd="3" presId="urn:microsoft.com/office/officeart/2005/8/layout/matrix1"/>
    <dgm:cxn modelId="{CAF31D0A-8681-4653-B672-A4F6F33BF3D3}" srcId="{AABEE316-5B6D-4D61-8E94-CEFA056F3C30}" destId="{4D6AFCA1-429F-4294-A300-3D915318E8CF}" srcOrd="0" destOrd="0" parTransId="{3215F7CA-B531-4199-9469-16629DBB95E8}" sibTransId="{7388EB01-BF1C-4634-BE72-78724338F1D1}"/>
    <dgm:cxn modelId="{2DDE8E14-280D-4386-9093-7BAE116323C7}" type="presOf" srcId="{BB38DD26-B263-4FB3-8FB8-A99E150FD038}" destId="{D883DA1C-A9D9-4C01-99C7-5C69CC556CE0}" srcOrd="0" destOrd="2" presId="urn:microsoft.com/office/officeart/2005/8/layout/matrix1"/>
    <dgm:cxn modelId="{E7612619-D70D-452E-8806-E167E2D67BBE}" type="presOf" srcId="{954EC0AC-84C4-4532-BA39-D0BF3331C74D}" destId="{98C2E9E6-1D76-4D3F-B1FF-32074CFB50A4}" srcOrd="1" destOrd="2" presId="urn:microsoft.com/office/officeart/2005/8/layout/matrix1"/>
    <dgm:cxn modelId="{3737771C-B263-4C5D-AD8A-E39FB3AB1BF8}" type="presOf" srcId="{4A50F5B8-9D57-4019-AAF2-D16A3D29D367}" destId="{2C36CD74-7F64-4E6E-BEDF-E776D6A06365}" srcOrd="0" destOrd="0" presId="urn:microsoft.com/office/officeart/2005/8/layout/matrix1"/>
    <dgm:cxn modelId="{359EBF27-D329-4B44-BC25-F20AAFA1C263}" srcId="{AABEE316-5B6D-4D61-8E94-CEFA056F3C30}" destId="{4A50F5B8-9D57-4019-AAF2-D16A3D29D367}" srcOrd="3" destOrd="0" parTransId="{F7961118-43EE-4EE5-8B54-5815B84E898B}" sibTransId="{913E2CDE-3B11-49D0-AFE7-C6465686AF4C}"/>
    <dgm:cxn modelId="{9D40462A-99BA-4C58-884F-2FF992AEF99B}" type="presOf" srcId="{6251183A-2E08-4E21-8FFA-D15B821EE3B0}" destId="{D883DA1C-A9D9-4C01-99C7-5C69CC556CE0}" srcOrd="0" destOrd="1" presId="urn:microsoft.com/office/officeart/2005/8/layout/matrix1"/>
    <dgm:cxn modelId="{4095A62A-ADE4-4490-86E4-E48ECE9858E4}" srcId="{4D6AFCA1-429F-4294-A300-3D915318E8CF}" destId="{954EC0AC-84C4-4532-BA39-D0BF3331C74D}" srcOrd="1" destOrd="0" parTransId="{3ED2C35E-9993-457B-9D31-AAF8DA26D3AA}" sibTransId="{BF488D18-66E6-4C47-BACB-E82D7146B353}"/>
    <dgm:cxn modelId="{A342AF2C-90AE-4E5E-B04B-96B7DB002CD5}" type="presOf" srcId="{E32E216D-C468-431A-84E2-76406C71C6BC}" destId="{4EE78C52-98B2-4CD3-8809-C8310DC07033}" srcOrd="1" destOrd="1" presId="urn:microsoft.com/office/officeart/2005/8/layout/matrix1"/>
    <dgm:cxn modelId="{6501242E-14C4-4D7C-A33E-FAEC1C941995}" srcId="{E2F8FFDF-B826-4D91-A1B6-7F4D8CBE09A2}" destId="{BB38DD26-B263-4FB3-8FB8-A99E150FD038}" srcOrd="1" destOrd="0" parTransId="{AA49073F-EEBB-447F-A80E-6FAF4C5F5B6E}" sibTransId="{66ADA246-6F28-49D8-BF07-E067394859C4}"/>
    <dgm:cxn modelId="{CFA3762F-068F-46EC-A290-837DB08771B9}" srcId="{E2F8FFDF-B826-4D91-A1B6-7F4D8CBE09A2}" destId="{6251183A-2E08-4E21-8FFA-D15B821EE3B0}" srcOrd="0" destOrd="0" parTransId="{09D04175-3FCD-44A8-B80B-FB00FE274102}" sibTransId="{22826F8B-C743-481C-9E41-5762D49871F7}"/>
    <dgm:cxn modelId="{CB1C1937-8050-4F1D-8C4C-481F9B10A481}" type="presOf" srcId="{C8CAD17A-7D09-4326-B423-E65577192AA5}" destId="{C7238433-A629-4F18-90B5-A9320AF07AAA}" srcOrd="0" destOrd="0" presId="urn:microsoft.com/office/officeart/2005/8/layout/matrix1"/>
    <dgm:cxn modelId="{40302D61-FCC0-46BD-A6EC-36C6E40146F2}" type="presOf" srcId="{4A50F5B8-9D57-4019-AAF2-D16A3D29D367}" destId="{4EE78C52-98B2-4CD3-8809-C8310DC07033}" srcOrd="1" destOrd="0" presId="urn:microsoft.com/office/officeart/2005/8/layout/matrix1"/>
    <dgm:cxn modelId="{EE308943-62D0-4E3D-9E32-D9D6E9BC7069}" type="presOf" srcId="{634EFD24-6B12-4B56-8D18-4722CC2DB05B}" destId="{AC5DA020-2160-4E95-A9CE-6A28DAE2A98B}" srcOrd="0" destOrd="3" presId="urn:microsoft.com/office/officeart/2005/8/layout/matrix1"/>
    <dgm:cxn modelId="{7B54BA48-5A75-47BC-B0D1-D333A3DF2525}" type="presOf" srcId="{93C7A993-66BC-4356-A430-C5100DC6290E}" destId="{1D92A48A-660B-49F6-8C2A-B6C8C926CF00}" srcOrd="0" destOrd="2" presId="urn:microsoft.com/office/officeart/2005/8/layout/matrix1"/>
    <dgm:cxn modelId="{1922BF69-E833-4F8E-838C-891A00D6C677}" srcId="{AABEE316-5B6D-4D61-8E94-CEFA056F3C30}" destId="{A625F547-A683-46EE-B5E2-74680FD9AA4D}" srcOrd="1" destOrd="0" parTransId="{D33895F5-76C7-4FDB-B2CB-31D4D918BD8F}" sibTransId="{FFDBB3B5-7964-488D-8B8F-81A9AB96320A}"/>
    <dgm:cxn modelId="{5705334B-3782-46D9-9FF8-D00B4A4303C8}" type="presOf" srcId="{A625F547-A683-46EE-B5E2-74680FD9AA4D}" destId="{63CCAC40-8928-4F05-8063-93AD6F09B565}" srcOrd="1" destOrd="0" presId="urn:microsoft.com/office/officeart/2005/8/layout/matrix1"/>
    <dgm:cxn modelId="{2741506F-A405-45F1-BD81-AF1EFCDB9B5D}" type="presOf" srcId="{3380395F-9C8E-4C34-AD3E-BE282A9687EF}" destId="{1D92A48A-660B-49F6-8C2A-B6C8C926CF00}" srcOrd="0" destOrd="1" presId="urn:microsoft.com/office/officeart/2005/8/layout/matrix1"/>
    <dgm:cxn modelId="{CC0B7570-A232-44A4-AE07-BB9776B19112}" srcId="{A625F547-A683-46EE-B5E2-74680FD9AA4D}" destId="{93C7A993-66BC-4356-A430-C5100DC6290E}" srcOrd="1" destOrd="0" parTransId="{90AFA12D-6B4A-46B6-8CEB-909095949974}" sibTransId="{BC358E6F-4728-492A-8949-2BA1F02FE65C}"/>
    <dgm:cxn modelId="{9FE00671-DAB3-497F-AA41-CD69731CE05E}" type="presOf" srcId="{3380395F-9C8E-4C34-AD3E-BE282A9687EF}" destId="{63CCAC40-8928-4F05-8063-93AD6F09B565}" srcOrd="1" destOrd="1" presId="urn:microsoft.com/office/officeart/2005/8/layout/matrix1"/>
    <dgm:cxn modelId="{11F41073-80A6-4FA6-8FE9-04C899C5F3B0}" srcId="{4D6AFCA1-429F-4294-A300-3D915318E8CF}" destId="{634EFD24-6B12-4B56-8D18-4722CC2DB05B}" srcOrd="2" destOrd="0" parTransId="{A8E98C4C-A28D-4A32-8B3A-A0D33FF6C54A}" sibTransId="{45A1882A-1D87-41DF-B434-7DF4DAF159F2}"/>
    <dgm:cxn modelId="{EA494E53-A57B-460D-81B3-9C8712F54987}" type="presOf" srcId="{6251183A-2E08-4E21-8FFA-D15B821EE3B0}" destId="{79181F37-C5AF-47C3-8522-625F76C62A3F}" srcOrd="1" destOrd="1" presId="urn:microsoft.com/office/officeart/2005/8/layout/matrix1"/>
    <dgm:cxn modelId="{BFD52254-8396-4707-AF59-94CCA01D3136}" type="presOf" srcId="{E2F8FFDF-B826-4D91-A1B6-7F4D8CBE09A2}" destId="{79181F37-C5AF-47C3-8522-625F76C62A3F}" srcOrd="1" destOrd="0" presId="urn:microsoft.com/office/officeart/2005/8/layout/matrix1"/>
    <dgm:cxn modelId="{F84B2675-2BBF-40EC-A9DA-137F06E77240}" type="presOf" srcId="{634EFD24-6B12-4B56-8D18-4722CC2DB05B}" destId="{98C2E9E6-1D76-4D3F-B1FF-32074CFB50A4}" srcOrd="1" destOrd="3" presId="urn:microsoft.com/office/officeart/2005/8/layout/matrix1"/>
    <dgm:cxn modelId="{ED1D1F77-1561-4435-8C39-A11D9750BF02}" type="presOf" srcId="{AF99EE90-E74C-4E9F-BB9B-E0AF2DADEF31}" destId="{D883DA1C-A9D9-4C01-99C7-5C69CC556CE0}" srcOrd="0" destOrd="3" presId="urn:microsoft.com/office/officeart/2005/8/layout/matrix1"/>
    <dgm:cxn modelId="{87E1847B-7420-494B-B63B-3F933CC540E0}" type="presOf" srcId="{93C7A993-66BC-4356-A430-C5100DC6290E}" destId="{63CCAC40-8928-4F05-8063-93AD6F09B565}" srcOrd="1" destOrd="2" presId="urn:microsoft.com/office/officeart/2005/8/layout/matrix1"/>
    <dgm:cxn modelId="{1D882985-EC23-418D-9312-8358EF101382}" type="presOf" srcId="{4D6AFCA1-429F-4294-A300-3D915318E8CF}" destId="{98C2E9E6-1D76-4D3F-B1FF-32074CFB50A4}" srcOrd="1" destOrd="0" presId="urn:microsoft.com/office/officeart/2005/8/layout/matrix1"/>
    <dgm:cxn modelId="{E49F9385-FD8C-4498-A30B-24FB6A19AE9B}" type="presOf" srcId="{20A2F206-59EE-4755-A5CC-F111C2630543}" destId="{98C2E9E6-1D76-4D3F-B1FF-32074CFB50A4}" srcOrd="1" destOrd="1" presId="urn:microsoft.com/office/officeart/2005/8/layout/matrix1"/>
    <dgm:cxn modelId="{7C08C890-295E-4013-9025-001117F99C91}" type="presOf" srcId="{AABEE316-5B6D-4D61-8E94-CEFA056F3C30}" destId="{694392C4-AF52-403B-996D-8D8D39F2EB61}" srcOrd="0" destOrd="0" presId="urn:microsoft.com/office/officeart/2005/8/layout/matrix1"/>
    <dgm:cxn modelId="{923A05A8-129D-4C02-871B-07950926ED36}" type="presOf" srcId="{E32E216D-C468-431A-84E2-76406C71C6BC}" destId="{2C36CD74-7F64-4E6E-BEDF-E776D6A06365}" srcOrd="0" destOrd="1" presId="urn:microsoft.com/office/officeart/2005/8/layout/matrix1"/>
    <dgm:cxn modelId="{A4ED4CAA-DB55-49BD-AD06-7C68CF71E28E}" srcId="{C8CAD17A-7D09-4326-B423-E65577192AA5}" destId="{AABEE316-5B6D-4D61-8E94-CEFA056F3C30}" srcOrd="0" destOrd="0" parTransId="{4FE9FF6C-12E1-412B-BB7E-1D5DBE282123}" sibTransId="{14F4A01F-694E-4887-A070-D6F1C7FAFB40}"/>
    <dgm:cxn modelId="{45043AB0-5BA5-4D8D-9ABC-56AE312F8A73}" srcId="{4A50F5B8-9D57-4019-AAF2-D16A3D29D367}" destId="{E32E216D-C468-431A-84E2-76406C71C6BC}" srcOrd="0" destOrd="0" parTransId="{B0CCF496-90F4-41BA-B278-02F887291B56}" sibTransId="{E865D6CB-66BE-44C1-9533-1376AF26388F}"/>
    <dgm:cxn modelId="{95E3C4B2-E5C2-4DA5-B519-D1C0B1BAFC0F}" type="presOf" srcId="{BB38DD26-B263-4FB3-8FB8-A99E150FD038}" destId="{79181F37-C5AF-47C3-8522-625F76C62A3F}" srcOrd="1" destOrd="2" presId="urn:microsoft.com/office/officeart/2005/8/layout/matrix1"/>
    <dgm:cxn modelId="{D80C07B6-0354-4B70-A629-A8527CB40A0A}" type="presOf" srcId="{20A2F206-59EE-4755-A5CC-F111C2630543}" destId="{AC5DA020-2160-4E95-A9CE-6A28DAE2A98B}" srcOrd="0" destOrd="1" presId="urn:microsoft.com/office/officeart/2005/8/layout/matrix1"/>
    <dgm:cxn modelId="{2CEEAFC3-DADE-4CE4-B296-42167E30231C}" type="presOf" srcId="{A625F547-A683-46EE-B5E2-74680FD9AA4D}" destId="{1D92A48A-660B-49F6-8C2A-B6C8C926CF00}" srcOrd="0" destOrd="0" presId="urn:microsoft.com/office/officeart/2005/8/layout/matrix1"/>
    <dgm:cxn modelId="{456FFACC-EC7B-48CE-9AD8-32F19A5AA767}" srcId="{A625F547-A683-46EE-B5E2-74680FD9AA4D}" destId="{3380395F-9C8E-4C34-AD3E-BE282A9687EF}" srcOrd="0" destOrd="0" parTransId="{619D3E6A-35CB-4AE2-BB8D-B3E9D4C528F0}" sibTransId="{C540CD8A-C42A-4214-BA12-216A921A53AC}"/>
    <dgm:cxn modelId="{8B6DF8CF-71FA-47D4-BAB4-D41CDCDE02BF}" srcId="{E2F8FFDF-B826-4D91-A1B6-7F4D8CBE09A2}" destId="{AF99EE90-E74C-4E9F-BB9B-E0AF2DADEF31}" srcOrd="2" destOrd="0" parTransId="{3B6209C8-4C02-4C4E-BFA2-AF878318BDF5}" sibTransId="{002A3B54-0F47-44CE-B205-F9E18BE06E85}"/>
    <dgm:cxn modelId="{9E7AADE7-DA04-4689-910B-7F1B9F69FAD9}" type="presOf" srcId="{4D6AFCA1-429F-4294-A300-3D915318E8CF}" destId="{AC5DA020-2160-4E95-A9CE-6A28DAE2A98B}" srcOrd="0" destOrd="0" presId="urn:microsoft.com/office/officeart/2005/8/layout/matrix1"/>
    <dgm:cxn modelId="{D1BC84F2-CB57-4FA6-84EC-26924304FBAD}" type="presOf" srcId="{954EC0AC-84C4-4532-BA39-D0BF3331C74D}" destId="{AC5DA020-2160-4E95-A9CE-6A28DAE2A98B}" srcOrd="0" destOrd="2" presId="urn:microsoft.com/office/officeart/2005/8/layout/matrix1"/>
    <dgm:cxn modelId="{6971A1F5-AB66-4B97-A5BF-99061E2A2AFB}" srcId="{4D6AFCA1-429F-4294-A300-3D915318E8CF}" destId="{20A2F206-59EE-4755-A5CC-F111C2630543}" srcOrd="0" destOrd="0" parTransId="{8EDD0533-5E43-4A95-8946-7477FA3554E1}" sibTransId="{92683F9D-7BFC-440A-A480-E669A293240D}"/>
    <dgm:cxn modelId="{E0096FF9-3D9E-4DC1-B914-AB621563EE3F}" srcId="{AABEE316-5B6D-4D61-8E94-CEFA056F3C30}" destId="{E2F8FFDF-B826-4D91-A1B6-7F4D8CBE09A2}" srcOrd="2" destOrd="0" parTransId="{A9C9BE6F-8277-4D15-800A-296E7092346B}" sibTransId="{C6D7000C-F4E0-42F2-8212-E5D71E903D60}"/>
    <dgm:cxn modelId="{F6E01DAE-9907-45B4-BA89-702CD2392112}" type="presParOf" srcId="{C7238433-A629-4F18-90B5-A9320AF07AAA}" destId="{3E9CE1B8-94D2-4DDC-A4F3-080A2FAD7D90}" srcOrd="0" destOrd="0" presId="urn:microsoft.com/office/officeart/2005/8/layout/matrix1"/>
    <dgm:cxn modelId="{7AB33D65-D57B-459E-B6DC-1B7D8825A9D8}" type="presParOf" srcId="{3E9CE1B8-94D2-4DDC-A4F3-080A2FAD7D90}" destId="{AC5DA020-2160-4E95-A9CE-6A28DAE2A98B}" srcOrd="0" destOrd="0" presId="urn:microsoft.com/office/officeart/2005/8/layout/matrix1"/>
    <dgm:cxn modelId="{EFD0746E-D915-448E-BB3A-F4483DA6F160}" type="presParOf" srcId="{3E9CE1B8-94D2-4DDC-A4F3-080A2FAD7D90}" destId="{98C2E9E6-1D76-4D3F-B1FF-32074CFB50A4}" srcOrd="1" destOrd="0" presId="urn:microsoft.com/office/officeart/2005/8/layout/matrix1"/>
    <dgm:cxn modelId="{655E11BB-B8F6-45C9-802B-B6519517B788}" type="presParOf" srcId="{3E9CE1B8-94D2-4DDC-A4F3-080A2FAD7D90}" destId="{1D92A48A-660B-49F6-8C2A-B6C8C926CF00}" srcOrd="2" destOrd="0" presId="urn:microsoft.com/office/officeart/2005/8/layout/matrix1"/>
    <dgm:cxn modelId="{CA021F14-A44E-46B3-ABB2-64F5C16CB76C}" type="presParOf" srcId="{3E9CE1B8-94D2-4DDC-A4F3-080A2FAD7D90}" destId="{63CCAC40-8928-4F05-8063-93AD6F09B565}" srcOrd="3" destOrd="0" presId="urn:microsoft.com/office/officeart/2005/8/layout/matrix1"/>
    <dgm:cxn modelId="{345EDA7C-1693-458E-AA76-BF97CBE844E7}" type="presParOf" srcId="{3E9CE1B8-94D2-4DDC-A4F3-080A2FAD7D90}" destId="{D883DA1C-A9D9-4C01-99C7-5C69CC556CE0}" srcOrd="4" destOrd="0" presId="urn:microsoft.com/office/officeart/2005/8/layout/matrix1"/>
    <dgm:cxn modelId="{71614A36-D97E-485C-850C-92E9C5595965}" type="presParOf" srcId="{3E9CE1B8-94D2-4DDC-A4F3-080A2FAD7D90}" destId="{79181F37-C5AF-47C3-8522-625F76C62A3F}" srcOrd="5" destOrd="0" presId="urn:microsoft.com/office/officeart/2005/8/layout/matrix1"/>
    <dgm:cxn modelId="{BF22427C-43C2-4EC7-9EA0-11C62D65A195}" type="presParOf" srcId="{3E9CE1B8-94D2-4DDC-A4F3-080A2FAD7D90}" destId="{2C36CD74-7F64-4E6E-BEDF-E776D6A06365}" srcOrd="6" destOrd="0" presId="urn:microsoft.com/office/officeart/2005/8/layout/matrix1"/>
    <dgm:cxn modelId="{5C8797E8-968B-4781-B611-6D0B4C31135B}" type="presParOf" srcId="{3E9CE1B8-94D2-4DDC-A4F3-080A2FAD7D90}" destId="{4EE78C52-98B2-4CD3-8809-C8310DC07033}" srcOrd="7" destOrd="0" presId="urn:microsoft.com/office/officeart/2005/8/layout/matrix1"/>
    <dgm:cxn modelId="{588C474A-3846-44C4-937D-2ADA0012257C}" type="presParOf" srcId="{C7238433-A629-4F18-90B5-A9320AF07AAA}" destId="{694392C4-AF52-403B-996D-8D8D39F2EB6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DA020-2160-4E95-A9CE-6A28DAE2A98B}">
      <dsp:nvSpPr>
        <dsp:cNvPr id="0" name=""/>
        <dsp:cNvSpPr/>
      </dsp:nvSpPr>
      <dsp:spPr>
        <a:xfrm rot="16200000">
          <a:off x="500776" y="-500776"/>
          <a:ext cx="2692866" cy="36944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H</a:t>
          </a:r>
          <a:r>
            <a:rPr lang="en-NZ" sz="2000" b="1" kern="1200" baseline="-25000" dirty="0"/>
            <a:t>2</a:t>
          </a:r>
          <a:r>
            <a:rPr lang="en-NZ" sz="2000" b="1" kern="1200" dirty="0"/>
            <a:t> Heaven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/>
            <a:t>Green H</a:t>
          </a:r>
          <a:r>
            <a:rPr lang="en-NZ" sz="1400" kern="1200" baseline="-25000" dirty="0"/>
            <a:t>2</a:t>
          </a:r>
          <a:r>
            <a:rPr lang="en-NZ" sz="1400" kern="1200" dirty="0"/>
            <a:t> is a key fuel and energy carrier for a decarbonised NZ by 2050.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/>
            <a:t>It is widely adopted by the public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/>
            <a:t>Used by industry in a wide variety of applications</a:t>
          </a:r>
        </a:p>
      </dsp:txBody>
      <dsp:txXfrm rot="5400000">
        <a:off x="0" y="0"/>
        <a:ext cx="3694418" cy="2019649"/>
      </dsp:txXfrm>
    </dsp:sp>
    <dsp:sp modelId="{1D92A48A-660B-49F6-8C2A-B6C8C926CF00}">
      <dsp:nvSpPr>
        <dsp:cNvPr id="0" name=""/>
        <dsp:cNvSpPr/>
      </dsp:nvSpPr>
      <dsp:spPr>
        <a:xfrm>
          <a:off x="3694418" y="0"/>
          <a:ext cx="3694418" cy="26928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Industry niche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/>
            <a:t>Green H</a:t>
          </a:r>
          <a:r>
            <a:rPr lang="en-NZ" sz="1400" kern="1200" baseline="-25000" dirty="0"/>
            <a:t>2</a:t>
          </a:r>
          <a:r>
            <a:rPr lang="en-NZ" sz="1400" kern="1200" dirty="0"/>
            <a:t> becomes a replacement feedstock for a variety of industrial processes and fuels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/>
            <a:t>Large carbon emitters have transitioned to H</a:t>
          </a:r>
          <a:r>
            <a:rPr lang="en-NZ" sz="1400" kern="1200" baseline="-25000" dirty="0"/>
            <a:t>2</a:t>
          </a:r>
          <a:r>
            <a:rPr lang="en-NZ" sz="1400" kern="1200" dirty="0"/>
            <a:t> over carbon based fuels</a:t>
          </a:r>
        </a:p>
      </dsp:txBody>
      <dsp:txXfrm>
        <a:off x="3694418" y="0"/>
        <a:ext cx="3694418" cy="2019649"/>
      </dsp:txXfrm>
    </dsp:sp>
    <dsp:sp modelId="{D883DA1C-A9D9-4C01-99C7-5C69CC556CE0}">
      <dsp:nvSpPr>
        <dsp:cNvPr id="0" name=""/>
        <dsp:cNvSpPr/>
      </dsp:nvSpPr>
      <dsp:spPr>
        <a:xfrm rot="10800000">
          <a:off x="0" y="2692866"/>
          <a:ext cx="3694418" cy="269286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Regional/rural/remote use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/>
            <a:t>Acknowledges that there are parts of the country where H</a:t>
          </a:r>
          <a:r>
            <a:rPr lang="en-NZ" sz="1400" kern="1200" baseline="-25000" dirty="0"/>
            <a:t>2</a:t>
          </a:r>
          <a:r>
            <a:rPr lang="en-NZ" sz="1400" kern="1200" dirty="0"/>
            <a:t> can play a larger role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/>
            <a:t>H</a:t>
          </a:r>
          <a:r>
            <a:rPr lang="en-NZ" sz="1400" kern="1200" baseline="-25000" dirty="0"/>
            <a:t>2</a:t>
          </a:r>
          <a:r>
            <a:rPr lang="en-NZ" sz="1400" kern="1200" dirty="0"/>
            <a:t> takes advantage of regional assets and regional government investment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/>
            <a:t>e.g., Taupo, Southland or Taranaki </a:t>
          </a:r>
        </a:p>
      </dsp:txBody>
      <dsp:txXfrm rot="10800000">
        <a:off x="0" y="3366082"/>
        <a:ext cx="3694418" cy="2019649"/>
      </dsp:txXfrm>
    </dsp:sp>
    <dsp:sp modelId="{2C36CD74-7F64-4E6E-BEDF-E776D6A06365}">
      <dsp:nvSpPr>
        <dsp:cNvPr id="0" name=""/>
        <dsp:cNvSpPr/>
      </dsp:nvSpPr>
      <dsp:spPr>
        <a:xfrm rot="5400000">
          <a:off x="4195194" y="2192089"/>
          <a:ext cx="2692866" cy="3694418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/>
            <a:t>Steady State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NZ" sz="1400" kern="1200" dirty="0"/>
            <a:t>This is where H</a:t>
          </a:r>
          <a:r>
            <a:rPr lang="en-NZ" sz="1400" kern="1200" baseline="-25000" dirty="0"/>
            <a:t>2</a:t>
          </a:r>
          <a:r>
            <a:rPr lang="en-NZ" sz="1400" kern="1200" dirty="0"/>
            <a:t> isn’t adopted widely as a potential fuel, energy storage or energy carrier in NZ</a:t>
          </a:r>
        </a:p>
      </dsp:txBody>
      <dsp:txXfrm rot="-5400000">
        <a:off x="3694419" y="3366081"/>
        <a:ext cx="3694418" cy="2019649"/>
      </dsp:txXfrm>
    </dsp:sp>
    <dsp:sp modelId="{694392C4-AF52-403B-996D-8D8D39F2EB61}">
      <dsp:nvSpPr>
        <dsp:cNvPr id="0" name=""/>
        <dsp:cNvSpPr/>
      </dsp:nvSpPr>
      <dsp:spPr>
        <a:xfrm>
          <a:off x="2586092" y="2019649"/>
          <a:ext cx="2216651" cy="1346433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800" b="1" kern="1200" dirty="0">
              <a:solidFill>
                <a:schemeClr val="bg1"/>
              </a:solidFill>
            </a:rPr>
            <a:t>Four scenarios</a:t>
          </a:r>
        </a:p>
      </dsp:txBody>
      <dsp:txXfrm>
        <a:off x="2651819" y="2085376"/>
        <a:ext cx="2085197" cy="12149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E08F2E-5F06-4CE2-A139-452A1382A6F0}" type="datetimeFigureOut">
              <a:rPr lang="en-US"/>
              <a:t>11/24/2022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8588A-5C4E-401A-AECC-B6F63A9DE96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C5DC6-1594-414D-9341-ABA08739246C}" type="datetimeFigureOut">
              <a:rPr lang="en-US"/>
              <a:t>11/24/2022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42409-6A04-4DC6-AC3A-D3758287A8F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170D6-42E6-3B4C-BC2C-154007EECC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8457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170D6-42E6-3B4C-BC2C-154007EECCF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2399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Picture 10" descr="Waves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55A74-0919-413E-865C-E0E8D1722ED7}" type="datetime1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FE46A-5893-4F80-829A-F37AF8AAC03B}" type="datetime1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nning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C984937C-27E3-4507-B41A-320B845E5CBB}"/>
              </a:ext>
            </a:extLst>
          </p:cNvPr>
          <p:cNvSpPr/>
          <p:nvPr userDrawn="1"/>
        </p:nvSpPr>
        <p:spPr>
          <a:xfrm>
            <a:off x="1" y="-16872"/>
            <a:ext cx="7609840" cy="842962"/>
          </a:xfrm>
          <a:prstGeom prst="rect">
            <a:avLst/>
          </a:prstGeom>
          <a:gradFill flip="none" rotWithShape="1">
            <a:gsLst>
              <a:gs pos="1000">
                <a:schemeClr val="bg1">
                  <a:alpha val="10000"/>
                </a:schemeClr>
              </a:gs>
              <a:gs pos="62000">
                <a:schemeClr val="bg1">
                  <a:alpha val="70000"/>
                </a:schemeClr>
              </a:gs>
              <a:gs pos="100000">
                <a:srgbClr val="FFFFFF"/>
              </a:gs>
              <a:gs pos="40000">
                <a:srgbClr val="FFFFFF">
                  <a:alpha val="60000"/>
                </a:srgbClr>
              </a:gs>
              <a:gs pos="15000">
                <a:schemeClr val="bg1">
                  <a:alpha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endParaRPr lang="de-DE" sz="2880" b="1" i="0" u="non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30" name="Gerade Verbindung 81">
            <a:extLst>
              <a:ext uri="{FF2B5EF4-FFF2-40B4-BE49-F238E27FC236}">
                <a16:creationId xmlns:a16="http://schemas.microsoft.com/office/drawing/2014/main" id="{7A183FB9-4940-4182-AACB-24FCB71627BA}"/>
              </a:ext>
            </a:extLst>
          </p:cNvPr>
          <p:cNvCxnSpPr>
            <a:cxnSpLocks/>
          </p:cNvCxnSpPr>
          <p:nvPr userDrawn="1"/>
        </p:nvCxnSpPr>
        <p:spPr>
          <a:xfrm>
            <a:off x="10690266" y="6601476"/>
            <a:ext cx="1503303" cy="0"/>
          </a:xfrm>
          <a:prstGeom prst="line">
            <a:avLst/>
          </a:prstGeom>
          <a:ln w="12700">
            <a:solidFill>
              <a:schemeClr val="tx1">
                <a:alpha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itel 1">
            <a:extLst>
              <a:ext uri="{FF2B5EF4-FFF2-40B4-BE49-F238E27FC236}">
                <a16:creationId xmlns:a16="http://schemas.microsoft.com/office/drawing/2014/main" id="{1BC64A8C-A2AD-47AC-B73E-33379FD12A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5532" y="60270"/>
            <a:ext cx="7174371" cy="39464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880" b="1">
                <a:solidFill>
                  <a:srgbClr val="55514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HEADLINE. ARIAL. PT 24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686C8AD-64F6-417D-BC86-82C8C558A5B5}"/>
              </a:ext>
            </a:extLst>
          </p:cNvPr>
          <p:cNvCxnSpPr>
            <a:cxnSpLocks/>
          </p:cNvCxnSpPr>
          <p:nvPr userDrawn="1"/>
        </p:nvCxnSpPr>
        <p:spPr>
          <a:xfrm flipH="1">
            <a:off x="-19506" y="844867"/>
            <a:ext cx="12210756" cy="1128"/>
          </a:xfrm>
          <a:prstGeom prst="line">
            <a:avLst/>
          </a:prstGeom>
          <a:ln w="38100">
            <a:solidFill>
              <a:srgbClr val="8080AA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liennummernplatzhalter 3">
            <a:extLst>
              <a:ext uri="{FF2B5EF4-FFF2-40B4-BE49-F238E27FC236}">
                <a16:creationId xmlns:a16="http://schemas.microsoft.com/office/drawing/2014/main" id="{E1041DB8-04A1-47F6-A86D-0167CE28064B}"/>
              </a:ext>
            </a:extLst>
          </p:cNvPr>
          <p:cNvSpPr txBox="1">
            <a:spLocks/>
          </p:cNvSpPr>
          <p:nvPr userDrawn="1"/>
        </p:nvSpPr>
        <p:spPr>
          <a:xfrm>
            <a:off x="10690266" y="6616102"/>
            <a:ext cx="1503303" cy="2485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de-DE" sz="1080" b="1" dirty="0">
                <a:latin typeface="Arial" panose="020B0604020202020204" pitchFamily="34" charset="0"/>
                <a:cs typeface="Arial" panose="020B0604020202020204" pitchFamily="34" charset="0"/>
              </a:rPr>
              <a:t>Slide </a:t>
            </a:r>
            <a:fld id="{AA807A42-CF27-4B84-8583-18EBE418342E}" type="slidenum">
              <a:rPr lang="de-DE" sz="1080" b="1" smtClean="0"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de-DE" sz="108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376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3821" y="2958265"/>
            <a:ext cx="58272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903821" y="1777051"/>
            <a:ext cx="10703980" cy="717593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232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 Opening Slide">
    <p:bg>
      <p:bgPr>
        <a:solidFill>
          <a:srgbClr val="7600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>
          <a:xfrm>
            <a:off x="905939" y="1441451"/>
            <a:ext cx="10703979" cy="836561"/>
          </a:xfrm>
          <a:prstGeom prst="rect">
            <a:avLst/>
          </a:prstGeom>
        </p:spPr>
        <p:txBody>
          <a:bodyPr vert="horz"/>
          <a:lstStyle>
            <a:lvl1pPr algn="l">
              <a:defRPr sz="40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r>
              <a:rPr lang="en-AU" dirty="0"/>
              <a:t>Headline (Verdana Bold)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903818" y="2278012"/>
            <a:ext cx="10703983" cy="1056603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4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Subheading (Verdana Regular)</a:t>
            </a:r>
          </a:p>
        </p:txBody>
      </p:sp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17" y="5804529"/>
            <a:ext cx="6653987" cy="71999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>
          <a:xfrm>
            <a:off x="7045835" y="360363"/>
            <a:ext cx="4564083" cy="441802"/>
          </a:xfrm>
        </p:spPr>
        <p:txBody>
          <a:bodyPr/>
          <a:lstStyle>
            <a:lvl1pPr algn="r">
              <a:defRPr sz="1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43DC56B5-A700-544C-8720-C289028A981D}" type="datetime2">
              <a:rPr lang="en-NZ" smtClean="0"/>
              <a:pPr/>
              <a:t>Thursday, 24 November 2022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1411148" y="173194"/>
            <a:ext cx="184731" cy="646331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74410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3821" y="2958265"/>
            <a:ext cx="58272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903821" y="1777051"/>
            <a:ext cx="10703980" cy="717593"/>
          </a:xfrm>
          <a:prstGeom prst="rect">
            <a:avLst/>
          </a:prstGeom>
        </p:spPr>
        <p:txBody>
          <a:bodyPr vert="horz"/>
          <a:lstStyle>
            <a:lvl1pPr algn="l">
              <a:defRPr sz="44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>
                <a:solidFill>
                  <a:srgbClr val="009AC7"/>
                </a:solidFill>
              </a:rPr>
              <a:t>Headline (Verdana Bold)</a:t>
            </a:r>
            <a:endParaRPr lang="en-US" sz="3600" dirty="0">
              <a:solidFill>
                <a:srgbClr val="009AC7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0643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3821" y="2958265"/>
            <a:ext cx="58272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03821" y="1245263"/>
            <a:ext cx="58272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585633" y="1245262"/>
            <a:ext cx="4128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1126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A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3821" y="2958265"/>
            <a:ext cx="58272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03821" y="1245263"/>
            <a:ext cx="58272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585633" y="2958266"/>
            <a:ext cx="4128000" cy="38997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585634" y="1245262"/>
            <a:ext cx="1919997" cy="11777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793636" y="1245262"/>
            <a:ext cx="1919997" cy="117778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080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B Text and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03821" y="2958265"/>
            <a:ext cx="5827200" cy="2501148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0"/>
              </a:spcBef>
              <a:buFontTx/>
              <a:buNone/>
              <a:defRPr sz="1700" baseline="0">
                <a:latin typeface="Verdana"/>
              </a:defRPr>
            </a:lvl1pPr>
          </a:lstStyle>
          <a:p>
            <a:pPr lvl="0"/>
            <a:r>
              <a:rPr lang="en-AU" dirty="0"/>
              <a:t>Text (Verdana Regular)</a:t>
            </a:r>
          </a:p>
          <a:p>
            <a:pPr lvl="0"/>
            <a:r>
              <a:rPr lang="en-AU" dirty="0"/>
              <a:t>et </a:t>
            </a:r>
            <a:r>
              <a:rPr lang="en-AU" dirty="0" err="1"/>
              <a:t>velicibus</a:t>
            </a:r>
            <a:r>
              <a:rPr lang="en-AU" dirty="0"/>
              <a:t> el et </a:t>
            </a:r>
            <a:r>
              <a:rPr lang="en-AU" dirty="0" err="1"/>
              <a:t>magnatet</a:t>
            </a:r>
            <a:r>
              <a:rPr lang="en-AU" dirty="0"/>
              <a:t> am, </a:t>
            </a:r>
            <a:r>
              <a:rPr lang="en-AU" dirty="0" err="1"/>
              <a:t>laborru</a:t>
            </a:r>
            <a:r>
              <a:rPr lang="en-AU" dirty="0"/>
              <a:t> </a:t>
            </a:r>
            <a:r>
              <a:rPr lang="en-AU" dirty="0" err="1"/>
              <a:t>mendips</a:t>
            </a:r>
            <a:r>
              <a:rPr lang="en-AU" dirty="0"/>
              <a:t> </a:t>
            </a:r>
            <a:r>
              <a:rPr lang="en-AU" dirty="0" err="1"/>
              <a:t>apieni</a:t>
            </a:r>
            <a:r>
              <a:rPr lang="en-AU" dirty="0"/>
              <a:t> </a:t>
            </a:r>
            <a:r>
              <a:rPr lang="en-AU" dirty="0" err="1"/>
              <a:t>omnimporibus</a:t>
            </a:r>
            <a:r>
              <a:rPr lang="en-AU" dirty="0"/>
              <a:t> et </a:t>
            </a:r>
            <a:r>
              <a:rPr lang="en-AU" dirty="0" err="1"/>
              <a:t>perepellut</a:t>
            </a:r>
            <a:r>
              <a:rPr lang="en-AU" dirty="0"/>
              <a:t> </a:t>
            </a:r>
            <a:r>
              <a:rPr lang="en-AU" dirty="0" err="1"/>
              <a:t>adis</a:t>
            </a:r>
            <a:r>
              <a:rPr lang="en-AU" dirty="0"/>
              <a:t> </a:t>
            </a:r>
            <a:r>
              <a:rPr lang="en-AU" dirty="0" err="1"/>
              <a:t>sequi</a:t>
            </a:r>
            <a:r>
              <a:rPr lang="en-AU" dirty="0"/>
              <a:t> </a:t>
            </a:r>
            <a:r>
              <a:rPr lang="en-AU" dirty="0" err="1"/>
              <a:t>cus</a:t>
            </a:r>
            <a:r>
              <a:rPr lang="en-AU" dirty="0"/>
              <a:t> et </a:t>
            </a:r>
            <a:r>
              <a:rPr lang="en-AU" dirty="0" err="1"/>
              <a:t>aliquid</a:t>
            </a:r>
            <a:r>
              <a:rPr lang="en-AU" dirty="0"/>
              <a:t> </a:t>
            </a:r>
            <a:r>
              <a:rPr lang="en-AU" dirty="0" err="1"/>
              <a:t>molorere</a:t>
            </a:r>
            <a:r>
              <a:rPr lang="en-AU" dirty="0"/>
              <a:t>, </a:t>
            </a:r>
            <a:r>
              <a:rPr lang="en-AU" dirty="0" err="1"/>
              <a:t>cullaut</a:t>
            </a:r>
            <a:r>
              <a:rPr lang="en-AU" dirty="0"/>
              <a:t> </a:t>
            </a:r>
            <a:r>
              <a:rPr lang="en-AU" dirty="0" err="1"/>
              <a:t>adion</a:t>
            </a:r>
            <a:r>
              <a:rPr lang="en-AU" dirty="0"/>
              <a:t> </a:t>
            </a:r>
            <a:r>
              <a:rPr lang="en-AU" dirty="0" err="1"/>
              <a:t>est</a:t>
            </a:r>
            <a:r>
              <a:rPr lang="en-AU" dirty="0"/>
              <a:t> </a:t>
            </a:r>
            <a:r>
              <a:rPr lang="en-AU" dirty="0" err="1"/>
              <a:t>magnimp</a:t>
            </a:r>
            <a:r>
              <a:rPr lang="en-AU" dirty="0"/>
              <a:t> </a:t>
            </a:r>
            <a:r>
              <a:rPr lang="en-AU" dirty="0" err="1"/>
              <a:t>oremporibus</a:t>
            </a:r>
            <a:r>
              <a:rPr lang="en-AU" dirty="0"/>
              <a:t>, </a:t>
            </a:r>
            <a:r>
              <a:rPr lang="en-AU" dirty="0" err="1"/>
              <a:t>conem</a:t>
            </a:r>
            <a:r>
              <a:rPr lang="en-AU" dirty="0"/>
              <a:t> </a:t>
            </a:r>
            <a:r>
              <a:rPr lang="en-AU" dirty="0" err="1"/>
              <a:t>etur</a:t>
            </a:r>
            <a:r>
              <a:rPr lang="en-AU" dirty="0"/>
              <a:t> </a:t>
            </a:r>
            <a:r>
              <a:rPr lang="en-AU" dirty="0" err="1"/>
              <a:t>Adit</a:t>
            </a:r>
            <a:r>
              <a:rPr lang="en-AU" dirty="0"/>
              <a:t> </a:t>
            </a:r>
            <a:r>
              <a:rPr lang="en-AU" dirty="0" err="1"/>
              <a:t>eatas</a:t>
            </a:r>
            <a:r>
              <a:rPr lang="en-AU" dirty="0"/>
              <a:t> re </a:t>
            </a:r>
            <a:r>
              <a:rPr lang="en-AU" dirty="0" err="1"/>
              <a:t>nectoruntevelictatem</a:t>
            </a:r>
            <a:r>
              <a:rPr lang="en-AU" dirty="0"/>
              <a:t> </a:t>
            </a:r>
            <a:r>
              <a:rPr lang="en-AU" dirty="0" err="1"/>
              <a:t>quaeperum</a:t>
            </a:r>
            <a:endParaRPr lang="en-AU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903821" y="1245263"/>
            <a:ext cx="5827200" cy="1177781"/>
          </a:xfrm>
          <a:prstGeom prst="rect">
            <a:avLst/>
          </a:prstGeom>
        </p:spPr>
        <p:txBody>
          <a:bodyPr vert="horz"/>
          <a:lstStyle>
            <a:lvl1pPr algn="l">
              <a:defRPr sz="3600" b="1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r>
              <a:rPr lang="en-AU" sz="3600" dirty="0"/>
              <a:t>Headline </a:t>
            </a:r>
            <a:br>
              <a:rPr lang="en-AU" sz="3600" dirty="0"/>
            </a:br>
            <a:r>
              <a:rPr lang="en-AU" sz="3600" dirty="0"/>
              <a:t>(Verdana Bold)</a:t>
            </a:r>
            <a:endParaRPr lang="en-US" sz="360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585633" y="1245263"/>
            <a:ext cx="4128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585634" y="4192788"/>
            <a:ext cx="1919997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793636" y="4192788"/>
            <a:ext cx="1919997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7369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A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95350" y="1245263"/>
            <a:ext cx="5839884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95348" y="4192788"/>
            <a:ext cx="2736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999233" y="4192788"/>
            <a:ext cx="2736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689351" y="1245262"/>
            <a:ext cx="4128000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43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1B487-36FD-4CED-B07A-1A81FC6540B1}" type="datetime1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B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7689351" y="1245263"/>
            <a:ext cx="4128000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7689351" y="4192788"/>
            <a:ext cx="1919997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897354" y="4192788"/>
            <a:ext cx="1919997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895350" y="1245263"/>
            <a:ext cx="5839884" cy="26642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95348" y="4192788"/>
            <a:ext cx="2736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3999233" y="4192788"/>
            <a:ext cx="2736000" cy="12666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025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80534" y="1245262"/>
            <a:ext cx="10936817" cy="5612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729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 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880534" y="1245262"/>
            <a:ext cx="10833100" cy="421573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/>
          <a:lstStyle>
            <a:lvl1pPr marL="0" indent="0">
              <a:buFontTx/>
              <a:buNone/>
              <a:defRPr sz="1200" b="0" i="0">
                <a:latin typeface="Verdana"/>
                <a:cs typeface="Verdana"/>
              </a:defRPr>
            </a:lvl1pPr>
          </a:lstStyle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11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 End Slide">
    <p:bg>
      <p:bgPr>
        <a:solidFill>
          <a:srgbClr val="8B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24"/>
          <p:cNvSpPr>
            <a:spLocks noGrp="1"/>
          </p:cNvSpPr>
          <p:nvPr>
            <p:ph type="body" sz="quarter" idx="10" hasCustomPrompt="1"/>
          </p:nvPr>
        </p:nvSpPr>
        <p:spPr>
          <a:xfrm>
            <a:off x="903818" y="2281237"/>
            <a:ext cx="10703983" cy="3179763"/>
          </a:xfrm>
          <a:prstGeom prst="rect">
            <a:avLst/>
          </a:prstGeom>
        </p:spPr>
        <p:txBody>
          <a:bodyPr vert="horz" anchor="b"/>
          <a:lstStyle>
            <a:lvl1pPr marL="0" indent="0">
              <a:buFontTx/>
              <a:buNone/>
              <a:defRPr sz="1800">
                <a:solidFill>
                  <a:schemeClr val="bg1"/>
                </a:solidFill>
                <a:latin typeface="Verdana"/>
              </a:defRPr>
            </a:lvl1pPr>
          </a:lstStyle>
          <a:p>
            <a:pPr lvl="0"/>
            <a:r>
              <a:rPr lang="en-AU" dirty="0"/>
              <a:t>Thank you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47" y="360364"/>
            <a:ext cx="6653987" cy="71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150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Picture 8" descr="Wave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A66BA0-BF77-43AC-894A-20AD8220B887}" type="datetime1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81B4D-F060-418E-A958-B2BDC1A258F8}" type="datetime1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6AC23-C97B-41FB-9B89-C7FE0FB631CA}" type="datetime1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B9673-AC7F-4F1F-84E4-F0E5EAAE106D}" type="datetime1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A3310-D664-4933-9402-AB5DB0887727}" type="datetime1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7A63-5E3D-469C-A0D1-119323F4F95E}" type="datetime1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a footer</a:t>
            </a:r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E56E745-E731-42F7-BC46-83DD513FC98F}" type="datetime1">
              <a:rPr lang="en-US" smtClean="0"/>
              <a:pPr/>
              <a:t>11/24/2022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2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839" y="360363"/>
            <a:ext cx="5650795" cy="612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80534" y="6383338"/>
            <a:ext cx="856973" cy="47466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rgbClr val="009AC7"/>
                </a:solidFill>
                <a:latin typeface="Verdana"/>
                <a:cs typeface="Verdana"/>
              </a:defRPr>
            </a:lvl1pPr>
          </a:lstStyle>
          <a:p>
            <a:fld id="{218B9C4F-B695-C54C-924B-61748EE6A7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>
          <a:xfrm>
            <a:off x="8868833" y="638333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DC56B5-A700-544C-8720-C289028A981D}" type="datetime2">
              <a:rPr lang="en-NZ" smtClean="0"/>
              <a:pPr/>
              <a:t>Thursday, 24 November 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85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and opportunities for the transport system </a:t>
            </a:r>
            <a:br>
              <a:rPr lang="en-US" dirty="0"/>
            </a:br>
            <a:br>
              <a:rPr lang="en-US" dirty="0"/>
            </a:br>
            <a:r>
              <a:rPr lang="en-US" sz="3100" dirty="0"/>
              <a:t>Energy Spotlight 24 Nov 2022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Dr Selena Sheng, Energy Centre, UoA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7482A-D582-F240-E622-710A815412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21" y="0"/>
            <a:ext cx="1974481" cy="71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56F6-7853-4BA7-8CA8-65D6025A6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0641" y="199559"/>
            <a:ext cx="10515600" cy="736562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rgbClr val="5551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to from here? </a:t>
            </a:r>
            <a:endParaRPr lang="en-NZ" b="1" dirty="0">
              <a:solidFill>
                <a:srgbClr val="007D8A"/>
              </a:solidFill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890ABC86-DC57-4CF2-AEFD-25EFB3F3D1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479" y="6421840"/>
            <a:ext cx="1668241" cy="2728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76AB7F5-7A95-474B-AB06-19B37F223C00}"/>
              </a:ext>
            </a:extLst>
          </p:cNvPr>
          <p:cNvSpPr txBox="1"/>
          <p:nvPr/>
        </p:nvSpPr>
        <p:spPr>
          <a:xfrm>
            <a:off x="999857" y="1316053"/>
            <a:ext cx="2238999" cy="495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3F19FD-D466-4305-8D75-4C97CDA24DF7}"/>
              </a:ext>
            </a:extLst>
          </p:cNvPr>
          <p:cNvSpPr txBox="1"/>
          <p:nvPr/>
        </p:nvSpPr>
        <p:spPr>
          <a:xfrm>
            <a:off x="779818" y="1211544"/>
            <a:ext cx="114977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NZ" sz="2400" b="1" dirty="0"/>
          </a:p>
          <a:p>
            <a:pPr marL="396000" indent="-396000">
              <a:buFont typeface="Arial" panose="020B0604020202020204" pitchFamily="34" charset="0"/>
              <a:buChar char="•"/>
            </a:pPr>
            <a:endParaRPr lang="en-NZ" sz="2400" b="1" dirty="0"/>
          </a:p>
          <a:p>
            <a:endParaRPr lang="en-NZ" sz="2400" b="1" dirty="0"/>
          </a:p>
        </p:txBody>
      </p:sp>
      <p:sp>
        <p:nvSpPr>
          <p:cNvPr id="4" name="Star: 10 Points 3">
            <a:extLst>
              <a:ext uri="{FF2B5EF4-FFF2-40B4-BE49-F238E27FC236}">
                <a16:creationId xmlns:a16="http://schemas.microsoft.com/office/drawing/2014/main" id="{715B2F9B-2AFA-7E7D-B47A-EE5061D79B09}"/>
              </a:ext>
            </a:extLst>
          </p:cNvPr>
          <p:cNvSpPr/>
          <p:nvPr/>
        </p:nvSpPr>
        <p:spPr>
          <a:xfrm rot="522895">
            <a:off x="4238832" y="726984"/>
            <a:ext cx="2894660" cy="2721479"/>
          </a:xfrm>
          <a:prstGeom prst="star10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How can green H</a:t>
            </a:r>
            <a:r>
              <a:rPr lang="en-US" sz="1200" b="0" i="0" u="none" strike="noStrike" baseline="0" dirty="0">
                <a:solidFill>
                  <a:srgbClr val="FFFFFF"/>
                </a:solidFill>
                <a:latin typeface="CIDFont+F3"/>
              </a:rPr>
              <a:t>2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 in urban systems help to fulfil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NZ’s net-zero carbon goals? And in local industries?</a:t>
            </a:r>
            <a:endParaRPr lang="en-NZ" dirty="0"/>
          </a:p>
        </p:txBody>
      </p:sp>
      <p:sp>
        <p:nvSpPr>
          <p:cNvPr id="6" name="Star: 10 Points 5">
            <a:extLst>
              <a:ext uri="{FF2B5EF4-FFF2-40B4-BE49-F238E27FC236}">
                <a16:creationId xmlns:a16="http://schemas.microsoft.com/office/drawing/2014/main" id="{922419DD-1946-FDF3-E53F-5602FF020BAE}"/>
              </a:ext>
            </a:extLst>
          </p:cNvPr>
          <p:cNvSpPr/>
          <p:nvPr/>
        </p:nvSpPr>
        <p:spPr>
          <a:xfrm rot="20635038">
            <a:off x="7782607" y="603819"/>
            <a:ext cx="2791244" cy="2721479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Can H</a:t>
            </a:r>
            <a:r>
              <a:rPr lang="en-US" sz="1200" b="0" i="0" u="none" strike="noStrike" baseline="0" dirty="0">
                <a:solidFill>
                  <a:srgbClr val="FFFFFF"/>
                </a:solidFill>
                <a:latin typeface="CIDFont+F3"/>
              </a:rPr>
              <a:t>2 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provide competitive long-term storage?</a:t>
            </a:r>
            <a:endParaRPr lang="en-NZ" dirty="0"/>
          </a:p>
        </p:txBody>
      </p:sp>
      <p:sp>
        <p:nvSpPr>
          <p:cNvPr id="7" name="Star: 10 Points 6">
            <a:extLst>
              <a:ext uri="{FF2B5EF4-FFF2-40B4-BE49-F238E27FC236}">
                <a16:creationId xmlns:a16="http://schemas.microsoft.com/office/drawing/2014/main" id="{C72D430E-D765-2A05-1680-E94C851C0049}"/>
              </a:ext>
            </a:extLst>
          </p:cNvPr>
          <p:cNvSpPr/>
          <p:nvPr/>
        </p:nvSpPr>
        <p:spPr>
          <a:xfrm rot="21106184">
            <a:off x="905478" y="941198"/>
            <a:ext cx="2870660" cy="2721479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Can green H</a:t>
            </a:r>
            <a:r>
              <a:rPr lang="en-US" sz="1200" b="0" i="0" u="none" strike="noStrike" baseline="0" dirty="0">
                <a:solidFill>
                  <a:srgbClr val="FFFFFF"/>
                </a:solidFill>
                <a:latin typeface="CIDFont+F3"/>
              </a:rPr>
              <a:t>2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 help achieve zero-carbon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transport, both in and outside cities? </a:t>
            </a:r>
            <a:r>
              <a:rPr lang="en-US" dirty="0">
                <a:solidFill>
                  <a:srgbClr val="FFFFFF"/>
                </a:solidFill>
                <a:latin typeface="CIDFont+F3"/>
              </a:rPr>
              <a:t>What modes?</a:t>
            </a:r>
            <a:endParaRPr lang="en-NZ" dirty="0"/>
          </a:p>
        </p:txBody>
      </p:sp>
      <p:sp>
        <p:nvSpPr>
          <p:cNvPr id="8" name="Star: 10 Points 7">
            <a:extLst>
              <a:ext uri="{FF2B5EF4-FFF2-40B4-BE49-F238E27FC236}">
                <a16:creationId xmlns:a16="http://schemas.microsoft.com/office/drawing/2014/main" id="{5D536BDA-522E-4DEF-1E38-B9D64F29E07D}"/>
              </a:ext>
            </a:extLst>
          </p:cNvPr>
          <p:cNvSpPr/>
          <p:nvPr/>
        </p:nvSpPr>
        <p:spPr>
          <a:xfrm rot="522895">
            <a:off x="4441947" y="3728428"/>
            <a:ext cx="2959972" cy="2721479"/>
          </a:xfrm>
          <a:prstGeom prst="star10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What opportunities does green H</a:t>
            </a:r>
            <a:r>
              <a:rPr lang="en-US" sz="1200" b="0" i="0" u="none" strike="noStrike" baseline="0" dirty="0">
                <a:solidFill>
                  <a:srgbClr val="FFFFFF"/>
                </a:solidFill>
                <a:latin typeface="CIDFont+F3"/>
              </a:rPr>
              <a:t>2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 open to our local</a:t>
            </a:r>
          </a:p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communities? Can it improve energy poverty and equity?</a:t>
            </a:r>
            <a:endParaRPr lang="en-NZ" dirty="0"/>
          </a:p>
        </p:txBody>
      </p:sp>
      <p:sp>
        <p:nvSpPr>
          <p:cNvPr id="9" name="Star: 10 Points 8">
            <a:extLst>
              <a:ext uri="{FF2B5EF4-FFF2-40B4-BE49-F238E27FC236}">
                <a16:creationId xmlns:a16="http://schemas.microsoft.com/office/drawing/2014/main" id="{D899A68B-8D73-D37F-D853-C6144E1F4D2B}"/>
              </a:ext>
            </a:extLst>
          </p:cNvPr>
          <p:cNvSpPr/>
          <p:nvPr/>
        </p:nvSpPr>
        <p:spPr>
          <a:xfrm rot="20985110">
            <a:off x="721161" y="3806501"/>
            <a:ext cx="3063468" cy="2721479"/>
          </a:xfrm>
          <a:prstGeom prst="star10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What are the environmental impacts/benefits of H</a:t>
            </a:r>
            <a:r>
              <a:rPr lang="en-US" sz="1200" b="0" i="0" u="none" strike="noStrike" baseline="0" dirty="0">
                <a:solidFill>
                  <a:srgbClr val="FFFFFF"/>
                </a:solidFill>
                <a:latin typeface="CIDFont+F3"/>
              </a:rPr>
              <a:t>2</a:t>
            </a:r>
            <a:r>
              <a:rPr lang="en-US" dirty="0">
                <a:solidFill>
                  <a:srgbClr val="FFFFFF"/>
                </a:solidFill>
                <a:latin typeface="CIDFont+F3"/>
              </a:rPr>
              <a:t> 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in an integrated energy system?</a:t>
            </a:r>
            <a:endParaRPr lang="en-NZ" dirty="0"/>
          </a:p>
        </p:txBody>
      </p:sp>
      <p:sp>
        <p:nvSpPr>
          <p:cNvPr id="11" name="Star: 10 Points 10">
            <a:extLst>
              <a:ext uri="{FF2B5EF4-FFF2-40B4-BE49-F238E27FC236}">
                <a16:creationId xmlns:a16="http://schemas.microsoft.com/office/drawing/2014/main" id="{D5C461BE-11AD-FBD3-6AE3-90B95BC933BC}"/>
              </a:ext>
            </a:extLst>
          </p:cNvPr>
          <p:cNvSpPr/>
          <p:nvPr/>
        </p:nvSpPr>
        <p:spPr>
          <a:xfrm rot="620321">
            <a:off x="8320293" y="3823346"/>
            <a:ext cx="2853492" cy="2721479"/>
          </a:xfrm>
          <a:prstGeom prst="star10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NZ" sz="1800" b="0" i="0" u="none" strike="noStrike" baseline="0" dirty="0">
                <a:solidFill>
                  <a:srgbClr val="FFFFFF"/>
                </a:solidFill>
                <a:latin typeface="CIDFont+F3"/>
              </a:rPr>
              <a:t>And…….what about</a:t>
            </a:r>
            <a:r>
              <a:rPr lang="en-NZ" sz="1800" b="0" i="0" u="none" strike="noStrike" dirty="0">
                <a:solidFill>
                  <a:srgbClr val="FFFFFF"/>
                </a:solidFill>
                <a:latin typeface="CIDFont+F3"/>
              </a:rPr>
              <a:t> </a:t>
            </a:r>
            <a:r>
              <a:rPr lang="en-NZ" sz="1800" b="0" i="0" u="none" strike="noStrike" baseline="0" dirty="0">
                <a:solidFill>
                  <a:srgbClr val="FFFFFF"/>
                </a:solidFill>
                <a:latin typeface="CIDFont+F3"/>
              </a:rPr>
              <a:t>the uncertainties from future 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H</a:t>
            </a:r>
            <a:r>
              <a:rPr lang="en-US" sz="1200" b="0" i="0" u="none" strike="noStrike" baseline="0" dirty="0">
                <a:solidFill>
                  <a:srgbClr val="FFFFFF"/>
                </a:solidFill>
                <a:latin typeface="CIDFont+F3"/>
              </a:rPr>
              <a:t>2</a:t>
            </a:r>
            <a:r>
              <a:rPr lang="en-NZ" sz="1800" b="0" i="0" u="none" strike="noStrike" baseline="0" dirty="0">
                <a:solidFill>
                  <a:srgbClr val="FFFFFF"/>
                </a:solidFill>
                <a:latin typeface="CIDFont+F3"/>
              </a:rPr>
              <a:t> tech costs?</a:t>
            </a:r>
            <a:r>
              <a:rPr lang="en-US" sz="1800" b="0" i="0" u="none" strike="noStrike" baseline="0" dirty="0">
                <a:solidFill>
                  <a:srgbClr val="FFFFFF"/>
                </a:solidFill>
                <a:latin typeface="CIDFont+F3"/>
              </a:rPr>
              <a:t>?</a:t>
            </a:r>
            <a:endParaRPr lang="en-NZ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43E4784-DE6A-3B80-3FAB-9086A7CA6C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21" y="0"/>
            <a:ext cx="1974481" cy="7175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B53CE99-52B0-8759-E75A-82C62CA58526}"/>
              </a:ext>
            </a:extLst>
          </p:cNvPr>
          <p:cNvSpPr txBox="1"/>
          <p:nvPr/>
        </p:nvSpPr>
        <p:spPr>
          <a:xfrm>
            <a:off x="2147976" y="6554258"/>
            <a:ext cx="9773729" cy="31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150000"/>
              </a:lnSpc>
            </a:pPr>
            <a:r>
              <a:rPr lang="en-US" sz="1100" b="1" dirty="0">
                <a:latin typeface="Times" panose="02020603050405020304" pitchFamily="18" charset="0"/>
                <a:cs typeface="Times" panose="02020603050405020304" pitchFamily="18" charset="0"/>
              </a:rPr>
              <a:t>Research Project C05X2004, Powering NZ’s Green-Hydrogen Economy, MBIE Endeavour Fund 2020-2024 (University of Canterbury)</a:t>
            </a:r>
          </a:p>
        </p:txBody>
      </p:sp>
    </p:spTree>
    <p:extLst>
      <p:ext uri="{BB962C8B-B14F-4D97-AF65-F5344CB8AC3E}">
        <p14:creationId xmlns:p14="http://schemas.microsoft.com/office/powerpoint/2010/main" val="100595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4453" y="1199072"/>
            <a:ext cx="11576649" cy="5184267"/>
          </a:xfrm>
        </p:spPr>
        <p:txBody>
          <a:bodyPr/>
          <a:lstStyle/>
          <a:p>
            <a:pPr marL="285750" algn="ctr">
              <a:lnSpc>
                <a:spcPct val="150000"/>
              </a:lnSpc>
            </a:pPr>
            <a:endParaRPr lang="en-US" sz="2000" b="1" u="sng" dirty="0">
              <a:latin typeface="+mn-lt"/>
            </a:endParaRPr>
          </a:p>
          <a:p>
            <a:pPr marL="45720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Calibri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171450">
              <a:buFont typeface="Arial" panose="020B0604020202020204" pitchFamily="34" charset="0"/>
              <a:buChar char="•"/>
            </a:pPr>
            <a:endParaRPr lang="en-NZ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28700" lvl="1" indent="0">
              <a:buNone/>
            </a:pPr>
            <a:endParaRPr lang="en-NZ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>
              <a:buFont typeface="Wingdings" panose="05000000000000000000" pitchFamily="2" charset="2"/>
              <a:buChar char="Ø"/>
            </a:pPr>
            <a:endParaRPr lang="en-US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0403" y="372182"/>
            <a:ext cx="8569696" cy="717593"/>
          </a:xfrm>
        </p:spPr>
        <p:txBody>
          <a:bodyPr>
            <a:normAutofit/>
          </a:bodyPr>
          <a:lstStyle/>
          <a:p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5514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Electric Vehicles and H2 Vehicles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defTabSz="457200">
              <a:defRPr/>
            </a:pPr>
            <a:fld id="{218B9C4F-B695-C54C-924B-61748EE6A7C5}" type="slidenum">
              <a:rPr lang="en-US" sz="1000">
                <a:solidFill>
                  <a:srgbClr val="009AC7"/>
                </a:solidFill>
                <a:latin typeface="Verdana"/>
              </a:rPr>
              <a:pPr algn="l" defTabSz="457200">
                <a:defRPr/>
              </a:pPr>
              <a:t>2</a:t>
            </a:fld>
            <a:endParaRPr lang="en-US" sz="1000" dirty="0">
              <a:solidFill>
                <a:srgbClr val="009AC7"/>
              </a:solidFill>
              <a:latin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21" y="0"/>
            <a:ext cx="1974481" cy="717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51C87DE-54A2-1F26-B205-47BB0A2ED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6875" y="1268230"/>
            <a:ext cx="8853344" cy="44383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CEC84309-2FE4-CE1E-F8E8-6A38DB220A62}"/>
              </a:ext>
            </a:extLst>
          </p:cNvPr>
          <p:cNvSpPr/>
          <p:nvPr/>
        </p:nvSpPr>
        <p:spPr>
          <a:xfrm>
            <a:off x="1354348" y="1571254"/>
            <a:ext cx="5331124" cy="4244624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73BC190-9BD5-7AF8-CFC7-AD1D9412FA99}"/>
              </a:ext>
            </a:extLst>
          </p:cNvPr>
          <p:cNvSpPr/>
          <p:nvPr/>
        </p:nvSpPr>
        <p:spPr>
          <a:xfrm>
            <a:off x="5072332" y="1571254"/>
            <a:ext cx="5331124" cy="4339086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7311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74453" y="1199072"/>
            <a:ext cx="11576649" cy="5184267"/>
          </a:xfrm>
        </p:spPr>
        <p:txBody>
          <a:bodyPr>
            <a:normAutofit fontScale="32500" lnSpcReduction="20000"/>
          </a:bodyPr>
          <a:lstStyle/>
          <a:p>
            <a:pPr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40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55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55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500" dirty="0">
                <a:solidFill>
                  <a:prstClr val="black"/>
                </a:solidFill>
                <a:latin typeface="Times" panose="02020603050405020304" pitchFamily="18" charset="0"/>
                <a:ea typeface="Verdana" panose="020B0604030504040204" pitchFamily="34" charset="0"/>
                <a:cs typeface="Times" panose="02020603050405020304" pitchFamily="18" charset="0"/>
              </a:rPr>
              <a:t>The overall 1%+ is still tiny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5500" dirty="0">
                <a:latin typeface="Times" panose="02020603050405020304" pitchFamily="18" charset="0"/>
                <a:ea typeface="Verdana" panose="020B0604030504040204" pitchFamily="34" charset="0"/>
                <a:cs typeface="Times" panose="02020603050405020304" pitchFamily="18" charset="0"/>
              </a:rPr>
              <a:t>Barriers: </a:t>
            </a:r>
            <a:r>
              <a:rPr lang="en-US" sz="5500" i="1" dirty="0">
                <a:solidFill>
                  <a:srgbClr val="FF0000"/>
                </a:solidFill>
                <a:latin typeface="Times" panose="02020603050405020304" pitchFamily="18" charset="0"/>
                <a:ea typeface="Verdana" panose="020B0604030504040204" pitchFamily="34" charset="0"/>
                <a:cs typeface="Times" panose="02020603050405020304" pitchFamily="18" charset="0"/>
              </a:rPr>
              <a:t>Range anxiety factor &amp;</a:t>
            </a:r>
            <a:r>
              <a:rPr lang="en-US" sz="5500" dirty="0">
                <a:latin typeface="Times" panose="02020603050405020304" pitchFamily="18" charset="0"/>
                <a:ea typeface="Verdana" panose="020B0604030504040204" pitchFamily="34" charset="0"/>
                <a:cs typeface="Times" panose="02020603050405020304" pitchFamily="18" charset="0"/>
              </a:rPr>
              <a:t> </a:t>
            </a:r>
            <a:r>
              <a:rPr lang="en-US" sz="5500" i="1" dirty="0">
                <a:solidFill>
                  <a:srgbClr val="FF0000"/>
                </a:solidFill>
                <a:latin typeface="Times" panose="02020603050405020304" pitchFamily="18" charset="0"/>
                <a:ea typeface="Verdana" panose="020B0604030504040204" pitchFamily="34" charset="0"/>
                <a:cs typeface="Times" panose="02020603050405020304" pitchFamily="18" charset="0"/>
              </a:rPr>
              <a:t>high upfront purchase cost </a:t>
            </a:r>
            <a:r>
              <a:rPr lang="en-NZ" sz="5500" i="1" dirty="0">
                <a:solidFill>
                  <a:srgbClr val="FF0000"/>
                </a:solidFill>
                <a:latin typeface="Times" panose="02020603050405020304" pitchFamily="18" charset="0"/>
                <a:ea typeface="Verdana" panose="020B0604030504040204" pitchFamily="34" charset="0"/>
                <a:cs typeface="Times" panose="02020603050405020304" pitchFamily="18" charset="0"/>
              </a:rPr>
              <a:t>(</a:t>
            </a:r>
            <a:r>
              <a:rPr lang="en-US" sz="5500" i="1" dirty="0">
                <a:solidFill>
                  <a:srgbClr val="FF0000"/>
                </a:solidFill>
                <a:latin typeface="Times" panose="02020603050405020304" pitchFamily="18" charset="0"/>
                <a:ea typeface="Verdana" panose="020B0604030504040204" pitchFamily="34" charset="0"/>
                <a:cs typeface="Times" panose="02020603050405020304" pitchFamily="18" charset="0"/>
              </a:rPr>
              <a:t>$ of batteries) </a:t>
            </a:r>
            <a:r>
              <a:rPr lang="en-US" sz="5500" dirty="0">
                <a:latin typeface="Times" panose="02020603050405020304" pitchFamily="18" charset="0"/>
                <a:ea typeface="Verdana" panose="020B0604030504040204" pitchFamily="34" charset="0"/>
                <a:cs typeface="Times" panose="02020603050405020304" pitchFamily="18" charset="0"/>
              </a:rPr>
              <a:t>etc.</a:t>
            </a:r>
          </a:p>
          <a:p>
            <a:pPr marL="285750" algn="ctr">
              <a:lnSpc>
                <a:spcPct val="150000"/>
              </a:lnSpc>
            </a:pPr>
            <a:endParaRPr lang="en-US" sz="2000" b="1" u="sng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85750" algn="ctr">
              <a:lnSpc>
                <a:spcPct val="150000"/>
              </a:lnSpc>
            </a:pPr>
            <a:r>
              <a:rPr lang="en-US" sz="2000" b="1" u="sng" dirty="0">
                <a:latin typeface="Times" panose="02020603050405020304" pitchFamily="18" charset="0"/>
                <a:cs typeface="Times" panose="02020603050405020304" pitchFamily="18" charset="0"/>
              </a:rPr>
              <a:t> </a:t>
            </a:r>
          </a:p>
          <a:p>
            <a:pPr marL="285750" algn="ctr">
              <a:lnSpc>
                <a:spcPct val="150000"/>
              </a:lnSpc>
            </a:pPr>
            <a:endParaRPr lang="en-US" sz="2000" b="1" u="sng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457200" indent="-171450">
              <a:buFont typeface="Arial" panose="020B0604020202020204" pitchFamily="34" charset="0"/>
              <a:buChar char="•"/>
            </a:pPr>
            <a:endParaRPr lang="en-US" sz="1400" dirty="0">
              <a:solidFill>
                <a:prstClr val="black"/>
              </a:solidFill>
              <a:latin typeface="Times" panose="02020603050405020304" pitchFamily="18" charset="0"/>
              <a:ea typeface="Verdana" panose="020B0604030504040204" pitchFamily="34" charset="0"/>
              <a:cs typeface="Times" panose="02020603050405020304" pitchFamily="18" charset="0"/>
            </a:endParaRPr>
          </a:p>
          <a:p>
            <a:pPr marL="457200" indent="-171450">
              <a:buFont typeface="Arial" panose="020B0604020202020204" pitchFamily="34" charset="0"/>
              <a:buChar char="•"/>
            </a:pPr>
            <a:endParaRPr lang="en-NZ" sz="9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1028700" lvl="1" indent="0">
              <a:buNone/>
            </a:pPr>
            <a:endParaRPr lang="en-NZ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285750">
              <a:buFont typeface="Wingdings" panose="05000000000000000000" pitchFamily="2" charset="2"/>
              <a:buChar char="Ø"/>
            </a:pPr>
            <a:endParaRPr lang="en-US" sz="12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0403" y="372182"/>
            <a:ext cx="8569696" cy="717593"/>
          </a:xfrm>
        </p:spPr>
        <p:txBody>
          <a:bodyPr>
            <a:normAutofit/>
          </a:bodyPr>
          <a:lstStyle/>
          <a:p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5514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Electric Vehicles </a:t>
            </a:r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defTabSz="457200">
              <a:defRPr/>
            </a:pPr>
            <a:fld id="{218B9C4F-B695-C54C-924B-61748EE6A7C5}" type="slidenum">
              <a:rPr lang="en-US" sz="1000">
                <a:solidFill>
                  <a:srgbClr val="009AC7"/>
                </a:solidFill>
                <a:latin typeface="Verdana"/>
              </a:rPr>
              <a:pPr algn="l" defTabSz="457200">
                <a:defRPr/>
              </a:pPr>
              <a:t>3</a:t>
            </a:fld>
            <a:endParaRPr lang="en-US" sz="1000" dirty="0">
              <a:solidFill>
                <a:srgbClr val="009AC7"/>
              </a:solidFill>
              <a:latin typeface="Verdana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21" y="0"/>
            <a:ext cx="1974481" cy="7175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F335269-AC3A-A24F-1D2C-CFDCE883C2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8487" y="1440611"/>
            <a:ext cx="8951777" cy="319706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D5C88E7-BF79-1A18-0198-B3F946582031}"/>
              </a:ext>
            </a:extLst>
          </p:cNvPr>
          <p:cNvSpPr txBox="1"/>
          <p:nvPr/>
        </p:nvSpPr>
        <p:spPr>
          <a:xfrm>
            <a:off x="4001120" y="4481512"/>
            <a:ext cx="5943601" cy="530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sz="1050" dirty="0"/>
              <a:t>Fig. 1. Electric Vehicle Fleet Statistics, 2013-2020 (Ministry of Transport, 2021)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6C2E27-EE8C-2B8E-A960-02635C4F8760}"/>
              </a:ext>
            </a:extLst>
          </p:cNvPr>
          <p:cNvSpPr txBox="1"/>
          <p:nvPr/>
        </p:nvSpPr>
        <p:spPr>
          <a:xfrm>
            <a:off x="4278702" y="1911617"/>
            <a:ext cx="4899804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Calibri"/>
                <a:ea typeface="Verdana" panose="020B0604030504040204" pitchFamily="34" charset="0"/>
                <a:cs typeface="Verdana" panose="020B0604030504040204" pitchFamily="34" charset="0"/>
              </a:rPr>
              <a:t>11,635 (2018) vs 23,877 (2020) vs 38,117 (2022)</a:t>
            </a:r>
          </a:p>
        </p:txBody>
      </p:sp>
    </p:spTree>
    <p:extLst>
      <p:ext uri="{BB962C8B-B14F-4D97-AF65-F5344CB8AC3E}">
        <p14:creationId xmlns:p14="http://schemas.microsoft.com/office/powerpoint/2010/main" val="38692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58796"/>
            <a:ext cx="10351698" cy="512692"/>
          </a:xfrm>
        </p:spPr>
        <p:txBody>
          <a:bodyPr vert="horz" lIns="432000" tIns="45720" rIns="91440" bIns="45720" rtlCol="0" anchor="b">
            <a:normAutofit fontScale="90000"/>
          </a:bodyPr>
          <a:lstStyle/>
          <a:p>
            <a:pPr algn="l"/>
            <a:r>
              <a:rPr lang="en-US" dirty="0"/>
              <a:t>Main Drivers of Electric Vehicle Uptake in NZ</a:t>
            </a:r>
            <a:endParaRPr lang="en-NZ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D75B3ED-509B-4781-BBB2-09CB53529827}"/>
              </a:ext>
            </a:extLst>
          </p:cNvPr>
          <p:cNvSpPr txBox="1">
            <a:spLocks/>
          </p:cNvSpPr>
          <p:nvPr/>
        </p:nvSpPr>
        <p:spPr>
          <a:xfrm>
            <a:off x="713978" y="1076389"/>
            <a:ext cx="11121464" cy="5009808"/>
          </a:xfrm>
          <a:prstGeom prst="rect">
            <a:avLst/>
          </a:prstGeom>
        </p:spPr>
        <p:txBody>
          <a:bodyPr/>
          <a:lstStyle>
            <a:lvl1pPr marL="342887" indent="-342887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NZ" sz="1440" spc="-60" dirty="0">
                <a:latin typeface="Times" panose="02020603050405020304" pitchFamily="18" charset="0"/>
                <a:cs typeface="Times" panose="02020603050405020304" pitchFamily="18" charset="0"/>
              </a:rPr>
              <a:t>-  Sheng, M.S., Wen, L., Sharp, B., Du, B., Ranjitkar, P and Wilson, D. (2022). A Spatio-Temporal Approach to Electric Vehicle Uptake: Evidence from New Zealand. </a:t>
            </a:r>
            <a:r>
              <a:rPr lang="en-NZ" sz="1440" i="1" spc="-60" dirty="0">
                <a:latin typeface="Times" panose="02020603050405020304" pitchFamily="18" charset="0"/>
                <a:cs typeface="Times" panose="02020603050405020304" pitchFamily="18" charset="0"/>
              </a:rPr>
              <a:t>Transportation Research Part D</a:t>
            </a:r>
            <a:r>
              <a:rPr lang="en-NZ" sz="1440" spc="-60" dirty="0">
                <a:latin typeface="Times" panose="02020603050405020304" pitchFamily="18" charset="0"/>
                <a:cs typeface="Times" panose="02020603050405020304" pitchFamily="18" charset="0"/>
              </a:rPr>
              <a:t>, 105, 103256.</a:t>
            </a:r>
          </a:p>
          <a:p>
            <a:pPr marL="0" indent="0">
              <a:spcBef>
                <a:spcPts val="0"/>
              </a:spcBef>
              <a:buNone/>
            </a:pPr>
            <a:endParaRPr lang="en-NZ" sz="1440" spc="-6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NZ" sz="1680" b="1" spc="-60" dirty="0">
                <a:latin typeface="Times" panose="02020603050405020304" pitchFamily="18" charset="0"/>
                <a:cs typeface="Times" panose="02020603050405020304" pitchFamily="18" charset="0"/>
              </a:rPr>
              <a:t>Key Contributions and Findings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NZ" sz="1680" spc="-60" dirty="0">
                <a:latin typeface="Times" panose="02020603050405020304" pitchFamily="18" charset="0"/>
                <a:cs typeface="Times" panose="02020603050405020304" pitchFamily="18" charset="0"/>
              </a:rPr>
              <a:t>EV charging infrastructure in neighbouring areas, early adoption, higher educated people, &amp; a household that owns two vehicles positively affect subsequent technology adoption. </a:t>
            </a:r>
          </a:p>
          <a:p>
            <a:pPr marL="0" indent="0">
              <a:spcBef>
                <a:spcPts val="0"/>
              </a:spcBef>
              <a:buNone/>
            </a:pPr>
            <a:endParaRPr lang="en-NZ" sz="1680" spc="-6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NZ" sz="168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82BEA0-7897-482C-9FF8-C324931A8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710" y="2660636"/>
            <a:ext cx="5516634" cy="363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56C882E-2B58-F58D-6221-DAE7A83378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21" y="0"/>
            <a:ext cx="1974481" cy="71759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525688-DE58-4D3D-9AC4-0456747C9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978" y="2688175"/>
            <a:ext cx="5073154" cy="34699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54D83E-6D2B-34D2-BF48-10687D5C7EF3}"/>
              </a:ext>
            </a:extLst>
          </p:cNvPr>
          <p:cNvSpPr txBox="1"/>
          <p:nvPr/>
        </p:nvSpPr>
        <p:spPr>
          <a:xfrm>
            <a:off x="1345291" y="6245288"/>
            <a:ext cx="45720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i="0" u="none" strike="noStrike" baseline="0" dirty="0">
                <a:solidFill>
                  <a:srgbClr val="000000"/>
                </a:solidFill>
              </a:rPr>
              <a:t>Fig. 2. </a:t>
            </a:r>
            <a:r>
              <a:rPr lang="en-US" sz="1050" b="0" i="0" u="none" strike="noStrike" baseline="0" dirty="0">
                <a:solidFill>
                  <a:srgbClr val="000000"/>
                </a:solidFill>
              </a:rPr>
              <a:t>Number of EV Adoptions in Auckland</a:t>
            </a:r>
            <a:r>
              <a:rPr lang="en-US" sz="1050" dirty="0">
                <a:solidFill>
                  <a:srgbClr val="000000"/>
                </a:solidFill>
              </a:rPr>
              <a:t> 2020 </a:t>
            </a:r>
            <a:r>
              <a:rPr lang="en-US" sz="1050" b="0" i="0" u="none" strike="noStrike" baseline="0" dirty="0">
                <a:solidFill>
                  <a:srgbClr val="000000"/>
                </a:solidFill>
              </a:rPr>
              <a:t>(Own illustration). </a:t>
            </a:r>
            <a:endParaRPr lang="en-NZ" sz="105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B805F6-F9E2-8D86-5EDC-1A93B28E3B23}"/>
              </a:ext>
            </a:extLst>
          </p:cNvPr>
          <p:cNvSpPr txBox="1"/>
          <p:nvPr/>
        </p:nvSpPr>
        <p:spPr>
          <a:xfrm>
            <a:off x="2147977" y="6554258"/>
            <a:ext cx="8341744" cy="31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150000"/>
              </a:lnSpc>
            </a:pPr>
            <a:r>
              <a:rPr lang="en-US" sz="1100" b="1" dirty="0">
                <a:latin typeface="Times" panose="02020603050405020304" pitchFamily="18" charset="0"/>
                <a:cs typeface="Times" panose="02020603050405020304" pitchFamily="18" charset="0"/>
              </a:rPr>
              <a:t>Research Project UOAX1711, Development of IPT roadway charging systems, MBIE Endeavour Fund 2017 – 2022</a:t>
            </a:r>
          </a:p>
        </p:txBody>
      </p:sp>
    </p:spTree>
    <p:extLst>
      <p:ext uri="{BB962C8B-B14F-4D97-AF65-F5344CB8AC3E}">
        <p14:creationId xmlns:p14="http://schemas.microsoft.com/office/powerpoint/2010/main" val="334782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8699"/>
            <a:ext cx="9351034" cy="512692"/>
          </a:xfrm>
        </p:spPr>
        <p:txBody>
          <a:bodyPr vert="horz" lIns="432000" tIns="45720" rIns="91440" bIns="45720" rtlCol="0" anchor="b">
            <a:normAutofit fontScale="90000"/>
          </a:bodyPr>
          <a:lstStyle/>
          <a:p>
            <a:pPr algn="l"/>
            <a:r>
              <a:rPr lang="en-US" dirty="0"/>
              <a:t>Impact of the Dynamic Wireless Charging on EV choice</a:t>
            </a:r>
            <a:endParaRPr lang="en-NZ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61ABC4A-CE1B-42D3-93C4-4EBF97BBD70D}"/>
              </a:ext>
            </a:extLst>
          </p:cNvPr>
          <p:cNvSpPr txBox="1">
            <a:spLocks/>
          </p:cNvSpPr>
          <p:nvPr/>
        </p:nvSpPr>
        <p:spPr>
          <a:xfrm>
            <a:off x="319178" y="1063583"/>
            <a:ext cx="11309230" cy="4730833"/>
          </a:xfrm>
          <a:prstGeom prst="rect">
            <a:avLst/>
          </a:prstGeom>
        </p:spPr>
        <p:txBody>
          <a:bodyPr/>
          <a:lstStyle>
            <a:lvl1pPr marL="342887" indent="-342887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sz="1440" dirty="0">
                <a:latin typeface="Times" panose="02020603050405020304" pitchFamily="18" charset="0"/>
                <a:cs typeface="Times" panose="02020603050405020304" pitchFamily="18" charset="0"/>
              </a:rPr>
              <a:t>- Simunic, M., Sheng, M.S., Wen, L., Du, B., Sharp, B., Ranjitkar, P., Wilson, D., </a:t>
            </a:r>
            <a:r>
              <a:rPr lang="en-US" sz="1440" spc="-72" dirty="0">
                <a:latin typeface="Times" panose="02020603050405020304" pitchFamily="18" charset="0"/>
                <a:cs typeface="Times" panose="02020603050405020304" pitchFamily="18" charset="0"/>
              </a:rPr>
              <a:t>Majhi, R.</a:t>
            </a:r>
            <a:r>
              <a:rPr lang="en-US" sz="1440" dirty="0">
                <a:latin typeface="Times" panose="02020603050405020304" pitchFamily="18" charset="0"/>
                <a:cs typeface="Times" panose="02020603050405020304" pitchFamily="18" charset="0"/>
              </a:rPr>
              <a:t> and </a:t>
            </a:r>
            <a:r>
              <a:rPr lang="en-US" sz="1440" dirty="0" err="1">
                <a:latin typeface="Times" panose="02020603050405020304" pitchFamily="18" charset="0"/>
                <a:cs typeface="Times" panose="02020603050405020304" pitchFamily="18" charset="0"/>
              </a:rPr>
              <a:t>Kieu</a:t>
            </a:r>
            <a:r>
              <a:rPr lang="en-US" sz="1440" dirty="0">
                <a:latin typeface="Times" panose="02020603050405020304" pitchFamily="18" charset="0"/>
                <a:cs typeface="Times" panose="02020603050405020304" pitchFamily="18" charset="0"/>
              </a:rPr>
              <a:t>, M. (2023). Economic &amp; environmental benefits of the wireless roadway charging system for electric vehicles - A consumer's perspective. </a:t>
            </a:r>
            <a:r>
              <a:rPr lang="en-US" sz="1440" i="1" spc="-60" dirty="0">
                <a:latin typeface="Times" panose="02020603050405020304" pitchFamily="18" charset="0"/>
                <a:cs typeface="Times" panose="02020603050405020304" pitchFamily="18" charset="0"/>
              </a:rPr>
              <a:t>Working paper.</a:t>
            </a:r>
            <a:endParaRPr lang="en-US" sz="1440" spc="-6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endParaRPr lang="en-US" sz="144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sz="1680" b="1" spc="-60" dirty="0">
                <a:latin typeface="Times" panose="02020603050405020304" pitchFamily="18" charset="0"/>
                <a:cs typeface="Times" panose="02020603050405020304" pitchFamily="18" charset="0"/>
              </a:rPr>
              <a:t>Key Contributions </a:t>
            </a:r>
          </a:p>
          <a:p>
            <a:pPr>
              <a:spcBef>
                <a:spcPts val="0"/>
              </a:spcBef>
              <a:spcAft>
                <a:spcPts val="720"/>
              </a:spcAft>
              <a:buFont typeface="Wingdings" panose="05000000000000000000" pitchFamily="2" charset="2"/>
              <a:buChar char="q"/>
            </a:pPr>
            <a:r>
              <a:rPr lang="en-US" sz="1680" dirty="0">
                <a:latin typeface="Times" panose="02020603050405020304" pitchFamily="18" charset="0"/>
                <a:cs typeface="Times" panose="02020603050405020304" pitchFamily="18" charset="0"/>
              </a:rPr>
              <a:t>Understanding the perceived economic &amp; environmental benefits</a:t>
            </a: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sz="1680" dirty="0">
                <a:latin typeface="Times" panose="02020603050405020304" pitchFamily="18" charset="0"/>
                <a:cs typeface="Times" panose="02020603050405020304" pitchFamily="18" charset="0"/>
              </a:rPr>
              <a:t>of DWC technology, and how that might impact EV adoption </a:t>
            </a: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sz="1680" dirty="0">
                <a:latin typeface="Times" panose="02020603050405020304" pitchFamily="18" charset="0"/>
                <a:cs typeface="Times" panose="02020603050405020304" pitchFamily="18" charset="0"/>
              </a:rPr>
              <a:t>(AA/UoA/NZ EV Facebook group)</a:t>
            </a: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endParaRPr lang="en-US" sz="168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sz="1680" b="1" spc="-60" dirty="0">
                <a:latin typeface="Times" panose="02020603050405020304" pitchFamily="18" charset="0"/>
                <a:cs typeface="Times" panose="02020603050405020304" pitchFamily="18" charset="0"/>
              </a:rPr>
              <a:t>Key Findings</a:t>
            </a:r>
            <a:endParaRPr lang="en-US" sz="1680" b="1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720"/>
              </a:spcAft>
              <a:buFont typeface="Wingdings" panose="05000000000000000000" pitchFamily="2" charset="2"/>
              <a:buChar char="q"/>
            </a:pPr>
            <a:r>
              <a:rPr lang="en-US" sz="1680" dirty="0">
                <a:latin typeface="Times" panose="02020603050405020304" pitchFamily="18" charset="0"/>
                <a:cs typeface="Times" panose="02020603050405020304" pitchFamily="18" charset="0"/>
              </a:rPr>
              <a:t>80% of respondents strongly agree/agree with DWC enabling the</a:t>
            </a: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sz="1680" dirty="0">
                <a:latin typeface="Times" panose="02020603050405020304" pitchFamily="18" charset="0"/>
                <a:cs typeface="Times" panose="02020603050405020304" pitchFamily="18" charset="0"/>
              </a:rPr>
              <a:t>EV driver to travel further distances</a:t>
            </a:r>
          </a:p>
          <a:p>
            <a:pPr>
              <a:spcBef>
                <a:spcPts val="0"/>
              </a:spcBef>
              <a:spcAft>
                <a:spcPts val="720"/>
              </a:spcAft>
              <a:buFont typeface="Wingdings" panose="05000000000000000000" pitchFamily="2" charset="2"/>
              <a:buChar char="q"/>
            </a:pPr>
            <a:r>
              <a:rPr lang="en-US" sz="1680" dirty="0">
                <a:latin typeface="Times" panose="02020603050405020304" pitchFamily="18" charset="0"/>
                <a:cs typeface="Times" panose="02020603050405020304" pitchFamily="18" charset="0"/>
              </a:rPr>
              <a:t>About 86% of respondents strongly agree/agree with DWC </a:t>
            </a: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sz="1680" dirty="0">
                <a:latin typeface="Times" panose="02020603050405020304" pitchFamily="18" charset="0"/>
                <a:cs typeface="Times" panose="02020603050405020304" pitchFamily="18" charset="0"/>
              </a:rPr>
              <a:t>min the inconvenience of having to plug in to charge</a:t>
            </a:r>
          </a:p>
          <a:p>
            <a:pPr>
              <a:spcBef>
                <a:spcPts val="0"/>
              </a:spcBef>
              <a:spcAft>
                <a:spcPts val="720"/>
              </a:spcAft>
              <a:buFont typeface="Wingdings" panose="05000000000000000000" pitchFamily="2" charset="2"/>
              <a:buChar char="q"/>
            </a:pPr>
            <a:r>
              <a:rPr lang="en-US" sz="1680" dirty="0">
                <a:latin typeface="Times" panose="02020603050405020304" pitchFamily="18" charset="0"/>
                <a:cs typeface="Times" panose="02020603050405020304" pitchFamily="18" charset="0"/>
              </a:rPr>
              <a:t>Dynamic charging capability has a significant positive impact</a:t>
            </a: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sz="1680" dirty="0">
                <a:latin typeface="Times" panose="02020603050405020304" pitchFamily="18" charset="0"/>
                <a:cs typeface="Times" panose="02020603050405020304" pitchFamily="18" charset="0"/>
              </a:rPr>
              <a:t>on EV choice - DCMs</a:t>
            </a: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endParaRPr lang="en-US" sz="192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endParaRPr lang="en-US" sz="192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endParaRPr lang="en-US" sz="144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endParaRPr lang="en-US" sz="144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1F483-BE91-F7DA-0AAA-C7B8A610C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21" y="0"/>
            <a:ext cx="1974481" cy="717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2736D1-6628-2BFB-D2F7-3A15DE110716}"/>
              </a:ext>
            </a:extLst>
          </p:cNvPr>
          <p:cNvSpPr txBox="1"/>
          <p:nvPr/>
        </p:nvSpPr>
        <p:spPr>
          <a:xfrm>
            <a:off x="2147977" y="6554258"/>
            <a:ext cx="8341744" cy="31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150000"/>
              </a:lnSpc>
            </a:pPr>
            <a:r>
              <a:rPr lang="en-US" sz="1100" b="1" dirty="0">
                <a:latin typeface="Times" panose="02020603050405020304" pitchFamily="18" charset="0"/>
                <a:cs typeface="Times" panose="02020603050405020304" pitchFamily="18" charset="0"/>
              </a:rPr>
              <a:t>Research Project UOAX1711, Development of IPT roadway charging systems, MBIE Endeavour Fund 2017 –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850BF3-119E-F1E2-A45C-F597EC07F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5612" y="1477435"/>
            <a:ext cx="2924607" cy="21757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4E2C35-886B-D8EC-50B3-DFDE25A486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5740" y="4067024"/>
            <a:ext cx="4555361" cy="25402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8BE3C7-E15A-FBBB-4903-BDC8D5B722D9}"/>
              </a:ext>
            </a:extLst>
          </p:cNvPr>
          <p:cNvSpPr txBox="1"/>
          <p:nvPr/>
        </p:nvSpPr>
        <p:spPr>
          <a:xfrm>
            <a:off x="7497323" y="3736864"/>
            <a:ext cx="2579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/>
              <a:t>Experience driving and charging EVs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4322D6-105F-00A3-3A94-68D5FB1C9BD9}"/>
              </a:ext>
            </a:extLst>
          </p:cNvPr>
          <p:cNvSpPr txBox="1"/>
          <p:nvPr/>
        </p:nvSpPr>
        <p:spPr>
          <a:xfrm>
            <a:off x="10192109" y="3736864"/>
            <a:ext cx="25792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1200" b="1" dirty="0"/>
              <a:t>Awareness of DWC</a:t>
            </a:r>
          </a:p>
        </p:txBody>
      </p:sp>
    </p:spTree>
    <p:extLst>
      <p:ext uri="{BB962C8B-B14F-4D97-AF65-F5344CB8AC3E}">
        <p14:creationId xmlns:p14="http://schemas.microsoft.com/office/powerpoint/2010/main" val="1806310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940" y="670875"/>
            <a:ext cx="10085561" cy="512692"/>
          </a:xfrm>
        </p:spPr>
        <p:txBody>
          <a:bodyPr vert="horz" lIns="432000" tIns="45720" rIns="91440" bIns="45720" rtlCol="0" anchor="b">
            <a:normAutofit fontScale="90000"/>
          </a:bodyPr>
          <a:lstStyle/>
          <a:p>
            <a:pPr algn="l"/>
            <a:br>
              <a:rPr lang="en-US" dirty="0"/>
            </a:br>
            <a:br>
              <a:rPr lang="en-US" dirty="0"/>
            </a:br>
            <a:r>
              <a:rPr lang="en-US" dirty="0"/>
              <a:t>DWC acceptance among existing and prospective EV users</a:t>
            </a:r>
            <a:br>
              <a:rPr lang="en-US" dirty="0"/>
            </a:br>
            <a:endParaRPr lang="en-NZ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61ABC4A-CE1B-42D3-93C4-4EBF97BBD70D}"/>
              </a:ext>
            </a:extLst>
          </p:cNvPr>
          <p:cNvSpPr txBox="1">
            <a:spLocks/>
          </p:cNvSpPr>
          <p:nvPr/>
        </p:nvSpPr>
        <p:spPr>
          <a:xfrm>
            <a:off x="370936" y="967476"/>
            <a:ext cx="10972105" cy="658051"/>
          </a:xfrm>
          <a:prstGeom prst="rect">
            <a:avLst/>
          </a:prstGeom>
        </p:spPr>
        <p:txBody>
          <a:bodyPr/>
          <a:lstStyle>
            <a:lvl1pPr marL="342887" indent="-342887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1440" spc="-72" dirty="0">
                <a:latin typeface="Times" panose="02020603050405020304" pitchFamily="18" charset="0"/>
                <a:cs typeface="Times" panose="02020603050405020304" pitchFamily="18" charset="0"/>
              </a:rPr>
              <a:t>- Majhi, R. et al. (2023). Understanding user’s acceptance of dynamic wireless charging for electric vehicles: A logistic regression-based approach. </a:t>
            </a:r>
            <a:r>
              <a:rPr lang="en-US" sz="1440" i="1" spc="-60" dirty="0">
                <a:latin typeface="Times" panose="02020603050405020304" pitchFamily="18" charset="0"/>
                <a:cs typeface="Times" panose="02020603050405020304" pitchFamily="18" charset="0"/>
              </a:rPr>
              <a:t>Working paper.</a:t>
            </a:r>
            <a:endParaRPr lang="en-US" sz="144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</a:pPr>
            <a:endParaRPr lang="en-IN" sz="132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</a:pPr>
            <a:endParaRPr lang="en-US" sz="132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</a:pPr>
            <a:endParaRPr lang="en-US" sz="132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</a:pPr>
            <a:endParaRPr lang="en-US" sz="132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</a:pPr>
            <a:endParaRPr lang="en-US" sz="132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</a:pPr>
            <a:endParaRPr lang="en-US" sz="132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</a:pPr>
            <a:endParaRPr lang="en-US" sz="132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</a:pPr>
            <a:endParaRPr lang="en-US" sz="132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</a:pPr>
            <a:endParaRPr lang="en-US" sz="132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</a:pPr>
            <a:endParaRPr lang="en-US" sz="132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just">
              <a:buNone/>
            </a:pPr>
            <a:endParaRPr lang="en-US" sz="132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32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6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6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6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6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6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60" spc="-72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260" spc="-72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E8E63F1-3023-F681-C2B2-0ADE48CED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48" y="2009688"/>
            <a:ext cx="3152624" cy="426964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46876AF-FC49-F70E-FF48-CED1B580D2E0}"/>
              </a:ext>
            </a:extLst>
          </p:cNvPr>
          <p:cNvCxnSpPr/>
          <p:nvPr/>
        </p:nvCxnSpPr>
        <p:spPr>
          <a:xfrm flipH="1">
            <a:off x="2825662" y="2601492"/>
            <a:ext cx="379060" cy="139654"/>
          </a:xfrm>
          <a:prstGeom prst="straightConnector1">
            <a:avLst/>
          </a:prstGeom>
          <a:ln w="12700"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BCA48CDD-1B0A-4E8B-B4CE-2DAC4821E1A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6640934"/>
              </p:ext>
            </p:extLst>
          </p:nvPr>
        </p:nvGraphicFramePr>
        <p:xfrm>
          <a:off x="4312833" y="3555486"/>
          <a:ext cx="3348990" cy="225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83BD494-8E6E-4BC9-9C76-C20CFE9B8B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98802297"/>
              </p:ext>
            </p:extLst>
          </p:nvPr>
        </p:nvGraphicFramePr>
        <p:xfrm>
          <a:off x="7879168" y="3555486"/>
          <a:ext cx="3463873" cy="2290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6F9F9C1D-9EEC-8B38-8E53-ED8FE5021DFA}"/>
              </a:ext>
            </a:extLst>
          </p:cNvPr>
          <p:cNvSpPr txBox="1"/>
          <p:nvPr/>
        </p:nvSpPr>
        <p:spPr>
          <a:xfrm>
            <a:off x="5397155" y="5948988"/>
            <a:ext cx="1397690" cy="22159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r>
              <a:rPr lang="en-US" sz="1440" b="1" dirty="0">
                <a:latin typeface="Times" panose="02020603050405020304" pitchFamily="18" charset="0"/>
                <a:cs typeface="Times" panose="02020603050405020304" pitchFamily="18" charset="0"/>
              </a:rPr>
              <a:t>Male respondents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B4827E7-B16C-1A58-22D3-320E00A9EC6B}"/>
              </a:ext>
            </a:extLst>
          </p:cNvPr>
          <p:cNvSpPr txBox="1"/>
          <p:nvPr/>
        </p:nvSpPr>
        <p:spPr>
          <a:xfrm>
            <a:off x="8884375" y="5943593"/>
            <a:ext cx="1966001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40" b="1" dirty="0">
                <a:latin typeface="Times" panose="02020603050405020304" pitchFamily="18" charset="0"/>
                <a:cs typeface="Times" panose="02020603050405020304" pitchFamily="18" charset="0"/>
              </a:rPr>
              <a:t>Female respondents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99A20F1-564A-8B21-3AC8-92A1F62010F2}"/>
              </a:ext>
            </a:extLst>
          </p:cNvPr>
          <p:cNvSpPr txBox="1"/>
          <p:nvPr/>
        </p:nvSpPr>
        <p:spPr>
          <a:xfrm>
            <a:off x="3136789" y="2471310"/>
            <a:ext cx="393056" cy="221599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840" b="1" dirty="0">
                <a:latin typeface="Arial" panose="020B0604020202020204" pitchFamily="34" charset="0"/>
                <a:cs typeface="Arial" panose="020B0604020202020204" pitchFamily="34" charset="0"/>
              </a:rPr>
              <a:t>26.9</a:t>
            </a:r>
          </a:p>
        </p:txBody>
      </p:sp>
      <p:sp>
        <p:nvSpPr>
          <p:cNvPr id="33" name="Right Brace 32">
            <a:extLst>
              <a:ext uri="{FF2B5EF4-FFF2-40B4-BE49-F238E27FC236}">
                <a16:creationId xmlns:a16="http://schemas.microsoft.com/office/drawing/2014/main" id="{B1AAA418-07BF-8D8D-9C04-01A89B5EB8EA}"/>
              </a:ext>
            </a:extLst>
          </p:cNvPr>
          <p:cNvSpPr/>
          <p:nvPr/>
        </p:nvSpPr>
        <p:spPr>
          <a:xfrm>
            <a:off x="8868047" y="4296329"/>
            <a:ext cx="89778" cy="691135"/>
          </a:xfrm>
          <a:prstGeom prst="rightBrace">
            <a:avLst/>
          </a:prstGeom>
          <a:ln w="1270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6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4" name="Right Brace 33">
            <a:extLst>
              <a:ext uri="{FF2B5EF4-FFF2-40B4-BE49-F238E27FC236}">
                <a16:creationId xmlns:a16="http://schemas.microsoft.com/office/drawing/2014/main" id="{07963F7F-AED7-DCB4-B9E9-BB8A301AA485}"/>
              </a:ext>
            </a:extLst>
          </p:cNvPr>
          <p:cNvSpPr/>
          <p:nvPr/>
        </p:nvSpPr>
        <p:spPr>
          <a:xfrm>
            <a:off x="5213666" y="4701769"/>
            <a:ext cx="132659" cy="299719"/>
          </a:xfrm>
          <a:prstGeom prst="rightBrace">
            <a:avLst/>
          </a:prstGeom>
          <a:ln w="12700">
            <a:prstDash val="sys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216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BDEFB4B-0419-227E-CFA7-1F3C138410EC}"/>
              </a:ext>
            </a:extLst>
          </p:cNvPr>
          <p:cNvSpPr txBox="1"/>
          <p:nvPr/>
        </p:nvSpPr>
        <p:spPr>
          <a:xfrm>
            <a:off x="5285401" y="4710999"/>
            <a:ext cx="417102" cy="3139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44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0.2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54DF67F-323C-77A7-5D5C-1FB1728B72F3}"/>
              </a:ext>
            </a:extLst>
          </p:cNvPr>
          <p:cNvSpPr txBox="1"/>
          <p:nvPr/>
        </p:nvSpPr>
        <p:spPr>
          <a:xfrm>
            <a:off x="8912936" y="4484930"/>
            <a:ext cx="417102" cy="313932"/>
          </a:xfrm>
          <a:prstGeom prst="rect">
            <a:avLst/>
          </a:prstGeom>
        </p:spPr>
        <p:txBody>
          <a:bodyPr vert="horz" wrap="none" rtlCol="0">
            <a:spAutoFit/>
          </a:bodyPr>
          <a:lstStyle/>
          <a:p>
            <a:r>
              <a:rPr lang="en-US" sz="1440" b="1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0.5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F26564-276C-4162-B4DE-00402B6B8D62}"/>
              </a:ext>
            </a:extLst>
          </p:cNvPr>
          <p:cNvSpPr txBox="1"/>
          <p:nvPr/>
        </p:nvSpPr>
        <p:spPr>
          <a:xfrm>
            <a:off x="895637" y="1480168"/>
            <a:ext cx="4107683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80" b="1" spc="-72" dirty="0">
                <a:latin typeface="Times" panose="02020603050405020304" pitchFamily="18" charset="0"/>
                <a:cs typeface="Times" panose="02020603050405020304" pitchFamily="18" charset="0"/>
              </a:rPr>
              <a:t>Geographical distribution of respondents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CAE453F-9FAE-4882-8EBE-F82C4939B957}"/>
              </a:ext>
            </a:extLst>
          </p:cNvPr>
          <p:cNvSpPr txBox="1"/>
          <p:nvPr/>
        </p:nvSpPr>
        <p:spPr>
          <a:xfrm>
            <a:off x="5978286" y="1491377"/>
            <a:ext cx="3953504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80" b="1" spc="-72" dirty="0">
                <a:latin typeface="Times" panose="02020603050405020304" pitchFamily="18" charset="0"/>
                <a:cs typeface="Times" panose="02020603050405020304" pitchFamily="18" charset="0"/>
              </a:rPr>
              <a:t>Willingness to pay for DWC facilities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C9836F4-D496-E77B-0040-DBF22EC22B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21" y="0"/>
            <a:ext cx="1974481" cy="71759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ADCA1C5-2DB1-84C9-3756-B014158ED0E7}"/>
              </a:ext>
            </a:extLst>
          </p:cNvPr>
          <p:cNvSpPr txBox="1"/>
          <p:nvPr/>
        </p:nvSpPr>
        <p:spPr>
          <a:xfrm>
            <a:off x="2147977" y="6554258"/>
            <a:ext cx="8341744" cy="31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150000"/>
              </a:lnSpc>
            </a:pPr>
            <a:r>
              <a:rPr lang="en-US" sz="1100" b="1" dirty="0">
                <a:latin typeface="Times" panose="02020603050405020304" pitchFamily="18" charset="0"/>
                <a:cs typeface="Times" panose="02020603050405020304" pitchFamily="18" charset="0"/>
              </a:rPr>
              <a:t>Research Project UOAX1711, Development of IPT roadway charging systems, MBIE Endeavour Fund 2017 – 2022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4BC8BB2-A71E-10F2-A659-D1F5CEE5A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1598547"/>
              </p:ext>
            </p:extLst>
          </p:nvPr>
        </p:nvGraphicFramePr>
        <p:xfrm>
          <a:off x="5549627" y="2357509"/>
          <a:ext cx="4224391" cy="691134"/>
        </p:xfrm>
        <a:graphic>
          <a:graphicData uri="http://schemas.openxmlformats.org/drawingml/2006/table">
            <a:tbl>
              <a:tblPr firstRow="1" firstCol="1" bandRow="1"/>
              <a:tblGrid>
                <a:gridCol w="1959101">
                  <a:extLst>
                    <a:ext uri="{9D8B030D-6E8A-4147-A177-3AD203B41FA5}">
                      <a16:colId xmlns:a16="http://schemas.microsoft.com/office/drawing/2014/main" val="3302502862"/>
                    </a:ext>
                  </a:extLst>
                </a:gridCol>
                <a:gridCol w="2265290">
                  <a:extLst>
                    <a:ext uri="{9D8B030D-6E8A-4147-A177-3AD203B41FA5}">
                      <a16:colId xmlns:a16="http://schemas.microsoft.com/office/drawing/2014/main" val="472445637"/>
                    </a:ext>
                  </a:extLst>
                </a:gridCol>
              </a:tblGrid>
              <a:tr h="34556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GB" sz="11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Home charger cost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GB" sz="11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Public fast charger cost</a:t>
                      </a:r>
                      <a:endParaRPr lang="en-NZ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8144868"/>
                  </a:ext>
                </a:extLst>
              </a:tr>
              <a:tr h="345567"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$3 for 100km range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$10 for 100km range</a:t>
                      </a:r>
                      <a:endParaRPr lang="en-NZ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356182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6805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1" grpId="0">
        <p:bldAsOne/>
      </p:bldGraphic>
      <p:bldP spid="24" grpId="0"/>
      <p:bldP spid="25" grpId="0"/>
      <p:bldP spid="28" grpId="0"/>
      <p:bldP spid="33" grpId="0" animBg="1"/>
      <p:bldP spid="34" grpId="0" animBg="1"/>
      <p:bldP spid="37" grpId="0"/>
      <p:bldP spid="38" grpId="0"/>
      <p:bldP spid="32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C06E3681-BD42-47FA-9A9C-7FBC4E63C6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4670027"/>
              </p:ext>
            </p:extLst>
          </p:nvPr>
        </p:nvGraphicFramePr>
        <p:xfrm>
          <a:off x="186421" y="788565"/>
          <a:ext cx="7388837" cy="5385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Green Hydrogen Production | GeoPura">
            <a:extLst>
              <a:ext uri="{FF2B5EF4-FFF2-40B4-BE49-F238E27FC236}">
                <a16:creationId xmlns:a16="http://schemas.microsoft.com/office/drawing/2014/main" id="{35E62329-BCBF-404B-9F18-9A203DF4E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23" y="1391328"/>
            <a:ext cx="4521677" cy="3423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3EC8C83-7C84-E34F-8E82-C98112E7DA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21" y="0"/>
            <a:ext cx="1974481" cy="7175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852E7FE-7360-A722-95AE-F3BA0AF386C2}"/>
              </a:ext>
            </a:extLst>
          </p:cNvPr>
          <p:cNvSpPr txBox="1"/>
          <p:nvPr/>
        </p:nvSpPr>
        <p:spPr>
          <a:xfrm>
            <a:off x="312707" y="314371"/>
            <a:ext cx="735761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555147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H2 technologies adoption for Aotearoa NZ</a:t>
            </a:r>
            <a:endParaRPr lang="en-NZ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9359C-CCE8-C25F-FEC2-7322F5443618}"/>
              </a:ext>
            </a:extLst>
          </p:cNvPr>
          <p:cNvSpPr txBox="1"/>
          <p:nvPr/>
        </p:nvSpPr>
        <p:spPr>
          <a:xfrm>
            <a:off x="2147976" y="6554258"/>
            <a:ext cx="9773729" cy="31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150000"/>
              </a:lnSpc>
            </a:pPr>
            <a:r>
              <a:rPr lang="en-US" sz="1100" b="1" dirty="0">
                <a:latin typeface="Times" panose="02020603050405020304" pitchFamily="18" charset="0"/>
                <a:cs typeface="Times" panose="02020603050405020304" pitchFamily="18" charset="0"/>
              </a:rPr>
              <a:t>Research Project C05X2004, Powering NZ’s Green-Hydrogen Economy, MBIE Endeavour Fund 2020-2024</a:t>
            </a:r>
          </a:p>
        </p:txBody>
      </p:sp>
    </p:spTree>
    <p:extLst>
      <p:ext uri="{BB962C8B-B14F-4D97-AF65-F5344CB8AC3E}">
        <p14:creationId xmlns:p14="http://schemas.microsoft.com/office/powerpoint/2010/main" val="27134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28699"/>
            <a:ext cx="9920377" cy="512692"/>
          </a:xfrm>
        </p:spPr>
        <p:txBody>
          <a:bodyPr vert="horz" lIns="432000" tIns="45720" rIns="91440" bIns="45720" rtlCol="0" anchor="b">
            <a:normAutofit fontScale="90000"/>
          </a:bodyPr>
          <a:lstStyle/>
          <a:p>
            <a:pPr algn="l"/>
            <a:r>
              <a:rPr lang="en-US" dirty="0"/>
              <a:t>Optimal Replacement period for Diesel Truck with H2 Truck</a:t>
            </a:r>
            <a:endParaRPr lang="en-NZ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61ABC4A-CE1B-42D3-93C4-4EBF97BBD70D}"/>
              </a:ext>
            </a:extLst>
          </p:cNvPr>
          <p:cNvSpPr txBox="1">
            <a:spLocks/>
          </p:cNvSpPr>
          <p:nvPr/>
        </p:nvSpPr>
        <p:spPr>
          <a:xfrm>
            <a:off x="319178" y="1063583"/>
            <a:ext cx="11056058" cy="5561504"/>
          </a:xfrm>
          <a:prstGeom prst="rect">
            <a:avLst/>
          </a:prstGeom>
        </p:spPr>
        <p:txBody>
          <a:bodyPr/>
          <a:lstStyle>
            <a:lvl1pPr marL="342887" indent="-342887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sz="1680" b="1" spc="-60" dirty="0">
                <a:latin typeface="Times" panose="02020603050405020304" pitchFamily="18" charset="0"/>
                <a:cs typeface="Times" panose="02020603050405020304" pitchFamily="18" charset="0"/>
              </a:rPr>
              <a:t>Research Plan: Based on the total cost of ownership (TCO) at any given time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 A truck user can buy an H</a:t>
            </a:r>
            <a:r>
              <a:rPr lang="en-US" sz="1400" baseline="-2500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 truck or wait after year 1 if the TCO of waiting for one year is less than the TCO of owning an H</a:t>
            </a:r>
            <a:r>
              <a:rPr lang="en-US" sz="105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 truck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This process continues until the user finds buying an H</a:t>
            </a:r>
            <a:r>
              <a:rPr lang="en-US" sz="1400" baseline="-25000" dirty="0">
                <a:latin typeface="Times" panose="02020603050405020304" pitchFamily="18" charset="0"/>
                <a:cs typeface="Times" panose="02020603050405020304" pitchFamily="18" charset="0"/>
              </a:rPr>
              <a:t>2 </a:t>
            </a:r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truck is more feasible than waiting for more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sz="1400" dirty="0">
                <a:latin typeface="Times" panose="02020603050405020304" pitchFamily="18" charset="0"/>
                <a:cs typeface="Times" panose="02020603050405020304" pitchFamily="18" charset="0"/>
              </a:rPr>
              <a:t>The maximum number of years is fixed, e.g., 14 years based on the average scrappage age of diesel trucks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buNone/>
            </a:pPr>
            <a:endParaRPr lang="en-US" sz="140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Min of (TCO</a:t>
            </a:r>
            <a:r>
              <a:rPr lang="en-US" sz="2400" baseline="-25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Diesel_Truck</a:t>
            </a:r>
            <a:r>
              <a:rPr lang="en-US" sz="2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 , TCO</a:t>
            </a:r>
            <a:r>
              <a:rPr lang="en-US" sz="2400" baseline="-25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H</a:t>
            </a:r>
            <a:r>
              <a:rPr lang="en-US" sz="1600" baseline="-25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2400" baseline="-250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_Truck</a:t>
            </a:r>
            <a:r>
              <a:rPr lang="en-US" sz="2400" dirty="0">
                <a:solidFill>
                  <a:srgbClr val="FF0000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)</a:t>
            </a: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endParaRPr lang="en-US" sz="1400" b="1" spc="-6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sz="1680" b="1" spc="-60" dirty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endParaRPr lang="en-US" sz="192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endParaRPr lang="en-US" sz="144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endParaRPr lang="en-US" sz="144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1F483-BE91-F7DA-0AAA-C7B8A610C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21" y="0"/>
            <a:ext cx="1974481" cy="717593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AC3DD00-59D5-DB84-BE13-412958581957}"/>
              </a:ext>
            </a:extLst>
          </p:cNvPr>
          <p:cNvGrpSpPr/>
          <p:nvPr/>
        </p:nvGrpSpPr>
        <p:grpSpPr>
          <a:xfrm>
            <a:off x="2782140" y="2845419"/>
            <a:ext cx="5458053" cy="3011265"/>
            <a:chOff x="0" y="0"/>
            <a:chExt cx="4080383" cy="1997125"/>
          </a:xfrm>
        </p:grpSpPr>
        <p:sp>
          <p:nvSpPr>
            <p:cNvPr id="8" name="Text Box 5">
              <a:extLst>
                <a:ext uri="{FF2B5EF4-FFF2-40B4-BE49-F238E27FC236}">
                  <a16:creationId xmlns:a16="http://schemas.microsoft.com/office/drawing/2014/main" id="{1A0A1FD0-532F-44B7-1372-0FF9C979C4FB}"/>
                </a:ext>
              </a:extLst>
            </p:cNvPr>
            <p:cNvSpPr txBox="1"/>
            <p:nvPr/>
          </p:nvSpPr>
          <p:spPr>
            <a:xfrm>
              <a:off x="548640" y="0"/>
              <a:ext cx="1018903" cy="26125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Diesel Trucks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 Box 6">
              <a:extLst>
                <a:ext uri="{FF2B5EF4-FFF2-40B4-BE49-F238E27FC236}">
                  <a16:creationId xmlns:a16="http://schemas.microsoft.com/office/drawing/2014/main" id="{AD909C55-0ADF-C40B-0D81-8E387053AA27}"/>
                </a:ext>
              </a:extLst>
            </p:cNvPr>
            <p:cNvSpPr txBox="1"/>
            <p:nvPr/>
          </p:nvSpPr>
          <p:spPr>
            <a:xfrm>
              <a:off x="0" y="395020"/>
              <a:ext cx="792480" cy="26098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1200" baseline="-25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Trucks</a:t>
              </a:r>
              <a:endParaRPr lang="en-IN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 Box 7">
              <a:extLst>
                <a:ext uri="{FF2B5EF4-FFF2-40B4-BE49-F238E27FC236}">
                  <a16:creationId xmlns:a16="http://schemas.microsoft.com/office/drawing/2014/main" id="{76A9BCEB-E4BA-B597-1B5A-2A10E75310CF}"/>
                </a:ext>
              </a:extLst>
            </p:cNvPr>
            <p:cNvSpPr txBox="1"/>
            <p:nvPr/>
          </p:nvSpPr>
          <p:spPr>
            <a:xfrm>
              <a:off x="1126541" y="395020"/>
              <a:ext cx="539931" cy="26125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Wait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Text Box 8">
              <a:extLst>
                <a:ext uri="{FF2B5EF4-FFF2-40B4-BE49-F238E27FC236}">
                  <a16:creationId xmlns:a16="http://schemas.microsoft.com/office/drawing/2014/main" id="{2E40042F-9A10-658E-BC6B-4D2546AE3D26}"/>
                </a:ext>
              </a:extLst>
            </p:cNvPr>
            <p:cNvSpPr txBox="1"/>
            <p:nvPr/>
          </p:nvSpPr>
          <p:spPr>
            <a:xfrm>
              <a:off x="548640" y="811987"/>
              <a:ext cx="792480" cy="26098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1200" baseline="-25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Trucks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 Box 10">
              <a:extLst>
                <a:ext uri="{FF2B5EF4-FFF2-40B4-BE49-F238E27FC236}">
                  <a16:creationId xmlns:a16="http://schemas.microsoft.com/office/drawing/2014/main" id="{C6BCF4F2-6152-F135-FBF9-713C46517545}"/>
                </a:ext>
              </a:extLst>
            </p:cNvPr>
            <p:cNvSpPr txBox="1"/>
            <p:nvPr/>
          </p:nvSpPr>
          <p:spPr>
            <a:xfrm>
              <a:off x="1572768" y="811987"/>
              <a:ext cx="539931" cy="26125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Wait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Text Box 11">
              <a:extLst>
                <a:ext uri="{FF2B5EF4-FFF2-40B4-BE49-F238E27FC236}">
                  <a16:creationId xmlns:a16="http://schemas.microsoft.com/office/drawing/2014/main" id="{5DA53FA7-EDD1-EF45-FAFE-5EB0DE68A7C8}"/>
                </a:ext>
              </a:extLst>
            </p:cNvPr>
            <p:cNvSpPr txBox="1"/>
            <p:nvPr/>
          </p:nvSpPr>
          <p:spPr>
            <a:xfrm>
              <a:off x="1068019" y="1258214"/>
              <a:ext cx="792480" cy="26098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</a:t>
              </a:r>
              <a:r>
                <a:rPr lang="en-US" sz="1200" baseline="-250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Trucks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 Box 12">
              <a:extLst>
                <a:ext uri="{FF2B5EF4-FFF2-40B4-BE49-F238E27FC236}">
                  <a16:creationId xmlns:a16="http://schemas.microsoft.com/office/drawing/2014/main" id="{082DD5A6-9795-844A-7B93-B89C09689360}"/>
                </a:ext>
              </a:extLst>
            </p:cNvPr>
            <p:cNvSpPr txBox="1"/>
            <p:nvPr/>
          </p:nvSpPr>
          <p:spPr>
            <a:xfrm>
              <a:off x="2033626" y="1236268"/>
              <a:ext cx="539931" cy="261257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Wait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B7C91E75-5DDB-D2E5-0AB4-A5D71FD2A492}"/>
                </a:ext>
              </a:extLst>
            </p:cNvPr>
            <p:cNvCxnSpPr/>
            <p:nvPr/>
          </p:nvCxnSpPr>
          <p:spPr>
            <a:xfrm flipH="1">
              <a:off x="625247" y="256032"/>
              <a:ext cx="322942" cy="139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588BAFE1-945A-7800-6E0A-F44EB17AA868}"/>
                </a:ext>
              </a:extLst>
            </p:cNvPr>
            <p:cNvCxnSpPr/>
            <p:nvPr/>
          </p:nvCxnSpPr>
          <p:spPr>
            <a:xfrm>
              <a:off x="943661" y="256032"/>
              <a:ext cx="471170" cy="1390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3BC3BA4-A6A1-5234-A4E4-9339D30238CE}"/>
                </a:ext>
              </a:extLst>
            </p:cNvPr>
            <p:cNvCxnSpPr/>
            <p:nvPr/>
          </p:nvCxnSpPr>
          <p:spPr>
            <a:xfrm flipH="1">
              <a:off x="1129995" y="658368"/>
              <a:ext cx="209006" cy="14913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BBDD8980-C6E4-BFB3-9A5A-6854BFEA782B}"/>
                </a:ext>
              </a:extLst>
            </p:cNvPr>
            <p:cNvCxnSpPr/>
            <p:nvPr/>
          </p:nvCxnSpPr>
          <p:spPr>
            <a:xfrm>
              <a:off x="1338682" y="658368"/>
              <a:ext cx="332830" cy="1480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7B1EDDC-F6AE-C3BE-B23F-5DDADE119E9B}"/>
                </a:ext>
              </a:extLst>
            </p:cNvPr>
            <p:cNvCxnSpPr/>
            <p:nvPr/>
          </p:nvCxnSpPr>
          <p:spPr>
            <a:xfrm flipH="1">
              <a:off x="1561592" y="1068019"/>
              <a:ext cx="192042" cy="16555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AAF9EE6-29DD-0AF7-FC67-38FAC38F1D61}"/>
                </a:ext>
              </a:extLst>
            </p:cNvPr>
            <p:cNvCxnSpPr/>
            <p:nvPr/>
          </p:nvCxnSpPr>
          <p:spPr>
            <a:xfrm>
              <a:off x="1755648" y="1068019"/>
              <a:ext cx="470172" cy="16510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 Box 19">
              <a:extLst>
                <a:ext uri="{FF2B5EF4-FFF2-40B4-BE49-F238E27FC236}">
                  <a16:creationId xmlns:a16="http://schemas.microsoft.com/office/drawing/2014/main" id="{0A975209-4E4C-0F43-5CB6-C5BF87529381}"/>
                </a:ext>
              </a:extLst>
            </p:cNvPr>
            <p:cNvSpPr txBox="1"/>
            <p:nvPr/>
          </p:nvSpPr>
          <p:spPr>
            <a:xfrm>
              <a:off x="2670048" y="0"/>
              <a:ext cx="1410335" cy="32194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Current Stage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7A6BB72-D0D1-28F6-D6A8-DD1437390270}"/>
                </a:ext>
              </a:extLst>
            </p:cNvPr>
            <p:cNvCxnSpPr/>
            <p:nvPr/>
          </p:nvCxnSpPr>
          <p:spPr>
            <a:xfrm flipH="1">
              <a:off x="1668380" y="85764"/>
              <a:ext cx="1001668" cy="0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A72AF51-5117-69F0-55FE-B80F455DF82A}"/>
                </a:ext>
              </a:extLst>
            </p:cNvPr>
            <p:cNvCxnSpPr/>
            <p:nvPr/>
          </p:nvCxnSpPr>
          <p:spPr>
            <a:xfrm flipH="1">
              <a:off x="1753634" y="478494"/>
              <a:ext cx="1001668" cy="0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 Box 22">
              <a:extLst>
                <a:ext uri="{FF2B5EF4-FFF2-40B4-BE49-F238E27FC236}">
                  <a16:creationId xmlns:a16="http://schemas.microsoft.com/office/drawing/2014/main" id="{A456EF38-9718-67FC-248E-7B0B0A2302F3}"/>
                </a:ext>
              </a:extLst>
            </p:cNvPr>
            <p:cNvSpPr txBox="1"/>
            <p:nvPr/>
          </p:nvSpPr>
          <p:spPr>
            <a:xfrm>
              <a:off x="2823667" y="387705"/>
              <a:ext cx="665684" cy="32194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Year 1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Text Box 23">
              <a:extLst>
                <a:ext uri="{FF2B5EF4-FFF2-40B4-BE49-F238E27FC236}">
                  <a16:creationId xmlns:a16="http://schemas.microsoft.com/office/drawing/2014/main" id="{17CF3557-3302-D30E-5E35-4DF593B8EDE9}"/>
                </a:ext>
              </a:extLst>
            </p:cNvPr>
            <p:cNvSpPr txBox="1"/>
            <p:nvPr/>
          </p:nvSpPr>
          <p:spPr>
            <a:xfrm>
              <a:off x="2830983" y="797356"/>
              <a:ext cx="665684" cy="32194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Year 2</a:t>
              </a:r>
              <a:endParaRPr lang="en-IN" sz="12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B65CC68C-A890-F463-23A0-A0B4B9199BF0}"/>
                </a:ext>
              </a:extLst>
            </p:cNvPr>
            <p:cNvCxnSpPr/>
            <p:nvPr/>
          </p:nvCxnSpPr>
          <p:spPr>
            <a:xfrm flipH="1">
              <a:off x="2150669" y="941324"/>
              <a:ext cx="684000" cy="0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4E582C5-D961-E9C6-36A6-2DB3A17EE124}"/>
                </a:ext>
              </a:extLst>
            </p:cNvPr>
            <p:cNvCxnSpPr/>
            <p:nvPr/>
          </p:nvCxnSpPr>
          <p:spPr>
            <a:xfrm>
              <a:off x="3099308" y="1068019"/>
              <a:ext cx="0" cy="629107"/>
            </a:xfrm>
            <a:prstGeom prst="straightConnector1">
              <a:avLst/>
            </a:prstGeom>
            <a:ln w="19050">
              <a:prstDash val="sysDash"/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Text Box 27">
              <a:extLst>
                <a:ext uri="{FF2B5EF4-FFF2-40B4-BE49-F238E27FC236}">
                  <a16:creationId xmlns:a16="http://schemas.microsoft.com/office/drawing/2014/main" id="{ACC6DDF3-D533-C004-7F10-B1745FEFEFD7}"/>
                </a:ext>
              </a:extLst>
            </p:cNvPr>
            <p:cNvSpPr txBox="1"/>
            <p:nvPr/>
          </p:nvSpPr>
          <p:spPr>
            <a:xfrm>
              <a:off x="2830983" y="1675180"/>
              <a:ext cx="665684" cy="32194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Year N</a:t>
              </a:r>
              <a:endParaRPr lang="en-IN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2CE4934B-212C-BB88-BDBF-800ADBB7B50E}"/>
              </a:ext>
            </a:extLst>
          </p:cNvPr>
          <p:cNvSpPr txBox="1"/>
          <p:nvPr/>
        </p:nvSpPr>
        <p:spPr>
          <a:xfrm>
            <a:off x="2147976" y="6554258"/>
            <a:ext cx="9773729" cy="31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150000"/>
              </a:lnSpc>
            </a:pPr>
            <a:r>
              <a:rPr lang="en-US" sz="1100" b="1" dirty="0">
                <a:latin typeface="Times" panose="02020603050405020304" pitchFamily="18" charset="0"/>
                <a:cs typeface="Times" panose="02020603050405020304" pitchFamily="18" charset="0"/>
              </a:rPr>
              <a:t>Research Project C05X2004, Powering NZ’s Green-Hydrogen Economy, MBIE Endeavour Fund 2020-2024 </a:t>
            </a:r>
          </a:p>
        </p:txBody>
      </p:sp>
    </p:spTree>
    <p:extLst>
      <p:ext uri="{BB962C8B-B14F-4D97-AF65-F5344CB8AC3E}">
        <p14:creationId xmlns:p14="http://schemas.microsoft.com/office/powerpoint/2010/main" val="370031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28699"/>
            <a:ext cx="9920377" cy="512692"/>
          </a:xfrm>
        </p:spPr>
        <p:txBody>
          <a:bodyPr vert="horz" lIns="432000" tIns="45720" rIns="91440" bIns="45720" rtlCol="0" anchor="b">
            <a:normAutofit fontScale="90000"/>
          </a:bodyPr>
          <a:lstStyle/>
          <a:p>
            <a:pPr algn="l"/>
            <a:r>
              <a:rPr lang="en-US" dirty="0"/>
              <a:t>Optimal Replacement period for Diesel Truck with H2 Truck</a:t>
            </a:r>
            <a:endParaRPr lang="en-NZ" dirty="0"/>
          </a:p>
        </p:txBody>
      </p:sp>
      <p:sp>
        <p:nvSpPr>
          <p:cNvPr id="5" name="Text Placeholder 1">
            <a:extLst>
              <a:ext uri="{FF2B5EF4-FFF2-40B4-BE49-F238E27FC236}">
                <a16:creationId xmlns:a16="http://schemas.microsoft.com/office/drawing/2014/main" id="{461ABC4A-CE1B-42D3-93C4-4EBF97BBD70D}"/>
              </a:ext>
            </a:extLst>
          </p:cNvPr>
          <p:cNvSpPr txBox="1">
            <a:spLocks/>
          </p:cNvSpPr>
          <p:nvPr/>
        </p:nvSpPr>
        <p:spPr>
          <a:xfrm>
            <a:off x="319178" y="1063583"/>
            <a:ext cx="11056058" cy="5561504"/>
          </a:xfrm>
          <a:prstGeom prst="rect">
            <a:avLst/>
          </a:prstGeom>
        </p:spPr>
        <p:txBody>
          <a:bodyPr/>
          <a:lstStyle>
            <a:lvl1pPr marL="342887" indent="-342887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sz="2000" b="1" spc="-60" dirty="0">
                <a:latin typeface="Times" panose="02020603050405020304" pitchFamily="18" charset="0"/>
                <a:cs typeface="Times" panose="02020603050405020304" pitchFamily="18" charset="0"/>
              </a:rPr>
              <a:t>TCO of a Diesel Truck</a:t>
            </a:r>
            <a:endParaRPr lang="en-US" sz="1800" b="1" spc="-6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sz="1680" b="1" spc="-60" dirty="0">
                <a:latin typeface="Times" panose="02020603050405020304" pitchFamily="18" charset="0"/>
                <a:cs typeface="Times" panose="02020603050405020304" pitchFamily="18" charset="0"/>
              </a:rPr>
              <a:t>  </a:t>
            </a: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endParaRPr lang="en-US" sz="192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endParaRPr lang="en-US" sz="1440" dirty="0"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endParaRPr lang="en-US" sz="144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6B1F483-BE91-F7DA-0AAA-C7B8A610C8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621" y="0"/>
            <a:ext cx="1974481" cy="71759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AC26580-CA28-3C3D-F1D5-498C93A76297}"/>
              </a:ext>
            </a:extLst>
          </p:cNvPr>
          <p:cNvSpPr txBox="1"/>
          <p:nvPr/>
        </p:nvSpPr>
        <p:spPr>
          <a:xfrm>
            <a:off x="394659" y="1701091"/>
            <a:ext cx="3202556" cy="267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Initial purchase cost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Resale value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Insurance cost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Govt. tax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Operation and maintenance cost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Fuel cost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74532F-04A4-6B65-274F-1614B6182BE3}"/>
              </a:ext>
            </a:extLst>
          </p:cNvPr>
          <p:cNvSpPr txBox="1"/>
          <p:nvPr/>
        </p:nvSpPr>
        <p:spPr>
          <a:xfrm>
            <a:off x="7252658" y="1632867"/>
            <a:ext cx="2667718" cy="2672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Initial purchase cost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black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Subsidy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" panose="02020603050405020304" pitchFamily="18" charset="0"/>
              <a:cs typeface="Times" panose="02020603050405020304" pitchFamily="18" charset="0"/>
            </a:endParaRP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Insurance cost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Govt. tax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Operation and maintenance cost</a:t>
            </a:r>
          </a:p>
          <a:p>
            <a:pPr marL="228600" marR="0" lvl="0" indent="-228600" algn="l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" panose="02020603050405020304" pitchFamily="18" charset="0"/>
                <a:cs typeface="Times" panose="02020603050405020304" pitchFamily="18" charset="0"/>
              </a:rPr>
              <a:t>Fuel cost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31E040C-A45F-18C5-01CA-50B970C6EC62}"/>
              </a:ext>
            </a:extLst>
          </p:cNvPr>
          <p:cNvSpPr txBox="1"/>
          <p:nvPr/>
        </p:nvSpPr>
        <p:spPr>
          <a:xfrm>
            <a:off x="7123262" y="1002715"/>
            <a:ext cx="6120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spcAft>
                <a:spcPts val="720"/>
              </a:spcAft>
              <a:buNone/>
            </a:pPr>
            <a:r>
              <a:rPr lang="en-US" sz="2000" b="1" spc="-60" dirty="0">
                <a:latin typeface="Times" panose="02020603050405020304" pitchFamily="18" charset="0"/>
                <a:cs typeface="Times" panose="02020603050405020304" pitchFamily="18" charset="0"/>
              </a:rPr>
              <a:t>TCO of an H</a:t>
            </a:r>
            <a:r>
              <a:rPr lang="en-US" sz="1400" b="1" spc="-60" dirty="0">
                <a:latin typeface="Times" panose="02020603050405020304" pitchFamily="18" charset="0"/>
                <a:cs typeface="Times" panose="02020603050405020304" pitchFamily="18" charset="0"/>
              </a:rPr>
              <a:t>2</a:t>
            </a:r>
            <a:r>
              <a:rPr lang="en-US" sz="2000" b="1" spc="-60" dirty="0">
                <a:latin typeface="Times" panose="02020603050405020304" pitchFamily="18" charset="0"/>
                <a:cs typeface="Times" panose="02020603050405020304" pitchFamily="18" charset="0"/>
              </a:rPr>
              <a:t> Truck</a:t>
            </a:r>
            <a:endParaRPr lang="en-US" b="1" spc="-60" dirty="0"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10658FE-A414-2265-C232-F91410B3816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43000"/>
          </a:blip>
          <a:stretch>
            <a:fillRect/>
          </a:stretch>
        </p:blipFill>
        <p:spPr>
          <a:xfrm>
            <a:off x="5597474" y="1453339"/>
            <a:ext cx="6711995" cy="3890453"/>
          </a:xfrm>
          <a:prstGeom prst="rect">
            <a:avLst/>
          </a:prstGeom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112500"/>
          </a:effec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8A579F6-08E9-4AB2-D932-7EB05C193E8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44000"/>
          </a:blip>
          <a:stretch>
            <a:fillRect/>
          </a:stretch>
        </p:blipFill>
        <p:spPr>
          <a:xfrm>
            <a:off x="0" y="1452108"/>
            <a:ext cx="5847207" cy="389168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222D41E-FD3B-E7C7-DD1E-4DB8664B5C97}"/>
              </a:ext>
            </a:extLst>
          </p:cNvPr>
          <p:cNvSpPr txBox="1"/>
          <p:nvPr/>
        </p:nvSpPr>
        <p:spPr>
          <a:xfrm>
            <a:off x="2147976" y="6554258"/>
            <a:ext cx="9773729" cy="315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>
              <a:lnSpc>
                <a:spcPct val="150000"/>
              </a:lnSpc>
            </a:pPr>
            <a:r>
              <a:rPr lang="en-US" sz="1100" b="1" dirty="0">
                <a:latin typeface="Times" panose="02020603050405020304" pitchFamily="18" charset="0"/>
                <a:cs typeface="Times" panose="02020603050405020304" pitchFamily="18" charset="0"/>
              </a:rPr>
              <a:t>Research Project C05X2004, Powering NZ’s Green-Hydrogen Economy, MBIE Endeavour Fund 2020-2024 </a:t>
            </a:r>
          </a:p>
        </p:txBody>
      </p:sp>
    </p:spTree>
    <p:extLst>
      <p:ext uri="{BB962C8B-B14F-4D97-AF65-F5344CB8AC3E}">
        <p14:creationId xmlns:p14="http://schemas.microsoft.com/office/powerpoint/2010/main" val="584475150"/>
      </p:ext>
    </p:extLst>
  </p:cSld>
  <p:clrMapOvr>
    <a:masterClrMapping/>
  </p:clrMapOvr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/>
      <a:lstStyle>
        <a:defPPr>
          <a:defRPr sz="3600"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Nature ecology education photo presentation</Template>
  <TotalTime>383</TotalTime>
  <Words>965</Words>
  <Application>Microsoft Office PowerPoint</Application>
  <PresentationFormat>Widescreen</PresentationFormat>
  <Paragraphs>179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CIDFont+F3</vt:lpstr>
      <vt:lpstr>Arial</vt:lpstr>
      <vt:lpstr>Calibri</vt:lpstr>
      <vt:lpstr>Corbel</vt:lpstr>
      <vt:lpstr>Times</vt:lpstr>
      <vt:lpstr>Times New Roman</vt:lpstr>
      <vt:lpstr>Verdana</vt:lpstr>
      <vt:lpstr>Wingdings</vt:lpstr>
      <vt:lpstr>Ecology 16x9</vt:lpstr>
      <vt:lpstr>Custom Design</vt:lpstr>
      <vt:lpstr>Challenges and opportunities for the transport system   Energy Spotlight 24 Nov 2022</vt:lpstr>
      <vt:lpstr>Electric Vehicles and H2 Vehicles</vt:lpstr>
      <vt:lpstr>Electric Vehicles </vt:lpstr>
      <vt:lpstr>Main Drivers of Electric Vehicle Uptake in NZ</vt:lpstr>
      <vt:lpstr>Impact of the Dynamic Wireless Charging on EV choice</vt:lpstr>
      <vt:lpstr>  DWC acceptance among existing and prospective EV users </vt:lpstr>
      <vt:lpstr>PowerPoint Presentation</vt:lpstr>
      <vt:lpstr>Optimal Replacement period for Diesel Truck with H2 Truck</vt:lpstr>
      <vt:lpstr>Optimal Replacement period for Diesel Truck with H2 Truck</vt:lpstr>
      <vt:lpstr>Where to from here?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Selena Sheng</dc:creator>
  <cp:lastModifiedBy>Selena Sheng</cp:lastModifiedBy>
  <cp:revision>91</cp:revision>
  <dcterms:created xsi:type="dcterms:W3CDTF">2022-11-22T21:34:56Z</dcterms:created>
  <dcterms:modified xsi:type="dcterms:W3CDTF">2022-11-23T20:18:01Z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