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66" r:id="rId2"/>
    <p:sldId id="257" r:id="rId3"/>
    <p:sldId id="267" r:id="rId4"/>
    <p:sldId id="450" r:id="rId5"/>
    <p:sldId id="268" r:id="rId6"/>
    <p:sldId id="269" r:id="rId7"/>
    <p:sldId id="455" r:id="rId8"/>
    <p:sldId id="270" r:id="rId9"/>
    <p:sldId id="271" r:id="rId10"/>
    <p:sldId id="394" r:id="rId11"/>
    <p:sldId id="398" r:id="rId12"/>
    <p:sldId id="458" r:id="rId13"/>
    <p:sldId id="439" r:id="rId14"/>
    <p:sldId id="447" r:id="rId15"/>
    <p:sldId id="451" r:id="rId16"/>
    <p:sldId id="448" r:id="rId17"/>
    <p:sldId id="44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">
          <p15:clr>
            <a:srgbClr val="A4A3A4"/>
          </p15:clr>
        </p15:guide>
        <p15:guide id="2" pos="55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51C"/>
    <a:srgbClr val="469816"/>
    <a:srgbClr val="DBA51C"/>
    <a:srgbClr val="DB520D"/>
    <a:srgbClr val="760053"/>
    <a:srgbClr val="B10020"/>
    <a:srgbClr val="C1002B"/>
    <a:srgbClr val="C1007F"/>
    <a:srgbClr val="009AC7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9" autoAdjust="0"/>
    <p:restoredTop sz="87779" autoAdjust="0"/>
  </p:normalViewPr>
  <p:slideViewPr>
    <p:cSldViewPr snapToGrid="0" snapToObjects="1">
      <p:cViewPr varScale="1">
        <p:scale>
          <a:sx n="114" d="100"/>
          <a:sy n="114" d="100"/>
        </p:scale>
        <p:origin x="1434" y="102"/>
      </p:cViewPr>
      <p:guideLst>
        <p:guide orient="horz" pos="226"/>
        <p:guide pos="55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4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5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Now focusing on the Faculty of Education and Social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96C6-6EBD-465C-A373-8A77D010F78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876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096C6-6EBD-465C-A373-8A77D010F78F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943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3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55A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77863" y="1452828"/>
            <a:ext cx="8027984" cy="153144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Looking ahead: </a:t>
            </a:r>
            <a:br>
              <a:rPr lang="en-AU" dirty="0"/>
            </a:br>
            <a:r>
              <a:rPr lang="en-AU" dirty="0"/>
              <a:t>Moving to City Campus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3809786"/>
            <a:ext cx="8027987" cy="654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Dean of the Faculty of Education and Social Work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6" y="5801285"/>
            <a:ext cx="4680840" cy="7132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5358706" y="377723"/>
            <a:ext cx="3423062" cy="441802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NZ" dirty="0"/>
              <a:t>Monday, 9 March 2020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58361" y="173194"/>
            <a:ext cx="184666" cy="6463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469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281237"/>
            <a:ext cx="8027987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48" y="358775"/>
            <a:ext cx="4680840" cy="7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7B74-3234-421C-A60D-9AFB2D5D5689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343-2E69-44F5-A4C9-76C716FF43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66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1288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1288" y="2958265"/>
            <a:ext cx="3096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1288" y="1245261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37290" y="1245261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1288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1288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37290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1288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70250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70250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26252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1" y="1245262"/>
            <a:ext cx="8116888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1" y="1245262"/>
            <a:ext cx="8116888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63" y="345637"/>
            <a:ext cx="4012425" cy="612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919969" y="1758348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err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400" y="6383338"/>
            <a:ext cx="642730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pPr/>
              <a:t>Monday, 9 March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B4300-B6BA-4E1C-BE42-A0F3D42926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NZ"/>
              <a:t>Monday, 9 March 2020</a:t>
            </a:r>
            <a:endParaRPr lang="en-US" dirty="0"/>
          </a:p>
        </p:txBody>
      </p:sp>
      <p:sp>
        <p:nvSpPr>
          <p:cNvPr id="5" name="Title 21">
            <a:extLst>
              <a:ext uri="{FF2B5EF4-FFF2-40B4-BE49-F238E27FC236}">
                <a16:creationId xmlns:a16="http://schemas.microsoft.com/office/drawing/2014/main" id="{5087F26A-AEE7-4106-BEF9-9CFF057DD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863" y="1516773"/>
            <a:ext cx="8027984" cy="153144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Looking ahead: </a:t>
            </a:r>
            <a:br>
              <a:rPr lang="en-AU" dirty="0"/>
            </a:br>
            <a:r>
              <a:rPr lang="en-AU" dirty="0"/>
              <a:t>Moving to City Campus</a:t>
            </a:r>
            <a:endParaRPr lang="en-US"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C583EDBD-9DD6-4503-BACE-718C5D23FC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3809786"/>
            <a:ext cx="8027987" cy="10670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Presented by Mark Barrow</a:t>
            </a:r>
          </a:p>
          <a:p>
            <a:pPr lvl="0"/>
            <a:r>
              <a:rPr lang="en-AU" dirty="0"/>
              <a:t>Dean of the Faculty of Education and Social Work</a:t>
            </a:r>
          </a:p>
        </p:txBody>
      </p:sp>
    </p:spTree>
    <p:extLst>
      <p:ext uri="{BB962C8B-B14F-4D97-AF65-F5344CB8AC3E}">
        <p14:creationId xmlns:p14="http://schemas.microsoft.com/office/powerpoint/2010/main" val="202375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352928" cy="56612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275" y="104925"/>
            <a:ext cx="8229600" cy="1072852"/>
          </a:xfrm>
        </p:spPr>
        <p:txBody>
          <a:bodyPr/>
          <a:lstStyle/>
          <a:p>
            <a:pPr algn="l"/>
            <a:r>
              <a:rPr lang="en-NZ" sz="3600" b="1" dirty="0">
                <a:solidFill>
                  <a:srgbClr val="009AC7"/>
                </a:solidFill>
                <a:latin typeface="Verdana"/>
              </a:rPr>
              <a:t>City campus </a:t>
            </a:r>
            <a:br>
              <a:rPr lang="en-NZ" sz="3600" b="1" dirty="0">
                <a:solidFill>
                  <a:srgbClr val="009AC7"/>
                </a:solidFill>
                <a:latin typeface="Verdana"/>
              </a:rPr>
            </a:br>
            <a:r>
              <a:rPr lang="en-NZ" sz="3600" b="1" dirty="0">
                <a:solidFill>
                  <a:srgbClr val="009AC7"/>
                </a:solidFill>
                <a:latin typeface="Verdana"/>
              </a:rPr>
              <a:t>locations</a:t>
            </a:r>
            <a:endParaRPr lang="en-NZ" sz="1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65308-9495-4F30-B9EB-D15FAE4D6717}"/>
              </a:ext>
            </a:extLst>
          </p:cNvPr>
          <p:cNvSpPr txBox="1"/>
          <p:nvPr/>
        </p:nvSpPr>
        <p:spPr>
          <a:xfrm>
            <a:off x="3781020" y="4802423"/>
            <a:ext cx="210279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Old Choral Hall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3C4AC-D292-4E1B-81AD-0A4B31ABDE3C}"/>
              </a:ext>
            </a:extLst>
          </p:cNvPr>
          <p:cNvSpPr txBox="1"/>
          <p:nvPr/>
        </p:nvSpPr>
        <p:spPr>
          <a:xfrm>
            <a:off x="3327062" y="3797230"/>
            <a:ext cx="113003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Elam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9649A-20F3-4C60-BA40-7A3FBE1814A3}"/>
              </a:ext>
            </a:extLst>
          </p:cNvPr>
          <p:cNvSpPr txBox="1"/>
          <p:nvPr/>
        </p:nvSpPr>
        <p:spPr>
          <a:xfrm>
            <a:off x="4794317" y="3221677"/>
            <a:ext cx="16394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Commerce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086B8-3331-4345-B244-48BA68245CCA}"/>
              </a:ext>
            </a:extLst>
          </p:cNvPr>
          <p:cNvSpPr txBox="1"/>
          <p:nvPr/>
        </p:nvSpPr>
        <p:spPr>
          <a:xfrm>
            <a:off x="5580636" y="4567337"/>
            <a:ext cx="297023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Social Sciences Building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D8641-68D6-44CC-9C4B-3D0169CC6A48}"/>
              </a:ext>
            </a:extLst>
          </p:cNvPr>
          <p:cNvSpPr txBox="1"/>
          <p:nvPr/>
        </p:nvSpPr>
        <p:spPr>
          <a:xfrm>
            <a:off x="7067754" y="3627953"/>
            <a:ext cx="1680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5 </a:t>
            </a:r>
            <a:r>
              <a:rPr lang="en-US" sz="1400" b="1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Alten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Road</a:t>
            </a:r>
          </a:p>
        </p:txBody>
      </p:sp>
    </p:spTree>
    <p:extLst>
      <p:ext uri="{BB962C8B-B14F-4D97-AF65-F5344CB8AC3E}">
        <p14:creationId xmlns:p14="http://schemas.microsoft.com/office/powerpoint/2010/main" val="59057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523"/>
            <a:ext cx="8229600" cy="864096"/>
          </a:xfrm>
        </p:spPr>
        <p:txBody>
          <a:bodyPr/>
          <a:lstStyle/>
          <a:p>
            <a:pPr algn="l"/>
            <a:r>
              <a:rPr lang="en-NZ" sz="3600" b="1" dirty="0">
                <a:solidFill>
                  <a:srgbClr val="009AC7"/>
                </a:solidFill>
                <a:latin typeface="Verdana"/>
              </a:rPr>
              <a:t>Building location </a:t>
            </a:r>
            <a:br>
              <a:rPr lang="en-NZ" sz="3600" b="1" dirty="0">
                <a:solidFill>
                  <a:srgbClr val="009AC7"/>
                </a:solidFill>
                <a:latin typeface="Verdana"/>
              </a:rPr>
            </a:br>
            <a:r>
              <a:rPr lang="en-NZ" sz="3600" b="1" dirty="0">
                <a:solidFill>
                  <a:srgbClr val="009AC7"/>
                </a:solidFill>
                <a:latin typeface="Verdana"/>
              </a:rPr>
              <a:t>and proximity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1B533C-0DE0-43F5-8BAE-CE854530F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3" y="1196752"/>
            <a:ext cx="8421084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0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697" y="78762"/>
            <a:ext cx="8229600" cy="1143000"/>
          </a:xfrm>
        </p:spPr>
        <p:txBody>
          <a:bodyPr/>
          <a:lstStyle/>
          <a:p>
            <a:pPr algn="l"/>
            <a:r>
              <a:rPr lang="en-NZ" sz="3600" b="1" dirty="0">
                <a:solidFill>
                  <a:srgbClr val="009AC7"/>
                </a:solidFill>
                <a:latin typeface="Verdana"/>
              </a:rPr>
              <a:t>Buildings and </a:t>
            </a:r>
            <a:br>
              <a:rPr lang="en-NZ" sz="3600" b="1" dirty="0">
                <a:solidFill>
                  <a:srgbClr val="009AC7"/>
                </a:solidFill>
                <a:latin typeface="Verdana"/>
              </a:rPr>
            </a:br>
            <a:r>
              <a:rPr lang="en-NZ" sz="3600" b="1" dirty="0">
                <a:solidFill>
                  <a:srgbClr val="009AC7"/>
                </a:solidFill>
                <a:latin typeface="Verdana"/>
              </a:rPr>
              <a:t>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/>
          </a:p>
          <a:p>
            <a:endParaRPr lang="en-NZ" sz="3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3B3483-24F2-4174-9395-835D5ACE6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6" y="1259323"/>
            <a:ext cx="6898395" cy="55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203032" cy="892399"/>
          </a:xfrm>
        </p:spPr>
        <p:txBody>
          <a:bodyPr/>
          <a:lstStyle/>
          <a:p>
            <a:pPr algn="l"/>
            <a:r>
              <a:rPr lang="en-NZ" sz="3600" b="1" dirty="0">
                <a:solidFill>
                  <a:srgbClr val="009AC7"/>
                </a:solidFill>
                <a:latin typeface="Verdana"/>
              </a:rPr>
              <a:t>What has </a:t>
            </a:r>
            <a:br>
              <a:rPr lang="en-NZ" sz="3600" b="1" dirty="0">
                <a:solidFill>
                  <a:srgbClr val="009AC7"/>
                </a:solidFill>
                <a:latin typeface="Verdana"/>
              </a:rPr>
            </a:br>
            <a:r>
              <a:rPr lang="en-NZ" sz="3600" b="1" dirty="0">
                <a:solidFill>
                  <a:srgbClr val="009AC7"/>
                </a:solidFill>
                <a:latin typeface="Verdana"/>
              </a:rPr>
              <a:t>to be done?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F23EA2-7B44-4134-84C8-E37C7D27AAF6}"/>
              </a:ext>
            </a:extLst>
          </p:cNvPr>
          <p:cNvGrpSpPr/>
          <p:nvPr/>
        </p:nvGrpSpPr>
        <p:grpSpPr>
          <a:xfrm>
            <a:off x="609160" y="1492007"/>
            <a:ext cx="7925680" cy="5003182"/>
            <a:chOff x="122945" y="1225307"/>
            <a:chExt cx="8429382" cy="50031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80" r="80775" b="20793"/>
            <a:stretch/>
          </p:blipFill>
          <p:spPr>
            <a:xfrm>
              <a:off x="122945" y="1225307"/>
              <a:ext cx="2067005" cy="48066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402545" y="1259589"/>
              <a:ext cx="5773268" cy="107721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/>
                <a:t>Faculty briefing and user-group process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/>
                <a:t>Architectural, services and structural design, and documentation </a:t>
              </a:r>
              <a:endParaRPr lang="en-NZ" sz="1600">
                <a:ea typeface="Verdana"/>
                <a:cs typeface="Verdan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/>
                <a:t>Council consenting </a:t>
              </a:r>
              <a:endParaRPr lang="en-NZ" sz="1600">
                <a:ea typeface="Verdana"/>
                <a:cs typeface="Verdan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02542" y="2518209"/>
              <a:ext cx="6149785" cy="83099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 dirty="0"/>
                <a:t>Pricing and appointing contractors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 dirty="0"/>
                <a:t>Demolition and asbestos removal </a:t>
              </a:r>
              <a:endParaRPr lang="en-NZ" sz="1600" dirty="0">
                <a:ea typeface="Verdana"/>
                <a:cs typeface="Verdan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 dirty="0"/>
                <a:t>Construction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02542" y="3800162"/>
              <a:ext cx="6149785" cy="83099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 err="1"/>
                <a:t>UoA</a:t>
              </a:r>
              <a:r>
                <a:rPr lang="en-NZ" sz="1600"/>
                <a:t> fit-out works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/>
                <a:t>Furniture, fixtures and equipment installation </a:t>
              </a:r>
              <a:endParaRPr lang="en-NZ" sz="1600">
                <a:ea typeface="Verdana"/>
                <a:cs typeface="Verdan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/>
                <a:t>IT and AV installation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78208" y="5151271"/>
              <a:ext cx="6149785" cy="107721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/>
                <a:t>Faculty equipment and resources relocated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/>
                <a:t>Staff relocations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600"/>
                <a:t>Artwork and taonga relocation and installation</a:t>
              </a:r>
              <a:endParaRPr lang="en-NZ" sz="1600">
                <a:ea typeface="Verdana"/>
                <a:cs typeface="Verdana"/>
              </a:endParaRPr>
            </a:p>
            <a:p>
              <a:endParaRPr lang="en-NZ" sz="1600"/>
            </a:p>
          </p:txBody>
        </p:sp>
      </p:grpSp>
    </p:spTree>
    <p:extLst>
      <p:ext uri="{BB962C8B-B14F-4D97-AF65-F5344CB8AC3E}">
        <p14:creationId xmlns:p14="http://schemas.microsoft.com/office/powerpoint/2010/main" val="237205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2C39B-ACE3-4EC0-A468-70389C8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973543"/>
            <a:ext cx="8027985" cy="1425296"/>
          </a:xfrm>
        </p:spPr>
        <p:txBody>
          <a:bodyPr/>
          <a:lstStyle/>
          <a:p>
            <a:r>
              <a:rPr lang="en-US" dirty="0"/>
              <a:t>What does this mean</a:t>
            </a:r>
            <a:br>
              <a:rPr lang="en-US" dirty="0"/>
            </a:br>
            <a:r>
              <a:rPr lang="en-US" dirty="0"/>
              <a:t>for students?</a:t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2EF-0521-4EA0-8DAE-E3A5B5549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C4B09AE-2ECA-4E2B-8B01-BACC77E2D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2811901"/>
            <a:ext cx="8235950" cy="386512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It’s business as usual for teaching and research….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vast majority of current students will finish their qualification, during or before 2023, at Epsom Campus.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will continue to review, update and enhance the faculty’s current </a:t>
            </a:r>
            <a:r>
              <a:rPr lang="en-US" sz="2400" dirty="0" err="1"/>
              <a:t>programmes</a:t>
            </a:r>
            <a:r>
              <a:rPr lang="en-US" sz="2400" dirty="0"/>
              <a:t> and services at Epsom 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4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2C39B-ACE3-4EC0-A468-70389C8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19736"/>
            <a:ext cx="8027985" cy="1425296"/>
          </a:xfrm>
        </p:spPr>
        <p:txBody>
          <a:bodyPr/>
          <a:lstStyle/>
          <a:p>
            <a:r>
              <a:rPr lang="en-US" dirty="0"/>
              <a:t>Why does this </a:t>
            </a:r>
            <a:br>
              <a:rPr lang="en-US" dirty="0"/>
            </a:br>
            <a:r>
              <a:rPr lang="en-US" dirty="0"/>
              <a:t>matter for students?</a:t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2EF-0521-4EA0-8DAE-E3A5B5549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C4B09AE-2ECA-4E2B-8B01-BACC77E2D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2408379"/>
            <a:ext cx="8235950" cy="386512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You will always be part of the Faculty of Education and Social Work whānau, even after you’ve left the University.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Although you may have graduated by the time we move, you will always be welcome to come back – you may return to study or come back for alumni and networking events at our new space. </a:t>
            </a:r>
          </a:p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1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2C39B-ACE3-4EC0-A468-70389C8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421218"/>
            <a:ext cx="8027985" cy="1141007"/>
          </a:xfrm>
        </p:spPr>
        <p:txBody>
          <a:bodyPr/>
          <a:lstStyle/>
          <a:p>
            <a:r>
              <a:rPr lang="en-US" dirty="0"/>
              <a:t>Student involvement</a:t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2EF-0521-4EA0-8DAE-E3A5B5549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C4B09AE-2ECA-4E2B-8B01-BACC77E2D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2811901"/>
            <a:ext cx="8235950" cy="342507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Closer to the time, we will include students in the planning process, through the Student-Staff Consultative Committee and membership of other forums and groups.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will consult with ESSA, PGSA and other student representatives.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8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2C39B-ACE3-4EC0-A468-70389C8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963779"/>
            <a:ext cx="8027985" cy="1141007"/>
          </a:xfrm>
        </p:spPr>
        <p:txBody>
          <a:bodyPr/>
          <a:lstStyle/>
          <a:p>
            <a:r>
              <a:rPr lang="en-US" dirty="0"/>
              <a:t>In the meantime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2EF-0521-4EA0-8DAE-E3A5B5549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C4B09AE-2ECA-4E2B-8B01-BACC77E2D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1986121"/>
            <a:ext cx="8416488" cy="45158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Depending on your current </a:t>
            </a:r>
            <a:r>
              <a:rPr lang="en-US" sz="2400" dirty="0" err="1"/>
              <a:t>programme</a:t>
            </a:r>
            <a:r>
              <a:rPr lang="en-US" sz="2400" dirty="0"/>
              <a:t> of study, you can take courses at City Campus.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You can use the facilities and support services at City Campus (as well as at Epsom and South Auckland Campuses).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University is now looking at making a selection of improvements to Epsom Campus facilities – we will keep you informed.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2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7866" y="2958265"/>
            <a:ext cx="6149062" cy="2501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Initial estimates were that the faculty would begin teaching on City Campus in Semester 1, 2021.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9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2C39B-ACE3-4EC0-A468-70389C8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7" y="1243344"/>
            <a:ext cx="8027985" cy="1018384"/>
          </a:xfrm>
        </p:spPr>
        <p:txBody>
          <a:bodyPr/>
          <a:lstStyle/>
          <a:p>
            <a:r>
              <a:rPr lang="en-US" dirty="0"/>
              <a:t>Purpose of the move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2EF-0521-4EA0-8DAE-E3A5B5549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CC795-B09B-45EA-AA98-AD6926D80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5" y="2261728"/>
            <a:ext cx="8247060" cy="41216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To continue adapting to provide our students with an excellent learning, teaching and study environment in the City, with access 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Support services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Student clubs and societies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City Campus amenities 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74415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91FFA-2A08-41EA-8C44-0F18C86AE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0009" y="2494643"/>
            <a:ext cx="7161117" cy="41724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Requirements gathered from teaching and operations staff.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Analysis to ensure the space on City Campus was adequate for student/staff numbers, and the specialist teaching spaces needed.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A detailed assessment of each City Campus building designated for the faculty was also undertaken.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82C39B-ACE3-4EC0-A468-70389C8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38991"/>
            <a:ext cx="8027985" cy="1569557"/>
          </a:xfrm>
        </p:spPr>
        <p:txBody>
          <a:bodyPr/>
          <a:lstStyle/>
          <a:p>
            <a:r>
              <a:rPr lang="en-US" dirty="0"/>
              <a:t>Planning process:</a:t>
            </a:r>
            <a:br>
              <a:rPr lang="en-US" dirty="0"/>
            </a:br>
            <a:r>
              <a:rPr lang="en-US" dirty="0"/>
              <a:t>Test of fit: 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2EF-0521-4EA0-8DAE-E3A5B5549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7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91FFA-2A08-41EA-8C44-0F18C86AE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539" y="1925101"/>
            <a:ext cx="7747846" cy="44582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The scale of the works required to accommodate the faculty on City Campus was larger than foreseen. For example, infrastructure changes (e.g. seismic strengthening) and compliance with heritage-building regulations.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As a consequence of the complex building requirements, the faculty will now be moving in late 2023.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Students will begin lectures at City Campus in early 2024.</a:t>
            </a:r>
            <a:endParaRPr lang="en-NZ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82C39B-ACE3-4EC0-A468-70389C8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05568"/>
            <a:ext cx="8027985" cy="717593"/>
          </a:xfrm>
        </p:spPr>
        <p:txBody>
          <a:bodyPr/>
          <a:lstStyle/>
          <a:p>
            <a:r>
              <a:rPr lang="en-US" dirty="0"/>
              <a:t>Confirmed </a:t>
            </a:r>
            <a:br>
              <a:rPr lang="en-US" dirty="0"/>
            </a:br>
            <a:r>
              <a:rPr lang="en-US" dirty="0"/>
              <a:t>time frame </a:t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2EF-0521-4EA0-8DAE-E3A5B5549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91FFA-2A08-41EA-8C44-0F18C86AE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539" y="3087815"/>
            <a:ext cx="7747846" cy="32955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All teaching, learning and research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Student support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Faculty operations</a:t>
            </a:r>
          </a:p>
          <a:p>
            <a:endParaRPr lang="en-NZ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Faculty marae</a:t>
            </a:r>
            <a:endParaRPr lang="en-NZ" sz="2400" dirty="0">
              <a:ea typeface="Verdana"/>
              <a:cs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82C39B-ACE3-4EC0-A468-70389C8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240243"/>
            <a:ext cx="8027985" cy="1425296"/>
          </a:xfrm>
        </p:spPr>
        <p:txBody>
          <a:bodyPr/>
          <a:lstStyle/>
          <a:p>
            <a:r>
              <a:rPr lang="en-US" dirty="0"/>
              <a:t>Activities moving to </a:t>
            </a:r>
            <a:br>
              <a:rPr lang="en-US" dirty="0"/>
            </a:br>
            <a:r>
              <a:rPr lang="en-US" dirty="0"/>
              <a:t>City Campus</a:t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2EF-0521-4EA0-8DAE-E3A5B5549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3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2C39B-ACE3-4EC0-A468-70389C8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240243"/>
            <a:ext cx="8027985" cy="1425296"/>
          </a:xfrm>
        </p:spPr>
        <p:txBody>
          <a:bodyPr/>
          <a:lstStyle/>
          <a:p>
            <a:r>
              <a:rPr lang="en-US" dirty="0"/>
              <a:t>Activities not moving to </a:t>
            </a:r>
            <a:br>
              <a:rPr lang="en-US" dirty="0"/>
            </a:br>
            <a:r>
              <a:rPr lang="en-US" dirty="0"/>
              <a:t>City Campus</a:t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2EF-0521-4EA0-8DAE-E3A5B5549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493BD6-2777-480F-8D10-C2BBB44BEA1E}"/>
              </a:ext>
            </a:extLst>
          </p:cNvPr>
          <p:cNvSpPr txBox="1">
            <a:spLocks/>
          </p:cNvSpPr>
          <p:nvPr/>
        </p:nvSpPr>
        <p:spPr>
          <a:xfrm>
            <a:off x="660400" y="2844674"/>
            <a:ext cx="8229600" cy="2695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Kohia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Centre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International Short Courses</a:t>
            </a:r>
          </a:p>
          <a:p>
            <a:r>
              <a:rPr lang="en-NZ" sz="2400" dirty="0">
                <a:latin typeface="Verdana" panose="020B0604030504040204" pitchFamily="34" charset="0"/>
                <a:ea typeface="Verdana" panose="020B0604030504040204" pitchFamily="34" charset="0"/>
              </a:rPr>
              <a:t>Early Childhood Education (ECE) Centres </a:t>
            </a:r>
          </a:p>
          <a:p>
            <a:pPr lvl="1"/>
            <a:r>
              <a:rPr lang="en-NZ" sz="2400" dirty="0">
                <a:latin typeface="Verdana" panose="020B0604030504040204" pitchFamily="34" charset="0"/>
                <a:ea typeface="Verdana" panose="020B0604030504040204" pitchFamily="34" charset="0"/>
              </a:rPr>
              <a:t>Number 28</a:t>
            </a:r>
          </a:p>
          <a:p>
            <a:pPr lvl="1"/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Puna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Kōhungahunga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Font typeface="Arial"/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5063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2EF-0521-4EA0-8DAE-E3A5B5549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493BD6-2777-480F-8D10-C2BBB44BEA1E}"/>
              </a:ext>
            </a:extLst>
          </p:cNvPr>
          <p:cNvSpPr txBox="1">
            <a:spLocks/>
          </p:cNvSpPr>
          <p:nvPr/>
        </p:nvSpPr>
        <p:spPr>
          <a:xfrm>
            <a:off x="660400" y="2454859"/>
            <a:ext cx="8229600" cy="43078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Library services will continue to be provided on Epsom Campus until the faculty moves. 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Sylvia Ashton-Warner Library and Information Commons’ collections will be consolidated into the General Library at the City Campus.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Low-use items will be housed off-site in the On-Demand Collection. 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Options to retain the Sylvia-Ashton Warner name for a relevant collection in the General Library, as well as the possibility of a permanent display about Sylvia Ashton-Warner, will be explored in consultation with relevant stakeholders, including students and staff of the faculty. </a:t>
            </a:r>
            <a:r>
              <a:rPr lang="en-NZ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3D4E7-5152-4F02-B899-E8AB0C1BBF5D}"/>
              </a:ext>
            </a:extLst>
          </p:cNvPr>
          <p:cNvSpPr/>
          <p:nvPr/>
        </p:nvSpPr>
        <p:spPr>
          <a:xfrm>
            <a:off x="660400" y="897310"/>
            <a:ext cx="72606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1" dirty="0">
                <a:solidFill>
                  <a:srgbClr val="009AC7"/>
                </a:solidFill>
                <a:latin typeface="Verdana"/>
                <a:ea typeface="+mj-ea"/>
              </a:rPr>
              <a:t>Sylvia Ashton-Warner Library</a:t>
            </a:r>
          </a:p>
        </p:txBody>
      </p:sp>
    </p:spTree>
    <p:extLst>
      <p:ext uri="{BB962C8B-B14F-4D97-AF65-F5344CB8AC3E}">
        <p14:creationId xmlns:p14="http://schemas.microsoft.com/office/powerpoint/2010/main" val="204962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2C39B-ACE3-4EC0-A468-70389C8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21143"/>
            <a:ext cx="8027985" cy="1425296"/>
          </a:xfrm>
        </p:spPr>
        <p:txBody>
          <a:bodyPr/>
          <a:lstStyle/>
          <a:p>
            <a:r>
              <a:rPr lang="en-US" dirty="0"/>
              <a:t>Early childhood education (ECE) </a:t>
            </a:r>
            <a:r>
              <a:rPr lang="en-US" dirty="0" err="1"/>
              <a:t>centres</a:t>
            </a:r>
            <a:br>
              <a:rPr lang="en-US" dirty="0"/>
            </a:b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2EF-0521-4EA0-8DAE-E3A5B5549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351FC6-3559-4EE3-899F-C46D1C4B4DB3}"/>
              </a:ext>
            </a:extLst>
          </p:cNvPr>
          <p:cNvSpPr txBox="1">
            <a:spLocks/>
          </p:cNvSpPr>
          <p:nvPr/>
        </p:nvSpPr>
        <p:spPr>
          <a:xfrm>
            <a:off x="458785" y="2351214"/>
            <a:ext cx="8229600" cy="4378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Neither of the Epsom ECEs will remain as University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centres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after the faculty has departed.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University is committed to maintaining the overall current level of ECE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Verdana"/>
                <a:cs typeface="+mn-lt"/>
              </a:rPr>
              <a:t>places allocated 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University students and staff.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University will explore an expansion of places at the City Campus </a:t>
            </a:r>
            <a:r>
              <a:rPr kumimoji="0" lang="en-NZ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Kohanga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NZ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Reo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 as an alternative to, or alongside, replacement of the current </a:t>
            </a:r>
            <a:r>
              <a:rPr kumimoji="0" lang="en-NZ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Kōhungahunga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student and staff places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8951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566</Words>
  <Application>Microsoft Office PowerPoint</Application>
  <PresentationFormat>On-screen Show (4:3)</PresentationFormat>
  <Paragraphs>102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Custom Design</vt:lpstr>
      <vt:lpstr>Looking ahead:  Moving to City Campus</vt:lpstr>
      <vt:lpstr>Background</vt:lpstr>
      <vt:lpstr>Purpose of the move</vt:lpstr>
      <vt:lpstr>Planning process: Test of fit: </vt:lpstr>
      <vt:lpstr>Confirmed  time frame  </vt:lpstr>
      <vt:lpstr>Activities moving to  City Campus </vt:lpstr>
      <vt:lpstr>Activities not moving to  City Campus </vt:lpstr>
      <vt:lpstr>PowerPoint Presentation</vt:lpstr>
      <vt:lpstr>Early childhood education (ECE) centres </vt:lpstr>
      <vt:lpstr>City campus  locations</vt:lpstr>
      <vt:lpstr>Building location  and proximity</vt:lpstr>
      <vt:lpstr>Buildings and  activities</vt:lpstr>
      <vt:lpstr>What has  to be done?  </vt:lpstr>
      <vt:lpstr>What does this mean for students? </vt:lpstr>
      <vt:lpstr>Why does this  matter for students? </vt:lpstr>
      <vt:lpstr>Student involvement </vt:lpstr>
      <vt:lpstr>In the meantime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Tenreiro</dc:creator>
  <cp:lastModifiedBy>Emily Gallagher</cp:lastModifiedBy>
  <cp:revision>64</cp:revision>
  <dcterms:created xsi:type="dcterms:W3CDTF">2015-05-10T23:22:16Z</dcterms:created>
  <dcterms:modified xsi:type="dcterms:W3CDTF">2020-03-08T21:36:52Z</dcterms:modified>
</cp:coreProperties>
</file>