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6" r:id="rId2"/>
    <p:sldId id="319" r:id="rId3"/>
    <p:sldId id="320" r:id="rId4"/>
    <p:sldId id="327" r:id="rId5"/>
    <p:sldId id="328" r:id="rId6"/>
    <p:sldId id="329" r:id="rId7"/>
    <p:sldId id="326" r:id="rId8"/>
    <p:sldId id="330" r:id="rId9"/>
    <p:sldId id="322" r:id="rId10"/>
    <p:sldId id="279" r:id="rId11"/>
    <p:sldId id="313" r:id="rId12"/>
    <p:sldId id="307" r:id="rId13"/>
    <p:sldId id="275" r:id="rId14"/>
    <p:sldId id="306" r:id="rId15"/>
    <p:sldId id="318" r:id="rId16"/>
    <p:sldId id="263" r:id="rId17"/>
    <p:sldId id="258" r:id="rId18"/>
    <p:sldId id="309" r:id="rId19"/>
    <p:sldId id="289" r:id="rId20"/>
    <p:sldId id="310" r:id="rId21"/>
    <p:sldId id="270" r:id="rId22"/>
    <p:sldId id="276" r:id="rId23"/>
    <p:sldId id="292" r:id="rId24"/>
    <p:sldId id="293" r:id="rId25"/>
    <p:sldId id="323" r:id="rId26"/>
    <p:sldId id="301" r:id="rId27"/>
    <p:sldId id="305" r:id="rId28"/>
    <p:sldId id="297" r:id="rId29"/>
    <p:sldId id="331" r:id="rId30"/>
    <p:sldId id="26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">
          <p15:clr>
            <a:srgbClr val="A4A3A4"/>
          </p15:clr>
        </p15:guide>
        <p15:guide id="2" pos="55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9816"/>
    <a:srgbClr val="094F7C"/>
    <a:srgbClr val="0F7674"/>
    <a:srgbClr val="351263"/>
    <a:srgbClr val="DBA51C"/>
    <a:srgbClr val="DB520D"/>
    <a:srgbClr val="760053"/>
    <a:srgbClr val="B10020"/>
    <a:srgbClr val="C1002B"/>
    <a:srgbClr val="C1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29" autoAdjust="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594" y="108"/>
      </p:cViewPr>
      <p:guideLst>
        <p:guide orient="horz" pos="225"/>
        <p:guide pos="55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m.auckland.ac.nz/" TargetMode="External"/><Relationship Id="rId2" Type="http://schemas.openxmlformats.org/officeDocument/2006/relationships/hyperlink" Target="http://www.auckland.ac.nz/proctor" TargetMode="External"/><Relationship Id="rId1" Type="http://schemas.openxmlformats.org/officeDocument/2006/relationships/hyperlink" Target="http://www.auckland.ac.nz/uoa/cs-examination-information" TargetMode="External"/><Relationship Id="rId5" Type="http://schemas.openxmlformats.org/officeDocument/2006/relationships/hyperlink" Target="http://www.ulifeline.org/" TargetMode="External"/><Relationship Id="rId4" Type="http://schemas.openxmlformats.org/officeDocument/2006/relationships/hyperlink" Target="http://www.thelowdown.co.nz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lowdown.co.nz/" TargetMode="External"/><Relationship Id="rId2" Type="http://schemas.openxmlformats.org/officeDocument/2006/relationships/hyperlink" Target="http://www.calm.auckland.ac.nz/" TargetMode="External"/><Relationship Id="rId1" Type="http://schemas.openxmlformats.org/officeDocument/2006/relationships/hyperlink" Target="http://www.auckland.ac.nz/uoa/cs-examination-information" TargetMode="External"/><Relationship Id="rId5" Type="http://schemas.openxmlformats.org/officeDocument/2006/relationships/hyperlink" Target="http://www.auckland.ac.nz/proctor" TargetMode="External"/><Relationship Id="rId4" Type="http://schemas.openxmlformats.org/officeDocument/2006/relationships/hyperlink" Target="http://www.ulifeline.org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99CD4-E5A5-4DC6-918A-A9B319FB4EC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NZ"/>
        </a:p>
      </dgm:t>
    </dgm:pt>
    <dgm:pt modelId="{2A557B7C-3022-42BB-83F7-1A4E6412CBA9}">
      <dgm:prSet phldrT="[Text]" custT="1"/>
      <dgm:spPr/>
      <dgm:t>
        <a:bodyPr/>
        <a:lstStyle/>
        <a:p>
          <a:r>
            <a:rPr lang="en-NZ" sz="1100" dirty="0" smtClean="0"/>
            <a:t>Personal  Wellbeing</a:t>
          </a:r>
        </a:p>
        <a:p>
          <a:endParaRPr lang="en-NZ" sz="800" dirty="0"/>
        </a:p>
      </dgm:t>
    </dgm:pt>
    <dgm:pt modelId="{7561881C-51BF-482F-91E3-7D76DD07001C}" type="parTrans" cxnId="{55C4E9BB-3831-4354-874F-E36031794B25}">
      <dgm:prSet/>
      <dgm:spPr/>
      <dgm:t>
        <a:bodyPr/>
        <a:lstStyle/>
        <a:p>
          <a:endParaRPr lang="en-NZ"/>
        </a:p>
      </dgm:t>
    </dgm:pt>
    <dgm:pt modelId="{93D9CA9B-4D71-4EBA-A53D-02388677C90B}" type="sibTrans" cxnId="{55C4E9BB-3831-4354-874F-E36031794B25}">
      <dgm:prSet/>
      <dgm:spPr/>
      <dgm:t>
        <a:bodyPr/>
        <a:lstStyle/>
        <a:p>
          <a:endParaRPr lang="en-NZ"/>
        </a:p>
      </dgm:t>
    </dgm:pt>
    <dgm:pt modelId="{CFA8F012-6CEE-4F20-A2B4-5042D8E3E5BD}">
      <dgm:prSet phldrT="[Text]" custT="1"/>
      <dgm:spPr/>
      <dgm:t>
        <a:bodyPr/>
        <a:lstStyle/>
        <a:p>
          <a:r>
            <a:rPr lang="en-NZ" sz="1050" dirty="0" smtClean="0"/>
            <a:t>Contact your clinical coordinator</a:t>
          </a:r>
          <a:endParaRPr lang="en-NZ" sz="1050" dirty="0"/>
        </a:p>
      </dgm:t>
    </dgm:pt>
    <dgm:pt modelId="{CDC30744-BF08-4E11-855B-83EBCEFDDBE3}" type="parTrans" cxnId="{68A17842-9B06-44B4-B6C1-E19F2D6BD990}">
      <dgm:prSet/>
      <dgm:spPr/>
      <dgm:t>
        <a:bodyPr/>
        <a:lstStyle/>
        <a:p>
          <a:endParaRPr lang="en-NZ" dirty="0"/>
        </a:p>
      </dgm:t>
    </dgm:pt>
    <dgm:pt modelId="{54388BAC-D027-481E-AEFE-7B1A0782670D}" type="sibTrans" cxnId="{68A17842-9B06-44B4-B6C1-E19F2D6BD990}">
      <dgm:prSet/>
      <dgm:spPr/>
      <dgm:t>
        <a:bodyPr/>
        <a:lstStyle/>
        <a:p>
          <a:endParaRPr lang="en-NZ"/>
        </a:p>
      </dgm:t>
    </dgm:pt>
    <dgm:pt modelId="{2D38C415-0076-41AD-800D-70A7AF3F3B3D}">
      <dgm:prSet phldrT="[Text]" custT="1"/>
      <dgm:spPr/>
      <dgm:t>
        <a:bodyPr/>
        <a:lstStyle/>
        <a:p>
          <a:r>
            <a:rPr lang="en-NZ" sz="1100" dirty="0" smtClean="0"/>
            <a:t>Illness or misfortune which impairs your ability to perform in an examination or test</a:t>
          </a:r>
          <a:endParaRPr lang="en-NZ" sz="1100" dirty="0"/>
        </a:p>
      </dgm:t>
    </dgm:pt>
    <dgm:pt modelId="{26D9DE6B-7FD2-4AF3-A7D4-EBC872B41B6C}" type="parTrans" cxnId="{6EEFD7B7-8AD6-4E62-9DC6-8E801C68EB25}">
      <dgm:prSet/>
      <dgm:spPr/>
      <dgm:t>
        <a:bodyPr/>
        <a:lstStyle/>
        <a:p>
          <a:endParaRPr lang="en-NZ" dirty="0"/>
        </a:p>
      </dgm:t>
    </dgm:pt>
    <dgm:pt modelId="{BFA2AF7A-4490-4669-BC30-BF9EE4311E08}" type="sibTrans" cxnId="{6EEFD7B7-8AD6-4E62-9DC6-8E801C68EB25}">
      <dgm:prSet/>
      <dgm:spPr/>
      <dgm:t>
        <a:bodyPr/>
        <a:lstStyle/>
        <a:p>
          <a:endParaRPr lang="en-NZ"/>
        </a:p>
      </dgm:t>
    </dgm:pt>
    <dgm:pt modelId="{66928A8E-13CE-408B-8254-D6F7B15015D0}">
      <dgm:prSet phldrT="[Text]" custT="1"/>
      <dgm:spPr/>
      <dgm:t>
        <a:bodyPr/>
        <a:lstStyle/>
        <a:p>
          <a:pPr>
            <a:spcBef>
              <a:spcPts val="300"/>
            </a:spcBef>
          </a:pPr>
          <a:r>
            <a:rPr lang="en-NZ" sz="1100" dirty="0" smtClean="0"/>
            <a:t>Apply for special conditions if appropriate. Sit exam/test if at all possible. </a:t>
          </a:r>
        </a:p>
        <a:p>
          <a:pPr>
            <a:spcBef>
              <a:spcPts val="300"/>
            </a:spcBef>
          </a:pPr>
          <a:r>
            <a:rPr lang="en-NZ" sz="1100" dirty="0" smtClean="0"/>
            <a:t>Apply for aegrotat or compassionate consideration within 7 days of last exam (</a:t>
          </a:r>
          <a:r>
            <a:rPr lang="en-NZ" sz="1100" dirty="0" smtClean="0">
              <a:hlinkClick xmlns:r="http://schemas.openxmlformats.org/officeDocument/2006/relationships" r:id="rId1"/>
            </a:rPr>
            <a:t>www.auckland.ac.nz/uoa/cs-examination-information</a:t>
          </a:r>
          <a:r>
            <a:rPr lang="en-NZ" sz="1100" dirty="0" smtClean="0"/>
            <a:t>)</a:t>
          </a:r>
        </a:p>
        <a:p>
          <a:pPr>
            <a:spcBef>
              <a:spcPct val="0"/>
            </a:spcBef>
          </a:pPr>
          <a:r>
            <a:rPr lang="en-NZ" sz="1100" dirty="0" smtClean="0"/>
            <a:t>Contact  Student Health &amp; Counselling,  - </a:t>
          </a:r>
          <a:r>
            <a:rPr lang="en-NZ" sz="1100" i="1" dirty="0" smtClean="0"/>
            <a:t>ring (09) 923 7681 </a:t>
          </a:r>
          <a:r>
            <a:rPr lang="en-NZ" sz="1100" dirty="0" smtClean="0"/>
            <a:t>or see Kate Snow if unsure.</a:t>
          </a:r>
          <a:endParaRPr lang="en-NZ" sz="1050" dirty="0" smtClean="0"/>
        </a:p>
      </dgm:t>
    </dgm:pt>
    <dgm:pt modelId="{50262DCB-4C7F-424C-9BB3-49549F9565FF}" type="parTrans" cxnId="{AFE8566C-4CFB-46F4-8440-241271AC43D4}">
      <dgm:prSet/>
      <dgm:spPr/>
      <dgm:t>
        <a:bodyPr/>
        <a:lstStyle/>
        <a:p>
          <a:endParaRPr lang="en-NZ" dirty="0"/>
        </a:p>
      </dgm:t>
    </dgm:pt>
    <dgm:pt modelId="{E927BB48-F53E-408A-97D8-85A26AD3BB2C}" type="sibTrans" cxnId="{AFE8566C-4CFB-46F4-8440-241271AC43D4}">
      <dgm:prSet/>
      <dgm:spPr/>
      <dgm:t>
        <a:bodyPr/>
        <a:lstStyle/>
        <a:p>
          <a:endParaRPr lang="en-NZ"/>
        </a:p>
      </dgm:t>
    </dgm:pt>
    <dgm:pt modelId="{9C7BB5D0-5F91-4C96-9345-363DCC9492CC}">
      <dgm:prSet phldrT="[Text]" custT="1"/>
      <dgm:spPr/>
      <dgm:t>
        <a:bodyPr/>
        <a:lstStyle/>
        <a:p>
          <a:r>
            <a:rPr lang="en-NZ" sz="1100" dirty="0" smtClean="0"/>
            <a:t>Anxious, stressed, overwhelmed, depressed, or personal issues . Need Help?</a:t>
          </a:r>
          <a:endParaRPr lang="en-NZ" sz="1100" dirty="0"/>
        </a:p>
      </dgm:t>
    </dgm:pt>
    <dgm:pt modelId="{2E2CD80C-8C4B-442F-B20D-D6A9F90543DF}" type="parTrans" cxnId="{A4D71709-3F4E-4ED8-BDAC-DB2924C098FA}">
      <dgm:prSet/>
      <dgm:spPr/>
      <dgm:t>
        <a:bodyPr/>
        <a:lstStyle/>
        <a:p>
          <a:endParaRPr lang="en-NZ" dirty="0"/>
        </a:p>
      </dgm:t>
    </dgm:pt>
    <dgm:pt modelId="{8577AF01-83C4-4CA1-A905-69E91EE7CBB5}" type="sibTrans" cxnId="{A4D71709-3F4E-4ED8-BDAC-DB2924C098FA}">
      <dgm:prSet/>
      <dgm:spPr/>
      <dgm:t>
        <a:bodyPr/>
        <a:lstStyle/>
        <a:p>
          <a:endParaRPr lang="en-NZ"/>
        </a:p>
      </dgm:t>
    </dgm:pt>
    <dgm:pt modelId="{0DA40E65-381B-408A-A899-5F5D0C38FEB5}">
      <dgm:prSet phldrT="[Text]" custT="1"/>
      <dgm:spPr/>
      <dgm:t>
        <a:bodyPr/>
        <a:lstStyle/>
        <a:p>
          <a:r>
            <a:rPr lang="en-NZ" sz="1100" dirty="0" smtClean="0"/>
            <a:t>UOA Student Counselling Appointments/Emergencies -                                               Ring (09) 923 7681 For full details visit: www.auckland.ac.nz/counselling.</a:t>
          </a:r>
        </a:p>
        <a:p>
          <a:r>
            <a:rPr lang="en-NZ" sz="1100" dirty="0" smtClean="0"/>
            <a:t>Contact Kate Snow if you need assistance in gaining an appointment.</a:t>
          </a:r>
          <a:endParaRPr lang="en-NZ" sz="1100" dirty="0"/>
        </a:p>
      </dgm:t>
    </dgm:pt>
    <dgm:pt modelId="{4EA3C170-2965-495C-8B77-C576F6CD6500}" type="parTrans" cxnId="{8A75EEB0-1BB8-49A6-B00D-75BE02EFA3C8}">
      <dgm:prSet/>
      <dgm:spPr/>
      <dgm:t>
        <a:bodyPr/>
        <a:lstStyle/>
        <a:p>
          <a:endParaRPr lang="en-NZ" dirty="0"/>
        </a:p>
      </dgm:t>
    </dgm:pt>
    <dgm:pt modelId="{3E1117B7-3BC6-41E0-BD6D-CF3EDF1E31B6}" type="sibTrans" cxnId="{8A75EEB0-1BB8-49A6-B00D-75BE02EFA3C8}">
      <dgm:prSet/>
      <dgm:spPr/>
      <dgm:t>
        <a:bodyPr/>
        <a:lstStyle/>
        <a:p>
          <a:endParaRPr lang="en-NZ"/>
        </a:p>
      </dgm:t>
    </dgm:pt>
    <dgm:pt modelId="{61B56669-DF5D-4D1C-81C3-7E905B5BD3EB}">
      <dgm:prSet phldrT="[Text]" custT="1"/>
      <dgm:spPr/>
      <dgm:t>
        <a:bodyPr/>
        <a:lstStyle/>
        <a:p>
          <a:r>
            <a:rPr lang="en-NZ" sz="1100" dirty="0" smtClean="0"/>
            <a:t>Seek support: Faculty staff are available for confidential discussions    e.g. Tim Cundy, Kira Bacal or Kate Snow</a:t>
          </a:r>
          <a:endParaRPr lang="en-NZ" sz="1100" dirty="0"/>
        </a:p>
      </dgm:t>
    </dgm:pt>
    <dgm:pt modelId="{78BAA9F6-91FC-47C3-A6B6-5D6BC7E7ACCA}" type="parTrans" cxnId="{17761923-244D-4473-A8B1-2A966F078DAD}">
      <dgm:prSet/>
      <dgm:spPr/>
      <dgm:t>
        <a:bodyPr/>
        <a:lstStyle/>
        <a:p>
          <a:endParaRPr lang="en-NZ" dirty="0"/>
        </a:p>
      </dgm:t>
    </dgm:pt>
    <dgm:pt modelId="{B585B809-AB85-4B00-A0AB-D63C8DB4DB22}" type="sibTrans" cxnId="{17761923-244D-4473-A8B1-2A966F078DAD}">
      <dgm:prSet/>
      <dgm:spPr/>
      <dgm:t>
        <a:bodyPr/>
        <a:lstStyle/>
        <a:p>
          <a:endParaRPr lang="en-NZ"/>
        </a:p>
      </dgm:t>
    </dgm:pt>
    <dgm:pt modelId="{3FF2E539-6B2D-4FBE-A769-0BD87DEA6419}">
      <dgm:prSet phldrT="[Text]" custT="1"/>
      <dgm:spPr/>
      <dgm:t>
        <a:bodyPr/>
        <a:lstStyle/>
        <a:p>
          <a:r>
            <a:rPr lang="en-NZ" sz="1100" dirty="0" smtClean="0"/>
            <a:t>Having an issue with a teacher?  E.g. sexist or discriminatory comments</a:t>
          </a:r>
          <a:endParaRPr lang="en-NZ" sz="1100" dirty="0"/>
        </a:p>
      </dgm:t>
    </dgm:pt>
    <dgm:pt modelId="{37B65562-1664-4085-B760-FE36655B5F2E}" type="parTrans" cxnId="{C24E2EE2-0027-4E7F-8B59-110987886426}">
      <dgm:prSet/>
      <dgm:spPr/>
      <dgm:t>
        <a:bodyPr/>
        <a:lstStyle/>
        <a:p>
          <a:endParaRPr lang="en-NZ" dirty="0"/>
        </a:p>
      </dgm:t>
    </dgm:pt>
    <dgm:pt modelId="{2A8BE80F-7841-4872-845C-5E12851770D1}" type="sibTrans" cxnId="{C24E2EE2-0027-4E7F-8B59-110987886426}">
      <dgm:prSet/>
      <dgm:spPr/>
      <dgm:t>
        <a:bodyPr/>
        <a:lstStyle/>
        <a:p>
          <a:endParaRPr lang="en-NZ"/>
        </a:p>
      </dgm:t>
    </dgm:pt>
    <dgm:pt modelId="{2DD81F2C-44FA-4771-AB4D-7F6462256511}">
      <dgm:prSet phldrT="[Text]" custT="1"/>
      <dgm:spPr/>
      <dgm:t>
        <a:bodyPr/>
        <a:lstStyle/>
        <a:p>
          <a:r>
            <a:rPr lang="en-NZ" sz="1100" dirty="0" smtClean="0"/>
            <a:t>Having issues with a student?</a:t>
          </a:r>
          <a:endParaRPr lang="en-NZ" sz="1100" dirty="0"/>
        </a:p>
      </dgm:t>
    </dgm:pt>
    <dgm:pt modelId="{F29A7C78-1C8D-49C0-9661-36DB1B3FAB89}" type="parTrans" cxnId="{8B7F60CD-D1E4-4F8B-9E2F-2BC4FCAB697F}">
      <dgm:prSet/>
      <dgm:spPr/>
      <dgm:t>
        <a:bodyPr/>
        <a:lstStyle/>
        <a:p>
          <a:endParaRPr lang="en-NZ" dirty="0"/>
        </a:p>
      </dgm:t>
    </dgm:pt>
    <dgm:pt modelId="{55289443-FC70-4A72-A922-E3EBCEC0EFD0}" type="sibTrans" cxnId="{8B7F60CD-D1E4-4F8B-9E2F-2BC4FCAB697F}">
      <dgm:prSet/>
      <dgm:spPr/>
      <dgm:t>
        <a:bodyPr/>
        <a:lstStyle/>
        <a:p>
          <a:endParaRPr lang="en-NZ"/>
        </a:p>
      </dgm:t>
    </dgm:pt>
    <dgm:pt modelId="{237C748B-EB6C-43C7-B61C-5198ECE17C6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NZ" sz="1100" dirty="0" smtClean="0"/>
            <a:t>For informal and confidential help contact the Proctor. </a:t>
          </a:r>
        </a:p>
        <a:p>
          <a:pPr>
            <a:spcAft>
              <a:spcPts val="0"/>
            </a:spcAft>
          </a:pPr>
          <a:r>
            <a:rPr lang="en-NZ" sz="1100" dirty="0" smtClean="0"/>
            <a:t>For more information – </a:t>
          </a:r>
          <a:r>
            <a:rPr lang="en-NZ" sz="1100" dirty="0" smtClean="0">
              <a:hlinkClick xmlns:r="http://schemas.openxmlformats.org/officeDocument/2006/relationships" r:id="rId2"/>
            </a:rPr>
            <a:t>www.auckland.ac.nz/proctor</a:t>
          </a:r>
          <a:r>
            <a:rPr lang="en-NZ" sz="1100" dirty="0" smtClean="0"/>
            <a:t>	</a:t>
          </a:r>
          <a:endParaRPr lang="en-NZ" sz="1100" dirty="0"/>
        </a:p>
      </dgm:t>
    </dgm:pt>
    <dgm:pt modelId="{C32F6F25-DFA2-4DB6-B853-78504FADB051}" type="parTrans" cxnId="{FCB95D82-440C-454F-80E1-9B0AC058DBE7}">
      <dgm:prSet/>
      <dgm:spPr/>
      <dgm:t>
        <a:bodyPr/>
        <a:lstStyle/>
        <a:p>
          <a:endParaRPr lang="en-NZ" dirty="0"/>
        </a:p>
      </dgm:t>
    </dgm:pt>
    <dgm:pt modelId="{163F077C-6084-42BD-B9C0-06D9AFA41DFD}" type="sibTrans" cxnId="{FCB95D82-440C-454F-80E1-9B0AC058DBE7}">
      <dgm:prSet/>
      <dgm:spPr/>
      <dgm:t>
        <a:bodyPr/>
        <a:lstStyle/>
        <a:p>
          <a:endParaRPr lang="en-NZ"/>
        </a:p>
      </dgm:t>
    </dgm:pt>
    <dgm:pt modelId="{B3737413-EF7A-4106-8268-F6DACBD75B22}">
      <dgm:prSet phldrT="[Text]" custT="1"/>
      <dgm:spPr/>
      <dgm:t>
        <a:bodyPr/>
        <a:lstStyle/>
        <a:p>
          <a:r>
            <a:rPr lang="en-NZ" sz="1100" dirty="0" smtClean="0"/>
            <a:t>Circumstances which prevent you from meeting an assignment deadline </a:t>
          </a:r>
          <a:endParaRPr lang="en-NZ" sz="1100" dirty="0"/>
        </a:p>
      </dgm:t>
    </dgm:pt>
    <dgm:pt modelId="{B5EBA9F5-F532-4D62-B503-7A11D4826742}" type="sibTrans" cxnId="{0BB86CC0-59F2-4011-9FC9-2F3F79DCCA4D}">
      <dgm:prSet/>
      <dgm:spPr/>
      <dgm:t>
        <a:bodyPr/>
        <a:lstStyle/>
        <a:p>
          <a:endParaRPr lang="en-NZ"/>
        </a:p>
      </dgm:t>
    </dgm:pt>
    <dgm:pt modelId="{05EE45E9-151E-427F-8124-25FDE4776900}" type="parTrans" cxnId="{0BB86CC0-59F2-4011-9FC9-2F3F79DCCA4D}">
      <dgm:prSet/>
      <dgm:spPr/>
      <dgm:t>
        <a:bodyPr/>
        <a:lstStyle/>
        <a:p>
          <a:endParaRPr lang="en-NZ" dirty="0"/>
        </a:p>
      </dgm:t>
    </dgm:pt>
    <dgm:pt modelId="{A52100CF-4593-401E-A385-EC81666EF5A6}">
      <dgm:prSet custT="1"/>
      <dgm:spPr/>
      <dgm:t>
        <a:bodyPr/>
        <a:lstStyle/>
        <a:p>
          <a:r>
            <a:rPr lang="en-NZ" sz="1100" dirty="0" smtClean="0"/>
            <a:t>Talk to your friends</a:t>
          </a:r>
          <a:endParaRPr lang="en-NZ" sz="1100" dirty="0"/>
        </a:p>
      </dgm:t>
    </dgm:pt>
    <dgm:pt modelId="{90A6036C-97C7-4613-B16D-E959F01A7CE6}" type="parTrans" cxnId="{79428CDF-8D12-411F-8BE7-6CC0AC20AD96}">
      <dgm:prSet/>
      <dgm:spPr/>
      <dgm:t>
        <a:bodyPr/>
        <a:lstStyle/>
        <a:p>
          <a:endParaRPr lang="en-NZ" dirty="0"/>
        </a:p>
      </dgm:t>
    </dgm:pt>
    <dgm:pt modelId="{82D595C3-6F4D-4319-A411-E90437F2ED21}" type="sibTrans" cxnId="{79428CDF-8D12-411F-8BE7-6CC0AC20AD96}">
      <dgm:prSet/>
      <dgm:spPr/>
      <dgm:t>
        <a:bodyPr/>
        <a:lstStyle/>
        <a:p>
          <a:endParaRPr lang="en-NZ"/>
        </a:p>
      </dgm:t>
    </dgm:pt>
    <dgm:pt modelId="{D3658F70-C017-46F7-96F4-085917AA48B0}">
      <dgm:prSet/>
      <dgm:spPr/>
      <dgm:t>
        <a:bodyPr/>
        <a:lstStyle/>
        <a:p>
          <a:r>
            <a:rPr lang="en-NZ" sz="1100" dirty="0" smtClean="0"/>
            <a:t>Electronic </a:t>
          </a:r>
          <a:r>
            <a:rPr lang="en-NZ" dirty="0" smtClean="0"/>
            <a:t>resources: </a:t>
          </a:r>
        </a:p>
        <a:p>
          <a:r>
            <a:rPr lang="en-NZ" dirty="0" smtClean="0"/>
            <a:t>CALM - </a:t>
          </a:r>
          <a:r>
            <a:rPr lang="en-NZ" dirty="0" smtClean="0">
              <a:hlinkClick xmlns:r="http://schemas.openxmlformats.org/officeDocument/2006/relationships" r:id="rId3"/>
            </a:rPr>
            <a:t>www.calm.auckland.ac.nz</a:t>
          </a:r>
          <a:endParaRPr lang="en-NZ" dirty="0" smtClean="0"/>
        </a:p>
        <a:p>
          <a:r>
            <a:rPr lang="en-NZ" sz="1100" dirty="0" smtClean="0">
              <a:hlinkClick xmlns:r="http://schemas.openxmlformats.org/officeDocument/2006/relationships" r:id="rId4"/>
            </a:rPr>
            <a:t>www.thelowdown.co.nz</a:t>
          </a:r>
          <a:endParaRPr lang="en-NZ" sz="1100" dirty="0" smtClean="0"/>
        </a:p>
        <a:p>
          <a:r>
            <a:rPr lang="en-NZ" sz="1100" dirty="0" smtClean="0">
              <a:hlinkClick xmlns:r="http://schemas.openxmlformats.org/officeDocument/2006/relationships" r:id="rId5"/>
            </a:rPr>
            <a:t>www.ulifeline.org</a:t>
          </a:r>
          <a:endParaRPr lang="en-NZ" sz="1100" dirty="0" smtClean="0"/>
        </a:p>
        <a:p>
          <a:r>
            <a:rPr lang="en-NZ" sz="1100" b="0" i="1" dirty="0" smtClean="0"/>
            <a:t>Lifeline (24/7) – ring 0800  543354</a:t>
          </a:r>
        </a:p>
      </dgm:t>
    </dgm:pt>
    <dgm:pt modelId="{7E85C87F-06CE-40E8-921C-616E4721FFDC}" type="parTrans" cxnId="{586D82FE-CB27-4342-A185-147A35C09E1E}">
      <dgm:prSet/>
      <dgm:spPr/>
      <dgm:t>
        <a:bodyPr/>
        <a:lstStyle/>
        <a:p>
          <a:endParaRPr lang="en-NZ" dirty="0"/>
        </a:p>
      </dgm:t>
    </dgm:pt>
    <dgm:pt modelId="{97B9E032-2EDE-4A12-9AE4-49046AD70A6D}" type="sibTrans" cxnId="{586D82FE-CB27-4342-A185-147A35C09E1E}">
      <dgm:prSet/>
      <dgm:spPr/>
      <dgm:t>
        <a:bodyPr/>
        <a:lstStyle/>
        <a:p>
          <a:endParaRPr lang="en-NZ"/>
        </a:p>
      </dgm:t>
    </dgm:pt>
    <dgm:pt modelId="{F1C0A818-DE17-4757-ACEC-CF5944D4C219}">
      <dgm:prSet phldrT="[Text]" custT="1"/>
      <dgm:spPr/>
      <dgm:t>
        <a:bodyPr/>
        <a:lstStyle/>
        <a:p>
          <a:r>
            <a:rPr lang="en-NZ" sz="1100" dirty="0" smtClean="0"/>
            <a:t>Document your concern in writing including time and date and contact  Matt Dawes (YR 4)                                  or either Kira Bacal or Tim Cundy</a:t>
          </a:r>
          <a:endParaRPr lang="en-NZ" sz="1100" dirty="0"/>
        </a:p>
      </dgm:t>
    </dgm:pt>
    <dgm:pt modelId="{471C9474-D933-4D5C-ADEB-01B6E9C11616}" type="sibTrans" cxnId="{0AD5C5EC-9E40-4996-9108-E051DDC6328E}">
      <dgm:prSet/>
      <dgm:spPr/>
      <dgm:t>
        <a:bodyPr/>
        <a:lstStyle/>
        <a:p>
          <a:endParaRPr lang="en-NZ"/>
        </a:p>
      </dgm:t>
    </dgm:pt>
    <dgm:pt modelId="{7022831F-BE01-483F-B1D4-194CA3A0AD40}" type="parTrans" cxnId="{0AD5C5EC-9E40-4996-9108-E051DDC6328E}">
      <dgm:prSet/>
      <dgm:spPr/>
      <dgm:t>
        <a:bodyPr/>
        <a:lstStyle/>
        <a:p>
          <a:endParaRPr lang="en-NZ" dirty="0"/>
        </a:p>
      </dgm:t>
    </dgm:pt>
    <dgm:pt modelId="{5FB603E1-8C72-421A-9F7B-D64B2857DE4B}" type="pres">
      <dgm:prSet presAssocID="{B3699CD4-E5A5-4DC6-918A-A9B319FB4EC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NZ"/>
        </a:p>
      </dgm:t>
    </dgm:pt>
    <dgm:pt modelId="{137E0E35-E1A0-412B-B72C-9DDF9BAEB451}" type="pres">
      <dgm:prSet presAssocID="{2A557B7C-3022-42BB-83F7-1A4E6412CBA9}" presName="root1" presStyleCnt="0"/>
      <dgm:spPr/>
    </dgm:pt>
    <dgm:pt modelId="{BCBF85C3-4B75-4138-89DF-80DE6EC7137C}" type="pres">
      <dgm:prSet presAssocID="{2A557B7C-3022-42BB-83F7-1A4E6412CBA9}" presName="LevelOneTextNode" presStyleLbl="node0" presStyleIdx="0" presStyleCnt="1" custScaleX="135015" custScaleY="178895" custLinFactNeighborX="-26713" custLinFactNeighborY="-34927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859668FD-22CB-44BD-8910-21F5EB3D1D24}" type="pres">
      <dgm:prSet presAssocID="{2A557B7C-3022-42BB-83F7-1A4E6412CBA9}" presName="level2hierChild" presStyleCnt="0"/>
      <dgm:spPr/>
    </dgm:pt>
    <dgm:pt modelId="{F45D56FE-A529-4AF9-BF6E-7BA66DF1D9FE}" type="pres">
      <dgm:prSet presAssocID="{05EE45E9-151E-427F-8124-25FDE4776900}" presName="conn2-1" presStyleLbl="parChTrans1D2" presStyleIdx="0" presStyleCnt="5"/>
      <dgm:spPr/>
      <dgm:t>
        <a:bodyPr/>
        <a:lstStyle/>
        <a:p>
          <a:endParaRPr lang="en-NZ"/>
        </a:p>
      </dgm:t>
    </dgm:pt>
    <dgm:pt modelId="{80C91F26-5E83-4FC4-98EE-E374B9431098}" type="pres">
      <dgm:prSet presAssocID="{05EE45E9-151E-427F-8124-25FDE4776900}" presName="connTx" presStyleLbl="parChTrans1D2" presStyleIdx="0" presStyleCnt="5"/>
      <dgm:spPr/>
      <dgm:t>
        <a:bodyPr/>
        <a:lstStyle/>
        <a:p>
          <a:endParaRPr lang="en-NZ"/>
        </a:p>
      </dgm:t>
    </dgm:pt>
    <dgm:pt modelId="{5BA89996-5311-4103-834A-DDCAAF7A717B}" type="pres">
      <dgm:prSet presAssocID="{B3737413-EF7A-4106-8268-F6DACBD75B22}" presName="root2" presStyleCnt="0"/>
      <dgm:spPr/>
    </dgm:pt>
    <dgm:pt modelId="{8FB1920E-8B7F-4EA1-B0CB-2CB05D0401AB}" type="pres">
      <dgm:prSet presAssocID="{B3737413-EF7A-4106-8268-F6DACBD75B22}" presName="LevelTwoTextNode" presStyleLbl="node2" presStyleIdx="0" presStyleCnt="5" custScaleX="234827" custScaleY="133100" custLinFactNeighborX="-33974" custLinFactNeighborY="66316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402F345-47BC-4ECC-A94F-DD914968158F}" type="pres">
      <dgm:prSet presAssocID="{B3737413-EF7A-4106-8268-F6DACBD75B22}" presName="level3hierChild" presStyleCnt="0"/>
      <dgm:spPr/>
    </dgm:pt>
    <dgm:pt modelId="{B64FE4E4-9758-470D-878D-C170E73BE67C}" type="pres">
      <dgm:prSet presAssocID="{CDC30744-BF08-4E11-855B-83EBCEFDDBE3}" presName="conn2-1" presStyleLbl="parChTrans1D3" presStyleIdx="0" presStyleCnt="8"/>
      <dgm:spPr/>
      <dgm:t>
        <a:bodyPr/>
        <a:lstStyle/>
        <a:p>
          <a:endParaRPr lang="en-NZ"/>
        </a:p>
      </dgm:t>
    </dgm:pt>
    <dgm:pt modelId="{C26A3E0F-5FAC-43B9-A746-C51CA7CE1246}" type="pres">
      <dgm:prSet presAssocID="{CDC30744-BF08-4E11-855B-83EBCEFDDBE3}" presName="connTx" presStyleLbl="parChTrans1D3" presStyleIdx="0" presStyleCnt="8"/>
      <dgm:spPr/>
      <dgm:t>
        <a:bodyPr/>
        <a:lstStyle/>
        <a:p>
          <a:endParaRPr lang="en-NZ"/>
        </a:p>
      </dgm:t>
    </dgm:pt>
    <dgm:pt modelId="{DD39028D-DF08-4E78-915F-7711C6E3EE79}" type="pres">
      <dgm:prSet presAssocID="{CFA8F012-6CEE-4F20-A2B4-5042D8E3E5BD}" presName="root2" presStyleCnt="0"/>
      <dgm:spPr/>
    </dgm:pt>
    <dgm:pt modelId="{F90F6AD5-8D64-42AB-81DC-317F06804D05}" type="pres">
      <dgm:prSet presAssocID="{CFA8F012-6CEE-4F20-A2B4-5042D8E3E5BD}" presName="LevelTwoTextNode" presStyleLbl="node3" presStyleIdx="0" presStyleCnt="8" custScaleX="260510" custScaleY="67996" custLinFactNeighborX="-20370" custLinFactNeighborY="10669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3050A4D8-E1A9-408D-B7AB-7A9D63763068}" type="pres">
      <dgm:prSet presAssocID="{CFA8F012-6CEE-4F20-A2B4-5042D8E3E5BD}" presName="level3hierChild" presStyleCnt="0"/>
      <dgm:spPr/>
    </dgm:pt>
    <dgm:pt modelId="{5E9CCF86-7630-449A-932D-D49F4E32AAB0}" type="pres">
      <dgm:prSet presAssocID="{26D9DE6B-7FD2-4AF3-A7D4-EBC872B41B6C}" presName="conn2-1" presStyleLbl="parChTrans1D2" presStyleIdx="1" presStyleCnt="5"/>
      <dgm:spPr/>
      <dgm:t>
        <a:bodyPr/>
        <a:lstStyle/>
        <a:p>
          <a:endParaRPr lang="en-NZ"/>
        </a:p>
      </dgm:t>
    </dgm:pt>
    <dgm:pt modelId="{439A01CB-9124-4348-B864-136DF00E1188}" type="pres">
      <dgm:prSet presAssocID="{26D9DE6B-7FD2-4AF3-A7D4-EBC872B41B6C}" presName="connTx" presStyleLbl="parChTrans1D2" presStyleIdx="1" presStyleCnt="5"/>
      <dgm:spPr/>
      <dgm:t>
        <a:bodyPr/>
        <a:lstStyle/>
        <a:p>
          <a:endParaRPr lang="en-NZ"/>
        </a:p>
      </dgm:t>
    </dgm:pt>
    <dgm:pt modelId="{4D1B464E-C562-43FF-8B9D-D1E1731BA85A}" type="pres">
      <dgm:prSet presAssocID="{2D38C415-0076-41AD-800D-70A7AF3F3B3D}" presName="root2" presStyleCnt="0"/>
      <dgm:spPr/>
    </dgm:pt>
    <dgm:pt modelId="{578D270F-3BE0-4F07-9E69-8D586B807DD0}" type="pres">
      <dgm:prSet presAssocID="{2D38C415-0076-41AD-800D-70A7AF3F3B3D}" presName="LevelTwoTextNode" presStyleLbl="node2" presStyleIdx="1" presStyleCnt="5" custScaleX="242069" custScaleY="246514" custLinFactY="12789" custLinFactNeighborX="-22058" custLinFactNeighborY="100000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D1228E2-3513-4B3C-B8D4-446472BA2F29}" type="pres">
      <dgm:prSet presAssocID="{2D38C415-0076-41AD-800D-70A7AF3F3B3D}" presName="level3hierChild" presStyleCnt="0"/>
      <dgm:spPr/>
    </dgm:pt>
    <dgm:pt modelId="{E5A382B0-E117-430B-89F4-9AAEB744272F}" type="pres">
      <dgm:prSet presAssocID="{50262DCB-4C7F-424C-9BB3-49549F9565FF}" presName="conn2-1" presStyleLbl="parChTrans1D3" presStyleIdx="1" presStyleCnt="8"/>
      <dgm:spPr/>
      <dgm:t>
        <a:bodyPr/>
        <a:lstStyle/>
        <a:p>
          <a:endParaRPr lang="en-NZ"/>
        </a:p>
      </dgm:t>
    </dgm:pt>
    <dgm:pt modelId="{69697F9B-509B-49E4-A223-C7A34BDCD871}" type="pres">
      <dgm:prSet presAssocID="{50262DCB-4C7F-424C-9BB3-49549F9565FF}" presName="connTx" presStyleLbl="parChTrans1D3" presStyleIdx="1" presStyleCnt="8"/>
      <dgm:spPr/>
      <dgm:t>
        <a:bodyPr/>
        <a:lstStyle/>
        <a:p>
          <a:endParaRPr lang="en-NZ"/>
        </a:p>
      </dgm:t>
    </dgm:pt>
    <dgm:pt modelId="{2F8C3391-6B65-45C9-B209-80409C2F9403}" type="pres">
      <dgm:prSet presAssocID="{66928A8E-13CE-408B-8254-D6F7B15015D0}" presName="root2" presStyleCnt="0"/>
      <dgm:spPr/>
    </dgm:pt>
    <dgm:pt modelId="{5E413910-F57E-427A-8A8C-5749BB02474F}" type="pres">
      <dgm:prSet presAssocID="{66928A8E-13CE-408B-8254-D6F7B15015D0}" presName="LevelTwoTextNode" presStyleLbl="node3" presStyleIdx="1" presStyleCnt="8" custScaleX="659825" custScaleY="225429" custLinFactNeighborX="-31667" custLinFactNeighborY="-17491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A5A1F14D-AC81-4329-82B6-91759322CFE2}" type="pres">
      <dgm:prSet presAssocID="{66928A8E-13CE-408B-8254-D6F7B15015D0}" presName="level3hierChild" presStyleCnt="0"/>
      <dgm:spPr/>
    </dgm:pt>
    <dgm:pt modelId="{1F05E489-6539-44EA-B24C-4EE716633FF3}" type="pres">
      <dgm:prSet presAssocID="{2E2CD80C-8C4B-442F-B20D-D6A9F90543DF}" presName="conn2-1" presStyleLbl="parChTrans1D2" presStyleIdx="2" presStyleCnt="5"/>
      <dgm:spPr/>
      <dgm:t>
        <a:bodyPr/>
        <a:lstStyle/>
        <a:p>
          <a:endParaRPr lang="en-NZ"/>
        </a:p>
      </dgm:t>
    </dgm:pt>
    <dgm:pt modelId="{8531B24D-C221-418F-BA3E-67DD1AB0A114}" type="pres">
      <dgm:prSet presAssocID="{2E2CD80C-8C4B-442F-B20D-D6A9F90543DF}" presName="connTx" presStyleLbl="parChTrans1D2" presStyleIdx="2" presStyleCnt="5"/>
      <dgm:spPr/>
      <dgm:t>
        <a:bodyPr/>
        <a:lstStyle/>
        <a:p>
          <a:endParaRPr lang="en-NZ"/>
        </a:p>
      </dgm:t>
    </dgm:pt>
    <dgm:pt modelId="{29664323-206F-4252-B922-51327F68FF87}" type="pres">
      <dgm:prSet presAssocID="{9C7BB5D0-5F91-4C96-9345-363DCC9492CC}" presName="root2" presStyleCnt="0"/>
      <dgm:spPr/>
    </dgm:pt>
    <dgm:pt modelId="{6A1AA17C-D32A-4962-85B9-B046E18F62DB}" type="pres">
      <dgm:prSet presAssocID="{9C7BB5D0-5F91-4C96-9345-363DCC9492CC}" presName="LevelTwoTextNode" presStyleLbl="node2" presStyleIdx="2" presStyleCnt="5" custScaleX="235398" custScaleY="205855" custLinFactNeighborX="-26472" custLinFactNeighborY="-4564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9C94FA1-F6DA-4578-BF84-FE9101201EFF}" type="pres">
      <dgm:prSet presAssocID="{9C7BB5D0-5F91-4C96-9345-363DCC9492CC}" presName="level3hierChild" presStyleCnt="0"/>
      <dgm:spPr/>
    </dgm:pt>
    <dgm:pt modelId="{85EDBADF-A372-47E7-AC8D-98EE08FD5688}" type="pres">
      <dgm:prSet presAssocID="{4EA3C170-2965-495C-8B77-C576F6CD6500}" presName="conn2-1" presStyleLbl="parChTrans1D3" presStyleIdx="2" presStyleCnt="8"/>
      <dgm:spPr/>
      <dgm:t>
        <a:bodyPr/>
        <a:lstStyle/>
        <a:p>
          <a:endParaRPr lang="en-NZ"/>
        </a:p>
      </dgm:t>
    </dgm:pt>
    <dgm:pt modelId="{C3331F88-0D34-4ADC-91CE-2D37B383724C}" type="pres">
      <dgm:prSet presAssocID="{4EA3C170-2965-495C-8B77-C576F6CD6500}" presName="connTx" presStyleLbl="parChTrans1D3" presStyleIdx="2" presStyleCnt="8"/>
      <dgm:spPr/>
      <dgm:t>
        <a:bodyPr/>
        <a:lstStyle/>
        <a:p>
          <a:endParaRPr lang="en-NZ"/>
        </a:p>
      </dgm:t>
    </dgm:pt>
    <dgm:pt modelId="{839A0654-E534-4E8A-82B8-9923FA29409D}" type="pres">
      <dgm:prSet presAssocID="{0DA40E65-381B-408A-A899-5F5D0C38FEB5}" presName="root2" presStyleCnt="0"/>
      <dgm:spPr/>
    </dgm:pt>
    <dgm:pt modelId="{38A450DA-D101-47F3-9C4C-241E1235E1FD}" type="pres">
      <dgm:prSet presAssocID="{0DA40E65-381B-408A-A899-5F5D0C38FEB5}" presName="LevelTwoTextNode" presStyleLbl="node3" presStyleIdx="2" presStyleCnt="8" custScaleX="526335" custScaleY="187067" custLinFactX="9808" custLinFactNeighborX="100000" custLinFactNeighborY="-11627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470F5ACE-E7BB-459E-A6F0-EA161EB0BDEB}" type="pres">
      <dgm:prSet presAssocID="{0DA40E65-381B-408A-A899-5F5D0C38FEB5}" presName="level3hierChild" presStyleCnt="0"/>
      <dgm:spPr/>
    </dgm:pt>
    <dgm:pt modelId="{09A758E5-37A6-4CBE-A4DE-D225DD6FB14B}" type="pres">
      <dgm:prSet presAssocID="{78BAA9F6-91FC-47C3-A6B6-5D6BC7E7ACCA}" presName="conn2-1" presStyleLbl="parChTrans1D3" presStyleIdx="3" presStyleCnt="8"/>
      <dgm:spPr/>
      <dgm:t>
        <a:bodyPr/>
        <a:lstStyle/>
        <a:p>
          <a:endParaRPr lang="en-NZ"/>
        </a:p>
      </dgm:t>
    </dgm:pt>
    <dgm:pt modelId="{5C0F8521-F9D7-4B9B-9E16-DF6847C075A7}" type="pres">
      <dgm:prSet presAssocID="{78BAA9F6-91FC-47C3-A6B6-5D6BC7E7ACCA}" presName="connTx" presStyleLbl="parChTrans1D3" presStyleIdx="3" presStyleCnt="8"/>
      <dgm:spPr/>
      <dgm:t>
        <a:bodyPr/>
        <a:lstStyle/>
        <a:p>
          <a:endParaRPr lang="en-NZ"/>
        </a:p>
      </dgm:t>
    </dgm:pt>
    <dgm:pt modelId="{343A842C-5B72-41E9-ABEC-C6B13AA4B529}" type="pres">
      <dgm:prSet presAssocID="{61B56669-DF5D-4D1C-81C3-7E905B5BD3EB}" presName="root2" presStyleCnt="0"/>
      <dgm:spPr/>
    </dgm:pt>
    <dgm:pt modelId="{513BD487-A84C-47A6-A585-759D7C930AE3}" type="pres">
      <dgm:prSet presAssocID="{61B56669-DF5D-4D1C-81C3-7E905B5BD3EB}" presName="LevelTwoTextNode" presStyleLbl="node3" presStyleIdx="3" presStyleCnt="8" custScaleX="517903" custScaleY="131796" custLinFactX="17192" custLinFactNeighborX="100000" custLinFactNeighborY="8043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045B8886-0AE5-414A-AFE0-DDA8364026F0}" type="pres">
      <dgm:prSet presAssocID="{61B56669-DF5D-4D1C-81C3-7E905B5BD3EB}" presName="level3hierChild" presStyleCnt="0"/>
      <dgm:spPr/>
    </dgm:pt>
    <dgm:pt modelId="{1946E634-550C-48A2-A79C-68B3025627F0}" type="pres">
      <dgm:prSet presAssocID="{90A6036C-97C7-4613-B16D-E959F01A7CE6}" presName="conn2-1" presStyleLbl="parChTrans1D3" presStyleIdx="4" presStyleCnt="8"/>
      <dgm:spPr/>
      <dgm:t>
        <a:bodyPr/>
        <a:lstStyle/>
        <a:p>
          <a:endParaRPr lang="en-NZ"/>
        </a:p>
      </dgm:t>
    </dgm:pt>
    <dgm:pt modelId="{13DD8123-CE4C-4864-B0DB-571A1B62ACFA}" type="pres">
      <dgm:prSet presAssocID="{90A6036C-97C7-4613-B16D-E959F01A7CE6}" presName="connTx" presStyleLbl="parChTrans1D3" presStyleIdx="4" presStyleCnt="8"/>
      <dgm:spPr/>
      <dgm:t>
        <a:bodyPr/>
        <a:lstStyle/>
        <a:p>
          <a:endParaRPr lang="en-NZ"/>
        </a:p>
      </dgm:t>
    </dgm:pt>
    <dgm:pt modelId="{783AAF3A-DCE1-4F3D-A277-3A5E9E1B7B90}" type="pres">
      <dgm:prSet presAssocID="{A52100CF-4593-401E-A385-EC81666EF5A6}" presName="root2" presStyleCnt="0"/>
      <dgm:spPr/>
    </dgm:pt>
    <dgm:pt modelId="{60D58EAF-3960-41F4-A648-399551E18AA3}" type="pres">
      <dgm:prSet presAssocID="{A52100CF-4593-401E-A385-EC81666EF5A6}" presName="LevelTwoTextNode" presStyleLbl="node3" presStyleIdx="4" presStyleCnt="8" custScaleX="218562" custScaleY="85160" custLinFactY="100000" custLinFactNeighborX="-48823" custLinFactNeighborY="158170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7FD65956-E075-4171-B6F5-DD96FA5E61D2}" type="pres">
      <dgm:prSet presAssocID="{A52100CF-4593-401E-A385-EC81666EF5A6}" presName="level3hierChild" presStyleCnt="0"/>
      <dgm:spPr/>
    </dgm:pt>
    <dgm:pt modelId="{ABEF4102-DE35-4ECF-B4EA-0ECE6F69D45F}" type="pres">
      <dgm:prSet presAssocID="{7E85C87F-06CE-40E8-921C-616E4721FFDC}" presName="conn2-1" presStyleLbl="parChTrans1D3" presStyleIdx="5" presStyleCnt="8"/>
      <dgm:spPr/>
      <dgm:t>
        <a:bodyPr/>
        <a:lstStyle/>
        <a:p>
          <a:endParaRPr lang="en-NZ"/>
        </a:p>
      </dgm:t>
    </dgm:pt>
    <dgm:pt modelId="{BA27E77A-373F-4D70-A08C-0AF1865F7A88}" type="pres">
      <dgm:prSet presAssocID="{7E85C87F-06CE-40E8-921C-616E4721FFDC}" presName="connTx" presStyleLbl="parChTrans1D3" presStyleIdx="5" presStyleCnt="8"/>
      <dgm:spPr/>
      <dgm:t>
        <a:bodyPr/>
        <a:lstStyle/>
        <a:p>
          <a:endParaRPr lang="en-NZ"/>
        </a:p>
      </dgm:t>
    </dgm:pt>
    <dgm:pt modelId="{6B230B52-ACF6-4D38-BD3C-C22982361CC1}" type="pres">
      <dgm:prSet presAssocID="{D3658F70-C017-46F7-96F4-085917AA48B0}" presName="root2" presStyleCnt="0"/>
      <dgm:spPr/>
    </dgm:pt>
    <dgm:pt modelId="{62E889A7-47DE-498B-BBB7-67808F81DC49}" type="pres">
      <dgm:prSet presAssocID="{D3658F70-C017-46F7-96F4-085917AA48B0}" presName="LevelTwoTextNode" presStyleLbl="node3" presStyleIdx="5" presStyleCnt="8" custScaleX="344542" custScaleY="263142" custLinFactX="100000" custLinFactNeighborX="184302" custLinFactNeighborY="-79936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7516B5D3-9C7C-4A0F-87E1-3AF671B36F45}" type="pres">
      <dgm:prSet presAssocID="{D3658F70-C017-46F7-96F4-085917AA48B0}" presName="level3hierChild" presStyleCnt="0"/>
      <dgm:spPr/>
    </dgm:pt>
    <dgm:pt modelId="{325E1C51-ED60-4BC3-A231-2950E5D958CF}" type="pres">
      <dgm:prSet presAssocID="{37B65562-1664-4085-B760-FE36655B5F2E}" presName="conn2-1" presStyleLbl="parChTrans1D2" presStyleIdx="3" presStyleCnt="5"/>
      <dgm:spPr/>
      <dgm:t>
        <a:bodyPr/>
        <a:lstStyle/>
        <a:p>
          <a:endParaRPr lang="en-NZ"/>
        </a:p>
      </dgm:t>
    </dgm:pt>
    <dgm:pt modelId="{7490D64B-B16D-4A16-8711-4A315011D614}" type="pres">
      <dgm:prSet presAssocID="{37B65562-1664-4085-B760-FE36655B5F2E}" presName="connTx" presStyleLbl="parChTrans1D2" presStyleIdx="3" presStyleCnt="5"/>
      <dgm:spPr/>
      <dgm:t>
        <a:bodyPr/>
        <a:lstStyle/>
        <a:p>
          <a:endParaRPr lang="en-NZ"/>
        </a:p>
      </dgm:t>
    </dgm:pt>
    <dgm:pt modelId="{DFB6E323-730E-4CA1-A2C4-298795308636}" type="pres">
      <dgm:prSet presAssocID="{3FF2E539-6B2D-4FBE-A769-0BD87DEA6419}" presName="root2" presStyleCnt="0"/>
      <dgm:spPr/>
    </dgm:pt>
    <dgm:pt modelId="{A091C3FF-8FE2-44B3-8733-01B7719C2AB0}" type="pres">
      <dgm:prSet presAssocID="{3FF2E539-6B2D-4FBE-A769-0BD87DEA6419}" presName="LevelTwoTextNode" presStyleLbl="node2" presStyleIdx="3" presStyleCnt="5" custScaleX="224671" custScaleY="178726" custLinFactNeighborX="-26491" custLinFactNeighborY="-57634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EEDE9460-ACCA-4D67-BB0B-3714ED533712}" type="pres">
      <dgm:prSet presAssocID="{3FF2E539-6B2D-4FBE-A769-0BD87DEA6419}" presName="level3hierChild" presStyleCnt="0"/>
      <dgm:spPr/>
    </dgm:pt>
    <dgm:pt modelId="{16C7BA31-BA8A-453A-BEB6-F98F824A2EE9}" type="pres">
      <dgm:prSet presAssocID="{7022831F-BE01-483F-B1D4-194CA3A0AD40}" presName="conn2-1" presStyleLbl="parChTrans1D3" presStyleIdx="6" presStyleCnt="8"/>
      <dgm:spPr/>
      <dgm:t>
        <a:bodyPr/>
        <a:lstStyle/>
        <a:p>
          <a:endParaRPr lang="en-NZ"/>
        </a:p>
      </dgm:t>
    </dgm:pt>
    <dgm:pt modelId="{F048F0E5-D158-44A0-9361-1033C85CA5C5}" type="pres">
      <dgm:prSet presAssocID="{7022831F-BE01-483F-B1D4-194CA3A0AD40}" presName="connTx" presStyleLbl="parChTrans1D3" presStyleIdx="6" presStyleCnt="8"/>
      <dgm:spPr/>
      <dgm:t>
        <a:bodyPr/>
        <a:lstStyle/>
        <a:p>
          <a:endParaRPr lang="en-NZ"/>
        </a:p>
      </dgm:t>
    </dgm:pt>
    <dgm:pt modelId="{B0135863-1D51-49E0-8CC5-EB6817852D0D}" type="pres">
      <dgm:prSet presAssocID="{F1C0A818-DE17-4757-ACEC-CF5944D4C219}" presName="root2" presStyleCnt="0"/>
      <dgm:spPr/>
    </dgm:pt>
    <dgm:pt modelId="{01C765BF-4F0A-4F35-AF44-E0816B1AA046}" type="pres">
      <dgm:prSet presAssocID="{F1C0A818-DE17-4757-ACEC-CF5944D4C219}" presName="LevelTwoTextNode" presStyleLbl="node3" presStyleIdx="6" presStyleCnt="8" custScaleX="417380" custScaleY="162544" custLinFactX="100000" custLinFactNeighborX="123645" custLinFactNeighborY="-56680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A250D1FB-D568-4E88-AD2A-3B910CB385BC}" type="pres">
      <dgm:prSet presAssocID="{F1C0A818-DE17-4757-ACEC-CF5944D4C219}" presName="level3hierChild" presStyleCnt="0"/>
      <dgm:spPr/>
    </dgm:pt>
    <dgm:pt modelId="{1ABA6C28-0057-495B-AD90-00957DD9C80A}" type="pres">
      <dgm:prSet presAssocID="{F29A7C78-1C8D-49C0-9661-36DB1B3FAB89}" presName="conn2-1" presStyleLbl="parChTrans1D2" presStyleIdx="4" presStyleCnt="5"/>
      <dgm:spPr/>
      <dgm:t>
        <a:bodyPr/>
        <a:lstStyle/>
        <a:p>
          <a:endParaRPr lang="en-NZ"/>
        </a:p>
      </dgm:t>
    </dgm:pt>
    <dgm:pt modelId="{104A027C-71C4-404B-85D2-5969FF4B757B}" type="pres">
      <dgm:prSet presAssocID="{F29A7C78-1C8D-49C0-9661-36DB1B3FAB89}" presName="connTx" presStyleLbl="parChTrans1D2" presStyleIdx="4" presStyleCnt="5"/>
      <dgm:spPr/>
      <dgm:t>
        <a:bodyPr/>
        <a:lstStyle/>
        <a:p>
          <a:endParaRPr lang="en-NZ"/>
        </a:p>
      </dgm:t>
    </dgm:pt>
    <dgm:pt modelId="{13ECC7BB-A54E-48B5-B9C1-AF4D3B17ABF1}" type="pres">
      <dgm:prSet presAssocID="{2DD81F2C-44FA-4771-AB4D-7F6462256511}" presName="root2" presStyleCnt="0"/>
      <dgm:spPr/>
    </dgm:pt>
    <dgm:pt modelId="{C4FEFC04-FD6D-4241-98A1-46DE29EAFC51}" type="pres">
      <dgm:prSet presAssocID="{2DD81F2C-44FA-4771-AB4D-7F6462256511}" presName="LevelTwoTextNode" presStyleLbl="node2" presStyleIdx="4" presStyleCnt="5" custScaleX="299344" custScaleY="124207" custLinFactNeighborX="-48941" custLinFactNeighborY="-26852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F66529EE-BCE4-4D8E-8B19-A56C1FC4F288}" type="pres">
      <dgm:prSet presAssocID="{2DD81F2C-44FA-4771-AB4D-7F6462256511}" presName="level3hierChild" presStyleCnt="0"/>
      <dgm:spPr/>
    </dgm:pt>
    <dgm:pt modelId="{440CF56A-9185-4CA9-A5A1-C3B3FC0011B1}" type="pres">
      <dgm:prSet presAssocID="{C32F6F25-DFA2-4DB6-B853-78504FADB051}" presName="conn2-1" presStyleLbl="parChTrans1D3" presStyleIdx="7" presStyleCnt="8"/>
      <dgm:spPr/>
      <dgm:t>
        <a:bodyPr/>
        <a:lstStyle/>
        <a:p>
          <a:endParaRPr lang="en-NZ"/>
        </a:p>
      </dgm:t>
    </dgm:pt>
    <dgm:pt modelId="{2139E712-513B-46BA-B70D-41FFAA15ED9C}" type="pres">
      <dgm:prSet presAssocID="{C32F6F25-DFA2-4DB6-B853-78504FADB051}" presName="connTx" presStyleLbl="parChTrans1D3" presStyleIdx="7" presStyleCnt="8"/>
      <dgm:spPr/>
      <dgm:t>
        <a:bodyPr/>
        <a:lstStyle/>
        <a:p>
          <a:endParaRPr lang="en-NZ"/>
        </a:p>
      </dgm:t>
    </dgm:pt>
    <dgm:pt modelId="{F70BDDAD-656B-4247-AD8E-03730CF87629}" type="pres">
      <dgm:prSet presAssocID="{237C748B-EB6C-43C7-B61C-5198ECE17C63}" presName="root2" presStyleCnt="0"/>
      <dgm:spPr/>
    </dgm:pt>
    <dgm:pt modelId="{D5E573E1-F570-45C8-93F9-580766ADDC07}" type="pres">
      <dgm:prSet presAssocID="{237C748B-EB6C-43C7-B61C-5198ECE17C63}" presName="LevelTwoTextNode" presStyleLbl="node3" presStyleIdx="7" presStyleCnt="8" custScaleX="463941" custScaleY="134325" custLinFactX="1383" custLinFactNeighborX="100000" custLinFactNeighborY="-46899">
        <dgm:presLayoutVars>
          <dgm:chPref val="3"/>
        </dgm:presLayoutVars>
      </dgm:prSet>
      <dgm:spPr/>
      <dgm:t>
        <a:bodyPr/>
        <a:lstStyle/>
        <a:p>
          <a:endParaRPr lang="en-NZ"/>
        </a:p>
      </dgm:t>
    </dgm:pt>
    <dgm:pt modelId="{E13DDBD7-A7B9-484B-B992-8D799B29A743}" type="pres">
      <dgm:prSet presAssocID="{237C748B-EB6C-43C7-B61C-5198ECE17C63}" presName="level3hierChild" presStyleCnt="0"/>
      <dgm:spPr/>
    </dgm:pt>
  </dgm:ptLst>
  <dgm:cxnLst>
    <dgm:cxn modelId="{191D1653-2A1B-4E24-9197-A1C2300767B4}" type="presOf" srcId="{61B56669-DF5D-4D1C-81C3-7E905B5BD3EB}" destId="{513BD487-A84C-47A6-A585-759D7C930AE3}" srcOrd="0" destOrd="0" presId="urn:microsoft.com/office/officeart/2005/8/layout/hierarchy2"/>
    <dgm:cxn modelId="{056B4563-2503-4E36-948F-F74C22BB7E6D}" type="presOf" srcId="{B3737413-EF7A-4106-8268-F6DACBD75B22}" destId="{8FB1920E-8B7F-4EA1-B0CB-2CB05D0401AB}" srcOrd="0" destOrd="0" presId="urn:microsoft.com/office/officeart/2005/8/layout/hierarchy2"/>
    <dgm:cxn modelId="{7A167D17-06E0-438B-B6B7-32EB4F8E0E20}" type="presOf" srcId="{4EA3C170-2965-495C-8B77-C576F6CD6500}" destId="{85EDBADF-A372-47E7-AC8D-98EE08FD5688}" srcOrd="0" destOrd="0" presId="urn:microsoft.com/office/officeart/2005/8/layout/hierarchy2"/>
    <dgm:cxn modelId="{CBEF3E43-B61F-48A7-9EA2-0CFEC37D6296}" type="presOf" srcId="{50262DCB-4C7F-424C-9BB3-49549F9565FF}" destId="{69697F9B-509B-49E4-A223-C7A34BDCD871}" srcOrd="1" destOrd="0" presId="urn:microsoft.com/office/officeart/2005/8/layout/hierarchy2"/>
    <dgm:cxn modelId="{B2C5C32F-4D3B-4123-B372-B32E49C509D3}" type="presOf" srcId="{CFA8F012-6CEE-4F20-A2B4-5042D8E3E5BD}" destId="{F90F6AD5-8D64-42AB-81DC-317F06804D05}" srcOrd="0" destOrd="0" presId="urn:microsoft.com/office/officeart/2005/8/layout/hierarchy2"/>
    <dgm:cxn modelId="{55C4E9BB-3831-4354-874F-E36031794B25}" srcId="{B3699CD4-E5A5-4DC6-918A-A9B319FB4EC4}" destId="{2A557B7C-3022-42BB-83F7-1A4E6412CBA9}" srcOrd="0" destOrd="0" parTransId="{7561881C-51BF-482F-91E3-7D76DD07001C}" sibTransId="{93D9CA9B-4D71-4EBA-A53D-02388677C90B}"/>
    <dgm:cxn modelId="{CA80A732-185C-419F-9F82-52F0487FBEAF}" type="presOf" srcId="{7022831F-BE01-483F-B1D4-194CA3A0AD40}" destId="{16C7BA31-BA8A-453A-BEB6-F98F824A2EE9}" srcOrd="0" destOrd="0" presId="urn:microsoft.com/office/officeart/2005/8/layout/hierarchy2"/>
    <dgm:cxn modelId="{FDD11AD2-6CDB-4199-B201-CD16D11FC308}" type="presOf" srcId="{9C7BB5D0-5F91-4C96-9345-363DCC9492CC}" destId="{6A1AA17C-D32A-4962-85B9-B046E18F62DB}" srcOrd="0" destOrd="0" presId="urn:microsoft.com/office/officeart/2005/8/layout/hierarchy2"/>
    <dgm:cxn modelId="{B42A60DC-3D13-4EE6-A081-2FA125B20E37}" type="presOf" srcId="{CDC30744-BF08-4E11-855B-83EBCEFDDBE3}" destId="{B64FE4E4-9758-470D-878D-C170E73BE67C}" srcOrd="0" destOrd="0" presId="urn:microsoft.com/office/officeart/2005/8/layout/hierarchy2"/>
    <dgm:cxn modelId="{C5F96688-D905-4CE6-A919-8E03A8EA1081}" type="presOf" srcId="{26D9DE6B-7FD2-4AF3-A7D4-EBC872B41B6C}" destId="{439A01CB-9124-4348-B864-136DF00E1188}" srcOrd="1" destOrd="0" presId="urn:microsoft.com/office/officeart/2005/8/layout/hierarchy2"/>
    <dgm:cxn modelId="{0BB86CC0-59F2-4011-9FC9-2F3F79DCCA4D}" srcId="{2A557B7C-3022-42BB-83F7-1A4E6412CBA9}" destId="{B3737413-EF7A-4106-8268-F6DACBD75B22}" srcOrd="0" destOrd="0" parTransId="{05EE45E9-151E-427F-8124-25FDE4776900}" sibTransId="{B5EBA9F5-F532-4D62-B503-7A11D4826742}"/>
    <dgm:cxn modelId="{8B7F60CD-D1E4-4F8B-9E2F-2BC4FCAB697F}" srcId="{2A557B7C-3022-42BB-83F7-1A4E6412CBA9}" destId="{2DD81F2C-44FA-4771-AB4D-7F6462256511}" srcOrd="4" destOrd="0" parTransId="{F29A7C78-1C8D-49C0-9661-36DB1B3FAB89}" sibTransId="{55289443-FC70-4A72-A922-E3EBCEC0EFD0}"/>
    <dgm:cxn modelId="{7BD60EE1-7DA9-40BB-A40E-0EBCDD31DC95}" type="presOf" srcId="{78BAA9F6-91FC-47C3-A6B6-5D6BC7E7ACCA}" destId="{09A758E5-37A6-4CBE-A4DE-D225DD6FB14B}" srcOrd="0" destOrd="0" presId="urn:microsoft.com/office/officeart/2005/8/layout/hierarchy2"/>
    <dgm:cxn modelId="{8A75EEB0-1BB8-49A6-B00D-75BE02EFA3C8}" srcId="{9C7BB5D0-5F91-4C96-9345-363DCC9492CC}" destId="{0DA40E65-381B-408A-A899-5F5D0C38FEB5}" srcOrd="0" destOrd="0" parTransId="{4EA3C170-2965-495C-8B77-C576F6CD6500}" sibTransId="{3E1117B7-3BC6-41E0-BD6D-CF3EDF1E31B6}"/>
    <dgm:cxn modelId="{17761923-244D-4473-A8B1-2A966F078DAD}" srcId="{9C7BB5D0-5F91-4C96-9345-363DCC9492CC}" destId="{61B56669-DF5D-4D1C-81C3-7E905B5BD3EB}" srcOrd="1" destOrd="0" parTransId="{78BAA9F6-91FC-47C3-A6B6-5D6BC7E7ACCA}" sibTransId="{B585B809-AB85-4B00-A0AB-D63C8DB4DB22}"/>
    <dgm:cxn modelId="{233B2F9E-C4E4-41B2-9DBE-7E9C43C6510E}" type="presOf" srcId="{F1C0A818-DE17-4757-ACEC-CF5944D4C219}" destId="{01C765BF-4F0A-4F35-AF44-E0816B1AA046}" srcOrd="0" destOrd="0" presId="urn:microsoft.com/office/officeart/2005/8/layout/hierarchy2"/>
    <dgm:cxn modelId="{AFFFA14C-D21A-4786-9EC4-F668F984F0DD}" type="presOf" srcId="{7E85C87F-06CE-40E8-921C-616E4721FFDC}" destId="{ABEF4102-DE35-4ECF-B4EA-0ECE6F69D45F}" srcOrd="0" destOrd="0" presId="urn:microsoft.com/office/officeart/2005/8/layout/hierarchy2"/>
    <dgm:cxn modelId="{0B8467F1-D9C9-45F6-8B26-82D0374B1531}" type="presOf" srcId="{F29A7C78-1C8D-49C0-9661-36DB1B3FAB89}" destId="{1ABA6C28-0057-495B-AD90-00957DD9C80A}" srcOrd="0" destOrd="0" presId="urn:microsoft.com/office/officeart/2005/8/layout/hierarchy2"/>
    <dgm:cxn modelId="{CF0BF74B-4757-4580-9556-9D102BA67B8B}" type="presOf" srcId="{78BAA9F6-91FC-47C3-A6B6-5D6BC7E7ACCA}" destId="{5C0F8521-F9D7-4B9B-9E16-DF6847C075A7}" srcOrd="1" destOrd="0" presId="urn:microsoft.com/office/officeart/2005/8/layout/hierarchy2"/>
    <dgm:cxn modelId="{0AD5C5EC-9E40-4996-9108-E051DDC6328E}" srcId="{3FF2E539-6B2D-4FBE-A769-0BD87DEA6419}" destId="{F1C0A818-DE17-4757-ACEC-CF5944D4C219}" srcOrd="0" destOrd="0" parTransId="{7022831F-BE01-483F-B1D4-194CA3A0AD40}" sibTransId="{471C9474-D933-4D5C-ADEB-01B6E9C11616}"/>
    <dgm:cxn modelId="{5F3C8AD5-8632-4C4E-AEA0-21A5E0546BA9}" type="presOf" srcId="{B3699CD4-E5A5-4DC6-918A-A9B319FB4EC4}" destId="{5FB603E1-8C72-421A-9F7B-D64B2857DE4B}" srcOrd="0" destOrd="0" presId="urn:microsoft.com/office/officeart/2005/8/layout/hierarchy2"/>
    <dgm:cxn modelId="{420D18F9-0113-42D4-9398-E8B773D82490}" type="presOf" srcId="{2D38C415-0076-41AD-800D-70A7AF3F3B3D}" destId="{578D270F-3BE0-4F07-9E69-8D586B807DD0}" srcOrd="0" destOrd="0" presId="urn:microsoft.com/office/officeart/2005/8/layout/hierarchy2"/>
    <dgm:cxn modelId="{16E5DBD1-2A59-4DAF-803C-A2129B114595}" type="presOf" srcId="{2A557B7C-3022-42BB-83F7-1A4E6412CBA9}" destId="{BCBF85C3-4B75-4138-89DF-80DE6EC7137C}" srcOrd="0" destOrd="0" presId="urn:microsoft.com/office/officeart/2005/8/layout/hierarchy2"/>
    <dgm:cxn modelId="{C24E2EE2-0027-4E7F-8B59-110987886426}" srcId="{2A557B7C-3022-42BB-83F7-1A4E6412CBA9}" destId="{3FF2E539-6B2D-4FBE-A769-0BD87DEA6419}" srcOrd="3" destOrd="0" parTransId="{37B65562-1664-4085-B760-FE36655B5F2E}" sibTransId="{2A8BE80F-7841-4872-845C-5E12851770D1}"/>
    <dgm:cxn modelId="{AE10FD2C-041B-4A6C-9F4B-3B82C331D5F0}" type="presOf" srcId="{2E2CD80C-8C4B-442F-B20D-D6A9F90543DF}" destId="{8531B24D-C221-418F-BA3E-67DD1AB0A114}" srcOrd="1" destOrd="0" presId="urn:microsoft.com/office/officeart/2005/8/layout/hierarchy2"/>
    <dgm:cxn modelId="{70B20C90-A7A7-443F-949E-096354CEC775}" type="presOf" srcId="{26D9DE6B-7FD2-4AF3-A7D4-EBC872B41B6C}" destId="{5E9CCF86-7630-449A-932D-D49F4E32AAB0}" srcOrd="0" destOrd="0" presId="urn:microsoft.com/office/officeart/2005/8/layout/hierarchy2"/>
    <dgm:cxn modelId="{C218CB17-FC83-4F6E-89A0-1C44781B55FF}" type="presOf" srcId="{F29A7C78-1C8D-49C0-9661-36DB1B3FAB89}" destId="{104A027C-71C4-404B-85D2-5969FF4B757B}" srcOrd="1" destOrd="0" presId="urn:microsoft.com/office/officeart/2005/8/layout/hierarchy2"/>
    <dgm:cxn modelId="{A72D20CA-75A3-427E-BA4E-FB723774ECBF}" type="presOf" srcId="{90A6036C-97C7-4613-B16D-E959F01A7CE6}" destId="{13DD8123-CE4C-4864-B0DB-571A1B62ACFA}" srcOrd="1" destOrd="0" presId="urn:microsoft.com/office/officeart/2005/8/layout/hierarchy2"/>
    <dgm:cxn modelId="{FCB95D82-440C-454F-80E1-9B0AC058DBE7}" srcId="{2DD81F2C-44FA-4771-AB4D-7F6462256511}" destId="{237C748B-EB6C-43C7-B61C-5198ECE17C63}" srcOrd="0" destOrd="0" parTransId="{C32F6F25-DFA2-4DB6-B853-78504FADB051}" sibTransId="{163F077C-6084-42BD-B9C0-06D9AFA41DFD}"/>
    <dgm:cxn modelId="{937AD94B-80F1-4C4F-9A95-EF52510AE3E4}" type="presOf" srcId="{CDC30744-BF08-4E11-855B-83EBCEFDDBE3}" destId="{C26A3E0F-5FAC-43B9-A746-C51CA7CE1246}" srcOrd="1" destOrd="0" presId="urn:microsoft.com/office/officeart/2005/8/layout/hierarchy2"/>
    <dgm:cxn modelId="{A9F44B08-ACA1-4760-B956-7BB848681034}" type="presOf" srcId="{05EE45E9-151E-427F-8124-25FDE4776900}" destId="{F45D56FE-A529-4AF9-BF6E-7BA66DF1D9FE}" srcOrd="0" destOrd="0" presId="urn:microsoft.com/office/officeart/2005/8/layout/hierarchy2"/>
    <dgm:cxn modelId="{F70EA9BF-6477-4D7F-9A90-EF8400F5BFAF}" type="presOf" srcId="{A52100CF-4593-401E-A385-EC81666EF5A6}" destId="{60D58EAF-3960-41F4-A648-399551E18AA3}" srcOrd="0" destOrd="0" presId="urn:microsoft.com/office/officeart/2005/8/layout/hierarchy2"/>
    <dgm:cxn modelId="{811ED985-D5D7-45E6-9332-F206A96A3DFB}" type="presOf" srcId="{4EA3C170-2965-495C-8B77-C576F6CD6500}" destId="{C3331F88-0D34-4ADC-91CE-2D37B383724C}" srcOrd="1" destOrd="0" presId="urn:microsoft.com/office/officeart/2005/8/layout/hierarchy2"/>
    <dgm:cxn modelId="{7870C526-8C6B-44F2-AAE5-677C02D0FB64}" type="presOf" srcId="{7022831F-BE01-483F-B1D4-194CA3A0AD40}" destId="{F048F0E5-D158-44A0-9361-1033C85CA5C5}" srcOrd="1" destOrd="0" presId="urn:microsoft.com/office/officeart/2005/8/layout/hierarchy2"/>
    <dgm:cxn modelId="{3E794322-4BFA-436E-BBBC-AF7E3312686C}" type="presOf" srcId="{37B65562-1664-4085-B760-FE36655B5F2E}" destId="{325E1C51-ED60-4BC3-A231-2950E5D958CF}" srcOrd="0" destOrd="0" presId="urn:microsoft.com/office/officeart/2005/8/layout/hierarchy2"/>
    <dgm:cxn modelId="{68A17842-9B06-44B4-B6C1-E19F2D6BD990}" srcId="{B3737413-EF7A-4106-8268-F6DACBD75B22}" destId="{CFA8F012-6CEE-4F20-A2B4-5042D8E3E5BD}" srcOrd="0" destOrd="0" parTransId="{CDC30744-BF08-4E11-855B-83EBCEFDDBE3}" sibTransId="{54388BAC-D027-481E-AEFE-7B1A0782670D}"/>
    <dgm:cxn modelId="{4BE0E643-6661-4681-8DCB-9ECD3777A438}" type="presOf" srcId="{66928A8E-13CE-408B-8254-D6F7B15015D0}" destId="{5E413910-F57E-427A-8A8C-5749BB02474F}" srcOrd="0" destOrd="0" presId="urn:microsoft.com/office/officeart/2005/8/layout/hierarchy2"/>
    <dgm:cxn modelId="{A6DE5DB7-2B7A-440D-B03A-0CBA73B1E407}" type="presOf" srcId="{37B65562-1664-4085-B760-FE36655B5F2E}" destId="{7490D64B-B16D-4A16-8711-4A315011D614}" srcOrd="1" destOrd="0" presId="urn:microsoft.com/office/officeart/2005/8/layout/hierarchy2"/>
    <dgm:cxn modelId="{25FCCF91-58B8-488F-A25D-C0CC4D19E8C9}" type="presOf" srcId="{2DD81F2C-44FA-4771-AB4D-7F6462256511}" destId="{C4FEFC04-FD6D-4241-98A1-46DE29EAFC51}" srcOrd="0" destOrd="0" presId="urn:microsoft.com/office/officeart/2005/8/layout/hierarchy2"/>
    <dgm:cxn modelId="{D3E8A2EE-FE0F-4CE5-BD41-66D89C3EB7B2}" type="presOf" srcId="{7E85C87F-06CE-40E8-921C-616E4721FFDC}" destId="{BA27E77A-373F-4D70-A08C-0AF1865F7A88}" srcOrd="1" destOrd="0" presId="urn:microsoft.com/office/officeart/2005/8/layout/hierarchy2"/>
    <dgm:cxn modelId="{95B3043C-E03B-4E99-B3EA-8049BCED7BB0}" type="presOf" srcId="{237C748B-EB6C-43C7-B61C-5198ECE17C63}" destId="{D5E573E1-F570-45C8-93F9-580766ADDC07}" srcOrd="0" destOrd="0" presId="urn:microsoft.com/office/officeart/2005/8/layout/hierarchy2"/>
    <dgm:cxn modelId="{3111E5B1-D73B-4C4A-A5F7-6028B2DB06C9}" type="presOf" srcId="{50262DCB-4C7F-424C-9BB3-49549F9565FF}" destId="{E5A382B0-E117-430B-89F4-9AAEB744272F}" srcOrd="0" destOrd="0" presId="urn:microsoft.com/office/officeart/2005/8/layout/hierarchy2"/>
    <dgm:cxn modelId="{D83C6796-76CD-4FFD-89D1-C74E66F3CFCE}" type="presOf" srcId="{90A6036C-97C7-4613-B16D-E959F01A7CE6}" destId="{1946E634-550C-48A2-A79C-68B3025627F0}" srcOrd="0" destOrd="0" presId="urn:microsoft.com/office/officeart/2005/8/layout/hierarchy2"/>
    <dgm:cxn modelId="{2A39D5E8-0C6B-428E-A35C-510DA6E71F32}" type="presOf" srcId="{C32F6F25-DFA2-4DB6-B853-78504FADB051}" destId="{440CF56A-9185-4CA9-A5A1-C3B3FC0011B1}" srcOrd="0" destOrd="0" presId="urn:microsoft.com/office/officeart/2005/8/layout/hierarchy2"/>
    <dgm:cxn modelId="{789DB3D2-CD61-4130-8E3E-7B3A8C2E1C7A}" type="presOf" srcId="{D3658F70-C017-46F7-96F4-085917AA48B0}" destId="{62E889A7-47DE-498B-BBB7-67808F81DC49}" srcOrd="0" destOrd="0" presId="urn:microsoft.com/office/officeart/2005/8/layout/hierarchy2"/>
    <dgm:cxn modelId="{9C720750-CA6C-413B-8780-4B2A60DA3FD8}" type="presOf" srcId="{0DA40E65-381B-408A-A899-5F5D0C38FEB5}" destId="{38A450DA-D101-47F3-9C4C-241E1235E1FD}" srcOrd="0" destOrd="0" presId="urn:microsoft.com/office/officeart/2005/8/layout/hierarchy2"/>
    <dgm:cxn modelId="{6EEFD7B7-8AD6-4E62-9DC6-8E801C68EB25}" srcId="{2A557B7C-3022-42BB-83F7-1A4E6412CBA9}" destId="{2D38C415-0076-41AD-800D-70A7AF3F3B3D}" srcOrd="1" destOrd="0" parTransId="{26D9DE6B-7FD2-4AF3-A7D4-EBC872B41B6C}" sibTransId="{BFA2AF7A-4490-4669-BC30-BF9EE4311E08}"/>
    <dgm:cxn modelId="{ECAA157B-0016-4797-B190-3A6E5FE306AA}" type="presOf" srcId="{C32F6F25-DFA2-4DB6-B853-78504FADB051}" destId="{2139E712-513B-46BA-B70D-41FFAA15ED9C}" srcOrd="1" destOrd="0" presId="urn:microsoft.com/office/officeart/2005/8/layout/hierarchy2"/>
    <dgm:cxn modelId="{586D82FE-CB27-4342-A185-147A35C09E1E}" srcId="{9C7BB5D0-5F91-4C96-9345-363DCC9492CC}" destId="{D3658F70-C017-46F7-96F4-085917AA48B0}" srcOrd="3" destOrd="0" parTransId="{7E85C87F-06CE-40E8-921C-616E4721FFDC}" sibTransId="{97B9E032-2EDE-4A12-9AE4-49046AD70A6D}"/>
    <dgm:cxn modelId="{84C3217C-CAA8-431B-87FD-359137A665CB}" type="presOf" srcId="{2E2CD80C-8C4B-442F-B20D-D6A9F90543DF}" destId="{1F05E489-6539-44EA-B24C-4EE716633FF3}" srcOrd="0" destOrd="0" presId="urn:microsoft.com/office/officeart/2005/8/layout/hierarchy2"/>
    <dgm:cxn modelId="{75E34F2B-F191-4FE2-8292-A09190A41CBB}" type="presOf" srcId="{05EE45E9-151E-427F-8124-25FDE4776900}" destId="{80C91F26-5E83-4FC4-98EE-E374B9431098}" srcOrd="1" destOrd="0" presId="urn:microsoft.com/office/officeart/2005/8/layout/hierarchy2"/>
    <dgm:cxn modelId="{AFE8566C-4CFB-46F4-8440-241271AC43D4}" srcId="{2D38C415-0076-41AD-800D-70A7AF3F3B3D}" destId="{66928A8E-13CE-408B-8254-D6F7B15015D0}" srcOrd="0" destOrd="0" parTransId="{50262DCB-4C7F-424C-9BB3-49549F9565FF}" sibTransId="{E927BB48-F53E-408A-97D8-85A26AD3BB2C}"/>
    <dgm:cxn modelId="{A4D71709-3F4E-4ED8-BDAC-DB2924C098FA}" srcId="{2A557B7C-3022-42BB-83F7-1A4E6412CBA9}" destId="{9C7BB5D0-5F91-4C96-9345-363DCC9492CC}" srcOrd="2" destOrd="0" parTransId="{2E2CD80C-8C4B-442F-B20D-D6A9F90543DF}" sibTransId="{8577AF01-83C4-4CA1-A905-69E91EE7CBB5}"/>
    <dgm:cxn modelId="{79428CDF-8D12-411F-8BE7-6CC0AC20AD96}" srcId="{9C7BB5D0-5F91-4C96-9345-363DCC9492CC}" destId="{A52100CF-4593-401E-A385-EC81666EF5A6}" srcOrd="2" destOrd="0" parTransId="{90A6036C-97C7-4613-B16D-E959F01A7CE6}" sibTransId="{82D595C3-6F4D-4319-A411-E90437F2ED21}"/>
    <dgm:cxn modelId="{CA149358-A0E9-4B14-B168-E79C8EC8038B}" type="presOf" srcId="{3FF2E539-6B2D-4FBE-A769-0BD87DEA6419}" destId="{A091C3FF-8FE2-44B3-8733-01B7719C2AB0}" srcOrd="0" destOrd="0" presId="urn:microsoft.com/office/officeart/2005/8/layout/hierarchy2"/>
    <dgm:cxn modelId="{B203EF0D-EF34-404A-B9FA-28F962287D3F}" type="presParOf" srcId="{5FB603E1-8C72-421A-9F7B-D64B2857DE4B}" destId="{137E0E35-E1A0-412B-B72C-9DDF9BAEB451}" srcOrd="0" destOrd="0" presId="urn:microsoft.com/office/officeart/2005/8/layout/hierarchy2"/>
    <dgm:cxn modelId="{84793E31-AF91-4462-B3F8-DE016CFC6ED5}" type="presParOf" srcId="{137E0E35-E1A0-412B-B72C-9DDF9BAEB451}" destId="{BCBF85C3-4B75-4138-89DF-80DE6EC7137C}" srcOrd="0" destOrd="0" presId="urn:microsoft.com/office/officeart/2005/8/layout/hierarchy2"/>
    <dgm:cxn modelId="{7FA03D4E-EFE7-4FC8-946C-9A5CF5E2A5A5}" type="presParOf" srcId="{137E0E35-E1A0-412B-B72C-9DDF9BAEB451}" destId="{859668FD-22CB-44BD-8910-21F5EB3D1D24}" srcOrd="1" destOrd="0" presId="urn:microsoft.com/office/officeart/2005/8/layout/hierarchy2"/>
    <dgm:cxn modelId="{7C7F08D2-81F8-4033-9EDC-A310523BC734}" type="presParOf" srcId="{859668FD-22CB-44BD-8910-21F5EB3D1D24}" destId="{F45D56FE-A529-4AF9-BF6E-7BA66DF1D9FE}" srcOrd="0" destOrd="0" presId="urn:microsoft.com/office/officeart/2005/8/layout/hierarchy2"/>
    <dgm:cxn modelId="{F6EB3687-2A76-42F9-89AC-7CEFDD10FBD3}" type="presParOf" srcId="{F45D56FE-A529-4AF9-BF6E-7BA66DF1D9FE}" destId="{80C91F26-5E83-4FC4-98EE-E374B9431098}" srcOrd="0" destOrd="0" presId="urn:microsoft.com/office/officeart/2005/8/layout/hierarchy2"/>
    <dgm:cxn modelId="{ADEF1CA1-1574-4F6C-B82F-5922FC34C860}" type="presParOf" srcId="{859668FD-22CB-44BD-8910-21F5EB3D1D24}" destId="{5BA89996-5311-4103-834A-DDCAAF7A717B}" srcOrd="1" destOrd="0" presId="urn:microsoft.com/office/officeart/2005/8/layout/hierarchy2"/>
    <dgm:cxn modelId="{3D3AFD9F-B1B8-4398-AE05-235F641DC7A9}" type="presParOf" srcId="{5BA89996-5311-4103-834A-DDCAAF7A717B}" destId="{8FB1920E-8B7F-4EA1-B0CB-2CB05D0401AB}" srcOrd="0" destOrd="0" presId="urn:microsoft.com/office/officeart/2005/8/layout/hierarchy2"/>
    <dgm:cxn modelId="{7D4275CE-588E-4C29-9BD8-E44CBD4686C5}" type="presParOf" srcId="{5BA89996-5311-4103-834A-DDCAAF7A717B}" destId="{0402F345-47BC-4ECC-A94F-DD914968158F}" srcOrd="1" destOrd="0" presId="urn:microsoft.com/office/officeart/2005/8/layout/hierarchy2"/>
    <dgm:cxn modelId="{F8014246-47C0-4EFF-ABC0-1038AA986AA9}" type="presParOf" srcId="{0402F345-47BC-4ECC-A94F-DD914968158F}" destId="{B64FE4E4-9758-470D-878D-C170E73BE67C}" srcOrd="0" destOrd="0" presId="urn:microsoft.com/office/officeart/2005/8/layout/hierarchy2"/>
    <dgm:cxn modelId="{6018BD3E-974D-4840-BD64-78003E9DD62B}" type="presParOf" srcId="{B64FE4E4-9758-470D-878D-C170E73BE67C}" destId="{C26A3E0F-5FAC-43B9-A746-C51CA7CE1246}" srcOrd="0" destOrd="0" presId="urn:microsoft.com/office/officeart/2005/8/layout/hierarchy2"/>
    <dgm:cxn modelId="{B979D5A3-C24A-4319-9538-7CAB3AEDAD81}" type="presParOf" srcId="{0402F345-47BC-4ECC-A94F-DD914968158F}" destId="{DD39028D-DF08-4E78-915F-7711C6E3EE79}" srcOrd="1" destOrd="0" presId="urn:microsoft.com/office/officeart/2005/8/layout/hierarchy2"/>
    <dgm:cxn modelId="{22FAD29F-E068-4390-B5D8-40BC33F1C069}" type="presParOf" srcId="{DD39028D-DF08-4E78-915F-7711C6E3EE79}" destId="{F90F6AD5-8D64-42AB-81DC-317F06804D05}" srcOrd="0" destOrd="0" presId="urn:microsoft.com/office/officeart/2005/8/layout/hierarchy2"/>
    <dgm:cxn modelId="{15EB35E5-36F4-4C6C-B8AF-D774913D9636}" type="presParOf" srcId="{DD39028D-DF08-4E78-915F-7711C6E3EE79}" destId="{3050A4D8-E1A9-408D-B7AB-7A9D63763068}" srcOrd="1" destOrd="0" presId="urn:microsoft.com/office/officeart/2005/8/layout/hierarchy2"/>
    <dgm:cxn modelId="{3BB19281-5D89-48A4-B360-73E666BDD22A}" type="presParOf" srcId="{859668FD-22CB-44BD-8910-21F5EB3D1D24}" destId="{5E9CCF86-7630-449A-932D-D49F4E32AAB0}" srcOrd="2" destOrd="0" presId="urn:microsoft.com/office/officeart/2005/8/layout/hierarchy2"/>
    <dgm:cxn modelId="{D68ABE8C-6790-4698-A2BF-25152B131425}" type="presParOf" srcId="{5E9CCF86-7630-449A-932D-D49F4E32AAB0}" destId="{439A01CB-9124-4348-B864-136DF00E1188}" srcOrd="0" destOrd="0" presId="urn:microsoft.com/office/officeart/2005/8/layout/hierarchy2"/>
    <dgm:cxn modelId="{54A79D16-716C-44B9-8093-0E2A07EE11B9}" type="presParOf" srcId="{859668FD-22CB-44BD-8910-21F5EB3D1D24}" destId="{4D1B464E-C562-43FF-8B9D-D1E1731BA85A}" srcOrd="3" destOrd="0" presId="urn:microsoft.com/office/officeart/2005/8/layout/hierarchy2"/>
    <dgm:cxn modelId="{106E2FB4-1FD8-4E41-9094-999A4E49FB36}" type="presParOf" srcId="{4D1B464E-C562-43FF-8B9D-D1E1731BA85A}" destId="{578D270F-3BE0-4F07-9E69-8D586B807DD0}" srcOrd="0" destOrd="0" presId="urn:microsoft.com/office/officeart/2005/8/layout/hierarchy2"/>
    <dgm:cxn modelId="{B2E87B3D-5F27-4203-9DB3-90B8A3DA3444}" type="presParOf" srcId="{4D1B464E-C562-43FF-8B9D-D1E1731BA85A}" destId="{0D1228E2-3513-4B3C-B8D4-446472BA2F29}" srcOrd="1" destOrd="0" presId="urn:microsoft.com/office/officeart/2005/8/layout/hierarchy2"/>
    <dgm:cxn modelId="{3AFCAAA3-F159-4841-8B53-1B31AC1C823D}" type="presParOf" srcId="{0D1228E2-3513-4B3C-B8D4-446472BA2F29}" destId="{E5A382B0-E117-430B-89F4-9AAEB744272F}" srcOrd="0" destOrd="0" presId="urn:microsoft.com/office/officeart/2005/8/layout/hierarchy2"/>
    <dgm:cxn modelId="{CFB4052C-909C-4949-B012-6D4AEFC25A3B}" type="presParOf" srcId="{E5A382B0-E117-430B-89F4-9AAEB744272F}" destId="{69697F9B-509B-49E4-A223-C7A34BDCD871}" srcOrd="0" destOrd="0" presId="urn:microsoft.com/office/officeart/2005/8/layout/hierarchy2"/>
    <dgm:cxn modelId="{8534A261-A3E7-4504-B676-8FFE95482865}" type="presParOf" srcId="{0D1228E2-3513-4B3C-B8D4-446472BA2F29}" destId="{2F8C3391-6B65-45C9-B209-80409C2F9403}" srcOrd="1" destOrd="0" presId="urn:microsoft.com/office/officeart/2005/8/layout/hierarchy2"/>
    <dgm:cxn modelId="{CF83FC56-3B78-443B-BC9C-F9CA5FE1E54F}" type="presParOf" srcId="{2F8C3391-6B65-45C9-B209-80409C2F9403}" destId="{5E413910-F57E-427A-8A8C-5749BB02474F}" srcOrd="0" destOrd="0" presId="urn:microsoft.com/office/officeart/2005/8/layout/hierarchy2"/>
    <dgm:cxn modelId="{93E2C1F0-8219-4FA8-99F9-0B83B721D97E}" type="presParOf" srcId="{2F8C3391-6B65-45C9-B209-80409C2F9403}" destId="{A5A1F14D-AC81-4329-82B6-91759322CFE2}" srcOrd="1" destOrd="0" presId="urn:microsoft.com/office/officeart/2005/8/layout/hierarchy2"/>
    <dgm:cxn modelId="{B493490E-AD22-4EDF-BA20-DBE9EA0D36AD}" type="presParOf" srcId="{859668FD-22CB-44BD-8910-21F5EB3D1D24}" destId="{1F05E489-6539-44EA-B24C-4EE716633FF3}" srcOrd="4" destOrd="0" presId="urn:microsoft.com/office/officeart/2005/8/layout/hierarchy2"/>
    <dgm:cxn modelId="{9D9501B8-F737-4A0E-B2E9-F2E017028CBE}" type="presParOf" srcId="{1F05E489-6539-44EA-B24C-4EE716633FF3}" destId="{8531B24D-C221-418F-BA3E-67DD1AB0A114}" srcOrd="0" destOrd="0" presId="urn:microsoft.com/office/officeart/2005/8/layout/hierarchy2"/>
    <dgm:cxn modelId="{8DC3CD45-5B37-4D96-8BDA-75D0BDA860EF}" type="presParOf" srcId="{859668FD-22CB-44BD-8910-21F5EB3D1D24}" destId="{29664323-206F-4252-B922-51327F68FF87}" srcOrd="5" destOrd="0" presId="urn:microsoft.com/office/officeart/2005/8/layout/hierarchy2"/>
    <dgm:cxn modelId="{199627B4-AEEE-430D-BBE7-016B3ACB826A}" type="presParOf" srcId="{29664323-206F-4252-B922-51327F68FF87}" destId="{6A1AA17C-D32A-4962-85B9-B046E18F62DB}" srcOrd="0" destOrd="0" presId="urn:microsoft.com/office/officeart/2005/8/layout/hierarchy2"/>
    <dgm:cxn modelId="{D8817C6C-9F6C-4D41-BA00-43C405B30006}" type="presParOf" srcId="{29664323-206F-4252-B922-51327F68FF87}" destId="{09C94FA1-F6DA-4578-BF84-FE9101201EFF}" srcOrd="1" destOrd="0" presId="urn:microsoft.com/office/officeart/2005/8/layout/hierarchy2"/>
    <dgm:cxn modelId="{9A5B49A3-75B7-4617-BCF4-7B5485090E40}" type="presParOf" srcId="{09C94FA1-F6DA-4578-BF84-FE9101201EFF}" destId="{85EDBADF-A372-47E7-AC8D-98EE08FD5688}" srcOrd="0" destOrd="0" presId="urn:microsoft.com/office/officeart/2005/8/layout/hierarchy2"/>
    <dgm:cxn modelId="{BDAD96B6-1284-4CC8-9466-A1FADA47F44A}" type="presParOf" srcId="{85EDBADF-A372-47E7-AC8D-98EE08FD5688}" destId="{C3331F88-0D34-4ADC-91CE-2D37B383724C}" srcOrd="0" destOrd="0" presId="urn:microsoft.com/office/officeart/2005/8/layout/hierarchy2"/>
    <dgm:cxn modelId="{EC33EE54-0839-4B42-A00E-952C8C8B2EE6}" type="presParOf" srcId="{09C94FA1-F6DA-4578-BF84-FE9101201EFF}" destId="{839A0654-E534-4E8A-82B8-9923FA29409D}" srcOrd="1" destOrd="0" presId="urn:microsoft.com/office/officeart/2005/8/layout/hierarchy2"/>
    <dgm:cxn modelId="{5122C18C-51F3-4CE5-9DBD-DD8780384537}" type="presParOf" srcId="{839A0654-E534-4E8A-82B8-9923FA29409D}" destId="{38A450DA-D101-47F3-9C4C-241E1235E1FD}" srcOrd="0" destOrd="0" presId="urn:microsoft.com/office/officeart/2005/8/layout/hierarchy2"/>
    <dgm:cxn modelId="{44DA2A7B-0F99-4FEF-83FB-F10EE1932900}" type="presParOf" srcId="{839A0654-E534-4E8A-82B8-9923FA29409D}" destId="{470F5ACE-E7BB-459E-A6F0-EA161EB0BDEB}" srcOrd="1" destOrd="0" presId="urn:microsoft.com/office/officeart/2005/8/layout/hierarchy2"/>
    <dgm:cxn modelId="{3E67B360-5B37-4B4F-A7EE-D126F5FC54D8}" type="presParOf" srcId="{09C94FA1-F6DA-4578-BF84-FE9101201EFF}" destId="{09A758E5-37A6-4CBE-A4DE-D225DD6FB14B}" srcOrd="2" destOrd="0" presId="urn:microsoft.com/office/officeart/2005/8/layout/hierarchy2"/>
    <dgm:cxn modelId="{9477E109-8130-4A7F-B06E-450AC958FD1D}" type="presParOf" srcId="{09A758E5-37A6-4CBE-A4DE-D225DD6FB14B}" destId="{5C0F8521-F9D7-4B9B-9E16-DF6847C075A7}" srcOrd="0" destOrd="0" presId="urn:microsoft.com/office/officeart/2005/8/layout/hierarchy2"/>
    <dgm:cxn modelId="{9512C1B4-3DA2-4F42-AA70-424202B6899B}" type="presParOf" srcId="{09C94FA1-F6DA-4578-BF84-FE9101201EFF}" destId="{343A842C-5B72-41E9-ABEC-C6B13AA4B529}" srcOrd="3" destOrd="0" presId="urn:microsoft.com/office/officeart/2005/8/layout/hierarchy2"/>
    <dgm:cxn modelId="{E37F5603-9EBC-4983-B4F2-5B01166E1916}" type="presParOf" srcId="{343A842C-5B72-41E9-ABEC-C6B13AA4B529}" destId="{513BD487-A84C-47A6-A585-759D7C930AE3}" srcOrd="0" destOrd="0" presId="urn:microsoft.com/office/officeart/2005/8/layout/hierarchy2"/>
    <dgm:cxn modelId="{E5BA083F-1D41-40AC-91F8-1318D7F0BD81}" type="presParOf" srcId="{343A842C-5B72-41E9-ABEC-C6B13AA4B529}" destId="{045B8886-0AE5-414A-AFE0-DDA8364026F0}" srcOrd="1" destOrd="0" presId="urn:microsoft.com/office/officeart/2005/8/layout/hierarchy2"/>
    <dgm:cxn modelId="{1BDDDDCD-34AD-4447-80CF-CF0EC8BA184D}" type="presParOf" srcId="{09C94FA1-F6DA-4578-BF84-FE9101201EFF}" destId="{1946E634-550C-48A2-A79C-68B3025627F0}" srcOrd="4" destOrd="0" presId="urn:microsoft.com/office/officeart/2005/8/layout/hierarchy2"/>
    <dgm:cxn modelId="{6616C78A-5034-44C5-830A-A9F47ED1D4C2}" type="presParOf" srcId="{1946E634-550C-48A2-A79C-68B3025627F0}" destId="{13DD8123-CE4C-4864-B0DB-571A1B62ACFA}" srcOrd="0" destOrd="0" presId="urn:microsoft.com/office/officeart/2005/8/layout/hierarchy2"/>
    <dgm:cxn modelId="{6F3B6AB3-8750-45CD-A02B-4F582852C3A2}" type="presParOf" srcId="{09C94FA1-F6DA-4578-BF84-FE9101201EFF}" destId="{783AAF3A-DCE1-4F3D-A277-3A5E9E1B7B90}" srcOrd="5" destOrd="0" presId="urn:microsoft.com/office/officeart/2005/8/layout/hierarchy2"/>
    <dgm:cxn modelId="{366A140E-5627-4994-BFC2-7A2AA40092FF}" type="presParOf" srcId="{783AAF3A-DCE1-4F3D-A277-3A5E9E1B7B90}" destId="{60D58EAF-3960-41F4-A648-399551E18AA3}" srcOrd="0" destOrd="0" presId="urn:microsoft.com/office/officeart/2005/8/layout/hierarchy2"/>
    <dgm:cxn modelId="{1B5BED04-A63F-4C77-A17C-536B4C8F7CCF}" type="presParOf" srcId="{783AAF3A-DCE1-4F3D-A277-3A5E9E1B7B90}" destId="{7FD65956-E075-4171-B6F5-DD96FA5E61D2}" srcOrd="1" destOrd="0" presId="urn:microsoft.com/office/officeart/2005/8/layout/hierarchy2"/>
    <dgm:cxn modelId="{E7D5C3DA-85B9-4475-B057-3DD0E8654E24}" type="presParOf" srcId="{09C94FA1-F6DA-4578-BF84-FE9101201EFF}" destId="{ABEF4102-DE35-4ECF-B4EA-0ECE6F69D45F}" srcOrd="6" destOrd="0" presId="urn:microsoft.com/office/officeart/2005/8/layout/hierarchy2"/>
    <dgm:cxn modelId="{465E6544-FB40-4E5F-A93D-4273D2D1C65D}" type="presParOf" srcId="{ABEF4102-DE35-4ECF-B4EA-0ECE6F69D45F}" destId="{BA27E77A-373F-4D70-A08C-0AF1865F7A88}" srcOrd="0" destOrd="0" presId="urn:microsoft.com/office/officeart/2005/8/layout/hierarchy2"/>
    <dgm:cxn modelId="{6118CE57-5AE7-42D0-AFED-94ACC6D9BEE3}" type="presParOf" srcId="{09C94FA1-F6DA-4578-BF84-FE9101201EFF}" destId="{6B230B52-ACF6-4D38-BD3C-C22982361CC1}" srcOrd="7" destOrd="0" presId="urn:microsoft.com/office/officeart/2005/8/layout/hierarchy2"/>
    <dgm:cxn modelId="{B0804110-4C89-4451-9980-2DE925EF690D}" type="presParOf" srcId="{6B230B52-ACF6-4D38-BD3C-C22982361CC1}" destId="{62E889A7-47DE-498B-BBB7-67808F81DC49}" srcOrd="0" destOrd="0" presId="urn:microsoft.com/office/officeart/2005/8/layout/hierarchy2"/>
    <dgm:cxn modelId="{9F033EA6-1B84-41BA-9C07-70A501E4BB5D}" type="presParOf" srcId="{6B230B52-ACF6-4D38-BD3C-C22982361CC1}" destId="{7516B5D3-9C7C-4A0F-87E1-3AF671B36F45}" srcOrd="1" destOrd="0" presId="urn:microsoft.com/office/officeart/2005/8/layout/hierarchy2"/>
    <dgm:cxn modelId="{46D5ACEE-9CB0-4599-9CFE-E4F1D36B6DDE}" type="presParOf" srcId="{859668FD-22CB-44BD-8910-21F5EB3D1D24}" destId="{325E1C51-ED60-4BC3-A231-2950E5D958CF}" srcOrd="6" destOrd="0" presId="urn:microsoft.com/office/officeart/2005/8/layout/hierarchy2"/>
    <dgm:cxn modelId="{EC14980E-A0B4-40EF-A5C8-51FF84CFAE73}" type="presParOf" srcId="{325E1C51-ED60-4BC3-A231-2950E5D958CF}" destId="{7490D64B-B16D-4A16-8711-4A315011D614}" srcOrd="0" destOrd="0" presId="urn:microsoft.com/office/officeart/2005/8/layout/hierarchy2"/>
    <dgm:cxn modelId="{1C7D3DC7-A489-445A-95BF-47A0AA5B7BAB}" type="presParOf" srcId="{859668FD-22CB-44BD-8910-21F5EB3D1D24}" destId="{DFB6E323-730E-4CA1-A2C4-298795308636}" srcOrd="7" destOrd="0" presId="urn:microsoft.com/office/officeart/2005/8/layout/hierarchy2"/>
    <dgm:cxn modelId="{A7F3E4EC-EC21-4C36-A3BA-FA541EF364DA}" type="presParOf" srcId="{DFB6E323-730E-4CA1-A2C4-298795308636}" destId="{A091C3FF-8FE2-44B3-8733-01B7719C2AB0}" srcOrd="0" destOrd="0" presId="urn:microsoft.com/office/officeart/2005/8/layout/hierarchy2"/>
    <dgm:cxn modelId="{76714E5B-56EE-44C9-B3EB-62504B3D33E2}" type="presParOf" srcId="{DFB6E323-730E-4CA1-A2C4-298795308636}" destId="{EEDE9460-ACCA-4D67-BB0B-3714ED533712}" srcOrd="1" destOrd="0" presId="urn:microsoft.com/office/officeart/2005/8/layout/hierarchy2"/>
    <dgm:cxn modelId="{04167D74-3AE5-4601-AE16-9497B9511300}" type="presParOf" srcId="{EEDE9460-ACCA-4D67-BB0B-3714ED533712}" destId="{16C7BA31-BA8A-453A-BEB6-F98F824A2EE9}" srcOrd="0" destOrd="0" presId="urn:microsoft.com/office/officeart/2005/8/layout/hierarchy2"/>
    <dgm:cxn modelId="{432A5358-E116-4D4E-83A0-190C35790CE1}" type="presParOf" srcId="{16C7BA31-BA8A-453A-BEB6-F98F824A2EE9}" destId="{F048F0E5-D158-44A0-9361-1033C85CA5C5}" srcOrd="0" destOrd="0" presId="urn:microsoft.com/office/officeart/2005/8/layout/hierarchy2"/>
    <dgm:cxn modelId="{D2259B2F-6420-4AA7-B9C6-8A494066D90D}" type="presParOf" srcId="{EEDE9460-ACCA-4D67-BB0B-3714ED533712}" destId="{B0135863-1D51-49E0-8CC5-EB6817852D0D}" srcOrd="1" destOrd="0" presId="urn:microsoft.com/office/officeart/2005/8/layout/hierarchy2"/>
    <dgm:cxn modelId="{C087B99D-A4AA-426B-AA2D-29B24B7A6604}" type="presParOf" srcId="{B0135863-1D51-49E0-8CC5-EB6817852D0D}" destId="{01C765BF-4F0A-4F35-AF44-E0816B1AA046}" srcOrd="0" destOrd="0" presId="urn:microsoft.com/office/officeart/2005/8/layout/hierarchy2"/>
    <dgm:cxn modelId="{9A3EDA2F-0F9C-492E-BD97-8303B0C138B9}" type="presParOf" srcId="{B0135863-1D51-49E0-8CC5-EB6817852D0D}" destId="{A250D1FB-D568-4E88-AD2A-3B910CB385BC}" srcOrd="1" destOrd="0" presId="urn:microsoft.com/office/officeart/2005/8/layout/hierarchy2"/>
    <dgm:cxn modelId="{E21D4DA1-849B-4C5A-8846-87A692930759}" type="presParOf" srcId="{859668FD-22CB-44BD-8910-21F5EB3D1D24}" destId="{1ABA6C28-0057-495B-AD90-00957DD9C80A}" srcOrd="8" destOrd="0" presId="urn:microsoft.com/office/officeart/2005/8/layout/hierarchy2"/>
    <dgm:cxn modelId="{C3A4BB77-1FC9-4A50-9B73-80CB61A4DF45}" type="presParOf" srcId="{1ABA6C28-0057-495B-AD90-00957DD9C80A}" destId="{104A027C-71C4-404B-85D2-5969FF4B757B}" srcOrd="0" destOrd="0" presId="urn:microsoft.com/office/officeart/2005/8/layout/hierarchy2"/>
    <dgm:cxn modelId="{F351EFF8-B63E-4FF3-BA7A-DB7ED23262FE}" type="presParOf" srcId="{859668FD-22CB-44BD-8910-21F5EB3D1D24}" destId="{13ECC7BB-A54E-48B5-B9C1-AF4D3B17ABF1}" srcOrd="9" destOrd="0" presId="urn:microsoft.com/office/officeart/2005/8/layout/hierarchy2"/>
    <dgm:cxn modelId="{3681155B-42F2-4F94-B55F-56A9A4E94E90}" type="presParOf" srcId="{13ECC7BB-A54E-48B5-B9C1-AF4D3B17ABF1}" destId="{C4FEFC04-FD6D-4241-98A1-46DE29EAFC51}" srcOrd="0" destOrd="0" presId="urn:microsoft.com/office/officeart/2005/8/layout/hierarchy2"/>
    <dgm:cxn modelId="{8192450C-82A5-4789-8EA4-42B96CE9983D}" type="presParOf" srcId="{13ECC7BB-A54E-48B5-B9C1-AF4D3B17ABF1}" destId="{F66529EE-BCE4-4D8E-8B19-A56C1FC4F288}" srcOrd="1" destOrd="0" presId="urn:microsoft.com/office/officeart/2005/8/layout/hierarchy2"/>
    <dgm:cxn modelId="{D460F168-FFE8-48ED-B469-F310EAA445B8}" type="presParOf" srcId="{F66529EE-BCE4-4D8E-8B19-A56C1FC4F288}" destId="{440CF56A-9185-4CA9-A5A1-C3B3FC0011B1}" srcOrd="0" destOrd="0" presId="urn:microsoft.com/office/officeart/2005/8/layout/hierarchy2"/>
    <dgm:cxn modelId="{65CE51FF-A978-4011-9B92-D8EF62C09075}" type="presParOf" srcId="{440CF56A-9185-4CA9-A5A1-C3B3FC0011B1}" destId="{2139E712-513B-46BA-B70D-41FFAA15ED9C}" srcOrd="0" destOrd="0" presId="urn:microsoft.com/office/officeart/2005/8/layout/hierarchy2"/>
    <dgm:cxn modelId="{C6297E27-B60C-483C-A9D0-4BBC47C1D440}" type="presParOf" srcId="{F66529EE-BCE4-4D8E-8B19-A56C1FC4F288}" destId="{F70BDDAD-656B-4247-AD8E-03730CF87629}" srcOrd="1" destOrd="0" presId="urn:microsoft.com/office/officeart/2005/8/layout/hierarchy2"/>
    <dgm:cxn modelId="{9570198F-8DE6-44A4-A271-8888875F6344}" type="presParOf" srcId="{F70BDDAD-656B-4247-AD8E-03730CF87629}" destId="{D5E573E1-F570-45C8-93F9-580766ADDC07}" srcOrd="0" destOrd="0" presId="urn:microsoft.com/office/officeart/2005/8/layout/hierarchy2"/>
    <dgm:cxn modelId="{31B7E899-8C1A-4F05-B1CD-3FD35BE0A94B}" type="presParOf" srcId="{F70BDDAD-656B-4247-AD8E-03730CF87629}" destId="{E13DDBD7-A7B9-484B-B992-8D799B29A74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F85C3-4B75-4138-89DF-80DE6EC7137C}">
      <dsp:nvSpPr>
        <dsp:cNvPr id="0" name=""/>
        <dsp:cNvSpPr/>
      </dsp:nvSpPr>
      <dsp:spPr>
        <a:xfrm>
          <a:off x="0" y="2187808"/>
          <a:ext cx="993017" cy="657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Personal  Wellbeing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800" kern="1200" dirty="0"/>
        </a:p>
      </dsp:txBody>
      <dsp:txXfrm>
        <a:off x="19268" y="2207076"/>
        <a:ext cx="954481" cy="619338"/>
      </dsp:txXfrm>
    </dsp:sp>
    <dsp:sp modelId="{F45D56FE-A529-4AF9-BF6E-7BA66DF1D9FE}">
      <dsp:nvSpPr>
        <dsp:cNvPr id="0" name=""/>
        <dsp:cNvSpPr/>
      </dsp:nvSpPr>
      <dsp:spPr>
        <a:xfrm rot="16522644">
          <a:off x="72033" y="1498763"/>
          <a:ext cx="2032439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2032439" y="62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600" kern="1200" dirty="0"/>
        </a:p>
      </dsp:txBody>
      <dsp:txXfrm>
        <a:off x="1037442" y="1454187"/>
        <a:ext cx="101621" cy="101621"/>
      </dsp:txXfrm>
    </dsp:sp>
    <dsp:sp modelId="{8FB1920E-8B7F-4EA1-B0CB-2CB05D0401AB}">
      <dsp:nvSpPr>
        <dsp:cNvPr id="0" name=""/>
        <dsp:cNvSpPr/>
      </dsp:nvSpPr>
      <dsp:spPr>
        <a:xfrm>
          <a:off x="1183489" y="248517"/>
          <a:ext cx="1727122" cy="48946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Circumstances which prevent you from meeting an assignment deadline </a:t>
          </a:r>
          <a:endParaRPr lang="en-NZ" sz="1100" kern="1200" dirty="0"/>
        </a:p>
      </dsp:txBody>
      <dsp:txXfrm>
        <a:off x="1197825" y="262853"/>
        <a:ext cx="1698450" cy="460794"/>
      </dsp:txXfrm>
    </dsp:sp>
    <dsp:sp modelId="{B64FE4E4-9758-470D-878D-C170E73BE67C}">
      <dsp:nvSpPr>
        <dsp:cNvPr id="0" name=""/>
        <dsp:cNvSpPr/>
      </dsp:nvSpPr>
      <dsp:spPr>
        <a:xfrm rot="19954088">
          <a:off x="2885638" y="384697"/>
          <a:ext cx="444196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444196" y="623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 dirty="0"/>
        </a:p>
      </dsp:txBody>
      <dsp:txXfrm>
        <a:off x="3096632" y="379826"/>
        <a:ext cx="22209" cy="22209"/>
      </dsp:txXfrm>
    </dsp:sp>
    <dsp:sp modelId="{F90F6AD5-8D64-42AB-81DC-317F06804D05}">
      <dsp:nvSpPr>
        <dsp:cNvPr id="0" name=""/>
        <dsp:cNvSpPr/>
      </dsp:nvSpPr>
      <dsp:spPr>
        <a:xfrm>
          <a:off x="3304862" y="163586"/>
          <a:ext cx="1916017" cy="2500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050" kern="1200" dirty="0" smtClean="0"/>
            <a:t>Contact your clinical coordinator</a:t>
          </a:r>
          <a:endParaRPr lang="en-NZ" sz="1050" kern="1200" dirty="0"/>
        </a:p>
      </dsp:txBody>
      <dsp:txXfrm>
        <a:off x="3312186" y="170910"/>
        <a:ext cx="1901369" cy="235402"/>
      </dsp:txXfrm>
    </dsp:sp>
    <dsp:sp modelId="{5E9CCF86-7630-449A-932D-D49F4E32AAB0}">
      <dsp:nvSpPr>
        <dsp:cNvPr id="0" name=""/>
        <dsp:cNvSpPr/>
      </dsp:nvSpPr>
      <dsp:spPr>
        <a:xfrm rot="17051747">
          <a:off x="565044" y="1960796"/>
          <a:ext cx="1134059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1134059" y="62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 dirty="0"/>
        </a:p>
      </dsp:txBody>
      <dsp:txXfrm>
        <a:off x="1103722" y="1938679"/>
        <a:ext cx="56702" cy="56702"/>
      </dsp:txXfrm>
    </dsp:sp>
    <dsp:sp modelId="{578D270F-3BE0-4F07-9E69-8D586B807DD0}">
      <dsp:nvSpPr>
        <dsp:cNvPr id="0" name=""/>
        <dsp:cNvSpPr/>
      </dsp:nvSpPr>
      <dsp:spPr>
        <a:xfrm>
          <a:off x="1271130" y="964046"/>
          <a:ext cx="1780386" cy="9065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Illness or misfortune which impairs your ability to perform in an examination or test</a:t>
          </a:r>
          <a:endParaRPr lang="en-NZ" sz="1100" kern="1200" dirty="0"/>
        </a:p>
      </dsp:txBody>
      <dsp:txXfrm>
        <a:off x="1297682" y="990598"/>
        <a:ext cx="1727282" cy="853435"/>
      </dsp:txXfrm>
    </dsp:sp>
    <dsp:sp modelId="{E5A382B0-E117-430B-89F4-9AAEB744272F}">
      <dsp:nvSpPr>
        <dsp:cNvPr id="0" name=""/>
        <dsp:cNvSpPr/>
      </dsp:nvSpPr>
      <dsp:spPr>
        <a:xfrm rot="17700681">
          <a:off x="2898940" y="1171534"/>
          <a:ext cx="528673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528673" y="623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 dirty="0"/>
        </a:p>
      </dsp:txBody>
      <dsp:txXfrm>
        <a:off x="3150060" y="1164551"/>
        <a:ext cx="26433" cy="26433"/>
      </dsp:txXfrm>
    </dsp:sp>
    <dsp:sp modelId="{5E413910-F57E-427A-8A8C-5749BB02474F}">
      <dsp:nvSpPr>
        <dsp:cNvPr id="0" name=""/>
        <dsp:cNvSpPr/>
      </dsp:nvSpPr>
      <dsp:spPr>
        <a:xfrm>
          <a:off x="3275038" y="523719"/>
          <a:ext cx="4852927" cy="8290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Apply for special conditions if appropriate. Sit exam/test if at all possible.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Apply for aegrotat or compassionate consideration within 7 days of last exam (</a:t>
          </a:r>
          <a:r>
            <a:rPr lang="en-NZ" sz="1100" kern="1200" dirty="0" smtClean="0">
              <a:hlinkClick xmlns:r="http://schemas.openxmlformats.org/officeDocument/2006/relationships" r:id="rId1"/>
            </a:rPr>
            <a:t>www.auckland.ac.nz/uoa/cs-examination-information</a:t>
          </a:r>
          <a:r>
            <a:rPr lang="en-NZ" sz="1100" kern="1200" dirty="0" smtClean="0"/>
            <a:t>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Contact  Student Health &amp; Counselling,  - </a:t>
          </a:r>
          <a:r>
            <a:rPr lang="en-NZ" sz="1100" i="1" kern="1200" dirty="0" smtClean="0"/>
            <a:t>ring (09) 923 7681 </a:t>
          </a:r>
          <a:r>
            <a:rPr lang="en-NZ" sz="1100" kern="1200" dirty="0" smtClean="0"/>
            <a:t>or see Kate Snow if unsure.</a:t>
          </a:r>
          <a:endParaRPr lang="en-NZ" sz="1050" kern="1200" dirty="0" smtClean="0"/>
        </a:p>
      </dsp:txBody>
      <dsp:txXfrm>
        <a:off x="3299319" y="548000"/>
        <a:ext cx="4804365" cy="780438"/>
      </dsp:txXfrm>
    </dsp:sp>
    <dsp:sp modelId="{1F05E489-6539-44EA-B24C-4EE716633FF3}">
      <dsp:nvSpPr>
        <dsp:cNvPr id="0" name=""/>
        <dsp:cNvSpPr/>
      </dsp:nvSpPr>
      <dsp:spPr>
        <a:xfrm rot="1293877">
          <a:off x="983773" y="2559053"/>
          <a:ext cx="264136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264136" y="62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 dirty="0"/>
        </a:p>
      </dsp:txBody>
      <dsp:txXfrm>
        <a:off x="1109238" y="2558683"/>
        <a:ext cx="13206" cy="13206"/>
      </dsp:txXfrm>
    </dsp:sp>
    <dsp:sp modelId="{6A1AA17C-D32A-4962-85B9-B046E18F62DB}">
      <dsp:nvSpPr>
        <dsp:cNvPr id="0" name=""/>
        <dsp:cNvSpPr/>
      </dsp:nvSpPr>
      <dsp:spPr>
        <a:xfrm>
          <a:off x="1238665" y="2235319"/>
          <a:ext cx="1731321" cy="7570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Anxious, stressed, overwhelmed, depressed, or personal issues . Need Help?</a:t>
          </a:r>
          <a:endParaRPr lang="en-NZ" sz="1100" kern="1200" dirty="0"/>
        </a:p>
      </dsp:txBody>
      <dsp:txXfrm>
        <a:off x="1260837" y="2257491"/>
        <a:ext cx="1686977" cy="712674"/>
      </dsp:txXfrm>
    </dsp:sp>
    <dsp:sp modelId="{85EDBADF-A372-47E7-AC8D-98EE08FD5688}">
      <dsp:nvSpPr>
        <dsp:cNvPr id="0" name=""/>
        <dsp:cNvSpPr/>
      </dsp:nvSpPr>
      <dsp:spPr>
        <a:xfrm rot="19622890">
          <a:off x="2845708" y="2187385"/>
          <a:ext cx="1545075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1545075" y="623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 dirty="0"/>
        </a:p>
      </dsp:txBody>
      <dsp:txXfrm>
        <a:off x="3579619" y="2154992"/>
        <a:ext cx="77253" cy="77253"/>
      </dsp:txXfrm>
    </dsp:sp>
    <dsp:sp modelId="{38A450DA-D101-47F3-9C4C-241E1235E1FD}">
      <dsp:nvSpPr>
        <dsp:cNvPr id="0" name=""/>
        <dsp:cNvSpPr/>
      </dsp:nvSpPr>
      <dsp:spPr>
        <a:xfrm>
          <a:off x="4266504" y="1429446"/>
          <a:ext cx="3871126" cy="6879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UOA Student Counselling Appointments/Emergencies -                                               Ring (09) 923 7681 For full details visit: www.auckland.ac.nz/counselling.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Contact Kate Snow if you need assistance in gaining an appointment.</a:t>
          </a:r>
          <a:endParaRPr lang="en-NZ" sz="1100" kern="1200" dirty="0"/>
        </a:p>
      </dsp:txBody>
      <dsp:txXfrm>
        <a:off x="4286653" y="1449595"/>
        <a:ext cx="3830828" cy="647628"/>
      </dsp:txXfrm>
    </dsp:sp>
    <dsp:sp modelId="{09A758E5-37A6-4CBE-A4DE-D225DD6FB14B}">
      <dsp:nvSpPr>
        <dsp:cNvPr id="0" name=""/>
        <dsp:cNvSpPr/>
      </dsp:nvSpPr>
      <dsp:spPr>
        <a:xfrm rot="21278692">
          <a:off x="2967026" y="2544283"/>
          <a:ext cx="1356746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1356746" y="623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 dirty="0"/>
        </a:p>
      </dsp:txBody>
      <dsp:txXfrm>
        <a:off x="3611481" y="2516598"/>
        <a:ext cx="67837" cy="67837"/>
      </dsp:txXfrm>
    </dsp:sp>
    <dsp:sp modelId="{513BD487-A84C-47A6-A585-759D7C930AE3}">
      <dsp:nvSpPr>
        <dsp:cNvPr id="0" name=""/>
        <dsp:cNvSpPr/>
      </dsp:nvSpPr>
      <dsp:spPr>
        <a:xfrm>
          <a:off x="4320812" y="2244870"/>
          <a:ext cx="3809109" cy="484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Seek support: Faculty staff are available for confidential discussions    e.g. Tim Cundy, Kira Bacal or Kate Snow</a:t>
          </a:r>
          <a:endParaRPr lang="en-NZ" sz="1100" kern="1200" dirty="0"/>
        </a:p>
      </dsp:txBody>
      <dsp:txXfrm>
        <a:off x="4335008" y="2259066"/>
        <a:ext cx="3780717" cy="456279"/>
      </dsp:txXfrm>
    </dsp:sp>
    <dsp:sp modelId="{1946E634-550C-48A2-A79C-68B3025627F0}">
      <dsp:nvSpPr>
        <dsp:cNvPr id="0" name=""/>
        <dsp:cNvSpPr/>
      </dsp:nvSpPr>
      <dsp:spPr>
        <a:xfrm rot="5043514">
          <a:off x="2407880" y="3231237"/>
          <a:ext cx="1254021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1254021" y="623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 dirty="0"/>
        </a:p>
      </dsp:txBody>
      <dsp:txXfrm>
        <a:off x="3003540" y="3206120"/>
        <a:ext cx="62701" cy="62701"/>
      </dsp:txXfrm>
    </dsp:sp>
    <dsp:sp modelId="{60D58EAF-3960-41F4-A648-399551E18AA3}">
      <dsp:nvSpPr>
        <dsp:cNvPr id="0" name=""/>
        <dsp:cNvSpPr/>
      </dsp:nvSpPr>
      <dsp:spPr>
        <a:xfrm>
          <a:off x="3099793" y="3704528"/>
          <a:ext cx="1607495" cy="3131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Talk to your friends</a:t>
          </a:r>
          <a:endParaRPr lang="en-NZ" sz="1100" kern="1200" dirty="0"/>
        </a:p>
      </dsp:txBody>
      <dsp:txXfrm>
        <a:off x="3108965" y="3713700"/>
        <a:ext cx="1589151" cy="294826"/>
      </dsp:txXfrm>
    </dsp:sp>
    <dsp:sp modelId="{ABEF4102-DE35-4ECF-B4EA-0ECE6F69D45F}">
      <dsp:nvSpPr>
        <dsp:cNvPr id="0" name=""/>
        <dsp:cNvSpPr/>
      </dsp:nvSpPr>
      <dsp:spPr>
        <a:xfrm rot="910225">
          <a:off x="2923412" y="2957351"/>
          <a:ext cx="2673048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2673048" y="623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600" kern="1200" dirty="0"/>
        </a:p>
      </dsp:txBody>
      <dsp:txXfrm>
        <a:off x="4193110" y="2896759"/>
        <a:ext cx="133652" cy="133652"/>
      </dsp:txXfrm>
    </dsp:sp>
    <dsp:sp modelId="{62E889A7-47DE-498B-BBB7-67808F81DC49}">
      <dsp:nvSpPr>
        <dsp:cNvPr id="0" name=""/>
        <dsp:cNvSpPr/>
      </dsp:nvSpPr>
      <dsp:spPr>
        <a:xfrm>
          <a:off x="5549885" y="2829497"/>
          <a:ext cx="2534062" cy="96768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800" kern="1200" dirty="0" smtClean="0"/>
            <a:t>Electronic resources: 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800" kern="1200" dirty="0" smtClean="0"/>
            <a:t>CALM - </a:t>
          </a:r>
          <a:r>
            <a:rPr lang="en-NZ" sz="800" kern="1200" dirty="0" smtClean="0">
              <a:hlinkClick xmlns:r="http://schemas.openxmlformats.org/officeDocument/2006/relationships" r:id="rId2"/>
            </a:rPr>
            <a:t>www.calm.auckland.ac.nz</a:t>
          </a:r>
          <a:endParaRPr lang="en-NZ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800" kern="1200" dirty="0" smtClean="0">
              <a:hlinkClick xmlns:r="http://schemas.openxmlformats.org/officeDocument/2006/relationships" r:id="rId3"/>
            </a:rPr>
            <a:t>www.thelowdown.co.nz</a:t>
          </a:r>
          <a:endParaRPr lang="en-NZ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800" kern="1200" dirty="0" smtClean="0">
              <a:hlinkClick xmlns:r="http://schemas.openxmlformats.org/officeDocument/2006/relationships" r:id="rId4"/>
            </a:rPr>
            <a:t>www.ulifeline.org</a:t>
          </a:r>
          <a:endParaRPr lang="en-NZ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800" b="0" i="1" kern="1200" dirty="0" smtClean="0"/>
            <a:t>Lifeline (24/7) – ring 0800  543354</a:t>
          </a:r>
        </a:p>
      </dsp:txBody>
      <dsp:txXfrm>
        <a:off x="5578228" y="2857840"/>
        <a:ext cx="2477376" cy="911001"/>
      </dsp:txXfrm>
    </dsp:sp>
    <dsp:sp modelId="{325E1C51-ED60-4BC3-A231-2950E5D958CF}">
      <dsp:nvSpPr>
        <dsp:cNvPr id="0" name=""/>
        <dsp:cNvSpPr/>
      </dsp:nvSpPr>
      <dsp:spPr>
        <a:xfrm rot="4911614">
          <a:off x="248793" y="3368755"/>
          <a:ext cx="1733956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1733956" y="62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600" kern="1200" dirty="0"/>
        </a:p>
      </dsp:txBody>
      <dsp:txXfrm>
        <a:off x="1072423" y="3331640"/>
        <a:ext cx="86697" cy="86697"/>
      </dsp:txXfrm>
    </dsp:sp>
    <dsp:sp modelId="{A091C3FF-8FE2-44B3-8733-01B7719C2AB0}">
      <dsp:nvSpPr>
        <dsp:cNvPr id="0" name=""/>
        <dsp:cNvSpPr/>
      </dsp:nvSpPr>
      <dsp:spPr>
        <a:xfrm>
          <a:off x="1238525" y="3904607"/>
          <a:ext cx="1652426" cy="6572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Having an issue with a teacher?  E.g. sexist or discriminatory comments</a:t>
          </a:r>
          <a:endParaRPr lang="en-NZ" sz="1100" kern="1200" dirty="0"/>
        </a:p>
      </dsp:txBody>
      <dsp:txXfrm>
        <a:off x="1257775" y="3923857"/>
        <a:ext cx="1613926" cy="618753"/>
      </dsp:txXfrm>
    </dsp:sp>
    <dsp:sp modelId="{16C7BA31-BA8A-453A-BEB6-F98F824A2EE9}">
      <dsp:nvSpPr>
        <dsp:cNvPr id="0" name=""/>
        <dsp:cNvSpPr/>
      </dsp:nvSpPr>
      <dsp:spPr>
        <a:xfrm rot="5652">
          <a:off x="2890950" y="4228753"/>
          <a:ext cx="2133915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2133915" y="623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600" kern="1200" dirty="0"/>
        </a:p>
      </dsp:txBody>
      <dsp:txXfrm>
        <a:off x="3904560" y="4181639"/>
        <a:ext cx="106695" cy="106695"/>
      </dsp:txXfrm>
    </dsp:sp>
    <dsp:sp modelId="{01C765BF-4F0A-4F35-AF44-E0816B1AA046}">
      <dsp:nvSpPr>
        <dsp:cNvPr id="0" name=""/>
        <dsp:cNvSpPr/>
      </dsp:nvSpPr>
      <dsp:spPr>
        <a:xfrm>
          <a:off x="5024865" y="3937869"/>
          <a:ext cx="3069776" cy="597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Document your concern in writing including time and date and contact  Matt Dawes (YR 4)                                  or either Kira Bacal or Tim Cundy</a:t>
          </a:r>
          <a:endParaRPr lang="en-NZ" sz="1100" kern="1200" dirty="0"/>
        </a:p>
      </dsp:txBody>
      <dsp:txXfrm>
        <a:off x="5042372" y="3955376"/>
        <a:ext cx="3034762" cy="562731"/>
      </dsp:txXfrm>
    </dsp:sp>
    <dsp:sp modelId="{1ABA6C28-0057-495B-AD90-00957DD9C80A}">
      <dsp:nvSpPr>
        <dsp:cNvPr id="0" name=""/>
        <dsp:cNvSpPr/>
      </dsp:nvSpPr>
      <dsp:spPr>
        <a:xfrm rot="5286863">
          <a:off x="-188376" y="3731439"/>
          <a:ext cx="2443179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2443179" y="62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600" kern="1200" dirty="0"/>
        </a:p>
      </dsp:txBody>
      <dsp:txXfrm>
        <a:off x="972134" y="3676594"/>
        <a:ext cx="122158" cy="122158"/>
      </dsp:txXfrm>
    </dsp:sp>
    <dsp:sp modelId="{C4FEFC04-FD6D-4241-98A1-46DE29EAFC51}">
      <dsp:nvSpPr>
        <dsp:cNvPr id="0" name=""/>
        <dsp:cNvSpPr/>
      </dsp:nvSpPr>
      <dsp:spPr>
        <a:xfrm>
          <a:off x="1073409" y="4730220"/>
          <a:ext cx="2201636" cy="4567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1100" kern="1200" dirty="0" smtClean="0"/>
            <a:t>Having issues with a student?</a:t>
          </a:r>
          <a:endParaRPr lang="en-NZ" sz="1100" kern="1200" dirty="0"/>
        </a:p>
      </dsp:txBody>
      <dsp:txXfrm>
        <a:off x="1086787" y="4743598"/>
        <a:ext cx="2174880" cy="430007"/>
      </dsp:txXfrm>
    </dsp:sp>
    <dsp:sp modelId="{440CF56A-9185-4CA9-A5A1-C3B3FC0011B1}">
      <dsp:nvSpPr>
        <dsp:cNvPr id="0" name=""/>
        <dsp:cNvSpPr/>
      </dsp:nvSpPr>
      <dsp:spPr>
        <a:xfrm rot="21419117">
          <a:off x="3274075" y="4915507"/>
          <a:ext cx="1401748" cy="12468"/>
        </a:xfrm>
        <a:custGeom>
          <a:avLst/>
          <a:gdLst/>
          <a:ahLst/>
          <a:cxnLst/>
          <a:rect l="0" t="0" r="0" b="0"/>
          <a:pathLst>
            <a:path>
              <a:moveTo>
                <a:pt x="0" y="6234"/>
              </a:moveTo>
              <a:lnTo>
                <a:pt x="1401748" y="623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NZ" sz="500" kern="1200" dirty="0"/>
        </a:p>
      </dsp:txBody>
      <dsp:txXfrm>
        <a:off x="3939906" y="4886697"/>
        <a:ext cx="70087" cy="70087"/>
      </dsp:txXfrm>
    </dsp:sp>
    <dsp:sp modelId="{D5E573E1-F570-45C8-93F9-580766ADDC07}">
      <dsp:nvSpPr>
        <dsp:cNvPr id="0" name=""/>
        <dsp:cNvSpPr/>
      </dsp:nvSpPr>
      <dsp:spPr>
        <a:xfrm>
          <a:off x="4674854" y="4637895"/>
          <a:ext cx="3412226" cy="4939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NZ" sz="1100" kern="1200" dirty="0" smtClean="0"/>
            <a:t>For informal and confidential help contact the Proctor.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NZ" sz="1100" kern="1200" dirty="0" smtClean="0"/>
            <a:t>For more information – </a:t>
          </a:r>
          <a:r>
            <a:rPr lang="en-NZ" sz="1100" kern="1200" dirty="0" smtClean="0">
              <a:hlinkClick xmlns:r="http://schemas.openxmlformats.org/officeDocument/2006/relationships" r:id="rId5"/>
            </a:rPr>
            <a:t>www.auckland.ac.nz/proctor</a:t>
          </a:r>
          <a:r>
            <a:rPr lang="en-NZ" sz="1100" kern="1200" dirty="0" smtClean="0"/>
            <a:t>	</a:t>
          </a:r>
          <a:endParaRPr lang="en-NZ" sz="1100" kern="1200" dirty="0"/>
        </a:p>
      </dsp:txBody>
      <dsp:txXfrm>
        <a:off x="4689322" y="4652363"/>
        <a:ext cx="3383290" cy="4650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2174E-94A8-894B-B55B-E3D1B123F7BC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EBF85-1479-E349-9262-1B6F0600CA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553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C2B82-52D7-564A-9414-F61912D3DADE}" type="datetimeFigureOut">
              <a:rPr lang="en-US" smtClean="0"/>
              <a:t>8/7/2019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170D6-42E6-3B4C-BC2C-154007EECC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0494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709BF-FA49-4485-8F97-94EF1138961D}" type="slidenum">
              <a:rPr lang="en-NZ" smtClean="0"/>
              <a:pPr/>
              <a:t>27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89947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 Opening Slide">
    <p:bg>
      <p:bgPr>
        <a:solidFill>
          <a:srgbClr val="0F7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 hasCustomPrompt="1"/>
          </p:nvPr>
        </p:nvSpPr>
        <p:spPr>
          <a:xfrm>
            <a:off x="682629" y="1441450"/>
            <a:ext cx="8027984" cy="836561"/>
          </a:xfrm>
          <a:prstGeom prst="rect">
            <a:avLst/>
          </a:prstGeom>
        </p:spPr>
        <p:txBody>
          <a:bodyPr vert="horz"/>
          <a:lstStyle>
            <a:lvl1pPr algn="l">
              <a:defRPr sz="4000" b="1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r>
              <a:rPr lang="en-AU" dirty="0" smtClean="0"/>
              <a:t>Headline (Verdana Bold)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2629" y="2296643"/>
            <a:ext cx="8027987" cy="105660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24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Subheading (Verdana Regular)</a:t>
            </a:r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5670067"/>
            <a:ext cx="4872532" cy="71327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>
          <a:xfrm>
            <a:off x="5287551" y="360497"/>
            <a:ext cx="3423062" cy="441802"/>
          </a:xfrm>
        </p:spPr>
        <p:txBody>
          <a:bodyPr/>
          <a:lstStyle>
            <a:lvl1pPr>
              <a:defRPr sz="1400" b="0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fld id="{43DC56B5-A700-544C-8720-C289028A981D}" type="datetime2">
              <a:rPr lang="en-NZ" smtClean="0"/>
              <a:pPr/>
              <a:t>Wednesday, 7 August 2019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58361" y="173194"/>
            <a:ext cx="184666" cy="646331"/>
          </a:xfrm>
          <a:prstGeom prst="rect">
            <a:avLst/>
          </a:prstGeom>
        </p:spPr>
        <p:txBody>
          <a:bodyPr vert="horz" wrap="none" rtlCol="0">
            <a:spAutoFit/>
          </a:bodyPr>
          <a:lstStyle/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79779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 End Slide">
    <p:bg>
      <p:bgPr>
        <a:solidFill>
          <a:srgbClr val="0F76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3" y="2281237"/>
            <a:ext cx="8027987" cy="3179763"/>
          </a:xfrm>
          <a:prstGeom prst="rect">
            <a:avLst/>
          </a:prstGeom>
        </p:spPr>
        <p:txBody>
          <a:bodyPr vert="horz" anchor="b"/>
          <a:lstStyle>
            <a:lvl1pPr marL="0" indent="0">
              <a:buFontTx/>
              <a:buNone/>
              <a:defRPr sz="180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AU" dirty="0" smtClean="0"/>
              <a:t>Thank you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931" y="371543"/>
            <a:ext cx="4872532" cy="71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5624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C16-94CA-4818-B394-06D85BD4D758}" type="datetimeFigureOut">
              <a:rPr lang="en-NZ" smtClean="0"/>
              <a:t>7/08/2019</a:t>
            </a:fld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BE55-A19A-4A05-97A8-AAD5A93DFF59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92979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73C16-94CA-4818-B394-06D85BD4D758}" type="datetimeFigureOut">
              <a:rPr lang="en-NZ" smtClean="0"/>
              <a:t>7/08/2019</a:t>
            </a:fld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BE55-A19A-4A05-97A8-AAD5A93DFF59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80202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77865" y="1777050"/>
            <a:ext cx="8027985" cy="717593"/>
          </a:xfrm>
          <a:prstGeom prst="rect">
            <a:avLst/>
          </a:prstGeom>
        </p:spPr>
        <p:txBody>
          <a:bodyPr vert="horz"/>
          <a:lstStyle>
            <a:lvl1pPr algn="l">
              <a:defRPr sz="44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>
                <a:solidFill>
                  <a:srgbClr val="009AC7"/>
                </a:solidFill>
              </a:rPr>
              <a:t>Headline (Verdana Bold)</a:t>
            </a:r>
            <a:endParaRPr lang="en-US" sz="3600" dirty="0">
              <a:solidFill>
                <a:srgbClr val="009AC7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72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34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A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2958265"/>
            <a:ext cx="3096000" cy="38997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684463" y="1245261"/>
            <a:ext cx="1439998" cy="11777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40465" y="1245261"/>
            <a:ext cx="1439998" cy="117778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51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B Text and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77866" y="2958265"/>
            <a:ext cx="4370400" cy="250114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buFontTx/>
              <a:buNone/>
              <a:defRPr sz="1700" baseline="0">
                <a:latin typeface="Verdana"/>
              </a:defRPr>
            </a:lvl1pPr>
          </a:lstStyle>
          <a:p>
            <a:pPr lvl="0"/>
            <a:r>
              <a:rPr lang="en-AU" dirty="0" smtClean="0"/>
              <a:t>Text (Verdana Regular)</a:t>
            </a:r>
          </a:p>
          <a:p>
            <a:pPr lvl="0"/>
            <a:r>
              <a:rPr lang="en-AU" dirty="0" smtClean="0"/>
              <a:t>et </a:t>
            </a:r>
            <a:r>
              <a:rPr lang="en-AU" dirty="0" err="1" smtClean="0"/>
              <a:t>velicibus</a:t>
            </a:r>
            <a:r>
              <a:rPr lang="en-AU" dirty="0" smtClean="0"/>
              <a:t> el et </a:t>
            </a:r>
            <a:r>
              <a:rPr lang="en-AU" dirty="0" err="1" smtClean="0"/>
              <a:t>magnatet</a:t>
            </a:r>
            <a:r>
              <a:rPr lang="en-AU" dirty="0" smtClean="0"/>
              <a:t> am, </a:t>
            </a:r>
            <a:r>
              <a:rPr lang="en-AU" dirty="0" err="1" smtClean="0"/>
              <a:t>laborru</a:t>
            </a:r>
            <a:r>
              <a:rPr lang="en-AU" dirty="0" smtClean="0"/>
              <a:t> </a:t>
            </a:r>
            <a:r>
              <a:rPr lang="en-AU" dirty="0" err="1" smtClean="0"/>
              <a:t>mendips</a:t>
            </a:r>
            <a:r>
              <a:rPr lang="en-AU" dirty="0" smtClean="0"/>
              <a:t> </a:t>
            </a:r>
            <a:r>
              <a:rPr lang="en-AU" dirty="0" err="1" smtClean="0"/>
              <a:t>apieni</a:t>
            </a:r>
            <a:r>
              <a:rPr lang="en-AU" dirty="0" smtClean="0"/>
              <a:t> </a:t>
            </a:r>
            <a:r>
              <a:rPr lang="en-AU" dirty="0" err="1" smtClean="0"/>
              <a:t>omnimporibus</a:t>
            </a:r>
            <a:r>
              <a:rPr lang="en-AU" dirty="0" smtClean="0"/>
              <a:t> et </a:t>
            </a:r>
            <a:r>
              <a:rPr lang="en-AU" dirty="0" err="1" smtClean="0"/>
              <a:t>perepellut</a:t>
            </a:r>
            <a:r>
              <a:rPr lang="en-AU" dirty="0" smtClean="0"/>
              <a:t> </a:t>
            </a:r>
            <a:r>
              <a:rPr lang="en-AU" dirty="0" err="1" smtClean="0"/>
              <a:t>adis</a:t>
            </a:r>
            <a:r>
              <a:rPr lang="en-AU" dirty="0" smtClean="0"/>
              <a:t> </a:t>
            </a:r>
            <a:r>
              <a:rPr lang="en-AU" dirty="0" err="1" smtClean="0"/>
              <a:t>sequi</a:t>
            </a:r>
            <a:r>
              <a:rPr lang="en-AU" dirty="0" smtClean="0"/>
              <a:t> </a:t>
            </a:r>
            <a:r>
              <a:rPr lang="en-AU" dirty="0" err="1" smtClean="0"/>
              <a:t>cus</a:t>
            </a:r>
            <a:r>
              <a:rPr lang="en-AU" dirty="0" smtClean="0"/>
              <a:t> et </a:t>
            </a:r>
            <a:r>
              <a:rPr lang="en-AU" dirty="0" err="1" smtClean="0"/>
              <a:t>aliquid</a:t>
            </a:r>
            <a:r>
              <a:rPr lang="en-AU" dirty="0" smtClean="0"/>
              <a:t> </a:t>
            </a:r>
            <a:r>
              <a:rPr lang="en-AU" dirty="0" err="1" smtClean="0"/>
              <a:t>molorere</a:t>
            </a:r>
            <a:r>
              <a:rPr lang="en-AU" dirty="0" smtClean="0"/>
              <a:t>, </a:t>
            </a:r>
            <a:r>
              <a:rPr lang="en-AU" dirty="0" err="1" smtClean="0"/>
              <a:t>cullaut</a:t>
            </a:r>
            <a:r>
              <a:rPr lang="en-AU" dirty="0" smtClean="0"/>
              <a:t> </a:t>
            </a:r>
            <a:r>
              <a:rPr lang="en-AU" dirty="0" err="1" smtClean="0"/>
              <a:t>adion</a:t>
            </a:r>
            <a:r>
              <a:rPr lang="en-AU" dirty="0" smtClean="0"/>
              <a:t> </a:t>
            </a:r>
            <a:r>
              <a:rPr lang="en-AU" dirty="0" err="1" smtClean="0"/>
              <a:t>est</a:t>
            </a:r>
            <a:r>
              <a:rPr lang="en-AU" dirty="0" smtClean="0"/>
              <a:t> </a:t>
            </a:r>
            <a:r>
              <a:rPr lang="en-AU" dirty="0" err="1" smtClean="0"/>
              <a:t>magnimp</a:t>
            </a:r>
            <a:r>
              <a:rPr lang="en-AU" dirty="0" smtClean="0"/>
              <a:t> </a:t>
            </a:r>
            <a:r>
              <a:rPr lang="en-AU" dirty="0" err="1" smtClean="0"/>
              <a:t>oremporibus</a:t>
            </a:r>
            <a:r>
              <a:rPr lang="en-AU" dirty="0" smtClean="0"/>
              <a:t>, </a:t>
            </a:r>
            <a:r>
              <a:rPr lang="en-AU" dirty="0" err="1" smtClean="0"/>
              <a:t>conem</a:t>
            </a:r>
            <a:r>
              <a:rPr lang="en-AU" dirty="0" smtClean="0"/>
              <a:t> </a:t>
            </a:r>
            <a:r>
              <a:rPr lang="en-AU" dirty="0" err="1" smtClean="0"/>
              <a:t>etur</a:t>
            </a:r>
            <a:r>
              <a:rPr lang="en-AU" dirty="0" smtClean="0"/>
              <a:t> </a:t>
            </a:r>
            <a:r>
              <a:rPr lang="en-AU" dirty="0" err="1" smtClean="0"/>
              <a:t>Adit</a:t>
            </a:r>
            <a:r>
              <a:rPr lang="en-AU" dirty="0" smtClean="0"/>
              <a:t> </a:t>
            </a:r>
            <a:r>
              <a:rPr lang="en-AU" dirty="0" err="1" smtClean="0"/>
              <a:t>eatas</a:t>
            </a:r>
            <a:r>
              <a:rPr lang="en-AU" dirty="0" smtClean="0"/>
              <a:t> re </a:t>
            </a:r>
            <a:r>
              <a:rPr lang="en-AU" dirty="0" err="1" smtClean="0"/>
              <a:t>nectoruntevelictatem</a:t>
            </a:r>
            <a:r>
              <a:rPr lang="en-AU" dirty="0" smtClean="0"/>
              <a:t> </a:t>
            </a:r>
            <a:r>
              <a:rPr lang="en-AU" dirty="0" err="1" smtClean="0"/>
              <a:t>quaeperum</a:t>
            </a:r>
            <a:endParaRPr lang="en-AU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677866" y="1245262"/>
            <a:ext cx="4370400" cy="1177781"/>
          </a:xfrm>
          <a:prstGeom prst="rect">
            <a:avLst/>
          </a:prstGeom>
        </p:spPr>
        <p:txBody>
          <a:bodyPr vert="horz"/>
          <a:lstStyle>
            <a:lvl1pPr algn="l">
              <a:defRPr sz="3600" b="1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r>
              <a:rPr lang="en-AU" sz="3600" dirty="0" smtClean="0"/>
              <a:t>Headline </a:t>
            </a:r>
            <a:br>
              <a:rPr lang="en-AU" sz="3600" dirty="0" smtClean="0"/>
            </a:br>
            <a:r>
              <a:rPr lang="en-AU" sz="3600" dirty="0" smtClean="0"/>
              <a:t>(Verdana Bold)</a:t>
            </a:r>
            <a:endParaRPr lang="en-US" sz="3600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68446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4046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0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A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80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B Multip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5684463" y="1245262"/>
            <a:ext cx="3096000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5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684463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7340465" y="4192788"/>
            <a:ext cx="1439998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671512" y="1245262"/>
            <a:ext cx="4379913" cy="26642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671511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2999425" y="4192788"/>
            <a:ext cx="2052000" cy="12666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5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120063" cy="5612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05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60400" y="1245262"/>
            <a:ext cx="8120063" cy="421573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>
              <a:buFontTx/>
              <a:buNone/>
              <a:defRPr sz="1200" b="0" i="0"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563" y="357188"/>
            <a:ext cx="4176900" cy="61200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919969" y="1758348"/>
            <a:ext cx="914400" cy="914400"/>
          </a:xfrm>
          <a:prstGeom prst="rect">
            <a:avLst/>
          </a:prstGeom>
        </p:spPr>
        <p:txBody>
          <a:bodyPr wrap="none" rtlCol="0" anchor="t">
            <a:normAutofit/>
          </a:bodyPr>
          <a:lstStyle/>
          <a:p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60400" y="6383338"/>
            <a:ext cx="642730" cy="47466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rgbClr val="009AC7"/>
                </a:solidFill>
                <a:latin typeface="Verdana"/>
                <a:cs typeface="Verdana"/>
              </a:defRPr>
            </a:lvl1pPr>
          </a:lstStyle>
          <a:p>
            <a:fld id="{218B9C4F-B695-C54C-924B-61748EE6A7C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727825" y="638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6B5-A700-544C-8720-C289028A981D}" type="datetime2">
              <a:rPr lang="en-NZ" smtClean="0"/>
              <a:pPr/>
              <a:t>Wednesday, 7 August 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0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6" r:id="rId5"/>
    <p:sldLayoutId id="2147483657" r:id="rId6"/>
    <p:sldLayoutId id="2147483655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mailto:disabilities@auckland.ac.nz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desk.org.au/" TargetMode="External"/><Relationship Id="rId7" Type="http://schemas.openxmlformats.org/officeDocument/2006/relationships/hyperlink" Target="http://www.bigwhitewall.com/" TargetMode="External"/><Relationship Id="rId2" Type="http://schemas.openxmlformats.org/officeDocument/2006/relationships/hyperlink" Target="http://www.calm@auckland.ac.nz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headspace.com/" TargetMode="External"/><Relationship Id="rId5" Type="http://schemas.openxmlformats.org/officeDocument/2006/relationships/hyperlink" Target="http://www.freemindfulness.org/" TargetMode="External"/><Relationship Id="rId4" Type="http://schemas.openxmlformats.org/officeDocument/2006/relationships/hyperlink" Target="http://www.ulifeline.org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02273" y="1143000"/>
            <a:ext cx="8027984" cy="1342829"/>
          </a:xfrm>
        </p:spPr>
        <p:txBody>
          <a:bodyPr/>
          <a:lstStyle/>
          <a:p>
            <a:pPr algn="ctr"/>
            <a:r>
              <a:rPr lang="en-US" sz="3600" dirty="0" smtClean="0"/>
              <a:t>Wellbeing Research, Teaching and Practice in the Auckland Medical </a:t>
            </a:r>
            <a:r>
              <a:rPr lang="en-US" sz="3600" dirty="0" err="1" smtClean="0"/>
              <a:t>Programme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en-US" sz="3600" dirty="0" smtClean="0"/>
              <a:t> SAFE-DRS and Beyond </a:t>
            </a:r>
            <a:endParaRPr lang="en-US" sz="36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802270" y="3698543"/>
            <a:ext cx="8027987" cy="458008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Dr Fiona Moir</a:t>
            </a:r>
            <a:endParaRPr lang="en-US" sz="32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NZ" dirty="0" smtClean="0"/>
              <a:t>Wednesday 7</a:t>
            </a:r>
            <a:r>
              <a:rPr lang="en-NZ" baseline="30000" dirty="0" smtClean="0"/>
              <a:t>th</a:t>
            </a:r>
            <a:r>
              <a:rPr lang="en-NZ" dirty="0" smtClean="0"/>
              <a:t> August 2019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8364" y="1883392"/>
            <a:ext cx="8925636" cy="4499946"/>
          </a:xfrm>
        </p:spPr>
        <p:txBody>
          <a:bodyPr/>
          <a:lstStyle/>
          <a:p>
            <a:pPr>
              <a:lnSpc>
                <a:spcPct val="100000"/>
              </a:lnSpc>
            </a:pPr>
            <a:endParaRPr lang="en-NZ" sz="2800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WHY</a:t>
            </a:r>
            <a:r>
              <a:rPr lang="en-NZ" sz="2800" dirty="0" smtClean="0"/>
              <a:t> WE DEVELOPED IT</a:t>
            </a:r>
          </a:p>
          <a:p>
            <a:pPr>
              <a:lnSpc>
                <a:spcPct val="100000"/>
              </a:lnSpc>
            </a:pPr>
            <a:endParaRPr lang="en-NZ" sz="2800" dirty="0"/>
          </a:p>
          <a:p>
            <a:pPr>
              <a:lnSpc>
                <a:spcPct val="10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WHERE</a:t>
            </a:r>
            <a:r>
              <a:rPr lang="en-NZ" sz="2800" dirty="0" smtClean="0"/>
              <a:t> IN CURRIULUM</a:t>
            </a:r>
          </a:p>
          <a:p>
            <a:pPr>
              <a:lnSpc>
                <a:spcPct val="100000"/>
              </a:lnSpc>
            </a:pPr>
            <a:endParaRPr lang="en-NZ" sz="2800" dirty="0"/>
          </a:p>
          <a:p>
            <a:pPr>
              <a:lnSpc>
                <a:spcPct val="10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WHAT</a:t>
            </a:r>
            <a:r>
              <a:rPr lang="en-NZ" sz="2800" dirty="0" smtClean="0"/>
              <a:t> WE INCLUDED </a:t>
            </a:r>
          </a:p>
          <a:p>
            <a:pPr>
              <a:lnSpc>
                <a:spcPct val="100000"/>
              </a:lnSpc>
            </a:pPr>
            <a:endParaRPr lang="en-NZ" sz="2800" dirty="0"/>
          </a:p>
          <a:p>
            <a:pPr>
              <a:lnSpc>
                <a:spcPct val="10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HOW</a:t>
            </a:r>
            <a:r>
              <a:rPr lang="en-NZ" sz="2800" dirty="0" smtClean="0"/>
              <a:t> </a:t>
            </a:r>
            <a:r>
              <a:rPr lang="en-NZ" sz="2800" dirty="0"/>
              <a:t>WE TEACH AND ASSESS IT</a:t>
            </a:r>
          </a:p>
          <a:p>
            <a:pPr>
              <a:lnSpc>
                <a:spcPct val="100000"/>
              </a:lnSpc>
            </a:pPr>
            <a:endParaRPr lang="en-NZ" sz="2800" dirty="0" smtClean="0"/>
          </a:p>
          <a:p>
            <a:pPr>
              <a:lnSpc>
                <a:spcPct val="10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FEEDBACK</a:t>
            </a:r>
            <a:endParaRPr lang="en-NZ" sz="28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endParaRPr lang="en-NZ" sz="2800" dirty="0"/>
          </a:p>
          <a:p>
            <a:pPr>
              <a:lnSpc>
                <a:spcPct val="100000"/>
              </a:lnSpc>
            </a:pPr>
            <a:endParaRPr lang="en-NZ" sz="2800" dirty="0">
              <a:solidFill>
                <a:srgbClr val="FF0000"/>
              </a:solidFill>
            </a:endParaRPr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2137" y="1098646"/>
            <a:ext cx="8323713" cy="641444"/>
          </a:xfrm>
        </p:spPr>
        <p:txBody>
          <a:bodyPr/>
          <a:lstStyle/>
          <a:p>
            <a:r>
              <a:rPr lang="en-NZ" sz="3200" dirty="0" smtClean="0"/>
              <a:t>SAFE-DRS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7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 dirty="0" smtClean="0"/>
              <a:t>INTRODUCTION</a:t>
            </a:r>
          </a:p>
          <a:p>
            <a:endParaRPr lang="en-NZ" dirty="0"/>
          </a:p>
          <a:p>
            <a:r>
              <a:rPr lang="en-NZ" dirty="0" smtClean="0"/>
              <a:t>DESIGNING THE CURRICULUM: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AIMS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TOPICS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LEARNING OUTCOMES</a:t>
            </a:r>
            <a:endParaRPr lang="en-NZ" dirty="0"/>
          </a:p>
          <a:p>
            <a:pPr marL="285750" indent="-285750">
              <a:buFont typeface="Arial" pitchFamily="34" charset="0"/>
              <a:buChar char="•"/>
            </a:pPr>
            <a:r>
              <a:rPr lang="en-NZ" dirty="0" smtClean="0"/>
              <a:t>ASSESSMENT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3200" dirty="0" smtClean="0"/>
              <a:t>WORKSHOP OUTLINE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02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33286" y="2483893"/>
            <a:ext cx="8988135" cy="3899446"/>
          </a:xfrm>
        </p:spPr>
        <p:txBody>
          <a:bodyPr/>
          <a:lstStyle/>
          <a:p>
            <a:r>
              <a:rPr lang="en-US" sz="2800" dirty="0" smtClean="0"/>
              <a:t>“…with studies </a:t>
            </a:r>
            <a:r>
              <a:rPr lang="en-US" sz="2800" dirty="0"/>
              <a:t>indicating that these </a:t>
            </a:r>
            <a:r>
              <a:rPr lang="en-US" sz="2800" dirty="0" smtClean="0"/>
              <a:t> (mindfulness and relaxation) reduce </a:t>
            </a:r>
            <a:r>
              <a:rPr lang="en-US" sz="2800" dirty="0"/>
              <a:t>anxiety, psychological distress and </a:t>
            </a:r>
            <a:r>
              <a:rPr lang="en-US" sz="2800" dirty="0" smtClean="0"/>
              <a:t>depression… </a:t>
            </a:r>
            <a:r>
              <a:rPr lang="en-US" sz="1200" dirty="0"/>
              <a:t>(Shapiro et al., 2000; Hassked et al., 2009; Warnecke et al., 2011</a:t>
            </a:r>
            <a:r>
              <a:rPr lang="en-US" sz="1200" dirty="0" smtClean="0"/>
              <a:t>)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2800" dirty="0" smtClean="0"/>
              <a:t>“…At </a:t>
            </a:r>
            <a:r>
              <a:rPr lang="en-US" sz="2800" dirty="0"/>
              <a:t>the same time they facilitate the development of positive affect and immune functioning </a:t>
            </a:r>
            <a:r>
              <a:rPr lang="en-US" sz="1200" dirty="0"/>
              <a:t>(Davidson et al., 2003), </a:t>
            </a:r>
            <a:r>
              <a:rPr lang="en-US" sz="2800" dirty="0"/>
              <a:t>empathy and compassion, self-awareness, self-regulation and improved clinical decision-making </a:t>
            </a:r>
            <a:r>
              <a:rPr lang="en-US" sz="1400" dirty="0"/>
              <a:t>(Epstein, 1999; Shapiro, 2000; Hassed et al., 2009).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4003" y="1021859"/>
            <a:ext cx="6768269" cy="44680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Evidence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-1920000">
            <a:off x="514189" y="492021"/>
            <a:ext cx="1469161" cy="64633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3600" dirty="0" smtClean="0">
                <a:solidFill>
                  <a:srgbClr val="FF0000"/>
                </a:solidFill>
              </a:rPr>
              <a:t>Why?  </a:t>
            </a:r>
          </a:p>
        </p:txBody>
      </p:sp>
    </p:spTree>
    <p:extLst>
      <p:ext uri="{BB962C8B-B14F-4D97-AF65-F5344CB8AC3E}">
        <p14:creationId xmlns:p14="http://schemas.microsoft.com/office/powerpoint/2010/main" val="123919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319" y="955343"/>
            <a:ext cx="8242395" cy="286604"/>
          </a:xfrm>
        </p:spPr>
        <p:txBody>
          <a:bodyPr/>
          <a:lstStyle/>
          <a:p>
            <a:r>
              <a:rPr lang="en-NZ" sz="3200" dirty="0" smtClean="0"/>
              <a:t> ‘Arguments</a:t>
            </a:r>
            <a:r>
              <a:rPr lang="en-NZ" sz="3200" dirty="0"/>
              <a:t>’ for </a:t>
            </a:r>
            <a:r>
              <a:rPr lang="en-NZ" sz="3200" dirty="0" smtClean="0"/>
              <a:t>a </a:t>
            </a:r>
            <a:r>
              <a:rPr lang="en-NZ" sz="3200" dirty="0"/>
              <a:t>HWB curriculum </a:t>
            </a:r>
          </a:p>
        </p:txBody>
      </p:sp>
      <p:sp>
        <p:nvSpPr>
          <p:cNvPr id="11" name="Freeform 10"/>
          <p:cNvSpPr/>
          <p:nvPr/>
        </p:nvSpPr>
        <p:spPr>
          <a:xfrm>
            <a:off x="2972209" y="2374425"/>
            <a:ext cx="5728096" cy="822069"/>
          </a:xfrm>
          <a:custGeom>
            <a:avLst/>
            <a:gdLst>
              <a:gd name="connsiteX0" fmla="*/ 0 w 4204861"/>
              <a:gd name="connsiteY0" fmla="*/ 0 h 1238354"/>
              <a:gd name="connsiteX1" fmla="*/ 4204861 w 4204861"/>
              <a:gd name="connsiteY1" fmla="*/ 0 h 1238354"/>
              <a:gd name="connsiteX2" fmla="*/ 4204861 w 4204861"/>
              <a:gd name="connsiteY2" fmla="*/ 1238354 h 1238354"/>
              <a:gd name="connsiteX3" fmla="*/ 0 w 4204861"/>
              <a:gd name="connsiteY3" fmla="*/ 1238354 h 1238354"/>
              <a:gd name="connsiteX4" fmla="*/ 0 w 4204861"/>
              <a:gd name="connsiteY4" fmla="*/ 0 h 123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4861" h="1238354">
                <a:moveTo>
                  <a:pt x="0" y="0"/>
                </a:moveTo>
                <a:lnTo>
                  <a:pt x="4204861" y="0"/>
                </a:lnTo>
                <a:lnTo>
                  <a:pt x="4204861" y="1238354"/>
                </a:lnTo>
                <a:lnTo>
                  <a:pt x="0" y="123835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16510" rIns="16510" bIns="16510" numCol="1" spcCol="1270" anchor="ctr" anchorCtr="0">
            <a:noAutofit/>
          </a:bodyPr>
          <a:lstStyle/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2400" kern="1200" dirty="0" smtClean="0"/>
              <a:t>  Doctors’ Self-care </a:t>
            </a:r>
            <a:r>
              <a:rPr lang="en-NZ" sz="2400" kern="1200" dirty="0" smtClean="0">
                <a:latin typeface="Calibri" panose="020F0502020204030204" pitchFamily="34" charset="0"/>
              </a:rPr>
              <a:t>→ Patient Care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2400" kern="1200" dirty="0" smtClean="0">
                <a:latin typeface="Calibri" panose="020F0502020204030204" pitchFamily="34" charset="0"/>
              </a:rPr>
              <a:t>  Doctors’ Health → Medical Error</a:t>
            </a:r>
          </a:p>
          <a:p>
            <a:pPr lvl="0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2400" kern="1200" dirty="0" smtClean="0">
                <a:latin typeface="Calibri" panose="020F0502020204030204" pitchFamily="34" charset="0"/>
              </a:rPr>
              <a:t> ‘Professionalism’……Societal Expectations </a:t>
            </a:r>
          </a:p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NZ" sz="1300" kern="1200" dirty="0" smtClean="0">
              <a:latin typeface="Calibri" panose="020F0502020204030204" pitchFamily="34" charset="0"/>
            </a:endParaRPr>
          </a:p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NZ" sz="1300" kern="1200" dirty="0" smtClean="0">
              <a:latin typeface="Calibri" panose="020F0502020204030204" pitchFamily="34" charset="0"/>
            </a:endParaRPr>
          </a:p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1300" kern="1200" dirty="0" smtClean="0"/>
              <a:t> </a:t>
            </a:r>
            <a:endParaRPr lang="en-NZ" sz="1300" kern="1200" dirty="0"/>
          </a:p>
        </p:txBody>
      </p:sp>
      <p:sp>
        <p:nvSpPr>
          <p:cNvPr id="14" name="Freeform 13"/>
          <p:cNvSpPr/>
          <p:nvPr/>
        </p:nvSpPr>
        <p:spPr>
          <a:xfrm>
            <a:off x="5140891" y="3522400"/>
            <a:ext cx="4006912" cy="1013126"/>
          </a:xfrm>
          <a:custGeom>
            <a:avLst/>
            <a:gdLst>
              <a:gd name="connsiteX0" fmla="*/ 0 w 1631751"/>
              <a:gd name="connsiteY0" fmla="*/ 0 h 951855"/>
              <a:gd name="connsiteX1" fmla="*/ 1631751 w 1631751"/>
              <a:gd name="connsiteY1" fmla="*/ 0 h 951855"/>
              <a:gd name="connsiteX2" fmla="*/ 1631751 w 1631751"/>
              <a:gd name="connsiteY2" fmla="*/ 951855 h 951855"/>
              <a:gd name="connsiteX3" fmla="*/ 0 w 1631751"/>
              <a:gd name="connsiteY3" fmla="*/ 951855 h 951855"/>
              <a:gd name="connsiteX4" fmla="*/ 0 w 1631751"/>
              <a:gd name="connsiteY4" fmla="*/ 0 h 951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1751" h="951855">
                <a:moveTo>
                  <a:pt x="0" y="0"/>
                </a:moveTo>
                <a:lnTo>
                  <a:pt x="1631751" y="0"/>
                </a:lnTo>
                <a:lnTo>
                  <a:pt x="1631751" y="951855"/>
                </a:lnTo>
                <a:lnTo>
                  <a:pt x="0" y="95185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16510" rIns="16510" bIns="16510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2400" kern="1200" dirty="0" smtClean="0"/>
              <a:t>Retention, Burnout, Morale, Job Withdrawal</a:t>
            </a:r>
            <a:endParaRPr lang="en-NZ" sz="2400" kern="1200" dirty="0"/>
          </a:p>
        </p:txBody>
      </p:sp>
      <p:sp>
        <p:nvSpPr>
          <p:cNvPr id="17" name="Freeform 16"/>
          <p:cNvSpPr/>
          <p:nvPr/>
        </p:nvSpPr>
        <p:spPr>
          <a:xfrm>
            <a:off x="4459204" y="4935638"/>
            <a:ext cx="4113389" cy="883974"/>
          </a:xfrm>
          <a:custGeom>
            <a:avLst/>
            <a:gdLst>
              <a:gd name="connsiteX0" fmla="*/ 0 w 3729809"/>
              <a:gd name="connsiteY0" fmla="*/ 0 h 972367"/>
              <a:gd name="connsiteX1" fmla="*/ 3729809 w 3729809"/>
              <a:gd name="connsiteY1" fmla="*/ 0 h 972367"/>
              <a:gd name="connsiteX2" fmla="*/ 3729809 w 3729809"/>
              <a:gd name="connsiteY2" fmla="*/ 972367 h 972367"/>
              <a:gd name="connsiteX3" fmla="*/ 0 w 3729809"/>
              <a:gd name="connsiteY3" fmla="*/ 972367 h 972367"/>
              <a:gd name="connsiteX4" fmla="*/ 0 w 3729809"/>
              <a:gd name="connsiteY4" fmla="*/ 0 h 972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29809" h="972367">
                <a:moveTo>
                  <a:pt x="0" y="0"/>
                </a:moveTo>
                <a:lnTo>
                  <a:pt x="3729809" y="0"/>
                </a:lnTo>
                <a:lnTo>
                  <a:pt x="3729809" y="972367"/>
                </a:lnTo>
                <a:lnTo>
                  <a:pt x="0" y="97236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2456" tIns="16510" rIns="16510" bIns="16510" numCol="1" spcCol="1270" anchor="ctr" anchorCtr="0">
            <a:noAutofit/>
          </a:bodyPr>
          <a:lstStyle/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2400" kern="1200" dirty="0" smtClean="0">
                <a:latin typeface="Calibri" panose="020F0502020204030204" pitchFamily="34" charset="0"/>
              </a:rPr>
              <a:t>↓</a:t>
            </a:r>
            <a:r>
              <a:rPr lang="en-NZ" sz="2400" kern="1200" dirty="0" smtClean="0"/>
              <a:t>Mental Health of Students</a:t>
            </a:r>
          </a:p>
          <a:p>
            <a:pPr lvl="0" algn="l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NZ" sz="2400" kern="1200" dirty="0" smtClean="0">
                <a:latin typeface="Calibri" panose="020F0502020204030204" pitchFamily="34" charset="0"/>
              </a:rPr>
              <a:t>↑ Evidence for Mindfulness</a:t>
            </a:r>
            <a:endParaRPr lang="en-NZ" sz="2400" kern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7955-6F65-4E0D-B984-C1F6A87A94CB}" type="datetime1">
              <a:rPr lang="en-NZ" smtClean="0"/>
              <a:t>7/08/2019</a:t>
            </a:fld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3BE55-A19A-4A05-97A8-AAD5A93DFF59}" type="slidenum">
              <a:rPr lang="en-NZ" smtClean="0"/>
              <a:t>13</a:t>
            </a:fld>
            <a:endParaRPr lang="en-NZ" dirty="0"/>
          </a:p>
        </p:txBody>
      </p:sp>
      <p:grpSp>
        <p:nvGrpSpPr>
          <p:cNvPr id="6" name="Group 5"/>
          <p:cNvGrpSpPr/>
          <p:nvPr/>
        </p:nvGrpSpPr>
        <p:grpSpPr>
          <a:xfrm>
            <a:off x="269642" y="2932950"/>
            <a:ext cx="3543252" cy="3642273"/>
            <a:chOff x="306037" y="2932950"/>
            <a:chExt cx="3543252" cy="3642273"/>
          </a:xfrm>
        </p:grpSpPr>
        <p:sp>
          <p:nvSpPr>
            <p:cNvPr id="8" name="Oval 7"/>
            <p:cNvSpPr/>
            <p:nvPr/>
          </p:nvSpPr>
          <p:spPr>
            <a:xfrm>
              <a:off x="306037" y="2932950"/>
              <a:ext cx="3543252" cy="3642273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783968" y="3452977"/>
              <a:ext cx="2523517" cy="2602220"/>
            </a:xfrm>
            <a:prstGeom prst="ellipse">
              <a:avLst/>
            </a:prstGeom>
            <a:solidFill>
              <a:srgbClr val="46981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1469040" y="4125777"/>
              <a:ext cx="1140194" cy="1092335"/>
            </a:xfrm>
            <a:prstGeom prst="ellipse">
              <a:avLst/>
            </a:pr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TextBox 23"/>
            <p:cNvSpPr txBox="1"/>
            <p:nvPr/>
          </p:nvSpPr>
          <p:spPr>
            <a:xfrm>
              <a:off x="1530622" y="4445257"/>
              <a:ext cx="1078612" cy="400110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NZ" sz="2000" dirty="0" smtClean="0"/>
                <a:t>patients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55587" y="5266731"/>
              <a:ext cx="1825034" cy="707886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n-NZ" sz="2000" dirty="0" smtClean="0"/>
                <a:t>medical</a:t>
              </a:r>
            </a:p>
            <a:p>
              <a:pPr algn="ctr"/>
              <a:r>
                <a:rPr lang="en-NZ" sz="2000" dirty="0" smtClean="0"/>
                <a:t>profession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02689" y="6023237"/>
              <a:ext cx="2846600" cy="400110"/>
            </a:xfrm>
            <a:prstGeom prst="rect">
              <a:avLst/>
            </a:prstGeom>
          </p:spPr>
          <p:txBody>
            <a:bodyPr vert="horz" wrap="square" rtlCol="0">
              <a:spAutoFit/>
            </a:bodyPr>
            <a:lstStyle/>
            <a:p>
              <a:r>
                <a:rPr lang="en-NZ" sz="2000" dirty="0" smtClean="0"/>
                <a:t>wider environment</a:t>
              </a:r>
            </a:p>
          </p:txBody>
        </p:sp>
      </p:grpSp>
      <p:sp>
        <p:nvSpPr>
          <p:cNvPr id="3" name="Oval 2"/>
          <p:cNvSpPr/>
          <p:nvPr/>
        </p:nvSpPr>
        <p:spPr>
          <a:xfrm>
            <a:off x="10290412" y="2090222"/>
            <a:ext cx="914400" cy="914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16" name="Straight Connector 15"/>
          <p:cNvSpPr/>
          <p:nvPr/>
        </p:nvSpPr>
        <p:spPr>
          <a:xfrm rot="5400000">
            <a:off x="3555942" y="3294720"/>
            <a:ext cx="806143" cy="2295149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Straight Connector 12"/>
          <p:cNvSpPr/>
          <p:nvPr/>
        </p:nvSpPr>
        <p:spPr>
          <a:xfrm rot="5400000">
            <a:off x="1586108" y="3018387"/>
            <a:ext cx="1962557" cy="966766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Straight Connector 17"/>
          <p:cNvSpPr/>
          <p:nvPr/>
        </p:nvSpPr>
        <p:spPr>
          <a:xfrm flipV="1">
            <a:off x="3271091" y="5400550"/>
            <a:ext cx="1238802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29548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6478" y="2129051"/>
            <a:ext cx="9239534" cy="4254288"/>
          </a:xfrm>
        </p:spPr>
        <p:txBody>
          <a:bodyPr/>
          <a:lstStyle/>
          <a:p>
            <a:r>
              <a:rPr lang="en-NZ" sz="2400" dirty="0"/>
              <a:t>Applied Science for Medicine</a:t>
            </a:r>
          </a:p>
          <a:p>
            <a:r>
              <a:rPr lang="en-NZ" sz="2400" dirty="0"/>
              <a:t>Clinical and Communication Skills</a:t>
            </a:r>
          </a:p>
          <a:p>
            <a:r>
              <a:rPr lang="en-NZ" sz="2400" dirty="0"/>
              <a:t>Hauora Maori </a:t>
            </a:r>
          </a:p>
          <a:p>
            <a:r>
              <a:rPr lang="en-NZ" sz="2400" dirty="0"/>
              <a:t>Population Health </a:t>
            </a:r>
          </a:p>
          <a:p>
            <a:endParaRPr lang="en-NZ" dirty="0"/>
          </a:p>
          <a:p>
            <a:r>
              <a:rPr lang="en-NZ" sz="2800" dirty="0"/>
              <a:t>Professional </a:t>
            </a:r>
            <a:r>
              <a:rPr lang="en-NZ" sz="2800" dirty="0" smtClean="0"/>
              <a:t>&amp; </a:t>
            </a:r>
            <a:r>
              <a:rPr lang="en-NZ" sz="2800" dirty="0"/>
              <a:t>Personal Skills (5th </a:t>
            </a:r>
            <a:r>
              <a:rPr lang="en-NZ" sz="2800" dirty="0" smtClean="0"/>
              <a:t>Domain </a:t>
            </a:r>
            <a:r>
              <a:rPr lang="en-NZ" sz="2800" dirty="0"/>
              <a:t>added</a:t>
            </a:r>
            <a:r>
              <a:rPr lang="en-NZ" sz="2800" dirty="0" smtClean="0"/>
              <a:t>)</a:t>
            </a:r>
          </a:p>
          <a:p>
            <a:endParaRPr lang="en-NZ" sz="2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NZ" sz="2400" b="1" dirty="0" smtClean="0"/>
              <a:t>  </a:t>
            </a:r>
            <a:r>
              <a:rPr lang="en-NZ" sz="2400" dirty="0"/>
              <a:t>Professionalism and Reflective Practice</a:t>
            </a:r>
          </a:p>
          <a:p>
            <a:pPr marL="342900" lvl="1" indent="-342900">
              <a:buFont typeface="Arial"/>
              <a:buChar char="•"/>
            </a:pPr>
            <a:r>
              <a:rPr lang="en-NZ" sz="2400" dirty="0">
                <a:latin typeface="Verdana"/>
              </a:rPr>
              <a:t>  Ethics and The Law</a:t>
            </a:r>
          </a:p>
          <a:p>
            <a:pPr marL="342900" lvl="1" indent="-342900">
              <a:buFont typeface="Arial"/>
              <a:buChar char="•"/>
            </a:pPr>
            <a:r>
              <a:rPr lang="en-NZ" sz="2400" dirty="0">
                <a:latin typeface="Verdana"/>
              </a:rPr>
              <a:t>  </a:t>
            </a:r>
            <a:r>
              <a:rPr lang="en-NZ" sz="2400" dirty="0">
                <a:solidFill>
                  <a:srgbClr val="FF0000"/>
                </a:solidFill>
                <a:latin typeface="Verdana"/>
              </a:rPr>
              <a:t>Health and Well-being (SAFE-DRS)</a:t>
            </a:r>
          </a:p>
          <a:p>
            <a:pPr marL="342900" lvl="1" indent="-342900">
              <a:buFont typeface="Arial"/>
              <a:buChar char="•"/>
            </a:pPr>
            <a:r>
              <a:rPr lang="en-NZ" sz="2400" dirty="0">
                <a:latin typeface="Verdana"/>
              </a:rPr>
              <a:t>  Cultural Competence  </a:t>
            </a:r>
          </a:p>
          <a:p>
            <a:pPr marL="342900" lvl="1" indent="-342900">
              <a:buFont typeface="Arial"/>
              <a:buChar char="•"/>
            </a:pPr>
            <a:r>
              <a:rPr lang="en-NZ" sz="2400" dirty="0">
                <a:latin typeface="Verdana"/>
              </a:rPr>
              <a:t>  Learning and Teaching</a:t>
            </a:r>
          </a:p>
          <a:p>
            <a:pPr marL="342900" lvl="1" indent="-342900">
              <a:buFont typeface="Arial"/>
              <a:buChar char="•"/>
            </a:pPr>
            <a:r>
              <a:rPr lang="en-NZ" sz="2400" dirty="0">
                <a:latin typeface="Verdana"/>
              </a:rPr>
              <a:t>  Clinical Leadership</a:t>
            </a:r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94363" y="382137"/>
            <a:ext cx="7799512" cy="682388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NZ" sz="3200" dirty="0"/>
              <a:t>Auckland </a:t>
            </a:r>
            <a:r>
              <a:rPr lang="en-NZ" sz="3200" dirty="0" smtClean="0"/>
              <a:t>Medical Programme      Longitudinal </a:t>
            </a:r>
            <a:r>
              <a:rPr lang="en-NZ" sz="3200" dirty="0"/>
              <a:t>Domains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-1920000">
            <a:off x="346622" y="526018"/>
            <a:ext cx="1695483" cy="64633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3600" dirty="0" smtClean="0">
                <a:solidFill>
                  <a:srgbClr val="FF0000"/>
                </a:solidFill>
              </a:rPr>
              <a:t>Where? </a:t>
            </a:r>
          </a:p>
        </p:txBody>
      </p:sp>
    </p:spTree>
    <p:extLst>
      <p:ext uri="{BB962C8B-B14F-4D97-AF65-F5344CB8AC3E}">
        <p14:creationId xmlns:p14="http://schemas.microsoft.com/office/powerpoint/2010/main" val="338591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36478" y="2129051"/>
            <a:ext cx="9239534" cy="4254288"/>
          </a:xfrm>
        </p:spPr>
        <p:txBody>
          <a:bodyPr/>
          <a:lstStyle/>
          <a:p>
            <a:r>
              <a:rPr lang="en-NZ" sz="2800" dirty="0"/>
              <a:t>AIMS:WHAT WOULD THIS PART OF A CURRICULUM BE AIMING TO ACHIEVE? </a:t>
            </a:r>
            <a:endParaRPr lang="en-NZ" sz="2800" dirty="0" smtClean="0"/>
          </a:p>
          <a:p>
            <a:r>
              <a:rPr lang="en-NZ" sz="2800" dirty="0" smtClean="0"/>
              <a:t>(WRITE 2 OR 3 AIMS FROM THE PERSPECTIVE OF THE PROGRAMME)</a:t>
            </a:r>
          </a:p>
          <a:p>
            <a:endParaRPr lang="en-NZ" sz="2800" dirty="0" smtClean="0"/>
          </a:p>
          <a:p>
            <a:endParaRPr lang="en-NZ" sz="2800" dirty="0"/>
          </a:p>
          <a:p>
            <a:r>
              <a:rPr lang="en-NZ" sz="2800" dirty="0"/>
              <a:t>LEARNING OUTCOMES: </a:t>
            </a:r>
          </a:p>
          <a:p>
            <a:r>
              <a:rPr lang="en-NZ" sz="2800" dirty="0"/>
              <a:t>‘BY THE END OF THIS COURSE, THE STUDENT WILL BE ABLE TO …)  </a:t>
            </a:r>
          </a:p>
          <a:p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94363" y="382137"/>
            <a:ext cx="7799512" cy="682388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 rot="-1920000">
            <a:off x="346622" y="526018"/>
            <a:ext cx="1695483" cy="64633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3600" dirty="0" smtClean="0">
                <a:solidFill>
                  <a:srgbClr val="FF0000"/>
                </a:solidFill>
              </a:rPr>
              <a:t>What? </a:t>
            </a:r>
          </a:p>
        </p:txBody>
      </p:sp>
    </p:spTree>
    <p:extLst>
      <p:ext uri="{BB962C8B-B14F-4D97-AF65-F5344CB8AC3E}">
        <p14:creationId xmlns:p14="http://schemas.microsoft.com/office/powerpoint/2010/main" val="28782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76" b="24076"/>
          <a:stretch>
            <a:fillRect/>
          </a:stretch>
        </p:blipFill>
        <p:spPr>
          <a:xfrm>
            <a:off x="660400" y="1057254"/>
            <a:ext cx="8120063" cy="5612738"/>
          </a:xfrm>
        </p:spPr>
      </p:pic>
    </p:spTree>
    <p:extLst>
      <p:ext uri="{BB962C8B-B14F-4D97-AF65-F5344CB8AC3E}">
        <p14:creationId xmlns:p14="http://schemas.microsoft.com/office/powerpoint/2010/main" val="39453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33286" y="2415351"/>
            <a:ext cx="5255663" cy="3967987"/>
          </a:xfrm>
        </p:spPr>
        <p:txBody>
          <a:bodyPr/>
          <a:lstStyle/>
          <a:p>
            <a:r>
              <a:rPr lang="en-US" sz="3600" dirty="0" smtClean="0"/>
              <a:t>S</a:t>
            </a:r>
            <a:r>
              <a:rPr lang="en-US" sz="2800" dirty="0" smtClean="0"/>
              <a:t>elf Care Skills</a:t>
            </a:r>
          </a:p>
          <a:p>
            <a:endParaRPr lang="en-US" sz="2800" dirty="0" smtClean="0"/>
          </a:p>
          <a:p>
            <a:r>
              <a:rPr lang="en-US" sz="3600" dirty="0" smtClean="0"/>
              <a:t>A</a:t>
            </a:r>
            <a:r>
              <a:rPr lang="en-US" sz="2800" dirty="0"/>
              <a:t>ccess</a:t>
            </a:r>
            <a:r>
              <a:rPr lang="en-US" sz="2800" dirty="0" smtClean="0"/>
              <a:t> Help</a:t>
            </a:r>
          </a:p>
          <a:p>
            <a:endParaRPr lang="en-US" sz="2800" dirty="0" smtClean="0"/>
          </a:p>
          <a:p>
            <a:r>
              <a:rPr lang="en-US" sz="3600" dirty="0" smtClean="0"/>
              <a:t>F</a:t>
            </a:r>
            <a:r>
              <a:rPr lang="en-US" sz="2800" dirty="0" smtClean="0"/>
              <a:t>ocused Attention</a:t>
            </a:r>
          </a:p>
          <a:p>
            <a:endParaRPr lang="en-US" sz="2800" dirty="0" smtClean="0"/>
          </a:p>
          <a:p>
            <a:r>
              <a:rPr lang="en-US" sz="3600" dirty="0" smtClean="0"/>
              <a:t>E</a:t>
            </a:r>
            <a:r>
              <a:rPr lang="en-US" sz="2800" dirty="0" smtClean="0"/>
              <a:t>motional Intelligence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3600" dirty="0" smtClean="0"/>
              <a:t>D</a:t>
            </a:r>
            <a:r>
              <a:rPr lang="en-US" sz="2800" dirty="0" smtClean="0"/>
              <a:t>r as Patient and Colleague</a:t>
            </a:r>
          </a:p>
          <a:p>
            <a:endParaRPr lang="en-US" sz="2800" dirty="0" smtClean="0"/>
          </a:p>
          <a:p>
            <a:r>
              <a:rPr lang="en-US" sz="3200" dirty="0" smtClean="0"/>
              <a:t>R</a:t>
            </a:r>
            <a:r>
              <a:rPr lang="en-US" sz="2800" dirty="0" smtClean="0"/>
              <a:t>eflective Practice</a:t>
            </a:r>
          </a:p>
          <a:p>
            <a:endParaRPr lang="en-US" sz="2800" dirty="0" smtClean="0"/>
          </a:p>
          <a:p>
            <a:r>
              <a:rPr lang="en-US" sz="3600" dirty="0" smtClean="0"/>
              <a:t>S</a:t>
            </a:r>
            <a:r>
              <a:rPr lang="en-US" sz="2800" dirty="0" smtClean="0"/>
              <a:t>tress Resistance 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4003" y="1021859"/>
            <a:ext cx="6768269" cy="446805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SAFE-DRS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05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4469" y="2470245"/>
            <a:ext cx="8228177" cy="3589463"/>
          </a:xfrm>
        </p:spPr>
        <p:txBody>
          <a:bodyPr/>
          <a:lstStyle/>
          <a:p>
            <a:pPr algn="r"/>
            <a:endParaRPr lang="en-NZ" sz="2800" dirty="0" smtClean="0"/>
          </a:p>
          <a:p>
            <a:pPr algn="r"/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 </a:t>
            </a:r>
            <a:endParaRPr lang="en-NZ" sz="2800" dirty="0">
              <a:solidFill>
                <a:srgbClr val="094F7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9493" y="1132764"/>
            <a:ext cx="7136357" cy="436730"/>
          </a:xfrm>
        </p:spPr>
        <p:txBody>
          <a:bodyPr/>
          <a:lstStyle/>
          <a:p>
            <a:r>
              <a:rPr lang="en-NZ" sz="3200" dirty="0" smtClean="0"/>
              <a:t>   </a:t>
            </a:r>
            <a:r>
              <a:rPr lang="en-NZ" sz="3200" b="0" dirty="0" smtClean="0"/>
              <a:t>Variety and</a:t>
            </a:r>
            <a:r>
              <a:rPr lang="en-NZ" sz="3200" dirty="0" smtClean="0"/>
              <a:t> Flexibility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-1680000">
            <a:off x="-15371" y="-12149"/>
            <a:ext cx="2292816" cy="120032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3600" dirty="0" smtClean="0">
                <a:solidFill>
                  <a:srgbClr val="FF0000"/>
                </a:solidFill>
              </a:rPr>
              <a:t>How We Teach </a:t>
            </a:r>
          </a:p>
        </p:txBody>
      </p:sp>
      <p:sp>
        <p:nvSpPr>
          <p:cNvPr id="5" name="Rectangle 4"/>
          <p:cNvSpPr/>
          <p:nvPr/>
        </p:nvSpPr>
        <p:spPr>
          <a:xfrm>
            <a:off x="180781" y="1944639"/>
            <a:ext cx="868186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2800" dirty="0" smtClean="0">
                <a:latin typeface="Verdana"/>
              </a:rPr>
              <a:t>Evidence-based and fun </a:t>
            </a:r>
            <a:r>
              <a:rPr lang="en-NZ" sz="2800" dirty="0">
                <a:latin typeface="Verdana"/>
              </a:rPr>
              <a:t>(quiz, prizes, creative</a:t>
            </a:r>
            <a:r>
              <a:rPr lang="en-NZ" sz="2800" dirty="0" smtClean="0">
                <a:latin typeface="Verdana"/>
              </a:rPr>
              <a:t>)</a:t>
            </a:r>
          </a:p>
          <a:p>
            <a:endParaRPr lang="en-NZ" sz="2800" dirty="0" smtClean="0">
              <a:latin typeface="Verdana"/>
            </a:endParaRPr>
          </a:p>
          <a:p>
            <a:r>
              <a:rPr lang="en-NZ" sz="2800" dirty="0" smtClean="0">
                <a:latin typeface="Verdana"/>
              </a:rPr>
              <a:t>Model (a doctor and a person)</a:t>
            </a:r>
          </a:p>
          <a:p>
            <a:endParaRPr lang="en-NZ" sz="2800" dirty="0">
              <a:latin typeface="Verdana"/>
            </a:endParaRPr>
          </a:p>
          <a:p>
            <a:r>
              <a:rPr lang="en-NZ" sz="2800" dirty="0" smtClean="0">
                <a:latin typeface="Verdana"/>
              </a:rPr>
              <a:t>Teach </a:t>
            </a:r>
            <a:r>
              <a:rPr lang="en-NZ" sz="2800" dirty="0">
                <a:latin typeface="Verdana"/>
              </a:rPr>
              <a:t>other technique alongside </a:t>
            </a:r>
            <a:r>
              <a:rPr lang="en-NZ" sz="2800" dirty="0" smtClean="0">
                <a:latin typeface="Verdana"/>
              </a:rPr>
              <a:t>mindfulness</a:t>
            </a:r>
          </a:p>
          <a:p>
            <a:endParaRPr lang="en-NZ" sz="2800" dirty="0">
              <a:latin typeface="Verdana"/>
            </a:endParaRPr>
          </a:p>
          <a:p>
            <a:r>
              <a:rPr lang="en-NZ" sz="2800" dirty="0" smtClean="0">
                <a:latin typeface="Verdana"/>
              </a:rPr>
              <a:t>Small group debrief (clinical experiences)</a:t>
            </a:r>
          </a:p>
          <a:p>
            <a:endParaRPr lang="en-NZ" sz="2800" dirty="0">
              <a:latin typeface="Verdana"/>
            </a:endParaRPr>
          </a:p>
          <a:p>
            <a:r>
              <a:rPr lang="en-NZ" sz="2800" dirty="0" smtClean="0">
                <a:latin typeface="Verdana"/>
              </a:rPr>
              <a:t>Relevant </a:t>
            </a:r>
            <a:r>
              <a:rPr lang="en-NZ" sz="2800" dirty="0">
                <a:latin typeface="Verdana"/>
              </a:rPr>
              <a:t>HWB stories from doctors </a:t>
            </a:r>
            <a:endParaRPr lang="en-NZ" sz="2800" dirty="0" smtClean="0">
              <a:latin typeface="Verdana"/>
            </a:endParaRPr>
          </a:p>
          <a:p>
            <a:endParaRPr lang="en-NZ" sz="2800" dirty="0">
              <a:latin typeface="Verdana"/>
            </a:endParaRPr>
          </a:p>
          <a:p>
            <a:r>
              <a:rPr lang="en-NZ" sz="2800" dirty="0">
                <a:latin typeface="Verdana"/>
              </a:rPr>
              <a:t>Give </a:t>
            </a:r>
            <a:r>
              <a:rPr lang="en-NZ" sz="2800" dirty="0" smtClean="0">
                <a:latin typeface="Verdana"/>
              </a:rPr>
              <a:t>some options (choice)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19454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1696"/>
            <a:ext cx="7886700" cy="775219"/>
          </a:xfrm>
        </p:spPr>
        <p:txBody>
          <a:bodyPr>
            <a:noAutofit/>
          </a:bodyPr>
          <a:lstStyle/>
          <a:p>
            <a:r>
              <a:rPr lang="en-NZ" sz="3200" dirty="0">
                <a:solidFill>
                  <a:srgbClr val="009AC7"/>
                </a:solidFill>
                <a:latin typeface="Verdana"/>
                <a:cs typeface="Verdana"/>
              </a:rPr>
              <a:t>Spiral (Re-visit/Re-inforce Topics): E.g. Emotional Intelligence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8" y="2088107"/>
            <a:ext cx="8789158" cy="35697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NZ" sz="2800" dirty="0">
                <a:latin typeface="Verdana"/>
              </a:rPr>
              <a:t>Year 2: </a:t>
            </a:r>
          </a:p>
          <a:p>
            <a:pPr marL="0"/>
            <a:r>
              <a:rPr lang="en-NZ" sz="2800" dirty="0">
                <a:latin typeface="Verdana"/>
              </a:rPr>
              <a:t>Definition, </a:t>
            </a:r>
            <a:r>
              <a:rPr lang="en-NZ" sz="2800" dirty="0" smtClean="0">
                <a:latin typeface="Verdana"/>
              </a:rPr>
              <a:t>Components</a:t>
            </a:r>
            <a:r>
              <a:rPr lang="en-NZ" sz="2800" dirty="0">
                <a:latin typeface="Verdana"/>
              </a:rPr>
              <a:t>, </a:t>
            </a:r>
            <a:r>
              <a:rPr lang="en-NZ" sz="2800" dirty="0" smtClean="0">
                <a:latin typeface="Verdana"/>
              </a:rPr>
              <a:t>Relevance for      Students </a:t>
            </a:r>
            <a:endParaRPr lang="en-NZ" sz="2800" dirty="0">
              <a:latin typeface="Verdana"/>
            </a:endParaRPr>
          </a:p>
          <a:p>
            <a:pPr marL="0" indent="0">
              <a:buNone/>
            </a:pPr>
            <a:endParaRPr lang="en-NZ" sz="2800" dirty="0" smtClean="0">
              <a:latin typeface="Verdana"/>
            </a:endParaRPr>
          </a:p>
          <a:p>
            <a:pPr marL="0" indent="0">
              <a:buNone/>
            </a:pPr>
            <a:r>
              <a:rPr lang="en-NZ" sz="2800" dirty="0" smtClean="0">
                <a:latin typeface="Verdana"/>
              </a:rPr>
              <a:t>Year </a:t>
            </a:r>
            <a:r>
              <a:rPr lang="en-NZ" sz="2800" dirty="0">
                <a:latin typeface="Verdana"/>
              </a:rPr>
              <a:t>4: </a:t>
            </a:r>
            <a:r>
              <a:rPr lang="en-NZ" sz="2800" dirty="0" smtClean="0">
                <a:latin typeface="Verdana"/>
              </a:rPr>
              <a:t>Patient Interactions, Professionalism</a:t>
            </a:r>
            <a:r>
              <a:rPr lang="en-NZ" sz="2800" dirty="0">
                <a:latin typeface="Verdana"/>
              </a:rPr>
              <a:t>, </a:t>
            </a:r>
            <a:r>
              <a:rPr lang="en-NZ" sz="2800" dirty="0" smtClean="0">
                <a:latin typeface="Verdana"/>
              </a:rPr>
              <a:t>Relevance </a:t>
            </a:r>
            <a:r>
              <a:rPr lang="en-NZ" sz="2800" dirty="0">
                <a:latin typeface="Verdana"/>
              </a:rPr>
              <a:t>for doctors </a:t>
            </a:r>
          </a:p>
          <a:p>
            <a:pPr marL="0" indent="0">
              <a:buNone/>
            </a:pPr>
            <a:endParaRPr lang="en-NZ" sz="2800" dirty="0" smtClean="0">
              <a:latin typeface="Verdana"/>
            </a:endParaRPr>
          </a:p>
          <a:p>
            <a:pPr marL="0" indent="0">
              <a:buNone/>
            </a:pPr>
            <a:r>
              <a:rPr lang="en-NZ" sz="2800" dirty="0" smtClean="0">
                <a:latin typeface="Verdana"/>
              </a:rPr>
              <a:t>Year </a:t>
            </a:r>
            <a:r>
              <a:rPr lang="en-NZ" sz="2800" dirty="0">
                <a:latin typeface="Verdana"/>
              </a:rPr>
              <a:t>5: </a:t>
            </a:r>
            <a:r>
              <a:rPr lang="en-NZ" sz="2800" dirty="0" smtClean="0">
                <a:latin typeface="Verdana"/>
              </a:rPr>
              <a:t>Leadership</a:t>
            </a:r>
            <a:r>
              <a:rPr lang="en-NZ" sz="2800" dirty="0">
                <a:latin typeface="Verdana"/>
              </a:rPr>
              <a:t>, </a:t>
            </a:r>
            <a:r>
              <a:rPr lang="en-NZ" sz="2800" dirty="0" smtClean="0">
                <a:latin typeface="Verdana"/>
              </a:rPr>
              <a:t>Team Work </a:t>
            </a:r>
            <a:r>
              <a:rPr lang="en-NZ" sz="2800" dirty="0">
                <a:latin typeface="Verdana"/>
              </a:rPr>
              <a:t>module – links to videos and sites, how to improve EI) </a:t>
            </a:r>
          </a:p>
        </p:txBody>
      </p:sp>
    </p:spTree>
    <p:extLst>
      <p:ext uri="{BB962C8B-B14F-4D97-AF65-F5344CB8AC3E}">
        <p14:creationId xmlns:p14="http://schemas.microsoft.com/office/powerpoint/2010/main" val="395529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91208" y="2814145"/>
            <a:ext cx="8114642" cy="235694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NZ" sz="2800" b="1" dirty="0">
                <a:solidFill>
                  <a:srgbClr val="00B050"/>
                </a:solidFill>
                <a:ea typeface="+mj-ea"/>
                <a:cs typeface="Verdana"/>
              </a:rPr>
              <a:t>Summary of Wellbeing Research</a:t>
            </a:r>
          </a:p>
          <a:p>
            <a:pPr>
              <a:spcBef>
                <a:spcPct val="0"/>
              </a:spcBef>
            </a:pPr>
            <a:endParaRPr lang="en-NZ" sz="2800" b="1" dirty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endParaRPr lang="en-NZ" sz="2800" b="1" dirty="0" smtClean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r>
              <a:rPr lang="en-NZ" sz="2800" b="1" dirty="0" smtClean="0">
                <a:solidFill>
                  <a:srgbClr val="00B050"/>
                </a:solidFill>
                <a:ea typeface="+mj-ea"/>
                <a:cs typeface="Verdana"/>
              </a:rPr>
              <a:t>SAFE-DRS </a:t>
            </a:r>
            <a:r>
              <a:rPr lang="en-NZ" sz="2800" b="1" dirty="0">
                <a:solidFill>
                  <a:srgbClr val="00B050"/>
                </a:solidFill>
                <a:ea typeface="+mj-ea"/>
                <a:cs typeface="Verdana"/>
              </a:rPr>
              <a:t>Wellbeing Curriculum</a:t>
            </a:r>
          </a:p>
          <a:p>
            <a:pPr>
              <a:spcBef>
                <a:spcPct val="0"/>
              </a:spcBef>
            </a:pPr>
            <a:endParaRPr lang="en-NZ" sz="2800" b="1" dirty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endParaRPr lang="en-NZ" sz="2800" b="1" dirty="0" smtClean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r>
              <a:rPr lang="en-NZ" sz="2800" b="1" dirty="0" smtClean="0">
                <a:solidFill>
                  <a:srgbClr val="00B050"/>
                </a:solidFill>
                <a:ea typeface="+mj-ea"/>
                <a:cs typeface="Verdana"/>
              </a:rPr>
              <a:t>Pastoral </a:t>
            </a:r>
            <a:r>
              <a:rPr lang="en-NZ" sz="2800" b="1" dirty="0">
                <a:solidFill>
                  <a:srgbClr val="00B050"/>
                </a:solidFill>
                <a:ea typeface="+mj-ea"/>
                <a:cs typeface="Verdana"/>
              </a:rPr>
              <a:t>Care Structure and Initiatives  </a:t>
            </a:r>
          </a:p>
          <a:p>
            <a:pPr>
              <a:spcBef>
                <a:spcPct val="0"/>
              </a:spcBef>
            </a:pPr>
            <a:r>
              <a:rPr lang="en-NZ" sz="4400" b="1" dirty="0">
                <a:solidFill>
                  <a:srgbClr val="009AC7"/>
                </a:solidFill>
                <a:ea typeface="+mj-ea"/>
                <a:cs typeface="Verdana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379" y="1777050"/>
            <a:ext cx="8193471" cy="717593"/>
          </a:xfrm>
        </p:spPr>
        <p:txBody>
          <a:bodyPr/>
          <a:lstStyle/>
          <a:p>
            <a:r>
              <a:rPr lang="en-NZ" dirty="0" smtClean="0"/>
              <a:t>This session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880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4469" y="1978925"/>
            <a:ext cx="8228177" cy="4080783"/>
          </a:xfrm>
        </p:spPr>
        <p:txBody>
          <a:bodyPr/>
          <a:lstStyle/>
          <a:p>
            <a:pPr algn="r"/>
            <a:endParaRPr lang="en-NZ" sz="2800" dirty="0" smtClean="0"/>
          </a:p>
          <a:p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Required attendance and participation</a:t>
            </a:r>
          </a:p>
          <a:p>
            <a:endParaRPr lang="en-NZ" sz="2800" dirty="0">
              <a:solidFill>
                <a:srgbClr val="094F7C"/>
              </a:solidFill>
              <a:latin typeface="Comic Sans MS" panose="030F0702030302020204" pitchFamily="66" charset="0"/>
            </a:endParaRPr>
          </a:p>
          <a:p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Written tutor feedback</a:t>
            </a:r>
          </a:p>
          <a:p>
            <a:endParaRPr lang="en-NZ" sz="2800" dirty="0">
              <a:solidFill>
                <a:srgbClr val="094F7C"/>
              </a:solidFill>
              <a:latin typeface="Comic Sans MS" panose="030F0702030302020204" pitchFamily="66" charset="0"/>
            </a:endParaRPr>
          </a:p>
          <a:p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Direct observation on wards</a:t>
            </a:r>
          </a:p>
          <a:p>
            <a:endParaRPr lang="en-NZ" sz="2800" dirty="0">
              <a:solidFill>
                <a:srgbClr val="094F7C"/>
              </a:solidFill>
              <a:latin typeface="Comic Sans MS" panose="030F0702030302020204" pitchFamily="66" charset="0"/>
            </a:endParaRPr>
          </a:p>
          <a:p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Written exam questions</a:t>
            </a:r>
          </a:p>
          <a:p>
            <a:endParaRPr lang="en-NZ" sz="2800" dirty="0">
              <a:solidFill>
                <a:srgbClr val="094F7C"/>
              </a:solidFill>
              <a:latin typeface="Comic Sans MS" panose="030F0702030302020204" pitchFamily="66" charset="0"/>
            </a:endParaRPr>
          </a:p>
          <a:p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Progress Tests</a:t>
            </a:r>
          </a:p>
          <a:p>
            <a:endParaRPr lang="en-NZ" sz="2800" dirty="0">
              <a:solidFill>
                <a:srgbClr val="094F7C"/>
              </a:solidFill>
              <a:latin typeface="Comic Sans MS" panose="030F0702030302020204" pitchFamily="66" charset="0"/>
            </a:endParaRPr>
          </a:p>
          <a:p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Essays</a:t>
            </a:r>
          </a:p>
          <a:p>
            <a:endParaRPr lang="en-NZ" sz="2800" dirty="0">
              <a:solidFill>
                <a:srgbClr val="094F7C"/>
              </a:solidFill>
              <a:latin typeface="Comic Sans MS" panose="030F0702030302020204" pitchFamily="66" charset="0"/>
            </a:endParaRPr>
          </a:p>
          <a:p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Portfolios</a:t>
            </a:r>
            <a:endParaRPr lang="en-NZ" sz="2800" dirty="0">
              <a:solidFill>
                <a:srgbClr val="094F7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69493" y="1132764"/>
            <a:ext cx="7136357" cy="436730"/>
          </a:xfrm>
        </p:spPr>
        <p:txBody>
          <a:bodyPr/>
          <a:lstStyle/>
          <a:p>
            <a:r>
              <a:rPr lang="en-NZ" sz="3200" dirty="0" smtClean="0"/>
              <a:t>   Summative and Formative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-1680000">
            <a:off x="-15371" y="-12149"/>
            <a:ext cx="2292816" cy="1200329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3600" dirty="0" smtClean="0">
                <a:solidFill>
                  <a:srgbClr val="FF0000"/>
                </a:solidFill>
              </a:rPr>
              <a:t>How We Assess ..e.g </a:t>
            </a:r>
          </a:p>
        </p:txBody>
      </p:sp>
    </p:spTree>
    <p:extLst>
      <p:ext uri="{BB962C8B-B14F-4D97-AF65-F5344CB8AC3E}">
        <p14:creationId xmlns:p14="http://schemas.microsoft.com/office/powerpoint/2010/main" val="382678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equential Access Storage 5"/>
          <p:cNvSpPr/>
          <p:nvPr/>
        </p:nvSpPr>
        <p:spPr>
          <a:xfrm>
            <a:off x="-1" y="4353634"/>
            <a:ext cx="9125829" cy="1883392"/>
          </a:xfrm>
          <a:prstGeom prst="flowChartMagneticTap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Oval Callout 8"/>
          <p:cNvSpPr/>
          <p:nvPr/>
        </p:nvSpPr>
        <p:spPr>
          <a:xfrm>
            <a:off x="57693" y="2415654"/>
            <a:ext cx="8243248" cy="1050877"/>
          </a:xfrm>
          <a:prstGeom prst="wedgeEllipseCallout">
            <a:avLst>
              <a:gd name="adj1" fmla="val -49972"/>
              <a:gd name="adj2" fmla="val 6332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77672" y="2088107"/>
            <a:ext cx="8228177" cy="4148919"/>
          </a:xfrm>
        </p:spPr>
        <p:txBody>
          <a:bodyPr/>
          <a:lstStyle/>
          <a:p>
            <a:r>
              <a:rPr lang="en-NZ" sz="2800" dirty="0" smtClean="0"/>
              <a:t>What Some Students Thought…..</a:t>
            </a:r>
          </a:p>
          <a:p>
            <a:endParaRPr lang="en-NZ" sz="2800" dirty="0" smtClean="0">
              <a:solidFill>
                <a:srgbClr val="469816"/>
              </a:solidFill>
            </a:endParaRPr>
          </a:p>
          <a:p>
            <a:r>
              <a:rPr lang="en-NZ" sz="2800" dirty="0" smtClean="0">
                <a:solidFill>
                  <a:srgbClr val="469816"/>
                </a:solidFill>
                <a:latin typeface="Comic Sans MS" panose="030F0702030302020204" pitchFamily="66" charset="0"/>
              </a:rPr>
              <a:t>    </a:t>
            </a:r>
            <a:r>
              <a:rPr lang="en-NZ" sz="28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Stop forcing me to think about myself</a:t>
            </a:r>
          </a:p>
          <a:p>
            <a:endParaRPr lang="en-NZ" sz="2800" dirty="0">
              <a:latin typeface="Comic Sans MS" panose="030F0702030302020204" pitchFamily="66" charset="0"/>
            </a:endParaRPr>
          </a:p>
          <a:p>
            <a:endParaRPr lang="en-NZ" sz="2800" dirty="0" smtClean="0">
              <a:latin typeface="Comic Sans MS" panose="030F0702030302020204" pitchFamily="66" charset="0"/>
            </a:endParaRPr>
          </a:p>
          <a:p>
            <a:pPr algn="r"/>
            <a:endParaRPr lang="en-NZ" sz="2800" dirty="0" smtClean="0"/>
          </a:p>
          <a:p>
            <a:pPr algn="r"/>
            <a:r>
              <a:rPr lang="en-NZ" sz="2800" dirty="0" smtClean="0"/>
              <a:t>……….What </a:t>
            </a:r>
            <a:r>
              <a:rPr lang="en-NZ" sz="2800" dirty="0"/>
              <a:t>Some </a:t>
            </a:r>
            <a:r>
              <a:rPr lang="en-NZ" sz="2800" dirty="0" smtClean="0"/>
              <a:t>Staff Thought</a:t>
            </a:r>
          </a:p>
          <a:p>
            <a:pPr algn="r"/>
            <a:endParaRPr lang="en-NZ" sz="2800" dirty="0" smtClean="0"/>
          </a:p>
          <a:p>
            <a:pPr algn="r"/>
            <a:endParaRPr lang="en-NZ" sz="2800" dirty="0"/>
          </a:p>
          <a:p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   Why </a:t>
            </a:r>
            <a:r>
              <a:rPr lang="en-NZ" sz="2800" dirty="0">
                <a:solidFill>
                  <a:srgbClr val="094F7C"/>
                </a:solidFill>
                <a:latin typeface="Comic Sans MS" panose="030F0702030302020204" pitchFamily="66" charset="0"/>
              </a:rPr>
              <a:t>on earth are you filling up valuable space </a:t>
            </a:r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    in </a:t>
            </a:r>
            <a:r>
              <a:rPr lang="en-NZ" sz="2800" dirty="0">
                <a:solidFill>
                  <a:srgbClr val="094F7C"/>
                </a:solidFill>
                <a:latin typeface="Comic Sans MS" panose="030F0702030302020204" pitchFamily="66" charset="0"/>
              </a:rPr>
              <a:t>the curriculum with something like </a:t>
            </a:r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mindfulness</a:t>
            </a:r>
            <a:r>
              <a:rPr lang="en-NZ" sz="2800" dirty="0">
                <a:solidFill>
                  <a:srgbClr val="094F7C"/>
                </a:solidFill>
                <a:latin typeface="Comic Sans MS" panose="030F0702030302020204" pitchFamily="66" charset="0"/>
              </a:rPr>
              <a:t>’, just because it’s fashionable</a:t>
            </a:r>
            <a:r>
              <a:rPr lang="en-NZ" sz="2800" dirty="0" smtClean="0">
                <a:solidFill>
                  <a:srgbClr val="094F7C"/>
                </a:solidFill>
                <a:latin typeface="Comic Sans MS" panose="030F0702030302020204" pitchFamily="66" charset="0"/>
              </a:rPr>
              <a:t>? </a:t>
            </a:r>
            <a:endParaRPr lang="en-NZ" sz="2800" dirty="0">
              <a:solidFill>
                <a:srgbClr val="094F7C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865" y="1364776"/>
            <a:ext cx="8027985" cy="204718"/>
          </a:xfrm>
        </p:spPr>
        <p:txBody>
          <a:bodyPr/>
          <a:lstStyle/>
          <a:p>
            <a:r>
              <a:rPr lang="en-NZ" sz="3200" dirty="0" smtClean="0"/>
              <a:t>Initially…..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-1920000">
            <a:off x="-2527" y="259151"/>
            <a:ext cx="2287258" cy="646331"/>
          </a:xfrm>
          <a:prstGeom prst="rect">
            <a:avLst/>
          </a:prstGeom>
        </p:spPr>
        <p:txBody>
          <a:bodyPr vert="horz" wrap="square" rtlCol="0">
            <a:spAutoFit/>
          </a:bodyPr>
          <a:lstStyle/>
          <a:p>
            <a:r>
              <a:rPr lang="en-NZ" sz="3600" dirty="0" smtClean="0">
                <a:solidFill>
                  <a:srgbClr val="FF0000"/>
                </a:solidFill>
              </a:rPr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4065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  <a:t/>
            </a:r>
            <a:b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</a:br>
            <a: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  <a:t/>
            </a:r>
            <a:b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</a:br>
            <a: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  <a:t>Unfortunately </a:t>
            </a:r>
            <a:r>
              <a:rPr lang="en-US" sz="3200" b="1" dirty="0">
                <a:solidFill>
                  <a:srgbClr val="009AC7"/>
                </a:solidFill>
                <a:latin typeface="Verdana"/>
                <a:cs typeface="Verdana"/>
              </a:rPr>
              <a:t>it also seems </a:t>
            </a:r>
            <a:br>
              <a:rPr lang="en-US" sz="3200" b="1" dirty="0">
                <a:solidFill>
                  <a:srgbClr val="009AC7"/>
                </a:solidFill>
                <a:latin typeface="Verdana"/>
                <a:cs typeface="Verdana"/>
              </a:rPr>
            </a:br>
            <a:r>
              <a:rPr lang="en-US" sz="3200" b="1" dirty="0">
                <a:solidFill>
                  <a:srgbClr val="009AC7"/>
                </a:solidFill>
                <a:latin typeface="Verdana"/>
                <a:cs typeface="Verdana"/>
              </a:rPr>
              <a:t>‘in fashion’ to….. </a:t>
            </a:r>
            <a: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  <a:t/>
            </a:r>
            <a:b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</a:br>
            <a: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  <a:t> </a:t>
            </a:r>
            <a:r>
              <a:rPr lang="en-US" sz="3200" b="1" dirty="0">
                <a:solidFill>
                  <a:srgbClr val="009AC7"/>
                </a:solidFill>
                <a:latin typeface="Verdana"/>
                <a:cs typeface="Verdana"/>
              </a:rPr>
              <a:t/>
            </a:r>
            <a:br>
              <a:rPr lang="en-US" sz="3200" b="1" dirty="0">
                <a:solidFill>
                  <a:srgbClr val="009AC7"/>
                </a:solidFill>
                <a:latin typeface="Verdana"/>
                <a:cs typeface="Verdana"/>
              </a:rPr>
            </a:br>
            <a: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  <a:t/>
            </a:r>
            <a:br>
              <a:rPr lang="en-US" sz="3200" b="1" dirty="0" smtClean="0">
                <a:solidFill>
                  <a:srgbClr val="009AC7"/>
                </a:solidFill>
                <a:latin typeface="Verdana"/>
                <a:cs typeface="Verdana"/>
              </a:rPr>
            </a:br>
            <a:r>
              <a:rPr lang="en-US" sz="3200" b="1" dirty="0">
                <a:solidFill>
                  <a:srgbClr val="009AC7"/>
                </a:solidFill>
                <a:latin typeface="Verdana"/>
                <a:cs typeface="Verdana"/>
              </a:rPr>
              <a:t/>
            </a:r>
            <a:br>
              <a:rPr lang="en-US" sz="3200" b="1" dirty="0">
                <a:solidFill>
                  <a:srgbClr val="009AC7"/>
                </a:solidFill>
                <a:latin typeface="Verdana"/>
                <a:cs typeface="Verdana"/>
              </a:rPr>
            </a:br>
            <a:endParaRPr lang="en-NZ" sz="3200" b="1" dirty="0">
              <a:solidFill>
                <a:srgbClr val="009AC7"/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34018"/>
            <a:ext cx="8229600" cy="3108296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Make </a:t>
            </a:r>
            <a:r>
              <a:rPr lang="en-US" sz="2800" dirty="0"/>
              <a:t>mistakes</a:t>
            </a:r>
          </a:p>
          <a:p>
            <a:endParaRPr lang="en-US" sz="2800" dirty="0"/>
          </a:p>
          <a:p>
            <a:r>
              <a:rPr lang="en-US" sz="2800" dirty="0"/>
              <a:t>Bully junior doctors</a:t>
            </a:r>
          </a:p>
          <a:p>
            <a:endParaRPr lang="en-US" sz="2800" dirty="0"/>
          </a:p>
          <a:p>
            <a:r>
              <a:rPr lang="en-US" sz="2800" dirty="0"/>
              <a:t>Commit suicide</a:t>
            </a:r>
          </a:p>
          <a:p>
            <a:endParaRPr lang="en-US" sz="2800" dirty="0"/>
          </a:p>
          <a:p>
            <a:r>
              <a:rPr lang="en-US" sz="2800" dirty="0"/>
              <a:t>Wish you had a different job </a:t>
            </a:r>
          </a:p>
          <a:p>
            <a:endParaRPr lang="en-US" sz="2800" dirty="0"/>
          </a:p>
          <a:p>
            <a:r>
              <a:rPr lang="en-US" sz="2800" dirty="0"/>
              <a:t>Leave medicine</a:t>
            </a:r>
          </a:p>
          <a:p>
            <a:endParaRPr lang="en-US" sz="2800" dirty="0"/>
          </a:p>
          <a:p>
            <a:r>
              <a:rPr lang="en-US" sz="2800" dirty="0"/>
              <a:t>Use denial and avoidance</a:t>
            </a:r>
          </a:p>
          <a:p>
            <a:endParaRPr lang="en-US" sz="2800" dirty="0"/>
          </a:p>
          <a:p>
            <a:r>
              <a:rPr lang="en-US" sz="2800" dirty="0"/>
              <a:t>Delay seeking help</a:t>
            </a:r>
          </a:p>
          <a:p>
            <a:endParaRPr lang="en-US" sz="2800" dirty="0"/>
          </a:p>
          <a:p>
            <a:r>
              <a:rPr lang="en-US" sz="2800" dirty="0"/>
              <a:t>Self-diagnose and prescribe</a:t>
            </a:r>
          </a:p>
          <a:p>
            <a:endParaRPr lang="en-US" sz="2800" dirty="0"/>
          </a:p>
          <a:p>
            <a:r>
              <a:rPr lang="en-US" sz="2800" dirty="0"/>
              <a:t>Blur boundaries</a:t>
            </a:r>
          </a:p>
          <a:p>
            <a:endParaRPr lang="en-US" sz="2800" dirty="0"/>
          </a:p>
          <a:p>
            <a:r>
              <a:rPr lang="en-US" sz="2800" dirty="0"/>
              <a:t>Get divorced </a:t>
            </a:r>
          </a:p>
          <a:p>
            <a:endParaRPr lang="en-US" sz="2800" dirty="0"/>
          </a:p>
          <a:p>
            <a:r>
              <a:rPr lang="en-US" sz="2800" dirty="0"/>
              <a:t>Suffer the consequences of stress</a:t>
            </a:r>
          </a:p>
          <a:p>
            <a:endParaRPr lang="en-US" sz="2800" dirty="0"/>
          </a:p>
          <a:p>
            <a:r>
              <a:rPr lang="en-US" sz="2800" dirty="0"/>
              <a:t>Become depressed</a:t>
            </a:r>
          </a:p>
          <a:p>
            <a:endParaRPr lang="en-US" sz="2800" dirty="0"/>
          </a:p>
          <a:p>
            <a:r>
              <a:rPr lang="en-US" sz="2800" dirty="0"/>
              <a:t>Become burnt </a:t>
            </a:r>
            <a:r>
              <a:rPr lang="en-US" sz="2800" dirty="0" smtClean="0"/>
              <a:t>out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409505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1657"/>
            <a:ext cx="8086286" cy="443132"/>
          </a:xfrm>
        </p:spPr>
        <p:txBody>
          <a:bodyPr>
            <a:noAutofit/>
          </a:bodyPr>
          <a:lstStyle/>
          <a:p>
            <a:r>
              <a:rPr lang="en-NZ" sz="3200" b="1" dirty="0">
                <a:solidFill>
                  <a:srgbClr val="009AC7"/>
                </a:solidFill>
                <a:latin typeface="Verdana"/>
                <a:cs typeface="Verdana"/>
              </a:rPr>
              <a:t>Year 2 </a:t>
            </a:r>
            <a:r>
              <a:rPr lang="en-NZ" sz="3200" b="1" dirty="0" smtClean="0">
                <a:solidFill>
                  <a:srgbClr val="009AC7"/>
                </a:solidFill>
                <a:latin typeface="Verdana"/>
                <a:cs typeface="Verdana"/>
              </a:rPr>
              <a:t>student </a:t>
            </a:r>
            <a:r>
              <a:rPr lang="en-NZ" sz="3200" b="1" dirty="0">
                <a:solidFill>
                  <a:srgbClr val="009AC7"/>
                </a:solidFill>
                <a:latin typeface="Verdana"/>
                <a:cs typeface="Verdana"/>
              </a:rPr>
              <a:t>evaluation </a:t>
            </a:r>
            <a:r>
              <a:rPr lang="en-NZ" sz="3200" b="1" dirty="0" smtClean="0">
                <a:solidFill>
                  <a:srgbClr val="009AC7"/>
                </a:solidFill>
                <a:latin typeface="Verdana"/>
                <a:cs typeface="Verdana"/>
              </a:rPr>
              <a:t>(2013</a:t>
            </a:r>
            <a:r>
              <a:rPr lang="en-NZ" sz="3200" b="1" dirty="0">
                <a:solidFill>
                  <a:srgbClr val="009AC7"/>
                </a:solidFill>
                <a:latin typeface="Verdana"/>
                <a:cs typeface="Verdana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405297"/>
              </p:ext>
            </p:extLst>
          </p:nvPr>
        </p:nvGraphicFramePr>
        <p:xfrm>
          <a:off x="427380" y="1774886"/>
          <a:ext cx="8716620" cy="4541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39548"/>
                <a:gridCol w="954157"/>
                <a:gridCol w="954157"/>
                <a:gridCol w="974035"/>
                <a:gridCol w="815009"/>
                <a:gridCol w="725557"/>
                <a:gridCol w="954157"/>
              </a:tblGrid>
              <a:tr h="62828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800" dirty="0" smtClean="0">
                          <a:effectLst/>
                        </a:rPr>
                        <a:t> </a:t>
                      </a:r>
                      <a:r>
                        <a:rPr lang="en-NZ" sz="1800" dirty="0" smtClean="0">
                          <a:effectLst/>
                        </a:rPr>
                        <a:t>n=237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5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# = 1 missing value</a:t>
                      </a:r>
                      <a:endParaRPr lang="en-NZ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Strongly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Disagree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Disagree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Slightly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Disagree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Slightly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Agree 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Agree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Strongly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>
                          <a:effectLst/>
                        </a:rPr>
                        <a:t>Agree</a:t>
                      </a:r>
                      <a:endParaRPr lang="en-N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11740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effectLst/>
                        </a:rPr>
                        <a:t>The </a:t>
                      </a:r>
                      <a:r>
                        <a:rPr lang="en-NZ" sz="1800" u="sng" dirty="0" smtClean="0">
                          <a:effectLst/>
                        </a:rPr>
                        <a:t>HWB lectures/SGA </a:t>
                      </a:r>
                      <a:r>
                        <a:rPr lang="en-NZ" sz="1800" dirty="0" smtClean="0">
                          <a:effectLst/>
                        </a:rPr>
                        <a:t>have changed my self-awareness and/or behaviour regarding my personal health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0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4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9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solidFill>
                            <a:srgbClr val="FF0000"/>
                          </a:solidFill>
                          <a:effectLst/>
                        </a:rPr>
                        <a:t>69</a:t>
                      </a:r>
                      <a:endParaRPr lang="en-NZ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solidFill>
                            <a:srgbClr val="FF0000"/>
                          </a:solidFill>
                          <a:effectLst/>
                        </a:rPr>
                        <a:t>89</a:t>
                      </a:r>
                      <a:endParaRPr lang="en-NZ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solidFill>
                            <a:srgbClr val="FF0000"/>
                          </a:solidFill>
                          <a:effectLst/>
                        </a:rPr>
                        <a:t>66</a:t>
                      </a:r>
                      <a:endParaRPr lang="en-NZ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</a:tr>
              <a:tr h="9294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effectLst/>
                        </a:rPr>
                        <a:t>Writing the </a:t>
                      </a:r>
                      <a:r>
                        <a:rPr lang="en-NZ" sz="1800" u="sng" dirty="0" smtClean="0">
                          <a:effectLst/>
                        </a:rPr>
                        <a:t>HEP diary </a:t>
                      </a:r>
                      <a:r>
                        <a:rPr lang="en-NZ" sz="1800" dirty="0" smtClean="0">
                          <a:effectLst/>
                        </a:rPr>
                        <a:t>has changed my </a:t>
                      </a:r>
                      <a:r>
                        <a:rPr lang="en-NZ" sz="2100" b="1" dirty="0" smtClean="0">
                          <a:solidFill>
                            <a:schemeClr val="tx1"/>
                          </a:solidFill>
                          <a:effectLst/>
                        </a:rPr>
                        <a:t>self-awareness</a:t>
                      </a:r>
                      <a:r>
                        <a:rPr lang="en-NZ" sz="1800" dirty="0" smtClean="0">
                          <a:effectLst/>
                        </a:rPr>
                        <a:t> regarding my personal health </a:t>
                      </a:r>
                      <a:r>
                        <a:rPr lang="en-NZ" sz="1400" dirty="0" smtClean="0">
                          <a:effectLst/>
                        </a:rPr>
                        <a:t>#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6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12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30.5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79.5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75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33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</a:tr>
              <a:tr h="9294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dirty="0" smtClean="0">
                          <a:effectLst/>
                        </a:rPr>
                        <a:t>Writing the </a:t>
                      </a:r>
                      <a:r>
                        <a:rPr lang="en-NZ" sz="1800" u="sng" dirty="0" smtClean="0">
                          <a:effectLst/>
                        </a:rPr>
                        <a:t>HEP diary </a:t>
                      </a:r>
                      <a:r>
                        <a:rPr lang="en-NZ" sz="1800" dirty="0" smtClean="0">
                          <a:effectLst/>
                        </a:rPr>
                        <a:t>has changed my </a:t>
                      </a:r>
                      <a:r>
                        <a:rPr lang="en-NZ" sz="2100" dirty="0" smtClean="0">
                          <a:solidFill>
                            <a:schemeClr val="tx1"/>
                          </a:solidFill>
                          <a:effectLst/>
                        </a:rPr>
                        <a:t>behaviour </a:t>
                      </a:r>
                      <a:r>
                        <a:rPr lang="en-NZ" sz="1800" dirty="0" smtClean="0">
                          <a:effectLst/>
                        </a:rPr>
                        <a:t>regarding my personal health </a:t>
                      </a:r>
                      <a:r>
                        <a:rPr lang="en-NZ" sz="1400" dirty="0" smtClean="0">
                          <a:effectLst/>
                        </a:rPr>
                        <a:t>#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8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17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30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solidFill>
                            <a:srgbClr val="FF0000"/>
                          </a:solidFill>
                          <a:effectLst/>
                        </a:rPr>
                        <a:t>93.5</a:t>
                      </a:r>
                      <a:endParaRPr lang="en-NZ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solidFill>
                            <a:srgbClr val="FF0000"/>
                          </a:solidFill>
                          <a:effectLst/>
                        </a:rPr>
                        <a:t>61.5</a:t>
                      </a:r>
                      <a:endParaRPr lang="en-NZ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en-NZ" sz="2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</a:tr>
              <a:tr h="8805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1800" u="sng" dirty="0" smtClean="0">
                          <a:effectLst/>
                        </a:rPr>
                        <a:t>Practising techniques </a:t>
                      </a:r>
                      <a:r>
                        <a:rPr lang="en-NZ" sz="1800" dirty="0" smtClean="0">
                          <a:effectLst/>
                        </a:rPr>
                        <a:t>such as mindfulness in the SGA has been beneficial </a:t>
                      </a:r>
                      <a:r>
                        <a:rPr lang="en-NZ" sz="1400" dirty="0" smtClean="0">
                          <a:effectLst/>
                        </a:rPr>
                        <a:t>#</a:t>
                      </a:r>
                      <a:endParaRPr lang="en-N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3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11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13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84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75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NZ" sz="2100" dirty="0">
                          <a:effectLst/>
                        </a:rPr>
                        <a:t>50</a:t>
                      </a:r>
                      <a:endParaRPr lang="en-NZ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9000" marR="51435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5310588" y="782498"/>
            <a:ext cx="16808402" cy="403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altLang="en-US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NZ" altLang="en-US" sz="8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NZ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56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6537"/>
            <a:ext cx="7886700" cy="3686999"/>
          </a:xfrm>
        </p:spPr>
        <p:txBody>
          <a:bodyPr/>
          <a:lstStyle/>
          <a:p>
            <a:r>
              <a:rPr lang="en-NZ" dirty="0" smtClean="0"/>
              <a:t>“The </a:t>
            </a:r>
            <a:r>
              <a:rPr lang="en-NZ" dirty="0"/>
              <a:t>HWB </a:t>
            </a:r>
            <a:r>
              <a:rPr lang="en-NZ" dirty="0" smtClean="0"/>
              <a:t>lectures/Small Group Activities </a:t>
            </a:r>
            <a:r>
              <a:rPr lang="en-NZ" dirty="0"/>
              <a:t>have </a:t>
            </a:r>
            <a:r>
              <a:rPr lang="en-NZ" b="1" dirty="0"/>
              <a:t>changed my </a:t>
            </a:r>
            <a:endParaRPr lang="en-NZ" b="1" dirty="0" smtClean="0"/>
          </a:p>
          <a:p>
            <a:pPr marL="0" indent="0">
              <a:buNone/>
            </a:pPr>
            <a:r>
              <a:rPr lang="en-NZ" dirty="0"/>
              <a:t> </a:t>
            </a:r>
            <a:r>
              <a:rPr lang="en-NZ" dirty="0" smtClean="0"/>
              <a:t>   </a:t>
            </a:r>
            <a:r>
              <a:rPr lang="en-NZ" b="1" dirty="0" smtClean="0"/>
              <a:t>self- awareness </a:t>
            </a:r>
            <a:r>
              <a:rPr lang="en-NZ" b="1" dirty="0"/>
              <a:t>and/or behaviour </a:t>
            </a:r>
            <a:r>
              <a:rPr lang="en-NZ" dirty="0"/>
              <a:t>regarding my personal </a:t>
            </a:r>
            <a:r>
              <a:rPr lang="en-NZ" dirty="0" smtClean="0"/>
              <a:t>health”</a:t>
            </a:r>
          </a:p>
          <a:p>
            <a:pPr marL="0" indent="0" algn="ctr">
              <a:buNone/>
            </a:pPr>
            <a:r>
              <a:rPr lang="en-NZ" dirty="0" smtClean="0">
                <a:solidFill>
                  <a:srgbClr val="FF0000"/>
                </a:solidFill>
              </a:rPr>
              <a:t>65% agree or strongly agree, 95% any agree</a:t>
            </a:r>
          </a:p>
          <a:p>
            <a:pPr marL="0" indent="0" algn="ctr">
              <a:buNone/>
            </a:pPr>
            <a:endParaRPr lang="en-NZ" dirty="0" smtClean="0">
              <a:solidFill>
                <a:srgbClr val="FF0000"/>
              </a:solidFill>
            </a:endParaRPr>
          </a:p>
          <a:p>
            <a:r>
              <a:rPr lang="en-NZ" dirty="0" smtClean="0"/>
              <a:t>“Writing </a:t>
            </a:r>
            <a:r>
              <a:rPr lang="en-NZ" dirty="0"/>
              <a:t>the </a:t>
            </a:r>
            <a:r>
              <a:rPr lang="en-NZ" dirty="0" smtClean="0"/>
              <a:t>Health Enhancement Diary </a:t>
            </a:r>
            <a:r>
              <a:rPr lang="en-NZ" dirty="0"/>
              <a:t>has </a:t>
            </a:r>
            <a:r>
              <a:rPr lang="en-NZ" b="1" dirty="0"/>
              <a:t>changed my </a:t>
            </a:r>
            <a:r>
              <a:rPr lang="en-NZ" b="1" dirty="0" smtClean="0"/>
              <a:t>behaviour</a:t>
            </a:r>
          </a:p>
          <a:p>
            <a:pPr marL="0" indent="0">
              <a:buNone/>
            </a:pPr>
            <a:r>
              <a:rPr lang="en-NZ" sz="2400" dirty="0"/>
              <a:t>    </a:t>
            </a:r>
            <a:r>
              <a:rPr lang="en-NZ" dirty="0"/>
              <a:t>regarding my personal </a:t>
            </a:r>
            <a:r>
              <a:rPr lang="en-NZ" dirty="0" smtClean="0"/>
              <a:t>health” </a:t>
            </a:r>
          </a:p>
          <a:p>
            <a:pPr marL="0" indent="0" algn="ctr">
              <a:buNone/>
            </a:pPr>
            <a:r>
              <a:rPr lang="en-NZ" dirty="0" smtClean="0">
                <a:solidFill>
                  <a:srgbClr val="FF0000"/>
                </a:solidFill>
              </a:rPr>
              <a:t>37% agree or strongly agree, 77% any agree</a:t>
            </a:r>
          </a:p>
          <a:p>
            <a:endParaRPr lang="en-NZ" dirty="0" smtClean="0"/>
          </a:p>
          <a:p>
            <a:pPr marL="0" indent="0">
              <a:buNone/>
            </a:pPr>
            <a:endParaRPr lang="en-N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81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814145"/>
            <a:ext cx="9144000" cy="235694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NZ" sz="3200" b="1" dirty="0">
                <a:solidFill>
                  <a:srgbClr val="00B050"/>
                </a:solidFill>
                <a:cs typeface="Verdana"/>
              </a:rPr>
              <a:t>Pastoral Care Structure and Initiatives  </a:t>
            </a:r>
          </a:p>
          <a:p>
            <a:pPr>
              <a:spcBef>
                <a:spcPct val="0"/>
              </a:spcBef>
            </a:pPr>
            <a:endParaRPr lang="en-NZ" sz="2800" b="1" dirty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endParaRPr lang="en-NZ" sz="2800" b="1" dirty="0" smtClean="0">
              <a:solidFill>
                <a:srgbClr val="009AC7"/>
              </a:solidFill>
              <a:ea typeface="+mj-ea"/>
              <a:cs typeface="Verdan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81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63902"/>
            <a:ext cx="3097961" cy="1147313"/>
          </a:xfrm>
        </p:spPr>
        <p:txBody>
          <a:bodyPr>
            <a:normAutofit/>
          </a:bodyPr>
          <a:lstStyle/>
          <a:p>
            <a:r>
              <a:rPr lang="en-NZ" sz="3200" b="1" dirty="0">
                <a:solidFill>
                  <a:srgbClr val="009AC7"/>
                </a:solidFill>
                <a:latin typeface="Verdana"/>
                <a:cs typeface="Verdana"/>
              </a:rPr>
              <a:t>Practical 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11" y="1311215"/>
            <a:ext cx="8611737" cy="4323646"/>
          </a:xfrm>
        </p:spPr>
        <p:txBody>
          <a:bodyPr>
            <a:noAutofit/>
          </a:bodyPr>
          <a:lstStyle/>
          <a:p>
            <a:r>
              <a:rPr lang="en-NZ" sz="2800" dirty="0" smtClean="0"/>
              <a:t>Separate wellbeing curriculum, wellbeing initiatives and wellbeing support structures </a:t>
            </a:r>
          </a:p>
          <a:p>
            <a:pPr marL="0" indent="0">
              <a:buNone/>
            </a:pPr>
            <a:endParaRPr lang="en-NZ" sz="2800" dirty="0" smtClean="0"/>
          </a:p>
          <a:p>
            <a:r>
              <a:rPr lang="en-NZ" sz="2800" dirty="0" smtClean="0"/>
              <a:t>HWB </a:t>
            </a:r>
            <a:r>
              <a:rPr lang="en-NZ" sz="2800" dirty="0" smtClean="0"/>
              <a:t>committee (status), clear TOR </a:t>
            </a:r>
          </a:p>
          <a:p>
            <a:pPr marL="0" indent="0">
              <a:buNone/>
            </a:pPr>
            <a:endParaRPr lang="en-NZ" sz="2800" dirty="0" smtClean="0"/>
          </a:p>
          <a:p>
            <a:r>
              <a:rPr lang="en-NZ" sz="2800" dirty="0" smtClean="0"/>
              <a:t>Learn/refer to the evidence (some at your fingertips) – STAFF and STUDENTS</a:t>
            </a:r>
          </a:p>
          <a:p>
            <a:pPr marL="0" indent="0">
              <a:buNone/>
            </a:pPr>
            <a:endParaRPr lang="en-NZ" sz="2800" dirty="0" smtClean="0"/>
          </a:p>
          <a:p>
            <a:r>
              <a:rPr lang="en-NZ" sz="2800" dirty="0" smtClean="0"/>
              <a:t>Tie into </a:t>
            </a:r>
            <a:r>
              <a:rPr lang="en-NZ" sz="2800" dirty="0" smtClean="0"/>
              <a:t>other topics </a:t>
            </a:r>
            <a:r>
              <a:rPr lang="en-NZ" sz="2800" dirty="0" smtClean="0"/>
              <a:t>(get other </a:t>
            </a:r>
            <a:r>
              <a:rPr lang="en-NZ" sz="2800" dirty="0" smtClean="0"/>
              <a:t>staff </a:t>
            </a:r>
            <a:r>
              <a:rPr lang="en-NZ" sz="2800" dirty="0" smtClean="0"/>
              <a:t>involved)</a:t>
            </a:r>
          </a:p>
          <a:p>
            <a:pPr marL="0" indent="0">
              <a:buNone/>
            </a:pPr>
            <a:r>
              <a:rPr lang="en-NZ" sz="2800" dirty="0" smtClean="0"/>
              <a:t>  </a:t>
            </a:r>
          </a:p>
          <a:p>
            <a:r>
              <a:rPr lang="en-NZ" sz="2800" dirty="0" smtClean="0"/>
              <a:t>Develop pastoral care pathways </a:t>
            </a:r>
            <a:r>
              <a:rPr lang="en-NZ" sz="2800" dirty="0" smtClean="0"/>
              <a:t>and policies   </a:t>
            </a:r>
            <a:endParaRPr lang="en-NZ" sz="2800" dirty="0" smtClean="0"/>
          </a:p>
        </p:txBody>
      </p:sp>
    </p:spTree>
    <p:extLst>
      <p:ext uri="{BB962C8B-B14F-4D97-AF65-F5344CB8AC3E}">
        <p14:creationId xmlns:p14="http://schemas.microsoft.com/office/powerpoint/2010/main" val="379723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408972409"/>
              </p:ext>
            </p:extLst>
          </p:nvPr>
        </p:nvGraphicFramePr>
        <p:xfrm>
          <a:off x="362418" y="1132764"/>
          <a:ext cx="8507024" cy="5308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43545" y="3767842"/>
            <a:ext cx="1752032" cy="56977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Z" sz="1034" dirty="0"/>
              <a:t>Support for impairments: </a:t>
            </a:r>
          </a:p>
          <a:p>
            <a:r>
              <a:rPr lang="en-NZ" sz="1034" dirty="0"/>
              <a:t>Contact Disability Services (</a:t>
            </a:r>
            <a:r>
              <a:rPr lang="en-NZ" sz="1034" dirty="0">
                <a:hlinkClick r:id="rId8"/>
              </a:rPr>
              <a:t>disabilities@auckland.ac.nz</a:t>
            </a:r>
            <a:r>
              <a:rPr lang="en-NZ" sz="1034" dirty="0"/>
              <a:t>)</a:t>
            </a:r>
          </a:p>
        </p:txBody>
      </p:sp>
      <p:cxnSp>
        <p:nvCxnSpPr>
          <p:cNvPr id="9" name="Straight Connector 8"/>
          <p:cNvCxnSpPr>
            <a:endCxn id="3" idx="1"/>
          </p:cNvCxnSpPr>
          <p:nvPr/>
        </p:nvCxnSpPr>
        <p:spPr>
          <a:xfrm>
            <a:off x="3385139" y="3372483"/>
            <a:ext cx="258406" cy="680245"/>
          </a:xfrm>
          <a:prstGeom prst="line">
            <a:avLst/>
          </a:prstGeom>
          <a:ln w="28575">
            <a:solidFill>
              <a:srgbClr val="F9B2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95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9752"/>
            <a:ext cx="7886700" cy="56040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NZ" dirty="0" smtClean="0">
                <a:hlinkClick r:id="rId2"/>
              </a:rPr>
              <a:t>www.calm@auckland.ac.nz</a:t>
            </a:r>
            <a:endParaRPr lang="en-NZ" dirty="0" smtClean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The </a:t>
            </a:r>
            <a:r>
              <a:rPr lang="en-NZ" dirty="0" smtClean="0"/>
              <a:t>Desk</a:t>
            </a:r>
            <a:r>
              <a:rPr lang="en-NZ" i="1" dirty="0" smtClean="0"/>
              <a:t>: </a:t>
            </a:r>
            <a:r>
              <a:rPr lang="en-NZ" dirty="0" smtClean="0">
                <a:hlinkClick r:id="rId3"/>
              </a:rPr>
              <a:t>https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www.</a:t>
            </a:r>
            <a:r>
              <a:rPr lang="en-NZ" b="1" dirty="0" smtClean="0">
                <a:hlinkClick r:id="rId3"/>
              </a:rPr>
              <a:t>thedesk</a:t>
            </a:r>
            <a:r>
              <a:rPr lang="en-NZ" dirty="0" smtClean="0">
                <a:hlinkClick r:id="rId3"/>
              </a:rPr>
              <a:t>.org.au</a:t>
            </a: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Ulifeline: </a:t>
            </a:r>
            <a:r>
              <a:rPr lang="en-NZ" dirty="0">
                <a:hlinkClick r:id="rId4"/>
              </a:rPr>
              <a:t>http://www.ulifeline.org</a:t>
            </a:r>
            <a:endParaRPr lang="en-NZ" dirty="0"/>
          </a:p>
          <a:p>
            <a:pPr marL="0" indent="0">
              <a:buNone/>
            </a:pPr>
            <a:endParaRPr lang="en-NZ" u="sng" dirty="0" smtClean="0">
              <a:hlinkClick r:id=""/>
            </a:endParaRPr>
          </a:p>
          <a:p>
            <a:pPr marL="0" indent="0">
              <a:buNone/>
            </a:pPr>
            <a:r>
              <a:rPr lang="en-NZ" dirty="0" smtClean="0">
                <a:hlinkClick r:id="rId5"/>
              </a:rPr>
              <a:t>www.freemindfulness.org</a:t>
            </a:r>
            <a:endParaRPr lang="en-NZ" dirty="0" smtClean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>
                <a:hlinkClick r:id="rId6"/>
              </a:rPr>
              <a:t>https://www.headspace.com</a:t>
            </a: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>
                <a:hlinkClick r:id="rId7"/>
              </a:rPr>
              <a:t>www.bigwhitewall.com</a:t>
            </a:r>
            <a:endParaRPr lang="en-NZ" dirty="0"/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1690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91208" y="2814145"/>
            <a:ext cx="8114642" cy="235694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NZ" sz="2800" b="1" dirty="0">
                <a:solidFill>
                  <a:srgbClr val="00B050"/>
                </a:solidFill>
                <a:ea typeface="+mj-ea"/>
                <a:cs typeface="Verdana"/>
              </a:rPr>
              <a:t>Summary of Wellbeing Research</a:t>
            </a:r>
          </a:p>
          <a:p>
            <a:pPr>
              <a:spcBef>
                <a:spcPct val="0"/>
              </a:spcBef>
            </a:pPr>
            <a:endParaRPr lang="en-NZ" sz="2800" b="1" dirty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endParaRPr lang="en-NZ" sz="2800" b="1" dirty="0" smtClean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r>
              <a:rPr lang="en-NZ" sz="2800" b="1" dirty="0" smtClean="0">
                <a:solidFill>
                  <a:srgbClr val="00B050"/>
                </a:solidFill>
                <a:ea typeface="+mj-ea"/>
                <a:cs typeface="Verdana"/>
              </a:rPr>
              <a:t>SAFE-DRS </a:t>
            </a:r>
            <a:r>
              <a:rPr lang="en-NZ" sz="2800" b="1" dirty="0">
                <a:solidFill>
                  <a:srgbClr val="00B050"/>
                </a:solidFill>
                <a:ea typeface="+mj-ea"/>
                <a:cs typeface="Verdana"/>
              </a:rPr>
              <a:t>Wellbeing Curriculum</a:t>
            </a:r>
          </a:p>
          <a:p>
            <a:pPr>
              <a:spcBef>
                <a:spcPct val="0"/>
              </a:spcBef>
            </a:pPr>
            <a:endParaRPr lang="en-NZ" sz="2800" b="1" dirty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endParaRPr lang="en-NZ" sz="2800" b="1" dirty="0" smtClean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r>
              <a:rPr lang="en-NZ" sz="2800" b="1" dirty="0" smtClean="0">
                <a:solidFill>
                  <a:srgbClr val="00B050"/>
                </a:solidFill>
                <a:ea typeface="+mj-ea"/>
                <a:cs typeface="Verdana"/>
              </a:rPr>
              <a:t>Pastoral </a:t>
            </a:r>
            <a:r>
              <a:rPr lang="en-NZ" sz="2800" b="1" dirty="0">
                <a:solidFill>
                  <a:srgbClr val="00B050"/>
                </a:solidFill>
                <a:ea typeface="+mj-ea"/>
                <a:cs typeface="Verdana"/>
              </a:rPr>
              <a:t>Care Structure and Initiatives  </a:t>
            </a:r>
          </a:p>
          <a:p>
            <a:pPr>
              <a:spcBef>
                <a:spcPct val="0"/>
              </a:spcBef>
            </a:pPr>
            <a:r>
              <a:rPr lang="en-NZ" sz="4400" b="1" dirty="0">
                <a:solidFill>
                  <a:srgbClr val="009AC7"/>
                </a:solidFill>
                <a:ea typeface="+mj-ea"/>
                <a:cs typeface="Verdana"/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379" y="1777050"/>
            <a:ext cx="8193471" cy="717593"/>
          </a:xfrm>
        </p:spPr>
        <p:txBody>
          <a:bodyPr/>
          <a:lstStyle/>
          <a:p>
            <a:r>
              <a:rPr lang="en-NZ" dirty="0" smtClean="0"/>
              <a:t>This session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15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91208" y="2814145"/>
            <a:ext cx="8114642" cy="2356945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NZ" sz="3200" b="1" dirty="0" smtClean="0">
                <a:solidFill>
                  <a:srgbClr val="00B050"/>
                </a:solidFill>
                <a:ea typeface="+mj-ea"/>
                <a:cs typeface="Verdana"/>
              </a:rPr>
              <a:t>Ideas for </a:t>
            </a:r>
            <a:r>
              <a:rPr lang="en-NZ" sz="3200" b="1" dirty="0">
                <a:solidFill>
                  <a:srgbClr val="00B050"/>
                </a:solidFill>
                <a:ea typeface="+mj-ea"/>
                <a:cs typeface="Verdana"/>
              </a:rPr>
              <a:t>Wellbeing Research</a:t>
            </a:r>
          </a:p>
          <a:p>
            <a:pPr>
              <a:spcBef>
                <a:spcPct val="0"/>
              </a:spcBef>
            </a:pPr>
            <a:endParaRPr lang="en-NZ" sz="2800" b="1" dirty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endParaRPr lang="en-NZ" sz="2800" b="1" dirty="0" smtClean="0">
              <a:solidFill>
                <a:srgbClr val="009AC7"/>
              </a:solidFill>
              <a:ea typeface="+mj-ea"/>
              <a:cs typeface="Verdan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12379" y="1777050"/>
            <a:ext cx="8193471" cy="717593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1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" y="2281237"/>
            <a:ext cx="9362364" cy="4010381"/>
          </a:xfrm>
        </p:spPr>
        <p:txBody>
          <a:bodyPr/>
          <a:lstStyle/>
          <a:p>
            <a:r>
              <a:rPr lang="en-US" sz="2000" dirty="0" smtClean="0"/>
              <a:t>  Let it go, Let it out,</a:t>
            </a:r>
          </a:p>
          <a:p>
            <a:r>
              <a:rPr lang="en-US" sz="2000" dirty="0" smtClean="0"/>
              <a:t>  Let it all unravel,</a:t>
            </a:r>
          </a:p>
          <a:p>
            <a:r>
              <a:rPr lang="en-US" sz="2000" dirty="0" smtClean="0"/>
              <a:t>  Let it free, and it can be</a:t>
            </a:r>
          </a:p>
          <a:p>
            <a:r>
              <a:rPr lang="en-US" sz="2000" dirty="0" smtClean="0"/>
              <a:t>  A road on which to travel.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SELF-AWARENESS;SELF-REFLECTION;SELF-DEVELOPMENT</a:t>
            </a:r>
          </a:p>
          <a:p>
            <a:endParaRPr lang="en-US" dirty="0"/>
          </a:p>
          <a:p>
            <a:r>
              <a:rPr lang="en-US" dirty="0" smtClean="0"/>
              <a:t>Thank you           Please contact Fiona Moir f.moir@auckland.ac.nz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03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60717" y="2432649"/>
            <a:ext cx="7901795" cy="3778370"/>
          </a:xfrm>
        </p:spPr>
        <p:txBody>
          <a:bodyPr/>
          <a:lstStyle/>
          <a:p>
            <a:r>
              <a:rPr lang="en-NZ" sz="2400" dirty="0"/>
              <a:t>A systematic review of the health benefits of Tai Chi for students in higher education. </a:t>
            </a:r>
            <a:r>
              <a:rPr lang="en-NZ" sz="2000" i="1" dirty="0"/>
              <a:t>Preventive Medicine Reports</a:t>
            </a:r>
            <a:r>
              <a:rPr lang="en-NZ" sz="2000" dirty="0" smtClean="0"/>
              <a:t>,</a:t>
            </a:r>
          </a:p>
          <a:p>
            <a:endParaRPr lang="en-NZ" sz="2400" dirty="0"/>
          </a:p>
          <a:p>
            <a:r>
              <a:rPr lang="en-NZ" sz="2400" dirty="0" smtClean="0"/>
              <a:t>Integrating </a:t>
            </a:r>
            <a:r>
              <a:rPr lang="en-NZ" sz="2400" dirty="0"/>
              <a:t>mindfulness and physical exercises for medical students: A systematic review. </a:t>
            </a:r>
            <a:r>
              <a:rPr lang="en-NZ" sz="2000" i="1" dirty="0"/>
              <a:t>OBM Integrative and Complementary Medicine</a:t>
            </a:r>
            <a:r>
              <a:rPr lang="en-NZ" sz="2000" dirty="0"/>
              <a:t>, </a:t>
            </a:r>
            <a:endParaRPr lang="en-NZ" sz="2000" i="1" dirty="0" smtClean="0"/>
          </a:p>
          <a:p>
            <a:endParaRPr lang="en-NZ" sz="2400" dirty="0"/>
          </a:p>
          <a:p>
            <a:r>
              <a:rPr lang="en-NZ" sz="2400" dirty="0"/>
              <a:t>Workplace harassment among staff in higher education: A systematic review. </a:t>
            </a:r>
            <a:r>
              <a:rPr lang="en-NZ" sz="2000" i="1" dirty="0"/>
              <a:t>Asia Pacific Education </a:t>
            </a:r>
            <a:r>
              <a:rPr lang="en-NZ" sz="2000" i="1" dirty="0" smtClean="0"/>
              <a:t>Review</a:t>
            </a:r>
          </a:p>
          <a:p>
            <a:endParaRPr lang="en-NZ" i="1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333" y="1478743"/>
            <a:ext cx="8205518" cy="717593"/>
          </a:xfrm>
        </p:spPr>
        <p:txBody>
          <a:bodyPr/>
          <a:lstStyle/>
          <a:p>
            <a:r>
              <a:rPr lang="en-NZ" sz="3200" dirty="0" smtClean="0"/>
              <a:t>Systematic reviews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6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0167" y="2001328"/>
            <a:ext cx="8626414" cy="4615132"/>
          </a:xfrm>
        </p:spPr>
        <p:txBody>
          <a:bodyPr/>
          <a:lstStyle/>
          <a:p>
            <a:r>
              <a:rPr lang="en-NZ" sz="2400" dirty="0" smtClean="0"/>
              <a:t>Currently working on “SAFE-DRS”:</a:t>
            </a:r>
          </a:p>
          <a:p>
            <a:r>
              <a:rPr lang="en-NZ" sz="2400" dirty="0" smtClean="0"/>
              <a:t>Final year medical students: demographics and data on physical health, mental health, alcohol use, help-seeking behaviour, personal health behaviour (e.g. exercise, smoking, nutrition)   </a:t>
            </a:r>
          </a:p>
          <a:p>
            <a:endParaRPr lang="en-NZ" sz="2400" dirty="0"/>
          </a:p>
          <a:p>
            <a:r>
              <a:rPr lang="en-NZ" sz="2000" i="1" dirty="0" smtClean="0"/>
              <a:t>Report prevalence</a:t>
            </a:r>
          </a:p>
          <a:p>
            <a:endParaRPr lang="en-NZ" sz="2000" i="1" dirty="0"/>
          </a:p>
          <a:p>
            <a:r>
              <a:rPr lang="en-NZ" sz="2000" i="1" dirty="0" smtClean="0"/>
              <a:t>Comparison with general population</a:t>
            </a:r>
          </a:p>
          <a:p>
            <a:endParaRPr lang="en-NZ" sz="2000" i="1" dirty="0"/>
          </a:p>
          <a:p>
            <a:r>
              <a:rPr lang="en-NZ" sz="2000" i="1" dirty="0" smtClean="0"/>
              <a:t>Comparison with international sample (Canada)</a:t>
            </a:r>
          </a:p>
          <a:p>
            <a:endParaRPr lang="en-NZ" sz="2000" i="1" dirty="0"/>
          </a:p>
          <a:p>
            <a:r>
              <a:rPr lang="en-NZ" sz="2000" i="1" dirty="0" smtClean="0"/>
              <a:t>Correlations: demographics &amp; questionnaire scores, personal health behaviour &amp; questionnaire scores, patient interactions &amp; questionnaire scores </a:t>
            </a:r>
            <a:r>
              <a:rPr lang="en-NZ" sz="2000" i="1" dirty="0" err="1" smtClean="0"/>
              <a:t>etc</a:t>
            </a:r>
            <a:r>
              <a:rPr lang="en-NZ" sz="2000" i="1" dirty="0" smtClean="0"/>
              <a:t>… </a:t>
            </a:r>
            <a:endParaRPr lang="en-NZ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0167" y="914401"/>
            <a:ext cx="8455684" cy="603848"/>
          </a:xfrm>
        </p:spPr>
        <p:txBody>
          <a:bodyPr/>
          <a:lstStyle/>
          <a:p>
            <a:r>
              <a:rPr lang="en-NZ" sz="3200" dirty="0" smtClean="0"/>
              <a:t>Prevalence studies: comparators and associations </a:t>
            </a:r>
            <a:r>
              <a:rPr lang="en-NZ" dirty="0"/>
              <a:t/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76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76045" y="2494644"/>
            <a:ext cx="8505646" cy="3699122"/>
          </a:xfrm>
        </p:spPr>
        <p:txBody>
          <a:bodyPr/>
          <a:lstStyle/>
          <a:p>
            <a:r>
              <a:rPr lang="en-NZ" sz="2400" i="1" dirty="0"/>
              <a:t>Pre/post, controlled trial, RCT …</a:t>
            </a:r>
          </a:p>
          <a:p>
            <a:endParaRPr lang="en-NZ" sz="2400" dirty="0"/>
          </a:p>
          <a:p>
            <a:r>
              <a:rPr lang="en-NZ" sz="2400" dirty="0"/>
              <a:t>A peer-support and mindfulness program to improve the mental health of medical students. </a:t>
            </a:r>
            <a:r>
              <a:rPr lang="en-NZ" sz="2000" i="1" dirty="0"/>
              <a:t>Teaching and Learning in </a:t>
            </a:r>
            <a:r>
              <a:rPr lang="en-NZ" sz="2000" i="1" dirty="0" smtClean="0"/>
              <a:t>Medicine</a:t>
            </a:r>
          </a:p>
          <a:p>
            <a:endParaRPr lang="en-NZ" sz="2000" i="1" dirty="0"/>
          </a:p>
          <a:p>
            <a:endParaRPr lang="en-NZ" sz="2400" dirty="0" smtClean="0"/>
          </a:p>
          <a:p>
            <a:r>
              <a:rPr lang="en-NZ" sz="2400" dirty="0" smtClean="0"/>
              <a:t>The </a:t>
            </a:r>
            <a:r>
              <a:rPr lang="en-NZ" sz="2400" dirty="0"/>
              <a:t>mental health of medical students and their use of a self-help website. </a:t>
            </a:r>
            <a:r>
              <a:rPr lang="en-NZ" sz="2000" i="1" dirty="0"/>
              <a:t>New Zealand Medical </a:t>
            </a:r>
            <a:r>
              <a:rPr lang="en-NZ" sz="2000" i="1" dirty="0" smtClean="0"/>
              <a:t>Journal. Prospective cohort design, also ; </a:t>
            </a:r>
            <a:endParaRPr lang="en-NZ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9781" y="1777050"/>
            <a:ext cx="8954219" cy="717593"/>
          </a:xfrm>
        </p:spPr>
        <p:txBody>
          <a:bodyPr/>
          <a:lstStyle/>
          <a:p>
            <a:r>
              <a:rPr lang="en-NZ" sz="3200" dirty="0" smtClean="0"/>
              <a:t>Intervention studies &amp; cohort designs 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39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93299" y="2579298"/>
            <a:ext cx="8583282" cy="2880115"/>
          </a:xfrm>
        </p:spPr>
        <p:txBody>
          <a:bodyPr/>
          <a:lstStyle/>
          <a:p>
            <a:r>
              <a:rPr lang="en-NZ" b="1" i="1" dirty="0"/>
              <a:t>Wellbeing in higher education: Cultivating a healthy lifestyle among faculty and students</a:t>
            </a:r>
            <a:r>
              <a:rPr lang="en-NZ" b="1" dirty="0"/>
              <a:t> </a:t>
            </a:r>
            <a:endParaRPr lang="en-NZ" b="1" dirty="0" smtClean="0"/>
          </a:p>
          <a:p>
            <a:endParaRPr lang="en-NZ" dirty="0"/>
          </a:p>
          <a:p>
            <a:r>
              <a:rPr lang="en-NZ" b="1" dirty="0"/>
              <a:t>Preventing burnout in undergraduate and postgraduate students studying medicine</a:t>
            </a:r>
            <a:r>
              <a:rPr lang="en-NZ" dirty="0"/>
              <a:t>. In T. N. Winston (Ed.), </a:t>
            </a:r>
            <a:r>
              <a:rPr lang="en-NZ" i="1" dirty="0"/>
              <a:t>Handbook on burnout and sleep deprivation: Risk factors, management strategies and impact on performance and </a:t>
            </a:r>
            <a:r>
              <a:rPr lang="en-NZ" i="1" dirty="0" err="1"/>
              <a:t>behavior</a:t>
            </a:r>
            <a:r>
              <a:rPr lang="en-NZ" dirty="0"/>
              <a:t> </a:t>
            </a:r>
            <a:endParaRPr lang="en-NZ" dirty="0" smtClean="0"/>
          </a:p>
          <a:p>
            <a:endParaRPr lang="en-NZ" dirty="0"/>
          </a:p>
          <a:p>
            <a:r>
              <a:rPr lang="en-NZ" b="1" dirty="0"/>
              <a:t>The quality of life of medical students and clinicians</a:t>
            </a:r>
            <a:r>
              <a:rPr lang="en-NZ" dirty="0"/>
              <a:t>. In A. P. </a:t>
            </a:r>
            <a:r>
              <a:rPr lang="en-NZ" dirty="0" err="1"/>
              <a:t>Giardino</a:t>
            </a:r>
            <a:r>
              <a:rPr lang="en-NZ" dirty="0"/>
              <a:t>, &amp; E. R. </a:t>
            </a:r>
            <a:r>
              <a:rPr lang="en-NZ" dirty="0" err="1"/>
              <a:t>Giardino</a:t>
            </a:r>
            <a:r>
              <a:rPr lang="en-NZ" dirty="0"/>
              <a:t> (Eds.), </a:t>
            </a:r>
            <a:r>
              <a:rPr lang="en-NZ" i="1" dirty="0"/>
              <a:t>Medical education: Global perspectives, challenges and future directions</a:t>
            </a:r>
            <a:r>
              <a:rPr lang="en-NZ" dirty="0"/>
              <a:t> 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5660" y="1216326"/>
            <a:ext cx="8490191" cy="1278318"/>
          </a:xfrm>
        </p:spPr>
        <p:txBody>
          <a:bodyPr/>
          <a:lstStyle/>
          <a:p>
            <a:r>
              <a:rPr lang="en-NZ" sz="3200" dirty="0" smtClean="0"/>
              <a:t>Summaries and comprehensive reviews (Books and Book Chapters)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18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62309" y="2846120"/>
            <a:ext cx="8343541" cy="3425073"/>
          </a:xfrm>
        </p:spPr>
        <p:txBody>
          <a:bodyPr/>
          <a:lstStyle/>
          <a:p>
            <a:r>
              <a:rPr lang="en-NZ" sz="2400" dirty="0"/>
              <a:t>A </a:t>
            </a:r>
            <a:r>
              <a:rPr lang="en-NZ" sz="2400" dirty="0" smtClean="0"/>
              <a:t>conceptual </a:t>
            </a:r>
            <a:r>
              <a:rPr lang="en-NZ" sz="2400" dirty="0"/>
              <a:t>model of workplace stress: The issue of accumulation and recovery and the health professional. </a:t>
            </a:r>
            <a:r>
              <a:rPr lang="en-NZ" sz="2000" i="1" dirty="0"/>
              <a:t>New Zealand Journal of Employment </a:t>
            </a:r>
            <a:r>
              <a:rPr lang="en-NZ" sz="2000" i="1" dirty="0" smtClean="0"/>
              <a:t>Relations</a:t>
            </a:r>
          </a:p>
          <a:p>
            <a:endParaRPr lang="en-NZ" sz="2000" i="1" dirty="0"/>
          </a:p>
          <a:p>
            <a:r>
              <a:rPr lang="en-NZ" sz="2400" dirty="0"/>
              <a:t>Depression in medical students: current </a:t>
            </a:r>
            <a:r>
              <a:rPr lang="en-NZ" sz="2400" dirty="0" smtClean="0"/>
              <a:t>insights </a:t>
            </a:r>
            <a:r>
              <a:rPr lang="en-NZ" sz="2000" i="1" dirty="0"/>
              <a:t>Advances in medical education and </a:t>
            </a:r>
            <a:r>
              <a:rPr lang="en-NZ" sz="2000" i="1" dirty="0" smtClean="0"/>
              <a:t>practice</a:t>
            </a:r>
          </a:p>
          <a:p>
            <a:endParaRPr lang="en-NZ" sz="2000" i="1" dirty="0"/>
          </a:p>
          <a:p>
            <a:r>
              <a:rPr lang="en-NZ" sz="2000" dirty="0"/>
              <a:t>SAFE-DRS: Health and wellbeing in the curriculum in the Auckland Medical Programme.</a:t>
            </a:r>
            <a:endParaRPr lang="en-NZ" sz="20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62309" y="1777050"/>
            <a:ext cx="8343541" cy="717593"/>
          </a:xfrm>
        </p:spPr>
        <p:txBody>
          <a:bodyPr/>
          <a:lstStyle/>
          <a:p>
            <a:r>
              <a:rPr lang="en-NZ" sz="3200" dirty="0" smtClean="0"/>
              <a:t>Conceptual models, initiatives, perspectives and reviews   </a:t>
            </a:r>
            <a:endParaRPr lang="en-NZ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8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91208" y="2814145"/>
            <a:ext cx="8114642" cy="2356945"/>
          </a:xfrm>
        </p:spPr>
        <p:txBody>
          <a:bodyPr/>
          <a:lstStyle/>
          <a:p>
            <a:pPr algn="r">
              <a:spcBef>
                <a:spcPct val="0"/>
              </a:spcBef>
            </a:pPr>
            <a:r>
              <a:rPr lang="en-NZ" sz="3200" b="1" dirty="0">
                <a:solidFill>
                  <a:srgbClr val="00B050"/>
                </a:solidFill>
                <a:cs typeface="Verdana"/>
              </a:rPr>
              <a:t>SAFE-DRS Wellbeing Curriculum</a:t>
            </a:r>
          </a:p>
          <a:p>
            <a:pPr>
              <a:spcBef>
                <a:spcPct val="0"/>
              </a:spcBef>
            </a:pPr>
            <a:endParaRPr lang="en-NZ" sz="2800" b="1" dirty="0">
              <a:solidFill>
                <a:srgbClr val="009AC7"/>
              </a:solidFill>
              <a:ea typeface="+mj-ea"/>
              <a:cs typeface="Verdana"/>
            </a:endParaRPr>
          </a:p>
          <a:p>
            <a:pPr>
              <a:spcBef>
                <a:spcPct val="0"/>
              </a:spcBef>
            </a:pPr>
            <a:endParaRPr lang="en-NZ" sz="2800" b="1" dirty="0" smtClean="0">
              <a:solidFill>
                <a:srgbClr val="009AC7"/>
              </a:solidFill>
              <a:ea typeface="+mj-ea"/>
              <a:cs typeface="Verdan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B9C4F-B695-C54C-924B-61748EE6A7C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2046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/>
      <a:lstStyle>
        <a:defPPr>
          <a:defRPr sz="36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1408</Words>
  <Application>Microsoft Office PowerPoint</Application>
  <PresentationFormat>On-screen Show (4:3)</PresentationFormat>
  <Paragraphs>347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Comic Sans MS</vt:lpstr>
      <vt:lpstr>Times New Roman</vt:lpstr>
      <vt:lpstr>Verdana</vt:lpstr>
      <vt:lpstr>Custom Design</vt:lpstr>
      <vt:lpstr>Wellbeing Research, Teaching and Practice in the Auckland Medical Programme:  SAFE-DRS and Beyond </vt:lpstr>
      <vt:lpstr>This session </vt:lpstr>
      <vt:lpstr>PowerPoint Presentation</vt:lpstr>
      <vt:lpstr>Systematic reviews </vt:lpstr>
      <vt:lpstr>Prevalence studies: comparators and associations   </vt:lpstr>
      <vt:lpstr>Intervention studies &amp; cohort designs </vt:lpstr>
      <vt:lpstr>Summaries and comprehensive reviews (Books and Book Chapters)</vt:lpstr>
      <vt:lpstr>Conceptual models, initiatives, perspectives and reviews   </vt:lpstr>
      <vt:lpstr>PowerPoint Presentation</vt:lpstr>
      <vt:lpstr>SAFE-DRS</vt:lpstr>
      <vt:lpstr>WORKSHOP OUTLINE</vt:lpstr>
      <vt:lpstr> The Evidence</vt:lpstr>
      <vt:lpstr> ‘Arguments’ for a HWB curriculum </vt:lpstr>
      <vt:lpstr> Auckland Medical Programme      Longitudinal Domains</vt:lpstr>
      <vt:lpstr> </vt:lpstr>
      <vt:lpstr>PowerPoint Presentation</vt:lpstr>
      <vt:lpstr> SAFE-DRS COMPONENTS</vt:lpstr>
      <vt:lpstr>   Variety and Flexibility</vt:lpstr>
      <vt:lpstr>Spiral (Re-visit/Re-inforce Topics): E.g. Emotional Intelligence  </vt:lpstr>
      <vt:lpstr>   Summative and Formative</vt:lpstr>
      <vt:lpstr>Initially…..</vt:lpstr>
      <vt:lpstr>  Unfortunately it also seems  ‘in fashion’ to…..      </vt:lpstr>
      <vt:lpstr>Year 2 student evaluation (2013)</vt:lpstr>
      <vt:lpstr>PowerPoint Presentation</vt:lpstr>
      <vt:lpstr>PowerPoint Presentation</vt:lpstr>
      <vt:lpstr>Practical Suggestions</vt:lpstr>
      <vt:lpstr>PowerPoint Presentation</vt:lpstr>
      <vt:lpstr>PowerPoint Presentation</vt:lpstr>
      <vt:lpstr>This session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Tenreiro</dc:creator>
  <cp:lastModifiedBy>Fiona Moir</cp:lastModifiedBy>
  <cp:revision>80</cp:revision>
  <dcterms:created xsi:type="dcterms:W3CDTF">2015-05-10T23:22:16Z</dcterms:created>
  <dcterms:modified xsi:type="dcterms:W3CDTF">2019-08-07T01:46:00Z</dcterms:modified>
</cp:coreProperties>
</file>