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4"/>
  </p:sldMasterIdLst>
  <p:notesMasterIdLst>
    <p:notesMasterId r:id="rId42"/>
  </p:notesMasterIdLst>
  <p:sldIdLst>
    <p:sldId id="268" r:id="rId5"/>
    <p:sldId id="298" r:id="rId6"/>
    <p:sldId id="263" r:id="rId7"/>
    <p:sldId id="2088198242" r:id="rId8"/>
    <p:sldId id="2088198265" r:id="rId9"/>
    <p:sldId id="2088198273" r:id="rId10"/>
    <p:sldId id="2088198272" r:id="rId11"/>
    <p:sldId id="2088198267" r:id="rId12"/>
    <p:sldId id="2088198274" r:id="rId13"/>
    <p:sldId id="2088198268" r:id="rId14"/>
    <p:sldId id="2088198275" r:id="rId15"/>
    <p:sldId id="2088198266" r:id="rId16"/>
    <p:sldId id="2088198263" r:id="rId17"/>
    <p:sldId id="2088198264" r:id="rId18"/>
    <p:sldId id="2088198271" r:id="rId19"/>
    <p:sldId id="2088198270" r:id="rId20"/>
    <p:sldId id="2088198280" r:id="rId21"/>
    <p:sldId id="2088198269" r:id="rId22"/>
    <p:sldId id="2088198261" r:id="rId23"/>
    <p:sldId id="274" r:id="rId24"/>
    <p:sldId id="2088198276" r:id="rId25"/>
    <p:sldId id="2088198282" r:id="rId26"/>
    <p:sldId id="2088198281" r:id="rId27"/>
    <p:sldId id="2088198283" r:id="rId28"/>
    <p:sldId id="2088198279" r:id="rId29"/>
    <p:sldId id="2088198284" r:id="rId30"/>
    <p:sldId id="2088198277" r:id="rId31"/>
    <p:sldId id="2088198286" r:id="rId32"/>
    <p:sldId id="2088198255" r:id="rId33"/>
    <p:sldId id="2088198287" r:id="rId34"/>
    <p:sldId id="2088198262" r:id="rId35"/>
    <p:sldId id="2088198288" r:id="rId36"/>
    <p:sldId id="2088198292" r:id="rId37"/>
    <p:sldId id="2088198289" r:id="rId38"/>
    <p:sldId id="2088198290" r:id="rId39"/>
    <p:sldId id="2088198291" r:id="rId40"/>
    <p:sldId id="267" r:id="rId41"/>
  </p:sldIdLst>
  <p:sldSz cx="10160000" cy="5715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3" userDrawn="1">
          <p15:clr>
            <a:srgbClr val="A4A3A4"/>
          </p15:clr>
        </p15:guide>
        <p15:guide id="2" pos="6072" userDrawn="1">
          <p15:clr>
            <a:srgbClr val="A4A3A4"/>
          </p15:clr>
        </p15:guide>
        <p15:guide id="3" pos="4712" userDrawn="1">
          <p15:clr>
            <a:srgbClr val="A4A3A4"/>
          </p15:clr>
        </p15:guide>
        <p15:guide id="4" pos="52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jcMN2Ly4+mrflrMCHwMHZydSZA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D5B9A0-8D8B-49DF-8467-6F0F699D72B4}">
  <a:tblStyle styleId="{59D5B9A0-8D8B-49DF-8467-6F0F699D72B4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EF7"/>
          </a:solidFill>
        </a:fill>
      </a:tcStyle>
    </a:wholeTbl>
    <a:band1H>
      <a:tcTxStyle/>
      <a:tcStyle>
        <a:tcBdr/>
        <a:fill>
          <a:solidFill>
            <a:srgbClr val="CADC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C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3433"/>
  </p:normalViewPr>
  <p:slideViewPr>
    <p:cSldViewPr snapToGrid="0">
      <p:cViewPr varScale="1">
        <p:scale>
          <a:sx n="115" d="100"/>
          <a:sy n="115" d="100"/>
        </p:scale>
        <p:origin x="200" y="360"/>
      </p:cViewPr>
      <p:guideLst>
        <p:guide orient="horz" pos="553"/>
        <p:guide pos="6072"/>
        <p:guide pos="4712"/>
        <p:guide pos="52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61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000" b="0" i="0" u="none" strike="noStrike" cap="none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11</a:t>
            </a:fld>
            <a:endParaRPr lang="de-AT"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8509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000" b="0" i="0" u="none" strike="noStrike" cap="none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12</a:t>
            </a:fld>
            <a:endParaRPr lang="de-AT"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8856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000" b="0" i="0" u="none" strike="noStrike" cap="none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13</a:t>
            </a:fld>
            <a:endParaRPr lang="de-AT"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88654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000" b="0" i="0" u="none" strike="noStrike" cap="none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14</a:t>
            </a:fld>
            <a:endParaRPr lang="de-AT"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0650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000" b="0" i="0" u="none" strike="noStrike" cap="none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18</a:t>
            </a:fld>
            <a:endParaRPr lang="de-AT"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03442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000" b="0" i="0" u="none" strike="noStrike" cap="none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21</a:t>
            </a:fld>
            <a:endParaRPr lang="de-AT"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7233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z="1000" b="0" i="0" u="none" strike="noStrike" cap="none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32</a:t>
            </a:fld>
            <a:endParaRPr lang="de-AT" sz="1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7714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userDrawn="1">
  <p:cSld name="Titelfolie L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B5EB6CC-4363-9D27-9F5A-5A60937B67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rcRect l="7723" r="6012" b="34965"/>
          <a:stretch/>
        </p:blipFill>
        <p:spPr>
          <a:xfrm>
            <a:off x="1" y="3017167"/>
            <a:ext cx="10160000" cy="2697834"/>
          </a:xfrm>
          <a:prstGeom prst="rect">
            <a:avLst/>
          </a:prstGeom>
        </p:spPr>
      </p:pic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508007" y="138414"/>
            <a:ext cx="6040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505531" y="2547057"/>
            <a:ext cx="4760736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508000" y="115900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D1F36AD-4D01-FD7B-06C3-93238930EF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38446" y="4011815"/>
            <a:ext cx="1866177" cy="2987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EA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C1DC55-6588-196E-71B5-BC25BB381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650" t="-1136" r="-894" b="61882"/>
          <a:stretch/>
        </p:blipFill>
        <p:spPr>
          <a:xfrm>
            <a:off x="0" y="3058954"/>
            <a:ext cx="9333068" cy="2656046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/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9264" y="2050496"/>
            <a:ext cx="4760736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17623" y="108531"/>
            <a:ext cx="760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3783" y="1129348"/>
            <a:ext cx="440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508000" y="96787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B27441-3590-7274-FE2E-6C0745EA86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9565" y="3321383"/>
            <a:ext cx="1843938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4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D3/AD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9F6DFF8-9C45-CF7E-CF2C-24F793A3F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89" t="2621" r="8558" b="29633"/>
          <a:stretch/>
        </p:blipFill>
        <p:spPr>
          <a:xfrm>
            <a:off x="2639883" y="1884220"/>
            <a:ext cx="7520118" cy="3830780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/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9264" y="2050496"/>
            <a:ext cx="4760736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17623" y="108531"/>
            <a:ext cx="760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3783" y="1129348"/>
            <a:ext cx="4400000" cy="318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508000" y="97549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F5BAA8-A3B5-7A28-069A-F0D30CB58E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5981" y="5183293"/>
            <a:ext cx="1843938" cy="295170"/>
          </a:xfrm>
          <a:prstGeom prst="rect">
            <a:avLst/>
          </a:prstGeom>
        </p:spPr>
      </p:pic>
      <p:pic>
        <p:nvPicPr>
          <p:cNvPr id="5" name="Grafik 4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F96836B9-4831-6999-54AB-D21B64A615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981" y="4534580"/>
            <a:ext cx="521842" cy="52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72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D2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B66B13-41D6-8B73-671F-4240F16DE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03" t="-3867" r="1666" b="40866"/>
          <a:stretch/>
        </p:blipFill>
        <p:spPr>
          <a:xfrm flipH="1">
            <a:off x="2616240" y="1471943"/>
            <a:ext cx="7543759" cy="4243057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/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9264" y="2050496"/>
            <a:ext cx="4760736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17623" y="108531"/>
            <a:ext cx="760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3783" y="1129348"/>
            <a:ext cx="440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508000" y="96787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0D8876-224F-3BC3-9CB5-D521E79A70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7277" y="4906875"/>
            <a:ext cx="1843938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74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TC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FE8515E-A660-2558-7651-ED6807FBF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0" t="-2074" r="640" b="43648"/>
          <a:stretch/>
        </p:blipFill>
        <p:spPr>
          <a:xfrm flipH="1">
            <a:off x="-1" y="2237509"/>
            <a:ext cx="10159998" cy="3477491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/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9264" y="2050496"/>
            <a:ext cx="4760736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17623" y="108531"/>
            <a:ext cx="760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3783" y="1129348"/>
            <a:ext cx="440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508000" y="96787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4019FB-6E6B-570B-3A92-B18FC001DD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21687" y="4101836"/>
            <a:ext cx="1843938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675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D4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1CEE246-251F-E385-ECA2-03D97EC66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210" r="2054" b="51973"/>
          <a:stretch/>
        </p:blipFill>
        <p:spPr>
          <a:xfrm>
            <a:off x="2743200" y="2503271"/>
            <a:ext cx="7416800" cy="3211730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/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9264" y="2050496"/>
            <a:ext cx="4760736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17623" y="108531"/>
            <a:ext cx="760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3783" y="1129348"/>
            <a:ext cx="440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508000" y="96787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937A25-622A-ED0B-A4CA-6F05B644E4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6069" y="4908655"/>
            <a:ext cx="1843938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627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blau">
    <p:bg>
      <p:bgPr>
        <a:solidFill>
          <a:srgbClr val="3399CC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ogo, Grafiken, Symbol, weiß enthält.&#10;&#10;KI-generierte Inhalte können fehlerhaft sein.">
            <a:extLst>
              <a:ext uri="{FF2B5EF4-FFF2-40B4-BE49-F238E27FC236}">
                <a16:creationId xmlns:a16="http://schemas.microsoft.com/office/drawing/2014/main" id="{C8CBC80C-05B5-E892-4CE7-976E7498F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8433" b="33609"/>
          <a:stretch/>
        </p:blipFill>
        <p:spPr>
          <a:xfrm>
            <a:off x="-1030636" y="2857500"/>
            <a:ext cx="11190636" cy="2857499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9264" y="2050496"/>
            <a:ext cx="4760736" cy="620885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787" y="-75565"/>
            <a:ext cx="760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pic>
        <p:nvPicPr>
          <p:cNvPr id="11" name="Google Shape;21;p7">
            <a:extLst>
              <a:ext uri="{FF2B5EF4-FFF2-40B4-BE49-F238E27FC236}">
                <a16:creationId xmlns:a16="http://schemas.microsoft.com/office/drawing/2014/main" id="{3ACB098A-E3F0-5782-A99B-2E6D38B2EC53}"/>
              </a:ext>
            </a:extLst>
          </p:cNvPr>
          <p:cNvPicPr preferRelativeResize="0"/>
          <p:nvPr userDrawn="1"/>
        </p:nvPicPr>
        <p:blipFill>
          <a:blip r:embed="rId5"/>
          <a:srcRect/>
          <a:stretch/>
        </p:blipFill>
        <p:spPr>
          <a:xfrm>
            <a:off x="519899" y="2872630"/>
            <a:ext cx="1844831" cy="29531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3783" y="1129348"/>
            <a:ext cx="440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94641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7944" y="541425"/>
            <a:ext cx="8820000" cy="4682289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333"/>
              </a:spcBef>
              <a:buFontTx/>
              <a:buNone/>
              <a:defRPr sz="1417" baseline="0">
                <a:latin typeface="+mj-lt"/>
              </a:defRPr>
            </a:lvl1pPr>
            <a:lvl2pPr marL="222241" indent="-22224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"/>
              <a:defRPr sz="1250"/>
            </a:lvl2pPr>
          </a:lstStyle>
          <a:p>
            <a:pPr lvl="0"/>
            <a:r>
              <a:rPr lang="de-DE" dirty="0"/>
              <a:t>Kapitel 1</a:t>
            </a:r>
          </a:p>
          <a:p>
            <a:pPr lvl="1"/>
            <a:r>
              <a:rPr lang="de-DE" dirty="0"/>
              <a:t>Unterkapitel 1</a:t>
            </a:r>
          </a:p>
          <a:p>
            <a:pPr lvl="1"/>
            <a:r>
              <a:rPr lang="de-DE" dirty="0"/>
              <a:t>Unterkapitel 2</a:t>
            </a:r>
          </a:p>
          <a:p>
            <a:pPr lvl="0"/>
            <a:r>
              <a:rPr lang="de-DE" dirty="0"/>
              <a:t>Kapitel 2</a:t>
            </a:r>
          </a:p>
          <a:p>
            <a:pPr lvl="1"/>
            <a:r>
              <a:rPr lang="de-DE" dirty="0"/>
              <a:t>Unterkapitel 1</a:t>
            </a:r>
          </a:p>
          <a:p>
            <a:pPr lvl="1"/>
            <a:r>
              <a:rPr lang="de-DE" dirty="0"/>
              <a:t>Unterkapitel 2</a:t>
            </a:r>
          </a:p>
          <a:p>
            <a:pPr lvl="0"/>
            <a:r>
              <a:rPr lang="de-DE" dirty="0"/>
              <a:t>Kapitel 3</a:t>
            </a:r>
          </a:p>
          <a:p>
            <a:pPr lvl="1"/>
            <a:r>
              <a:rPr lang="de-DE" dirty="0"/>
              <a:t>Unterkapitel 1</a:t>
            </a:r>
          </a:p>
          <a:p>
            <a:pPr lvl="1"/>
            <a:r>
              <a:rPr lang="de-DE" dirty="0"/>
              <a:t>Unterkapitel 2</a:t>
            </a:r>
          </a:p>
          <a:p>
            <a:pPr lvl="0"/>
            <a:r>
              <a:rPr lang="de-DE" dirty="0"/>
              <a:t>Kapitel 4</a:t>
            </a:r>
          </a:p>
          <a:p>
            <a:pPr lvl="1"/>
            <a:r>
              <a:rPr lang="de-DE" dirty="0"/>
              <a:t>Unterkapitel 1</a:t>
            </a:r>
          </a:p>
          <a:p>
            <a:pPr lvl="1"/>
            <a:r>
              <a:rPr lang="de-DE" dirty="0"/>
              <a:t>Unterkapitel 2</a:t>
            </a:r>
          </a:p>
          <a:p>
            <a:pPr lvl="0"/>
            <a:r>
              <a:rPr lang="de-DE" dirty="0"/>
              <a:t>Kapitel 5</a:t>
            </a:r>
          </a:p>
          <a:p>
            <a:pPr lvl="1"/>
            <a:r>
              <a:rPr lang="de-DE" dirty="0"/>
              <a:t>Unterkapitel 1</a:t>
            </a:r>
          </a:p>
          <a:p>
            <a:pPr lvl="1"/>
            <a:r>
              <a:rPr lang="de-DE" dirty="0"/>
              <a:t>Unterkapitel 2</a:t>
            </a:r>
          </a:p>
          <a:p>
            <a:pPr lvl="1"/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 hasCustomPrompt="1"/>
          </p:nvPr>
        </p:nvSpPr>
        <p:spPr>
          <a:xfrm>
            <a:off x="1721556" y="5296958"/>
            <a:ext cx="848000" cy="294000"/>
          </a:xfrm>
        </p:spPr>
        <p:txBody>
          <a:bodyPr lIns="36000" tIns="72000" bIns="0">
            <a:noAutofit/>
          </a:bodyPr>
          <a:lstStyle>
            <a:lvl1pPr marL="0" indent="0">
              <a:lnSpc>
                <a:spcPts val="750"/>
              </a:lnSpc>
              <a:spcBef>
                <a:spcPts val="0"/>
              </a:spcBef>
              <a:buNone/>
              <a:defRPr sz="667" baseline="0"/>
            </a:lvl1pPr>
          </a:lstStyle>
          <a:p>
            <a:r>
              <a:rPr lang="de-AT" dirty="0"/>
              <a:t>Platz für ein Partnerlogo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/>
              <a:t>16.10.2015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Platz für Autor und LVA-Nummer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F3185B-C653-42AE-8B74-FF214C291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8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E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508007" y="142230"/>
            <a:ext cx="6040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508000" y="114313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5531" y="2547057"/>
            <a:ext cx="4760736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 descr="Ein Bild, das Quadrat, Rechteck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4D0E02F8-B30B-A8B7-3B40-A00A73D41E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rcRect l="11380" b="61447"/>
          <a:stretch/>
        </p:blipFill>
        <p:spPr>
          <a:xfrm>
            <a:off x="-1" y="3324224"/>
            <a:ext cx="9333068" cy="23907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49565" y="3329814"/>
            <a:ext cx="1843938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283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8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D3/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508007" y="142230"/>
            <a:ext cx="6040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508000" y="114313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5531" y="2547057"/>
            <a:ext cx="4760736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08361" y="5183735"/>
            <a:ext cx="1843938" cy="295170"/>
          </a:xfrm>
          <a:prstGeom prst="rect">
            <a:avLst/>
          </a:prstGeom>
        </p:spPr>
      </p:pic>
      <p:pic>
        <p:nvPicPr>
          <p:cNvPr id="4" name="Grafik 3" descr="Ein Bild, das Reihe, Schwarzweiß, weiß, Design enthält.&#10;&#10;KI-generierte Inhalte können fehlerhaft sein.">
            <a:extLst>
              <a:ext uri="{FF2B5EF4-FFF2-40B4-BE49-F238E27FC236}">
                <a16:creationId xmlns:a16="http://schemas.microsoft.com/office/drawing/2014/main" id="{126289E0-18B8-4892-8A79-CC38300DC1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</a:blip>
          <a:srcRect r="8508" b="26627"/>
          <a:stretch/>
        </p:blipFill>
        <p:spPr>
          <a:xfrm>
            <a:off x="2639882" y="2015169"/>
            <a:ext cx="7520119" cy="3699831"/>
          </a:xfrm>
          <a:prstGeom prst="rect">
            <a:avLst/>
          </a:prstGeom>
        </p:spPr>
      </p:pic>
      <p:pic>
        <p:nvPicPr>
          <p:cNvPr id="5" name="Grafik 4" descr="Ein Bild, das Grafiken, Design, Logo, Symbol enthält.&#10;&#10;KI-generierte Inhalte können fehlerhaft sein.">
            <a:extLst>
              <a:ext uri="{FF2B5EF4-FFF2-40B4-BE49-F238E27FC236}">
                <a16:creationId xmlns:a16="http://schemas.microsoft.com/office/drawing/2014/main" id="{CA164365-7D1E-3C35-2BC9-247F896360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7199" y="4436134"/>
            <a:ext cx="628063" cy="62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523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D2"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508007" y="142230"/>
            <a:ext cx="6040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508000" y="114313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5531" y="2547057"/>
            <a:ext cx="4760736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17277" y="4906875"/>
            <a:ext cx="1843938" cy="295170"/>
          </a:xfrm>
          <a:prstGeom prst="rect">
            <a:avLst/>
          </a:prstGeom>
        </p:spPr>
      </p:pic>
      <p:pic>
        <p:nvPicPr>
          <p:cNvPr id="8" name="Grafik 7" descr="Ein Bild, das Quadrat, Reihe, Schwarzweiß, Schwarz enthält.&#10;&#10;KI-generierte Inhalte können fehlerhaft sein.">
            <a:extLst>
              <a:ext uri="{FF2B5EF4-FFF2-40B4-BE49-F238E27FC236}">
                <a16:creationId xmlns:a16="http://schemas.microsoft.com/office/drawing/2014/main" id="{593188AC-66BE-7558-17B0-021E782330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</a:blip>
          <a:srcRect l="4500" b="39467"/>
          <a:stretch/>
        </p:blipFill>
        <p:spPr>
          <a:xfrm flipH="1">
            <a:off x="2396067" y="1842504"/>
            <a:ext cx="7763933" cy="38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699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T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508007" y="142230"/>
            <a:ext cx="6040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508000" y="114313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5531" y="2547057"/>
            <a:ext cx="4760736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5" name="Grafik 4" descr="Ein Bild, das Schatten, Reihe, Kunst, Schwarz enthält.&#10;&#10;KI-generierte Inhalte können fehlerhaft sein.">
            <a:extLst>
              <a:ext uri="{FF2B5EF4-FFF2-40B4-BE49-F238E27FC236}">
                <a16:creationId xmlns:a16="http://schemas.microsoft.com/office/drawing/2014/main" id="{B6CA5C30-5C0D-9BA8-93AA-5AF15897A1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rcRect l="2166" t="-1887" r="969" b="33850"/>
          <a:stretch/>
        </p:blipFill>
        <p:spPr>
          <a:xfrm flipH="1">
            <a:off x="-2" y="2857502"/>
            <a:ext cx="10160002" cy="28574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21687" y="4101836"/>
            <a:ext cx="1843938" cy="2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7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D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508007" y="142230"/>
            <a:ext cx="6040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508000" y="114313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5531" y="2547057"/>
            <a:ext cx="4760736" cy="6824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36927" y="4900630"/>
            <a:ext cx="1843938" cy="295170"/>
          </a:xfrm>
          <a:prstGeom prst="rect">
            <a:avLst/>
          </a:prstGeom>
        </p:spPr>
      </p:pic>
      <p:pic>
        <p:nvPicPr>
          <p:cNvPr id="4" name="Grafik 3" descr="Ein Bild, das Muster, Quadrat, Symmetrie, Kunst enthält.&#10;&#10;KI-generierte Inhalte können fehlerhaft sein.">
            <a:extLst>
              <a:ext uri="{FF2B5EF4-FFF2-40B4-BE49-F238E27FC236}">
                <a16:creationId xmlns:a16="http://schemas.microsoft.com/office/drawing/2014/main" id="{2712B3F1-CE6F-9543-A11A-A79FC2F814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</a:blip>
          <a:srcRect r="2244" b="50864"/>
          <a:stretch/>
        </p:blipFill>
        <p:spPr>
          <a:xfrm>
            <a:off x="2885900" y="2743373"/>
            <a:ext cx="7274101" cy="29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25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 ohne Bild">
    <p:bg>
      <p:bgRef idx="1001">
        <a:schemeClr val="bg1"/>
      </p:bgRef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508007" y="142230"/>
            <a:ext cx="6040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 b="1" i="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endParaRPr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8941441" y="194937"/>
            <a:ext cx="727074" cy="5401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508000" y="114313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5531" y="2547058"/>
            <a:ext cx="4760736" cy="620885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C4C044-BBD5-66A9-77D6-2345EDA09C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09663" y="4911193"/>
            <a:ext cx="1828089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4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6" userDrawn="1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userDrawn="1">
  <p:cSld name="Titel und Inhal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513354" y="1344613"/>
            <a:ext cx="8621827" cy="385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CC"/>
              </a:buClr>
              <a:buSzPts val="1600"/>
              <a:buFont typeface="Wingdings" pitchFamily="2" charset="2"/>
              <a:buChar char="§"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▪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9E8DC80-38BC-5574-0619-49A4629563DB}"/>
              </a:ext>
            </a:extLst>
          </p:cNvPr>
          <p:cNvSpPr/>
          <p:nvPr userDrawn="1"/>
        </p:nvSpPr>
        <p:spPr>
          <a:xfrm>
            <a:off x="508000" y="996497"/>
            <a:ext cx="859047" cy="5521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sp>
        <p:nvSpPr>
          <p:cNvPr id="2" name="Google Shape;29;p8">
            <a:extLst>
              <a:ext uri="{FF2B5EF4-FFF2-40B4-BE49-F238E27FC236}">
                <a16:creationId xmlns:a16="http://schemas.microsoft.com/office/drawing/2014/main" id="{E18CB0ED-C96B-B07F-224A-C6366718EA1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13787" y="124460"/>
            <a:ext cx="760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bearbeiten</a:t>
            </a:r>
            <a:br>
              <a:rPr lang="de-DE"/>
            </a:br>
            <a:r>
              <a:rPr lang="de-DE"/>
              <a:t>Zeile 2</a:t>
            </a:r>
            <a:endParaRPr/>
          </a:p>
        </p:txBody>
      </p:sp>
      <p:pic>
        <p:nvPicPr>
          <p:cNvPr id="3" name="Grafik 7" descr="Logo Tax.tif">
            <a:extLst>
              <a:ext uri="{FF2B5EF4-FFF2-40B4-BE49-F238E27FC236}">
                <a16:creationId xmlns:a16="http://schemas.microsoft.com/office/drawing/2014/main" id="{659F54B7-16DC-D582-EF13-DC1B882AE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198518"/>
            <a:ext cx="557337" cy="47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8">
            <a:extLst>
              <a:ext uri="{FF2B5EF4-FFF2-40B4-BE49-F238E27FC236}">
                <a16:creationId xmlns:a16="http://schemas.microsoft.com/office/drawing/2014/main" id="{76110ECE-C1D4-F68A-5204-9B27EEA46FCB}"/>
              </a:ext>
            </a:extLst>
          </p:cNvPr>
          <p:cNvSpPr txBox="1"/>
          <p:nvPr userDrawn="1"/>
        </p:nvSpPr>
        <p:spPr>
          <a:xfrm>
            <a:off x="1100541" y="5360448"/>
            <a:ext cx="5769000" cy="261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50" b="1" kern="1200">
                <a:solidFill>
                  <a:srgbClr val="003A74"/>
                </a:solidFill>
                <a:latin typeface="Verdana" pitchFamily="34" charset="0"/>
                <a:ea typeface="+mn-ea"/>
                <a:cs typeface="+mn-cs"/>
              </a:rPr>
              <a:t>Institute for Austrian and International Tax Law </a:t>
            </a:r>
            <a:r>
              <a:rPr lang="en-GB" sz="500">
                <a:solidFill>
                  <a:srgbClr val="003A74"/>
                </a:solidFill>
                <a:latin typeface="Verdana" pitchFamily="34" charset="0"/>
                <a:sym typeface="Wingdings"/>
              </a:rPr>
              <a:t></a:t>
            </a:r>
            <a:r>
              <a:rPr lang="en-GB" sz="1050" kern="1200">
                <a:solidFill>
                  <a:srgbClr val="003A74"/>
                </a:solidFill>
                <a:latin typeface="Verdana" pitchFamily="34" charset="0"/>
                <a:ea typeface="+mn-ea"/>
                <a:cs typeface="+mn-cs"/>
                <a:sym typeface="Wingdings"/>
              </a:rPr>
              <a:t> </a:t>
            </a:r>
            <a:r>
              <a:rPr lang="en-GB" sz="1050" kern="1200">
                <a:solidFill>
                  <a:srgbClr val="003A74"/>
                </a:solidFill>
                <a:latin typeface="Verdana" pitchFamily="34" charset="0"/>
                <a:ea typeface="+mn-ea"/>
                <a:cs typeface="+mn-cs"/>
              </a:rPr>
              <a:t>www.wu.ac.at/taxlaw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Zwischentitel LC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8825344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9264" y="2050496"/>
            <a:ext cx="4760736" cy="62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17623" y="108531"/>
            <a:ext cx="760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/>
          </a:p>
        </p:txBody>
      </p:sp>
      <p:pic>
        <p:nvPicPr>
          <p:cNvPr id="11" name="Google Shape;21;p7">
            <a:extLst>
              <a:ext uri="{FF2B5EF4-FFF2-40B4-BE49-F238E27FC236}">
                <a16:creationId xmlns:a16="http://schemas.microsoft.com/office/drawing/2014/main" id="{3ACB098A-E3F0-5782-A99B-2E6D38B2EC53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523369" y="2873184"/>
            <a:ext cx="1837891" cy="294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3783" y="1129348"/>
            <a:ext cx="4400000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▪"/>
              <a:defRPr sz="12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508000" y="967872"/>
            <a:ext cx="859047" cy="50197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>
                <a:noFill/>
              </a:ln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08128-0E87-92E6-1B48-EF75112096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728" t="-1847" r="3659" b="26400"/>
          <a:stretch/>
        </p:blipFill>
        <p:spPr>
          <a:xfrm>
            <a:off x="0" y="3167387"/>
            <a:ext cx="10160000" cy="25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314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 userDrawn="1">
          <p15:clr>
            <a:srgbClr val="E46962"/>
          </p15:clr>
        </p15:guide>
        <p15:guide id="2" orient="horz" pos="3451" userDrawn="1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body" idx="1"/>
          </p:nvPr>
        </p:nvSpPr>
        <p:spPr>
          <a:xfrm>
            <a:off x="508001" y="1344613"/>
            <a:ext cx="8627181" cy="385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venir"/>
              <a:buChar char="▪"/>
              <a:defRPr sz="16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venir"/>
              <a:buChar char="▪"/>
              <a:defRPr sz="15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nir"/>
              <a:buChar char="▪"/>
              <a:defRPr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venir"/>
              <a:buChar char="▪"/>
              <a:defRPr sz="12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venir"/>
              <a:buChar char="▪"/>
              <a:defRPr sz="12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ftr" idx="11"/>
          </p:nvPr>
        </p:nvSpPr>
        <p:spPr>
          <a:xfrm>
            <a:off x="1505068" y="5412060"/>
            <a:ext cx="3574937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sldNum" idx="12"/>
          </p:nvPr>
        </p:nvSpPr>
        <p:spPr>
          <a:xfrm>
            <a:off x="513785" y="5412060"/>
            <a:ext cx="991278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de-AT"/>
              <a:t>Seite </a:t>
            </a:r>
            <a:fld id="{00000000-1234-1234-1234-123412341234}" type="slidenum">
              <a:rPr lang="de-AT" smtClean="0"/>
              <a:pPr/>
              <a:t>‹#›</a:t>
            </a:fld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dt" idx="10"/>
          </p:nvPr>
        </p:nvSpPr>
        <p:spPr>
          <a:xfrm>
            <a:off x="6383535" y="5412060"/>
            <a:ext cx="1097119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513787" y="139700"/>
            <a:ext cx="760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6" name="Google Shape;16;p6"/>
          <p:cNvPicPr preferRelativeResize="0"/>
          <p:nvPr/>
        </p:nvPicPr>
        <p:blipFill>
          <a:blip r:embed="rId18"/>
          <a:srcRect/>
          <a:stretch/>
        </p:blipFill>
        <p:spPr>
          <a:xfrm>
            <a:off x="8775433" y="177275"/>
            <a:ext cx="959268" cy="71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360E246-A612-2441-89E8-7206FB6EA69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8350672" y="5335772"/>
            <a:ext cx="1583552" cy="25348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67" r:id="rId7"/>
    <p:sldLayoutId id="2147483651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54" r:id="rId15"/>
    <p:sldLayoutId id="2147483673" r:id="rId16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larendon LT Std" panose="02040704040505020204" pitchFamily="18" charset="0"/>
          <a:ea typeface="Clarendon LT Std" panose="02040704040505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3020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Wingdings" pitchFamily="2" charset="2"/>
        <a:buChar char="§"/>
        <a:defRPr sz="1400" b="0" i="0" u="none" strike="noStrike" cap="none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200" userDrawn="1">
          <p15:clr>
            <a:srgbClr val="F26B43"/>
          </p15:clr>
        </p15:guide>
        <p15:guide id="2" pos="320" userDrawn="1">
          <p15:clr>
            <a:srgbClr val="F26B43"/>
          </p15:clr>
        </p15:guide>
        <p15:guide id="3" pos="5754" userDrawn="1">
          <p15:clr>
            <a:srgbClr val="F26B43"/>
          </p15:clr>
        </p15:guide>
        <p15:guide id="4" pos="6074" userDrawn="1">
          <p15:clr>
            <a:srgbClr val="F26B43"/>
          </p15:clr>
        </p15:guide>
        <p15:guide id="5" orient="horz" pos="3278" userDrawn="1">
          <p15:clr>
            <a:srgbClr val="F26B43"/>
          </p15:clr>
        </p15:guide>
        <p15:guide id="6" orient="horz" pos="182" userDrawn="1">
          <p15:clr>
            <a:srgbClr val="F26B43"/>
          </p15:clr>
        </p15:guide>
        <p15:guide id="7" orient="horz" pos="847" userDrawn="1">
          <p15:clr>
            <a:srgbClr val="F26B43"/>
          </p15:clr>
        </p15:guide>
        <p15:guide id="8" orient="horz" pos="3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conomics.mit.edu/sites/default/files/publications/The%20Race%20Between%20Man%20and%20Machine%20-%20Implications%20of.pdf" TargetMode="External"/><Relationship Id="rId3" Type="http://schemas.openxmlformats.org/officeDocument/2006/relationships/hyperlink" Target="https://www.oecd.org/content/dam/oecd/en/publications/reports/2025/06/oecd-compendium-of-productivity-indicators-2025_f1a7de9f/b024d9e1-en.pdf" TargetMode="External"/><Relationship Id="rId7" Type="http://schemas.openxmlformats.org/officeDocument/2006/relationships/hyperlink" Target="https://www.nber.org/system/files/working_papers/w32255/w32255.pdf" TargetMode="External"/><Relationship Id="rId12" Type="http://schemas.openxmlformats.org/officeDocument/2006/relationships/image" Target="../media/image32.png"/><Relationship Id="rId2" Type="http://schemas.openxmlformats.org/officeDocument/2006/relationships/hyperlink" Target="https://www.nber.org/system/files/working_papers/w24174/w24174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gspublishing.com/content/research/en/reports/2023/03/27/d64e052b-0f6e-45d7-967b-d7be35fabd16.html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www.nber.org/system/files/working_papers/w32487/w32487.pdf" TargetMode="External"/><Relationship Id="rId10" Type="http://schemas.openxmlformats.org/officeDocument/2006/relationships/hyperlink" Target="https://workofthefuture-taskforce.mit.edu/research-post/taxes-automation-and-the-future-of-labor/" TargetMode="External"/><Relationship Id="rId4" Type="http://schemas.openxmlformats.org/officeDocument/2006/relationships/hyperlink" Target="https://www.oecd.org/content/dam/oecd/en/publications/reports/2024/04/the-impact-of-artificial-intelligence-on-productivity-distribution-and-growth_d54e2842/8d900037-en.pdf" TargetMode="External"/><Relationship Id="rId9" Type="http://schemas.openxmlformats.org/officeDocument/2006/relationships/hyperlink" Target="https://www.imf.org/-/media/files/publications/sdn/2024/english/sdnea2024002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er.org/system/files/working_papers/w24001/w24001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oecd.org/content/dam/oecd/en/publications/reports/2025/06/oecd-compendium-of-productivity-indicators-2025_f1a7de9f/b024d9e1-en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ber.org/system/files/working_papers/w23285/w23285.pdf" TargetMode="External"/><Relationship Id="rId13" Type="http://schemas.openxmlformats.org/officeDocument/2006/relationships/hyperlink" Target="https://www.gspublishing.com/content/research/en/reports/2023/03/27/d64e052b-0f6e-45d7-967b-d7be35fabd16.html" TargetMode="External"/><Relationship Id="rId18" Type="http://schemas.openxmlformats.org/officeDocument/2006/relationships/hyperlink" Target="https://www.sciencedirect.com/science/article/pii/S0014292125000935" TargetMode="External"/><Relationship Id="rId3" Type="http://schemas.openxmlformats.org/officeDocument/2006/relationships/hyperlink" Target="http://reparti.free.fr/freyosborne17.pdf" TargetMode="External"/><Relationship Id="rId7" Type="http://schemas.openxmlformats.org/officeDocument/2006/relationships/hyperlink" Target="https://www.oecd.org/en/publications/computers-and-the-future-of-skill-demand_9789264284395-en.html" TargetMode="External"/><Relationship Id="rId12" Type="http://schemas.openxmlformats.org/officeDocument/2006/relationships/hyperlink" Target="https://www.oecd.org/content/dam/oecd/en/publications/reports/2023/07/oecd-employment-outlook-2023_904bcef3/08785bba-en.pdf" TargetMode="External"/><Relationship Id="rId17" Type="http://schemas.openxmlformats.org/officeDocument/2006/relationships/hyperlink" Target="https://digitaleconomy.stanford.edu/publication/canaries-in-the-coal-mine-six-facts-about-the-recent-employment-effects-of-artificial-intelligence/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weforum.org/reports/the-future-of-jobs-report-2025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ecglobal.org/uploads/2019/07/2016_OECD_Risk-Automation-Jobs.pdf" TargetMode="External"/><Relationship Id="rId11" Type="http://schemas.openxmlformats.org/officeDocument/2006/relationships/hyperlink" Target="https://arxiv.org/abs/2303.10130" TargetMode="External"/><Relationship Id="rId5" Type="http://schemas.openxmlformats.org/officeDocument/2006/relationships/hyperlink" Target="https://www.zew.de/fileadmin/FTP/gutachten/Kurzexpertise_BMAS_ZEW2015.pdf" TargetMode="External"/><Relationship Id="rId15" Type="http://schemas.openxmlformats.org/officeDocument/2006/relationships/hyperlink" Target="https://www.nber.org/papers/w32487" TargetMode="External"/><Relationship Id="rId10" Type="http://schemas.openxmlformats.org/officeDocument/2006/relationships/hyperlink" Target="https://www.econstor.eu/handle/10419/207001" TargetMode="External"/><Relationship Id="rId19" Type="http://schemas.openxmlformats.org/officeDocument/2006/relationships/hyperlink" Target="https://onlinelibrary.wiley.com/doi/10.1111/joes.12699" TargetMode="External"/><Relationship Id="rId4" Type="http://schemas.openxmlformats.org/officeDocument/2006/relationships/hyperlink" Target="https://www.bruegel.org/blog-post/chart-week-54-eu-jobs-risk-computerisation" TargetMode="External"/><Relationship Id="rId9" Type="http://schemas.openxmlformats.org/officeDocument/2006/relationships/hyperlink" Target="https://proftest.in.ua/pub/docs/2e2f4eea-en.pdf" TargetMode="External"/><Relationship Id="rId14" Type="http://schemas.openxmlformats.org/officeDocument/2006/relationships/hyperlink" Target="https://www.imf.org/-/media/files/publications/sdn/2024/english/sdnea2024002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econfip.org/wp-content/uploads/2019/02/6.Labor-in-the-Age-of-Automation-and-Artificial-Intelligence.pdf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fn.se/media/eyoneyap/wp1501.pdf" TargetMode="External"/><Relationship Id="rId5" Type="http://schemas.openxmlformats.org/officeDocument/2006/relationships/hyperlink" Target="https://www.ilo.org/publications/policy-measures-address-inequalities-and-increase-labour-income-share" TargetMode="External"/><Relationship Id="rId4" Type="http://schemas.openxmlformats.org/officeDocument/2006/relationships/hyperlink" Target="https://www.oecd.org/en/data/insights/statistical-releases/2025/01/labour-market-situation-updated-january-2025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n/publications/advancing-the-measurement-of-investments-in-artificial-intelligence_13e0da2f-en.html" TargetMode="External"/><Relationship Id="rId2" Type="http://schemas.openxmlformats.org/officeDocument/2006/relationships/hyperlink" Target="https://www.goldmansachs.com/insights/articles/why-ai-companies-may-invest-more-than-500-billion-in-2026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ubs.aeaweb.org/doi/pdfplus/10.1257/jep.29.3.3" TargetMode="External"/><Relationship Id="rId3" Type="http://schemas.openxmlformats.org/officeDocument/2006/relationships/hyperlink" Target="https://economics.mit.edu/sites/default/files/publications/Robots%20and%20Jobs%20-%20Evidence%20from%20US%20Labor%20Markets.p.pdf" TargetMode="External"/><Relationship Id="rId7" Type="http://schemas.openxmlformats.org/officeDocument/2006/relationships/hyperlink" Target="https://direct.mit.edu/rest/article-abstract/107/1/125/114750/What-Happens-to-Workers-at-Firms-that-Automate?redirectedFrom=fulltext" TargetMode="External"/><Relationship Id="rId12" Type="http://schemas.openxmlformats.org/officeDocument/2006/relationships/hyperlink" Target="https://onlinelibrary.wiley.com/doi/10.1111/joes.12699" TargetMode="External"/><Relationship Id="rId2" Type="http://schemas.openxmlformats.org/officeDocument/2006/relationships/hyperlink" Target="http://reparti.free.fr/freyosborne17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cademic.oup.com/ej/article-abstract/135/666/637/7789857" TargetMode="External"/><Relationship Id="rId11" Type="http://schemas.openxmlformats.org/officeDocument/2006/relationships/hyperlink" Target="https://www.econstor.eu/bitstream/10419/335022/1/1948706962.pdf" TargetMode="External"/><Relationship Id="rId5" Type="http://schemas.openxmlformats.org/officeDocument/2006/relationships/hyperlink" Target="https://academic.oup.com/ej/article-abstract/134/664/3428/7699090" TargetMode="External"/><Relationship Id="rId10" Type="http://schemas.openxmlformats.org/officeDocument/2006/relationships/hyperlink" Target="https://academic.oup.com/jeea/article-abstract/19/6/3104/6179884" TargetMode="External"/><Relationship Id="rId4" Type="http://schemas.openxmlformats.org/officeDocument/2006/relationships/hyperlink" Target="https://link.springer.com/article/10.1007/s12232-023-00419-6" TargetMode="External"/><Relationship Id="rId9" Type="http://schemas.openxmlformats.org/officeDocument/2006/relationships/hyperlink" Target="https://direct.mit.edu/rest/article-abstract/100/5/753/58489/Robots-at-Work?redirectedFrom=fulltex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er.org/papers/w11986" TargetMode="External"/><Relationship Id="rId2" Type="http://schemas.openxmlformats.org/officeDocument/2006/relationships/hyperlink" Target="https://www.oecd.org/en/publications/2021/01/the-impact-of-artificial-intelligence-on-the-labour-market_a4b9cac2.html?referrer=grok.com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direct.mit.edu/rest/article-abstract/89/1/118/57634/Lousy-and-Lovely-Jobs-The-Rising-Polarization-of?redirectedFrom=fulltext" TargetMode="External"/><Relationship Id="rId4" Type="http://schemas.openxmlformats.org/officeDocument/2006/relationships/hyperlink" Target="https://direct.mit.edu/rest/article-abstract/90/2/300/57725/Trends-in-U-S-Wage-Inequality-Revising-the?redirectedFrom=fulltext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philiptrammell.com/static/Workflows_and_Automation.pdf" TargetMode="External"/><Relationship Id="rId3" Type="http://schemas.openxmlformats.org/officeDocument/2006/relationships/hyperlink" Target="https://www.oecd.org/content/dam/oecd/en/publications/reports/2023/07/oecd-employment-outlook-2023_904bcef3/08785bba-en.pdf" TargetMode="External"/><Relationship Id="rId7" Type="http://schemas.openxmlformats.org/officeDocument/2006/relationships/hyperlink" Target="https://digitaleconomy.stanford.edu/publication/canaries-in-the-coal-mine-six-facts-about-the-recent-employment-effects-of-artificial-intelligence/" TargetMode="Externa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rxiv.org/abs/2303.10130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s://www.oxfordeconomics.com/resource/evidence-of-an-ai-driven-shakeup-of-job-markets-is-patchy/" TargetMode="External"/><Relationship Id="rId10" Type="http://schemas.openxmlformats.org/officeDocument/2006/relationships/hyperlink" Target="https://www.darioamodei.com/essay/the-adolescence-of-technology" TargetMode="External"/><Relationship Id="rId4" Type="http://schemas.openxmlformats.org/officeDocument/2006/relationships/hyperlink" Target="https://budgetlab.yale.edu/research/evaluating-impact-ai-labor-market-current-state-affairs" TargetMode="External"/><Relationship Id="rId9" Type="http://schemas.openxmlformats.org/officeDocument/2006/relationships/hyperlink" Target="https://moores.samaltman.com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koflerge.org/docu/artificial-intelligence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tal-strategy.ec.europa.eu/en/library/impact-artificial-intelligence-future-workforces-eu-and-us" TargetMode="External"/><Relationship Id="rId3" Type="http://schemas.openxmlformats.org/officeDocument/2006/relationships/hyperlink" Target="https://www.oecd.org/content/dam/oecd/en/publications/reports/2023/08/the-taxation-of-labour-vs-capital-income_0d35e3e3/04f8d936-en.pdf" TargetMode="External"/><Relationship Id="rId7" Type="http://schemas.openxmlformats.org/officeDocument/2006/relationships/hyperlink" Target="https://www.europarl.europa.eu/RegData/etudes/STUD/2021/656311/EPRS_STU(2021)656311_EN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oecd.org/en/publications/oecd-employment-outlook-2019_9ee00155-en.html" TargetMode="External"/><Relationship Id="rId5" Type="http://schemas.openxmlformats.org/officeDocument/2006/relationships/hyperlink" Target="https://kb.osu.edu/server/api/core/bitstreams/9ef5d695-7fa7-4dac-b7d3-524dc69a9069/content" TargetMode="External"/><Relationship Id="rId10" Type="http://schemas.openxmlformats.org/officeDocument/2006/relationships/image" Target="../media/image63.png"/><Relationship Id="rId4" Type="http://schemas.openxmlformats.org/officeDocument/2006/relationships/hyperlink" Target="https://chicagounbound.uchicago.edu/public_law_and_legal_theory/768/" TargetMode="External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ile:///Users/gkofler/Downloads/_Sharing+the+Algorithm.pdf" TargetMode="External"/><Relationship Id="rId2" Type="http://schemas.openxmlformats.org/officeDocument/2006/relationships/hyperlink" Target="https://www.project-syndicate.org/commentary/ai-socialism-from-above-basic-income-with-disempowerment-by-noreena-hertz-2025-12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t&amp;source=web&amp;rct=j&amp;opi=89978449&amp;url=https://circabc.europa.eu/rest/download/48dfbd2b-973e-427b-a578-d84f94146c2b%3Fticket%3D&amp;ved=2ahUKEwiF0NL_re6SAxVKWHADHdZXG0EQFnoECBcQAQ&amp;usg=AOvVaw2kPKIsDRqLGAxOHA-qJUeB" TargetMode="External"/><Relationship Id="rId3" Type="http://schemas.openxmlformats.org/officeDocument/2006/relationships/hyperlink" Target="https://www.ibfd.org/sites/default/files/2025-08/27082025-european-direct-taxation-of-ai-data-mining-centers-or-the-lack-thereof.pdf" TargetMode="External"/><Relationship Id="rId7" Type="http://schemas.openxmlformats.org/officeDocument/2006/relationships/hyperlink" Target="https://digitalcommons.law.byu.edu/cgi/viewcontent.cgi?article=3349&amp;context=lawreview" TargetMode="External"/><Relationship Id="rId2" Type="http://schemas.openxmlformats.org/officeDocument/2006/relationships/hyperlink" Target="https://www.taxnotes.com/tax-notes-federal/artificial-intelligence/framework-taxing-ai/2025/10/06/7t24z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cuments1.worldbank.org/curated/en/615591614758099110/pdf/Tax-Theory-Applied-to-the-Digital-Economy-A-Proposal-for-a-Digital-Data-Tax-and-a-Global-Internet-Tax-Agency.pdf" TargetMode="External"/><Relationship Id="rId11" Type="http://schemas.openxmlformats.org/officeDocument/2006/relationships/hyperlink" Target="https://kb.osu.edu/server/api/core/bitstreams/9ef5d695-7fa7-4dac-b7d3-524dc69a9069/content" TargetMode="External"/><Relationship Id="rId5" Type="http://schemas.openxmlformats.org/officeDocument/2006/relationships/hyperlink" Target="https://paricenter.com/library-new/economics-ethics-and-globalization/the-new-wealth-of-nations-taxing-cyberspace/" TargetMode="External"/><Relationship Id="rId10" Type="http://schemas.openxmlformats.org/officeDocument/2006/relationships/hyperlink" Target="https://www.ibfd.org/shop/journal/taxing-robots-emergence-electronic-ability-pay-tax-robots-or-use-robots" TargetMode="External"/><Relationship Id="rId4" Type="http://schemas.openxmlformats.org/officeDocument/2006/relationships/hyperlink" Target="https://library.usask.ca/gic/v2n4/cordell/cordell.html" TargetMode="External"/><Relationship Id="rId9" Type="http://schemas.openxmlformats.org/officeDocument/2006/relationships/hyperlink" Target="https://moores.samaltman.com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apers.ssrn.com/sol3/papers.cfm?abstract_id=4223095" TargetMode="External"/><Relationship Id="rId13" Type="http://schemas.openxmlformats.org/officeDocument/2006/relationships/hyperlink" Target="https://www.taxjournal.com/articles/robots-technological-change-and-taxation-14092017" TargetMode="External"/><Relationship Id="rId3" Type="http://schemas.openxmlformats.org/officeDocument/2006/relationships/hyperlink" Target="https://www.e-elgar.com/shop/gbp/taxing-robots-9781788976510.html" TargetMode="External"/><Relationship Id="rId7" Type="http://schemas.openxmlformats.org/officeDocument/2006/relationships/hyperlink" Target="https://scholarship.law.marquette.edu/mulr/vol108/iss4/7" TargetMode="External"/><Relationship Id="rId12" Type="http://schemas.openxmlformats.org/officeDocument/2006/relationships/hyperlink" Target="https://econpapers.repec.org/paper/csnwpaper/2018-02.htm" TargetMode="External"/><Relationship Id="rId2" Type="http://schemas.openxmlformats.org/officeDocument/2006/relationships/hyperlink" Target="https://www.ibfd.org/shop/journal/taxing-robots-emergence-electronic-ability-pay-tax-robots-or-use-robots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apers.ssrn.com/sol3/papers.cfm?abstract_id=5704505" TargetMode="External"/><Relationship Id="rId11" Type="http://schemas.openxmlformats.org/officeDocument/2006/relationships/hyperlink" Target="https://papers.ssrn.com/sol3/papers.cfm?abstract_id=2932483" TargetMode="External"/><Relationship Id="rId5" Type="http://schemas.openxmlformats.org/officeDocument/2006/relationships/hyperlink" Target="https://www.ibfd.org/shop/book/robot-taxation-normative-tax-policy-analysis" TargetMode="External"/><Relationship Id="rId10" Type="http://schemas.openxmlformats.org/officeDocument/2006/relationships/hyperlink" Target="https://ieb.ub.edu/wp-content/uploads/2019/09/IEB-REPORT-2_2019.pdf" TargetMode="External"/><Relationship Id="rId4" Type="http://schemas.openxmlformats.org/officeDocument/2006/relationships/hyperlink" Target="https://research.ibfd.org/#/doc?url=/collections/bit/html/bit_2021_08_int_1.html" TargetMode="External"/><Relationship Id="rId9" Type="http://schemas.openxmlformats.org/officeDocument/2006/relationships/hyperlink" Target="https://www.econstor.eu/bitstream/10419/335022/1/1948706962.pdf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bfd.org/sites/default/files/2021-09/International%20-%20Taxing%20Artificial%20Intelligence%20and%20Robots%20Critical%20Assessment%20of%20Potential%20Policy%20Solutions%20and%20Recommendation%20for%20Alternative%20Approaches%20-%20IBFD.pdf" TargetMode="External"/><Relationship Id="rId13" Type="http://schemas.openxmlformats.org/officeDocument/2006/relationships/hyperlink" Target="https://edition.cnn.com/2024/05/27/tech/china-semiconductor-investment-fund-intl-hnk" TargetMode="External"/><Relationship Id="rId18" Type="http://schemas.openxmlformats.org/officeDocument/2006/relationships/hyperlink" Target="https://papers.ssrn.com/sol3/papers.cfm?abstract_id=5616030" TargetMode="External"/><Relationship Id="rId3" Type="http://schemas.openxmlformats.org/officeDocument/2006/relationships/hyperlink" Target="https://academic.oup.com/restud/article-abstract/89/1/279/6219962" TargetMode="External"/><Relationship Id="rId7" Type="http://schemas.openxmlformats.org/officeDocument/2006/relationships/hyperlink" Target="https://www.europarl.europa.eu/RegData/etudes/STUD/2021/656311/EPRS_STU(2021)656311_EN.pdf" TargetMode="External"/><Relationship Id="rId12" Type="http://schemas.openxmlformats.org/officeDocument/2006/relationships/hyperlink" Target="https://www.pm.gc.ca/en/news/news-releases/2024/04/07/securing-canadas-ai" TargetMode="External"/><Relationship Id="rId17" Type="http://schemas.openxmlformats.org/officeDocument/2006/relationships/hyperlink" Target="file:///Users/gkofler/Downloads/_Sharing+the+Algorithm.pdf" TargetMode="External"/><Relationship Id="rId2" Type="http://schemas.openxmlformats.org/officeDocument/2006/relationships/hyperlink" Target="https://www.ifo.de/en/cesifo/publications/2018/working-paper/optimal-taxation-robots" TargetMode="External"/><Relationship Id="rId16" Type="http://schemas.openxmlformats.org/officeDocument/2006/relationships/hyperlink" Target="https://aibusiness.com/responsible-ai/saudi-arabia-launches-100b-initiative-to-develop-ai-ecosystem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bfd.org/shop/journal/robots-and-tax-reform-context-issues-and-future-perspectives" TargetMode="External"/><Relationship Id="rId11" Type="http://schemas.openxmlformats.org/officeDocument/2006/relationships/hyperlink" Target="https://digital-strategy.ec.europa.eu/en/news/eu-launches-investai-initiative-mobilise-eu200-billion-investment-artificial-intelligence" TargetMode="External"/><Relationship Id="rId5" Type="http://schemas.openxmlformats.org/officeDocument/2006/relationships/hyperlink" Target="https://law-store.wolterskluwer.com/s/product/tax-and-the-digital-economy-challenges-and-proposals-for-reform/01t0f00000NePHmAAN" TargetMode="External"/><Relationship Id="rId15" Type="http://schemas.openxmlformats.org/officeDocument/2006/relationships/hyperlink" Target="https://ttconsultants.com/india-embarks-on-a-bold-ai-journey-unveiling-the-1-2-billion-india-ai-mission/" TargetMode="External"/><Relationship Id="rId10" Type="http://schemas.openxmlformats.org/officeDocument/2006/relationships/hyperlink" Target="https://en.wikipedia.org/wiki/Stargate_LLC" TargetMode="External"/><Relationship Id="rId4" Type="http://schemas.openxmlformats.org/officeDocument/2006/relationships/hyperlink" Target="https://academic.oup.com/jeea/article/21/3/1154/6798383" TargetMode="External"/><Relationship Id="rId9" Type="http://schemas.openxmlformats.org/officeDocument/2006/relationships/hyperlink" Target="https://www.ifn.se/media/eyoneyap/wp1501.pdf" TargetMode="External"/><Relationship Id="rId14" Type="http://schemas.openxmlformats.org/officeDocument/2006/relationships/hyperlink" Target="https://www.cnbc.com/2025/02/10/frances-answer-to-stargate-macron-announces-ai-investment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hiliptrammell.substack.com/p/capital-in-the-22nd-century" TargetMode="External"/><Relationship Id="rId3" Type="http://schemas.openxmlformats.org/officeDocument/2006/relationships/hyperlink" Target="https://digitalcommons.pepperdine.edu/cgi/viewcontent.cgi?article=2493&amp;context=plr" TargetMode="External"/><Relationship Id="rId7" Type="http://schemas.openxmlformats.org/officeDocument/2006/relationships/hyperlink" Target="https://www.forbes.com/sites/lbsbusinessstrategyreview/2026/01/16/beyond-robot-taxes-building-a-sustainable-fiscal-model-for-the-ai-economy/" TargetMode="External"/><Relationship Id="rId2" Type="http://schemas.openxmlformats.org/officeDocument/2006/relationships/hyperlink" Target="https://papers.ssrn.com/sol3/papers.cfm?abstract_id=2932483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bfd.org/sites/default/files/2024-04/20_007_mobility_of_individuals_and_workforces_final_web.pdf" TargetMode="External"/><Relationship Id="rId5" Type="http://schemas.openxmlformats.org/officeDocument/2006/relationships/hyperlink" Target="https://www.ifn.se/media/eyoneyap/wp1501.pdf" TargetMode="External"/><Relationship Id="rId10" Type="http://schemas.openxmlformats.org/officeDocument/2006/relationships/hyperlink" Target="https://moores.samaltman.com/" TargetMode="External"/><Relationship Id="rId4" Type="http://schemas.openxmlformats.org/officeDocument/2006/relationships/hyperlink" Target="https://www.europarl.europa.eu/RegData/etudes/STUD/2021/656311/EPRS_STU(2021)656311_EN.pdf" TargetMode="External"/><Relationship Id="rId9" Type="http://schemas.openxmlformats.org/officeDocument/2006/relationships/hyperlink" Target="https://www.economicforces.xyz/p/ai-labor-shar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econstor.eu/bitstream/10419/335022/1/1948706962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ject-syndicate.org/commentary/ai-socialism-from-above-basic-income-with-disempowerment-by-noreena-hertz-2025-12" TargetMode="External"/><Relationship Id="rId2" Type="http://schemas.openxmlformats.org/officeDocument/2006/relationships/hyperlink" Target="https://hai.stanford.edu/assets/files/hai_ai_index_report_2025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cuments1.worldbank.org/curated/en/615591614758099110/pdf/Tax-Theory-Applied-to-the-Digital-Economy-A-Proposal-for-a-Digital-Data-Tax-and-a-Global-Internet-Tax-Agency.pdf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www.dropbox.com/scl/fi/viob7f5yv13zy0ziezlcg/AGI_Scenarios.pdf?rlkey=8hxq9rm82kksocw1zjilcxf8v&amp;e=1&amp;dl=0" TargetMode="External"/><Relationship Id="rId7" Type="http://schemas.openxmlformats.org/officeDocument/2006/relationships/image" Target="../media/image66.png"/><Relationship Id="rId2" Type="http://schemas.openxmlformats.org/officeDocument/2006/relationships/hyperlink" Target="https://www.dropbox.com/scl/fi/2tdu7e2k2eoc9z2o06kpy/AI-inequality-V6.pdf?rlkey=8h91mfzrtzf6uopkwjags2w41&amp;e=1&amp;dl=0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brookings.edu/wp-content/uploads/2026/01/Korinek-Lockwood-FINAL-for-website.pdf" TargetMode="External"/><Relationship Id="rId5" Type="http://schemas.openxmlformats.org/officeDocument/2006/relationships/hyperlink" Target="https://www.nber.org/system/files/chapters/c15315/c15315.pdf" TargetMode="External"/><Relationship Id="rId4" Type="http://schemas.openxmlformats.org/officeDocument/2006/relationships/hyperlink" Target="https://www.dropbox.com/scl/fi/ezaqemh3lkv3y4df4cc1e/egtai_new.pdf?rlkey=zivxus878jaochwr7z2yq36yz&amp;e=1&amp;dl=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er.org/system/files/working_papers/w31461/w31461.pdf" TargetMode="External"/><Relationship Id="rId7" Type="http://schemas.openxmlformats.org/officeDocument/2006/relationships/hyperlink" Target="https://www.theguardian.com/technology/2025/aug/04/demis-hassabis-ai-future-10-times-bigger-than-industrial-revolution-and-10-times-faster" TargetMode="External"/><Relationship Id="rId2" Type="http://schemas.openxmlformats.org/officeDocument/2006/relationships/hyperlink" Target="https://www.dropbox.com/scl/fi/dujm0kgy1d7mlwecn8y9m/NonexistentFuture.pdf?rlkey=8jyl5o4zo6zxunodbc86dobim&amp;e=1&amp;dl=0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leximas.substack.com/p/853abb61-a5b5-48e5-a04d-23394b6a6536" TargetMode="External"/><Relationship Id="rId5" Type="http://schemas.openxmlformats.org/officeDocument/2006/relationships/hyperlink" Target="https://www.nber.org/system/files/chapters/c15315/c15315.pdf" TargetMode="External"/><Relationship Id="rId4" Type="http://schemas.openxmlformats.org/officeDocument/2006/relationships/hyperlink" Target="https://www.oecd.org/content/dam/oecd/en/publications/reports/2024/04/the-impact-of-artificial-intelligence-on-productivity-distribution-and-growth_d54e2842/8d900037-en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f.org/-/media/files/publications/sdn/2024/english/sdnea202400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europarl.europa.eu/doceo/document/TA-8-2017-0051_EN.html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1-349-59072-8_25" TargetMode="External"/><Relationship Id="rId2" Type="http://schemas.openxmlformats.org/officeDocument/2006/relationships/hyperlink" Target="https://pubs.aeaweb.org/doi/pdfplus/10.1257/jep.29.3.31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mf.org/-/media/files/publications/sdn/2024/english/sdnea2024002.pdf" TargetMode="External"/><Relationship Id="rId4" Type="http://schemas.openxmlformats.org/officeDocument/2006/relationships/hyperlink" Target="https://papers.ssrn.com/sol3/papers.cfm?abstract_id=348215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rioamodei.com/essay/the-adolescence-of-technology" TargetMode="External"/><Relationship Id="rId3" Type="http://schemas.openxmlformats.org/officeDocument/2006/relationships/hyperlink" Target="https://www.dallasfed.org/research/economics/2025/0603" TargetMode="External"/><Relationship Id="rId7" Type="http://schemas.openxmlformats.org/officeDocument/2006/relationships/hyperlink" Target="https://www.aeaweb.org/articles?id=10.1257/aer.103.5.1553" TargetMode="External"/><Relationship Id="rId2" Type="http://schemas.openxmlformats.org/officeDocument/2006/relationships/hyperlink" Target="http://reparti.free.fr/freyosborne17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cademic.oup.com/qje/article-abstract/118/4/1279/1925105" TargetMode="External"/><Relationship Id="rId5" Type="http://schemas.openxmlformats.org/officeDocument/2006/relationships/hyperlink" Target="https://philiptrammell.com/static/Workflows_and_Automation.pdf" TargetMode="External"/><Relationship Id="rId4" Type="http://schemas.openxmlformats.org/officeDocument/2006/relationships/hyperlink" Target="https://bjwa.brown.edu/30-1/generative-ai-and-the-future-of-work-a-reappraisa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er.org/system/files/working_papers/w23285/w23285.pdf" TargetMode="External"/><Relationship Id="rId2" Type="http://schemas.openxmlformats.org/officeDocument/2006/relationships/hyperlink" Target="https://www.gspublishing.com/content/research/en/reports/2023/03/27/d64e052b-0f6e-45d7-967b-d7be35fabd16.html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assets.anthropic.com/m/2e23255f1e84ca97/original/Economic_Tasks_AI_Paper.pdf" TargetMode="External"/><Relationship Id="rId4" Type="http://schemas.openxmlformats.org/officeDocument/2006/relationships/hyperlink" Target="https://shapingwork.mit.edu/wp-content/uploads/2023/10/Autor-May-2022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507.07935?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www.darioamodei.com/essay/the-adolescence-of-technology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hyperlink" Target="https://philiptrammell.com/static/Workflows_and_Automation.pdf" TargetMode="External"/><Relationship Id="rId4" Type="http://schemas.openxmlformats.org/officeDocument/2006/relationships/hyperlink" Target="https://www.forethought.org/research/preparing-for-the-intelligence-explosion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hapingwork.mit.edu/wp-content/uploads/2023/10/Autor-May-2022.pdf" TargetMode="External"/><Relationship Id="rId13" Type="http://schemas.openxmlformats.org/officeDocument/2006/relationships/hyperlink" Target="https://www.sciencedirect.com/science/article/pii/S0014292125000935" TargetMode="External"/><Relationship Id="rId3" Type="http://schemas.openxmlformats.org/officeDocument/2006/relationships/hyperlink" Target="https://papers.ssrn.com/sol3/papers.cfm?abstract_id=4414065" TargetMode="External"/><Relationship Id="rId7" Type="http://schemas.openxmlformats.org/officeDocument/2006/relationships/hyperlink" Target="https://www.nber.org/system/files/working_papers/w32255/w32255.pdf" TargetMode="External"/><Relationship Id="rId12" Type="http://schemas.openxmlformats.org/officeDocument/2006/relationships/hyperlink" Target="https://www.oecd.org/en/publications/2021/01/the-impact-of-artificial-intelligence-on-the-labour-market_a4b9cac2.html?referrer=grok.com" TargetMode="External"/><Relationship Id="rId2" Type="http://schemas.openxmlformats.org/officeDocument/2006/relationships/hyperlink" Target="https://www.europarl.europa.eu/RegData/etudes/STUD/2021/656311/EPRS_STU(2021)656311_EN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gspublishing.com/content/research/en/reports/2023/03/27/d64e052b-0f6e-45d7-967b-d7be35fabd16.html" TargetMode="External"/><Relationship Id="rId11" Type="http://schemas.openxmlformats.org/officeDocument/2006/relationships/hyperlink" Target="https://www.sciencedirect.com/science/article/pii/S1544612325006610" TargetMode="External"/><Relationship Id="rId5" Type="http://schemas.openxmlformats.org/officeDocument/2006/relationships/hyperlink" Target="https://www.oecd.org/en/publications/oecd-employment-outlook-2019_9ee00155-en.html" TargetMode="External"/><Relationship Id="rId10" Type="http://schemas.openxmlformats.org/officeDocument/2006/relationships/hyperlink" Target="https://arxiv.org/pdf/2507.07935?" TargetMode="External"/><Relationship Id="rId4" Type="http://schemas.openxmlformats.org/officeDocument/2006/relationships/hyperlink" Target="https://digitaleconomy.stanford.edu/publication/canaries-in-the-coal-mine-six-facts-about-the-recent-employment-effects-of-artificial-intelligence/" TargetMode="External"/><Relationship Id="rId9" Type="http://schemas.openxmlformats.org/officeDocument/2006/relationships/hyperlink" Target="https://www.science.org/doi/10.1126/science.adh942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76353-14BD-F479-DA9F-37A10B308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6" y="142230"/>
            <a:ext cx="8094127" cy="1026000"/>
          </a:xfrm>
        </p:spPr>
        <p:txBody>
          <a:bodyPr/>
          <a:lstStyle/>
          <a:p>
            <a:r>
              <a:rPr lang="de-AT" dirty="0"/>
              <a:t>The ‘</a:t>
            </a:r>
            <a:r>
              <a:rPr lang="de-AT" dirty="0" err="1"/>
              <a:t>Rise</a:t>
            </a:r>
            <a:r>
              <a:rPr lang="de-AT" dirty="0"/>
              <a:t> of the Robots’ and the </a:t>
            </a:r>
            <a:br>
              <a:rPr lang="de-AT" dirty="0"/>
            </a:br>
            <a:r>
              <a:rPr lang="de-AT" dirty="0"/>
              <a:t>Future of Taxation</a:t>
            </a:r>
          </a:p>
        </p:txBody>
      </p:sp>
      <p:sp>
        <p:nvSpPr>
          <p:cNvPr id="4" name="Google Shape;56;p2">
            <a:extLst>
              <a:ext uri="{FF2B5EF4-FFF2-40B4-BE49-F238E27FC236}">
                <a16:creationId xmlns:a16="http://schemas.microsoft.com/office/drawing/2014/main" id="{B430FC9E-6DDF-C4DD-72ED-904CEAEC5EC4}"/>
              </a:ext>
            </a:extLst>
          </p:cNvPr>
          <p:cNvSpPr txBox="1">
            <a:spLocks/>
          </p:cNvSpPr>
          <p:nvPr/>
        </p:nvSpPr>
        <p:spPr>
          <a:xfrm>
            <a:off x="289663" y="1280151"/>
            <a:ext cx="7689566" cy="203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venir"/>
              <a:buNone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venir"/>
              <a:buChar char="▪"/>
              <a:defRPr sz="15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venir"/>
              <a:buChar char="▪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venir"/>
              <a:buChar char="▪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venir"/>
              <a:buChar char="▪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228600" indent="0"/>
            <a:r>
              <a:rPr lang="de-AT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University of Auckland</a:t>
            </a:r>
          </a:p>
          <a:p>
            <a:pPr marL="228600" indent="0"/>
            <a:r>
              <a:rPr lang="de-A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 </a:t>
            </a:r>
            <a:r>
              <a:rPr lang="de-AT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February</a:t>
            </a:r>
            <a:r>
              <a:rPr lang="de-A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2025</a:t>
            </a:r>
          </a:p>
          <a:p>
            <a:pPr marL="228600" indent="0"/>
            <a:endParaRPr lang="de-AT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/>
            <a:r>
              <a:rPr lang="de-AT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Univ.-Prof. DDr. Georg Kofler, LL.M., WU Vienna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A24F924-721A-F284-62AC-68CF75705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3167063"/>
            <a:ext cx="1016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6473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008C1-8046-4A68-41D7-56DB34161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C4CD8F7-DDB6-CFC2-9828-0C12B4474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6" y="124460"/>
            <a:ext cx="8085927" cy="903822"/>
          </a:xfrm>
        </p:spPr>
        <p:txBody>
          <a:bodyPr/>
          <a:lstStyle/>
          <a:p>
            <a:r>
              <a:rPr lang="de-AT" dirty="0"/>
              <a:t>Automation and Labour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 err="1">
                <a:solidFill>
                  <a:schemeClr val="accent1"/>
                </a:solidFill>
              </a:rPr>
              <a:t>Productivity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FEE08B6-920E-756D-07D9-19EBD71595E3}"/>
              </a:ext>
            </a:extLst>
          </p:cNvPr>
          <p:cNvSpPr txBox="1">
            <a:spLocks noChangeArrowheads="1"/>
          </p:cNvSpPr>
          <p:nvPr/>
        </p:nvSpPr>
        <p:spPr>
          <a:xfrm>
            <a:off x="513786" y="1105106"/>
            <a:ext cx="5538669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Transformative productivity gains through AI?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question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Size of the “economic pie“ and “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technological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redistribution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of income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 &amp; Stieglitz, 2017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AI’s predicted annual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labour productivity gains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the next ten years in the G7 across studies between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0.2 to 1.3pp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OECD,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Lagged? Mismeasured? Inexistent?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sz="1200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Overall unclear productivity path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Filippucci et al, 2024 (OECD)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00" b="1" i="1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GDP-level growth estimates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range from a modest 0.93–1.56% cumulative gain over ten years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Acemoglu, 2024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to 7% (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Briggs &amp; Kodnani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2023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with AGI scenarios projecting up to 100%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 &amp; Suh, 2024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AI generates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productivity gains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it may increase wages even though it reduces the labor share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Acemoglu and Restrepo, 2018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Brollo et al, 2024 (IMF)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But: </a:t>
            </a: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”So-So Technologies”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C</a:t>
            </a:r>
            <a:r>
              <a:rPr lang="en-US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apital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deepening without much TFP growth, resulting in displacement without the compensating productivity dividend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Acemoglu et al, 2020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69989" lvl="2" indent="-269989">
              <a:spcBef>
                <a:spcPts val="4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3" descr="Ein Bild, das Reihe, Diagramm, Text, Screenshot enthält.&#10;&#10;KI-generierte Inhalte können fehlerhaft sein.">
            <a:extLst>
              <a:ext uri="{FF2B5EF4-FFF2-40B4-BE49-F238E27FC236}">
                <a16:creationId xmlns:a16="http://schemas.microsoft.com/office/drawing/2014/main" id="{A1F12D20-0609-5B2B-7BC9-7F9509F603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8392" y="1192192"/>
            <a:ext cx="3685921" cy="1988457"/>
          </a:xfrm>
          <a:prstGeom prst="rect">
            <a:avLst/>
          </a:prstGeom>
        </p:spPr>
      </p:pic>
      <p:pic>
        <p:nvPicPr>
          <p:cNvPr id="7" name="Grafik 6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EE61E6F3-F17F-B048-CADA-C0A84FB543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8391" y="3215327"/>
            <a:ext cx="3685922" cy="20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1700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650E3-3F58-DD65-260D-DFB6AAD31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751D309-418D-0D46-9232-F2F6F360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6" y="124460"/>
            <a:ext cx="8085927" cy="903822"/>
          </a:xfrm>
        </p:spPr>
        <p:txBody>
          <a:bodyPr/>
          <a:lstStyle/>
          <a:p>
            <a:r>
              <a:rPr lang="de-AT" dirty="0"/>
              <a:t>Automation and Labour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 err="1">
                <a:solidFill>
                  <a:schemeClr val="accent1"/>
                </a:solidFill>
              </a:rPr>
              <a:t>Productivity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7BAEDEA-785E-CDB7-3885-22EB431567F1}"/>
              </a:ext>
            </a:extLst>
          </p:cNvPr>
          <p:cNvSpPr txBox="1">
            <a:spLocks noChangeArrowheads="1"/>
          </p:cNvSpPr>
          <p:nvPr/>
        </p:nvSpPr>
        <p:spPr>
          <a:xfrm>
            <a:off x="513786" y="1105106"/>
            <a:ext cx="5538669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Transformative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gains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AI?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“Productivity Paradox”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i.e.,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technological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visibly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accelerating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growth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stagnates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declines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Brynjolfsson et al, 2017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de-AT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Broadly declining labor productivity growth</a:t>
            </a:r>
            <a:r>
              <a:rPr lang="de-AT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de-AT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OECD, 2025</a:t>
            </a:r>
            <a:r>
              <a:rPr lang="de-AT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 reasons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Implementation lags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general-purpose technologies (e.g., electricity, computers, AI).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Optimist</a:t>
            </a:r>
            <a:endParaRPr lang="en-US" sz="1200" b="1" i="1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Mismeasurement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through GDP and productivity statistics, which were designed for a goods-producing economy and do not adequately capture quality improvements, free digital goods, and consumer surplus from IT.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(~)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Capital deepening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“So-So Technologies”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where robots/AI do the same tasks humans did, just cheaper.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 gains are real but narrow (they accrue to capital owners and high-skill workers).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Pessimist</a:t>
            </a:r>
            <a:endParaRPr lang="en-US" sz="1200" b="1" i="1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Diffusion slowdown and concentration effects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with highly productive “frontier” firms (“superstars”) versus the laggard majority.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Taxation?</a:t>
            </a:r>
            <a:endParaRPr lang="en-US" sz="1200" b="1" i="1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de-AT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de-AT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89" lvl="2" indent="-269989">
              <a:spcBef>
                <a:spcPts val="4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3" descr="Ein Bild, das Reihe, Diagramm, Text, Screenshot enthält.&#10;&#10;KI-generierte Inhalte können fehlerhaft sein.">
            <a:extLst>
              <a:ext uri="{FF2B5EF4-FFF2-40B4-BE49-F238E27FC236}">
                <a16:creationId xmlns:a16="http://schemas.microsoft.com/office/drawing/2014/main" id="{8F4A04CC-B6D2-1B91-CF25-CBD60D217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392" y="1192192"/>
            <a:ext cx="3685921" cy="1988457"/>
          </a:xfrm>
          <a:prstGeom prst="rect">
            <a:avLst/>
          </a:prstGeom>
        </p:spPr>
      </p:pic>
      <p:pic>
        <p:nvPicPr>
          <p:cNvPr id="7" name="Grafik 6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8E4CAF5E-37FB-38AC-B6B5-D18DE3215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391" y="3215327"/>
            <a:ext cx="3685922" cy="20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7231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D9CDD-B2B6-62C2-5B95-F435CF24A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84B7DCA-D43E-1C9F-3D9B-DB0EB24CE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6" y="124460"/>
            <a:ext cx="8085927" cy="903822"/>
          </a:xfrm>
        </p:spPr>
        <p:txBody>
          <a:bodyPr/>
          <a:lstStyle/>
          <a:p>
            <a:r>
              <a:rPr lang="de-AT" dirty="0"/>
              <a:t>Automation and Labour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Impact?</a:t>
            </a:r>
            <a:endParaRPr lang="de-AT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517C8C4D-A16A-5331-5B67-00A0D61AE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133117"/>
              </p:ext>
            </p:extLst>
          </p:nvPr>
        </p:nvGraphicFramePr>
        <p:xfrm>
          <a:off x="513786" y="1141444"/>
          <a:ext cx="9228930" cy="3974840"/>
        </p:xfrm>
        <a:graphic>
          <a:graphicData uri="http://schemas.openxmlformats.org/drawingml/2006/table">
            <a:tbl>
              <a:tblPr firstRow="1" bandRow="1">
                <a:tableStyleId>{59D5B9A0-8D8B-49DF-8467-6F0F699D72B4}</a:tableStyleId>
              </a:tblPr>
              <a:tblGrid>
                <a:gridCol w="2098785">
                  <a:extLst>
                    <a:ext uri="{9D8B030D-6E8A-4147-A177-3AD203B41FA5}">
                      <a16:colId xmlns:a16="http://schemas.microsoft.com/office/drawing/2014/main" val="57526479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499096576"/>
                    </a:ext>
                  </a:extLst>
                </a:gridCol>
                <a:gridCol w="1567545">
                  <a:extLst>
                    <a:ext uri="{9D8B030D-6E8A-4147-A177-3AD203B41FA5}">
                      <a16:colId xmlns:a16="http://schemas.microsoft.com/office/drawing/2014/main" val="195616561"/>
                    </a:ext>
                  </a:extLst>
                </a:gridCol>
              </a:tblGrid>
              <a:tr h="217374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Study/Source</a:t>
                      </a:r>
                      <a:endParaRPr lang="en-US" sz="800" i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Estimate</a:t>
                      </a:r>
                      <a:endParaRPr lang="en-US" sz="800" i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b="1" i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Scope</a:t>
                      </a:r>
                      <a:endParaRPr lang="en-US" sz="800" i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5549163"/>
                  </a:ext>
                </a:extLst>
              </a:tr>
              <a:tr h="341588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Frey &amp; Osborne (2013)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47% of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occupations</a:t>
                      </a: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at high risk of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computerization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– For Europe: 54% (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Bowles, 2014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), for Germany: 42% (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Verdana"/>
                          <a:sym typeface="Arial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Bonin et al, 2015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 occupations (jobs)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780070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Arntz et al (2016) 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(OECD)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9% of jobs are automatable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OECD occupations (jobs)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1717912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Elliott, 2017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(OECD)</a:t>
                      </a:r>
                      <a:endParaRPr lang="en-US" sz="800" b="0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82% of current US employment is potentially automatable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9504474"/>
                  </a:ext>
                </a:extLst>
              </a:tr>
              <a:tr h="341588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Acemoglu &amp; Restrepo (2017)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additional robot/thousand workers → Reduction of employment rate by 0.18-0.34pp (-6.5 jobs per robot) and wages by 0.25-0.5%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7500414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Nedelkoska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&amp;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Quintini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2018 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(OECD)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14% of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jobs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at high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risk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of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automation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and 32% medium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risk</a:t>
                      </a:r>
                      <a:endParaRPr lang="en-US" sz="800" b="0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OECD occupations (jobs)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933681"/>
                  </a:ext>
                </a:extLst>
              </a:tr>
              <a:tr h="3415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Verdana"/>
                          <a:sym typeface="Arial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Chiacchio et al (2020)</a:t>
                      </a:r>
                      <a:endParaRPr lang="de-AT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Verdana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additional robot/thousand workers →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</a:rPr>
                        <a:t>eduction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</a:rPr>
                        <a:t>employment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</a:rPr>
                        <a:t> rate by 0.16-0.20pp,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</a:rPr>
                        <a:t>significant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</a:rPr>
                        <a:t>associaton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</a:rPr>
                        <a:t> with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</a:rPr>
                        <a:t>wages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0999631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Eloundou et al (2023)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80% of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workers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have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≥ 10% of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tasks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exposed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to GPTs, and 19%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have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&gt; 50%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exposed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 tasks (GPT)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0399056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OECD (2023)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27% of employment at highest risk of automation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OECD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9033091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Briggs &amp; Kodnani (2023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18% of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work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globally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could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automated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share of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work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800" i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exposed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to generative AI 15-35%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5817062"/>
                  </a:ext>
                </a:extLst>
              </a:tr>
              <a:tr h="341588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AT" sz="800" i="0" dirty="0" err="1">
                          <a:solidFill>
                            <a:schemeClr val="tx1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Brollo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et al </a:t>
                      </a: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(2024) (IMF)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Exposed jobs: 60% in advanced economies, 40% in emerging markets economies, and 26% in low-income countries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 employment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601158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Acemoglu (2024)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19.9% tasks exposed to 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3660882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World Economic Forum (2025)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+170m, −92m = net +78m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Global jobs by 2030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799025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Brynjolfsson et al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 (2025)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16% relative employment decline of young workers in the most AI-exposed occupations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 (since 2024)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831778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Minniti et al (2025</a:t>
                      </a:r>
                      <a:r>
                        <a:rPr lang="de-AT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800" i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Each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doubling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of AI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innovation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reduces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labor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share by 0.5% to 1.6%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Europe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909707"/>
                  </a:ext>
                </a:extLst>
              </a:tr>
              <a:tr h="2173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/>
                          <a:ea typeface="Verdana"/>
                          <a:cs typeface="Verdana"/>
                          <a:sym typeface="Arial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Guarascio</a:t>
                      </a:r>
                      <a:r>
                        <a:rPr lang="en-US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et al (2025)</a:t>
                      </a:r>
                      <a:endParaRPr lang="de-AT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Verdana"/>
                        <a:ea typeface="Verdana"/>
                        <a:cs typeface="Verdana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Minimal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impact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of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robotization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on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employment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and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wages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(but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severe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distributional </a:t>
                      </a:r>
                      <a:r>
                        <a:rPr lang="de-AT" sz="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effects</a:t>
                      </a:r>
                      <a:r>
                        <a:rPr lang="de-AT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i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Meta analysis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3015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09994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7A777-2A4E-69E1-4223-3CFEAE1A0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E4544AC-1F00-7162-06EF-786E0E34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Direct and </a:t>
            </a:r>
            <a:r>
              <a:rPr lang="de-AT" i="1" dirty="0" err="1">
                <a:solidFill>
                  <a:schemeClr val="accent1"/>
                </a:solidFill>
              </a:rPr>
              <a:t>Indirect</a:t>
            </a:r>
            <a:r>
              <a:rPr lang="de-AT" i="1" dirty="0">
                <a:solidFill>
                  <a:schemeClr val="accent1"/>
                </a:solidFill>
              </a:rPr>
              <a:t> </a:t>
            </a:r>
            <a:r>
              <a:rPr lang="de-AT" i="1" dirty="0" err="1">
                <a:solidFill>
                  <a:schemeClr val="accent1"/>
                </a:solidFill>
              </a:rPr>
              <a:t>Effects</a:t>
            </a:r>
            <a:endParaRPr lang="de-AT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FF02521-7DD5-8F5F-DCFA-4AB64F923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35" y="1262742"/>
            <a:ext cx="2566870" cy="33968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8F27155-D3E6-843E-3286-A5E7973F4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78" y="1262743"/>
            <a:ext cx="2599610" cy="33968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B034283-25D0-B3EE-7585-724655397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61" y="1262742"/>
            <a:ext cx="2550169" cy="3396824"/>
          </a:xfrm>
          <a:prstGeom prst="rect">
            <a:avLst/>
          </a:prstGeom>
        </p:spPr>
      </p:pic>
      <p:sp>
        <p:nvSpPr>
          <p:cNvPr id="7" name="Textplatzhalter 1">
            <a:extLst>
              <a:ext uri="{FF2B5EF4-FFF2-40B4-BE49-F238E27FC236}">
                <a16:creationId xmlns:a16="http://schemas.microsoft.com/office/drawing/2014/main" id="{DB987E86-03CD-AB30-6BD4-81FD3BD4D262}"/>
              </a:ext>
            </a:extLst>
          </p:cNvPr>
          <p:cNvSpPr txBox="1">
            <a:spLocks/>
          </p:cNvSpPr>
          <p:nvPr/>
        </p:nvSpPr>
        <p:spPr>
          <a:xfrm>
            <a:off x="955035" y="4657489"/>
            <a:ext cx="2550168" cy="236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 indent="0">
              <a:buNone/>
            </a:pPr>
            <a:r>
              <a:rPr lang="de-AT" sz="1200" b="1" dirty="0">
                <a:solidFill>
                  <a:schemeClr val="bg1">
                    <a:lumMod val="50000"/>
                  </a:schemeClr>
                </a:solidFill>
              </a:rPr>
              <a:t>1964</a:t>
            </a:r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AA0C90AB-B723-71B5-16FE-47BBB364DB92}"/>
              </a:ext>
            </a:extLst>
          </p:cNvPr>
          <p:cNvSpPr txBox="1">
            <a:spLocks/>
          </p:cNvSpPr>
          <p:nvPr/>
        </p:nvSpPr>
        <p:spPr>
          <a:xfrm>
            <a:off x="3666078" y="4646741"/>
            <a:ext cx="2550168" cy="236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 indent="0">
              <a:buNone/>
            </a:pPr>
            <a:r>
              <a:rPr lang="de-AT" sz="1200" b="1" dirty="0">
                <a:solidFill>
                  <a:schemeClr val="bg1">
                    <a:lumMod val="50000"/>
                  </a:schemeClr>
                </a:solidFill>
              </a:rPr>
              <a:t>1970</a:t>
            </a:r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3AFAB4A6-21C3-42BC-E7CE-DC6056938FD9}"/>
              </a:ext>
            </a:extLst>
          </p:cNvPr>
          <p:cNvSpPr txBox="1">
            <a:spLocks/>
          </p:cNvSpPr>
          <p:nvPr/>
        </p:nvSpPr>
        <p:spPr>
          <a:xfrm>
            <a:off x="6426563" y="4657489"/>
            <a:ext cx="2550168" cy="2365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 indent="0">
              <a:buNone/>
            </a:pPr>
            <a:r>
              <a:rPr lang="de-AT" sz="1200" b="1" dirty="0">
                <a:solidFill>
                  <a:schemeClr val="bg1">
                    <a:lumMod val="50000"/>
                  </a:schemeClr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51977520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1C716-C275-FB3D-EA53-CD05A6883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D9CB42D-3B2A-DBBE-2882-B9E033B81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Labor Market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14E5BFE-C04B-2B8B-8428-AE09CD1CDDA7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6311556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developments</a:t>
            </a:r>
            <a:endParaRPr lang="de-AT" sz="1200" b="1" i="1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09750" lvl="1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 </a:t>
            </a:r>
            <a:r>
              <a:rPr lang="de-AT" sz="11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force</a:t>
            </a: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participation</a:t>
            </a: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rate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97750" lvl="2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prime-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(25–54) → Fell from 98% to 89%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WWII (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Korinek, 2019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→ Long-run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structural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decline</a:t>
            </a:r>
            <a:endParaRPr lang="de-AT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97750" lvl="2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OECD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working-age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→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Stable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74% in 2024,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highest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2008 (</a:t>
            </a:r>
            <a:r>
              <a:rPr lang="de-AT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OECD, 2025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→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aggregate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decline</a:t>
            </a:r>
            <a:endParaRPr lang="de-AT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09750" lvl="1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 </a:t>
            </a:r>
            <a:r>
              <a:rPr lang="de-AT" sz="11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income</a:t>
            </a: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share of the </a:t>
            </a:r>
            <a:r>
              <a:rPr lang="de-AT" sz="11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economy</a:t>
            </a: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Fell by 1.6pp between 2004 and 2024, under the influence of several structural shifts (e.g., capital-augmenting technology, automation, globalization, decline in bargaining power of workers (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ILO/OECD, 2025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large decline in the US (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66% to 58%, post-war to 2019;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Korinek, 2019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overall declining but largely inconclusive (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Bastani &amp; Waldenström, 2024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09750" lvl="1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Raw-labour income share of the economy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Fell from 57% → 40% in the US (1967–2017;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Korinek, 2019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– Conversely: Human capital share of the economy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Rose from 5.6% → 18.2% in the US (1967–2017;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Korinek, 2019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09750" lvl="1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Wage growth versus productivity growth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Average real wage of regular workers declined over past 4 decades, a period in which total US income nearly tripled (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Korinek, 2019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1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09750" lvl="1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Income share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Doubled to ~20% for top-1% and triple to ~10% for top-0.1% (post-war to 2019;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Korinek, 2019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4" name="Grafik 3" descr="Ein Bild, das Text, Diagramm, Reihe, Schrift enthält.&#10;&#10;KI-generierte Inhalte können fehlerhaft sein.">
            <a:extLst>
              <a:ext uri="{FF2B5EF4-FFF2-40B4-BE49-F238E27FC236}">
                <a16:creationId xmlns:a16="http://schemas.microsoft.com/office/drawing/2014/main" id="{0B39E227-CF56-4D64-FB57-3AAA7BF14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250" y="1110757"/>
            <a:ext cx="2934886" cy="1746744"/>
          </a:xfrm>
          <a:prstGeom prst="rect">
            <a:avLst/>
          </a:prstGeom>
        </p:spPr>
      </p:pic>
      <p:pic>
        <p:nvPicPr>
          <p:cNvPr id="7" name="Grafik 6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6A1C0890-3340-CDBE-09E3-463CFE6D3E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3251" y="2974000"/>
            <a:ext cx="2934886" cy="22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3636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CDF06-6798-AD18-917D-37828C4E1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84EC72-A669-78DB-4EF9-638BA1DC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Automation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2B9D86-50CF-7F81-81DD-44E9CB2A0452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337784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 developments</a:t>
            </a:r>
          </a:p>
          <a:p>
            <a:pPr marL="609750" lvl="1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stock of </a:t>
            </a:r>
            <a:r>
              <a:rPr lang="en-US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industrial robots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grew from 400,000 (1993) to 1.75m (2014), 4.5–6m by 2025/26.</a:t>
            </a:r>
          </a:p>
          <a:p>
            <a:pPr marL="609750" lvl="1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Massive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investments in AI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($500bn for 2026: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Goldman Sachs, 2025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for the EU27: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Fonteneau, 2025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endParaRPr lang="en-US" sz="1200" dirty="0"/>
          </a:p>
          <a:p>
            <a:pPr marL="269989" lvl="2" indent="-269989">
              <a:lnSpc>
                <a:spcPct val="100000"/>
              </a:lnSpc>
              <a:spcBef>
                <a:spcPts val="3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Grafik 10" descr="Ein Bild, das Text, Screenshot, Reihe, Diagramm enthält.&#10;&#10;KI-generierte Inhalte können fehlerhaft sein.">
            <a:extLst>
              <a:ext uri="{FF2B5EF4-FFF2-40B4-BE49-F238E27FC236}">
                <a16:creationId xmlns:a16="http://schemas.microsoft.com/office/drawing/2014/main" id="{9904D85E-A3DC-411F-43C4-29BD64453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322" y="2088114"/>
            <a:ext cx="4242940" cy="2912989"/>
          </a:xfrm>
          <a:prstGeom prst="rect">
            <a:avLst/>
          </a:prstGeom>
        </p:spPr>
      </p:pic>
      <p:pic>
        <p:nvPicPr>
          <p:cNvPr id="13" name="Grafik 12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427B8380-BC9D-C364-927D-87BD702C9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37" y="2088114"/>
            <a:ext cx="4126735" cy="29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2676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0924-AD85-7D5E-D360-1B4756867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6D569F3-50A9-7080-C9A2-EF91440EF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Robots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E1BE98F-2385-6577-2B93-C8FBDDF66ACE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185384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data on non-AI automation (e.g., industrial robots)</a:t>
            </a:r>
          </a:p>
          <a:p>
            <a:pPr marL="609750" lvl="1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Displacement versus productivity/reinstatement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97750" lvl="2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Overall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unclear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picture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whether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robot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adoption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overall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replacing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(and wage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displacement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canceled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out by reallocation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185750" lvl="3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Theory that robots substitute for human labor (e.g.,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Frey &amp; Osborne, 2013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Acemoglu &amp; Restrepo, 2020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Akar et al, 2023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Bonfiglioli et al, 2024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Giuntella et al, 2024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Bessen et al, 2025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…</a:t>
            </a:r>
          </a:p>
          <a:p>
            <a:pPr marL="1185750" lvl="3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versus theory that robots complement human workers by enhancing productivity and creating new employment opportunities without reducing overall employment levels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Autor, 2015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Graetz &amp; Michaels, 2018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for Germany: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Dauth et al, 2021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showing impact on entry-level).</a:t>
            </a:r>
          </a:p>
          <a:p>
            <a:pPr marL="897750" lvl="2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</a:t>
            </a: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evidence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robots substitute for human labor (Korean firm-level evidence: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Holtmann et al,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vs. meta-analysis finding minimal impact of robotization on employment and wages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Guarascio et al,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649698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0B289-9781-B89E-C3E8-F7C42558A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A9AFCC-DB6C-22DF-1F6B-280D7F5A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Robots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B48F3E2-3B4F-D678-2C07-EE52B0C3E04B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185384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data on non-AI automation (e.g., industrial robots)</a:t>
            </a:r>
          </a:p>
          <a:p>
            <a:pPr marL="609750" lvl="1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do we not see a larger drop in labor force participation, massive wage reductions and unemployment, tumbling labor share etc?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Lane &amp; Saint-Martin, OECD 2021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897750" lvl="2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Composition of employment has shifted (hollowing out of middle-skill, middle-wage jobs, replaced by high-skill, high-wage jobs on one end and low-skill, low-wage service jobs on the other)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Autor et al, 2006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Autor et al, 2008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Goos &amp; Manning, 2007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897750" lvl="2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Wage and income effects (raw-labor share versus human capital share)</a:t>
            </a:r>
          </a:p>
          <a:p>
            <a:pPr marL="897750" lvl="2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Account for the counterfactual that, without automation, ageing societies and demographic tightening (i.e., labor scarcity) should see higher wages, labor share</a:t>
            </a:r>
          </a:p>
          <a:p>
            <a:pPr marL="897750" lvl="2" indent="-285750"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Multiple factors relevant, distorting clear cause-effect relationships (e.g., export markets, labor institutions)</a:t>
            </a:r>
          </a:p>
        </p:txBody>
      </p:sp>
    </p:spTree>
    <p:extLst>
      <p:ext uri="{BB962C8B-B14F-4D97-AF65-F5344CB8AC3E}">
        <p14:creationId xmlns:p14="http://schemas.microsoft.com/office/powerpoint/2010/main" val="5599172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B7D02-0D5A-5C67-0DCA-D38D7FA25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263512B-3D15-9975-4509-E3A0457C9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AI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8ADE350-88C3-C7DB-37BA-B40189E119EC}"/>
              </a:ext>
            </a:extLst>
          </p:cNvPr>
          <p:cNvSpPr txBox="1">
            <a:spLocks noChangeArrowheads="1"/>
          </p:cNvSpPr>
          <p:nvPr/>
        </p:nvSpPr>
        <p:spPr>
          <a:xfrm>
            <a:off x="513786" y="1192192"/>
            <a:ext cx="6218317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Early empirical data on AI (LLMs, GPTs, agentic AI)</a:t>
            </a:r>
          </a:p>
          <a:p>
            <a:pPr marL="609750" lvl="1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Little evidence of AI's impact on the labor market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OECD, 2023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Gimbel at al, 2025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and unclear causation/correlation relationships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 &amp;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Badawy, 2026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09750" lvl="1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 as a general-purpose technology that affects all levels of production 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Eloundou et al., 2023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“GPTs are GPTs”)</a:t>
            </a:r>
          </a:p>
          <a:p>
            <a:pPr marL="609750" lvl="1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on entry-level hiring: -16%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Brynjolfsson et al, 2025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Canaries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the Coal Mine?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”)</a:t>
            </a:r>
          </a:p>
          <a:p>
            <a:pPr marL="609750" lvl="1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Task-automation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might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rapid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workflows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Trammell, 2026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09750" lvl="1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Labour market/economy outlook by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Altman, 2021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(OpenAI) and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Amodei,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(Anthropic)</a:t>
            </a:r>
          </a:p>
          <a:p>
            <a:pPr marL="609750" lvl="1" indent="-285750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Overall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concern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Capital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deepening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Capital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substitutes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remaining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worker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but the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flow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disproportionately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capital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owners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noProof="1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noProof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de-AT" dirty="0"/>
          </a:p>
          <a:p>
            <a:pPr marL="269989" lvl="2" indent="-269989">
              <a:lnSpc>
                <a:spcPct val="100000"/>
              </a:lnSpc>
              <a:spcBef>
                <a:spcPts val="4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3" descr="Ein Bild, das Text, Schrift, Screenshot, Schwarzweiß enthält.&#10;&#10;KI-generierte Inhalte können fehlerhaft sein.">
            <a:extLst>
              <a:ext uri="{FF2B5EF4-FFF2-40B4-BE49-F238E27FC236}">
                <a16:creationId xmlns:a16="http://schemas.microsoft.com/office/drawing/2014/main" id="{D2EC3292-1E20-BA63-EF3A-901935B7EC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1752" y="1183648"/>
            <a:ext cx="2690191" cy="1871437"/>
          </a:xfrm>
          <a:prstGeom prst="rect">
            <a:avLst/>
          </a:prstGeom>
        </p:spPr>
      </p:pic>
      <p:pic>
        <p:nvPicPr>
          <p:cNvPr id="7" name="Grafik 6" descr="Ein Bild, das Text, Schrift, Screenshot, Dokument enthält.&#10;&#10;KI-generierte Inhalte können fehlerhaft sein.">
            <a:extLst>
              <a:ext uri="{FF2B5EF4-FFF2-40B4-BE49-F238E27FC236}">
                <a16:creationId xmlns:a16="http://schemas.microsoft.com/office/drawing/2014/main" id="{4C1FCC4D-9D7C-78F9-68C4-5CF84103EE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1752" y="3101937"/>
            <a:ext cx="2690191" cy="216016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C3AAE94-3B25-3C5D-BD1C-B34831B8612F}"/>
              </a:ext>
            </a:extLst>
          </p:cNvPr>
          <p:cNvSpPr txBox="1"/>
          <p:nvPr/>
        </p:nvSpPr>
        <p:spPr>
          <a:xfrm>
            <a:off x="4313787" y="4861996"/>
            <a:ext cx="26901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lvl="1" algn="r">
              <a:lnSpc>
                <a:spcPct val="100000"/>
              </a:lnSpc>
              <a:spcBef>
                <a:spcPts val="400"/>
              </a:spcBef>
              <a:defRPr/>
            </a:pPr>
            <a:r>
              <a:rPr lang="en-US" sz="1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Amodei, 2025</a:t>
            </a:r>
            <a:r>
              <a:rPr lang="en-US" sz="1000" dirty="0"/>
              <a:t> </a:t>
            </a:r>
            <a:br>
              <a:rPr lang="en-US" sz="1000" dirty="0"/>
            </a:br>
            <a:r>
              <a:rPr lang="de-AT" sz="1000" dirty="0"/>
              <a:t>(Anthropic)</a:t>
            </a:r>
          </a:p>
        </p:txBody>
      </p:sp>
    </p:spTree>
    <p:extLst>
      <p:ext uri="{BB962C8B-B14F-4D97-AF65-F5344CB8AC3E}">
        <p14:creationId xmlns:p14="http://schemas.microsoft.com/office/powerpoint/2010/main" val="323291495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A8AAD-C18D-FB40-604A-80173F2AD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ED07733-0DD9-FED9-E9BF-015FFA67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AT" i="1" dirty="0"/>
              <a:t>Part II</a:t>
            </a:r>
            <a:br>
              <a:rPr lang="de-AT" dirty="0"/>
            </a:br>
            <a:r>
              <a:rPr lang="en-GB" noProof="1"/>
              <a:t>Implications for Taxation</a:t>
            </a:r>
            <a:br>
              <a:rPr lang="de-A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405465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CDE43-0338-767E-C49D-9B736D2DD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035C4F-6143-0065-21B0-C4DC3728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C09965-1838-518C-88D8-4F1A501D315A}"/>
              </a:ext>
            </a:extLst>
          </p:cNvPr>
          <p:cNvSpPr txBox="1"/>
          <p:nvPr/>
        </p:nvSpPr>
        <p:spPr>
          <a:xfrm>
            <a:off x="513787" y="1375508"/>
            <a:ext cx="9155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47663">
              <a:spcBef>
                <a:spcPts val="600"/>
              </a:spcBef>
              <a:buFont typeface="Wingdings" pitchFamily="2" charset="2"/>
              <a:buChar char="§"/>
            </a:pPr>
            <a:r>
              <a:rPr lang="de-AT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 </a:t>
            </a:r>
            <a:r>
              <a:rPr lang="de-AT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GB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 of Automation on the Labor Market</a:t>
            </a:r>
          </a:p>
          <a:p>
            <a:pPr marL="358775" indent="-347663">
              <a:spcBef>
                <a:spcPts val="600"/>
              </a:spcBef>
              <a:buFont typeface="Wingdings" pitchFamily="2" charset="2"/>
              <a:buChar char="§"/>
            </a:pPr>
            <a:r>
              <a:rPr lang="en-GB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II </a:t>
            </a:r>
            <a:r>
              <a:rPr lang="en-GB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Implications for Taxation</a:t>
            </a:r>
          </a:p>
          <a:p>
            <a:pPr marL="358775" indent="-347663">
              <a:spcBef>
                <a:spcPts val="600"/>
              </a:spcBef>
              <a:buFont typeface="Wingdings" pitchFamily="2" charset="2"/>
              <a:buChar char="§"/>
            </a:pPr>
            <a:r>
              <a:rPr lang="en-GB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III </a:t>
            </a:r>
            <a:r>
              <a:rPr lang="en-GB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Utopia or Dystopia?</a:t>
            </a:r>
          </a:p>
          <a:p>
            <a:pPr marL="358775" indent="-347663">
              <a:spcBef>
                <a:spcPts val="600"/>
              </a:spcBef>
              <a:buFont typeface="Wingdings" pitchFamily="2" charset="2"/>
              <a:buChar char="§"/>
            </a:pPr>
            <a:r>
              <a:rPr lang="en-GB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IV </a:t>
            </a:r>
            <a:r>
              <a:rPr lang="en-GB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Summary</a:t>
            </a:r>
          </a:p>
          <a:p>
            <a:pPr marL="358775" indent="-347663">
              <a:spcBef>
                <a:spcPts val="600"/>
              </a:spcBef>
              <a:buFont typeface="Wingdings" pitchFamily="2" charset="2"/>
              <a:buChar char="§"/>
            </a:pPr>
            <a:endParaRPr lang="en-GB" noProof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2" descr="https://upload.wikimedia.org/wikipedia/commons/a/ad/Rosumovi_Univerz%C3%A1ln%C3%AD_Roboti_1920.jpg">
            <a:extLst>
              <a:ext uri="{FF2B5EF4-FFF2-40B4-BE49-F238E27FC236}">
                <a16:creationId xmlns:a16="http://schemas.microsoft.com/office/drawing/2014/main" id="{D692E11D-6307-3760-6954-0661755C0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1026993"/>
            <a:ext cx="1329527" cy="198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1">
            <a:extLst>
              <a:ext uri="{FF2B5EF4-FFF2-40B4-BE49-F238E27FC236}">
                <a16:creationId xmlns:a16="http://schemas.microsoft.com/office/drawing/2014/main" id="{DFF04318-AFCE-426F-1D8E-DCC2C9FF764A}"/>
              </a:ext>
            </a:extLst>
          </p:cNvPr>
          <p:cNvSpPr txBox="1">
            <a:spLocks/>
          </p:cNvSpPr>
          <p:nvPr/>
        </p:nvSpPr>
        <p:spPr>
          <a:xfrm>
            <a:off x="7684175" y="2817991"/>
            <a:ext cx="697827" cy="3472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 indent="0" algn="r">
              <a:buNone/>
            </a:pPr>
            <a:r>
              <a:rPr lang="de-AT" sz="1000" b="1" dirty="0">
                <a:solidFill>
                  <a:schemeClr val="bg1">
                    <a:lumMod val="50000"/>
                  </a:schemeClr>
                </a:solidFill>
              </a:rPr>
              <a:t>1920</a:t>
            </a:r>
          </a:p>
        </p:txBody>
      </p:sp>
      <p:pic>
        <p:nvPicPr>
          <p:cNvPr id="6" name="Grafik 5" descr="Ein Bild, das Text, Cartoon, Comics, Fiktion enthält.&#10;&#10;KI-generierte Inhalte können fehlerhaft sein.">
            <a:extLst>
              <a:ext uri="{FF2B5EF4-FFF2-40B4-BE49-F238E27FC236}">
                <a16:creationId xmlns:a16="http://schemas.microsoft.com/office/drawing/2014/main" id="{A6CA9E3C-20C1-FAC3-E440-C20B728B8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2" y="3078319"/>
            <a:ext cx="1352608" cy="1944374"/>
          </a:xfrm>
          <a:prstGeom prst="rect">
            <a:avLst/>
          </a:prstGeom>
        </p:spPr>
      </p:pic>
      <p:sp>
        <p:nvSpPr>
          <p:cNvPr id="7" name="Textplatzhalter 1">
            <a:extLst>
              <a:ext uri="{FF2B5EF4-FFF2-40B4-BE49-F238E27FC236}">
                <a16:creationId xmlns:a16="http://schemas.microsoft.com/office/drawing/2014/main" id="{AFFAEA5E-2390-6CF4-36DC-75969712559C}"/>
              </a:ext>
            </a:extLst>
          </p:cNvPr>
          <p:cNvSpPr txBox="1">
            <a:spLocks/>
          </p:cNvSpPr>
          <p:nvPr/>
        </p:nvSpPr>
        <p:spPr>
          <a:xfrm>
            <a:off x="7684174" y="4849080"/>
            <a:ext cx="697827" cy="3472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 sz="1400" b="0" i="0" u="none" strike="noStrike" cap="none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 indent="0" algn="r">
              <a:buNone/>
            </a:pPr>
            <a:r>
              <a:rPr lang="de-AT" sz="1000" b="1" dirty="0">
                <a:solidFill>
                  <a:schemeClr val="bg1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5DE2993-1CA8-38BB-F649-2FE10767C3BF}"/>
              </a:ext>
            </a:extLst>
          </p:cNvPr>
          <p:cNvSpPr txBox="1"/>
          <p:nvPr/>
        </p:nvSpPr>
        <p:spPr>
          <a:xfrm>
            <a:off x="513787" y="4819636"/>
            <a:ext cx="9155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Note: </a:t>
            </a:r>
            <a:r>
              <a:rPr lang="de-AT" sz="1100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Bibliography</a:t>
            </a:r>
            <a:r>
              <a:rPr lang="de-AT" sz="11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</a:t>
            </a:r>
            <a:r>
              <a:rPr lang="de-AT" sz="11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de-AT" sz="1100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koflerge.org</a:t>
            </a:r>
            <a:r>
              <a:rPr lang="de-AT" sz="11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de-AT" sz="1100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</a:t>
            </a:r>
            <a:r>
              <a:rPr lang="de-AT" sz="11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de-AT" sz="1100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artificial-intelligence</a:t>
            </a:r>
            <a:r>
              <a:rPr lang="de-AT" sz="11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GB" sz="1100" noProof="1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1283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8916FA3-5649-D743-8819-9D5E6CCA0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" y="639501"/>
            <a:ext cx="1393036" cy="2751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EFA3747-C0C2-B341-8262-A0ACBB2D5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" y="971111"/>
            <a:ext cx="3129139" cy="37352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4E4854D-440B-E248-9654-140FD7D35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4" y="1536579"/>
            <a:ext cx="1058333" cy="51858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677C421-EBAA-B340-861B-5BAE33D30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4" y="2097495"/>
            <a:ext cx="2855955" cy="47871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441A0BD-D622-3449-9B83-56580B64C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66" y="678660"/>
            <a:ext cx="1090083" cy="381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D852F39-4964-284C-BCAB-CAB9BF5C5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66" y="1087882"/>
            <a:ext cx="2308931" cy="95073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1078A69-F803-624C-AE3E-752F1A082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3" y="4037516"/>
            <a:ext cx="1153583" cy="32808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40B1A36-476E-024A-8C48-897D074E2A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3" y="4356288"/>
            <a:ext cx="3413124" cy="67283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FECCF5F-0CFC-2544-A291-ED4D5293C7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7" y="2815821"/>
            <a:ext cx="814917" cy="55033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E68216C-DF4D-8742-9239-A424119879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6" y="3285412"/>
            <a:ext cx="2556094" cy="46211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C2F2222-C844-1C40-837E-6EE46D2AFE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18" y="1860464"/>
            <a:ext cx="2063750" cy="41275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CA991ED-34AB-4246-9BB4-A8367C0FAD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18" y="2256757"/>
            <a:ext cx="3711222" cy="47516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89E239F-3B1D-5D45-9308-6B1742AC21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02" y="516385"/>
            <a:ext cx="1979083" cy="28575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28228E0-395A-764A-B687-54342CC71A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02" y="843405"/>
            <a:ext cx="3376083" cy="650811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7F19169-FF3A-3344-B891-544E9A028A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88" y="4320407"/>
            <a:ext cx="1402292" cy="31162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082ACDAB-73D7-AD49-B3C0-E7449D1D9C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89" y="4639264"/>
            <a:ext cx="3376084" cy="666881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65A4F992-D6E7-3A4E-802B-571068B59C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02" y="3629956"/>
            <a:ext cx="1195917" cy="254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F7A2ED04-1DAC-3D42-AA9F-FBD8D2B9E3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50" y="3872402"/>
            <a:ext cx="4817181" cy="358092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36790EA0-ABAA-BF40-9EC6-625307548F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15" y="2664126"/>
            <a:ext cx="1322917" cy="3598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3388CEE0-FC90-7B46-A66B-50A5157BDA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83" y="3003916"/>
            <a:ext cx="4354823" cy="6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0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FA147-4AC5-BFBA-290D-212A070E4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5CA4A6-136A-3AB3-E3DB-22C7F9CF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Introduction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Framework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9912822-2C77-0CD0-0455-1FEA56555FE3}"/>
              </a:ext>
            </a:extLst>
          </p:cNvPr>
          <p:cNvSpPr txBox="1">
            <a:spLocks noChangeArrowheads="1"/>
          </p:cNvSpPr>
          <p:nvPr/>
        </p:nvSpPr>
        <p:spPr>
          <a:xfrm>
            <a:off x="513786" y="1192192"/>
            <a:ext cx="5669300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Assumption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least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-term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disruption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transition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workforce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almost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all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sectors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”Doubly Whammy”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Decreasing </a:t>
            </a:r>
            <a:r>
              <a:rPr lang="en-GB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wage tax revenues/social security contributions </a:t>
            </a:r>
            <a:r>
              <a:rPr lang="en-GB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(which are a large part of government revenues) …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and (!) increased expenditure for </a:t>
            </a:r>
            <a:r>
              <a:rPr lang="en-GB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social nets </a:t>
            </a:r>
            <a:r>
              <a:rPr lang="en-GB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(e.g., unemployment support, retirement funding).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</a:t>
            </a: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 in government revenue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as </a:t>
            </a:r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generally more heavily taxed than capital (both, at the personal and the firm levels;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Hoerani et al, 2023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(OECD);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Hemel, 2019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Kovacev, 2020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unclear offset by, e.g., corporate or VAT/consumption taxation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Displacement, readjustment and inequality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(e.g., capital share, declining middle-class, wage pressure etc) (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OECD, 2019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Note: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Non-tax regulation and policies (e.g., technological regulation, reskilling,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institutions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adult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social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protection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policies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income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support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policies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welfare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UBI)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Spencer et al, 2021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EU/US study 2022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89" lvl="2" indent="-269989">
              <a:spcBef>
                <a:spcPts val="3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3" descr="Ein Bild, das Text, Screenshot, Reihe, parallel enthält.&#10;&#10;KI-generierte Inhalte können fehlerhaft sein.">
            <a:extLst>
              <a:ext uri="{FF2B5EF4-FFF2-40B4-BE49-F238E27FC236}">
                <a16:creationId xmlns:a16="http://schemas.microsoft.com/office/drawing/2014/main" id="{98E083CF-15C7-4E58-002A-8C610CF5E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3570" y="1158914"/>
            <a:ext cx="3448518" cy="1606063"/>
          </a:xfrm>
          <a:prstGeom prst="rect">
            <a:avLst/>
          </a:prstGeom>
        </p:spPr>
      </p:pic>
      <p:pic>
        <p:nvPicPr>
          <p:cNvPr id="9" name="Grafik 8" descr="Ein Bild, das Text, Screenshot, Reihe, parallel enthält.&#10;&#10;KI-generierte Inhalte können fehlerhaft sein.">
            <a:extLst>
              <a:ext uri="{FF2B5EF4-FFF2-40B4-BE49-F238E27FC236}">
                <a16:creationId xmlns:a16="http://schemas.microsoft.com/office/drawing/2014/main" id="{7E6D7A64-261C-FEA5-F392-3AA1ECA7F2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3571" y="2857500"/>
            <a:ext cx="3448518" cy="23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6861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A640D-7E33-EBC7-06CB-02B8468ED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71BF41B-D0CC-8D60-65DF-F412909B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Introduction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Framework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1EA56E3-3E9E-F73E-9206-0D0FB6EAE3A8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185384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Initial Thoughts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Taxation goals and tools?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Revenue? Inequality? Distortions? </a:t>
            </a: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Fiscal Rationale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Automation erodes the labor tax base, creating a revenue shortfall that must be recovered elsewhere.</a:t>
            </a: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Distributive Rationale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Productivity gains accrue disproportionately to capital, warranting more progressive taxation of capital and high incomes. → “Neutrality”? Incentives?</a:t>
            </a: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Corrective Rationale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Where automation substitutes for labor without generating commensurate productivity gains (“so-so technologies”) firms do not internalize the social costs of displacement, creating a case for Pigouvian-style intervention to slow adoption, while taxing automation that does generate genuine productivity gains might be self-defeating. → Competitiveness? ”Winner takes it All”? Would slowing adoption be welfare-improving?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dimension?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“If local jobs are automated away while the profits pile up in California, Seattle, or Shenzhen, who exactly is going to fund their citizens’ income?“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Hertz, 2025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Lack of profits of “Superstar Firms”?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Longer phases of losses until immense market power (and market capitalization)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Bearer-Friend &amp; Polcz, 2025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)? Commercialization of AI as a good/service and in the production process? → Only very few AI “frontier companies” (e.g., Anthropic, DeepMind, OpenAI, Meta, xAI, Mistral AI), others build on their models.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“Who-Owns-the-Robots-Rules-the-World”-Thesis?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→ Employees/public as shareholders? Labor Income → Capital Income? </a:t>
            </a:r>
          </a:p>
        </p:txBody>
      </p:sp>
    </p:spTree>
    <p:extLst>
      <p:ext uri="{BB962C8B-B14F-4D97-AF65-F5344CB8AC3E}">
        <p14:creationId xmlns:p14="http://schemas.microsoft.com/office/powerpoint/2010/main" val="137958569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8602D-42DE-2497-C728-77C1CED7B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2377115-AE00-AB5C-7CEB-217579CC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Tax </a:t>
            </a:r>
            <a:r>
              <a:rPr lang="de-AT" dirty="0" err="1"/>
              <a:t>Concepts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Input and Output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36E8408-C0BB-91D8-8F15-5C37C3ADB9B2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53886"/>
            <a:ext cx="9185384" cy="3764092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(Excise) Taxes on automation/AI-intensive inputs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e.g., 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Hertzfeld, 2025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Ilieva, 2025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(e.g.,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customer/user data,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behavioural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tracking data, health/medical data, financial data, biometric data, location data, and derived insights from aggregation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Cordell, 1996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Cordell et al, 1997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“bit tax”;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Lucas Mas &amp; Junquera-Varela, 2021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(World Bank): 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tax (DDT) on the international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supply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Internet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bandwidth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access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digital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markets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Marian, 2022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data-flow” tax) → Note: Discussion of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value-added taxation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barter transactions concerning “free” services in “exchange” for data (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 Commission, 2025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Altman, 2021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2.5%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annually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all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privately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-held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robots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Oberson, 2017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 equipment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(e.g., electronic cashiers; 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Kovacev, 2020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1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(e.g., tax on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chips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infrastructure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314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Taxation of AI-driven outputs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(e.g., DSTs)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en-US" sz="11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55500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81D07-9473-A06C-DA65-DEFC2F12C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616DF3C-5596-5CAF-293C-F2E8B4F0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Tax </a:t>
            </a:r>
            <a:r>
              <a:rPr lang="de-AT" dirty="0" err="1"/>
              <a:t>Concepts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 err="1">
                <a:solidFill>
                  <a:schemeClr val="accent1"/>
                </a:solidFill>
              </a:rPr>
              <a:t>Production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B79C511-06A1-5188-C187-5645A28E6CD7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21229"/>
            <a:ext cx="9283356" cy="3796749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 Taxes (e.g., “robot taxes”, preferences for capital)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 ideas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E.g., bring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disappearing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tax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back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into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tax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restore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neutrality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between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human and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automated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slow down labor-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substituting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(other)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harmful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</a:t>
            </a:r>
            <a:endParaRPr lang="en-US" sz="11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“Robot Tax”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Imputation of a hypothetical salary to labor-replacing “robots” either to the robot’s owner or the robot itself (“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electronic persons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”) (e.g.,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Oberson, 2017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Oberson, 2019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Oberson, 2021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for a critical assessment 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Dimitropoulou, 2024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de-AT" sz="11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Autonomous</a:t>
            </a: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Artificial</a:t>
            </a: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</a:t>
            </a: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(AAI)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Tax”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AAI (tax)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personhood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subject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income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tax (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Elkins &amp; Eyal, 2025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tax rate on the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income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AAI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based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harmfulness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indices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Avi-Yonah et al, 2025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“Automation </a:t>
            </a:r>
            <a:r>
              <a:rPr lang="de-AT" sz="11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Taxes</a:t>
            </a:r>
            <a:r>
              <a:rPr lang="de-AT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E.g.,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reduction of incentives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investments in (labor-substituting) automation (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Dimitropoulou, 2020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Dimitropoulou, 2024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Holtmann et al, 2025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taxation of </a:t>
            </a:r>
            <a:r>
              <a:rPr lang="en-US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“robots” as intermediate goods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generation of 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profits and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rents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Daubanes &amp; Yanni, 2019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Oberson, 2017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fee/object tax on robots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denial of corporate tax deductions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“automated workers” (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Abbott &amp; Bogenschneider, 2018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taxation that targets the </a:t>
            </a:r>
            <a:r>
              <a:rPr lang="en-US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ratio of automation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(worker replacement), where tax increases as revenue-per-employee-ratio grows (e.g.,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Abbott &amp; Bogenschneider, 2018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D’Orlando, 2018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tradeable permits where quotas of human employment can be bought and sold)</a:t>
            </a: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offsetting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 preferences for human workers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relatively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expensive (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Abbott &amp; Bogenschneider, 2018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higher </a:t>
            </a:r>
            <a:r>
              <a:rPr lang="en-US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VAT/denial of input deduction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acquisition of “robots” (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Mitha, 2017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207578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917BD-0A9F-06F5-4EC7-2FBBE8EF7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38A4C4A-2745-AF53-815B-94C3116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Tax </a:t>
            </a:r>
            <a:r>
              <a:rPr lang="de-AT" dirty="0" err="1"/>
              <a:t>Concepts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 err="1">
                <a:solidFill>
                  <a:schemeClr val="accent1"/>
                </a:solidFill>
              </a:rPr>
              <a:t>Production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282D3C1-83A3-1D41-68D1-17CA4C1BDF46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43000"/>
            <a:ext cx="9185384" cy="3774978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 Taxes (e.g., “robot taxes”, preferences for capital) (contd.)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Limited economic models on the </a:t>
            </a:r>
            <a:r>
              <a:rPr lang="en-US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optimal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taxation of “robots”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redistributive purposes from (complementable) non-routine work to (substitutable) routine work through wage compression (e.g.,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Thuemmel, 2018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Guerreiro et al, 2022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Thuemmel, 2023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and, conversely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1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Criticism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E.g.,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definitions (“robot”, “AI”, “AAI” etc), innovation, investment,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offshoring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reclassifying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capital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restructuring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neutrality, ability-to-pay, insurance principle, international competition (see, e.g.,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Englisch, 2019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Barros, 2019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Spencer et al, 2021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(EU);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Chand et al, 2021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Bastani &amp; Waldenström, 2024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Also: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Obvious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push for public/private AI investments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(e.g., US: </a:t>
            </a:r>
            <a:r>
              <a:rPr lang="de-AT" sz="11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$500bn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“Stargate Project”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EU: </a:t>
            </a:r>
            <a:r>
              <a:rPr lang="de-AT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€200bn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de-AT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InvestAI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Canada: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$2.4bn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China: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$47.5bn semiconductor fund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France: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€109bn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India: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$1.25bn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Saudi Arabia: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$100bn “Project Transcendence”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lang="en-US" sz="11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Specific “AI Tax” on firms with ownership of a specific type of AI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Bearer-Friend &amp; Polcz,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one-time tax, payable in shares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for the international dimension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Bearer-Friend,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one-time payment of equity by non-resident companies in order to sell AI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customers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within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their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respective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countries)</a:t>
            </a: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3475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D3636-4B4A-B87C-B0B9-42714CC93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8AD4EA0-E923-6665-187A-F4FCE1BB1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Tax </a:t>
            </a:r>
            <a:r>
              <a:rPr lang="de-AT" dirty="0" err="1"/>
              <a:t>Concepts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Outcomes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6FE30C-1700-FC3E-4D43-24F67805DC1B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43000"/>
            <a:ext cx="9185384" cy="3774978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Adjustment of the “Tax Mix”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Increased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taxation of capital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(higher share of GDP, complementary to high-skill work, economic rents), potentially including higher corporate taxation, windfall taxes on excessive profits of AI companies (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Abbott &amp; Bogenschneider, 2018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Mazur, 2019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Spencer et al, 2021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Bastani &amp; Waldenström, 2024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Mazur, 2024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Olbert &amp; Savva, 2026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progressive capital tax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(and taxation of inheritances) as a way to prevent inequality from growing extreme (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Trammell &amp; Patel, 2025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critical discussion, e.g., by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Albrecht, 2026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progressive schedule for taxation of high incomes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(“productivity dividend”) (combined with capital taxation to prevent “mimicking”;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Bastani &amp; Waldenström, 2024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perhaps reduced taxation of low incomes</a:t>
            </a:r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Taxation of Market Capitalization of (Large) Companies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Altman, 2021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2,5% annually, payable in shares) → </a:t>
            </a: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“American Equity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Fund”</a:t>
            </a: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89" lvl="2" indent="-269989">
              <a:spcBef>
                <a:spcPts val="3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9393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EAD61-1720-9460-EFD3-EE5CEA107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477579D-C046-FDC5-FA80-48F99B22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Case Study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Korea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FA1FF41-1A6B-F631-CE07-FC5FA90D8AA0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726570"/>
            <a:ext cx="4090870" cy="2905588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2325" lvl="3" indent="-314325">
              <a:lnSpc>
                <a:spcPct val="100000"/>
              </a:lnSpc>
              <a:spcBef>
                <a:spcPts val="400"/>
              </a:spcBef>
              <a:buSzPct val="90000"/>
              <a:buFont typeface="Wingdings" pitchFamily="2" charset="2"/>
              <a:buChar char="§"/>
              <a:defRPr/>
            </a:pP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 Korea was an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early adopter of industrial robots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(with 5,462 of them newly installed in 1993), leading country with with 1,000 robots per 10,000 employees in 2021 (Germany: 397 robots per 10,000 employees)</a:t>
            </a:r>
          </a:p>
          <a:p>
            <a:pPr marL="602325" lvl="3" indent="-314325">
              <a:lnSpc>
                <a:spcPct val="100000"/>
              </a:lnSpc>
              <a:spcBef>
                <a:spcPts val="400"/>
              </a:spcBef>
              <a:buSzPct val="90000"/>
              <a:buFont typeface="Wingdings" pitchFamily="2" charset="2"/>
              <a:buChar char="§"/>
              <a:defRPr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2002: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Tax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credit for productivity-enhancing investments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(new investments in automated systems, including industrial robots), credit of 7% for small firms, 5% for medium-sized firms, and 3% for large entities</a:t>
            </a:r>
          </a:p>
          <a:p>
            <a:pPr marL="602325" lvl="3" indent="-314325">
              <a:lnSpc>
                <a:spcPct val="100000"/>
              </a:lnSpc>
              <a:spcBef>
                <a:spcPts val="400"/>
              </a:spcBef>
              <a:buSzPct val="90000"/>
              <a:buFont typeface="Wingdings" pitchFamily="2" charset="2"/>
              <a:buChar char="§"/>
              <a:defRPr/>
            </a:pP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2018: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 tax credits </a:t>
            </a:r>
            <a:r>
              <a:rPr lang="en-US" sz="11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automation investments for medium-sized firms to 3% and for large entities to 1% → </a:t>
            </a:r>
            <a:r>
              <a:rPr lang="en-US" sz="1100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a “robot tax”, but a “quasi robot tax”, as </a:t>
            </a:r>
            <a:r>
              <a:rPr lang="de-AT" sz="1100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both</a:t>
            </a:r>
            <a:r>
              <a:rPr lang="de-AT" sz="1100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100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</a:t>
            </a:r>
            <a:r>
              <a:rPr lang="de-AT" sz="1100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after-tax </a:t>
            </a:r>
            <a:r>
              <a:rPr lang="de-AT" sz="1100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</a:t>
            </a:r>
            <a:r>
              <a:rPr lang="de-AT" sz="1100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de-AT" sz="1100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robots</a:t>
            </a:r>
            <a:endParaRPr lang="en-US" sz="1100" i="1" noProof="1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FC0C66B-663D-06D5-5AC1-45500A5F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456" y="1758562"/>
            <a:ext cx="4609757" cy="152809"/>
          </a:xfrm>
          <a:prstGeom prst="rect">
            <a:avLst/>
          </a:prstGeom>
        </p:spPr>
      </p:pic>
      <p:pic>
        <p:nvPicPr>
          <p:cNvPr id="7" name="Grafik 6" descr="Ein Bild, das Text, Schrift, Screenshot, Dokument enthält.&#10;&#10;KI-generierte Inhalte können fehlerhaft sein.">
            <a:extLst>
              <a:ext uri="{FF2B5EF4-FFF2-40B4-BE49-F238E27FC236}">
                <a16:creationId xmlns:a16="http://schemas.microsoft.com/office/drawing/2014/main" id="{87AEF060-AA30-4453-CC54-B4D5F44C5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916" y="1933143"/>
            <a:ext cx="4825243" cy="214900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E7EE9BE-9F24-CD5E-DA6B-945B54B9E32B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1"/>
            <a:ext cx="9271916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Evidence of a “quasi-robot tax”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Holtmann, et al,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Investment effects of a quasi-robot tax: Evidence from South Korea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arqus Discussion Paper No. 308 (2025) (firm-level study)</a:t>
            </a:r>
            <a:endParaRPr lang="en-US" sz="11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4225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D218F-C8EB-5C68-2402-222EBA932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1D6C26F-A8DE-0D22-B434-BA555150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Tax </a:t>
            </a:r>
            <a:r>
              <a:rPr lang="de-AT" dirty="0" err="1"/>
              <a:t>Concepts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International Dimension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FF86287-9F06-8C23-F026-DBE42563E642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43000"/>
            <a:ext cx="9185384" cy="3774978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Geographic Concentration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AI development and value creation are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heavily concentrated geographically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Stanford AI Index Report,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):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2024, U.S. private AI investment grew to $109.1bn (nearly 12 times China’s $9.3bn and 24 times the U.K.’s $4.5bn).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2024, U.S.-based institutions produced 40 notable AI models (compared to China’s 15 and Europe’s 3).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Fundamental allocation problem: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should AI income be taxed?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jobs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automated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away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profits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California, Seattle,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Shenzhen,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exactly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their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citizens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income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?“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Hertz, 2025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en-GB" sz="1200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Analogous to the discussion about the taxation of the “digitalized economy” and Pillar One?</a:t>
            </a:r>
            <a:endParaRPr lang="en-US" sz="1200" b="1" i="1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 through unilateral measures?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AI adoption/automation inevitable? Unilateral taxation of inputs/outputs/production?</a:t>
            </a:r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Multilateral solutions necessary?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E.g., “Global Internet Tax Agency”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Lucas Mas &amp; Junquera-Varela, 2021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(World Bank)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destination-based taxation, market-access taxation, market capitalization taxation etc</a:t>
            </a:r>
          </a:p>
        </p:txBody>
      </p:sp>
    </p:spTree>
    <p:extLst>
      <p:ext uri="{BB962C8B-B14F-4D97-AF65-F5344CB8AC3E}">
        <p14:creationId xmlns:p14="http://schemas.microsoft.com/office/powerpoint/2010/main" val="286968319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0A9BF-F733-86A5-3E82-3D55B6097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A5347F2-4268-BA57-3E4D-F6C80ABA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AT" i="1" dirty="0"/>
              <a:t>Part III</a:t>
            </a:r>
            <a:br>
              <a:rPr lang="de-AT" dirty="0"/>
            </a:br>
            <a:r>
              <a:rPr lang="en-GB" noProof="1"/>
              <a:t>Utopia or Dystopia?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178939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58A0200-6485-B124-CA51-5FF2AE19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AT" i="1" dirty="0"/>
              <a:t>Part I</a:t>
            </a:r>
            <a:br>
              <a:rPr lang="de-AT" dirty="0"/>
            </a:br>
            <a:r>
              <a:rPr lang="en-GB" noProof="1"/>
              <a:t>Impact of Automation on the Labor Market</a:t>
            </a:r>
            <a:br>
              <a:rPr lang="de-AT" dirty="0"/>
            </a:br>
            <a:endParaRPr lang="de-AT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6F3125-7659-6E3A-4B9C-5C3194FAC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23" y="2173609"/>
            <a:ext cx="5372644" cy="20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8157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A731B-9BE2-DA82-D886-10C266179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0FE515D-7F27-F2DB-EA63-A2330A1CA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Introduction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 err="1">
                <a:solidFill>
                  <a:schemeClr val="accent1"/>
                </a:solidFill>
              </a:rPr>
              <a:t>Some</a:t>
            </a:r>
            <a:r>
              <a:rPr lang="de-AT" i="1" dirty="0">
                <a:solidFill>
                  <a:schemeClr val="accent1"/>
                </a:solidFill>
              </a:rPr>
              <a:t> Basics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EDB0F1-A427-7354-1106-AB0014207B35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7600000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Serious, but not hopeless? Hopeless, but not serious? Serious and hopeless?</a:t>
            </a:r>
            <a:endParaRPr lang="de-AT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Terminology</a:t>
            </a:r>
            <a:endParaRPr lang="de-AT" sz="1200" b="1" i="1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Artificial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General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(AGI)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AI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matches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human-level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across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all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domains</a:t>
            </a:r>
            <a:endParaRPr lang="de-AT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Artificial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Superintelligence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(ASI)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AI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exceeds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human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lang="de-AT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Singularity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→ AI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self-improvement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triggers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"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explosion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ASI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a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beyond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human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comprehension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Alignment Problem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ultimate goals of AI beneficial for humanity?</a:t>
            </a:r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Complex and unclear economic adjustments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(e.g.,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Korinek, 2023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 &amp; Suh, 2024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Trammell &amp; Korinek,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Restrepo,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 &amp; Lockwood, 2026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1200" dirty="0"/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en-US" sz="1200" dirty="0"/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de-AT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89" lvl="2" indent="-269989">
              <a:spcBef>
                <a:spcPts val="3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3" descr="Ein Bild, das Text, Poster, Schrift, Grafikdesign enthält.&#10;&#10;KI-generierte Inhalte können fehlerhaft sein.">
            <a:extLst>
              <a:ext uri="{FF2B5EF4-FFF2-40B4-BE49-F238E27FC236}">
                <a16:creationId xmlns:a16="http://schemas.microsoft.com/office/drawing/2014/main" id="{37378E39-DAFE-0948-91C3-3775FCAE9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691" y="1124537"/>
            <a:ext cx="1295682" cy="1994567"/>
          </a:xfrm>
          <a:prstGeom prst="rect">
            <a:avLst/>
          </a:prstGeom>
        </p:spPr>
      </p:pic>
      <p:pic>
        <p:nvPicPr>
          <p:cNvPr id="9" name="Grafik 8" descr="Ein Bild, das Text, Buch, Poster, Schrift enthält.&#10;&#10;KI-generierte Inhalte können fehlerhaft sein.">
            <a:extLst>
              <a:ext uri="{FF2B5EF4-FFF2-40B4-BE49-F238E27FC236}">
                <a16:creationId xmlns:a16="http://schemas.microsoft.com/office/drawing/2014/main" id="{309F431A-D87B-21D9-72CC-372B3847C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568" y="3187438"/>
            <a:ext cx="1300805" cy="19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6250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F32B6-46EE-4372-4BCE-C7EDFB4B7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A065C74-37E6-F74B-54F2-F11899AC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Dystopia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Utopia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Zero Labor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36FBA7-2F22-A325-8B46-10837DC4C5D6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185384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Dystopia or Utopia: Post-Labor Society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 outcome could be that all – or nearly all –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occupations become fully automated and taken over by AI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rendering human labour obsolete and dispensable in economic terms thus leading to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mass unemployment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 &amp; Juelfs, 2022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Acemoglu and Lensman, 2023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Filippucci et al, 2024 (OECD)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Restrepo,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relevance of scarce compute;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Krier, 2026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assumptions extreme, fragile, and demanding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become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nearly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irrelevant as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economic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actors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labor’s share of income will go to zero</a:t>
            </a:r>
            <a:r>
              <a:rPr lang="de-AT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AI replaces human labour across sectors,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trends converge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production costs collapse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toward zero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AI and robotics provide labor at marginal cost …</a:t>
            </a: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and human wage income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disappears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the source of purchasing power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Paradox </a:t>
            </a: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AI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ownership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remains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concentrated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capital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owners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insufficient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demand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broader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economic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breakdown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economic value of AI outputs approaches zero, capital returns disappear, “power” determined by scarce resources, e.g., AI systems, compute, energy, land, water)</a:t>
            </a: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Taxation limited or irrelevant as a revenue-mechanism, but rather to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steer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behavior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manage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scarcity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concentrated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power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“It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incredible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therefore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prosperity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society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[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distributed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fairly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an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amazing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abundance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maybe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time in human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things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don’t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have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zero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Hassabi, 2025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Google’s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DeepMind))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26325" lvl="2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9638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25659-6E8A-30F4-4D9E-B37D8BCAA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FA05B5C-8C5D-F58F-43A5-A000BE116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Dystopia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Utopia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Transition?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C0DC18E-EC25-0F2C-1A8B-F450BAD210AD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171634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Possible Phases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Near-term (2026–2035):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Augmentation Era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AI complements human labour (task exposure, displacement, modest productivity gains, growing wage inequality), but labor retains significant value. → Policy window, e.g., taxation, social protection systems (social insurance, labor market programs, social assistance;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Brollo et al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(2024) (IMF)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Medium-term (2035–2055):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Substitution Era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AI capabilities surpass most cognitive tasks (massive inequality, declining labor share, accelerating capital concentration)</a:t>
            </a:r>
          </a:p>
          <a:p>
            <a:pPr marL="638325" lvl="1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Long-term (2055+):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Post-Labour Era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Labour share goes to 0, most human work becomes obsolete. →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the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collapses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under extreme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traditional profit-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breaks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down.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→  Products/services at near-zero marginal cost, traditional money economy breaks down, profits disappear, nobody has income. →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Post-scarcity allocation systems? What remains to be taxed and why?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1200" dirty="0"/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en-US" sz="1200" dirty="0"/>
          </a:p>
          <a:p>
            <a:pPr marL="314325" indent="-314325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de-AT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89" lvl="2" indent="-269989">
              <a:spcBef>
                <a:spcPts val="3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4094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717DD-5E2B-5296-419F-20636434F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24F0BAA-2BD8-2E4A-185E-D4705455D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AT" i="1" dirty="0"/>
              <a:t>Part IV</a:t>
            </a:r>
            <a:br>
              <a:rPr lang="de-AT" dirty="0"/>
            </a:br>
            <a:r>
              <a:rPr lang="en-GB" noProof="1"/>
              <a:t>Summary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8077359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3164F-3A08-2FDC-972E-EC165EFA3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FF0943D-60E2-F59C-069C-EDA039CA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Key Takeaways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Part I: Labor Market</a:t>
            </a:r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07E5044-11B2-6135-0E15-95B31B316CE2}"/>
              </a:ext>
            </a:extLst>
          </p:cNvPr>
          <p:cNvSpPr txBox="1"/>
          <p:nvPr/>
        </p:nvSpPr>
        <p:spPr>
          <a:xfrm>
            <a:off x="513787" y="1375508"/>
            <a:ext cx="9155507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150" indent="-300038"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 </a:t>
            </a:r>
            <a:r>
              <a:rPr lang="de-A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GB" sz="1200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 of Automation on the Labor Market</a:t>
            </a: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 might be very different from previous automation waves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→ Industrial robots displaced low-skilled routine work, AI targets cognitive tasks, with high-skilled occupations most exposed. </a:t>
            </a:r>
            <a:endParaRPr lang="de-AT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Empirical evidence on job exposure 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wide-ranging (9%–82%), but the distributional picture is clearer → Declining labor income share, wage-productivity decoupling, hollowing out of middle-skill jobs, uneven income distribution. </a:t>
            </a:r>
            <a:endParaRPr lang="de-AT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Historically, </a:t>
            </a: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augmentation offset displacement 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85%+ of employment growth since 1940 driven by technology-induced job creation, but AI may break this pattern through rapid advances, substitution of high-skilled work, and workflow automation. </a:t>
            </a:r>
            <a:endParaRPr lang="de-AT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Potentially </a:t>
            </a: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offsetting productivity gains 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real but uncertain and unevenly distributed → Estimates range from ~1% over 10 years to 7% per year GDP growth → But: Risk of “so-so-technologies” (displacement without the compensating productivity dividend).</a:t>
            </a:r>
          </a:p>
          <a:p>
            <a:pPr marL="311150" indent="-300038"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II </a:t>
            </a:r>
            <a:r>
              <a:rPr lang="en-GB" sz="1200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Implications for Taxation</a:t>
            </a:r>
          </a:p>
          <a:p>
            <a:pPr marL="311150" indent="-300038"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III </a:t>
            </a:r>
            <a:r>
              <a:rPr lang="en-GB" sz="1200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Utopia or Dystopia?</a:t>
            </a:r>
          </a:p>
        </p:txBody>
      </p:sp>
    </p:spTree>
    <p:extLst>
      <p:ext uri="{BB962C8B-B14F-4D97-AF65-F5344CB8AC3E}">
        <p14:creationId xmlns:p14="http://schemas.microsoft.com/office/powerpoint/2010/main" val="257238565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AF7DE-0480-F60B-E3F4-E7C182066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8D83894-779A-DDF1-3BCD-D8088914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Key Takeaways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Part II: Taxation</a:t>
            </a:r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D6865EC-BA47-5FDF-9A67-FF52D064DA26}"/>
              </a:ext>
            </a:extLst>
          </p:cNvPr>
          <p:cNvSpPr txBox="1"/>
          <p:nvPr/>
        </p:nvSpPr>
        <p:spPr>
          <a:xfrm>
            <a:off x="513787" y="1375508"/>
            <a:ext cx="915550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63525"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 </a:t>
            </a:r>
            <a:r>
              <a:rPr lang="de-A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GB" sz="1200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 of Automation on the Labor Market</a:t>
            </a:r>
          </a:p>
          <a:p>
            <a:pPr marL="274638" indent="-263525"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II </a:t>
            </a:r>
            <a:r>
              <a:rPr lang="en-GB" sz="1200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Implications for Taxation</a:t>
            </a: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 might create a </a:t>
            </a: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fiscal “doubly whammy” 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Decreasing wage tax revenues/social security contributions and increased expenditure for public social nets → Labor more heavily taxed than capital, with any corporate or VAT/consumption tax offset limited and uncertain.</a:t>
            </a:r>
            <a:endParaRPr lang="de-AT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distinct rationales, each pointing to different tax instruments → </a:t>
            </a: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Fiscal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(recover lost revenue through tax mix adjustment), </a:t>
            </a: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distributive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(progressive capital/income taxation), </a:t>
            </a: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corrective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(Pigouvian-style intervention, but only sensible for “so-so technologies”, as taxing genuinely productive automation might be self-defeating.</a:t>
            </a:r>
            <a:endParaRPr lang="de-AT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dimension 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AI value creation heavily concentrated geographically (US: 40 notable AI models in 2024; Europe: 3) → Unilateral measures risk distortion/circumvention/competitive disadvantages, multilateral solutions might be necessary (analogous to attempts for Pillar One), but politically fragile.</a:t>
            </a:r>
            <a:endParaRPr lang="de-AT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 Korea → Real-world </a:t>
            </a: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quasi-experiment for a “robot tax”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→ Reduction of automation tax credits demonstrably reduced robot investment and increased employment.</a:t>
            </a:r>
            <a:r>
              <a:rPr lang="de-AT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1200" kern="1200" noProof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11150" indent="-300038"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III </a:t>
            </a:r>
            <a:r>
              <a:rPr lang="en-GB" sz="1200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Utopia or Dystopia?</a:t>
            </a:r>
          </a:p>
        </p:txBody>
      </p:sp>
    </p:spTree>
    <p:extLst>
      <p:ext uri="{BB962C8B-B14F-4D97-AF65-F5344CB8AC3E}">
        <p14:creationId xmlns:p14="http://schemas.microsoft.com/office/powerpoint/2010/main" val="190991542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A7557-D549-FDBE-F57B-5E75A40E7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AE0B736-67C4-0008-DD82-E7451AD49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Key Takeaways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Part III: Utopia </a:t>
            </a:r>
            <a:r>
              <a:rPr lang="de-AT" i="1" dirty="0" err="1">
                <a:solidFill>
                  <a:schemeClr val="accent1"/>
                </a:solidFill>
              </a:rPr>
              <a:t>or</a:t>
            </a:r>
            <a:r>
              <a:rPr lang="de-AT" i="1" dirty="0">
                <a:solidFill>
                  <a:schemeClr val="accent1"/>
                </a:solidFill>
              </a:rPr>
              <a:t> </a:t>
            </a:r>
            <a:r>
              <a:rPr lang="de-AT" i="1" dirty="0" err="1">
                <a:solidFill>
                  <a:schemeClr val="accent1"/>
                </a:solidFill>
              </a:rPr>
              <a:t>Dystopia</a:t>
            </a:r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11E6371-4C6E-BEC2-6EFA-0A536996571F}"/>
              </a:ext>
            </a:extLst>
          </p:cNvPr>
          <p:cNvSpPr txBox="1"/>
          <p:nvPr/>
        </p:nvSpPr>
        <p:spPr>
          <a:xfrm>
            <a:off x="513787" y="1375508"/>
            <a:ext cx="9155507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63525"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 </a:t>
            </a:r>
            <a:r>
              <a:rPr lang="de-AT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GB" sz="1200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 of Automation on the Labor Market</a:t>
            </a:r>
          </a:p>
          <a:p>
            <a:pPr marL="274638" indent="-263525"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II </a:t>
            </a:r>
            <a:r>
              <a:rPr lang="en-GB" sz="1200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Implications for Taxation</a:t>
            </a:r>
          </a:p>
          <a:p>
            <a:pPr marL="274638" indent="-263525"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III </a:t>
            </a:r>
            <a:r>
              <a:rPr lang="en-GB" sz="1200" noProof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Utopia or Dystopia?</a:t>
            </a: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Near-term (2026–2035) is potentially the </a:t>
            </a: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critical policy window 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AI still largely augments rather than replaces, labor retains significant value, but displacement is beginning → Window for adjustment of tax systems, social protection, and institutions.</a:t>
            </a:r>
            <a:endParaRPr lang="de-AT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 endpoint: </a:t>
            </a: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Post-Labor Society 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If AI ownership remains concentrated, collapse of wage income erodes the consumption base, eventually undermining even capital returns → “Power” determined by scarce resources (compute, energy, land, water) rather than money economy.</a:t>
            </a:r>
            <a:endParaRPr lang="de-AT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Utopia or dystopia would then depend on </a:t>
            </a: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ownership distribution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not technological progress → Broadly distributed AI ownership (through taxation, sovereign funds, employee ownership) would perhaps result in shared abundance, concentrated ownership in the paradox of breakdown.</a:t>
            </a:r>
            <a:endParaRPr lang="de-AT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48000" lvl="1" indent="-324000">
              <a:spcBef>
                <a:spcPts val="400"/>
              </a:spcBef>
              <a:buSzPct val="90000"/>
              <a:buFont typeface="Wingdings" pitchFamily="2" charset="2"/>
              <a:buChar char="§"/>
            </a:pPr>
            <a:r>
              <a:rPr lang="en-US" sz="1200" b="1" i="1" kern="120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Taxation’s role </a:t>
            </a:r>
            <a:r>
              <a:rPr lang="en-US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likely transforms across phases → In the near term as a revenue and redistribution tool, in the medium term for managing accelerating inequality and capital concentration, and in the long-term for steering behavior and limiting concentrated power rather than raising revenue.</a:t>
            </a:r>
            <a:endParaRPr lang="de-AT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spcBef>
                <a:spcPts val="400"/>
              </a:spcBef>
              <a:buFont typeface="Wingdings" pitchFamily="2" charset="2"/>
              <a:buChar char="§"/>
            </a:pPr>
            <a:endParaRPr lang="en-GB" sz="1200" noProof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0946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F1109-F5EF-2635-47D8-C0626ED51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BF65A3E-5A83-CAE9-5B0D-CE4FE309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06" y="325163"/>
            <a:ext cx="7600000" cy="632779"/>
          </a:xfrm>
        </p:spPr>
        <p:txBody>
          <a:bodyPr>
            <a:normAutofit/>
          </a:bodyPr>
          <a:lstStyle/>
          <a:p>
            <a:r>
              <a:rPr lang="en-US" noProof="0" dirty="0"/>
              <a:t>Thank you!</a:t>
            </a:r>
            <a:endParaRPr lang="en-US" sz="1800" b="0" i="1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FE86759-0AB9-4DCD-8200-B9A0DD61D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6" y="2356342"/>
            <a:ext cx="3307050" cy="27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486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606ED-0196-8330-2F8D-AAC97DB87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B9C4FD-1B15-4003-0DFE-B8DF0C99D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Introduction</a:t>
            </a:r>
            <a:r>
              <a:rPr lang="de-AT" dirty="0"/>
              <a:t>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 err="1">
                <a:solidFill>
                  <a:schemeClr val="accent1"/>
                </a:solidFill>
              </a:rPr>
              <a:t>Rise</a:t>
            </a:r>
            <a:r>
              <a:rPr lang="de-AT" i="1" dirty="0">
                <a:solidFill>
                  <a:schemeClr val="accent1"/>
                </a:solidFill>
              </a:rPr>
              <a:t> of the Robots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842FF90-402F-C6B2-65DE-1690AC64D0B8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185384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starting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tax discussion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→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 Pts B, K of the Draft Report by the European Parliament’s Committee on Legal Affairs on Civil Law  Rules on Robotics, 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A8-0005/2017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(27 Jan. 2017). – Not included in the final European Parliament resolution of 16 February 2017,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P8_TA(2017)0051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(16 Feb. 2017).</a:t>
            </a:r>
            <a:endParaRPr lang="de-AT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itchFamily="2" charset="2"/>
              <a:buChar char="§"/>
            </a:pPr>
            <a:endParaRPr lang="de-AT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89" lvl="2" indent="-269989">
              <a:spcBef>
                <a:spcPts val="3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478C92C-ED56-7088-53DC-A0B3C3B74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2" y="1920868"/>
            <a:ext cx="5254991" cy="8663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E157E0B-CE83-DB04-0DB4-1430BBB27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6" y="2787231"/>
            <a:ext cx="5254991" cy="1644418"/>
          </a:xfrm>
          <a:prstGeom prst="rect">
            <a:avLst/>
          </a:prstGeom>
        </p:spPr>
      </p:pic>
      <p:pic>
        <p:nvPicPr>
          <p:cNvPr id="12" name="Grafik 11" descr="Ein Bild, das Text, Schrift, weiß enthält.&#10;&#10;KI-generierte Inhalte können fehlerhaft sein.">
            <a:extLst>
              <a:ext uri="{FF2B5EF4-FFF2-40B4-BE49-F238E27FC236}">
                <a16:creationId xmlns:a16="http://schemas.microsoft.com/office/drawing/2014/main" id="{585F49F8-8FB1-57E5-13B4-42550962B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517" y="4354896"/>
            <a:ext cx="3814394" cy="65072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1623AFD-8922-E639-819A-894D6BEB9106}"/>
              </a:ext>
            </a:extLst>
          </p:cNvPr>
          <p:cNvSpPr txBox="1"/>
          <p:nvPr/>
        </p:nvSpPr>
        <p:spPr>
          <a:xfrm>
            <a:off x="7210273" y="3436117"/>
            <a:ext cx="1807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/>
              <a:t>“Robot tax“ versus </a:t>
            </a:r>
            <a:br>
              <a:rPr lang="de-DE" sz="1100" dirty="0"/>
            </a:br>
            <a:r>
              <a:rPr lang="de-DE" sz="1100" dirty="0"/>
              <a:t>“tax on </a:t>
            </a:r>
            <a:r>
              <a:rPr lang="de-DE" sz="1100" dirty="0" err="1"/>
              <a:t>robots</a:t>
            </a:r>
            <a:r>
              <a:rPr lang="de-DE" sz="1100" dirty="0"/>
              <a:t>/</a:t>
            </a:r>
            <a:r>
              <a:rPr lang="de-DE" sz="1100" dirty="0" err="1"/>
              <a:t>robot</a:t>
            </a:r>
            <a:r>
              <a:rPr lang="de-DE" sz="1100" dirty="0"/>
              <a:t> </a:t>
            </a:r>
            <a:r>
              <a:rPr lang="de-DE" sz="1100" dirty="0" err="1"/>
              <a:t>use</a:t>
            </a:r>
            <a:r>
              <a:rPr lang="de-DE" sz="1100" dirty="0"/>
              <a:t>“</a:t>
            </a:r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CED17F60-1397-E891-A729-A0E9656C75D1}"/>
              </a:ext>
            </a:extLst>
          </p:cNvPr>
          <p:cNvSpPr/>
          <p:nvPr/>
        </p:nvSpPr>
        <p:spPr>
          <a:xfrm>
            <a:off x="6281057" y="3668486"/>
            <a:ext cx="1208314" cy="544285"/>
          </a:xfrm>
          <a:custGeom>
            <a:avLst/>
            <a:gdLst>
              <a:gd name="csX0" fmla="*/ 0 w 1208314"/>
              <a:gd name="csY0" fmla="*/ 0 h 544285"/>
              <a:gd name="csX1" fmla="*/ 794657 w 1208314"/>
              <a:gd name="csY1" fmla="*/ 185057 h 544285"/>
              <a:gd name="csX2" fmla="*/ 1208314 w 1208314"/>
              <a:gd name="csY2" fmla="*/ 544285 h 5442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208314" h="544285">
                <a:moveTo>
                  <a:pt x="0" y="0"/>
                </a:moveTo>
                <a:cubicBezTo>
                  <a:pt x="296635" y="47171"/>
                  <a:pt x="593271" y="94343"/>
                  <a:pt x="794657" y="185057"/>
                </a:cubicBezTo>
                <a:cubicBezTo>
                  <a:pt x="996043" y="275771"/>
                  <a:pt x="1102178" y="410028"/>
                  <a:pt x="1208314" y="544285"/>
                </a:cubicBezTo>
              </a:path>
            </a:pathLst>
          </a:custGeom>
          <a:noFill/>
          <a:ln>
            <a:solidFill>
              <a:srgbClr val="3399CC"/>
            </a:solidFill>
            <a:headEnd type="triangl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02410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2E359-5017-C69B-40CE-A8B16F3FC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396A86E-35C3-137E-B2E9-D52DB0EA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6" y="124460"/>
            <a:ext cx="8085927" cy="903822"/>
          </a:xfrm>
        </p:spPr>
        <p:txBody>
          <a:bodyPr/>
          <a:lstStyle/>
          <a:p>
            <a:r>
              <a:rPr lang="de-AT" dirty="0"/>
              <a:t>Automation and Labour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 err="1">
                <a:solidFill>
                  <a:schemeClr val="accent1"/>
                </a:solidFill>
              </a:rPr>
              <a:t>Anxieties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28371A7-8701-AAC2-CFBC-20426174F591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185384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Anxieties over technology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(e.g.,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Mokyr et al, 2015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</a:t>
            </a:r>
            <a:r>
              <a:rPr lang="en-GB" sz="1200" dirty="0"/>
              <a:t> </a:t>
            </a: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“The Pessimist’s Fears” versus “The Optimist’s Complaint”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Concern #1: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Technological progress will </a:t>
            </a:r>
            <a:r>
              <a:rPr lang="en-GB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 widespread substitution of machines for labor, which in turn could lead to technological unemployment and a further increase in inequality in the short run, even if the long-run effects are beneficial → Technological unemployment “due to our discovery of means of economising the use of labour outrunning the pace at which we can find new uses for labour”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Keynes, 1930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Concern #2: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Moral implications of technological process for human welfare, historically the dehumanizing effects of work (particularly the routinized nature of factory </a:t>
            </a:r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currently the elimination of work itself is the source of dehumanization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Concern #3: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Insufficient technological progress (economic and productivity growth) in the face of “headwinds” facing western economies (e.g., slow productivity and population decline)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Taxonomy → Human versus machine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 Strength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Industrial Robots → Exposed for decades (and impact on </a:t>
            </a:r>
            <a:r>
              <a:rPr lang="en-GB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markets reasonably well researched) → Low-skilled occupations most exposed to robots (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Webb, 2020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 Skills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 unstructured environments) → Humanoid Robots → Currently least exposed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GB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 Skills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AI (LLMs, GPTs) → Rapid transformation → High-skilled occupations most exposed to AI (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Webb, 2020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Brollo et al, 2024) (IMF)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GB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89" lvl="2" indent="-269989">
              <a:spcBef>
                <a:spcPts val="4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GB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7546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DD87B-6C5F-9EFB-EEF4-19FECFB94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667A4A4-13B6-E300-C557-E26E00F5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6" y="124460"/>
            <a:ext cx="8085927" cy="903822"/>
          </a:xfrm>
        </p:spPr>
        <p:txBody>
          <a:bodyPr/>
          <a:lstStyle/>
          <a:p>
            <a:r>
              <a:rPr lang="de-AT" dirty="0"/>
              <a:t>Automation and Labour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Analytical</a:t>
            </a:r>
            <a:r>
              <a:rPr lang="de-AT" dirty="0">
                <a:solidFill>
                  <a:schemeClr val="accent1"/>
                </a:solidFill>
              </a:rPr>
              <a:t> </a:t>
            </a:r>
            <a:r>
              <a:rPr lang="de-AT" i="1" dirty="0">
                <a:solidFill>
                  <a:schemeClr val="accent1"/>
                </a:solidFill>
              </a:rPr>
              <a:t>Framework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7779F80-2134-31E9-4049-37E7048A671C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185384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Jobs versus tasks?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Initial jobs/occupation-focused framework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Frey &amp; Osborne, 2013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has been replaced by a task-oriented framework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Wynne &amp; Derr, 2025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but “[t]ask simplification could merely be a stepping stone toward total automation”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Frey &amp; Osborne, 2024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Trammell, 2026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00" b="1" i="1" noProof="1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Skills versus routine?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Older “skill-biased technological change” (SBTC) hypothesis (that technology simply favors educated workers over uneducated ones) has been largely replaced by the “routine-biased technological change” (RBTC) framework (focusing tasks that are routine and codifiable)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Autor et al, 2003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Autor &amp; Dorn, 2013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and moves to a “s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ability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hypothesis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affecting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people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certain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intrinsic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properties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irrespective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skills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Amodei, 2025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 versus cognitive/creative?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Older assessment that the bottlenecks of automaton are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perception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manipulation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Frey &amp; Osborne, 2013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(potentially) replaced by newer bottlenecks such as the impact of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hallucination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social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novelty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Frey &amp; Osborne, 2024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Rule of thumb: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task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remotely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it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potentially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automated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AI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Frey &amp; Osborne, 2024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89" lvl="2" indent="-269989">
              <a:spcBef>
                <a:spcPts val="4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70386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AD01A-8556-7D02-4856-D0E19984B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122886D-E493-C623-0CEC-03E2199D6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6" y="124460"/>
            <a:ext cx="8085927" cy="903822"/>
          </a:xfrm>
        </p:spPr>
        <p:txBody>
          <a:bodyPr/>
          <a:lstStyle/>
          <a:p>
            <a:r>
              <a:rPr lang="de-AT" dirty="0"/>
              <a:t>Automation and Labour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>
                <a:solidFill>
                  <a:schemeClr val="accent1"/>
                </a:solidFill>
              </a:rPr>
              <a:t>Augmentation?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3E1C6D-0ED4-6483-72A7-CEB09C9F7620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087413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Augmentation/complementation versus replacement/substitution: 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Historical Pattern</a:t>
            </a: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tasks can be performed by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automated tasks can be performed by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either labor or capital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Historically, automation takes over tasks previously performed by humans (reducing labor demand for those tasks) (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“displacement effect”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but technology makes pieces of a given human job more efficient (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“productivity effect”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(AI-induced productivity growth of 2-3%/year;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Briggs &amp; Kodnani, 2023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or creates new jobs (task creation) (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“reinstatement effect”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Acemoglu &amp; Restrepo, 2017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→ 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Displacement versus productivity/reinstatement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60% of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workers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today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employed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occupations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not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exist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1940,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implying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85% of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employment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growth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last 80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explained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the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technology-driven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positions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Autor, 2022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Evidence</a:t>
            </a:r>
            <a:r>
              <a:rPr lang="de-AT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from Anthropic/Claude</a:t>
            </a:r>
            <a:r>
              <a:rPr lang="en-US" sz="12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Currently,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57% of AI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usage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augmentation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human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(e.g.,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iterating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an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43%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b="1" i="1" dirty="0" err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(e.g.,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fulfilling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request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minimal human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involvement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Handa et al, 2025 (Anthropic)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133628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A3027-F279-2F69-C677-6EA58CBF4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B365DAB-A1CD-01DC-CBC1-DD82385F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6" y="124460"/>
            <a:ext cx="8085927" cy="903822"/>
          </a:xfrm>
        </p:spPr>
        <p:txBody>
          <a:bodyPr/>
          <a:lstStyle/>
          <a:p>
            <a:r>
              <a:rPr lang="de-AT" dirty="0"/>
              <a:t>Automation and Labour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 err="1">
                <a:solidFill>
                  <a:schemeClr val="accent1"/>
                </a:solidFill>
              </a:rPr>
              <a:t>Replacement</a:t>
            </a:r>
            <a:r>
              <a:rPr lang="de-AT" i="1" dirty="0">
                <a:solidFill>
                  <a:schemeClr val="accent1"/>
                </a:solidFill>
              </a:rPr>
              <a:t>?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F20F316-B15C-B9BE-CF2B-D8D2FEA3365B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250699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Augmentation/complementation versus replacement/substitution: Is AI Different?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AI different?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Amodei,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Astounding progress since 2023/24, cognitive breadth, slicing by cognitive ability, rate of AI adoption (nearly 40% of Americans report using generative AI;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Tomlinson et al,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→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Intelligence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Explosion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MacAskill &amp; Moorhouse,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rapid last-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workflows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Trammell, 2026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rafik 3" descr="Ein Bild, das Tex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A0A071BE-266E-78E8-67A5-26DB244E1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214" y="2425660"/>
            <a:ext cx="4040550" cy="2511875"/>
          </a:xfrm>
          <a:prstGeom prst="rect">
            <a:avLst/>
          </a:prstGeom>
        </p:spPr>
      </p:pic>
      <p:pic>
        <p:nvPicPr>
          <p:cNvPr id="7" name="Grafik 6" descr="Ein Bild, das Text, Schrift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6697A773-F0F2-C459-BF49-3B6B50DF6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158" y="2425660"/>
            <a:ext cx="4088622" cy="25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992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49E23-FA1A-16EA-B50B-9AED16E11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8E25AAA-969E-D1C9-86F8-F3959197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86" y="124460"/>
            <a:ext cx="8085927" cy="903822"/>
          </a:xfrm>
        </p:spPr>
        <p:txBody>
          <a:bodyPr/>
          <a:lstStyle/>
          <a:p>
            <a:r>
              <a:rPr lang="de-AT" dirty="0"/>
              <a:t>Automation and Labour </a:t>
            </a:r>
            <a:r>
              <a:rPr lang="de-AT" dirty="0">
                <a:solidFill>
                  <a:schemeClr val="accent1"/>
                </a:solidFill>
              </a:rPr>
              <a:t>| </a:t>
            </a:r>
            <a:r>
              <a:rPr lang="de-AT" i="1" dirty="0" err="1">
                <a:solidFill>
                  <a:schemeClr val="accent1"/>
                </a:solidFill>
              </a:rPr>
              <a:t>Replacement</a:t>
            </a:r>
            <a:r>
              <a:rPr lang="de-AT" i="1" dirty="0">
                <a:solidFill>
                  <a:schemeClr val="accent1"/>
                </a:solidFill>
              </a:rPr>
              <a:t>?</a:t>
            </a:r>
            <a:endParaRPr lang="de-AT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C744891-C65E-87C8-18E2-948203165E1A}"/>
              </a:ext>
            </a:extLst>
          </p:cNvPr>
          <p:cNvSpPr txBox="1">
            <a:spLocks noChangeArrowheads="1"/>
          </p:cNvSpPr>
          <p:nvPr/>
        </p:nvSpPr>
        <p:spPr>
          <a:xfrm>
            <a:off x="513787" y="1192192"/>
            <a:ext cx="9163613" cy="372578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b="1" i="1" noProof="1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Augmentation/complementation versus replacement/substitution: Is AI Different? 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100" b="1" i="1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Likely Differentiated Displacement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Occupational heterogeneity in exposure to AI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Spencer et al, 2021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(EU): 38%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collapsing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occupations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Felten et al, 2023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impact of replacing automation on inexpert tasks (reduces occupational employment but increases occupational wages) and on expert tasks (opposite)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Brynjolfsson et al 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Entry-level pipeline vs experienced workers (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Brynjolfsson et al 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Differences between developed and emerging economies (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OECD, 2019</a:t>
            </a: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Briggs &amp; Kodnani, 2023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 on wages depend on a race between automation and capital accumulation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Korinek &amp; Suh, 2024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Absent complementary institutional investments, technological innovation alone will not generate broadly shared gains (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Autor, 2022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 expertise could shrink the performance gap between low- and high-skilled workers (i.e., AI could reduce income inequality;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Agrawal et al, 2023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Tomlinson et al,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Bloom et al, 2025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but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potential to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demand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automation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leading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a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decoupling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from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employment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de-AT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wages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Lane &amp; Saint-Martin, OECD 2021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Autor, 2022</a:t>
            </a:r>
            <a:r>
              <a:rPr lang="en-US" sz="12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Minniti et al, 2025</a:t>
            </a:r>
            <a:r>
              <a:rPr lang="de-AT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9989" lvl="2" indent="-269989">
              <a:spcBef>
                <a:spcPts val="400"/>
              </a:spcBef>
              <a:buClr>
                <a:srgbClr val="A20D30"/>
              </a:buClr>
              <a:buSzPct val="90000"/>
              <a:buFont typeface="Wingdings 2" panose="05020102010507070707" pitchFamily="18" charset="2"/>
              <a:buChar char=""/>
              <a:defRPr/>
            </a:pPr>
            <a:endParaRPr lang="en-US" sz="120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89453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WU 16:10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U_Präsentationsvorlage_16zu9.potx  -  Schreibgeschützt" id="{DBF24206-EBF0-46A5-9F6B-634C2BC7C989}" vid="{AEBF54CA-8545-49D7-9122-D343E482D52C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98A1A6761DFCC459A814E54FBDC525F" ma:contentTypeVersion="13" ma:contentTypeDescription="Ein neues Dokument erstellen." ma:contentTypeScope="" ma:versionID="7dd0593a3e29b02548ede9265d9baf12">
  <xsd:schema xmlns:xsd="http://www.w3.org/2001/XMLSchema" xmlns:xs="http://www.w3.org/2001/XMLSchema" xmlns:p="http://schemas.microsoft.com/office/2006/metadata/properties" xmlns:ns2="ae154a29-80ec-4f17-88b2-9c8018520a44" xmlns:ns3="23078196-0105-4303-89b3-2bb01f297941" targetNamespace="http://schemas.microsoft.com/office/2006/metadata/properties" ma:root="true" ma:fieldsID="548feeddc735242a4c9ac11fcc602bc2" ns2:_="" ns3:_="">
    <xsd:import namespace="ae154a29-80ec-4f17-88b2-9c8018520a44"/>
    <xsd:import namespace="23078196-0105-4303-89b3-2bb01f2979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54a29-80ec-4f17-88b2-9c8018520a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1a14e36f-e084-4b04-bba6-548b1473dc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78196-0105-4303-89b3-2bb01f29794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f311b41-455a-40d1-aca6-71efa263f196}" ma:internalName="TaxCatchAll" ma:showField="CatchAllData" ma:web="23078196-0105-4303-89b3-2bb01f2979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078196-0105-4303-89b3-2bb01f297941" xsi:nil="true"/>
    <lcf76f155ced4ddcb4097134ff3c332f xmlns="ae154a29-80ec-4f17-88b2-9c8018520a4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627927-7062-4890-BEEA-89949EFF26F6}">
  <ds:schemaRefs>
    <ds:schemaRef ds:uri="23078196-0105-4303-89b3-2bb01f297941"/>
    <ds:schemaRef ds:uri="ae154a29-80ec-4f17-88b2-9c8018520a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BC3E31-63DE-4331-A174-9642E0E8D54A}">
  <ds:schemaRefs>
    <ds:schemaRef ds:uri="08b0a3ee-3d2a-451c-9a1a-7e5d5b0c9c77"/>
    <ds:schemaRef ds:uri="1a8d9a65-8471-4209-a900-f8e11db75e0a"/>
    <ds:schemaRef ds:uri="23078196-0105-4303-89b3-2bb01f297941"/>
    <ds:schemaRef ds:uri="ae154a29-80ec-4f17-88b2-9c8018520a44"/>
    <ds:schemaRef ds:uri="dde413db-0745-4f3a-8dca-564dc7ff6f7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939B372-3E1B-4859-BBB3-8D34B437ED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WU_Präsentationsvorlage_16zu9-EMP-NB-1122</Template>
  <TotalTime>0</TotalTime>
  <Words>5735</Words>
  <Application>Microsoft Macintosh PowerPoint</Application>
  <PresentationFormat>Custom</PresentationFormat>
  <Paragraphs>285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Avenir</vt:lpstr>
      <vt:lpstr>Clarendon LT Std</vt:lpstr>
      <vt:lpstr>Georgia</vt:lpstr>
      <vt:lpstr>Noto Sans Symbols</vt:lpstr>
      <vt:lpstr>Times New Roman</vt:lpstr>
      <vt:lpstr>Verdana</vt:lpstr>
      <vt:lpstr>Wingdings</vt:lpstr>
      <vt:lpstr>Wingdings 2</vt:lpstr>
      <vt:lpstr>WU 16:10</vt:lpstr>
      <vt:lpstr>The ‘Rise of the Robots’ and the  Future of Taxation</vt:lpstr>
      <vt:lpstr>Overview</vt:lpstr>
      <vt:lpstr> Part I Impact of Automation on the Labor Market </vt:lpstr>
      <vt:lpstr>Introduction | Rise of the Robots</vt:lpstr>
      <vt:lpstr>Automation and Labour | Anxieties</vt:lpstr>
      <vt:lpstr>Automation and Labour | Analytical Framework</vt:lpstr>
      <vt:lpstr>Automation and Labour | Augmentation?</vt:lpstr>
      <vt:lpstr>Automation and Labour | Replacement?</vt:lpstr>
      <vt:lpstr>Automation and Labour | Replacement?</vt:lpstr>
      <vt:lpstr>Automation and Labour | Productivity</vt:lpstr>
      <vt:lpstr>Automation and Labour | Productivity</vt:lpstr>
      <vt:lpstr>Automation and Labour | Impact?</vt:lpstr>
      <vt:lpstr>Evidence | Direct and Indirect Effects</vt:lpstr>
      <vt:lpstr>Evidence | Labor Market</vt:lpstr>
      <vt:lpstr>Evidence | Automation</vt:lpstr>
      <vt:lpstr>Evidence | Robots</vt:lpstr>
      <vt:lpstr>Evidence | Robots</vt:lpstr>
      <vt:lpstr>Evidence | AI</vt:lpstr>
      <vt:lpstr> Part II Implications for Taxation </vt:lpstr>
      <vt:lpstr>PowerPoint Presentation</vt:lpstr>
      <vt:lpstr>Introduction | Framework</vt:lpstr>
      <vt:lpstr>Introduction | Framework</vt:lpstr>
      <vt:lpstr>Tax Concepts | Input and Output</vt:lpstr>
      <vt:lpstr>Tax Concepts | Production</vt:lpstr>
      <vt:lpstr>Tax Concepts | Production</vt:lpstr>
      <vt:lpstr>Tax Concepts | Outcomes</vt:lpstr>
      <vt:lpstr>Case Study | Korea</vt:lpstr>
      <vt:lpstr>Tax Concepts | International Dimension</vt:lpstr>
      <vt:lpstr> Part III Utopia or Dystopia? </vt:lpstr>
      <vt:lpstr>Introduction | Some Basics</vt:lpstr>
      <vt:lpstr>Dystopia or Utopia | Zero Labor</vt:lpstr>
      <vt:lpstr>Dystopia or Utopia | Transition?</vt:lpstr>
      <vt:lpstr> Part IV Summary </vt:lpstr>
      <vt:lpstr>Key Takeaways | Part I: Labor Market</vt:lpstr>
      <vt:lpstr>Key Takeaways | Part II: Taxation</vt:lpstr>
      <vt:lpstr>Key Takeaways | Part III: Utopia or Dystopia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‘Rise of the Robots’ and the  Future of Taxation</dc:title>
  <dc:creator>Ristic, Caroline</dc:creator>
  <cp:lastModifiedBy>Виктория Плеханова</cp:lastModifiedBy>
  <cp:revision>151</cp:revision>
  <dcterms:created xsi:type="dcterms:W3CDTF">2025-07-23T11:47:35Z</dcterms:created>
  <dcterms:modified xsi:type="dcterms:W3CDTF">2026-02-23T17:51:46Z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U Thema">
    <vt:lpwstr>1028;#WU Vorlagen|e1b88cb0-f013-4860-af99-230b47ac7aa3</vt:lpwstr>
  </property>
  <property fmtid="{D5CDD505-2E9C-101B-9397-08002B2CF9AE}" pid="3" name="Dokumentenart">
    <vt:lpwstr>266;#Vorlagen|17fc50ed-8ad1-47be-ab12-04243fd74ddb</vt:lpwstr>
  </property>
  <property fmtid="{D5CDD505-2E9C-101B-9397-08002B2CF9AE}" pid="4" name="ContentTypeId">
    <vt:lpwstr>0x010100F98A1A6761DFCC459A814E54FBDC525F</vt:lpwstr>
  </property>
  <property fmtid="{D5CDD505-2E9C-101B-9397-08002B2CF9AE}" pid="5" name="MediaServiceImageTags">
    <vt:lpwstr/>
  </property>
</Properties>
</file>