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17"/>
  </p:notesMasterIdLst>
  <p:sldIdLst>
    <p:sldId id="256" r:id="rId2"/>
    <p:sldId id="257" r:id="rId3"/>
    <p:sldId id="258" r:id="rId4"/>
    <p:sldId id="481" r:id="rId5"/>
    <p:sldId id="266" r:id="rId6"/>
    <p:sldId id="273" r:id="rId7"/>
    <p:sldId id="267" r:id="rId8"/>
    <p:sldId id="474" r:id="rId9"/>
    <p:sldId id="479" r:id="rId10"/>
    <p:sldId id="480" r:id="rId11"/>
    <p:sldId id="482" r:id="rId12"/>
    <p:sldId id="483" r:id="rId13"/>
    <p:sldId id="477" r:id="rId14"/>
    <p:sldId id="478" r:id="rId15"/>
    <p:sldId id="4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45"/>
    <p:restoredTop sz="70980" autoAdjust="0"/>
  </p:normalViewPr>
  <p:slideViewPr>
    <p:cSldViewPr snapToGrid="0">
      <p:cViewPr varScale="1">
        <p:scale>
          <a:sx n="58" d="100"/>
          <a:sy n="58" d="100"/>
        </p:scale>
        <p:origin x="4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CE742-4613-4E72-8EB4-8A030A1B9DEF}" type="datetimeFigureOut">
              <a:rPr lang="en-NZ" smtClean="0"/>
              <a:t>2/09/2024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12992-D60C-447E-9B7F-53EC5AECB994}" type="slidenum">
              <a:rPr lang="en-NZ" smtClean="0"/>
              <a:t>‹#›</a:t>
            </a:fld>
            <a:endParaRPr lang="en-NZ"/>
          </a:p>
        </p:txBody>
      </p:sp>
    </p:spTree>
    <p:extLst>
      <p:ext uri="{BB962C8B-B14F-4D97-AF65-F5344CB8AC3E}">
        <p14:creationId xmlns:p14="http://schemas.microsoft.com/office/powerpoint/2010/main" val="73912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zhistory.govt.nz/media/interactive/maori-land-1860-20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anose="05050102010706020507" pitchFamily="18" charset="2"/>
              <a:buChar char=""/>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Māori arrived in Aotearoa circa the 9th Century in waves of migration from Polynesia.</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NZ" sz="1800" dirty="0">
                <a:effectLst/>
                <a:latin typeface="Calibri Light" panose="020F0302020204030204" pitchFamily="34" charset="0"/>
                <a:ea typeface="Aptos" panose="020B0004020202020204" pitchFamily="34" charset="0"/>
                <a:cs typeface="Times New Roman" panose="02020603050405020304" pitchFamily="18" charset="0"/>
              </a:rPr>
              <a:t>[We refer to ourselves as ‘tangata whenua’ meaning ‘people of the land’, in recognition that Papatūānuku – our Earth Mother – is our mother and giver of life. For Māori, our entire identity, spirituality, worldviews and laws arise from our relationship with the land. This meant the dispossession of land for Māori through colonisation was devastating spiritually, physically, psychologically and economically.]</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NZ" sz="1800" dirty="0">
                <a:effectLst/>
                <a:latin typeface="Calibri Light" panose="020F0302020204030204" pitchFamily="34" charset="0"/>
                <a:ea typeface="Aptos" panose="020B0004020202020204" pitchFamily="34" charset="0"/>
                <a:cs typeface="Times New Roman" panose="02020603050405020304" pitchFamily="18" charset="0"/>
              </a:rPr>
              <a:t>Captain James Cook was the first European to land on the islands in 1769, and settlement began in earnest in the 1830s.</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marL="228600" algn="just">
              <a:lnSpc>
                <a:spcPct val="115000"/>
              </a:lnSpc>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NZ" sz="1800" dirty="0">
                <a:effectLst/>
                <a:latin typeface="Calibri Light" panose="020F0302020204030204" pitchFamily="34" charset="0"/>
                <a:ea typeface="Aptos" panose="020B0004020202020204" pitchFamily="34" charset="0"/>
                <a:cs typeface="Times New Roman" panose="02020603050405020304" pitchFamily="18" charset="0"/>
              </a:rPr>
              <a:t>The Treaty of Waitangi was signed between the British Crown and some Māori chiefs in 1840.  Māori retained sovereignty but the Crown was granted the right to govern settlers.  It is considered the founding constitutional document of Aotearoa, even if it lacks any legal force and has been continuously breached within a few years of it being signed.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8D12992-D60C-447E-9B7F-53EC5AECB994}" type="slidenum">
              <a:rPr lang="en-NZ" smtClean="0"/>
              <a:t>5</a:t>
            </a:fld>
            <a:endParaRPr lang="en-NZ"/>
          </a:p>
        </p:txBody>
      </p:sp>
    </p:spTree>
    <p:extLst>
      <p:ext uri="{BB962C8B-B14F-4D97-AF65-F5344CB8AC3E}">
        <p14:creationId xmlns:p14="http://schemas.microsoft.com/office/powerpoint/2010/main" val="292548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anose="05050102010706020507" pitchFamily="18" charset="2"/>
              <a:buChar char=""/>
            </a:pPr>
            <a:r>
              <a:rPr lang="en-NZ" sz="1800" dirty="0">
                <a:effectLst/>
                <a:latin typeface="Calibri Light" panose="020F0302020204030204" pitchFamily="34" charset="0"/>
                <a:ea typeface="Aptos" panose="020B0004020202020204" pitchFamily="34" charset="0"/>
                <a:cs typeface="Times New Roman" panose="02020603050405020304" pitchFamily="18" charset="0"/>
              </a:rPr>
              <a:t>The impact of colonisation on Māori has been devastating. Māori have lost – via confiscation, fraudulent land deals and the individualisation of collective property – 96% of out lands, most of it within the first 50 years of European arrival.</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NZ" sz="1800" dirty="0">
                <a:effectLst/>
                <a:latin typeface="Calibri Light" panose="020F0302020204030204" pitchFamily="34" charset="0"/>
                <a:ea typeface="Aptos" panose="020B0004020202020204" pitchFamily="34" charset="0"/>
                <a:cs typeface="Times New Roman" panose="02020603050405020304" pitchFamily="18" charset="0"/>
              </a:rPr>
              <a:t>The British Crown assumed full sovereignty –by force – shortly after 1840. Under our inherited constitutional tradition, the Crown is the sole and absolute sovereign meaning there was, and is, no space for an recognition of ongoing Māori self-governance or self-determination, contrary to the Treaty of Waitangi. [Just last week, the Prime Minister made the claim that Māori ceded sovereignty, contrary to all accounts – legal, political etc – it beggars belief]</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 </a:t>
            </a: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mi-NZ" sz="1800" dirty="0">
                <a:effectLst/>
                <a:latin typeface="Calibri Light" panose="020F0302020204030204" pitchFamily="34" charset="0"/>
                <a:ea typeface="Aptos" panose="020B0004020202020204" pitchFamily="34" charset="0"/>
                <a:cs typeface="Times New Roman" panose="02020603050405020304" pitchFamily="18" charset="0"/>
              </a:rPr>
              <a:t>Today, Māori are the unhealthiest, the poorest, the least well accommodated, the least well-educated peoples in Aotearoa and experience ongoing discrimination.  Over 50% of the prison population is Māori, in a country which incarcerates its people more than any other Western nation after the US.[1]</a:t>
            </a:r>
          </a:p>
          <a:p>
            <a:pPr marL="0" lvl="0" indent="0">
              <a:lnSpc>
                <a:spcPct val="115000"/>
              </a:lnSpc>
              <a:buFont typeface="Symbol" panose="05050102010706020507" pitchFamily="18" charset="2"/>
              <a:buNone/>
            </a:pPr>
            <a:endParaRPr lang="en-NZ" sz="1800" dirty="0">
              <a:effectLst/>
              <a:latin typeface="Aptos" panose="020B0004020202020204" pitchFamily="34" charset="0"/>
              <a:ea typeface="Aptos" panose="020B0004020202020204" pitchFamily="34" charset="0"/>
              <a:cs typeface="Times New Roman" panose="02020603050405020304" pitchFamily="18" charset="0"/>
            </a:endParaRPr>
          </a:p>
          <a:p>
            <a:r>
              <a:rPr lang="en-NZ" sz="1800" dirty="0">
                <a:effectLst/>
                <a:latin typeface="Aptos" panose="020B0004020202020204" pitchFamily="34" charset="0"/>
                <a:ea typeface="Aptos" panose="020B0004020202020204" pitchFamily="34" charset="0"/>
                <a:cs typeface="Times New Roman" panose="02020603050405020304" pitchFamily="18" charset="0"/>
              </a:rPr>
              <a:t>NZ History: </a:t>
            </a:r>
            <a:r>
              <a:rPr lang="en-NZ"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https://nzhistory.govt.nz/media/interactive/maori-land-1860-2000</a:t>
            </a:r>
            <a:r>
              <a:rPr lang="en-NZ" sz="1800" dirty="0">
                <a:effectLst/>
                <a:latin typeface="Aptos" panose="020B0004020202020204" pitchFamily="34" charset="0"/>
                <a:ea typeface="Aptos" panose="020B0004020202020204" pitchFamily="34" charset="0"/>
                <a:cs typeface="Times New Roman" panose="02020603050405020304" pitchFamily="18" charset="0"/>
              </a:rPr>
              <a:t> </a:t>
            </a:r>
          </a:p>
          <a:p>
            <a:endParaRPr lang="en-NZ" dirty="0"/>
          </a:p>
        </p:txBody>
      </p:sp>
      <p:sp>
        <p:nvSpPr>
          <p:cNvPr id="4" name="Slide Number Placeholder 3"/>
          <p:cNvSpPr>
            <a:spLocks noGrp="1"/>
          </p:cNvSpPr>
          <p:nvPr>
            <p:ph type="sldNum" sz="quarter" idx="5"/>
          </p:nvPr>
        </p:nvSpPr>
        <p:spPr/>
        <p:txBody>
          <a:bodyPr/>
          <a:lstStyle/>
          <a:p>
            <a:fld id="{98D12992-D60C-447E-9B7F-53EC5AECB994}" type="slidenum">
              <a:rPr lang="en-NZ" smtClean="0"/>
              <a:t>7</a:t>
            </a:fld>
            <a:endParaRPr lang="en-NZ"/>
          </a:p>
        </p:txBody>
      </p:sp>
    </p:spTree>
    <p:extLst>
      <p:ext uri="{BB962C8B-B14F-4D97-AF65-F5344CB8AC3E}">
        <p14:creationId xmlns:p14="http://schemas.microsoft.com/office/powerpoint/2010/main" val="354823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3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2290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2307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5985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4027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983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0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766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4853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9966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9/2/2024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2900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9/2/2024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944614313"/>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2D72763-8D2E-477E-ADFD-28E96A52F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1" y="762001"/>
            <a:ext cx="6095999" cy="5333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53F91-801C-BB5C-E88F-707ACF96F217}"/>
              </a:ext>
            </a:extLst>
          </p:cNvPr>
          <p:cNvSpPr>
            <a:spLocks noGrp="1"/>
          </p:cNvSpPr>
          <p:nvPr>
            <p:ph type="ctrTitle"/>
          </p:nvPr>
        </p:nvSpPr>
        <p:spPr>
          <a:xfrm>
            <a:off x="1062990" y="1524000"/>
            <a:ext cx="5612130" cy="2581369"/>
          </a:xfrm>
        </p:spPr>
        <p:txBody>
          <a:bodyPr anchor="t">
            <a:normAutofit fontScale="90000"/>
          </a:bodyPr>
          <a:lstStyle/>
          <a:p>
            <a:pPr>
              <a:lnSpc>
                <a:spcPct val="110000"/>
              </a:lnSpc>
            </a:pPr>
            <a:r>
              <a:rPr lang="en-US" sz="2400" dirty="0">
                <a:latin typeface="Calibri Light" panose="020F0302020204030204" pitchFamily="34" charset="0"/>
                <a:ea typeface="Calibri" panose="020F0502020204030204" pitchFamily="34" charset="0"/>
                <a:cs typeface="Times New Roman" panose="02020603050405020304" pitchFamily="18" charset="0"/>
              </a:rPr>
              <a:t>Indigenous Peoples’ Right to Self-Determination and Violence Against Indigenous Women, Girls and Gender Diverse people</a:t>
            </a:r>
            <a:br>
              <a:rPr lang="en-US" sz="2400" dirty="0">
                <a:latin typeface="Calibri Light" panose="020F0302020204030204" pitchFamily="34" charset="0"/>
                <a:ea typeface="Calibri" panose="020F0502020204030204" pitchFamily="34" charset="0"/>
                <a:cs typeface="Times New Roman" panose="02020603050405020304" pitchFamily="18" charset="0"/>
              </a:rPr>
            </a:br>
            <a:br>
              <a:rPr lang="en-US" sz="2400" dirty="0">
                <a:latin typeface="Calibri Light" panose="020F0302020204030204" pitchFamily="34" charset="0"/>
                <a:ea typeface="Calibri" panose="020F0502020204030204" pitchFamily="34" charset="0"/>
                <a:cs typeface="Times New Roman" panose="02020603050405020304" pitchFamily="18" charset="0"/>
              </a:rPr>
            </a:br>
            <a:r>
              <a:rPr lang="en-US" sz="1300" dirty="0">
                <a:latin typeface="Calibri Light" panose="020F0302020204030204" pitchFamily="34" charset="0"/>
                <a:ea typeface="Calibri" panose="020F0502020204030204" pitchFamily="34" charset="0"/>
                <a:cs typeface="Times New Roman" panose="02020603050405020304" pitchFamily="18" charset="0"/>
              </a:rPr>
              <a:t>Tripartite Working Group on Violence Against Indigenous Women, Girls and Gender Diverse</a:t>
            </a:r>
            <a:br>
              <a:rPr lang="en-US" sz="1300" dirty="0">
                <a:latin typeface="Calibri Light" panose="020F0302020204030204" pitchFamily="34" charset="0"/>
                <a:ea typeface="Calibri" panose="020F0502020204030204" pitchFamily="34" charset="0"/>
                <a:cs typeface="Times New Roman" panose="02020603050405020304" pitchFamily="18" charset="0"/>
              </a:rPr>
            </a:br>
            <a:br>
              <a:rPr lang="en-US" sz="1300" dirty="0">
                <a:latin typeface="Calibri Light" panose="020F0302020204030204" pitchFamily="34" charset="0"/>
                <a:ea typeface="Calibri" panose="020F0502020204030204" pitchFamily="34" charset="0"/>
                <a:cs typeface="Times New Roman" panose="02020603050405020304" pitchFamily="18" charset="0"/>
              </a:rPr>
            </a:br>
            <a:r>
              <a:rPr lang="en-US" sz="1300" dirty="0">
                <a:latin typeface="Calibri Light" panose="020F0302020204030204" pitchFamily="34" charset="0"/>
                <a:ea typeface="Calibri" panose="020F0502020204030204" pitchFamily="34" charset="0"/>
                <a:cs typeface="Times New Roman" panose="02020603050405020304" pitchFamily="18" charset="0"/>
              </a:rPr>
              <a:t>Mexico City</a:t>
            </a:r>
            <a:br>
              <a:rPr lang="en-US" sz="1300" dirty="0">
                <a:latin typeface="Calibri Light" panose="020F0302020204030204" pitchFamily="34" charset="0"/>
                <a:ea typeface="Calibri" panose="020F0502020204030204" pitchFamily="34" charset="0"/>
                <a:cs typeface="Times New Roman" panose="02020603050405020304" pitchFamily="18" charset="0"/>
              </a:rPr>
            </a:br>
            <a:r>
              <a:rPr lang="en-US" sz="1300" dirty="0">
                <a:latin typeface="Calibri Light" panose="020F0302020204030204" pitchFamily="34" charset="0"/>
                <a:ea typeface="Calibri" panose="020F0502020204030204" pitchFamily="34" charset="0"/>
                <a:cs typeface="Times New Roman" panose="02020603050405020304" pitchFamily="18" charset="0"/>
              </a:rPr>
              <a:t>3 September 2024</a:t>
            </a:r>
            <a:br>
              <a:rPr lang="en-US" sz="2400" dirty="0">
                <a:latin typeface="Calibri Light" panose="020F0302020204030204" pitchFamily="34" charset="0"/>
                <a:ea typeface="Calibri" panose="020F0502020204030204" pitchFamily="34" charset="0"/>
                <a:cs typeface="Times New Roman" panose="02020603050405020304" pitchFamily="18" charset="0"/>
              </a:rPr>
            </a:br>
            <a:br>
              <a:rPr lang="en-US" sz="2400" dirty="0">
                <a:latin typeface="Calibri Light" panose="020F0302020204030204" pitchFamily="34" charset="0"/>
                <a:ea typeface="Calibri" panose="020F0502020204030204" pitchFamily="34" charset="0"/>
                <a:cs typeface="Times New Roman" panose="02020603050405020304" pitchFamily="18" charset="0"/>
              </a:rPr>
            </a:br>
            <a:br>
              <a:rPr lang="en-NZ" sz="1300" dirty="0">
                <a:effectLst/>
                <a:latin typeface="Calibri" panose="020F0502020204030204" pitchFamily="34" charset="0"/>
                <a:ea typeface="Calibri" panose="020F0502020204030204" pitchFamily="34" charset="0"/>
                <a:cs typeface="Times New Roman" panose="02020603050405020304" pitchFamily="18" charset="0"/>
              </a:rPr>
            </a:br>
            <a:r>
              <a:rPr lang="mi-NZ" sz="1300" b="1" dirty="0">
                <a:effectLst/>
                <a:latin typeface="Calibri Light" panose="020F0302020204030204" pitchFamily="34" charset="0"/>
                <a:ea typeface="Calibri" panose="020F0502020204030204" pitchFamily="34" charset="0"/>
                <a:cs typeface="Times New Roman" panose="02020603050405020304" pitchFamily="18" charset="0"/>
              </a:rPr>
              <a:t> </a:t>
            </a:r>
            <a:br>
              <a:rPr lang="en-NZ" sz="13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sp>
        <p:nvSpPr>
          <p:cNvPr id="3" name="Subtitle 2">
            <a:extLst>
              <a:ext uri="{FF2B5EF4-FFF2-40B4-BE49-F238E27FC236}">
                <a16:creationId xmlns:a16="http://schemas.microsoft.com/office/drawing/2014/main" id="{9E39AAEA-AD61-1D7D-09B3-094A7CB97447}"/>
              </a:ext>
            </a:extLst>
          </p:cNvPr>
          <p:cNvSpPr>
            <a:spLocks noGrp="1"/>
          </p:cNvSpPr>
          <p:nvPr>
            <p:ph type="subTitle" idx="1"/>
          </p:nvPr>
        </p:nvSpPr>
        <p:spPr>
          <a:xfrm>
            <a:off x="1062990" y="5120639"/>
            <a:ext cx="5612130" cy="536029"/>
          </a:xfrm>
        </p:spPr>
        <p:txBody>
          <a:bodyPr>
            <a:normAutofit/>
          </a:bodyPr>
          <a:lstStyle/>
          <a:p>
            <a:pPr>
              <a:lnSpc>
                <a:spcPct val="120000"/>
              </a:lnSpc>
            </a:pPr>
            <a:r>
              <a:rPr lang="en-US" sz="1500" dirty="0">
                <a:latin typeface="Calibri" panose="020F0502020204030204" pitchFamily="34" charset="0"/>
                <a:cs typeface="Calibri" panose="020F0502020204030204" pitchFamily="34" charset="0"/>
              </a:rPr>
              <a:t>Professor Claire Charters</a:t>
            </a:r>
          </a:p>
        </p:txBody>
      </p:sp>
      <p:pic>
        <p:nvPicPr>
          <p:cNvPr id="4" name="Picture 3" descr="Low Angle View Of Clouds In Sky">
            <a:extLst>
              <a:ext uri="{FF2B5EF4-FFF2-40B4-BE49-F238E27FC236}">
                <a16:creationId xmlns:a16="http://schemas.microsoft.com/office/drawing/2014/main" id="{C04C70C3-8535-3F26-9DD5-D402113858B6}"/>
              </a:ext>
            </a:extLst>
          </p:cNvPr>
          <p:cNvPicPr>
            <a:picLocks noChangeAspect="1"/>
          </p:cNvPicPr>
          <p:nvPr/>
        </p:nvPicPr>
        <p:blipFill rotWithShape="1">
          <a:blip r:embed="rId2"/>
          <a:srcRect l="22782" r="19926" b="2"/>
          <a:stretch/>
        </p:blipFill>
        <p:spPr>
          <a:xfrm>
            <a:off x="6858000" y="762001"/>
            <a:ext cx="4578306" cy="5333997"/>
          </a:xfrm>
          <a:prstGeom prst="rect">
            <a:avLst/>
          </a:prstGeom>
        </p:spPr>
      </p:pic>
      <p:cxnSp>
        <p:nvCxnSpPr>
          <p:cNvPr id="31" name="Straight Connector 30">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941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779448-32A7-7A40-E7F3-01641D3BD573}"/>
              </a:ext>
            </a:extLst>
          </p:cNvPr>
          <p:cNvPicPr>
            <a:picLocks noChangeAspect="1"/>
          </p:cNvPicPr>
          <p:nvPr/>
        </p:nvPicPr>
        <p:blipFill>
          <a:blip r:embed="rId2"/>
          <a:stretch>
            <a:fillRect/>
          </a:stretch>
        </p:blipFill>
        <p:spPr>
          <a:xfrm>
            <a:off x="6598596" y="0"/>
            <a:ext cx="5593404" cy="6858000"/>
          </a:xfrm>
          <a:prstGeom prst="rect">
            <a:avLst/>
          </a:prstGeom>
        </p:spPr>
      </p:pic>
      <p:sp>
        <p:nvSpPr>
          <p:cNvPr id="5" name="TextBox 4">
            <a:extLst>
              <a:ext uri="{FF2B5EF4-FFF2-40B4-BE49-F238E27FC236}">
                <a16:creationId xmlns:a16="http://schemas.microsoft.com/office/drawing/2014/main" id="{0308C421-EB56-E09F-B98A-8E99277138F5}"/>
              </a:ext>
            </a:extLst>
          </p:cNvPr>
          <p:cNvSpPr txBox="1"/>
          <p:nvPr/>
        </p:nvSpPr>
        <p:spPr>
          <a:xfrm>
            <a:off x="299154" y="243512"/>
            <a:ext cx="6097554" cy="6771084"/>
          </a:xfrm>
          <a:prstGeom prst="rect">
            <a:avLst/>
          </a:prstGeom>
          <a:noFill/>
        </p:spPr>
        <p:txBody>
          <a:bodyPr wrap="square">
            <a:spAutoFit/>
          </a:bodyPr>
          <a:lstStyle/>
          <a:p>
            <a:pPr algn="ctr"/>
            <a:r>
              <a:rPr lang="mi-NZ" sz="2800" b="1" dirty="0">
                <a:latin typeface="Calibri Light" panose="020F0302020204030204" pitchFamily="34" charset="0"/>
              </a:rPr>
              <a:t>Waitangi Tribunal Mana Wāhine Inquiry (WAI2700)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Disproportionate Impact: Wāhine Māori face significant inequities across various sectors, including higher rates of violence, lower life expectancy, and barriers to education and employment.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Breach of Treaty Principles: The claim asserts that the Crown's actions or inactions have breached the principles of partnership, active protection, and equity under the Treaty, leading to the marginalization of Wāhine Māori.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Intersectionality: The claim highlights the unique position of Wāhine Māori, who experience discrimination not only as Māori but also as women, and how this dual disadvantage has been exacerbated by colonial policies.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Call for Redress: The claim seeks recognition of these breaches and calls for specific remedies to address the disparities and restore the mana (dignity, authority) of Wāhine Māori</a:t>
            </a:r>
          </a:p>
          <a:p>
            <a:endParaRPr lang="en-NZ" dirty="0"/>
          </a:p>
        </p:txBody>
      </p:sp>
    </p:spTree>
    <p:extLst>
      <p:ext uri="{BB962C8B-B14F-4D97-AF65-F5344CB8AC3E}">
        <p14:creationId xmlns:p14="http://schemas.microsoft.com/office/powerpoint/2010/main" val="238050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08C421-EB56-E09F-B98A-8E99277138F5}"/>
              </a:ext>
            </a:extLst>
          </p:cNvPr>
          <p:cNvSpPr txBox="1"/>
          <p:nvPr/>
        </p:nvSpPr>
        <p:spPr>
          <a:xfrm>
            <a:off x="272649" y="687593"/>
            <a:ext cx="5081229" cy="830997"/>
          </a:xfrm>
          <a:prstGeom prst="rect">
            <a:avLst/>
          </a:prstGeom>
          <a:noFill/>
        </p:spPr>
        <p:txBody>
          <a:bodyPr wrap="square">
            <a:spAutoFit/>
          </a:bodyPr>
          <a:lstStyle/>
          <a:p>
            <a:pPr algn="ctr"/>
            <a:r>
              <a:rPr lang="mi-NZ" sz="2800" b="1" dirty="0">
                <a:latin typeface="Calibri Light" panose="020F0302020204030204" pitchFamily="34" charset="0"/>
              </a:rPr>
              <a:t>Māori Women’s Welfare League</a:t>
            </a:r>
          </a:p>
          <a:p>
            <a:endParaRPr lang="en-NZ" sz="2000" dirty="0"/>
          </a:p>
        </p:txBody>
      </p:sp>
      <p:pic>
        <p:nvPicPr>
          <p:cNvPr id="8194" name="Picture 2" descr="Rising to the role | Otago Daily Times Online News">
            <a:extLst>
              <a:ext uri="{FF2B5EF4-FFF2-40B4-BE49-F238E27FC236}">
                <a16:creationId xmlns:a16="http://schemas.microsoft.com/office/drawing/2014/main" id="{2B84FF07-447B-F0B2-67C7-7D0E2BB93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829" y="2568377"/>
            <a:ext cx="6501171" cy="3656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87965E-858B-EBAD-F6F4-E16BAC22FE74}"/>
              </a:ext>
            </a:extLst>
          </p:cNvPr>
          <p:cNvSpPr txBox="1"/>
          <p:nvPr/>
        </p:nvSpPr>
        <p:spPr>
          <a:xfrm>
            <a:off x="5690829" y="6341993"/>
            <a:ext cx="5431476" cy="307777"/>
          </a:xfrm>
          <a:prstGeom prst="rect">
            <a:avLst/>
          </a:prstGeom>
          <a:noFill/>
        </p:spPr>
        <p:txBody>
          <a:bodyPr wrap="square" rtlCol="0">
            <a:spAutoFit/>
          </a:bodyPr>
          <a:lstStyle/>
          <a:p>
            <a:r>
              <a:rPr lang="en-NZ" sz="1400" dirty="0"/>
              <a:t>Picture: Dame </a:t>
            </a:r>
            <a:r>
              <a:rPr lang="en-NZ" sz="1400" dirty="0" err="1"/>
              <a:t>Whina</a:t>
            </a:r>
            <a:r>
              <a:rPr lang="en-NZ" sz="1400" dirty="0"/>
              <a:t> Cooper from the movie </a:t>
            </a:r>
            <a:r>
              <a:rPr lang="en-NZ" sz="1400" i="1" dirty="0" err="1"/>
              <a:t>Whina</a:t>
            </a:r>
            <a:r>
              <a:rPr lang="en-NZ" sz="1400" dirty="0"/>
              <a:t> (2022)</a:t>
            </a:r>
          </a:p>
        </p:txBody>
      </p:sp>
      <p:pic>
        <p:nvPicPr>
          <p:cNvPr id="8198" name="Picture 6" descr="Whakatū Māori Women's Welfare League">
            <a:extLst>
              <a:ext uri="{FF2B5EF4-FFF2-40B4-BE49-F238E27FC236}">
                <a16:creationId xmlns:a16="http://schemas.microsoft.com/office/drawing/2014/main" id="{65A12359-6445-46C5-096A-6249365BA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851" y="208230"/>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A7CC21-1B30-2A2D-4DB4-8EA0AB55996A}"/>
              </a:ext>
            </a:extLst>
          </p:cNvPr>
          <p:cNvSpPr txBox="1"/>
          <p:nvPr/>
        </p:nvSpPr>
        <p:spPr>
          <a:xfrm>
            <a:off x="272649" y="1765360"/>
            <a:ext cx="5298910" cy="4154984"/>
          </a:xfrm>
          <a:prstGeom prst="rect">
            <a:avLst/>
          </a:prstGeom>
          <a:noFill/>
        </p:spPr>
        <p:txBody>
          <a:bodyPr wrap="square">
            <a:spAutoFit/>
          </a:bodyPr>
          <a:lstStyle/>
          <a:p>
            <a:r>
              <a:rPr lang="en-US" sz="2400" dirty="0">
                <a:effectLst/>
                <a:latin typeface="Calibri Light" panose="020F0302020204030204" pitchFamily="34" charset="0"/>
                <a:ea typeface="Aptos" panose="020B0004020202020204" pitchFamily="34" charset="0"/>
              </a:rPr>
              <a:t>Founded in 1951 in response to increasing poverty and violence faced by Māori women and families as they moved to the cities for work.</a:t>
            </a:r>
          </a:p>
          <a:p>
            <a:endParaRPr lang="en-US" sz="2400" dirty="0">
              <a:effectLst/>
              <a:latin typeface="Calibri Light" panose="020F0302020204030204" pitchFamily="34" charset="0"/>
              <a:ea typeface="Aptos" panose="020B0004020202020204" pitchFamily="34" charset="0"/>
            </a:endParaRPr>
          </a:p>
          <a:p>
            <a:r>
              <a:rPr lang="en-US" sz="2400" dirty="0">
                <a:effectLst/>
                <a:latin typeface="Calibri Light" panose="020F0302020204030204" pitchFamily="34" charset="0"/>
                <a:ea typeface="Aptos" panose="020B0004020202020204" pitchFamily="34" charset="0"/>
              </a:rPr>
              <a:t>The League was established to draw together Māori women on a national basis, to address their own and their families' needs. </a:t>
            </a:r>
          </a:p>
          <a:p>
            <a:endParaRPr lang="en-US" sz="2400" dirty="0">
              <a:effectLst/>
              <a:latin typeface="Calibri Light" panose="020F0302020204030204" pitchFamily="34" charset="0"/>
              <a:ea typeface="Aptos" panose="020B0004020202020204" pitchFamily="34" charset="0"/>
            </a:endParaRPr>
          </a:p>
          <a:p>
            <a:r>
              <a:rPr lang="en-US" sz="2400" dirty="0">
                <a:effectLst/>
                <a:latin typeface="Calibri Light" panose="020F0302020204030204" pitchFamily="34" charset="0"/>
                <a:ea typeface="Aptos" panose="020B0004020202020204" pitchFamily="34" charset="0"/>
              </a:rPr>
              <a:t>“Tatau Tatau”/ ”Let us be united”</a:t>
            </a:r>
            <a:r>
              <a:rPr lang="mi-NZ" sz="2400" dirty="0">
                <a:effectLst/>
                <a:latin typeface="Calibri Light" panose="020F0302020204030204" pitchFamily="34" charset="0"/>
                <a:ea typeface="Aptos" panose="020B0004020202020204" pitchFamily="34" charset="0"/>
              </a:rPr>
              <a:t>.</a:t>
            </a:r>
            <a:endParaRPr lang="en-NZ" dirty="0"/>
          </a:p>
        </p:txBody>
      </p:sp>
    </p:spTree>
    <p:extLst>
      <p:ext uri="{BB962C8B-B14F-4D97-AF65-F5344CB8AC3E}">
        <p14:creationId xmlns:p14="http://schemas.microsoft.com/office/powerpoint/2010/main" val="364514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08C421-EB56-E09F-B98A-8E99277138F5}"/>
              </a:ext>
            </a:extLst>
          </p:cNvPr>
          <p:cNvSpPr txBox="1"/>
          <p:nvPr/>
        </p:nvSpPr>
        <p:spPr>
          <a:xfrm>
            <a:off x="272649" y="449054"/>
            <a:ext cx="6273925" cy="523220"/>
          </a:xfrm>
          <a:prstGeom prst="rect">
            <a:avLst/>
          </a:prstGeom>
          <a:noFill/>
        </p:spPr>
        <p:txBody>
          <a:bodyPr wrap="square">
            <a:spAutoFit/>
          </a:bodyPr>
          <a:lstStyle/>
          <a:p>
            <a:pPr algn="ctr"/>
            <a:r>
              <a:rPr lang="mi-NZ" sz="2800" b="1" dirty="0">
                <a:latin typeface="Calibri Light" panose="020F0302020204030204" pitchFamily="34" charset="0"/>
              </a:rPr>
              <a:t>Challenges to NZ Government at 2024</a:t>
            </a:r>
            <a:endParaRPr lang="en-NZ" sz="2000" dirty="0"/>
          </a:p>
        </p:txBody>
      </p:sp>
      <p:sp>
        <p:nvSpPr>
          <p:cNvPr id="3" name="TextBox 2">
            <a:extLst>
              <a:ext uri="{FF2B5EF4-FFF2-40B4-BE49-F238E27FC236}">
                <a16:creationId xmlns:a16="http://schemas.microsoft.com/office/drawing/2014/main" id="{6BA7CC21-1B30-2A2D-4DB4-8EA0AB55996A}"/>
              </a:ext>
            </a:extLst>
          </p:cNvPr>
          <p:cNvSpPr txBox="1"/>
          <p:nvPr/>
        </p:nvSpPr>
        <p:spPr>
          <a:xfrm>
            <a:off x="119936" y="1147466"/>
            <a:ext cx="6949786" cy="3046988"/>
          </a:xfrm>
          <a:prstGeom prst="rect">
            <a:avLst/>
          </a:prstGeom>
          <a:noFill/>
        </p:spPr>
        <p:txBody>
          <a:bodyPr wrap="square">
            <a:spAutoFit/>
          </a:bodyPr>
          <a:lstStyle/>
          <a:p>
            <a:pPr algn="just"/>
            <a:r>
              <a:rPr lang="en-NZ" sz="2400" dirty="0">
                <a:effectLst/>
                <a:latin typeface="Calibri Light" panose="020F0302020204030204" pitchFamily="34" charset="0"/>
                <a:ea typeface="Aptos" panose="020B0004020202020204" pitchFamily="34" charset="0"/>
              </a:rPr>
              <a:t>UN Universal Periodic Review 2024 gave 259 recommendations, including several relating to addressing violence against women and the self determination of Māori people.</a:t>
            </a:r>
          </a:p>
          <a:p>
            <a:pPr algn="just"/>
            <a:endParaRPr lang="en-NZ" sz="2400" dirty="0">
              <a:latin typeface="Calibri Light" panose="020F0302020204030204" pitchFamily="34" charset="0"/>
            </a:endParaRPr>
          </a:p>
          <a:p>
            <a:pPr algn="just"/>
            <a:r>
              <a:rPr lang="en-NZ" sz="2400" dirty="0">
                <a:latin typeface="Calibri Light" panose="020F0302020204030204" pitchFamily="34" charset="0"/>
              </a:rPr>
              <a:t>The Ministry of Women on Violence against Māori women report </a:t>
            </a:r>
            <a:r>
              <a:rPr lang="en-US" sz="2400" dirty="0">
                <a:latin typeface="Calibri Light" panose="020F0302020204030204" pitchFamily="34" charset="0"/>
              </a:rPr>
              <a:t>emphasized the need for action despite imperfect knowledge, stating:</a:t>
            </a:r>
          </a:p>
        </p:txBody>
      </p:sp>
      <p:pic>
        <p:nvPicPr>
          <p:cNvPr id="9218" name="Picture 2" descr="Energy &amp; Climate Intelligence Unit | United Nations General Assembly:…">
            <a:extLst>
              <a:ext uri="{FF2B5EF4-FFF2-40B4-BE49-F238E27FC236}">
                <a16:creationId xmlns:a16="http://schemas.microsoft.com/office/drawing/2014/main" id="{F5CFD259-F335-43C4-B629-B17A08323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078" y="147844"/>
            <a:ext cx="3163957" cy="25751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lobal Women | Ministry for Women">
            <a:extLst>
              <a:ext uri="{FF2B5EF4-FFF2-40B4-BE49-F238E27FC236}">
                <a16:creationId xmlns:a16="http://schemas.microsoft.com/office/drawing/2014/main" id="{F1301DCE-71EE-A107-522A-51B77022F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815" y="2919902"/>
            <a:ext cx="4686249" cy="12325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363716-545D-B2F1-131A-0BCDFFCF3862}"/>
              </a:ext>
            </a:extLst>
          </p:cNvPr>
          <p:cNvSpPr txBox="1"/>
          <p:nvPr/>
        </p:nvSpPr>
        <p:spPr>
          <a:xfrm>
            <a:off x="1139687" y="4617275"/>
            <a:ext cx="9912626" cy="2092881"/>
          </a:xfrm>
          <a:prstGeom prst="rect">
            <a:avLst/>
          </a:prstGeom>
          <a:noFill/>
        </p:spPr>
        <p:txBody>
          <a:bodyPr wrap="square" rtlCol="0">
            <a:spAutoFit/>
          </a:bodyPr>
          <a:lstStyle/>
          <a:p>
            <a:pPr algn="ctr"/>
            <a:r>
              <a:rPr lang="en-NZ" sz="2800" i="1" dirty="0">
                <a:effectLst/>
                <a:latin typeface="Calibri Light" panose="020F0302020204030204" pitchFamily="34" charset="0"/>
                <a:ea typeface="Aptos" panose="020B0004020202020204" pitchFamily="34" charset="0"/>
              </a:rPr>
              <a:t>"We can't afford to wait until we know everything. We are never going to know everything. We need to do something. Take action. Give it our best guess at the time. Our women are worth it. Our children are worth it." </a:t>
            </a:r>
            <a:endParaRPr lang="en-NZ" sz="3600" i="1" dirty="0">
              <a:latin typeface="Calibri Light" panose="020F0302020204030204" pitchFamily="34" charset="0"/>
            </a:endParaRPr>
          </a:p>
          <a:p>
            <a:endParaRPr lang="en-NZ" dirty="0"/>
          </a:p>
        </p:txBody>
      </p:sp>
    </p:spTree>
    <p:extLst>
      <p:ext uri="{BB962C8B-B14F-4D97-AF65-F5344CB8AC3E}">
        <p14:creationId xmlns:p14="http://schemas.microsoft.com/office/powerpoint/2010/main" val="338851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02DA4A-6CDE-623A-38C2-F9B246A9F6BE}"/>
              </a:ext>
            </a:extLst>
          </p:cNvPr>
          <p:cNvSpPr txBox="1"/>
          <p:nvPr/>
        </p:nvSpPr>
        <p:spPr>
          <a:xfrm>
            <a:off x="815684" y="2942450"/>
            <a:ext cx="4547119" cy="830997"/>
          </a:xfrm>
          <a:prstGeom prst="rect">
            <a:avLst/>
          </a:prstGeom>
          <a:noFill/>
        </p:spPr>
        <p:txBody>
          <a:bodyPr wrap="square" rtlCol="0">
            <a:spAutoFit/>
          </a:bodyPr>
          <a:lstStyle/>
          <a:p>
            <a:pPr algn="ctr"/>
            <a:r>
              <a:rPr lang="en-NZ" sz="2400" b="1" dirty="0">
                <a:solidFill>
                  <a:schemeClr val="bg1"/>
                </a:solidFill>
              </a:rPr>
              <a:t>GLOBAL </a:t>
            </a:r>
          </a:p>
          <a:p>
            <a:pPr algn="ctr"/>
            <a:r>
              <a:rPr lang="en-NZ" sz="2400" b="1" dirty="0">
                <a:solidFill>
                  <a:schemeClr val="bg1"/>
                </a:solidFill>
              </a:rPr>
              <a:t>PERSPECTIVE</a:t>
            </a:r>
          </a:p>
        </p:txBody>
      </p:sp>
      <p:pic>
        <p:nvPicPr>
          <p:cNvPr id="4" name="Picture 3">
            <a:extLst>
              <a:ext uri="{FF2B5EF4-FFF2-40B4-BE49-F238E27FC236}">
                <a16:creationId xmlns:a16="http://schemas.microsoft.com/office/drawing/2014/main" id="{57091232-B5F9-8E62-778A-4C6FA80F9992}"/>
              </a:ext>
            </a:extLst>
          </p:cNvPr>
          <p:cNvPicPr>
            <a:picLocks noChangeAspect="1"/>
          </p:cNvPicPr>
          <p:nvPr/>
        </p:nvPicPr>
        <p:blipFill>
          <a:blip r:embed="rId2"/>
          <a:stretch>
            <a:fillRect/>
          </a:stretch>
        </p:blipFill>
        <p:spPr>
          <a:xfrm>
            <a:off x="5597625" y="-4665"/>
            <a:ext cx="6672649" cy="6858000"/>
          </a:xfrm>
          <a:prstGeom prst="rect">
            <a:avLst/>
          </a:prstGeom>
        </p:spPr>
      </p:pic>
    </p:spTree>
    <p:extLst>
      <p:ext uri="{BB962C8B-B14F-4D97-AF65-F5344CB8AC3E}">
        <p14:creationId xmlns:p14="http://schemas.microsoft.com/office/powerpoint/2010/main" val="126899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02DA4A-6CDE-623A-38C2-F9B246A9F6BE}"/>
              </a:ext>
            </a:extLst>
          </p:cNvPr>
          <p:cNvSpPr txBox="1"/>
          <p:nvPr/>
        </p:nvSpPr>
        <p:spPr>
          <a:xfrm>
            <a:off x="815684" y="2942450"/>
            <a:ext cx="4547119" cy="1200329"/>
          </a:xfrm>
          <a:prstGeom prst="rect">
            <a:avLst/>
          </a:prstGeom>
          <a:noFill/>
        </p:spPr>
        <p:txBody>
          <a:bodyPr wrap="square" rtlCol="0">
            <a:spAutoFit/>
          </a:bodyPr>
          <a:lstStyle/>
          <a:p>
            <a:pPr algn="ctr"/>
            <a:r>
              <a:rPr lang="en-NZ" sz="2400" b="1" dirty="0">
                <a:solidFill>
                  <a:schemeClr val="bg1"/>
                </a:solidFill>
              </a:rPr>
              <a:t>DRAWING CONCLUSIONS </a:t>
            </a:r>
          </a:p>
          <a:p>
            <a:pPr algn="ctr"/>
            <a:r>
              <a:rPr lang="en-NZ" sz="2400" b="1" dirty="0">
                <a:solidFill>
                  <a:schemeClr val="bg1"/>
                </a:solidFill>
              </a:rPr>
              <a:t>FOR CANADA, USA &amp;</a:t>
            </a:r>
          </a:p>
          <a:p>
            <a:pPr algn="ctr"/>
            <a:r>
              <a:rPr lang="en-NZ" sz="2400" b="1" dirty="0">
                <a:solidFill>
                  <a:schemeClr val="bg1"/>
                </a:solidFill>
              </a:rPr>
              <a:t>MEXICO</a:t>
            </a:r>
          </a:p>
        </p:txBody>
      </p:sp>
      <p:pic>
        <p:nvPicPr>
          <p:cNvPr id="3074" name="Picture 2" descr="Robyn F. Kahukiwa. 1940-. New Zealand - Works in Past Sales">
            <a:extLst>
              <a:ext uri="{FF2B5EF4-FFF2-40B4-BE49-F238E27FC236}">
                <a16:creationId xmlns:a16="http://schemas.microsoft.com/office/drawing/2014/main" id="{D7ABF070-F40E-F3BF-DB58-2C7E3173C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722" y="0"/>
            <a:ext cx="66682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04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B35CB-6B8A-13CB-F3BB-246836271FCD}"/>
              </a:ext>
            </a:extLst>
          </p:cNvPr>
          <p:cNvSpPr>
            <a:spLocks noGrp="1"/>
          </p:cNvSpPr>
          <p:nvPr>
            <p:ph type="title"/>
          </p:nvPr>
        </p:nvSpPr>
        <p:spPr>
          <a:xfrm>
            <a:off x="914400" y="1147480"/>
            <a:ext cx="4244341" cy="3707549"/>
          </a:xfrm>
        </p:spPr>
        <p:txBody>
          <a:bodyPr vert="horz" lIns="91440" tIns="45720" rIns="91440" bIns="45720" rtlCol="0" anchor="b">
            <a:normAutofit/>
          </a:bodyPr>
          <a:lstStyle/>
          <a:p>
            <a:pPr algn="ctr"/>
            <a:r>
              <a:rPr lang="en-US" dirty="0" err="1"/>
              <a:t>TĒnĀ</a:t>
            </a:r>
            <a:r>
              <a:rPr lang="en-US" dirty="0"/>
              <a:t> koutou </a:t>
            </a:r>
            <a:r>
              <a:rPr lang="en-US" dirty="0" err="1"/>
              <a:t>katoa</a:t>
            </a:r>
            <a:br>
              <a:rPr lang="en-US" dirty="0"/>
            </a:br>
            <a:br>
              <a:rPr lang="en-US" dirty="0"/>
            </a:br>
            <a:r>
              <a:rPr lang="en-US" dirty="0"/>
              <a:t>Thank you</a:t>
            </a:r>
          </a:p>
        </p:txBody>
      </p:sp>
      <p:sp>
        <p:nvSpPr>
          <p:cNvPr id="21" name="Oval 20">
            <a:extLst>
              <a:ext uri="{FF2B5EF4-FFF2-40B4-BE49-F238E27FC236}">
                <a16:creationId xmlns:a16="http://schemas.microsoft.com/office/drawing/2014/main" id="{C9738BEF-1509-49AB-94B0-7D2B62188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9412" y="756110"/>
            <a:ext cx="5360305" cy="5360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742B908-A068-FF0F-8D1B-AEB2AA303D7A}"/>
              </a:ext>
            </a:extLst>
          </p:cNvPr>
          <p:cNvSpPr/>
          <p:nvPr/>
        </p:nvSpPr>
        <p:spPr>
          <a:xfrm>
            <a:off x="5412782" y="442793"/>
            <a:ext cx="6381654" cy="597241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1305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60+ Mt Ngongotaha Stock Photos, Pictures &amp; Royalty-Free Images - iStock">
            <a:extLst>
              <a:ext uri="{FF2B5EF4-FFF2-40B4-BE49-F238E27FC236}">
                <a16:creationId xmlns:a16="http://schemas.microsoft.com/office/drawing/2014/main" id="{17DFAEBA-15CF-4A13-4DA7-D47F7267F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90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F66DD7-34AA-B9C1-21D9-571900B5FDC0}"/>
              </a:ext>
            </a:extLst>
          </p:cNvPr>
          <p:cNvSpPr>
            <a:spLocks noGrp="1"/>
          </p:cNvSpPr>
          <p:nvPr>
            <p:ph type="title"/>
          </p:nvPr>
        </p:nvSpPr>
        <p:spPr>
          <a:xfrm>
            <a:off x="1429612" y="1013984"/>
            <a:ext cx="6952388" cy="4643866"/>
          </a:xfrm>
        </p:spPr>
        <p:txBody>
          <a:bodyPr vert="horz" lIns="91440" tIns="45720" rIns="91440" bIns="45720" rtlCol="0" anchor="b">
            <a:normAutofit fontScale="90000"/>
          </a:bodyPr>
          <a:lstStyle/>
          <a:p>
            <a:r>
              <a:rPr lang="en-US" dirty="0">
                <a:solidFill>
                  <a:srgbClr val="FFFFFF"/>
                </a:solidFill>
              </a:rPr>
              <a:t>Ko </a:t>
            </a:r>
            <a:r>
              <a:rPr lang="en-US" dirty="0" err="1">
                <a:solidFill>
                  <a:srgbClr val="FFFFFF"/>
                </a:solidFill>
              </a:rPr>
              <a:t>wai</a:t>
            </a:r>
            <a:r>
              <a:rPr lang="en-US" dirty="0">
                <a:solidFill>
                  <a:srgbClr val="FFFFFF"/>
                </a:solidFill>
              </a:rPr>
              <a:t> </a:t>
            </a:r>
            <a:r>
              <a:rPr lang="en-US" dirty="0" err="1">
                <a:solidFill>
                  <a:srgbClr val="FFFFFF"/>
                </a:solidFill>
              </a:rPr>
              <a:t>au|who</a:t>
            </a:r>
            <a:r>
              <a:rPr lang="en-US" dirty="0">
                <a:solidFill>
                  <a:srgbClr val="FFFFFF"/>
                </a:solidFill>
              </a:rPr>
              <a:t> am </a:t>
            </a:r>
            <a:r>
              <a:rPr lang="en-US" dirty="0" err="1">
                <a:solidFill>
                  <a:srgbClr val="FFFFFF"/>
                </a:solidFill>
              </a:rPr>
              <a:t>i</a:t>
            </a:r>
            <a:r>
              <a:rPr lang="en-US" dirty="0">
                <a:solidFill>
                  <a:srgbClr val="FFFFFF"/>
                </a:solidFill>
              </a:rPr>
              <a:t>?</a:t>
            </a:r>
            <a:br>
              <a:rPr lang="en-US" dirty="0">
                <a:solidFill>
                  <a:srgbClr val="FFFFFF"/>
                </a:solidFill>
              </a:rPr>
            </a:br>
            <a:br>
              <a:rPr lang="en-US" dirty="0">
                <a:solidFill>
                  <a:srgbClr val="FFFFFF"/>
                </a:solidFill>
              </a:rPr>
            </a:br>
            <a:r>
              <a:rPr lang="en-US" dirty="0">
                <a:solidFill>
                  <a:srgbClr val="FFFFFF"/>
                </a:solidFill>
              </a:rPr>
              <a:t>Ko </a:t>
            </a:r>
            <a:r>
              <a:rPr lang="en-US" dirty="0" err="1">
                <a:solidFill>
                  <a:srgbClr val="FFFFFF"/>
                </a:solidFill>
              </a:rPr>
              <a:t>NgongotaHA</a:t>
            </a:r>
            <a:r>
              <a:rPr lang="en-US" dirty="0">
                <a:solidFill>
                  <a:srgbClr val="FFFFFF"/>
                </a:solidFill>
              </a:rPr>
              <a:t> TE MAUNGA</a:t>
            </a:r>
            <a:br>
              <a:rPr lang="en-US" dirty="0">
                <a:solidFill>
                  <a:srgbClr val="FFFFFF"/>
                </a:solidFill>
              </a:rPr>
            </a:br>
            <a:r>
              <a:rPr lang="en-US" dirty="0">
                <a:solidFill>
                  <a:srgbClr val="FFFFFF"/>
                </a:solidFill>
              </a:rPr>
              <a:t>Ko ROTORUA TE MOANA</a:t>
            </a:r>
            <a:br>
              <a:rPr lang="en-US" dirty="0">
                <a:solidFill>
                  <a:srgbClr val="FFFFFF"/>
                </a:solidFill>
              </a:rPr>
            </a:br>
            <a:r>
              <a:rPr lang="en-US" dirty="0">
                <a:solidFill>
                  <a:srgbClr val="FFFFFF"/>
                </a:solidFill>
              </a:rPr>
              <a:t>Ko TUNOHOPU TE MARAE</a:t>
            </a:r>
            <a:br>
              <a:rPr lang="en-US" dirty="0">
                <a:solidFill>
                  <a:srgbClr val="FFFFFF"/>
                </a:solidFill>
              </a:rPr>
            </a:br>
            <a:r>
              <a:rPr lang="en-US" dirty="0">
                <a:solidFill>
                  <a:srgbClr val="FFFFFF"/>
                </a:solidFill>
              </a:rPr>
              <a:t>Ko CLAIRE CHARTERS TŌKU INGOA</a:t>
            </a:r>
            <a:br>
              <a:rPr lang="en-US" dirty="0">
                <a:solidFill>
                  <a:srgbClr val="FFFFFF"/>
                </a:solidFill>
              </a:rPr>
            </a:br>
            <a:br>
              <a:rPr lang="en-US" dirty="0">
                <a:solidFill>
                  <a:srgbClr val="FFFFFF"/>
                </a:solidFill>
              </a:rPr>
            </a:br>
            <a:r>
              <a:rPr lang="en-US" dirty="0">
                <a:solidFill>
                  <a:srgbClr val="FFFFFF"/>
                </a:solidFill>
              </a:rPr>
              <a:t>TĒNA KOUTOU KĀTOA</a:t>
            </a:r>
          </a:p>
        </p:txBody>
      </p:sp>
      <p:cxnSp>
        <p:nvCxnSpPr>
          <p:cNvPr id="36" name="Straight Connector 35">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5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6ADAE-9129-B00F-9393-63E7CA7CEE23}"/>
              </a:ext>
            </a:extLst>
          </p:cNvPr>
          <p:cNvSpPr>
            <a:spLocks noGrp="1"/>
          </p:cNvSpPr>
          <p:nvPr>
            <p:ph type="title"/>
          </p:nvPr>
        </p:nvSpPr>
        <p:spPr>
          <a:xfrm>
            <a:off x="931493" y="1337388"/>
            <a:ext cx="2935228" cy="3810000"/>
          </a:xfrm>
        </p:spPr>
        <p:txBody>
          <a:bodyPr anchor="ctr">
            <a:normAutofit/>
          </a:bodyPr>
          <a:lstStyle/>
          <a:p>
            <a:pPr algn="ctr"/>
            <a:r>
              <a:rPr lang="en-US" dirty="0"/>
              <a:t>The</a:t>
            </a:r>
            <a:br>
              <a:rPr lang="en-US" dirty="0"/>
            </a:br>
            <a:r>
              <a:rPr lang="en-US" dirty="0"/>
              <a:t>focus</a:t>
            </a:r>
          </a:p>
        </p:txBody>
      </p:sp>
      <p:sp>
        <p:nvSpPr>
          <p:cNvPr id="3" name="Content Placeholder 2">
            <a:extLst>
              <a:ext uri="{FF2B5EF4-FFF2-40B4-BE49-F238E27FC236}">
                <a16:creationId xmlns:a16="http://schemas.microsoft.com/office/drawing/2014/main" id="{294C59F1-70CA-77B8-8847-FB2234C82083}"/>
              </a:ext>
            </a:extLst>
          </p:cNvPr>
          <p:cNvSpPr>
            <a:spLocks noGrp="1"/>
          </p:cNvSpPr>
          <p:nvPr>
            <p:ph idx="1"/>
          </p:nvPr>
        </p:nvSpPr>
        <p:spPr>
          <a:xfrm>
            <a:off x="4180113" y="918279"/>
            <a:ext cx="6932645" cy="5019869"/>
          </a:xfrm>
        </p:spPr>
        <p:txBody>
          <a:bodyPr anchor="ctr">
            <a:normAutofit/>
          </a:bodyPr>
          <a:lstStyle/>
          <a:p>
            <a:pPr marL="0" indent="0">
              <a:buNone/>
            </a:pPr>
            <a:endParaRPr lang="en-US"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b="1" dirty="0">
                <a:effectLst/>
                <a:latin typeface="Calibri Light" panose="020F0302020204030204" pitchFamily="34" charset="0"/>
                <a:ea typeface="Calibri" panose="020F0502020204030204" pitchFamily="34" charset="0"/>
                <a:cs typeface="Times New Roman" panose="02020603050405020304" pitchFamily="18" charset="0"/>
              </a:rPr>
              <a:t>Aotearoa New Zealand perspective: </a:t>
            </a:r>
            <a:r>
              <a:rPr lang="en-US" dirty="0">
                <a:effectLst/>
                <a:latin typeface="Calibri Light" panose="020F0302020204030204" pitchFamily="34" charset="0"/>
                <a:ea typeface="Calibri" panose="020F0502020204030204" pitchFamily="34" charset="0"/>
                <a:cs typeface="Times New Roman" panose="02020603050405020304" pitchFamily="18" charset="0"/>
              </a:rPr>
              <a:t>violence against our </a:t>
            </a:r>
            <a:r>
              <a:rPr lang="en-US" dirty="0" err="1">
                <a:effectLst/>
                <a:latin typeface="Calibri Light" panose="020F0302020204030204" pitchFamily="34" charset="0"/>
                <a:ea typeface="Calibri" panose="020F0502020204030204" pitchFamily="34" charset="0"/>
                <a:cs typeface="Times New Roman" panose="02020603050405020304" pitchFamily="18" charset="0"/>
              </a:rPr>
              <a:t>wāhine</a:t>
            </a:r>
            <a:r>
              <a:rPr lang="en-US" dirty="0">
                <a:effectLst/>
                <a:latin typeface="Calibri Light" panose="020F0302020204030204" pitchFamily="34" charset="0"/>
                <a:ea typeface="Calibri" panose="020F0502020204030204" pitchFamily="34" charset="0"/>
                <a:cs typeface="Times New Roman" panose="02020603050405020304" pitchFamily="18" charset="0"/>
              </a:rPr>
              <a:t> Māori within </a:t>
            </a:r>
            <a:r>
              <a:rPr lang="en-US" dirty="0">
                <a:latin typeface="Calibri Light" panose="020F0302020204030204" pitchFamily="34" charset="0"/>
                <a:ea typeface="Calibri" panose="020F0502020204030204" pitchFamily="34" charset="0"/>
                <a:cs typeface="Times New Roman" panose="02020603050405020304" pitchFamily="18" charset="0"/>
              </a:rPr>
              <a:t>the </a:t>
            </a:r>
            <a:r>
              <a:rPr lang="en-US" dirty="0">
                <a:effectLst/>
                <a:latin typeface="Calibri Light" panose="020F0302020204030204" pitchFamily="34" charset="0"/>
                <a:ea typeface="Calibri" panose="020F0502020204030204" pitchFamily="34" charset="0"/>
                <a:cs typeface="Times New Roman" panose="02020603050405020304" pitchFamily="18" charset="0"/>
              </a:rPr>
              <a:t>movement for Māori self-determination; </a:t>
            </a:r>
          </a:p>
          <a:p>
            <a:pPr marL="342900" indent="-342900">
              <a:buFont typeface="+mj-lt"/>
              <a:buAutoNum type="arabicPeriod"/>
            </a:pPr>
            <a:r>
              <a:rPr lang="en-US" b="1" dirty="0">
                <a:latin typeface="Calibri Light" panose="020F0302020204030204" pitchFamily="34" charset="0"/>
                <a:ea typeface="Calibri" panose="020F0502020204030204" pitchFamily="34" charset="0"/>
                <a:cs typeface="Times New Roman" panose="02020603050405020304" pitchFamily="18" charset="0"/>
              </a:rPr>
              <a:t>G</a:t>
            </a:r>
            <a:r>
              <a:rPr lang="en-US" b="1" dirty="0">
                <a:effectLst/>
                <a:latin typeface="Calibri Light" panose="020F0302020204030204" pitchFamily="34" charset="0"/>
                <a:ea typeface="Calibri" panose="020F0502020204030204" pitchFamily="34" charset="0"/>
                <a:cs typeface="Times New Roman" panose="02020603050405020304" pitchFamily="18" charset="0"/>
              </a:rPr>
              <a:t>lobal perspective: </a:t>
            </a:r>
            <a:r>
              <a:rPr lang="en-US" dirty="0">
                <a:effectLst/>
                <a:latin typeface="Calibri Light" panose="020F0302020204030204" pitchFamily="34" charset="0"/>
                <a:ea typeface="Calibri" panose="020F0502020204030204" pitchFamily="34" charset="0"/>
                <a:cs typeface="Times New Roman" panose="02020603050405020304" pitchFamily="18" charset="0"/>
              </a:rPr>
              <a:t>with reference to developing international law and jurisprudence;</a:t>
            </a:r>
          </a:p>
          <a:p>
            <a:pPr marL="342900" indent="-342900">
              <a:buFont typeface="+mj-lt"/>
              <a:buAutoNum type="arabicPeriod"/>
            </a:pPr>
            <a:r>
              <a:rPr lang="en-US" b="1" dirty="0">
                <a:effectLst/>
                <a:latin typeface="Calibri Light" panose="020F0302020204030204" pitchFamily="34" charset="0"/>
                <a:ea typeface="Calibri" panose="020F0502020204030204" pitchFamily="34" charset="0"/>
                <a:cs typeface="Times New Roman" panose="02020603050405020304" pitchFamily="18" charset="0"/>
              </a:rPr>
              <a:t>Some conclusions: </a:t>
            </a:r>
            <a:r>
              <a:rPr lang="en-US" dirty="0">
                <a:effectLst/>
                <a:latin typeface="Calibri Light" panose="020F0302020204030204" pitchFamily="34" charset="0"/>
                <a:ea typeface="Calibri" panose="020F0502020204030204" pitchFamily="34" charset="0"/>
                <a:cs typeface="Times New Roman" panose="02020603050405020304" pitchFamily="18" charset="0"/>
              </a:rPr>
              <a:t>that might support the crucial work needed </a:t>
            </a:r>
            <a:r>
              <a:rPr lang="en-US" dirty="0">
                <a:latin typeface="Calibri Light" panose="020F0302020204030204" pitchFamily="34" charset="0"/>
                <a:ea typeface="Calibri" panose="020F0502020204030204" pitchFamily="34" charset="0"/>
                <a:cs typeface="Times New Roman" panose="02020603050405020304" pitchFamily="18" charset="0"/>
              </a:rPr>
              <a:t>to</a:t>
            </a:r>
            <a:r>
              <a:rPr lang="en-US" dirty="0">
                <a:effectLst/>
                <a:latin typeface="Calibri Light" panose="020F0302020204030204" pitchFamily="34" charset="0"/>
                <a:ea typeface="Calibri" panose="020F0502020204030204" pitchFamily="34" charset="0"/>
                <a:cs typeface="Times New Roman" panose="02020603050405020304" pitchFamily="18" charset="0"/>
              </a:rPr>
              <a:t> eliminate violence against Indigenous women, girls and all gender-diverse people, and support Indigenous peoples’ self-determination, across Aotearoa, Canada, US and Mexico</a:t>
            </a:r>
          </a:p>
          <a:p>
            <a:pPr indent="0">
              <a:buNone/>
            </a:pPr>
            <a:endParaRPr lang="en-US" b="0" dirty="0"/>
          </a:p>
        </p:txBody>
      </p:sp>
    </p:spTree>
    <p:extLst>
      <p:ext uri="{BB962C8B-B14F-4D97-AF65-F5344CB8AC3E}">
        <p14:creationId xmlns:p14="http://schemas.microsoft.com/office/powerpoint/2010/main" val="260738896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02DA4A-6CDE-623A-38C2-F9B246A9F6BE}"/>
              </a:ext>
            </a:extLst>
          </p:cNvPr>
          <p:cNvSpPr txBox="1"/>
          <p:nvPr/>
        </p:nvSpPr>
        <p:spPr>
          <a:xfrm>
            <a:off x="815684" y="2942450"/>
            <a:ext cx="4547119" cy="830997"/>
          </a:xfrm>
          <a:prstGeom prst="rect">
            <a:avLst/>
          </a:prstGeom>
          <a:noFill/>
        </p:spPr>
        <p:txBody>
          <a:bodyPr wrap="square" rtlCol="0">
            <a:spAutoFit/>
          </a:bodyPr>
          <a:lstStyle/>
          <a:p>
            <a:pPr algn="ctr"/>
            <a:r>
              <a:rPr lang="en-NZ" sz="2400" b="1" dirty="0">
                <a:solidFill>
                  <a:schemeClr val="bg1"/>
                </a:solidFill>
              </a:rPr>
              <a:t>AOTEAROA | NEW ZEALAND</a:t>
            </a:r>
          </a:p>
          <a:p>
            <a:pPr algn="ctr"/>
            <a:r>
              <a:rPr lang="en-NZ" sz="2400" b="1" dirty="0">
                <a:solidFill>
                  <a:schemeClr val="bg1"/>
                </a:solidFill>
              </a:rPr>
              <a:t>PERSPECTIVE</a:t>
            </a:r>
          </a:p>
        </p:txBody>
      </p:sp>
      <p:pic>
        <p:nvPicPr>
          <p:cNvPr id="7170" name="Picture 2" descr="Robyn Kahukiwa - Black Door Gallery">
            <a:extLst>
              <a:ext uri="{FF2B5EF4-FFF2-40B4-BE49-F238E27FC236}">
                <a16:creationId xmlns:a16="http://schemas.microsoft.com/office/drawing/2014/main" id="{E6E52D41-F0BB-2A35-2F68-D8732526C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070" y="0"/>
            <a:ext cx="453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6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E272F36-66DB-4A17-6D8C-2A9F6C4EF689}"/>
              </a:ext>
            </a:extLst>
          </p:cNvPr>
          <p:cNvPicPr>
            <a:picLocks noChangeAspect="1"/>
          </p:cNvPicPr>
          <p:nvPr/>
        </p:nvPicPr>
        <p:blipFill>
          <a:blip r:embed="rId3"/>
          <a:stretch>
            <a:fillRect/>
          </a:stretch>
        </p:blipFill>
        <p:spPr>
          <a:xfrm>
            <a:off x="742528" y="-786"/>
            <a:ext cx="4866335" cy="6858000"/>
          </a:xfrm>
          <a:prstGeom prst="rect">
            <a:avLst/>
          </a:prstGeom>
        </p:spPr>
      </p:pic>
      <p:pic>
        <p:nvPicPr>
          <p:cNvPr id="13" name="Picture 12">
            <a:extLst>
              <a:ext uri="{FF2B5EF4-FFF2-40B4-BE49-F238E27FC236}">
                <a16:creationId xmlns:a16="http://schemas.microsoft.com/office/drawing/2014/main" id="{088FD34F-F111-244A-D77E-97E12C185751}"/>
              </a:ext>
            </a:extLst>
          </p:cNvPr>
          <p:cNvPicPr>
            <a:picLocks noChangeAspect="1"/>
          </p:cNvPicPr>
          <p:nvPr/>
        </p:nvPicPr>
        <p:blipFill>
          <a:blip r:embed="rId4"/>
          <a:stretch>
            <a:fillRect/>
          </a:stretch>
        </p:blipFill>
        <p:spPr>
          <a:xfrm>
            <a:off x="6453528" y="0"/>
            <a:ext cx="4884475" cy="6858000"/>
          </a:xfrm>
          <a:prstGeom prst="rect">
            <a:avLst/>
          </a:prstGeom>
        </p:spPr>
      </p:pic>
    </p:spTree>
    <p:extLst>
      <p:ext uri="{BB962C8B-B14F-4D97-AF65-F5344CB8AC3E}">
        <p14:creationId xmlns:p14="http://schemas.microsoft.com/office/powerpoint/2010/main" val="171916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829EE-0F28-6CC7-1833-1A016F8EE3F6}"/>
            </a:ext>
          </a:extLst>
        </p:cNvPr>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ountain reflected in lake">
            <a:extLst>
              <a:ext uri="{FF2B5EF4-FFF2-40B4-BE49-F238E27FC236}">
                <a16:creationId xmlns:a16="http://schemas.microsoft.com/office/drawing/2014/main" id="{2FFC5754-2A79-B224-96F2-D6EF08E1F987}"/>
              </a:ext>
            </a:extLst>
          </p:cNvPr>
          <p:cNvPicPr>
            <a:picLocks noChangeAspect="1"/>
          </p:cNvPicPr>
          <p:nvPr/>
        </p:nvPicPr>
        <p:blipFill rotWithShape="1">
          <a:blip r:embed="rId2">
            <a:alphaModFix amt="50000"/>
          </a:blip>
          <a:srcRect t="2967" b="12763"/>
          <a:stretch/>
        </p:blipFill>
        <p:spPr>
          <a:xfrm>
            <a:off x="20" y="10"/>
            <a:ext cx="12191980" cy="6857990"/>
          </a:xfrm>
          <a:prstGeom prst="rect">
            <a:avLst/>
          </a:prstGeom>
        </p:spPr>
      </p:pic>
      <p:sp>
        <p:nvSpPr>
          <p:cNvPr id="2" name="Title 1">
            <a:extLst>
              <a:ext uri="{FF2B5EF4-FFF2-40B4-BE49-F238E27FC236}">
                <a16:creationId xmlns:a16="http://schemas.microsoft.com/office/drawing/2014/main" id="{E745A30A-5B2B-027A-3051-0B74C716D272}"/>
              </a:ext>
            </a:extLst>
          </p:cNvPr>
          <p:cNvSpPr>
            <a:spLocks noGrp="1"/>
          </p:cNvSpPr>
          <p:nvPr>
            <p:ph type="title"/>
          </p:nvPr>
        </p:nvSpPr>
        <p:spPr>
          <a:xfrm>
            <a:off x="414339" y="1424472"/>
            <a:ext cx="11315700" cy="5162066"/>
          </a:xfrm>
        </p:spPr>
        <p:txBody>
          <a:bodyPr vert="horz" lIns="91440" tIns="45720" rIns="91440" bIns="45720" rtlCol="0" anchor="b">
            <a:noAutofit/>
          </a:bodyPr>
          <a:lstStyle/>
          <a:p>
            <a:pPr lvl="0">
              <a:lnSpc>
                <a:spcPct val="110000"/>
              </a:lnSpc>
            </a:pPr>
            <a:r>
              <a:rPr lang="en-US" sz="2000" dirty="0">
                <a:effectLst/>
              </a:rPr>
              <a:t>Doctrine of discovery</a:t>
            </a:r>
            <a:br>
              <a:rPr lang="en-US" sz="2000" dirty="0">
                <a:effectLst/>
              </a:rPr>
            </a:br>
            <a:br>
              <a:rPr lang="en-US" sz="2000" dirty="0">
                <a:effectLst/>
              </a:rPr>
            </a:br>
            <a:r>
              <a:rPr lang="en-US" sz="2000" dirty="0">
                <a:effectLst/>
              </a:rPr>
              <a:t>English Westminster model : Parliamentary sovereignty and mono-legalism</a:t>
            </a:r>
            <a:br>
              <a:rPr lang="en-US" sz="2000" dirty="0">
                <a:effectLst/>
              </a:rPr>
            </a:br>
            <a:br>
              <a:rPr lang="en-US" sz="2000" dirty="0"/>
            </a:br>
            <a:r>
              <a:rPr lang="en-US" sz="2000" dirty="0">
                <a:effectLst/>
              </a:rPr>
              <a:t>No written constitution</a:t>
            </a:r>
            <a:r>
              <a:rPr lang="en-US" sz="2000" dirty="0"/>
              <a:t>, </a:t>
            </a:r>
            <a:r>
              <a:rPr lang="en-US" sz="2000" dirty="0">
                <a:effectLst/>
              </a:rPr>
              <a:t>no strong-form review</a:t>
            </a:r>
            <a:br>
              <a:rPr lang="en-US" sz="2000" dirty="0">
                <a:effectLst/>
              </a:rPr>
            </a:br>
            <a:br>
              <a:rPr lang="en-US" sz="2000" dirty="0"/>
            </a:br>
            <a:r>
              <a:rPr lang="en-US" sz="2000" dirty="0">
                <a:effectLst/>
              </a:rPr>
              <a:t>NZ Human Rights Act is subordinate to other legislation</a:t>
            </a:r>
            <a:br>
              <a:rPr lang="en-US" sz="2000" dirty="0">
                <a:effectLst/>
              </a:rPr>
            </a:br>
            <a:br>
              <a:rPr lang="en-US" sz="2000" dirty="0"/>
            </a:br>
            <a:r>
              <a:rPr lang="en-US" sz="2000" dirty="0">
                <a:effectLst/>
              </a:rPr>
              <a:t>Te Tiriti o Waitangi: guaranteed Māori </a:t>
            </a:r>
            <a:r>
              <a:rPr lang="en-US" sz="2000" dirty="0" err="1">
                <a:effectLst/>
              </a:rPr>
              <a:t>sovereignty|tino</a:t>
            </a:r>
            <a:r>
              <a:rPr lang="en-US" sz="2000" dirty="0">
                <a:effectLst/>
              </a:rPr>
              <a:t> rangatiratanga but not honoured, and unenforceable in law</a:t>
            </a:r>
            <a:br>
              <a:rPr lang="en-US" sz="2000" dirty="0">
                <a:effectLst/>
              </a:rPr>
            </a:br>
            <a:br>
              <a:rPr lang="en-US" sz="2000" dirty="0">
                <a:effectLst/>
              </a:rPr>
            </a:br>
            <a:r>
              <a:rPr lang="en-US" sz="2000" dirty="0">
                <a:effectLst/>
              </a:rPr>
              <a:t>Colonisation impact devastating/genocidal: loss of 96% of land, no sovereignty recognized</a:t>
            </a:r>
            <a:br>
              <a:rPr lang="en-US" sz="2000" dirty="0">
                <a:effectLst/>
              </a:rPr>
            </a:br>
            <a:br>
              <a:rPr lang="en-US" sz="2000" dirty="0"/>
            </a:br>
            <a:r>
              <a:rPr lang="en-US" sz="2000" dirty="0">
                <a:effectLst/>
              </a:rPr>
              <a:t>Culture renaissance from 1970s but under threat (language)</a:t>
            </a:r>
            <a:endParaRPr lang="en-US" sz="2000" dirty="0"/>
          </a:p>
        </p:txBody>
      </p:sp>
      <p:cxnSp>
        <p:nvCxnSpPr>
          <p:cNvPr id="69" name="Straight Connector 68">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62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61A9A8F-F9B2-00D4-D739-82CD7B123EEA}"/>
              </a:ext>
            </a:extLst>
          </p:cNvPr>
          <p:cNvPicPr>
            <a:picLocks noChangeAspect="1"/>
          </p:cNvPicPr>
          <p:nvPr/>
        </p:nvPicPr>
        <p:blipFill>
          <a:blip r:embed="rId3"/>
          <a:stretch>
            <a:fillRect/>
          </a:stretch>
        </p:blipFill>
        <p:spPr>
          <a:xfrm>
            <a:off x="343869" y="1205948"/>
            <a:ext cx="5570274" cy="3713516"/>
          </a:xfrm>
          <a:prstGeom prst="rect">
            <a:avLst/>
          </a:prstGeom>
        </p:spPr>
      </p:pic>
      <p:sp>
        <p:nvSpPr>
          <p:cNvPr id="11" name="TextBox 10">
            <a:extLst>
              <a:ext uri="{FF2B5EF4-FFF2-40B4-BE49-F238E27FC236}">
                <a16:creationId xmlns:a16="http://schemas.microsoft.com/office/drawing/2014/main" id="{7CB94392-50AD-67CC-FD00-E0AA1F5B67DF}"/>
              </a:ext>
            </a:extLst>
          </p:cNvPr>
          <p:cNvSpPr txBox="1"/>
          <p:nvPr/>
        </p:nvSpPr>
        <p:spPr>
          <a:xfrm>
            <a:off x="6096000" y="363915"/>
            <a:ext cx="5897218" cy="6494085"/>
          </a:xfrm>
          <a:prstGeom prst="rect">
            <a:avLst/>
          </a:prstGeom>
          <a:noFill/>
        </p:spPr>
        <p:txBody>
          <a:bodyPr wrap="square" rtlCol="0">
            <a:spAutoFit/>
          </a:bodyPr>
          <a:lstStyle/>
          <a:p>
            <a:r>
              <a:rPr lang="en-NZ" sz="2400" b="1" dirty="0"/>
              <a:t>Devastating impact of colonisation on Māori women:</a:t>
            </a:r>
          </a:p>
          <a:p>
            <a:endParaRPr lang="en-NZ" sz="2000" dirty="0"/>
          </a:p>
          <a:p>
            <a:pPr marL="285750" indent="-285750">
              <a:lnSpc>
                <a:spcPct val="150000"/>
              </a:lnSpc>
              <a:buFont typeface="Arial" panose="020B0604020202020204" pitchFamily="34" charset="0"/>
              <a:buChar char="•"/>
            </a:pPr>
            <a:r>
              <a:rPr lang="en-NZ" sz="2000" dirty="0"/>
              <a:t>96% of all Māori land taken by the Crown;</a:t>
            </a:r>
          </a:p>
          <a:p>
            <a:pPr marL="285750" indent="-285750">
              <a:lnSpc>
                <a:spcPct val="150000"/>
              </a:lnSpc>
              <a:buFont typeface="Arial" panose="020B0604020202020204" pitchFamily="34" charset="0"/>
              <a:buChar char="•"/>
            </a:pPr>
            <a:r>
              <a:rPr lang="en-NZ" sz="2000" dirty="0"/>
              <a:t>Over 50% of all prisoners are Māori</a:t>
            </a:r>
          </a:p>
          <a:p>
            <a:pPr marL="285750" indent="-285750">
              <a:lnSpc>
                <a:spcPct val="150000"/>
              </a:lnSpc>
              <a:buFont typeface="Arial" panose="020B0604020202020204" pitchFamily="34" charset="0"/>
              <a:buChar char="•"/>
            </a:pPr>
            <a:r>
              <a:rPr lang="en-NZ" sz="2000" dirty="0"/>
              <a:t>Wāhine Māori make up 63% of women’s prisons</a:t>
            </a:r>
          </a:p>
          <a:p>
            <a:pPr marL="285750" indent="-285750">
              <a:lnSpc>
                <a:spcPct val="150000"/>
              </a:lnSpc>
              <a:buFont typeface="Arial" panose="020B0604020202020204" pitchFamily="34" charset="0"/>
              <a:buChar char="•"/>
            </a:pPr>
            <a:r>
              <a:rPr lang="en-NZ" sz="2000" dirty="0"/>
              <a:t>Up to 80% of Māori women have experienced some form of family violence</a:t>
            </a:r>
          </a:p>
          <a:p>
            <a:pPr marL="285750" indent="-285750">
              <a:lnSpc>
                <a:spcPct val="150000"/>
              </a:lnSpc>
              <a:buFont typeface="Arial" panose="020B0604020202020204" pitchFamily="34" charset="0"/>
              <a:buChar char="•"/>
            </a:pPr>
            <a:r>
              <a:rPr lang="en-NZ" sz="2000" dirty="0"/>
              <a:t>Māori women die, on average, 7 years younger than non-Māori women</a:t>
            </a:r>
          </a:p>
          <a:p>
            <a:pPr marL="285750" indent="-285750">
              <a:lnSpc>
                <a:spcPct val="150000"/>
              </a:lnSpc>
              <a:buFont typeface="Arial" panose="020B0604020202020204" pitchFamily="34" charset="0"/>
              <a:buChar char="•"/>
            </a:pPr>
            <a:r>
              <a:rPr lang="en-NZ" sz="2000" dirty="0"/>
              <a:t>Māori women experience greater discrimination and bias, including in the workplace where unemployment for Māori women is dramatically higher than the national rate</a:t>
            </a:r>
          </a:p>
          <a:p>
            <a:endParaRPr lang="en-NZ" dirty="0"/>
          </a:p>
        </p:txBody>
      </p:sp>
    </p:spTree>
    <p:extLst>
      <p:ext uri="{BB962C8B-B14F-4D97-AF65-F5344CB8AC3E}">
        <p14:creationId xmlns:p14="http://schemas.microsoft.com/office/powerpoint/2010/main" val="302949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Jake Heke | Villains Wiki | Fandom">
            <a:extLst>
              <a:ext uri="{FF2B5EF4-FFF2-40B4-BE49-F238E27FC236}">
                <a16:creationId xmlns:a16="http://schemas.microsoft.com/office/drawing/2014/main" id="{D5B87CE5-6B0E-FD36-EC25-CC84D4FD0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68" y="876723"/>
            <a:ext cx="7048241" cy="4866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94C642-A058-E892-7053-376A1AE83915}"/>
              </a:ext>
            </a:extLst>
          </p:cNvPr>
          <p:cNvSpPr txBox="1"/>
          <p:nvPr/>
        </p:nvSpPr>
        <p:spPr>
          <a:xfrm>
            <a:off x="172279" y="5931176"/>
            <a:ext cx="7048240" cy="307777"/>
          </a:xfrm>
          <a:prstGeom prst="rect">
            <a:avLst/>
          </a:prstGeom>
          <a:noFill/>
        </p:spPr>
        <p:txBody>
          <a:bodyPr wrap="square" rtlCol="0">
            <a:spAutoFit/>
          </a:bodyPr>
          <a:lstStyle/>
          <a:p>
            <a:r>
              <a:rPr lang="en-NZ" sz="1400" dirty="0"/>
              <a:t>Picture: Jake ‘the Muss’ Heke from movie </a:t>
            </a:r>
            <a:r>
              <a:rPr lang="en-NZ" sz="1400" i="1" dirty="0"/>
              <a:t>Once were Warriors </a:t>
            </a:r>
            <a:r>
              <a:rPr lang="en-NZ" sz="1400" dirty="0"/>
              <a:t>(1994)</a:t>
            </a:r>
          </a:p>
        </p:txBody>
      </p:sp>
      <p:sp>
        <p:nvSpPr>
          <p:cNvPr id="17" name="TextBox 16">
            <a:extLst>
              <a:ext uri="{FF2B5EF4-FFF2-40B4-BE49-F238E27FC236}">
                <a16:creationId xmlns:a16="http://schemas.microsoft.com/office/drawing/2014/main" id="{C434DADC-FDAB-9D37-EC53-D9A2692074AA}"/>
              </a:ext>
            </a:extLst>
          </p:cNvPr>
          <p:cNvSpPr txBox="1"/>
          <p:nvPr/>
        </p:nvSpPr>
        <p:spPr>
          <a:xfrm>
            <a:off x="7726627" y="843677"/>
            <a:ext cx="4134678" cy="5170646"/>
          </a:xfrm>
          <a:prstGeom prst="rect">
            <a:avLst/>
          </a:prstGeom>
          <a:noFill/>
        </p:spPr>
        <p:txBody>
          <a:bodyPr wrap="square" rtlCol="0">
            <a:spAutoFit/>
          </a:bodyPr>
          <a:lstStyle/>
          <a:p>
            <a:pPr algn="ctr"/>
            <a:r>
              <a:rPr lang="en-US" sz="2200" dirty="0"/>
              <a:t>“There are layers of protections that are built up around abuse. Some of these are the rationalisation of violence as tikanga. Too many accept violence within the whānau as normal and valid. The irony is that violence is the most profound expression of powerlessness that is sustained by the entrenched belief that we cannot change the circumstances that lead to the perpetration of violence within ourselves.” </a:t>
            </a:r>
            <a:endParaRPr lang="en-NZ" sz="2200" dirty="0"/>
          </a:p>
        </p:txBody>
      </p:sp>
    </p:spTree>
    <p:extLst>
      <p:ext uri="{BB962C8B-B14F-4D97-AF65-F5344CB8AC3E}">
        <p14:creationId xmlns:p14="http://schemas.microsoft.com/office/powerpoint/2010/main" val="224561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789845-213D-B464-A019-1E7C8DB1BA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D3284B-B0B3-2C2A-D7CD-AF1F6823A9F2}"/>
              </a:ext>
            </a:extLst>
          </p:cNvPr>
          <p:cNvSpPr txBox="1"/>
          <p:nvPr/>
        </p:nvSpPr>
        <p:spPr>
          <a:xfrm>
            <a:off x="5719293" y="1346676"/>
            <a:ext cx="6097554" cy="3970318"/>
          </a:xfrm>
          <a:prstGeom prst="rect">
            <a:avLst/>
          </a:prstGeom>
          <a:noFill/>
        </p:spPr>
        <p:txBody>
          <a:bodyPr wrap="square">
            <a:spAutoFit/>
          </a:bodyPr>
          <a:lstStyle/>
          <a:p>
            <a:pPr algn="ctr"/>
            <a:r>
              <a:rPr lang="mi-NZ" sz="2400" dirty="0">
                <a:effectLst/>
                <a:latin typeface="Calibri Light" panose="020F0302020204030204" pitchFamily="34" charset="0"/>
                <a:ea typeface="Aptos" panose="020B0004020202020204" pitchFamily="34" charset="0"/>
              </a:rPr>
              <a:t>“The whānau was a woman's primary source of support. Her "marriage" did not entail a transferral of property from her father to her spouse. She remained a part of the whānau. </a:t>
            </a:r>
          </a:p>
          <a:p>
            <a:pPr algn="ctr"/>
            <a:r>
              <a:rPr lang="mi-NZ" sz="2400" dirty="0">
                <a:effectLst/>
                <a:latin typeface="Calibri Light" panose="020F0302020204030204" pitchFamily="34" charset="0"/>
                <a:ea typeface="Aptos" panose="020B0004020202020204" pitchFamily="34" charset="0"/>
              </a:rPr>
              <a:t>Even if she went to live with her husband's whānau, she remained a part of  her whānau, to whom her in-laws were responsible for her well-being. They were to ensure that she was well-treated and to support her.” </a:t>
            </a:r>
          </a:p>
          <a:p>
            <a:endParaRPr lang="mi-NZ" dirty="0">
              <a:latin typeface="Calibri Light" panose="020F0302020204030204" pitchFamily="34" charset="0"/>
            </a:endParaRPr>
          </a:p>
          <a:p>
            <a:pPr algn="ctr"/>
            <a:r>
              <a:rPr lang="mi-NZ" sz="1800" dirty="0">
                <a:effectLst/>
                <a:latin typeface="Calibri Light" panose="020F0302020204030204" pitchFamily="34" charset="0"/>
                <a:ea typeface="Aptos" panose="020B0004020202020204" pitchFamily="34" charset="0"/>
              </a:rPr>
              <a:t>Ani Mikaere (1994)</a:t>
            </a:r>
            <a:endParaRPr lang="en-NZ" dirty="0"/>
          </a:p>
        </p:txBody>
      </p:sp>
      <p:sp>
        <p:nvSpPr>
          <p:cNvPr id="15" name="Oval 14">
            <a:extLst>
              <a:ext uri="{FF2B5EF4-FFF2-40B4-BE49-F238E27FC236}">
                <a16:creationId xmlns:a16="http://schemas.microsoft.com/office/drawing/2014/main" id="{59411FA5-43ED-A3F3-20F4-BE2846D355AC}"/>
              </a:ext>
            </a:extLst>
          </p:cNvPr>
          <p:cNvSpPr/>
          <p:nvPr/>
        </p:nvSpPr>
        <p:spPr>
          <a:xfrm>
            <a:off x="480493" y="1113411"/>
            <a:ext cx="5135014" cy="462960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65944423"/>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4645</TotalTime>
  <Words>1219</Words>
  <Application>Microsoft Office PowerPoint</Application>
  <PresentationFormat>Widescreen</PresentationFormat>
  <Paragraphs>68</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Calibri Light</vt:lpstr>
      <vt:lpstr>Symbol</vt:lpstr>
      <vt:lpstr>Trade Gothic Next Cond</vt:lpstr>
      <vt:lpstr>Trade Gothic Next Light</vt:lpstr>
      <vt:lpstr>PortalVTI</vt:lpstr>
      <vt:lpstr>Indigenous Peoples’ Right to Self-Determination and Violence Against Indigenous Women, Girls and Gender Diverse people  Tripartite Working Group on Violence Against Indigenous Women, Girls and Gender Diverse  Mexico City 3 September 2024     </vt:lpstr>
      <vt:lpstr>Ko wai au|who am i?  Ko NgongotaHA TE MAUNGA Ko ROTORUA TE MOANA Ko TUNOHOPU TE MARAE Ko CLAIRE CHARTERS TŌKU INGOA  TĒNA KOUTOU KĀTOA</vt:lpstr>
      <vt:lpstr>The focus</vt:lpstr>
      <vt:lpstr>PowerPoint Presentation</vt:lpstr>
      <vt:lpstr>PowerPoint Presentation</vt:lpstr>
      <vt:lpstr>Doctrine of discovery  English Westminster model : Parliamentary sovereignty and mono-legalism  No written constitution, no strong-form review  NZ Human Rights Act is subordinate to other legislation  Te Tiriti o Waitangi: guaranteed Māori sovereignty|tino rangatiratanga but not honoured, and unenforceable in law  Colonisation impact devastating/genocidal: loss of 96% of land, no sovereignty recognized  Culture renaissance from 1970s but under threat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TĒnĀ koutou katoa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the incorporation of Indigenous law into state law faciliate Indigenous peoples’ self-determination?    Theory, Practice, Opportunites and Challenges</dc:title>
  <dc:creator>Claire Charters</dc:creator>
  <cp:lastModifiedBy>Erin Matariki Carr</cp:lastModifiedBy>
  <cp:revision>13</cp:revision>
  <dcterms:created xsi:type="dcterms:W3CDTF">2024-02-08T00:12:32Z</dcterms:created>
  <dcterms:modified xsi:type="dcterms:W3CDTF">2024-09-02T06:19:16Z</dcterms:modified>
</cp:coreProperties>
</file>