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modernComment_110_A0EA812E.xml" ContentType="application/vnd.ms-powerpoint.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5"/>
  </p:sldMasterIdLst>
  <p:notesMasterIdLst>
    <p:notesMasterId r:id="rId34"/>
  </p:notesMasterIdLst>
  <p:sldIdLst>
    <p:sldId id="256" r:id="rId6"/>
    <p:sldId id="257" r:id="rId7"/>
    <p:sldId id="258" r:id="rId8"/>
    <p:sldId id="283" r:id="rId9"/>
    <p:sldId id="296" r:id="rId10"/>
    <p:sldId id="282" r:id="rId11"/>
    <p:sldId id="284" r:id="rId12"/>
    <p:sldId id="301" r:id="rId13"/>
    <p:sldId id="263" r:id="rId14"/>
    <p:sldId id="292" r:id="rId15"/>
    <p:sldId id="266" r:id="rId16"/>
    <p:sldId id="269" r:id="rId17"/>
    <p:sldId id="264" r:id="rId18"/>
    <p:sldId id="268" r:id="rId19"/>
    <p:sldId id="267" r:id="rId20"/>
    <p:sldId id="302" r:id="rId21"/>
    <p:sldId id="305" r:id="rId22"/>
    <p:sldId id="303" r:id="rId23"/>
    <p:sldId id="272" r:id="rId24"/>
    <p:sldId id="306" r:id="rId25"/>
    <p:sldId id="289" r:id="rId26"/>
    <p:sldId id="307" r:id="rId27"/>
    <p:sldId id="304" r:id="rId28"/>
    <p:sldId id="273" r:id="rId29"/>
    <p:sldId id="308" r:id="rId30"/>
    <p:sldId id="274" r:id="rId31"/>
    <p:sldId id="297" r:id="rId32"/>
    <p:sldId id="298" r:id="rId33"/>
  </p:sldIdLst>
  <p:sldSz cx="18288000" cy="10287000"/>
  <p:notesSz cx="6858000" cy="9144000"/>
  <p:embeddedFontLst>
    <p:embeddedFont>
      <p:font typeface="Heebo" pitchFamily="2" charset="-79"/>
      <p:regular r:id="rId35"/>
      <p:bold r:id="rId36"/>
    </p:embeddedFont>
    <p:embeddedFont>
      <p:font typeface="Verdana" panose="020B0604030504040204" pitchFamily="34" charset="0"/>
      <p:regular r:id="rId37"/>
      <p:bold r:id="rId38"/>
      <p:italic r:id="rId39"/>
      <p:bold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CCC8A15-906D-2E34-92EA-7B8D12AFB9E5}" name="Brittany Bennenbroek" initials="BB" userId="S::bben999@UoA.auckland.ac.nz::6aa997af-2001-4711-afc5-0b2fcab12a3a" providerId="AD"/>
  <p188:author id="{EB2A5AE7-1373-F34A-0ECF-F7C8F0D71800}" name="Cherie Lacey" initials="" userId="S::clac004@UoA.auckland.ac.nz::79d22867-55b5-493e-9e68-340f47d6ecf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3D9D"/>
    <a:srgbClr val="5767B4"/>
    <a:srgbClr val="685DAB"/>
    <a:srgbClr val="E45AAC"/>
    <a:srgbClr val="000000"/>
    <a:srgbClr val="D8D3E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2" d="100"/>
          <a:sy n="32" d="100"/>
        </p:scale>
        <p:origin x="1268" y="2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5.fntdata"/><Relationship Id="rId21" Type="http://schemas.openxmlformats.org/officeDocument/2006/relationships/slide" Target="slides/slide16.xml"/><Relationship Id="rId34" Type="http://schemas.openxmlformats.org/officeDocument/2006/relationships/notesMaster" Target="notesMasters/notesMaster1.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3.fntdata"/><Relationship Id="rId40" Type="http://schemas.openxmlformats.org/officeDocument/2006/relationships/font" Target="fonts/font6.fntdata"/><Relationship Id="rId45"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2.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1.fntdata"/><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4.fntdata"/><Relationship Id="rId20" Type="http://schemas.openxmlformats.org/officeDocument/2006/relationships/slide" Target="slides/slide15.xml"/><Relationship Id="rId41" Type="http://schemas.openxmlformats.org/officeDocument/2006/relationships/presProps" Target="presProps.xml"/></Relationships>
</file>

<file path=ppt/comments/modernComment_110_A0EA812E.xml><?xml version="1.0" encoding="utf-8"?>
<p188:cmLst xmlns:a="http://schemas.openxmlformats.org/drawingml/2006/main" xmlns:r="http://schemas.openxmlformats.org/officeDocument/2006/relationships" xmlns:p188="http://schemas.microsoft.com/office/powerpoint/2018/8/main">
  <p188:cm id="{F8BFF04B-56B1-4C58-B56C-5FC0523AB215}" authorId="{1CCC8A15-906D-2E34-92EA-7B8D12AFB9E5}" status="resolved" created="2024-09-16T23:34:08.238" complete="100000">
    <pc:sldMkLst xmlns:pc="http://schemas.microsoft.com/office/powerpoint/2013/main/command">
      <pc:docMk/>
      <pc:sldMk cId="2699723054" sldId="272"/>
    </pc:sldMkLst>
    <p188:txBody>
      <a:bodyPr/>
      <a:lstStyle/>
      <a:p>
        <a:r>
          <a:rPr lang="en-NZ"/>
          <a:t>Are we asking them to actively complete these tasks or are we simply explaining to them what they can do?</a:t>
        </a:r>
      </a:p>
    </p188:txBody>
  </p188:cm>
</p188:cmLst>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92E00C-172D-4C3F-B7E3-366518925EC0}" type="doc">
      <dgm:prSet loTypeId="urn:microsoft.com/office/officeart/2005/8/layout/hChevron3" loCatId="process" qsTypeId="urn:microsoft.com/office/officeart/2005/8/quickstyle/simple1" qsCatId="simple" csTypeId="urn:microsoft.com/office/officeart/2005/8/colors/colorful4" csCatId="colorful" phldr="1"/>
      <dgm:spPr/>
    </dgm:pt>
    <dgm:pt modelId="{B8BC2708-D024-4F91-A7E0-3EB087A60A71}">
      <dgm:prSet phldrT="[Text]" custT="1"/>
      <dgm:spPr/>
      <dgm:t>
        <a:bodyPr/>
        <a:lstStyle/>
        <a:p>
          <a:r>
            <a:rPr lang="en-NZ" sz="4000">
              <a:latin typeface="Verdana" panose="020B0604030504040204" pitchFamily="34" charset="0"/>
              <a:ea typeface="Verdana" panose="020B0604030504040204" pitchFamily="34" charset="0"/>
            </a:rPr>
            <a:t>Stakeholder</a:t>
          </a:r>
        </a:p>
      </dgm:t>
    </dgm:pt>
    <dgm:pt modelId="{76D8DF35-3A2B-4B06-987C-A9B48E771AEA}" type="parTrans" cxnId="{46B97BB6-6C2C-4D58-A0D0-640C2060F6B0}">
      <dgm:prSet/>
      <dgm:spPr/>
      <dgm:t>
        <a:bodyPr/>
        <a:lstStyle/>
        <a:p>
          <a:endParaRPr lang="en-NZ"/>
        </a:p>
      </dgm:t>
    </dgm:pt>
    <dgm:pt modelId="{A381C2FC-C837-4E9D-87BB-E71306E1D867}" type="sibTrans" cxnId="{46B97BB6-6C2C-4D58-A0D0-640C2060F6B0}">
      <dgm:prSet/>
      <dgm:spPr/>
      <dgm:t>
        <a:bodyPr/>
        <a:lstStyle/>
        <a:p>
          <a:endParaRPr lang="en-NZ"/>
        </a:p>
      </dgm:t>
    </dgm:pt>
    <dgm:pt modelId="{E802DDE7-1C25-44EC-B22B-4B2CDA264111}">
      <dgm:prSet phldrT="[Text]" custT="1"/>
      <dgm:spPr>
        <a:solidFill>
          <a:srgbClr val="685DAB"/>
        </a:solidFill>
      </dgm:spPr>
      <dgm:t>
        <a:bodyPr/>
        <a:lstStyle/>
        <a:p>
          <a:r>
            <a:rPr lang="en-NZ" sz="4000">
              <a:latin typeface="Verdana" panose="020B0604030504040204" pitchFamily="34" charset="0"/>
              <a:ea typeface="Verdana" panose="020B0604030504040204" pitchFamily="34" charset="0"/>
            </a:rPr>
            <a:t>Purpose</a:t>
          </a:r>
        </a:p>
      </dgm:t>
    </dgm:pt>
    <dgm:pt modelId="{5102E919-1F5E-4DAB-AA92-3833467CEB21}" type="parTrans" cxnId="{207D223A-0B16-40CA-84B2-EA9FCC4EC0DC}">
      <dgm:prSet/>
      <dgm:spPr/>
      <dgm:t>
        <a:bodyPr/>
        <a:lstStyle/>
        <a:p>
          <a:endParaRPr lang="en-NZ"/>
        </a:p>
      </dgm:t>
    </dgm:pt>
    <dgm:pt modelId="{541FF6B6-FE16-4ACA-B39D-2D74A7EC3754}" type="sibTrans" cxnId="{207D223A-0B16-40CA-84B2-EA9FCC4EC0DC}">
      <dgm:prSet/>
      <dgm:spPr/>
      <dgm:t>
        <a:bodyPr/>
        <a:lstStyle/>
        <a:p>
          <a:endParaRPr lang="en-NZ"/>
        </a:p>
      </dgm:t>
    </dgm:pt>
    <dgm:pt modelId="{7256007F-D33A-4BE8-A347-888E6F98DDE1}">
      <dgm:prSet phldrT="[Text]" custT="1"/>
      <dgm:spPr>
        <a:solidFill>
          <a:srgbClr val="5767B4"/>
        </a:solidFill>
      </dgm:spPr>
      <dgm:t>
        <a:bodyPr/>
        <a:lstStyle/>
        <a:p>
          <a:r>
            <a:rPr lang="en-NZ" sz="4000">
              <a:latin typeface="Verdana" panose="020B0604030504040204" pitchFamily="34" charset="0"/>
              <a:ea typeface="Verdana" panose="020B0604030504040204" pitchFamily="34" charset="0"/>
            </a:rPr>
            <a:t>Timing</a:t>
          </a:r>
        </a:p>
      </dgm:t>
    </dgm:pt>
    <dgm:pt modelId="{BB7B592F-B1C8-490F-8048-93DC2AECEEB6}" type="parTrans" cxnId="{F87FA65D-3A61-4C2B-BE17-E3D6E26ABDA7}">
      <dgm:prSet/>
      <dgm:spPr/>
      <dgm:t>
        <a:bodyPr/>
        <a:lstStyle/>
        <a:p>
          <a:endParaRPr lang="en-NZ"/>
        </a:p>
      </dgm:t>
    </dgm:pt>
    <dgm:pt modelId="{147E0971-5BCA-46B4-8CE0-00A4DEB871C2}" type="sibTrans" cxnId="{F87FA65D-3A61-4C2B-BE17-E3D6E26ABDA7}">
      <dgm:prSet/>
      <dgm:spPr/>
      <dgm:t>
        <a:bodyPr/>
        <a:lstStyle/>
        <a:p>
          <a:endParaRPr lang="en-NZ"/>
        </a:p>
      </dgm:t>
    </dgm:pt>
    <dgm:pt modelId="{4EDE9B9B-967B-4024-9A39-59706DD43DBE}" type="pres">
      <dgm:prSet presAssocID="{7792E00C-172D-4C3F-B7E3-366518925EC0}" presName="Name0" presStyleCnt="0">
        <dgm:presLayoutVars>
          <dgm:dir/>
          <dgm:resizeHandles val="exact"/>
        </dgm:presLayoutVars>
      </dgm:prSet>
      <dgm:spPr/>
    </dgm:pt>
    <dgm:pt modelId="{39826F29-2DD2-414A-864A-9E41ACEE2544}" type="pres">
      <dgm:prSet presAssocID="{B8BC2708-D024-4F91-A7E0-3EB087A60A71}" presName="parTxOnly" presStyleLbl="node1" presStyleIdx="0" presStyleCnt="3">
        <dgm:presLayoutVars>
          <dgm:bulletEnabled val="1"/>
        </dgm:presLayoutVars>
      </dgm:prSet>
      <dgm:spPr/>
    </dgm:pt>
    <dgm:pt modelId="{96F9D9B4-A944-4242-857B-4792664330A0}" type="pres">
      <dgm:prSet presAssocID="{A381C2FC-C837-4E9D-87BB-E71306E1D867}" presName="parSpace" presStyleCnt="0"/>
      <dgm:spPr/>
    </dgm:pt>
    <dgm:pt modelId="{9555B72F-B323-400B-BF1D-4B8306F00AFD}" type="pres">
      <dgm:prSet presAssocID="{E802DDE7-1C25-44EC-B22B-4B2CDA264111}" presName="parTxOnly" presStyleLbl="node1" presStyleIdx="1" presStyleCnt="3">
        <dgm:presLayoutVars>
          <dgm:bulletEnabled val="1"/>
        </dgm:presLayoutVars>
      </dgm:prSet>
      <dgm:spPr/>
    </dgm:pt>
    <dgm:pt modelId="{24968477-1F67-4C4B-A66F-950370FB4E59}" type="pres">
      <dgm:prSet presAssocID="{541FF6B6-FE16-4ACA-B39D-2D74A7EC3754}" presName="parSpace" presStyleCnt="0"/>
      <dgm:spPr/>
    </dgm:pt>
    <dgm:pt modelId="{D3DE51E1-B564-4554-9C21-81CCCBDAC744}" type="pres">
      <dgm:prSet presAssocID="{7256007F-D33A-4BE8-A347-888E6F98DDE1}" presName="parTxOnly" presStyleLbl="node1" presStyleIdx="2" presStyleCnt="3">
        <dgm:presLayoutVars>
          <dgm:bulletEnabled val="1"/>
        </dgm:presLayoutVars>
      </dgm:prSet>
      <dgm:spPr/>
    </dgm:pt>
  </dgm:ptLst>
  <dgm:cxnLst>
    <dgm:cxn modelId="{207D223A-0B16-40CA-84B2-EA9FCC4EC0DC}" srcId="{7792E00C-172D-4C3F-B7E3-366518925EC0}" destId="{E802DDE7-1C25-44EC-B22B-4B2CDA264111}" srcOrd="1" destOrd="0" parTransId="{5102E919-1F5E-4DAB-AA92-3833467CEB21}" sibTransId="{541FF6B6-FE16-4ACA-B39D-2D74A7EC3754}"/>
    <dgm:cxn modelId="{F87FA65D-3A61-4C2B-BE17-E3D6E26ABDA7}" srcId="{7792E00C-172D-4C3F-B7E3-366518925EC0}" destId="{7256007F-D33A-4BE8-A347-888E6F98DDE1}" srcOrd="2" destOrd="0" parTransId="{BB7B592F-B1C8-490F-8048-93DC2AECEEB6}" sibTransId="{147E0971-5BCA-46B4-8CE0-00A4DEB871C2}"/>
    <dgm:cxn modelId="{B52CA54A-259B-43EE-99BC-2938CF25514B}" type="presOf" srcId="{E802DDE7-1C25-44EC-B22B-4B2CDA264111}" destId="{9555B72F-B323-400B-BF1D-4B8306F00AFD}" srcOrd="0" destOrd="0" presId="urn:microsoft.com/office/officeart/2005/8/layout/hChevron3"/>
    <dgm:cxn modelId="{46B97BB6-6C2C-4D58-A0D0-640C2060F6B0}" srcId="{7792E00C-172D-4C3F-B7E3-366518925EC0}" destId="{B8BC2708-D024-4F91-A7E0-3EB087A60A71}" srcOrd="0" destOrd="0" parTransId="{76D8DF35-3A2B-4B06-987C-A9B48E771AEA}" sibTransId="{A381C2FC-C837-4E9D-87BB-E71306E1D867}"/>
    <dgm:cxn modelId="{348038BC-5696-400E-A49D-B891FE5675D1}" type="presOf" srcId="{7256007F-D33A-4BE8-A347-888E6F98DDE1}" destId="{D3DE51E1-B564-4554-9C21-81CCCBDAC744}" srcOrd="0" destOrd="0" presId="urn:microsoft.com/office/officeart/2005/8/layout/hChevron3"/>
    <dgm:cxn modelId="{2BFE4CDD-4EA2-4165-91A3-163FFC5C8E05}" type="presOf" srcId="{B8BC2708-D024-4F91-A7E0-3EB087A60A71}" destId="{39826F29-2DD2-414A-864A-9E41ACEE2544}" srcOrd="0" destOrd="0" presId="urn:microsoft.com/office/officeart/2005/8/layout/hChevron3"/>
    <dgm:cxn modelId="{EA563CE5-4E42-4A41-BBC9-B6E83C4084F1}" type="presOf" srcId="{7792E00C-172D-4C3F-B7E3-366518925EC0}" destId="{4EDE9B9B-967B-4024-9A39-59706DD43DBE}" srcOrd="0" destOrd="0" presId="urn:microsoft.com/office/officeart/2005/8/layout/hChevron3"/>
    <dgm:cxn modelId="{2CF6EBD7-3594-40B9-AF81-0F9BA30D2D45}" type="presParOf" srcId="{4EDE9B9B-967B-4024-9A39-59706DD43DBE}" destId="{39826F29-2DD2-414A-864A-9E41ACEE2544}" srcOrd="0" destOrd="0" presId="urn:microsoft.com/office/officeart/2005/8/layout/hChevron3"/>
    <dgm:cxn modelId="{DB282AAE-4750-4D94-ADAD-1A72BFA12ECB}" type="presParOf" srcId="{4EDE9B9B-967B-4024-9A39-59706DD43DBE}" destId="{96F9D9B4-A944-4242-857B-4792664330A0}" srcOrd="1" destOrd="0" presId="urn:microsoft.com/office/officeart/2005/8/layout/hChevron3"/>
    <dgm:cxn modelId="{1081ACA0-6737-4F1F-A16C-D7144963B91E}" type="presParOf" srcId="{4EDE9B9B-967B-4024-9A39-59706DD43DBE}" destId="{9555B72F-B323-400B-BF1D-4B8306F00AFD}" srcOrd="2" destOrd="0" presId="urn:microsoft.com/office/officeart/2005/8/layout/hChevron3"/>
    <dgm:cxn modelId="{C6A2E043-EE87-4D55-93DE-D8F79ECD9C2C}" type="presParOf" srcId="{4EDE9B9B-967B-4024-9A39-59706DD43DBE}" destId="{24968477-1F67-4C4B-A66F-950370FB4E59}" srcOrd="3" destOrd="0" presId="urn:microsoft.com/office/officeart/2005/8/layout/hChevron3"/>
    <dgm:cxn modelId="{F8A764FD-F103-4307-B47C-0895D6C8744E}" type="presParOf" srcId="{4EDE9B9B-967B-4024-9A39-59706DD43DBE}" destId="{D3DE51E1-B564-4554-9C21-81CCCBDAC744}" srcOrd="4"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91E897-4595-461C-A18A-8616BD2CC0E0}" type="doc">
      <dgm:prSet loTypeId="urn:microsoft.com/office/officeart/2005/8/layout/default" loCatId="list" qsTypeId="urn:microsoft.com/office/officeart/2005/8/quickstyle/simple2" qsCatId="simple" csTypeId="urn:microsoft.com/office/officeart/2005/8/colors/accent1_3" csCatId="accent1" phldr="1"/>
      <dgm:spPr/>
      <dgm:t>
        <a:bodyPr/>
        <a:lstStyle/>
        <a:p>
          <a:endParaRPr lang="en-NZ"/>
        </a:p>
      </dgm:t>
    </dgm:pt>
    <dgm:pt modelId="{ABE10993-C54B-42BE-87AB-2726FAA8B9B1}">
      <dgm:prSet phldrT="[Text]" custT="1"/>
      <dgm:spPr/>
      <dgm:t>
        <a:bodyPr/>
        <a:lstStyle/>
        <a:p>
          <a:r>
            <a:rPr lang="en-NZ" sz="2000">
              <a:latin typeface="Verdana" panose="020B0604030504040204" pitchFamily="34" charset="0"/>
              <a:ea typeface="Verdana" panose="020B0604030504040204" pitchFamily="34" charset="0"/>
            </a:rPr>
            <a:t>Co-design Workshops</a:t>
          </a:r>
        </a:p>
      </dgm:t>
    </dgm:pt>
    <dgm:pt modelId="{D7AB7DEC-7B80-43E6-BF40-184D76E478A6}" type="parTrans" cxnId="{7E00606C-6E75-4CE6-9D0A-4BC0F900E7A6}">
      <dgm:prSet/>
      <dgm:spPr/>
      <dgm:t>
        <a:bodyPr/>
        <a:lstStyle/>
        <a:p>
          <a:endParaRPr lang="en-NZ"/>
        </a:p>
      </dgm:t>
    </dgm:pt>
    <dgm:pt modelId="{693F31E9-1DAD-4F8E-AAEC-3E05855A48AB}" type="sibTrans" cxnId="{7E00606C-6E75-4CE6-9D0A-4BC0F900E7A6}">
      <dgm:prSet/>
      <dgm:spPr/>
      <dgm:t>
        <a:bodyPr/>
        <a:lstStyle/>
        <a:p>
          <a:endParaRPr lang="en-NZ"/>
        </a:p>
      </dgm:t>
    </dgm:pt>
    <dgm:pt modelId="{44A6FF11-CB3F-4287-8141-9F834FFA2E09}">
      <dgm:prSet phldrT="[Text]" custT="1"/>
      <dgm:spPr/>
      <dgm:t>
        <a:bodyPr/>
        <a:lstStyle/>
        <a:p>
          <a:r>
            <a:rPr lang="en-NZ" sz="2000">
              <a:latin typeface="Verdana" panose="020B0604030504040204" pitchFamily="34" charset="0"/>
              <a:ea typeface="Verdana" panose="020B0604030504040204" pitchFamily="34" charset="0"/>
            </a:rPr>
            <a:t>Public Events</a:t>
          </a:r>
        </a:p>
      </dgm:t>
    </dgm:pt>
    <dgm:pt modelId="{87EC84F3-9A2A-4672-AF4B-3C89D166EFFC}" type="parTrans" cxnId="{8AF351F4-1B22-4BAC-8734-4322BB6861A5}">
      <dgm:prSet/>
      <dgm:spPr/>
      <dgm:t>
        <a:bodyPr/>
        <a:lstStyle/>
        <a:p>
          <a:endParaRPr lang="en-NZ"/>
        </a:p>
      </dgm:t>
    </dgm:pt>
    <dgm:pt modelId="{7F4E238E-C9FD-4DF3-8122-3546ACC49441}" type="sibTrans" cxnId="{8AF351F4-1B22-4BAC-8734-4322BB6861A5}">
      <dgm:prSet/>
      <dgm:spPr/>
      <dgm:t>
        <a:bodyPr/>
        <a:lstStyle/>
        <a:p>
          <a:endParaRPr lang="en-NZ"/>
        </a:p>
      </dgm:t>
    </dgm:pt>
    <dgm:pt modelId="{6CA04FFD-EAD7-4D76-B9A5-0C94AE8DE39B}">
      <dgm:prSet phldrT="[Text]" custT="1"/>
      <dgm:spPr/>
      <dgm:t>
        <a:bodyPr/>
        <a:lstStyle/>
        <a:p>
          <a:r>
            <a:rPr lang="en-NZ" sz="2000">
              <a:latin typeface="Verdana" panose="020B0604030504040204" pitchFamily="34" charset="0"/>
              <a:ea typeface="Verdana" panose="020B0604030504040204" pitchFamily="34" charset="0"/>
            </a:rPr>
            <a:t>Webinars</a:t>
          </a:r>
        </a:p>
      </dgm:t>
    </dgm:pt>
    <dgm:pt modelId="{298BF950-CE1D-4B4F-BC42-7BE70605CCE7}" type="parTrans" cxnId="{9EB4753D-E59A-4796-858D-5D2D833AF800}">
      <dgm:prSet/>
      <dgm:spPr/>
      <dgm:t>
        <a:bodyPr/>
        <a:lstStyle/>
        <a:p>
          <a:endParaRPr lang="en-NZ"/>
        </a:p>
      </dgm:t>
    </dgm:pt>
    <dgm:pt modelId="{A09D3A61-8849-4605-9A26-26C8D39B50A7}" type="sibTrans" cxnId="{9EB4753D-E59A-4796-858D-5D2D833AF800}">
      <dgm:prSet/>
      <dgm:spPr/>
      <dgm:t>
        <a:bodyPr/>
        <a:lstStyle/>
        <a:p>
          <a:endParaRPr lang="en-NZ"/>
        </a:p>
      </dgm:t>
    </dgm:pt>
    <dgm:pt modelId="{46196FC2-24D0-4D26-A852-35DFC351DEFE}">
      <dgm:prSet phldrT="[Text]" custT="1"/>
      <dgm:spPr/>
      <dgm:t>
        <a:bodyPr/>
        <a:lstStyle/>
        <a:p>
          <a:r>
            <a:rPr lang="en-NZ" sz="2000">
              <a:latin typeface="Verdana" panose="020B0604030504040204" pitchFamily="34" charset="0"/>
              <a:ea typeface="Verdana" panose="020B0604030504040204" pitchFamily="34" charset="0"/>
            </a:rPr>
            <a:t>Policy dialogues</a:t>
          </a:r>
        </a:p>
      </dgm:t>
    </dgm:pt>
    <dgm:pt modelId="{69575987-38AA-4E73-9029-132E8B12206B}" type="parTrans" cxnId="{44451E77-612E-40A4-BB37-DB40724911AD}">
      <dgm:prSet/>
      <dgm:spPr/>
      <dgm:t>
        <a:bodyPr/>
        <a:lstStyle/>
        <a:p>
          <a:endParaRPr lang="en-NZ"/>
        </a:p>
      </dgm:t>
    </dgm:pt>
    <dgm:pt modelId="{E5FC40A4-A889-40DB-9444-C10FA1A9EAB5}" type="sibTrans" cxnId="{44451E77-612E-40A4-BB37-DB40724911AD}">
      <dgm:prSet/>
      <dgm:spPr/>
      <dgm:t>
        <a:bodyPr/>
        <a:lstStyle/>
        <a:p>
          <a:endParaRPr lang="en-NZ"/>
        </a:p>
      </dgm:t>
    </dgm:pt>
    <dgm:pt modelId="{3C6B4BD6-3975-4003-8B70-A0853D3406F2}">
      <dgm:prSet phldrT="[Text]" custT="1"/>
      <dgm:spPr/>
      <dgm:t>
        <a:bodyPr/>
        <a:lstStyle/>
        <a:p>
          <a:r>
            <a:rPr lang="en-NZ" sz="2000"/>
            <a:t>Project Advisory Board</a:t>
          </a:r>
        </a:p>
      </dgm:t>
    </dgm:pt>
    <dgm:pt modelId="{D0CB3C33-7BE4-4714-9F62-C4D1408A20BF}" type="parTrans" cxnId="{A56F2241-7A65-465E-BD9F-35640B25A8E0}">
      <dgm:prSet/>
      <dgm:spPr/>
      <dgm:t>
        <a:bodyPr/>
        <a:lstStyle/>
        <a:p>
          <a:endParaRPr lang="en-NZ"/>
        </a:p>
      </dgm:t>
    </dgm:pt>
    <dgm:pt modelId="{25B3EC86-1FCD-4DBF-A308-3FDF822DED72}" type="sibTrans" cxnId="{A56F2241-7A65-465E-BD9F-35640B25A8E0}">
      <dgm:prSet/>
      <dgm:spPr/>
      <dgm:t>
        <a:bodyPr/>
        <a:lstStyle/>
        <a:p>
          <a:endParaRPr lang="en-NZ"/>
        </a:p>
      </dgm:t>
    </dgm:pt>
    <dgm:pt modelId="{54620093-B1C9-46BF-BFCC-A7FF9ECD3EB6}">
      <dgm:prSet phldrT="[Text]" custT="1"/>
      <dgm:spPr/>
      <dgm:t>
        <a:bodyPr/>
        <a:lstStyle/>
        <a:p>
          <a:r>
            <a:rPr lang="en-NZ" sz="2000">
              <a:latin typeface="Verdana" panose="020B0604030504040204" pitchFamily="34" charset="0"/>
              <a:ea typeface="Verdana" panose="020B0604030504040204" pitchFamily="34" charset="0"/>
            </a:rPr>
            <a:t>Secondments</a:t>
          </a:r>
        </a:p>
      </dgm:t>
    </dgm:pt>
    <dgm:pt modelId="{4BF1FFC6-452E-43A1-BE38-7AA2A02EB44F}" type="parTrans" cxnId="{0C268A07-D05F-4E27-AF28-0AC9F3A1C84E}">
      <dgm:prSet/>
      <dgm:spPr/>
      <dgm:t>
        <a:bodyPr/>
        <a:lstStyle/>
        <a:p>
          <a:endParaRPr lang="en-NZ"/>
        </a:p>
      </dgm:t>
    </dgm:pt>
    <dgm:pt modelId="{6535588F-0A97-4D1E-8F1D-6CAF7F74E3C0}" type="sibTrans" cxnId="{0C268A07-D05F-4E27-AF28-0AC9F3A1C84E}">
      <dgm:prSet/>
      <dgm:spPr/>
      <dgm:t>
        <a:bodyPr/>
        <a:lstStyle/>
        <a:p>
          <a:endParaRPr lang="en-NZ"/>
        </a:p>
      </dgm:t>
    </dgm:pt>
    <dgm:pt modelId="{36E0F29B-3C45-4637-A902-A20D29A8C2C7}">
      <dgm:prSet phldrT="[Text]" custT="1"/>
      <dgm:spPr/>
      <dgm:t>
        <a:bodyPr/>
        <a:lstStyle/>
        <a:p>
          <a:r>
            <a:rPr lang="en-US" sz="2000">
              <a:latin typeface="Verdana" panose="020B0604030504040204" pitchFamily="34" charset="0"/>
              <a:ea typeface="Verdana" panose="020B0604030504040204" pitchFamily="34" charset="0"/>
            </a:rPr>
            <a:t>Stakeholder conferences</a:t>
          </a:r>
          <a:endParaRPr lang="en-NZ" sz="2000">
            <a:latin typeface="Verdana" panose="020B0604030504040204" pitchFamily="34" charset="0"/>
            <a:ea typeface="Verdana" panose="020B0604030504040204" pitchFamily="34" charset="0"/>
          </a:endParaRPr>
        </a:p>
      </dgm:t>
    </dgm:pt>
    <dgm:pt modelId="{FCEDB89D-2E02-4EB4-B4F6-D4AB55B06C20}" type="parTrans" cxnId="{08942DE3-B39B-47D4-B1A2-5ADD96B5CA66}">
      <dgm:prSet/>
      <dgm:spPr/>
      <dgm:t>
        <a:bodyPr/>
        <a:lstStyle/>
        <a:p>
          <a:endParaRPr lang="en-NZ"/>
        </a:p>
      </dgm:t>
    </dgm:pt>
    <dgm:pt modelId="{CA9763CD-D41A-4CD2-9E70-13EC65FEBEEB}" type="sibTrans" cxnId="{08942DE3-B39B-47D4-B1A2-5ADD96B5CA66}">
      <dgm:prSet/>
      <dgm:spPr/>
      <dgm:t>
        <a:bodyPr/>
        <a:lstStyle/>
        <a:p>
          <a:endParaRPr lang="en-NZ"/>
        </a:p>
      </dgm:t>
    </dgm:pt>
    <dgm:pt modelId="{9CA2A1E8-D1FF-42BD-A05E-151C2A6AEFC5}">
      <dgm:prSet phldrT="[Text]" custT="1"/>
      <dgm:spPr/>
      <dgm:t>
        <a:bodyPr/>
        <a:lstStyle/>
        <a:p>
          <a:r>
            <a:rPr lang="en-US" sz="2000">
              <a:latin typeface="Verdana" panose="020B0604030504040204" pitchFamily="34" charset="0"/>
              <a:ea typeface="Verdana" panose="020B0604030504040204" pitchFamily="34" charset="0"/>
            </a:rPr>
            <a:t>Community hui</a:t>
          </a:r>
          <a:endParaRPr lang="en-NZ" sz="2000">
            <a:latin typeface="Verdana" panose="020B0604030504040204" pitchFamily="34" charset="0"/>
            <a:ea typeface="Verdana" panose="020B0604030504040204" pitchFamily="34" charset="0"/>
          </a:endParaRPr>
        </a:p>
      </dgm:t>
    </dgm:pt>
    <dgm:pt modelId="{277FD024-AA34-4959-A8AA-C51163B9A50F}" type="parTrans" cxnId="{E1F14568-C700-4FA7-9852-FDCBFE3794C5}">
      <dgm:prSet/>
      <dgm:spPr/>
      <dgm:t>
        <a:bodyPr/>
        <a:lstStyle/>
        <a:p>
          <a:endParaRPr lang="en-NZ"/>
        </a:p>
      </dgm:t>
    </dgm:pt>
    <dgm:pt modelId="{21BC7709-3256-4817-9113-2AE2492E8A63}" type="sibTrans" cxnId="{E1F14568-C700-4FA7-9852-FDCBFE3794C5}">
      <dgm:prSet/>
      <dgm:spPr/>
      <dgm:t>
        <a:bodyPr/>
        <a:lstStyle/>
        <a:p>
          <a:endParaRPr lang="en-NZ"/>
        </a:p>
      </dgm:t>
    </dgm:pt>
    <dgm:pt modelId="{731B5455-082A-4BC1-BD17-7E4A43DACC7B}">
      <dgm:prSet phldrT="[Text]" custT="1"/>
      <dgm:spPr/>
      <dgm:t>
        <a:bodyPr/>
        <a:lstStyle/>
        <a:p>
          <a:r>
            <a:rPr lang="en-US" sz="2000">
              <a:latin typeface="Verdana" panose="020B0604030504040204" pitchFamily="34" charset="0"/>
              <a:ea typeface="Verdana" panose="020B0604030504040204" pitchFamily="34" charset="0"/>
            </a:rPr>
            <a:t>Training events</a:t>
          </a:r>
          <a:endParaRPr lang="en-NZ" sz="2000">
            <a:latin typeface="Verdana" panose="020B0604030504040204" pitchFamily="34" charset="0"/>
            <a:ea typeface="Verdana" panose="020B0604030504040204" pitchFamily="34" charset="0"/>
          </a:endParaRPr>
        </a:p>
      </dgm:t>
    </dgm:pt>
    <dgm:pt modelId="{169443D3-100E-47AC-94AB-E8DEC7FF8501}" type="parTrans" cxnId="{F0201524-2E68-4E70-9C0C-66FC5766F8F4}">
      <dgm:prSet/>
      <dgm:spPr/>
      <dgm:t>
        <a:bodyPr/>
        <a:lstStyle/>
        <a:p>
          <a:endParaRPr lang="en-NZ"/>
        </a:p>
      </dgm:t>
    </dgm:pt>
    <dgm:pt modelId="{D67911F5-B742-4321-9EA3-9D60A4CFAB13}" type="sibTrans" cxnId="{F0201524-2E68-4E70-9C0C-66FC5766F8F4}">
      <dgm:prSet/>
      <dgm:spPr/>
      <dgm:t>
        <a:bodyPr/>
        <a:lstStyle/>
        <a:p>
          <a:endParaRPr lang="en-NZ"/>
        </a:p>
      </dgm:t>
    </dgm:pt>
    <dgm:pt modelId="{A697FE98-8A80-459F-86EC-66FB62A17DC9}" type="pres">
      <dgm:prSet presAssocID="{A391E897-4595-461C-A18A-8616BD2CC0E0}" presName="diagram" presStyleCnt="0">
        <dgm:presLayoutVars>
          <dgm:dir/>
          <dgm:resizeHandles val="exact"/>
        </dgm:presLayoutVars>
      </dgm:prSet>
      <dgm:spPr/>
    </dgm:pt>
    <dgm:pt modelId="{B4F3877E-72A8-4268-B5F2-D5181C1FE0E3}" type="pres">
      <dgm:prSet presAssocID="{ABE10993-C54B-42BE-87AB-2726FAA8B9B1}" presName="node" presStyleLbl="node1" presStyleIdx="0" presStyleCnt="9">
        <dgm:presLayoutVars>
          <dgm:bulletEnabled val="1"/>
        </dgm:presLayoutVars>
      </dgm:prSet>
      <dgm:spPr/>
    </dgm:pt>
    <dgm:pt modelId="{BF92F50E-ADCA-4E1C-996C-389DB933F367}" type="pres">
      <dgm:prSet presAssocID="{693F31E9-1DAD-4F8E-AAEC-3E05855A48AB}" presName="sibTrans" presStyleCnt="0"/>
      <dgm:spPr/>
    </dgm:pt>
    <dgm:pt modelId="{03F88500-879C-4565-A46E-A8E5951E55C9}" type="pres">
      <dgm:prSet presAssocID="{3C6B4BD6-3975-4003-8B70-A0853D3406F2}" presName="node" presStyleLbl="node1" presStyleIdx="1" presStyleCnt="9">
        <dgm:presLayoutVars>
          <dgm:bulletEnabled val="1"/>
        </dgm:presLayoutVars>
      </dgm:prSet>
      <dgm:spPr/>
    </dgm:pt>
    <dgm:pt modelId="{31BE4021-9C09-447D-A300-6816EF9CA110}" type="pres">
      <dgm:prSet presAssocID="{25B3EC86-1FCD-4DBF-A308-3FDF822DED72}" presName="sibTrans" presStyleCnt="0"/>
      <dgm:spPr/>
    </dgm:pt>
    <dgm:pt modelId="{AF32CA61-BA40-4419-BB18-BEBBD38B3FBB}" type="pres">
      <dgm:prSet presAssocID="{54620093-B1C9-46BF-BFCC-A7FF9ECD3EB6}" presName="node" presStyleLbl="node1" presStyleIdx="2" presStyleCnt="9">
        <dgm:presLayoutVars>
          <dgm:bulletEnabled val="1"/>
        </dgm:presLayoutVars>
      </dgm:prSet>
      <dgm:spPr/>
    </dgm:pt>
    <dgm:pt modelId="{45F31FBB-5AFC-4BD4-A937-BF562A9ED606}" type="pres">
      <dgm:prSet presAssocID="{6535588F-0A97-4D1E-8F1D-6CAF7F74E3C0}" presName="sibTrans" presStyleCnt="0"/>
      <dgm:spPr/>
    </dgm:pt>
    <dgm:pt modelId="{09B9E738-309E-4D43-AA31-A91C9B9E63C2}" type="pres">
      <dgm:prSet presAssocID="{44A6FF11-CB3F-4287-8141-9F834FFA2E09}" presName="node" presStyleLbl="node1" presStyleIdx="3" presStyleCnt="9">
        <dgm:presLayoutVars>
          <dgm:bulletEnabled val="1"/>
        </dgm:presLayoutVars>
      </dgm:prSet>
      <dgm:spPr/>
    </dgm:pt>
    <dgm:pt modelId="{1BDB9D6B-2219-4B5C-A611-D9225C809D7F}" type="pres">
      <dgm:prSet presAssocID="{7F4E238E-C9FD-4DF3-8122-3546ACC49441}" presName="sibTrans" presStyleCnt="0"/>
      <dgm:spPr/>
    </dgm:pt>
    <dgm:pt modelId="{072D2039-430A-4925-8597-123CCE492448}" type="pres">
      <dgm:prSet presAssocID="{36E0F29B-3C45-4637-A902-A20D29A8C2C7}" presName="node" presStyleLbl="node1" presStyleIdx="4" presStyleCnt="9">
        <dgm:presLayoutVars>
          <dgm:bulletEnabled val="1"/>
        </dgm:presLayoutVars>
      </dgm:prSet>
      <dgm:spPr/>
    </dgm:pt>
    <dgm:pt modelId="{AD3F0A53-BABF-4854-931F-A49B68B43B8D}" type="pres">
      <dgm:prSet presAssocID="{CA9763CD-D41A-4CD2-9E70-13EC65FEBEEB}" presName="sibTrans" presStyleCnt="0"/>
      <dgm:spPr/>
    </dgm:pt>
    <dgm:pt modelId="{390D8EBD-9147-4C09-AF36-A96A8011C504}" type="pres">
      <dgm:prSet presAssocID="{9CA2A1E8-D1FF-42BD-A05E-151C2A6AEFC5}" presName="node" presStyleLbl="node1" presStyleIdx="5" presStyleCnt="9">
        <dgm:presLayoutVars>
          <dgm:bulletEnabled val="1"/>
        </dgm:presLayoutVars>
      </dgm:prSet>
      <dgm:spPr/>
    </dgm:pt>
    <dgm:pt modelId="{B9BC813A-9975-4E64-BEAF-C74417A60727}" type="pres">
      <dgm:prSet presAssocID="{21BC7709-3256-4817-9113-2AE2492E8A63}" presName="sibTrans" presStyleCnt="0"/>
      <dgm:spPr/>
    </dgm:pt>
    <dgm:pt modelId="{EFC4C8C3-B1C3-4EE5-A387-552588DB842C}" type="pres">
      <dgm:prSet presAssocID="{6CA04FFD-EAD7-4D76-B9A5-0C94AE8DE39B}" presName="node" presStyleLbl="node1" presStyleIdx="6" presStyleCnt="9">
        <dgm:presLayoutVars>
          <dgm:bulletEnabled val="1"/>
        </dgm:presLayoutVars>
      </dgm:prSet>
      <dgm:spPr/>
    </dgm:pt>
    <dgm:pt modelId="{B32D986E-70FF-4F32-ABF6-F7F000DA15EB}" type="pres">
      <dgm:prSet presAssocID="{A09D3A61-8849-4605-9A26-26C8D39B50A7}" presName="sibTrans" presStyleCnt="0"/>
      <dgm:spPr/>
    </dgm:pt>
    <dgm:pt modelId="{8EC8D0EA-4569-4338-96C4-1856C6063021}" type="pres">
      <dgm:prSet presAssocID="{46196FC2-24D0-4D26-A852-35DFC351DEFE}" presName="node" presStyleLbl="node1" presStyleIdx="7" presStyleCnt="9">
        <dgm:presLayoutVars>
          <dgm:bulletEnabled val="1"/>
        </dgm:presLayoutVars>
      </dgm:prSet>
      <dgm:spPr/>
    </dgm:pt>
    <dgm:pt modelId="{AA0B6E1C-6B66-4EF4-9252-398711D2A596}" type="pres">
      <dgm:prSet presAssocID="{E5FC40A4-A889-40DB-9444-C10FA1A9EAB5}" presName="sibTrans" presStyleCnt="0"/>
      <dgm:spPr/>
    </dgm:pt>
    <dgm:pt modelId="{88D1A7EB-2C4C-4E3D-91A6-2CA60B116380}" type="pres">
      <dgm:prSet presAssocID="{731B5455-082A-4BC1-BD17-7E4A43DACC7B}" presName="node" presStyleLbl="node1" presStyleIdx="8" presStyleCnt="9">
        <dgm:presLayoutVars>
          <dgm:bulletEnabled val="1"/>
        </dgm:presLayoutVars>
      </dgm:prSet>
      <dgm:spPr/>
    </dgm:pt>
  </dgm:ptLst>
  <dgm:cxnLst>
    <dgm:cxn modelId="{0C268A07-D05F-4E27-AF28-0AC9F3A1C84E}" srcId="{A391E897-4595-461C-A18A-8616BD2CC0E0}" destId="{54620093-B1C9-46BF-BFCC-A7FF9ECD3EB6}" srcOrd="2" destOrd="0" parTransId="{4BF1FFC6-452E-43A1-BE38-7AA2A02EB44F}" sibTransId="{6535588F-0A97-4D1E-8F1D-6CAF7F74E3C0}"/>
    <dgm:cxn modelId="{D5B42115-011E-435A-8D95-2DBA01D4BB26}" type="presOf" srcId="{731B5455-082A-4BC1-BD17-7E4A43DACC7B}" destId="{88D1A7EB-2C4C-4E3D-91A6-2CA60B116380}" srcOrd="0" destOrd="0" presId="urn:microsoft.com/office/officeart/2005/8/layout/default"/>
    <dgm:cxn modelId="{0CC1961E-F0F4-438C-A98B-213E3CDD22CD}" type="presOf" srcId="{44A6FF11-CB3F-4287-8141-9F834FFA2E09}" destId="{09B9E738-309E-4D43-AA31-A91C9B9E63C2}" srcOrd="0" destOrd="0" presId="urn:microsoft.com/office/officeart/2005/8/layout/default"/>
    <dgm:cxn modelId="{F0201524-2E68-4E70-9C0C-66FC5766F8F4}" srcId="{A391E897-4595-461C-A18A-8616BD2CC0E0}" destId="{731B5455-082A-4BC1-BD17-7E4A43DACC7B}" srcOrd="8" destOrd="0" parTransId="{169443D3-100E-47AC-94AB-E8DEC7FF8501}" sibTransId="{D67911F5-B742-4321-9EA3-9D60A4CFAB13}"/>
    <dgm:cxn modelId="{BE875939-938A-4FDC-A5FF-106420D347CC}" type="presOf" srcId="{3C6B4BD6-3975-4003-8B70-A0853D3406F2}" destId="{03F88500-879C-4565-A46E-A8E5951E55C9}" srcOrd="0" destOrd="0" presId="urn:microsoft.com/office/officeart/2005/8/layout/default"/>
    <dgm:cxn modelId="{4A03BA3B-8650-4A97-9AC4-39B9280EAB65}" type="presOf" srcId="{9CA2A1E8-D1FF-42BD-A05E-151C2A6AEFC5}" destId="{390D8EBD-9147-4C09-AF36-A96A8011C504}" srcOrd="0" destOrd="0" presId="urn:microsoft.com/office/officeart/2005/8/layout/default"/>
    <dgm:cxn modelId="{9EB4753D-E59A-4796-858D-5D2D833AF800}" srcId="{A391E897-4595-461C-A18A-8616BD2CC0E0}" destId="{6CA04FFD-EAD7-4D76-B9A5-0C94AE8DE39B}" srcOrd="6" destOrd="0" parTransId="{298BF950-CE1D-4B4F-BC42-7BE70605CCE7}" sibTransId="{A09D3A61-8849-4605-9A26-26C8D39B50A7}"/>
    <dgm:cxn modelId="{A56F2241-7A65-465E-BD9F-35640B25A8E0}" srcId="{A391E897-4595-461C-A18A-8616BD2CC0E0}" destId="{3C6B4BD6-3975-4003-8B70-A0853D3406F2}" srcOrd="1" destOrd="0" parTransId="{D0CB3C33-7BE4-4714-9F62-C4D1408A20BF}" sibTransId="{25B3EC86-1FCD-4DBF-A308-3FDF822DED72}"/>
    <dgm:cxn modelId="{C115D146-3295-4A9D-B5F4-F273CCB1581B}" type="presOf" srcId="{46196FC2-24D0-4D26-A852-35DFC351DEFE}" destId="{8EC8D0EA-4569-4338-96C4-1856C6063021}" srcOrd="0" destOrd="0" presId="urn:microsoft.com/office/officeart/2005/8/layout/default"/>
    <dgm:cxn modelId="{E1F14568-C700-4FA7-9852-FDCBFE3794C5}" srcId="{A391E897-4595-461C-A18A-8616BD2CC0E0}" destId="{9CA2A1E8-D1FF-42BD-A05E-151C2A6AEFC5}" srcOrd="5" destOrd="0" parTransId="{277FD024-AA34-4959-A8AA-C51163B9A50F}" sibTransId="{21BC7709-3256-4817-9113-2AE2492E8A63}"/>
    <dgm:cxn modelId="{7E00606C-6E75-4CE6-9D0A-4BC0F900E7A6}" srcId="{A391E897-4595-461C-A18A-8616BD2CC0E0}" destId="{ABE10993-C54B-42BE-87AB-2726FAA8B9B1}" srcOrd="0" destOrd="0" parTransId="{D7AB7DEC-7B80-43E6-BF40-184D76E478A6}" sibTransId="{693F31E9-1DAD-4F8E-AAEC-3E05855A48AB}"/>
    <dgm:cxn modelId="{44451E77-612E-40A4-BB37-DB40724911AD}" srcId="{A391E897-4595-461C-A18A-8616BD2CC0E0}" destId="{46196FC2-24D0-4D26-A852-35DFC351DEFE}" srcOrd="7" destOrd="0" parTransId="{69575987-38AA-4E73-9029-132E8B12206B}" sibTransId="{E5FC40A4-A889-40DB-9444-C10FA1A9EAB5}"/>
    <dgm:cxn modelId="{FE1D1681-5F2E-4C35-9B4C-B6CD7637F97C}" type="presOf" srcId="{36E0F29B-3C45-4637-A902-A20D29A8C2C7}" destId="{072D2039-430A-4925-8597-123CCE492448}" srcOrd="0" destOrd="0" presId="urn:microsoft.com/office/officeart/2005/8/layout/default"/>
    <dgm:cxn modelId="{F210EBC2-1C5C-43ED-A3C0-1CDFA7858D7B}" type="presOf" srcId="{ABE10993-C54B-42BE-87AB-2726FAA8B9B1}" destId="{B4F3877E-72A8-4268-B5F2-D5181C1FE0E3}" srcOrd="0" destOrd="0" presId="urn:microsoft.com/office/officeart/2005/8/layout/default"/>
    <dgm:cxn modelId="{08942DE3-B39B-47D4-B1A2-5ADD96B5CA66}" srcId="{A391E897-4595-461C-A18A-8616BD2CC0E0}" destId="{36E0F29B-3C45-4637-A902-A20D29A8C2C7}" srcOrd="4" destOrd="0" parTransId="{FCEDB89D-2E02-4EB4-B4F6-D4AB55B06C20}" sibTransId="{CA9763CD-D41A-4CD2-9E70-13EC65FEBEEB}"/>
    <dgm:cxn modelId="{D9D0F7E6-483C-4CBA-A679-E51DE2FB58C9}" type="presOf" srcId="{A391E897-4595-461C-A18A-8616BD2CC0E0}" destId="{A697FE98-8A80-459F-86EC-66FB62A17DC9}" srcOrd="0" destOrd="0" presId="urn:microsoft.com/office/officeart/2005/8/layout/default"/>
    <dgm:cxn modelId="{8AF351F4-1B22-4BAC-8734-4322BB6861A5}" srcId="{A391E897-4595-461C-A18A-8616BD2CC0E0}" destId="{44A6FF11-CB3F-4287-8141-9F834FFA2E09}" srcOrd="3" destOrd="0" parTransId="{87EC84F3-9A2A-4672-AF4B-3C89D166EFFC}" sibTransId="{7F4E238E-C9FD-4DF3-8122-3546ACC49441}"/>
    <dgm:cxn modelId="{3342F3F4-3AEA-4775-8A39-DCB4D86BF710}" type="presOf" srcId="{54620093-B1C9-46BF-BFCC-A7FF9ECD3EB6}" destId="{AF32CA61-BA40-4419-BB18-BEBBD38B3FBB}" srcOrd="0" destOrd="0" presId="urn:microsoft.com/office/officeart/2005/8/layout/default"/>
    <dgm:cxn modelId="{ABDAB7FA-9EF9-4FFC-ADC1-BBA764BB075C}" type="presOf" srcId="{6CA04FFD-EAD7-4D76-B9A5-0C94AE8DE39B}" destId="{EFC4C8C3-B1C3-4EE5-A387-552588DB842C}" srcOrd="0" destOrd="0" presId="urn:microsoft.com/office/officeart/2005/8/layout/default"/>
    <dgm:cxn modelId="{736C917B-55E9-4A40-9F45-C61ED5AB06E7}" type="presParOf" srcId="{A697FE98-8A80-459F-86EC-66FB62A17DC9}" destId="{B4F3877E-72A8-4268-B5F2-D5181C1FE0E3}" srcOrd="0" destOrd="0" presId="urn:microsoft.com/office/officeart/2005/8/layout/default"/>
    <dgm:cxn modelId="{98483B70-913E-47CA-8CD8-459D7846BB8C}" type="presParOf" srcId="{A697FE98-8A80-459F-86EC-66FB62A17DC9}" destId="{BF92F50E-ADCA-4E1C-996C-389DB933F367}" srcOrd="1" destOrd="0" presId="urn:microsoft.com/office/officeart/2005/8/layout/default"/>
    <dgm:cxn modelId="{1A46451B-FB4D-4BF4-8854-71842D01234E}" type="presParOf" srcId="{A697FE98-8A80-459F-86EC-66FB62A17DC9}" destId="{03F88500-879C-4565-A46E-A8E5951E55C9}" srcOrd="2" destOrd="0" presId="urn:microsoft.com/office/officeart/2005/8/layout/default"/>
    <dgm:cxn modelId="{7C5FD3F4-F8E3-48CF-A475-9127D0B84D80}" type="presParOf" srcId="{A697FE98-8A80-459F-86EC-66FB62A17DC9}" destId="{31BE4021-9C09-447D-A300-6816EF9CA110}" srcOrd="3" destOrd="0" presId="urn:microsoft.com/office/officeart/2005/8/layout/default"/>
    <dgm:cxn modelId="{65C6B6F8-772C-47DB-AAE9-9FED8D6D15A1}" type="presParOf" srcId="{A697FE98-8A80-459F-86EC-66FB62A17DC9}" destId="{AF32CA61-BA40-4419-BB18-BEBBD38B3FBB}" srcOrd="4" destOrd="0" presId="urn:microsoft.com/office/officeart/2005/8/layout/default"/>
    <dgm:cxn modelId="{CD99138C-FE09-47D6-B806-29EE7DFC1F1B}" type="presParOf" srcId="{A697FE98-8A80-459F-86EC-66FB62A17DC9}" destId="{45F31FBB-5AFC-4BD4-A937-BF562A9ED606}" srcOrd="5" destOrd="0" presId="urn:microsoft.com/office/officeart/2005/8/layout/default"/>
    <dgm:cxn modelId="{43B5DB61-B90D-4C94-91E9-55DD2E64E89C}" type="presParOf" srcId="{A697FE98-8A80-459F-86EC-66FB62A17DC9}" destId="{09B9E738-309E-4D43-AA31-A91C9B9E63C2}" srcOrd="6" destOrd="0" presId="urn:microsoft.com/office/officeart/2005/8/layout/default"/>
    <dgm:cxn modelId="{853C7C09-0463-4B1B-A995-30E1FF3926C6}" type="presParOf" srcId="{A697FE98-8A80-459F-86EC-66FB62A17DC9}" destId="{1BDB9D6B-2219-4B5C-A611-D9225C809D7F}" srcOrd="7" destOrd="0" presId="urn:microsoft.com/office/officeart/2005/8/layout/default"/>
    <dgm:cxn modelId="{825AD8E9-7A93-40C7-AC0E-2FA107556CD6}" type="presParOf" srcId="{A697FE98-8A80-459F-86EC-66FB62A17DC9}" destId="{072D2039-430A-4925-8597-123CCE492448}" srcOrd="8" destOrd="0" presId="urn:microsoft.com/office/officeart/2005/8/layout/default"/>
    <dgm:cxn modelId="{82F4C823-694A-4C1B-B92A-92557F830A99}" type="presParOf" srcId="{A697FE98-8A80-459F-86EC-66FB62A17DC9}" destId="{AD3F0A53-BABF-4854-931F-A49B68B43B8D}" srcOrd="9" destOrd="0" presId="urn:microsoft.com/office/officeart/2005/8/layout/default"/>
    <dgm:cxn modelId="{B51FF2E7-BFC0-4567-8416-0A73179E5EA3}" type="presParOf" srcId="{A697FE98-8A80-459F-86EC-66FB62A17DC9}" destId="{390D8EBD-9147-4C09-AF36-A96A8011C504}" srcOrd="10" destOrd="0" presId="urn:microsoft.com/office/officeart/2005/8/layout/default"/>
    <dgm:cxn modelId="{4A2B614D-AD48-4282-A0E5-9EE3B4DBBB12}" type="presParOf" srcId="{A697FE98-8A80-459F-86EC-66FB62A17DC9}" destId="{B9BC813A-9975-4E64-BEAF-C74417A60727}" srcOrd="11" destOrd="0" presId="urn:microsoft.com/office/officeart/2005/8/layout/default"/>
    <dgm:cxn modelId="{59D76BB3-3EB8-46B2-8BEB-1779243AA58F}" type="presParOf" srcId="{A697FE98-8A80-459F-86EC-66FB62A17DC9}" destId="{EFC4C8C3-B1C3-4EE5-A387-552588DB842C}" srcOrd="12" destOrd="0" presId="urn:microsoft.com/office/officeart/2005/8/layout/default"/>
    <dgm:cxn modelId="{C5DDD8AF-904B-4F6C-9087-13E18CF6111E}" type="presParOf" srcId="{A697FE98-8A80-459F-86EC-66FB62A17DC9}" destId="{B32D986E-70FF-4F32-ABF6-F7F000DA15EB}" srcOrd="13" destOrd="0" presId="urn:microsoft.com/office/officeart/2005/8/layout/default"/>
    <dgm:cxn modelId="{B5D23A7D-7772-4476-BFC9-B0A7BB72223F}" type="presParOf" srcId="{A697FE98-8A80-459F-86EC-66FB62A17DC9}" destId="{8EC8D0EA-4569-4338-96C4-1856C6063021}" srcOrd="14" destOrd="0" presId="urn:microsoft.com/office/officeart/2005/8/layout/default"/>
    <dgm:cxn modelId="{B212DA86-CB55-4DB1-9B1E-898E51D1C225}" type="presParOf" srcId="{A697FE98-8A80-459F-86EC-66FB62A17DC9}" destId="{AA0B6E1C-6B66-4EF4-9252-398711D2A596}" srcOrd="15" destOrd="0" presId="urn:microsoft.com/office/officeart/2005/8/layout/default"/>
    <dgm:cxn modelId="{3933A8EC-E5E9-4EEF-8F50-0740C689481C}" type="presParOf" srcId="{A697FE98-8A80-459F-86EC-66FB62A17DC9}" destId="{88D1A7EB-2C4C-4E3D-91A6-2CA60B116380}" srcOrd="1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91E897-4595-461C-A18A-8616BD2CC0E0}" type="doc">
      <dgm:prSet loTypeId="urn:microsoft.com/office/officeart/2005/8/layout/default" loCatId="list" qsTypeId="urn:microsoft.com/office/officeart/2005/8/quickstyle/simple2" qsCatId="simple" csTypeId="urn:microsoft.com/office/officeart/2005/8/colors/accent5_5" csCatId="accent5" phldr="1"/>
      <dgm:spPr/>
      <dgm:t>
        <a:bodyPr/>
        <a:lstStyle/>
        <a:p>
          <a:endParaRPr lang="en-NZ"/>
        </a:p>
      </dgm:t>
    </dgm:pt>
    <dgm:pt modelId="{DD10FFB0-1B68-4505-8BE0-1050D317AD71}">
      <dgm:prSet phldrT="[Text]" custT="1"/>
      <dgm:spPr/>
      <dgm:t>
        <a:bodyPr/>
        <a:lstStyle/>
        <a:p>
          <a:r>
            <a:rPr lang="en-NZ" sz="2000">
              <a:latin typeface="Verdana" panose="020B0604030504040204" pitchFamily="34" charset="0"/>
              <a:ea typeface="Verdana" panose="020B0604030504040204" pitchFamily="34" charset="0"/>
            </a:rPr>
            <a:t>Toolkit</a:t>
          </a:r>
        </a:p>
      </dgm:t>
    </dgm:pt>
    <dgm:pt modelId="{8BD42322-D241-4B4F-B45B-92AA547838C2}" type="parTrans" cxnId="{173C81EC-B622-41E2-9CD9-438FBF087FBD}">
      <dgm:prSet/>
      <dgm:spPr/>
      <dgm:t>
        <a:bodyPr/>
        <a:lstStyle/>
        <a:p>
          <a:endParaRPr lang="en-NZ"/>
        </a:p>
      </dgm:t>
    </dgm:pt>
    <dgm:pt modelId="{F4907A26-2A2A-4408-81FF-12BBE8E4A237}" type="sibTrans" cxnId="{173C81EC-B622-41E2-9CD9-438FBF087FBD}">
      <dgm:prSet/>
      <dgm:spPr/>
      <dgm:t>
        <a:bodyPr/>
        <a:lstStyle/>
        <a:p>
          <a:endParaRPr lang="en-NZ"/>
        </a:p>
      </dgm:t>
    </dgm:pt>
    <dgm:pt modelId="{47CA598F-95FD-428D-A312-9BBDB8E5BCEE}">
      <dgm:prSet phldrT="[Text]" custT="1"/>
      <dgm:spPr/>
      <dgm:t>
        <a:bodyPr/>
        <a:lstStyle/>
        <a:p>
          <a:r>
            <a:rPr lang="en-NZ" sz="2000">
              <a:latin typeface="Verdana" panose="020B0604030504040204" pitchFamily="34" charset="0"/>
              <a:ea typeface="Verdana" panose="020B0604030504040204" pitchFamily="34" charset="0"/>
            </a:rPr>
            <a:t>Social Media</a:t>
          </a:r>
        </a:p>
      </dgm:t>
    </dgm:pt>
    <dgm:pt modelId="{CB5B1C46-6096-4716-BE87-2702895D6DBD}" type="parTrans" cxnId="{8AB22F47-7210-4E7C-8830-D1625F0E3263}">
      <dgm:prSet/>
      <dgm:spPr/>
      <dgm:t>
        <a:bodyPr/>
        <a:lstStyle/>
        <a:p>
          <a:endParaRPr lang="en-NZ"/>
        </a:p>
      </dgm:t>
    </dgm:pt>
    <dgm:pt modelId="{A07C62E7-A4CD-4F80-9270-B3B77B3F5374}" type="sibTrans" cxnId="{8AB22F47-7210-4E7C-8830-D1625F0E3263}">
      <dgm:prSet/>
      <dgm:spPr/>
      <dgm:t>
        <a:bodyPr/>
        <a:lstStyle/>
        <a:p>
          <a:endParaRPr lang="en-NZ"/>
        </a:p>
      </dgm:t>
    </dgm:pt>
    <dgm:pt modelId="{983B718E-5624-4575-87CF-513458E72B58}">
      <dgm:prSet phldrT="[Text]" custT="1"/>
      <dgm:spPr/>
      <dgm:t>
        <a:bodyPr/>
        <a:lstStyle/>
        <a:p>
          <a:r>
            <a:rPr lang="en-NZ" sz="2000">
              <a:latin typeface="Verdana" panose="020B0604030504040204" pitchFamily="34" charset="0"/>
              <a:ea typeface="Verdana" panose="020B0604030504040204" pitchFamily="34" charset="0"/>
            </a:rPr>
            <a:t>Media release</a:t>
          </a:r>
        </a:p>
      </dgm:t>
    </dgm:pt>
    <dgm:pt modelId="{67C01900-8561-41CE-854F-09F8FAB31A22}" type="parTrans" cxnId="{374B0583-38CE-4567-ACD0-7BECAB847A1C}">
      <dgm:prSet/>
      <dgm:spPr/>
      <dgm:t>
        <a:bodyPr/>
        <a:lstStyle/>
        <a:p>
          <a:endParaRPr lang="en-NZ"/>
        </a:p>
      </dgm:t>
    </dgm:pt>
    <dgm:pt modelId="{4FA62FF2-DF77-4E99-98C6-A85D0371D691}" type="sibTrans" cxnId="{374B0583-38CE-4567-ACD0-7BECAB847A1C}">
      <dgm:prSet/>
      <dgm:spPr/>
      <dgm:t>
        <a:bodyPr/>
        <a:lstStyle/>
        <a:p>
          <a:endParaRPr lang="en-NZ"/>
        </a:p>
      </dgm:t>
    </dgm:pt>
    <dgm:pt modelId="{15B2F98D-DC60-4AAA-8AC4-7E2D6BCE11C4}">
      <dgm:prSet phldrT="[Text]" custT="1"/>
      <dgm:spPr/>
      <dgm:t>
        <a:bodyPr/>
        <a:lstStyle/>
        <a:p>
          <a:r>
            <a:rPr lang="en-US" sz="2000">
              <a:latin typeface="Verdana" panose="020B0604030504040204" pitchFamily="34" charset="0"/>
              <a:ea typeface="Verdana" panose="020B0604030504040204" pitchFamily="34" charset="0"/>
            </a:rPr>
            <a:t>Videos</a:t>
          </a:r>
          <a:endParaRPr lang="en-NZ" sz="2000">
            <a:latin typeface="Verdana" panose="020B0604030504040204" pitchFamily="34" charset="0"/>
            <a:ea typeface="Verdana" panose="020B0604030504040204" pitchFamily="34" charset="0"/>
          </a:endParaRPr>
        </a:p>
      </dgm:t>
    </dgm:pt>
    <dgm:pt modelId="{6408A7DC-533E-47C2-9CD9-F939440E07A3}" type="parTrans" cxnId="{2881B3DE-A504-4573-B449-73432F55E3F7}">
      <dgm:prSet/>
      <dgm:spPr/>
      <dgm:t>
        <a:bodyPr/>
        <a:lstStyle/>
        <a:p>
          <a:endParaRPr lang="en-NZ"/>
        </a:p>
      </dgm:t>
    </dgm:pt>
    <dgm:pt modelId="{EE9854C2-8DAE-4F60-B10E-809C85CC62C4}" type="sibTrans" cxnId="{2881B3DE-A504-4573-B449-73432F55E3F7}">
      <dgm:prSet/>
      <dgm:spPr/>
      <dgm:t>
        <a:bodyPr/>
        <a:lstStyle/>
        <a:p>
          <a:endParaRPr lang="en-NZ"/>
        </a:p>
      </dgm:t>
    </dgm:pt>
    <dgm:pt modelId="{ABE10993-C54B-42BE-87AB-2726FAA8B9B1}">
      <dgm:prSet phldrT="[Text]" custT="1"/>
      <dgm:spPr/>
      <dgm:t>
        <a:bodyPr/>
        <a:lstStyle/>
        <a:p>
          <a:r>
            <a:rPr lang="en-NZ" sz="2000">
              <a:latin typeface="Verdana" panose="020B0604030504040204" pitchFamily="34" charset="0"/>
              <a:ea typeface="Verdana" panose="020B0604030504040204" pitchFamily="34" charset="0"/>
            </a:rPr>
            <a:t>Policy briefing</a:t>
          </a:r>
        </a:p>
      </dgm:t>
    </dgm:pt>
    <dgm:pt modelId="{693F31E9-1DAD-4F8E-AAEC-3E05855A48AB}" type="sibTrans" cxnId="{7E00606C-6E75-4CE6-9D0A-4BC0F900E7A6}">
      <dgm:prSet/>
      <dgm:spPr/>
      <dgm:t>
        <a:bodyPr/>
        <a:lstStyle/>
        <a:p>
          <a:endParaRPr lang="en-NZ"/>
        </a:p>
      </dgm:t>
    </dgm:pt>
    <dgm:pt modelId="{D7AB7DEC-7B80-43E6-BF40-184D76E478A6}" type="parTrans" cxnId="{7E00606C-6E75-4CE6-9D0A-4BC0F900E7A6}">
      <dgm:prSet/>
      <dgm:spPr/>
      <dgm:t>
        <a:bodyPr/>
        <a:lstStyle/>
        <a:p>
          <a:endParaRPr lang="en-NZ"/>
        </a:p>
      </dgm:t>
    </dgm:pt>
    <dgm:pt modelId="{78B78865-57EB-4215-B3B4-953DB080D33A}">
      <dgm:prSet phldrT="[Text]" custT="1"/>
      <dgm:spPr/>
      <dgm:t>
        <a:bodyPr/>
        <a:lstStyle/>
        <a:p>
          <a:r>
            <a:rPr lang="en-GB" sz="2000">
              <a:latin typeface="Verdana" panose="020B0604030504040204" pitchFamily="34" charset="0"/>
              <a:ea typeface="Verdana" panose="020B0604030504040204" pitchFamily="34" charset="0"/>
            </a:rPr>
            <a:t>Prototypes</a:t>
          </a:r>
          <a:endParaRPr lang="en-NZ" sz="2000">
            <a:latin typeface="Verdana" panose="020B0604030504040204" pitchFamily="34" charset="0"/>
            <a:ea typeface="Verdana" panose="020B0604030504040204" pitchFamily="34" charset="0"/>
          </a:endParaRPr>
        </a:p>
      </dgm:t>
    </dgm:pt>
    <dgm:pt modelId="{B062ED8D-5270-4918-900C-C442A5EAC807}" type="parTrans" cxnId="{87C0640E-FD05-43EA-BA5A-4A6A3A407294}">
      <dgm:prSet/>
      <dgm:spPr/>
      <dgm:t>
        <a:bodyPr/>
        <a:lstStyle/>
        <a:p>
          <a:endParaRPr lang="en-NZ"/>
        </a:p>
      </dgm:t>
    </dgm:pt>
    <dgm:pt modelId="{EFD2ACA3-BA6A-461E-9E16-5433880D467C}" type="sibTrans" cxnId="{87C0640E-FD05-43EA-BA5A-4A6A3A407294}">
      <dgm:prSet/>
      <dgm:spPr/>
      <dgm:t>
        <a:bodyPr/>
        <a:lstStyle/>
        <a:p>
          <a:endParaRPr lang="en-NZ"/>
        </a:p>
      </dgm:t>
    </dgm:pt>
    <dgm:pt modelId="{3A9799EC-7EC6-4E46-AF51-4170899C8157}">
      <dgm:prSet custT="1"/>
      <dgm:spPr/>
      <dgm:t>
        <a:bodyPr/>
        <a:lstStyle/>
        <a:p>
          <a:r>
            <a:rPr lang="en-GB" sz="2000">
              <a:latin typeface="Verdana" panose="020B0604030504040204" pitchFamily="34" charset="0"/>
              <a:ea typeface="Verdana" panose="020B0604030504040204" pitchFamily="34" charset="0"/>
            </a:rPr>
            <a:t>Datasets</a:t>
          </a:r>
        </a:p>
      </dgm:t>
    </dgm:pt>
    <dgm:pt modelId="{BAD09DB3-B610-4CDA-A149-1C85AE9CE14C}" type="parTrans" cxnId="{3FFF0B4B-0DE3-4A7D-858B-AE0BC5375123}">
      <dgm:prSet/>
      <dgm:spPr/>
      <dgm:t>
        <a:bodyPr/>
        <a:lstStyle/>
        <a:p>
          <a:endParaRPr lang="en-NZ"/>
        </a:p>
      </dgm:t>
    </dgm:pt>
    <dgm:pt modelId="{1C590B80-00EA-456F-B753-5A353DE6709A}" type="sibTrans" cxnId="{3FFF0B4B-0DE3-4A7D-858B-AE0BC5375123}">
      <dgm:prSet/>
      <dgm:spPr/>
      <dgm:t>
        <a:bodyPr/>
        <a:lstStyle/>
        <a:p>
          <a:endParaRPr lang="en-NZ"/>
        </a:p>
      </dgm:t>
    </dgm:pt>
    <dgm:pt modelId="{FF94EA54-084D-4522-B8B8-6A97ED814BC1}">
      <dgm:prSet custT="1"/>
      <dgm:spPr/>
      <dgm:t>
        <a:bodyPr/>
        <a:lstStyle/>
        <a:p>
          <a:r>
            <a:rPr lang="en-GB" sz="2000">
              <a:latin typeface="Verdana" panose="020B0604030504040204" pitchFamily="34" charset="0"/>
              <a:ea typeface="Verdana" panose="020B0604030504040204" pitchFamily="34" charset="0"/>
            </a:rPr>
            <a:t>Methods &amp; processes</a:t>
          </a:r>
        </a:p>
      </dgm:t>
    </dgm:pt>
    <dgm:pt modelId="{9D2637A5-8485-4B33-A40A-DBD47A26A146}" type="parTrans" cxnId="{39F7278F-4095-40D6-9A53-B4934B1CCA48}">
      <dgm:prSet/>
      <dgm:spPr/>
      <dgm:t>
        <a:bodyPr/>
        <a:lstStyle/>
        <a:p>
          <a:endParaRPr lang="en-NZ"/>
        </a:p>
      </dgm:t>
    </dgm:pt>
    <dgm:pt modelId="{B9CEA450-AC86-46C0-BBD0-D8ED959C3D46}" type="sibTrans" cxnId="{39F7278F-4095-40D6-9A53-B4934B1CCA48}">
      <dgm:prSet/>
      <dgm:spPr/>
      <dgm:t>
        <a:bodyPr/>
        <a:lstStyle/>
        <a:p>
          <a:endParaRPr lang="en-NZ"/>
        </a:p>
      </dgm:t>
    </dgm:pt>
    <dgm:pt modelId="{6C95C29B-E352-4980-A7DD-7E8FE4789B6F}">
      <dgm:prSet custT="1"/>
      <dgm:spPr/>
      <dgm:t>
        <a:bodyPr/>
        <a:lstStyle/>
        <a:p>
          <a:r>
            <a:rPr lang="en-GB" sz="2000">
              <a:latin typeface="Verdana" panose="020B0604030504040204" pitchFamily="34" charset="0"/>
              <a:ea typeface="Verdana" panose="020B0604030504040204" pitchFamily="34" charset="0"/>
            </a:rPr>
            <a:t>Reports</a:t>
          </a:r>
        </a:p>
      </dgm:t>
    </dgm:pt>
    <dgm:pt modelId="{B523140F-AFAD-4B9B-9FA7-668582D0FC67}" type="parTrans" cxnId="{D3A21D41-F049-4A8B-86E9-646FF6C6A143}">
      <dgm:prSet/>
      <dgm:spPr/>
      <dgm:t>
        <a:bodyPr/>
        <a:lstStyle/>
        <a:p>
          <a:endParaRPr lang="en-NZ"/>
        </a:p>
      </dgm:t>
    </dgm:pt>
    <dgm:pt modelId="{96E1E7DB-BC96-45D6-A56A-71B21F10A193}" type="sibTrans" cxnId="{D3A21D41-F049-4A8B-86E9-646FF6C6A143}">
      <dgm:prSet/>
      <dgm:spPr/>
      <dgm:t>
        <a:bodyPr/>
        <a:lstStyle/>
        <a:p>
          <a:endParaRPr lang="en-NZ"/>
        </a:p>
      </dgm:t>
    </dgm:pt>
    <dgm:pt modelId="{F6B2F0F9-A798-4249-95A3-13EF68320B25}">
      <dgm:prSet custT="1"/>
      <dgm:spPr/>
      <dgm:t>
        <a:bodyPr/>
        <a:lstStyle/>
        <a:p>
          <a:r>
            <a:rPr lang="en-GB" sz="2000">
              <a:latin typeface="Verdana" panose="020B0604030504040204" pitchFamily="34" charset="0"/>
              <a:ea typeface="Verdana" panose="020B0604030504040204" pitchFamily="34" charset="0"/>
            </a:rPr>
            <a:t>Guidelines</a:t>
          </a:r>
        </a:p>
      </dgm:t>
    </dgm:pt>
    <dgm:pt modelId="{6CC3852F-C018-4CCF-98FF-E222BFA7A7BE}" type="parTrans" cxnId="{1D9666E2-84DF-46E9-9FDB-F461C517E070}">
      <dgm:prSet/>
      <dgm:spPr/>
      <dgm:t>
        <a:bodyPr/>
        <a:lstStyle/>
        <a:p>
          <a:endParaRPr lang="en-NZ"/>
        </a:p>
      </dgm:t>
    </dgm:pt>
    <dgm:pt modelId="{DE023616-CB70-4F7F-AECD-8B4F4D9A4D04}" type="sibTrans" cxnId="{1D9666E2-84DF-46E9-9FDB-F461C517E070}">
      <dgm:prSet/>
      <dgm:spPr/>
      <dgm:t>
        <a:bodyPr/>
        <a:lstStyle/>
        <a:p>
          <a:endParaRPr lang="en-NZ"/>
        </a:p>
      </dgm:t>
    </dgm:pt>
    <dgm:pt modelId="{A697FE98-8A80-459F-86EC-66FB62A17DC9}" type="pres">
      <dgm:prSet presAssocID="{A391E897-4595-461C-A18A-8616BD2CC0E0}" presName="diagram" presStyleCnt="0">
        <dgm:presLayoutVars>
          <dgm:dir/>
          <dgm:resizeHandles val="exact"/>
        </dgm:presLayoutVars>
      </dgm:prSet>
      <dgm:spPr/>
    </dgm:pt>
    <dgm:pt modelId="{B4F3877E-72A8-4268-B5F2-D5181C1FE0E3}" type="pres">
      <dgm:prSet presAssocID="{ABE10993-C54B-42BE-87AB-2726FAA8B9B1}" presName="node" presStyleLbl="node1" presStyleIdx="0" presStyleCnt="10">
        <dgm:presLayoutVars>
          <dgm:bulletEnabled val="1"/>
        </dgm:presLayoutVars>
      </dgm:prSet>
      <dgm:spPr/>
    </dgm:pt>
    <dgm:pt modelId="{BF92F50E-ADCA-4E1C-996C-389DB933F367}" type="pres">
      <dgm:prSet presAssocID="{693F31E9-1DAD-4F8E-AAEC-3E05855A48AB}" presName="sibTrans" presStyleCnt="0"/>
      <dgm:spPr/>
    </dgm:pt>
    <dgm:pt modelId="{005CE64D-9130-4B59-A7BA-227C53CD6933}" type="pres">
      <dgm:prSet presAssocID="{DD10FFB0-1B68-4505-8BE0-1050D317AD71}" presName="node" presStyleLbl="node1" presStyleIdx="1" presStyleCnt="10">
        <dgm:presLayoutVars>
          <dgm:bulletEnabled val="1"/>
        </dgm:presLayoutVars>
      </dgm:prSet>
      <dgm:spPr/>
    </dgm:pt>
    <dgm:pt modelId="{CD5A1C23-1B68-4F9F-BF3B-DE36C5B7B005}" type="pres">
      <dgm:prSet presAssocID="{F4907A26-2A2A-4408-81FF-12BBE8E4A237}" presName="sibTrans" presStyleCnt="0"/>
      <dgm:spPr/>
    </dgm:pt>
    <dgm:pt modelId="{04C52D6C-52F5-4BB4-BDE6-F6E8455220D7}" type="pres">
      <dgm:prSet presAssocID="{47CA598F-95FD-428D-A312-9BBDB8E5BCEE}" presName="node" presStyleLbl="node1" presStyleIdx="2" presStyleCnt="10">
        <dgm:presLayoutVars>
          <dgm:bulletEnabled val="1"/>
        </dgm:presLayoutVars>
      </dgm:prSet>
      <dgm:spPr/>
    </dgm:pt>
    <dgm:pt modelId="{67DA5DCE-BB04-4BC0-82C0-0DD8FBB0FE7F}" type="pres">
      <dgm:prSet presAssocID="{A07C62E7-A4CD-4F80-9270-B3B77B3F5374}" presName="sibTrans" presStyleCnt="0"/>
      <dgm:spPr/>
    </dgm:pt>
    <dgm:pt modelId="{029446FA-839E-4C9B-AC5D-B9463DF4BA23}" type="pres">
      <dgm:prSet presAssocID="{983B718E-5624-4575-87CF-513458E72B58}" presName="node" presStyleLbl="node1" presStyleIdx="3" presStyleCnt="10">
        <dgm:presLayoutVars>
          <dgm:bulletEnabled val="1"/>
        </dgm:presLayoutVars>
      </dgm:prSet>
      <dgm:spPr/>
    </dgm:pt>
    <dgm:pt modelId="{C6DE3371-112A-413F-AA15-5ABC513CFCDB}" type="pres">
      <dgm:prSet presAssocID="{4FA62FF2-DF77-4E99-98C6-A85D0371D691}" presName="sibTrans" presStyleCnt="0"/>
      <dgm:spPr/>
    </dgm:pt>
    <dgm:pt modelId="{8EE4F755-29B9-42A1-83A5-A81D89BEF4BD}" type="pres">
      <dgm:prSet presAssocID="{15B2F98D-DC60-4AAA-8AC4-7E2D6BCE11C4}" presName="node" presStyleLbl="node1" presStyleIdx="4" presStyleCnt="10">
        <dgm:presLayoutVars>
          <dgm:bulletEnabled val="1"/>
        </dgm:presLayoutVars>
      </dgm:prSet>
      <dgm:spPr/>
    </dgm:pt>
    <dgm:pt modelId="{20A565F9-06C1-4260-B377-D69BA13CDBE4}" type="pres">
      <dgm:prSet presAssocID="{EE9854C2-8DAE-4F60-B10E-809C85CC62C4}" presName="sibTrans" presStyleCnt="0"/>
      <dgm:spPr/>
    </dgm:pt>
    <dgm:pt modelId="{C1178BEE-361D-46F8-A0AA-1C495ED149CC}" type="pres">
      <dgm:prSet presAssocID="{78B78865-57EB-4215-B3B4-953DB080D33A}" presName="node" presStyleLbl="node1" presStyleIdx="5" presStyleCnt="10">
        <dgm:presLayoutVars>
          <dgm:bulletEnabled val="1"/>
        </dgm:presLayoutVars>
      </dgm:prSet>
      <dgm:spPr/>
    </dgm:pt>
    <dgm:pt modelId="{B3468E47-CB4D-4F67-AC87-2B907637F03B}" type="pres">
      <dgm:prSet presAssocID="{EFD2ACA3-BA6A-461E-9E16-5433880D467C}" presName="sibTrans" presStyleCnt="0"/>
      <dgm:spPr/>
    </dgm:pt>
    <dgm:pt modelId="{B063442B-0233-4420-8578-7BEA3311819B}" type="pres">
      <dgm:prSet presAssocID="{3A9799EC-7EC6-4E46-AF51-4170899C8157}" presName="node" presStyleLbl="node1" presStyleIdx="6" presStyleCnt="10">
        <dgm:presLayoutVars>
          <dgm:bulletEnabled val="1"/>
        </dgm:presLayoutVars>
      </dgm:prSet>
      <dgm:spPr/>
    </dgm:pt>
    <dgm:pt modelId="{1878F348-6ED4-41F8-A347-6D1923336CC0}" type="pres">
      <dgm:prSet presAssocID="{1C590B80-00EA-456F-B753-5A353DE6709A}" presName="sibTrans" presStyleCnt="0"/>
      <dgm:spPr/>
    </dgm:pt>
    <dgm:pt modelId="{AF8B659A-8E51-4166-A496-63FEF57AAC1A}" type="pres">
      <dgm:prSet presAssocID="{FF94EA54-084D-4522-B8B8-6A97ED814BC1}" presName="node" presStyleLbl="node1" presStyleIdx="7" presStyleCnt="10">
        <dgm:presLayoutVars>
          <dgm:bulletEnabled val="1"/>
        </dgm:presLayoutVars>
      </dgm:prSet>
      <dgm:spPr/>
    </dgm:pt>
    <dgm:pt modelId="{90A61A8F-52AF-4829-954E-33D95C51988B}" type="pres">
      <dgm:prSet presAssocID="{B9CEA450-AC86-46C0-BBD0-D8ED959C3D46}" presName="sibTrans" presStyleCnt="0"/>
      <dgm:spPr/>
    </dgm:pt>
    <dgm:pt modelId="{4EBAC51F-840D-447B-A544-AEB9F368297E}" type="pres">
      <dgm:prSet presAssocID="{6C95C29B-E352-4980-A7DD-7E8FE4789B6F}" presName="node" presStyleLbl="node1" presStyleIdx="8" presStyleCnt="10">
        <dgm:presLayoutVars>
          <dgm:bulletEnabled val="1"/>
        </dgm:presLayoutVars>
      </dgm:prSet>
      <dgm:spPr/>
    </dgm:pt>
    <dgm:pt modelId="{86377DC9-53CF-4C2D-9B85-1138BCD9EDC9}" type="pres">
      <dgm:prSet presAssocID="{96E1E7DB-BC96-45D6-A56A-71B21F10A193}" presName="sibTrans" presStyleCnt="0"/>
      <dgm:spPr/>
    </dgm:pt>
    <dgm:pt modelId="{AACFA9B5-0AB5-4DC3-ADDC-DF0B439C9410}" type="pres">
      <dgm:prSet presAssocID="{F6B2F0F9-A798-4249-95A3-13EF68320B25}" presName="node" presStyleLbl="node1" presStyleIdx="9" presStyleCnt="10">
        <dgm:presLayoutVars>
          <dgm:bulletEnabled val="1"/>
        </dgm:presLayoutVars>
      </dgm:prSet>
      <dgm:spPr/>
    </dgm:pt>
  </dgm:ptLst>
  <dgm:cxnLst>
    <dgm:cxn modelId="{87C0640E-FD05-43EA-BA5A-4A6A3A407294}" srcId="{A391E897-4595-461C-A18A-8616BD2CC0E0}" destId="{78B78865-57EB-4215-B3B4-953DB080D33A}" srcOrd="5" destOrd="0" parTransId="{B062ED8D-5270-4918-900C-C442A5EAC807}" sibTransId="{EFD2ACA3-BA6A-461E-9E16-5433880D467C}"/>
    <dgm:cxn modelId="{F2CFE31C-9BD1-4F6F-B57C-44EF3016DAA8}" type="presOf" srcId="{6C95C29B-E352-4980-A7DD-7E8FE4789B6F}" destId="{4EBAC51F-840D-447B-A544-AEB9F368297E}" srcOrd="0" destOrd="0" presId="urn:microsoft.com/office/officeart/2005/8/layout/default"/>
    <dgm:cxn modelId="{3AB75A2C-0C47-4E5A-AF86-1C6EF675FCC0}" type="presOf" srcId="{FF94EA54-084D-4522-B8B8-6A97ED814BC1}" destId="{AF8B659A-8E51-4166-A496-63FEF57AAC1A}" srcOrd="0" destOrd="0" presId="urn:microsoft.com/office/officeart/2005/8/layout/default"/>
    <dgm:cxn modelId="{D3A21D41-F049-4A8B-86E9-646FF6C6A143}" srcId="{A391E897-4595-461C-A18A-8616BD2CC0E0}" destId="{6C95C29B-E352-4980-A7DD-7E8FE4789B6F}" srcOrd="8" destOrd="0" parTransId="{B523140F-AFAD-4B9B-9FA7-668582D0FC67}" sibTransId="{96E1E7DB-BC96-45D6-A56A-71B21F10A193}"/>
    <dgm:cxn modelId="{0AA39966-AF45-4CD3-9134-91FCB93389D4}" type="presOf" srcId="{DD10FFB0-1B68-4505-8BE0-1050D317AD71}" destId="{005CE64D-9130-4B59-A7BA-227C53CD6933}" srcOrd="0" destOrd="0" presId="urn:microsoft.com/office/officeart/2005/8/layout/default"/>
    <dgm:cxn modelId="{8AB22F47-7210-4E7C-8830-D1625F0E3263}" srcId="{A391E897-4595-461C-A18A-8616BD2CC0E0}" destId="{47CA598F-95FD-428D-A312-9BBDB8E5BCEE}" srcOrd="2" destOrd="0" parTransId="{CB5B1C46-6096-4716-BE87-2702895D6DBD}" sibTransId="{A07C62E7-A4CD-4F80-9270-B3B77B3F5374}"/>
    <dgm:cxn modelId="{4D8A3368-6153-4C53-A77C-D6C00BC3C751}" type="presOf" srcId="{F6B2F0F9-A798-4249-95A3-13EF68320B25}" destId="{AACFA9B5-0AB5-4DC3-ADDC-DF0B439C9410}" srcOrd="0" destOrd="0" presId="urn:microsoft.com/office/officeart/2005/8/layout/default"/>
    <dgm:cxn modelId="{3FFF0B4B-0DE3-4A7D-858B-AE0BC5375123}" srcId="{A391E897-4595-461C-A18A-8616BD2CC0E0}" destId="{3A9799EC-7EC6-4E46-AF51-4170899C8157}" srcOrd="6" destOrd="0" parTransId="{BAD09DB3-B610-4CDA-A149-1C85AE9CE14C}" sibTransId="{1C590B80-00EA-456F-B753-5A353DE6709A}"/>
    <dgm:cxn modelId="{7E00606C-6E75-4CE6-9D0A-4BC0F900E7A6}" srcId="{A391E897-4595-461C-A18A-8616BD2CC0E0}" destId="{ABE10993-C54B-42BE-87AB-2726FAA8B9B1}" srcOrd="0" destOrd="0" parTransId="{D7AB7DEC-7B80-43E6-BF40-184D76E478A6}" sibTransId="{693F31E9-1DAD-4F8E-AAEC-3E05855A48AB}"/>
    <dgm:cxn modelId="{42FEEA52-CB82-46B8-B9EE-32D72E245A53}" type="presOf" srcId="{A391E897-4595-461C-A18A-8616BD2CC0E0}" destId="{A697FE98-8A80-459F-86EC-66FB62A17DC9}" srcOrd="0" destOrd="0" presId="urn:microsoft.com/office/officeart/2005/8/layout/default"/>
    <dgm:cxn modelId="{42A9AA73-D50D-47C5-8E9C-10CB8CD7BF5F}" type="presOf" srcId="{ABE10993-C54B-42BE-87AB-2726FAA8B9B1}" destId="{B4F3877E-72A8-4268-B5F2-D5181C1FE0E3}" srcOrd="0" destOrd="0" presId="urn:microsoft.com/office/officeart/2005/8/layout/default"/>
    <dgm:cxn modelId="{457C2A58-A0EA-4148-A942-4210444E8416}" type="presOf" srcId="{983B718E-5624-4575-87CF-513458E72B58}" destId="{029446FA-839E-4C9B-AC5D-B9463DF4BA23}" srcOrd="0" destOrd="0" presId="urn:microsoft.com/office/officeart/2005/8/layout/default"/>
    <dgm:cxn modelId="{374B0583-38CE-4567-ACD0-7BECAB847A1C}" srcId="{A391E897-4595-461C-A18A-8616BD2CC0E0}" destId="{983B718E-5624-4575-87CF-513458E72B58}" srcOrd="3" destOrd="0" parTransId="{67C01900-8561-41CE-854F-09F8FAB31A22}" sibTransId="{4FA62FF2-DF77-4E99-98C6-A85D0371D691}"/>
    <dgm:cxn modelId="{8A11948E-2859-4894-AC53-9EE305C6159E}" type="presOf" srcId="{3A9799EC-7EC6-4E46-AF51-4170899C8157}" destId="{B063442B-0233-4420-8578-7BEA3311819B}" srcOrd="0" destOrd="0" presId="urn:microsoft.com/office/officeart/2005/8/layout/default"/>
    <dgm:cxn modelId="{39F7278F-4095-40D6-9A53-B4934B1CCA48}" srcId="{A391E897-4595-461C-A18A-8616BD2CC0E0}" destId="{FF94EA54-084D-4522-B8B8-6A97ED814BC1}" srcOrd="7" destOrd="0" parTransId="{9D2637A5-8485-4B33-A40A-DBD47A26A146}" sibTransId="{B9CEA450-AC86-46C0-BBD0-D8ED959C3D46}"/>
    <dgm:cxn modelId="{011EF2AB-D92A-408A-82A3-36559B734697}" type="presOf" srcId="{78B78865-57EB-4215-B3B4-953DB080D33A}" destId="{C1178BEE-361D-46F8-A0AA-1C495ED149CC}" srcOrd="0" destOrd="0" presId="urn:microsoft.com/office/officeart/2005/8/layout/default"/>
    <dgm:cxn modelId="{2881B3DE-A504-4573-B449-73432F55E3F7}" srcId="{A391E897-4595-461C-A18A-8616BD2CC0E0}" destId="{15B2F98D-DC60-4AAA-8AC4-7E2D6BCE11C4}" srcOrd="4" destOrd="0" parTransId="{6408A7DC-533E-47C2-9CD9-F939440E07A3}" sibTransId="{EE9854C2-8DAE-4F60-B10E-809C85CC62C4}"/>
    <dgm:cxn modelId="{1D9666E2-84DF-46E9-9FDB-F461C517E070}" srcId="{A391E897-4595-461C-A18A-8616BD2CC0E0}" destId="{F6B2F0F9-A798-4249-95A3-13EF68320B25}" srcOrd="9" destOrd="0" parTransId="{6CC3852F-C018-4CCF-98FF-E222BFA7A7BE}" sibTransId="{DE023616-CB70-4F7F-AECD-8B4F4D9A4D04}"/>
    <dgm:cxn modelId="{E34A74E8-40E8-423A-94C7-46B0AFB74FD7}" type="presOf" srcId="{15B2F98D-DC60-4AAA-8AC4-7E2D6BCE11C4}" destId="{8EE4F755-29B9-42A1-83A5-A81D89BEF4BD}" srcOrd="0" destOrd="0" presId="urn:microsoft.com/office/officeart/2005/8/layout/default"/>
    <dgm:cxn modelId="{173C81EC-B622-41E2-9CD9-438FBF087FBD}" srcId="{A391E897-4595-461C-A18A-8616BD2CC0E0}" destId="{DD10FFB0-1B68-4505-8BE0-1050D317AD71}" srcOrd="1" destOrd="0" parTransId="{8BD42322-D241-4B4F-B45B-92AA547838C2}" sibTransId="{F4907A26-2A2A-4408-81FF-12BBE8E4A237}"/>
    <dgm:cxn modelId="{B8B009ED-480A-4BF3-A9F8-F515C247981D}" type="presOf" srcId="{47CA598F-95FD-428D-A312-9BBDB8E5BCEE}" destId="{04C52D6C-52F5-4BB4-BDE6-F6E8455220D7}" srcOrd="0" destOrd="0" presId="urn:microsoft.com/office/officeart/2005/8/layout/default"/>
    <dgm:cxn modelId="{B12DC01B-E2E4-4F17-B4AE-D283CF299775}" type="presParOf" srcId="{A697FE98-8A80-459F-86EC-66FB62A17DC9}" destId="{B4F3877E-72A8-4268-B5F2-D5181C1FE0E3}" srcOrd="0" destOrd="0" presId="urn:microsoft.com/office/officeart/2005/8/layout/default"/>
    <dgm:cxn modelId="{07BAB21F-6C0C-47B0-AA07-29B74147C4BB}" type="presParOf" srcId="{A697FE98-8A80-459F-86EC-66FB62A17DC9}" destId="{BF92F50E-ADCA-4E1C-996C-389DB933F367}" srcOrd="1" destOrd="0" presId="urn:microsoft.com/office/officeart/2005/8/layout/default"/>
    <dgm:cxn modelId="{8B80770D-5947-46BC-BA81-E306B0A84C62}" type="presParOf" srcId="{A697FE98-8A80-459F-86EC-66FB62A17DC9}" destId="{005CE64D-9130-4B59-A7BA-227C53CD6933}" srcOrd="2" destOrd="0" presId="urn:microsoft.com/office/officeart/2005/8/layout/default"/>
    <dgm:cxn modelId="{76D7AA21-129A-43C9-911F-78EBFCA23B41}" type="presParOf" srcId="{A697FE98-8A80-459F-86EC-66FB62A17DC9}" destId="{CD5A1C23-1B68-4F9F-BF3B-DE36C5B7B005}" srcOrd="3" destOrd="0" presId="urn:microsoft.com/office/officeart/2005/8/layout/default"/>
    <dgm:cxn modelId="{4E937DB9-8445-457B-90BD-4DEB06BF4892}" type="presParOf" srcId="{A697FE98-8A80-459F-86EC-66FB62A17DC9}" destId="{04C52D6C-52F5-4BB4-BDE6-F6E8455220D7}" srcOrd="4" destOrd="0" presId="urn:microsoft.com/office/officeart/2005/8/layout/default"/>
    <dgm:cxn modelId="{44079870-B5CD-4B21-BC40-E7C0D547706F}" type="presParOf" srcId="{A697FE98-8A80-459F-86EC-66FB62A17DC9}" destId="{67DA5DCE-BB04-4BC0-82C0-0DD8FBB0FE7F}" srcOrd="5" destOrd="0" presId="urn:microsoft.com/office/officeart/2005/8/layout/default"/>
    <dgm:cxn modelId="{9DC8290B-F552-4749-9006-7FE06C07BABC}" type="presParOf" srcId="{A697FE98-8A80-459F-86EC-66FB62A17DC9}" destId="{029446FA-839E-4C9B-AC5D-B9463DF4BA23}" srcOrd="6" destOrd="0" presId="urn:microsoft.com/office/officeart/2005/8/layout/default"/>
    <dgm:cxn modelId="{75C78743-6BC9-4552-910E-CB69BCD485FE}" type="presParOf" srcId="{A697FE98-8A80-459F-86EC-66FB62A17DC9}" destId="{C6DE3371-112A-413F-AA15-5ABC513CFCDB}" srcOrd="7" destOrd="0" presId="urn:microsoft.com/office/officeart/2005/8/layout/default"/>
    <dgm:cxn modelId="{547505EA-CC50-46EE-920D-970A20AEDDCD}" type="presParOf" srcId="{A697FE98-8A80-459F-86EC-66FB62A17DC9}" destId="{8EE4F755-29B9-42A1-83A5-A81D89BEF4BD}" srcOrd="8" destOrd="0" presId="urn:microsoft.com/office/officeart/2005/8/layout/default"/>
    <dgm:cxn modelId="{162A1E6D-3F83-472D-B295-ADCA7FD83B6C}" type="presParOf" srcId="{A697FE98-8A80-459F-86EC-66FB62A17DC9}" destId="{20A565F9-06C1-4260-B377-D69BA13CDBE4}" srcOrd="9" destOrd="0" presId="urn:microsoft.com/office/officeart/2005/8/layout/default"/>
    <dgm:cxn modelId="{1FD3918B-EBE6-4E73-B585-68CF3947FBAD}" type="presParOf" srcId="{A697FE98-8A80-459F-86EC-66FB62A17DC9}" destId="{C1178BEE-361D-46F8-A0AA-1C495ED149CC}" srcOrd="10" destOrd="0" presId="urn:microsoft.com/office/officeart/2005/8/layout/default"/>
    <dgm:cxn modelId="{7E79C9EF-6428-47C9-838A-85BD44D6A689}" type="presParOf" srcId="{A697FE98-8A80-459F-86EC-66FB62A17DC9}" destId="{B3468E47-CB4D-4F67-AC87-2B907637F03B}" srcOrd="11" destOrd="0" presId="urn:microsoft.com/office/officeart/2005/8/layout/default"/>
    <dgm:cxn modelId="{D0FE8C5F-9E2D-4CBE-96A2-5CCC739EBCFD}" type="presParOf" srcId="{A697FE98-8A80-459F-86EC-66FB62A17DC9}" destId="{B063442B-0233-4420-8578-7BEA3311819B}" srcOrd="12" destOrd="0" presId="urn:microsoft.com/office/officeart/2005/8/layout/default"/>
    <dgm:cxn modelId="{0915F2E8-3B21-4C32-BA1A-EFF869820811}" type="presParOf" srcId="{A697FE98-8A80-459F-86EC-66FB62A17DC9}" destId="{1878F348-6ED4-41F8-A347-6D1923336CC0}" srcOrd="13" destOrd="0" presId="urn:microsoft.com/office/officeart/2005/8/layout/default"/>
    <dgm:cxn modelId="{1C61B83C-B150-4CF6-AAE5-E2D2103DE868}" type="presParOf" srcId="{A697FE98-8A80-459F-86EC-66FB62A17DC9}" destId="{AF8B659A-8E51-4166-A496-63FEF57AAC1A}" srcOrd="14" destOrd="0" presId="urn:microsoft.com/office/officeart/2005/8/layout/default"/>
    <dgm:cxn modelId="{B5871882-C541-43A7-ADCA-3F8EF105B0D9}" type="presParOf" srcId="{A697FE98-8A80-459F-86EC-66FB62A17DC9}" destId="{90A61A8F-52AF-4829-954E-33D95C51988B}" srcOrd="15" destOrd="0" presId="urn:microsoft.com/office/officeart/2005/8/layout/default"/>
    <dgm:cxn modelId="{61457E5B-0B26-45EA-AA17-7CAA2ED413C8}" type="presParOf" srcId="{A697FE98-8A80-459F-86EC-66FB62A17DC9}" destId="{4EBAC51F-840D-447B-A544-AEB9F368297E}" srcOrd="16" destOrd="0" presId="urn:microsoft.com/office/officeart/2005/8/layout/default"/>
    <dgm:cxn modelId="{1BA5ED7A-A30F-4AFF-B74D-464D9D274A2C}" type="presParOf" srcId="{A697FE98-8A80-459F-86EC-66FB62A17DC9}" destId="{86377DC9-53CF-4C2D-9B85-1138BCD9EDC9}" srcOrd="17" destOrd="0" presId="urn:microsoft.com/office/officeart/2005/8/layout/default"/>
    <dgm:cxn modelId="{A16BFF95-4DBB-470A-8D9D-35765367444D}" type="presParOf" srcId="{A697FE98-8A80-459F-86EC-66FB62A17DC9}" destId="{AACFA9B5-0AB5-4DC3-ADDC-DF0B439C9410}" srcOrd="18" destOrd="0" presId="urn:microsoft.com/office/officeart/2005/8/layout/defaul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92E00C-172D-4C3F-B7E3-366518925EC0}" type="doc">
      <dgm:prSet loTypeId="urn:microsoft.com/office/officeart/2005/8/layout/hChevron3" loCatId="process" qsTypeId="urn:microsoft.com/office/officeart/2005/8/quickstyle/simple1" qsCatId="simple" csTypeId="urn:microsoft.com/office/officeart/2005/8/colors/colorful4" csCatId="colorful" phldr="1"/>
      <dgm:spPr/>
      <dgm:t>
        <a:bodyPr/>
        <a:lstStyle/>
        <a:p>
          <a:endParaRPr lang="en-NZ"/>
        </a:p>
      </dgm:t>
    </dgm:pt>
    <dgm:pt modelId="{B8BC2708-D024-4F91-A7E0-3EB087A60A71}">
      <dgm:prSet phldrT="[Text]" custT="1"/>
      <dgm:spPr/>
      <dgm:t>
        <a:bodyPr/>
        <a:lstStyle/>
        <a:p>
          <a:r>
            <a:rPr lang="en-NZ" sz="3200">
              <a:latin typeface="Verdana" panose="020B0604030504040204" pitchFamily="34" charset="0"/>
              <a:ea typeface="Verdana" panose="020B0604030504040204" pitchFamily="34" charset="0"/>
            </a:rPr>
            <a:t>Stakeholder</a:t>
          </a:r>
        </a:p>
      </dgm:t>
    </dgm:pt>
    <dgm:pt modelId="{76D8DF35-3A2B-4B06-987C-A9B48E771AEA}" type="parTrans" cxnId="{46B97BB6-6C2C-4D58-A0D0-640C2060F6B0}">
      <dgm:prSet/>
      <dgm:spPr/>
      <dgm:t>
        <a:bodyPr/>
        <a:lstStyle/>
        <a:p>
          <a:endParaRPr lang="en-NZ"/>
        </a:p>
      </dgm:t>
    </dgm:pt>
    <dgm:pt modelId="{A381C2FC-C837-4E9D-87BB-E71306E1D867}" type="sibTrans" cxnId="{46B97BB6-6C2C-4D58-A0D0-640C2060F6B0}">
      <dgm:prSet/>
      <dgm:spPr/>
      <dgm:t>
        <a:bodyPr/>
        <a:lstStyle/>
        <a:p>
          <a:endParaRPr lang="en-NZ"/>
        </a:p>
      </dgm:t>
    </dgm:pt>
    <dgm:pt modelId="{E802DDE7-1C25-44EC-B22B-4B2CDA264111}">
      <dgm:prSet phldrT="[Text]" custT="1"/>
      <dgm:spPr>
        <a:solidFill>
          <a:srgbClr val="685DAB"/>
        </a:solidFill>
      </dgm:spPr>
      <dgm:t>
        <a:bodyPr/>
        <a:lstStyle/>
        <a:p>
          <a:r>
            <a:rPr lang="en-NZ" sz="3200">
              <a:latin typeface="Verdana" panose="020B0604030504040204" pitchFamily="34" charset="0"/>
              <a:ea typeface="Verdana" panose="020B0604030504040204" pitchFamily="34" charset="0"/>
            </a:rPr>
            <a:t>Purpose</a:t>
          </a:r>
        </a:p>
      </dgm:t>
    </dgm:pt>
    <dgm:pt modelId="{5102E919-1F5E-4DAB-AA92-3833467CEB21}" type="parTrans" cxnId="{207D223A-0B16-40CA-84B2-EA9FCC4EC0DC}">
      <dgm:prSet/>
      <dgm:spPr/>
      <dgm:t>
        <a:bodyPr/>
        <a:lstStyle/>
        <a:p>
          <a:endParaRPr lang="en-NZ"/>
        </a:p>
      </dgm:t>
    </dgm:pt>
    <dgm:pt modelId="{541FF6B6-FE16-4ACA-B39D-2D74A7EC3754}" type="sibTrans" cxnId="{207D223A-0B16-40CA-84B2-EA9FCC4EC0DC}">
      <dgm:prSet/>
      <dgm:spPr/>
      <dgm:t>
        <a:bodyPr/>
        <a:lstStyle/>
        <a:p>
          <a:endParaRPr lang="en-NZ"/>
        </a:p>
      </dgm:t>
    </dgm:pt>
    <dgm:pt modelId="{7256007F-D33A-4BE8-A347-888E6F98DDE1}">
      <dgm:prSet phldrT="[Text]" custT="1"/>
      <dgm:spPr>
        <a:solidFill>
          <a:srgbClr val="5767B4"/>
        </a:solidFill>
      </dgm:spPr>
      <dgm:t>
        <a:bodyPr/>
        <a:lstStyle/>
        <a:p>
          <a:r>
            <a:rPr lang="en-NZ" sz="3200">
              <a:latin typeface="Verdana" panose="020B0604030504040204" pitchFamily="34" charset="0"/>
              <a:ea typeface="Verdana" panose="020B0604030504040204" pitchFamily="34" charset="0"/>
            </a:rPr>
            <a:t>Timing</a:t>
          </a:r>
        </a:p>
      </dgm:t>
    </dgm:pt>
    <dgm:pt modelId="{BB7B592F-B1C8-490F-8048-93DC2AECEEB6}" type="parTrans" cxnId="{F87FA65D-3A61-4C2B-BE17-E3D6E26ABDA7}">
      <dgm:prSet/>
      <dgm:spPr/>
      <dgm:t>
        <a:bodyPr/>
        <a:lstStyle/>
        <a:p>
          <a:endParaRPr lang="en-NZ"/>
        </a:p>
      </dgm:t>
    </dgm:pt>
    <dgm:pt modelId="{147E0971-5BCA-46B4-8CE0-00A4DEB871C2}" type="sibTrans" cxnId="{F87FA65D-3A61-4C2B-BE17-E3D6E26ABDA7}">
      <dgm:prSet/>
      <dgm:spPr/>
      <dgm:t>
        <a:bodyPr/>
        <a:lstStyle/>
        <a:p>
          <a:endParaRPr lang="en-NZ"/>
        </a:p>
      </dgm:t>
    </dgm:pt>
    <dgm:pt modelId="{A1705982-7D5F-405F-BCDE-3E134C43247B}">
      <dgm:prSet custT="1"/>
      <dgm:spPr/>
      <dgm:t>
        <a:bodyPr/>
        <a:lstStyle/>
        <a:p>
          <a:r>
            <a:rPr lang="en-NZ" sz="3200">
              <a:latin typeface="Verdana" panose="020B0604030504040204" pitchFamily="34" charset="0"/>
              <a:ea typeface="Verdana" panose="020B0604030504040204" pitchFamily="34" charset="0"/>
            </a:rPr>
            <a:t>Activity</a:t>
          </a:r>
        </a:p>
      </dgm:t>
    </dgm:pt>
    <dgm:pt modelId="{8E84FD4A-CFC5-4D5C-A85B-9D1BF3E7DA31}" type="parTrans" cxnId="{9680FF40-6F51-4A9E-AD96-F5FB0D0859C6}">
      <dgm:prSet/>
      <dgm:spPr/>
      <dgm:t>
        <a:bodyPr/>
        <a:lstStyle/>
        <a:p>
          <a:endParaRPr lang="en-NZ"/>
        </a:p>
      </dgm:t>
    </dgm:pt>
    <dgm:pt modelId="{DEA8A68B-4384-4CB6-9572-7AD5A7EECC82}" type="sibTrans" cxnId="{9680FF40-6F51-4A9E-AD96-F5FB0D0859C6}">
      <dgm:prSet/>
      <dgm:spPr/>
      <dgm:t>
        <a:bodyPr/>
        <a:lstStyle/>
        <a:p>
          <a:endParaRPr lang="en-NZ"/>
        </a:p>
      </dgm:t>
    </dgm:pt>
    <dgm:pt modelId="{D8902573-97E4-48EF-81DE-4C01DB664B77}">
      <dgm:prSet custT="1"/>
      <dgm:spPr/>
      <dgm:t>
        <a:bodyPr/>
        <a:lstStyle/>
        <a:p>
          <a:r>
            <a:rPr lang="en-NZ" sz="3200">
              <a:latin typeface="Verdana" panose="020B0604030504040204" pitchFamily="34" charset="0"/>
              <a:ea typeface="Verdana" panose="020B0604030504040204" pitchFamily="34" charset="0"/>
            </a:rPr>
            <a:t>Output</a:t>
          </a:r>
        </a:p>
      </dgm:t>
    </dgm:pt>
    <dgm:pt modelId="{B5CC0D6D-062D-43B9-BDA5-39A91C0C783E}" type="parTrans" cxnId="{FA53F30C-302A-4ACD-9D86-C614110F064D}">
      <dgm:prSet/>
      <dgm:spPr/>
      <dgm:t>
        <a:bodyPr/>
        <a:lstStyle/>
        <a:p>
          <a:endParaRPr lang="en-NZ"/>
        </a:p>
      </dgm:t>
    </dgm:pt>
    <dgm:pt modelId="{E1288215-6CF0-42ED-A718-293B62C34BE9}" type="sibTrans" cxnId="{FA53F30C-302A-4ACD-9D86-C614110F064D}">
      <dgm:prSet/>
      <dgm:spPr/>
      <dgm:t>
        <a:bodyPr/>
        <a:lstStyle/>
        <a:p>
          <a:endParaRPr lang="en-NZ"/>
        </a:p>
      </dgm:t>
    </dgm:pt>
    <dgm:pt modelId="{4EDE9B9B-967B-4024-9A39-59706DD43DBE}" type="pres">
      <dgm:prSet presAssocID="{7792E00C-172D-4C3F-B7E3-366518925EC0}" presName="Name0" presStyleCnt="0">
        <dgm:presLayoutVars>
          <dgm:dir/>
          <dgm:resizeHandles val="exact"/>
        </dgm:presLayoutVars>
      </dgm:prSet>
      <dgm:spPr/>
    </dgm:pt>
    <dgm:pt modelId="{39826F29-2DD2-414A-864A-9E41ACEE2544}" type="pres">
      <dgm:prSet presAssocID="{B8BC2708-D024-4F91-A7E0-3EB087A60A71}" presName="parTxOnly" presStyleLbl="node1" presStyleIdx="0" presStyleCnt="5">
        <dgm:presLayoutVars>
          <dgm:bulletEnabled val="1"/>
        </dgm:presLayoutVars>
      </dgm:prSet>
      <dgm:spPr/>
    </dgm:pt>
    <dgm:pt modelId="{96F9D9B4-A944-4242-857B-4792664330A0}" type="pres">
      <dgm:prSet presAssocID="{A381C2FC-C837-4E9D-87BB-E71306E1D867}" presName="parSpace" presStyleCnt="0"/>
      <dgm:spPr/>
    </dgm:pt>
    <dgm:pt modelId="{9555B72F-B323-400B-BF1D-4B8306F00AFD}" type="pres">
      <dgm:prSet presAssocID="{E802DDE7-1C25-44EC-B22B-4B2CDA264111}" presName="parTxOnly" presStyleLbl="node1" presStyleIdx="1" presStyleCnt="5">
        <dgm:presLayoutVars>
          <dgm:bulletEnabled val="1"/>
        </dgm:presLayoutVars>
      </dgm:prSet>
      <dgm:spPr/>
    </dgm:pt>
    <dgm:pt modelId="{24968477-1F67-4C4B-A66F-950370FB4E59}" type="pres">
      <dgm:prSet presAssocID="{541FF6B6-FE16-4ACA-B39D-2D74A7EC3754}" presName="parSpace" presStyleCnt="0"/>
      <dgm:spPr/>
    </dgm:pt>
    <dgm:pt modelId="{D3DE51E1-B564-4554-9C21-81CCCBDAC744}" type="pres">
      <dgm:prSet presAssocID="{7256007F-D33A-4BE8-A347-888E6F98DDE1}" presName="parTxOnly" presStyleLbl="node1" presStyleIdx="2" presStyleCnt="5">
        <dgm:presLayoutVars>
          <dgm:bulletEnabled val="1"/>
        </dgm:presLayoutVars>
      </dgm:prSet>
      <dgm:spPr/>
    </dgm:pt>
    <dgm:pt modelId="{FDA3A5D4-C5E8-4B24-B176-4450EBCEAAAB}" type="pres">
      <dgm:prSet presAssocID="{147E0971-5BCA-46B4-8CE0-00A4DEB871C2}" presName="parSpace" presStyleCnt="0"/>
      <dgm:spPr/>
    </dgm:pt>
    <dgm:pt modelId="{41A0604C-5231-4613-8509-2B6D0EBD2277}" type="pres">
      <dgm:prSet presAssocID="{A1705982-7D5F-405F-BCDE-3E134C43247B}" presName="parTxOnly" presStyleLbl="node1" presStyleIdx="3" presStyleCnt="5">
        <dgm:presLayoutVars>
          <dgm:bulletEnabled val="1"/>
        </dgm:presLayoutVars>
      </dgm:prSet>
      <dgm:spPr/>
    </dgm:pt>
    <dgm:pt modelId="{473C29A4-7C0B-4EF5-AE65-E31895A1C62A}" type="pres">
      <dgm:prSet presAssocID="{DEA8A68B-4384-4CB6-9572-7AD5A7EECC82}" presName="parSpace" presStyleCnt="0"/>
      <dgm:spPr/>
    </dgm:pt>
    <dgm:pt modelId="{306FBB9B-16E3-4591-8317-B14A7FB40510}" type="pres">
      <dgm:prSet presAssocID="{D8902573-97E4-48EF-81DE-4C01DB664B77}" presName="parTxOnly" presStyleLbl="node1" presStyleIdx="4" presStyleCnt="5">
        <dgm:presLayoutVars>
          <dgm:bulletEnabled val="1"/>
        </dgm:presLayoutVars>
      </dgm:prSet>
      <dgm:spPr/>
    </dgm:pt>
  </dgm:ptLst>
  <dgm:cxnLst>
    <dgm:cxn modelId="{FA53F30C-302A-4ACD-9D86-C614110F064D}" srcId="{7792E00C-172D-4C3F-B7E3-366518925EC0}" destId="{D8902573-97E4-48EF-81DE-4C01DB664B77}" srcOrd="4" destOrd="0" parTransId="{B5CC0D6D-062D-43B9-BDA5-39A91C0C783E}" sibTransId="{E1288215-6CF0-42ED-A718-293B62C34BE9}"/>
    <dgm:cxn modelId="{207D223A-0B16-40CA-84B2-EA9FCC4EC0DC}" srcId="{7792E00C-172D-4C3F-B7E3-366518925EC0}" destId="{E802DDE7-1C25-44EC-B22B-4B2CDA264111}" srcOrd="1" destOrd="0" parTransId="{5102E919-1F5E-4DAB-AA92-3833467CEB21}" sibTransId="{541FF6B6-FE16-4ACA-B39D-2D74A7EC3754}"/>
    <dgm:cxn modelId="{9680FF40-6F51-4A9E-AD96-F5FB0D0859C6}" srcId="{7792E00C-172D-4C3F-B7E3-366518925EC0}" destId="{A1705982-7D5F-405F-BCDE-3E134C43247B}" srcOrd="3" destOrd="0" parTransId="{8E84FD4A-CFC5-4D5C-A85B-9D1BF3E7DA31}" sibTransId="{DEA8A68B-4384-4CB6-9572-7AD5A7EECC82}"/>
    <dgm:cxn modelId="{F87FA65D-3A61-4C2B-BE17-E3D6E26ABDA7}" srcId="{7792E00C-172D-4C3F-B7E3-366518925EC0}" destId="{7256007F-D33A-4BE8-A347-888E6F98DDE1}" srcOrd="2" destOrd="0" parTransId="{BB7B592F-B1C8-490F-8048-93DC2AECEEB6}" sibTransId="{147E0971-5BCA-46B4-8CE0-00A4DEB871C2}"/>
    <dgm:cxn modelId="{B52CA54A-259B-43EE-99BC-2938CF25514B}" type="presOf" srcId="{E802DDE7-1C25-44EC-B22B-4B2CDA264111}" destId="{9555B72F-B323-400B-BF1D-4B8306F00AFD}" srcOrd="0" destOrd="0" presId="urn:microsoft.com/office/officeart/2005/8/layout/hChevron3"/>
    <dgm:cxn modelId="{91F0C94A-C36E-4667-8F44-0788A2181D47}" type="presOf" srcId="{D8902573-97E4-48EF-81DE-4C01DB664B77}" destId="{306FBB9B-16E3-4591-8317-B14A7FB40510}" srcOrd="0" destOrd="0" presId="urn:microsoft.com/office/officeart/2005/8/layout/hChevron3"/>
    <dgm:cxn modelId="{11250972-86F0-4482-AC72-7F5444971A9A}" type="presOf" srcId="{A1705982-7D5F-405F-BCDE-3E134C43247B}" destId="{41A0604C-5231-4613-8509-2B6D0EBD2277}" srcOrd="0" destOrd="0" presId="urn:microsoft.com/office/officeart/2005/8/layout/hChevron3"/>
    <dgm:cxn modelId="{46B97BB6-6C2C-4D58-A0D0-640C2060F6B0}" srcId="{7792E00C-172D-4C3F-B7E3-366518925EC0}" destId="{B8BC2708-D024-4F91-A7E0-3EB087A60A71}" srcOrd="0" destOrd="0" parTransId="{76D8DF35-3A2B-4B06-987C-A9B48E771AEA}" sibTransId="{A381C2FC-C837-4E9D-87BB-E71306E1D867}"/>
    <dgm:cxn modelId="{348038BC-5696-400E-A49D-B891FE5675D1}" type="presOf" srcId="{7256007F-D33A-4BE8-A347-888E6F98DDE1}" destId="{D3DE51E1-B564-4554-9C21-81CCCBDAC744}" srcOrd="0" destOrd="0" presId="urn:microsoft.com/office/officeart/2005/8/layout/hChevron3"/>
    <dgm:cxn modelId="{2BFE4CDD-4EA2-4165-91A3-163FFC5C8E05}" type="presOf" srcId="{B8BC2708-D024-4F91-A7E0-3EB087A60A71}" destId="{39826F29-2DD2-414A-864A-9E41ACEE2544}" srcOrd="0" destOrd="0" presId="urn:microsoft.com/office/officeart/2005/8/layout/hChevron3"/>
    <dgm:cxn modelId="{EA563CE5-4E42-4A41-BBC9-B6E83C4084F1}" type="presOf" srcId="{7792E00C-172D-4C3F-B7E3-366518925EC0}" destId="{4EDE9B9B-967B-4024-9A39-59706DD43DBE}" srcOrd="0" destOrd="0" presId="urn:microsoft.com/office/officeart/2005/8/layout/hChevron3"/>
    <dgm:cxn modelId="{2CF6EBD7-3594-40B9-AF81-0F9BA30D2D45}" type="presParOf" srcId="{4EDE9B9B-967B-4024-9A39-59706DD43DBE}" destId="{39826F29-2DD2-414A-864A-9E41ACEE2544}" srcOrd="0" destOrd="0" presId="urn:microsoft.com/office/officeart/2005/8/layout/hChevron3"/>
    <dgm:cxn modelId="{DB282AAE-4750-4D94-ADAD-1A72BFA12ECB}" type="presParOf" srcId="{4EDE9B9B-967B-4024-9A39-59706DD43DBE}" destId="{96F9D9B4-A944-4242-857B-4792664330A0}" srcOrd="1" destOrd="0" presId="urn:microsoft.com/office/officeart/2005/8/layout/hChevron3"/>
    <dgm:cxn modelId="{1081ACA0-6737-4F1F-A16C-D7144963B91E}" type="presParOf" srcId="{4EDE9B9B-967B-4024-9A39-59706DD43DBE}" destId="{9555B72F-B323-400B-BF1D-4B8306F00AFD}" srcOrd="2" destOrd="0" presId="urn:microsoft.com/office/officeart/2005/8/layout/hChevron3"/>
    <dgm:cxn modelId="{C6A2E043-EE87-4D55-93DE-D8F79ECD9C2C}" type="presParOf" srcId="{4EDE9B9B-967B-4024-9A39-59706DD43DBE}" destId="{24968477-1F67-4C4B-A66F-950370FB4E59}" srcOrd="3" destOrd="0" presId="urn:microsoft.com/office/officeart/2005/8/layout/hChevron3"/>
    <dgm:cxn modelId="{F8A764FD-F103-4307-B47C-0895D6C8744E}" type="presParOf" srcId="{4EDE9B9B-967B-4024-9A39-59706DD43DBE}" destId="{D3DE51E1-B564-4554-9C21-81CCCBDAC744}" srcOrd="4" destOrd="0" presId="urn:microsoft.com/office/officeart/2005/8/layout/hChevron3"/>
    <dgm:cxn modelId="{A4B88011-0C3C-41A8-8413-CB586852CD1E}" type="presParOf" srcId="{4EDE9B9B-967B-4024-9A39-59706DD43DBE}" destId="{FDA3A5D4-C5E8-4B24-B176-4450EBCEAAAB}" srcOrd="5" destOrd="0" presId="urn:microsoft.com/office/officeart/2005/8/layout/hChevron3"/>
    <dgm:cxn modelId="{5F2A3833-AA80-417B-B4F3-186EF885E66A}" type="presParOf" srcId="{4EDE9B9B-967B-4024-9A39-59706DD43DBE}" destId="{41A0604C-5231-4613-8509-2B6D0EBD2277}" srcOrd="6" destOrd="0" presId="urn:microsoft.com/office/officeart/2005/8/layout/hChevron3"/>
    <dgm:cxn modelId="{1931C14B-84CA-4B30-9470-21C4AD25ADCC}" type="presParOf" srcId="{4EDE9B9B-967B-4024-9A39-59706DD43DBE}" destId="{473C29A4-7C0B-4EF5-AE65-E31895A1C62A}" srcOrd="7" destOrd="0" presId="urn:microsoft.com/office/officeart/2005/8/layout/hChevron3"/>
    <dgm:cxn modelId="{71D6AEA4-D258-4A02-8B96-04FCBC649416}" type="presParOf" srcId="{4EDE9B9B-967B-4024-9A39-59706DD43DBE}" destId="{306FBB9B-16E3-4591-8317-B14A7FB40510}" srcOrd="8"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826F29-2DD2-414A-864A-9E41ACEE2544}">
      <dsp:nvSpPr>
        <dsp:cNvPr id="0" name=""/>
        <dsp:cNvSpPr/>
      </dsp:nvSpPr>
      <dsp:spPr>
        <a:xfrm>
          <a:off x="7085" y="2017929"/>
          <a:ext cx="6196240" cy="2478496"/>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06680" rIns="53340" bIns="106680" numCol="1" spcCol="1270" anchor="ctr" anchorCtr="0">
          <a:noAutofit/>
        </a:bodyPr>
        <a:lstStyle/>
        <a:p>
          <a:pPr marL="0" lvl="0" indent="0" algn="ctr" defTabSz="1778000">
            <a:lnSpc>
              <a:spcPct val="90000"/>
            </a:lnSpc>
            <a:spcBef>
              <a:spcPct val="0"/>
            </a:spcBef>
            <a:spcAft>
              <a:spcPct val="35000"/>
            </a:spcAft>
            <a:buNone/>
          </a:pPr>
          <a:r>
            <a:rPr lang="en-NZ" sz="4000" kern="1200">
              <a:latin typeface="Verdana" panose="020B0604030504040204" pitchFamily="34" charset="0"/>
              <a:ea typeface="Verdana" panose="020B0604030504040204" pitchFamily="34" charset="0"/>
            </a:rPr>
            <a:t>Stakeholder</a:t>
          </a:r>
        </a:p>
      </dsp:txBody>
      <dsp:txXfrm>
        <a:off x="7085" y="2017929"/>
        <a:ext cx="5576616" cy="2478496"/>
      </dsp:txXfrm>
    </dsp:sp>
    <dsp:sp modelId="{9555B72F-B323-400B-BF1D-4B8306F00AFD}">
      <dsp:nvSpPr>
        <dsp:cNvPr id="0" name=""/>
        <dsp:cNvSpPr/>
      </dsp:nvSpPr>
      <dsp:spPr>
        <a:xfrm>
          <a:off x="4964077" y="2017929"/>
          <a:ext cx="6196240" cy="2478496"/>
        </a:xfrm>
        <a:prstGeom prst="chevron">
          <a:avLst/>
        </a:prstGeom>
        <a:solidFill>
          <a:srgbClr val="685DA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06680" rIns="53340" bIns="106680" numCol="1" spcCol="1270" anchor="ctr" anchorCtr="0">
          <a:noAutofit/>
        </a:bodyPr>
        <a:lstStyle/>
        <a:p>
          <a:pPr marL="0" lvl="0" indent="0" algn="ctr" defTabSz="1778000">
            <a:lnSpc>
              <a:spcPct val="90000"/>
            </a:lnSpc>
            <a:spcBef>
              <a:spcPct val="0"/>
            </a:spcBef>
            <a:spcAft>
              <a:spcPct val="35000"/>
            </a:spcAft>
            <a:buNone/>
          </a:pPr>
          <a:r>
            <a:rPr lang="en-NZ" sz="4000" kern="1200">
              <a:latin typeface="Verdana" panose="020B0604030504040204" pitchFamily="34" charset="0"/>
              <a:ea typeface="Verdana" panose="020B0604030504040204" pitchFamily="34" charset="0"/>
            </a:rPr>
            <a:t>Purpose</a:t>
          </a:r>
        </a:p>
      </dsp:txBody>
      <dsp:txXfrm>
        <a:off x="6203325" y="2017929"/>
        <a:ext cx="3717744" cy="2478496"/>
      </dsp:txXfrm>
    </dsp:sp>
    <dsp:sp modelId="{D3DE51E1-B564-4554-9C21-81CCCBDAC744}">
      <dsp:nvSpPr>
        <dsp:cNvPr id="0" name=""/>
        <dsp:cNvSpPr/>
      </dsp:nvSpPr>
      <dsp:spPr>
        <a:xfrm>
          <a:off x="9921070" y="2017929"/>
          <a:ext cx="6196240" cy="2478496"/>
        </a:xfrm>
        <a:prstGeom prst="chevron">
          <a:avLst/>
        </a:prstGeom>
        <a:solidFill>
          <a:srgbClr val="5767B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06680" rIns="53340" bIns="106680" numCol="1" spcCol="1270" anchor="ctr" anchorCtr="0">
          <a:noAutofit/>
        </a:bodyPr>
        <a:lstStyle/>
        <a:p>
          <a:pPr marL="0" lvl="0" indent="0" algn="ctr" defTabSz="1778000">
            <a:lnSpc>
              <a:spcPct val="90000"/>
            </a:lnSpc>
            <a:spcBef>
              <a:spcPct val="0"/>
            </a:spcBef>
            <a:spcAft>
              <a:spcPct val="35000"/>
            </a:spcAft>
            <a:buNone/>
          </a:pPr>
          <a:r>
            <a:rPr lang="en-NZ" sz="4000" kern="1200">
              <a:latin typeface="Verdana" panose="020B0604030504040204" pitchFamily="34" charset="0"/>
              <a:ea typeface="Verdana" panose="020B0604030504040204" pitchFamily="34" charset="0"/>
            </a:rPr>
            <a:t>Timing</a:t>
          </a:r>
        </a:p>
      </dsp:txBody>
      <dsp:txXfrm>
        <a:off x="11160318" y="2017929"/>
        <a:ext cx="3717744" cy="24784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F3877E-72A8-4268-B5F2-D5181C1FE0E3}">
      <dsp:nvSpPr>
        <dsp:cNvPr id="0" name=""/>
        <dsp:cNvSpPr/>
      </dsp:nvSpPr>
      <dsp:spPr>
        <a:xfrm>
          <a:off x="0" y="941405"/>
          <a:ext cx="2541332" cy="1524799"/>
        </a:xfrm>
        <a:prstGeom prst="rect">
          <a:avLst/>
        </a:prstGeom>
        <a:solidFill>
          <a:schemeClr val="accent1">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NZ" sz="2000" kern="1200">
              <a:latin typeface="Verdana" panose="020B0604030504040204" pitchFamily="34" charset="0"/>
              <a:ea typeface="Verdana" panose="020B0604030504040204" pitchFamily="34" charset="0"/>
            </a:rPr>
            <a:t>Co-design Workshops</a:t>
          </a:r>
        </a:p>
      </dsp:txBody>
      <dsp:txXfrm>
        <a:off x="0" y="941405"/>
        <a:ext cx="2541332" cy="1524799"/>
      </dsp:txXfrm>
    </dsp:sp>
    <dsp:sp modelId="{03F88500-879C-4565-A46E-A8E5951E55C9}">
      <dsp:nvSpPr>
        <dsp:cNvPr id="0" name=""/>
        <dsp:cNvSpPr/>
      </dsp:nvSpPr>
      <dsp:spPr>
        <a:xfrm>
          <a:off x="2795465" y="941405"/>
          <a:ext cx="2541332" cy="1524799"/>
        </a:xfrm>
        <a:prstGeom prst="rect">
          <a:avLst/>
        </a:prstGeom>
        <a:solidFill>
          <a:schemeClr val="accent1">
            <a:shade val="80000"/>
            <a:hueOff val="38281"/>
            <a:satOff val="-549"/>
            <a:lumOff val="320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NZ" sz="2000" kern="1200"/>
            <a:t>Project Advisory Board</a:t>
          </a:r>
        </a:p>
      </dsp:txBody>
      <dsp:txXfrm>
        <a:off x="2795465" y="941405"/>
        <a:ext cx="2541332" cy="1524799"/>
      </dsp:txXfrm>
    </dsp:sp>
    <dsp:sp modelId="{AF32CA61-BA40-4419-BB18-BEBBD38B3FBB}">
      <dsp:nvSpPr>
        <dsp:cNvPr id="0" name=""/>
        <dsp:cNvSpPr/>
      </dsp:nvSpPr>
      <dsp:spPr>
        <a:xfrm>
          <a:off x="5590930" y="941405"/>
          <a:ext cx="2541332" cy="1524799"/>
        </a:xfrm>
        <a:prstGeom prst="rect">
          <a:avLst/>
        </a:prstGeom>
        <a:solidFill>
          <a:schemeClr val="accent1">
            <a:shade val="80000"/>
            <a:hueOff val="76561"/>
            <a:satOff val="-1098"/>
            <a:lumOff val="640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NZ" sz="2000" kern="1200">
              <a:latin typeface="Verdana" panose="020B0604030504040204" pitchFamily="34" charset="0"/>
              <a:ea typeface="Verdana" panose="020B0604030504040204" pitchFamily="34" charset="0"/>
            </a:rPr>
            <a:t>Secondments</a:t>
          </a:r>
        </a:p>
      </dsp:txBody>
      <dsp:txXfrm>
        <a:off x="5590930" y="941405"/>
        <a:ext cx="2541332" cy="1524799"/>
      </dsp:txXfrm>
    </dsp:sp>
    <dsp:sp modelId="{09B9E738-309E-4D43-AA31-A91C9B9E63C2}">
      <dsp:nvSpPr>
        <dsp:cNvPr id="0" name=""/>
        <dsp:cNvSpPr/>
      </dsp:nvSpPr>
      <dsp:spPr>
        <a:xfrm>
          <a:off x="0" y="2720338"/>
          <a:ext cx="2541332" cy="1524799"/>
        </a:xfrm>
        <a:prstGeom prst="rect">
          <a:avLst/>
        </a:prstGeom>
        <a:solidFill>
          <a:schemeClr val="accent1">
            <a:shade val="80000"/>
            <a:hueOff val="114842"/>
            <a:satOff val="-1647"/>
            <a:lumOff val="960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NZ" sz="2000" kern="1200">
              <a:latin typeface="Verdana" panose="020B0604030504040204" pitchFamily="34" charset="0"/>
              <a:ea typeface="Verdana" panose="020B0604030504040204" pitchFamily="34" charset="0"/>
            </a:rPr>
            <a:t>Public Events</a:t>
          </a:r>
        </a:p>
      </dsp:txBody>
      <dsp:txXfrm>
        <a:off x="0" y="2720338"/>
        <a:ext cx="2541332" cy="1524799"/>
      </dsp:txXfrm>
    </dsp:sp>
    <dsp:sp modelId="{072D2039-430A-4925-8597-123CCE492448}">
      <dsp:nvSpPr>
        <dsp:cNvPr id="0" name=""/>
        <dsp:cNvSpPr/>
      </dsp:nvSpPr>
      <dsp:spPr>
        <a:xfrm>
          <a:off x="2795465" y="2720338"/>
          <a:ext cx="2541332" cy="1524799"/>
        </a:xfrm>
        <a:prstGeom prst="rect">
          <a:avLst/>
        </a:prstGeom>
        <a:solidFill>
          <a:schemeClr val="accent1">
            <a:shade val="80000"/>
            <a:hueOff val="153123"/>
            <a:satOff val="-2196"/>
            <a:lumOff val="1280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Verdana" panose="020B0604030504040204" pitchFamily="34" charset="0"/>
              <a:ea typeface="Verdana" panose="020B0604030504040204" pitchFamily="34" charset="0"/>
            </a:rPr>
            <a:t>Stakeholder conferences</a:t>
          </a:r>
          <a:endParaRPr lang="en-NZ" sz="2000" kern="1200">
            <a:latin typeface="Verdana" panose="020B0604030504040204" pitchFamily="34" charset="0"/>
            <a:ea typeface="Verdana" panose="020B0604030504040204" pitchFamily="34" charset="0"/>
          </a:endParaRPr>
        </a:p>
      </dsp:txBody>
      <dsp:txXfrm>
        <a:off x="2795465" y="2720338"/>
        <a:ext cx="2541332" cy="1524799"/>
      </dsp:txXfrm>
    </dsp:sp>
    <dsp:sp modelId="{390D8EBD-9147-4C09-AF36-A96A8011C504}">
      <dsp:nvSpPr>
        <dsp:cNvPr id="0" name=""/>
        <dsp:cNvSpPr/>
      </dsp:nvSpPr>
      <dsp:spPr>
        <a:xfrm>
          <a:off x="5590930" y="2720338"/>
          <a:ext cx="2541332" cy="1524799"/>
        </a:xfrm>
        <a:prstGeom prst="rect">
          <a:avLst/>
        </a:prstGeom>
        <a:solidFill>
          <a:schemeClr val="accent1">
            <a:shade val="80000"/>
            <a:hueOff val="191404"/>
            <a:satOff val="-2745"/>
            <a:lumOff val="1600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Verdana" panose="020B0604030504040204" pitchFamily="34" charset="0"/>
              <a:ea typeface="Verdana" panose="020B0604030504040204" pitchFamily="34" charset="0"/>
            </a:rPr>
            <a:t>Community hui</a:t>
          </a:r>
          <a:endParaRPr lang="en-NZ" sz="2000" kern="1200">
            <a:latin typeface="Verdana" panose="020B0604030504040204" pitchFamily="34" charset="0"/>
            <a:ea typeface="Verdana" panose="020B0604030504040204" pitchFamily="34" charset="0"/>
          </a:endParaRPr>
        </a:p>
      </dsp:txBody>
      <dsp:txXfrm>
        <a:off x="5590930" y="2720338"/>
        <a:ext cx="2541332" cy="1524799"/>
      </dsp:txXfrm>
    </dsp:sp>
    <dsp:sp modelId="{EFC4C8C3-B1C3-4EE5-A387-552588DB842C}">
      <dsp:nvSpPr>
        <dsp:cNvPr id="0" name=""/>
        <dsp:cNvSpPr/>
      </dsp:nvSpPr>
      <dsp:spPr>
        <a:xfrm>
          <a:off x="0" y="4499270"/>
          <a:ext cx="2541332" cy="1524799"/>
        </a:xfrm>
        <a:prstGeom prst="rect">
          <a:avLst/>
        </a:prstGeom>
        <a:solidFill>
          <a:schemeClr val="accent1">
            <a:shade val="80000"/>
            <a:hueOff val="229684"/>
            <a:satOff val="-3294"/>
            <a:lumOff val="1921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NZ" sz="2000" kern="1200">
              <a:latin typeface="Verdana" panose="020B0604030504040204" pitchFamily="34" charset="0"/>
              <a:ea typeface="Verdana" panose="020B0604030504040204" pitchFamily="34" charset="0"/>
            </a:rPr>
            <a:t>Webinars</a:t>
          </a:r>
        </a:p>
      </dsp:txBody>
      <dsp:txXfrm>
        <a:off x="0" y="4499270"/>
        <a:ext cx="2541332" cy="1524799"/>
      </dsp:txXfrm>
    </dsp:sp>
    <dsp:sp modelId="{8EC8D0EA-4569-4338-96C4-1856C6063021}">
      <dsp:nvSpPr>
        <dsp:cNvPr id="0" name=""/>
        <dsp:cNvSpPr/>
      </dsp:nvSpPr>
      <dsp:spPr>
        <a:xfrm>
          <a:off x="2795465" y="4499270"/>
          <a:ext cx="2541332" cy="1524799"/>
        </a:xfrm>
        <a:prstGeom prst="rect">
          <a:avLst/>
        </a:prstGeom>
        <a:solidFill>
          <a:schemeClr val="accent1">
            <a:shade val="80000"/>
            <a:hueOff val="267965"/>
            <a:satOff val="-3843"/>
            <a:lumOff val="2241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NZ" sz="2000" kern="1200">
              <a:latin typeface="Verdana" panose="020B0604030504040204" pitchFamily="34" charset="0"/>
              <a:ea typeface="Verdana" panose="020B0604030504040204" pitchFamily="34" charset="0"/>
            </a:rPr>
            <a:t>Policy dialogues</a:t>
          </a:r>
        </a:p>
      </dsp:txBody>
      <dsp:txXfrm>
        <a:off x="2795465" y="4499270"/>
        <a:ext cx="2541332" cy="1524799"/>
      </dsp:txXfrm>
    </dsp:sp>
    <dsp:sp modelId="{88D1A7EB-2C4C-4E3D-91A6-2CA60B116380}">
      <dsp:nvSpPr>
        <dsp:cNvPr id="0" name=""/>
        <dsp:cNvSpPr/>
      </dsp:nvSpPr>
      <dsp:spPr>
        <a:xfrm>
          <a:off x="5590930" y="4499270"/>
          <a:ext cx="2541332" cy="1524799"/>
        </a:xfrm>
        <a:prstGeom prst="rect">
          <a:avLst/>
        </a:prstGeom>
        <a:solidFill>
          <a:schemeClr val="accent1">
            <a:shade val="80000"/>
            <a:hueOff val="306246"/>
            <a:satOff val="-4392"/>
            <a:lumOff val="2561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Verdana" panose="020B0604030504040204" pitchFamily="34" charset="0"/>
              <a:ea typeface="Verdana" panose="020B0604030504040204" pitchFamily="34" charset="0"/>
            </a:rPr>
            <a:t>Training events</a:t>
          </a:r>
          <a:endParaRPr lang="en-NZ" sz="2000" kern="1200">
            <a:latin typeface="Verdana" panose="020B0604030504040204" pitchFamily="34" charset="0"/>
            <a:ea typeface="Verdana" panose="020B0604030504040204" pitchFamily="34" charset="0"/>
          </a:endParaRPr>
        </a:p>
      </dsp:txBody>
      <dsp:txXfrm>
        <a:off x="5590930" y="4499270"/>
        <a:ext cx="2541332" cy="15247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F3877E-72A8-4268-B5F2-D5181C1FE0E3}">
      <dsp:nvSpPr>
        <dsp:cNvPr id="0" name=""/>
        <dsp:cNvSpPr/>
      </dsp:nvSpPr>
      <dsp:spPr>
        <a:xfrm>
          <a:off x="95299" y="166"/>
          <a:ext cx="2481769" cy="1489061"/>
        </a:xfrm>
        <a:prstGeom prst="rect">
          <a:avLst/>
        </a:prstGeom>
        <a:solidFill>
          <a:schemeClr val="accent5">
            <a:alpha val="9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NZ" sz="2000" kern="1200">
              <a:latin typeface="Verdana" panose="020B0604030504040204" pitchFamily="34" charset="0"/>
              <a:ea typeface="Verdana" panose="020B0604030504040204" pitchFamily="34" charset="0"/>
            </a:rPr>
            <a:t>Policy briefing</a:t>
          </a:r>
        </a:p>
      </dsp:txBody>
      <dsp:txXfrm>
        <a:off x="95299" y="166"/>
        <a:ext cx="2481769" cy="1489061"/>
      </dsp:txXfrm>
    </dsp:sp>
    <dsp:sp modelId="{005CE64D-9130-4B59-A7BA-227C53CD6933}">
      <dsp:nvSpPr>
        <dsp:cNvPr id="0" name=""/>
        <dsp:cNvSpPr/>
      </dsp:nvSpPr>
      <dsp:spPr>
        <a:xfrm>
          <a:off x="2825246" y="166"/>
          <a:ext cx="2481769" cy="1489061"/>
        </a:xfrm>
        <a:prstGeom prst="rect">
          <a:avLst/>
        </a:prstGeom>
        <a:solidFill>
          <a:schemeClr val="accent5">
            <a:alpha val="90000"/>
            <a:hueOff val="0"/>
            <a:satOff val="0"/>
            <a:lumOff val="0"/>
            <a:alphaOff val="-4444"/>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NZ" sz="2000" kern="1200">
              <a:latin typeface="Verdana" panose="020B0604030504040204" pitchFamily="34" charset="0"/>
              <a:ea typeface="Verdana" panose="020B0604030504040204" pitchFamily="34" charset="0"/>
            </a:rPr>
            <a:t>Toolkit</a:t>
          </a:r>
        </a:p>
      </dsp:txBody>
      <dsp:txXfrm>
        <a:off x="2825246" y="166"/>
        <a:ext cx="2481769" cy="1489061"/>
      </dsp:txXfrm>
    </dsp:sp>
    <dsp:sp modelId="{04C52D6C-52F5-4BB4-BDE6-F6E8455220D7}">
      <dsp:nvSpPr>
        <dsp:cNvPr id="0" name=""/>
        <dsp:cNvSpPr/>
      </dsp:nvSpPr>
      <dsp:spPr>
        <a:xfrm>
          <a:off x="5555193" y="166"/>
          <a:ext cx="2481769" cy="1489061"/>
        </a:xfrm>
        <a:prstGeom prst="rect">
          <a:avLst/>
        </a:prstGeom>
        <a:solidFill>
          <a:schemeClr val="accent5">
            <a:alpha val="90000"/>
            <a:hueOff val="0"/>
            <a:satOff val="0"/>
            <a:lumOff val="0"/>
            <a:alphaOff val="-8889"/>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NZ" sz="2000" kern="1200">
              <a:latin typeface="Verdana" panose="020B0604030504040204" pitchFamily="34" charset="0"/>
              <a:ea typeface="Verdana" panose="020B0604030504040204" pitchFamily="34" charset="0"/>
            </a:rPr>
            <a:t>Social Media</a:t>
          </a:r>
        </a:p>
      </dsp:txBody>
      <dsp:txXfrm>
        <a:off x="5555193" y="166"/>
        <a:ext cx="2481769" cy="1489061"/>
      </dsp:txXfrm>
    </dsp:sp>
    <dsp:sp modelId="{029446FA-839E-4C9B-AC5D-B9463DF4BA23}">
      <dsp:nvSpPr>
        <dsp:cNvPr id="0" name=""/>
        <dsp:cNvSpPr/>
      </dsp:nvSpPr>
      <dsp:spPr>
        <a:xfrm>
          <a:off x="95299" y="1737405"/>
          <a:ext cx="2481769" cy="1489061"/>
        </a:xfrm>
        <a:prstGeom prst="rect">
          <a:avLst/>
        </a:prstGeom>
        <a:solidFill>
          <a:schemeClr val="accent5">
            <a:alpha val="90000"/>
            <a:hueOff val="0"/>
            <a:satOff val="0"/>
            <a:lumOff val="0"/>
            <a:alphaOff val="-13333"/>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NZ" sz="2000" kern="1200">
              <a:latin typeface="Verdana" panose="020B0604030504040204" pitchFamily="34" charset="0"/>
              <a:ea typeface="Verdana" panose="020B0604030504040204" pitchFamily="34" charset="0"/>
            </a:rPr>
            <a:t>Media release</a:t>
          </a:r>
        </a:p>
      </dsp:txBody>
      <dsp:txXfrm>
        <a:off x="95299" y="1737405"/>
        <a:ext cx="2481769" cy="1489061"/>
      </dsp:txXfrm>
    </dsp:sp>
    <dsp:sp modelId="{8EE4F755-29B9-42A1-83A5-A81D89BEF4BD}">
      <dsp:nvSpPr>
        <dsp:cNvPr id="0" name=""/>
        <dsp:cNvSpPr/>
      </dsp:nvSpPr>
      <dsp:spPr>
        <a:xfrm>
          <a:off x="2825246" y="1737405"/>
          <a:ext cx="2481769" cy="1489061"/>
        </a:xfrm>
        <a:prstGeom prst="rect">
          <a:avLst/>
        </a:prstGeom>
        <a:solidFill>
          <a:schemeClr val="accent5">
            <a:alpha val="90000"/>
            <a:hueOff val="0"/>
            <a:satOff val="0"/>
            <a:lumOff val="0"/>
            <a:alphaOff val="-17778"/>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Verdana" panose="020B0604030504040204" pitchFamily="34" charset="0"/>
              <a:ea typeface="Verdana" panose="020B0604030504040204" pitchFamily="34" charset="0"/>
            </a:rPr>
            <a:t>Videos</a:t>
          </a:r>
          <a:endParaRPr lang="en-NZ" sz="2000" kern="1200">
            <a:latin typeface="Verdana" panose="020B0604030504040204" pitchFamily="34" charset="0"/>
            <a:ea typeface="Verdana" panose="020B0604030504040204" pitchFamily="34" charset="0"/>
          </a:endParaRPr>
        </a:p>
      </dsp:txBody>
      <dsp:txXfrm>
        <a:off x="2825246" y="1737405"/>
        <a:ext cx="2481769" cy="1489061"/>
      </dsp:txXfrm>
    </dsp:sp>
    <dsp:sp modelId="{C1178BEE-361D-46F8-A0AA-1C495ED149CC}">
      <dsp:nvSpPr>
        <dsp:cNvPr id="0" name=""/>
        <dsp:cNvSpPr/>
      </dsp:nvSpPr>
      <dsp:spPr>
        <a:xfrm>
          <a:off x="5555193" y="1737405"/>
          <a:ext cx="2481769" cy="1489061"/>
        </a:xfrm>
        <a:prstGeom prst="rect">
          <a:avLst/>
        </a:prstGeom>
        <a:solidFill>
          <a:schemeClr val="accent5">
            <a:alpha val="90000"/>
            <a:hueOff val="0"/>
            <a:satOff val="0"/>
            <a:lumOff val="0"/>
            <a:alphaOff val="-22222"/>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latin typeface="Verdana" panose="020B0604030504040204" pitchFamily="34" charset="0"/>
              <a:ea typeface="Verdana" panose="020B0604030504040204" pitchFamily="34" charset="0"/>
            </a:rPr>
            <a:t>Prototypes</a:t>
          </a:r>
          <a:endParaRPr lang="en-NZ" sz="2000" kern="1200">
            <a:latin typeface="Verdana" panose="020B0604030504040204" pitchFamily="34" charset="0"/>
            <a:ea typeface="Verdana" panose="020B0604030504040204" pitchFamily="34" charset="0"/>
          </a:endParaRPr>
        </a:p>
      </dsp:txBody>
      <dsp:txXfrm>
        <a:off x="5555193" y="1737405"/>
        <a:ext cx="2481769" cy="1489061"/>
      </dsp:txXfrm>
    </dsp:sp>
    <dsp:sp modelId="{B063442B-0233-4420-8578-7BEA3311819B}">
      <dsp:nvSpPr>
        <dsp:cNvPr id="0" name=""/>
        <dsp:cNvSpPr/>
      </dsp:nvSpPr>
      <dsp:spPr>
        <a:xfrm>
          <a:off x="95299" y="3474643"/>
          <a:ext cx="2481769" cy="1489061"/>
        </a:xfrm>
        <a:prstGeom prst="rect">
          <a:avLst/>
        </a:prstGeom>
        <a:solidFill>
          <a:schemeClr val="accent5">
            <a:alpha val="90000"/>
            <a:hueOff val="0"/>
            <a:satOff val="0"/>
            <a:lumOff val="0"/>
            <a:alphaOff val="-26667"/>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latin typeface="Verdana" panose="020B0604030504040204" pitchFamily="34" charset="0"/>
              <a:ea typeface="Verdana" panose="020B0604030504040204" pitchFamily="34" charset="0"/>
            </a:rPr>
            <a:t>Datasets</a:t>
          </a:r>
        </a:p>
      </dsp:txBody>
      <dsp:txXfrm>
        <a:off x="95299" y="3474643"/>
        <a:ext cx="2481769" cy="1489061"/>
      </dsp:txXfrm>
    </dsp:sp>
    <dsp:sp modelId="{AF8B659A-8E51-4166-A496-63FEF57AAC1A}">
      <dsp:nvSpPr>
        <dsp:cNvPr id="0" name=""/>
        <dsp:cNvSpPr/>
      </dsp:nvSpPr>
      <dsp:spPr>
        <a:xfrm>
          <a:off x="2825246" y="3474643"/>
          <a:ext cx="2481769" cy="1489061"/>
        </a:xfrm>
        <a:prstGeom prst="rect">
          <a:avLst/>
        </a:prstGeom>
        <a:solidFill>
          <a:schemeClr val="accent5">
            <a:alpha val="90000"/>
            <a:hueOff val="0"/>
            <a:satOff val="0"/>
            <a:lumOff val="0"/>
            <a:alphaOff val="-31111"/>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latin typeface="Verdana" panose="020B0604030504040204" pitchFamily="34" charset="0"/>
              <a:ea typeface="Verdana" panose="020B0604030504040204" pitchFamily="34" charset="0"/>
            </a:rPr>
            <a:t>Methods &amp; processes</a:t>
          </a:r>
        </a:p>
      </dsp:txBody>
      <dsp:txXfrm>
        <a:off x="2825246" y="3474643"/>
        <a:ext cx="2481769" cy="1489061"/>
      </dsp:txXfrm>
    </dsp:sp>
    <dsp:sp modelId="{4EBAC51F-840D-447B-A544-AEB9F368297E}">
      <dsp:nvSpPr>
        <dsp:cNvPr id="0" name=""/>
        <dsp:cNvSpPr/>
      </dsp:nvSpPr>
      <dsp:spPr>
        <a:xfrm>
          <a:off x="5555193" y="3474643"/>
          <a:ext cx="2481769" cy="1489061"/>
        </a:xfrm>
        <a:prstGeom prst="rect">
          <a:avLst/>
        </a:prstGeom>
        <a:solidFill>
          <a:schemeClr val="accent5">
            <a:alpha val="90000"/>
            <a:hueOff val="0"/>
            <a:satOff val="0"/>
            <a:lumOff val="0"/>
            <a:alphaOff val="-35556"/>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latin typeface="Verdana" panose="020B0604030504040204" pitchFamily="34" charset="0"/>
              <a:ea typeface="Verdana" panose="020B0604030504040204" pitchFamily="34" charset="0"/>
            </a:rPr>
            <a:t>Reports</a:t>
          </a:r>
        </a:p>
      </dsp:txBody>
      <dsp:txXfrm>
        <a:off x="5555193" y="3474643"/>
        <a:ext cx="2481769" cy="1489061"/>
      </dsp:txXfrm>
    </dsp:sp>
    <dsp:sp modelId="{AACFA9B5-0AB5-4DC3-ADDC-DF0B439C9410}">
      <dsp:nvSpPr>
        <dsp:cNvPr id="0" name=""/>
        <dsp:cNvSpPr/>
      </dsp:nvSpPr>
      <dsp:spPr>
        <a:xfrm>
          <a:off x="2825246" y="5211882"/>
          <a:ext cx="2481769" cy="1489061"/>
        </a:xfrm>
        <a:prstGeom prst="rect">
          <a:avLst/>
        </a:prstGeom>
        <a:solidFill>
          <a:schemeClr val="accent5">
            <a:alpha val="90000"/>
            <a:hueOff val="0"/>
            <a:satOff val="0"/>
            <a:lumOff val="0"/>
            <a:alpha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latin typeface="Verdana" panose="020B0604030504040204" pitchFamily="34" charset="0"/>
              <a:ea typeface="Verdana" panose="020B0604030504040204" pitchFamily="34" charset="0"/>
            </a:rPr>
            <a:t>Guidelines</a:t>
          </a:r>
        </a:p>
      </dsp:txBody>
      <dsp:txXfrm>
        <a:off x="2825246" y="5211882"/>
        <a:ext cx="2481769" cy="14890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826F29-2DD2-414A-864A-9E41ACEE2544}">
      <dsp:nvSpPr>
        <dsp:cNvPr id="0" name=""/>
        <dsp:cNvSpPr/>
      </dsp:nvSpPr>
      <dsp:spPr>
        <a:xfrm>
          <a:off x="1968" y="2489537"/>
          <a:ext cx="3838204" cy="1535281"/>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85344" rIns="42672" bIns="85344" numCol="1" spcCol="1270" anchor="ctr" anchorCtr="0">
          <a:noAutofit/>
        </a:bodyPr>
        <a:lstStyle/>
        <a:p>
          <a:pPr marL="0" lvl="0" indent="0" algn="ctr" defTabSz="1422400">
            <a:lnSpc>
              <a:spcPct val="90000"/>
            </a:lnSpc>
            <a:spcBef>
              <a:spcPct val="0"/>
            </a:spcBef>
            <a:spcAft>
              <a:spcPct val="35000"/>
            </a:spcAft>
            <a:buNone/>
          </a:pPr>
          <a:r>
            <a:rPr lang="en-NZ" sz="3200" kern="1200">
              <a:latin typeface="Verdana" panose="020B0604030504040204" pitchFamily="34" charset="0"/>
              <a:ea typeface="Verdana" panose="020B0604030504040204" pitchFamily="34" charset="0"/>
            </a:rPr>
            <a:t>Stakeholder</a:t>
          </a:r>
        </a:p>
      </dsp:txBody>
      <dsp:txXfrm>
        <a:off x="1968" y="2489537"/>
        <a:ext cx="3454384" cy="1535281"/>
      </dsp:txXfrm>
    </dsp:sp>
    <dsp:sp modelId="{9555B72F-B323-400B-BF1D-4B8306F00AFD}">
      <dsp:nvSpPr>
        <dsp:cNvPr id="0" name=""/>
        <dsp:cNvSpPr/>
      </dsp:nvSpPr>
      <dsp:spPr>
        <a:xfrm>
          <a:off x="3072532" y="2489537"/>
          <a:ext cx="3838204" cy="1535281"/>
        </a:xfrm>
        <a:prstGeom prst="chevron">
          <a:avLst/>
        </a:prstGeom>
        <a:solidFill>
          <a:srgbClr val="685DA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85344" rIns="42672" bIns="85344" numCol="1" spcCol="1270" anchor="ctr" anchorCtr="0">
          <a:noAutofit/>
        </a:bodyPr>
        <a:lstStyle/>
        <a:p>
          <a:pPr marL="0" lvl="0" indent="0" algn="ctr" defTabSz="1422400">
            <a:lnSpc>
              <a:spcPct val="90000"/>
            </a:lnSpc>
            <a:spcBef>
              <a:spcPct val="0"/>
            </a:spcBef>
            <a:spcAft>
              <a:spcPct val="35000"/>
            </a:spcAft>
            <a:buNone/>
          </a:pPr>
          <a:r>
            <a:rPr lang="en-NZ" sz="3200" kern="1200">
              <a:latin typeface="Verdana" panose="020B0604030504040204" pitchFamily="34" charset="0"/>
              <a:ea typeface="Verdana" panose="020B0604030504040204" pitchFamily="34" charset="0"/>
            </a:rPr>
            <a:t>Purpose</a:t>
          </a:r>
        </a:p>
      </dsp:txBody>
      <dsp:txXfrm>
        <a:off x="3840173" y="2489537"/>
        <a:ext cx="2302923" cy="1535281"/>
      </dsp:txXfrm>
    </dsp:sp>
    <dsp:sp modelId="{D3DE51E1-B564-4554-9C21-81CCCBDAC744}">
      <dsp:nvSpPr>
        <dsp:cNvPr id="0" name=""/>
        <dsp:cNvSpPr/>
      </dsp:nvSpPr>
      <dsp:spPr>
        <a:xfrm>
          <a:off x="6143095" y="2489537"/>
          <a:ext cx="3838204" cy="1535281"/>
        </a:xfrm>
        <a:prstGeom prst="chevron">
          <a:avLst/>
        </a:prstGeom>
        <a:solidFill>
          <a:srgbClr val="5767B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85344" rIns="42672" bIns="85344" numCol="1" spcCol="1270" anchor="ctr" anchorCtr="0">
          <a:noAutofit/>
        </a:bodyPr>
        <a:lstStyle/>
        <a:p>
          <a:pPr marL="0" lvl="0" indent="0" algn="ctr" defTabSz="1422400">
            <a:lnSpc>
              <a:spcPct val="90000"/>
            </a:lnSpc>
            <a:spcBef>
              <a:spcPct val="0"/>
            </a:spcBef>
            <a:spcAft>
              <a:spcPct val="35000"/>
            </a:spcAft>
            <a:buNone/>
          </a:pPr>
          <a:r>
            <a:rPr lang="en-NZ" sz="3200" kern="1200">
              <a:latin typeface="Verdana" panose="020B0604030504040204" pitchFamily="34" charset="0"/>
              <a:ea typeface="Verdana" panose="020B0604030504040204" pitchFamily="34" charset="0"/>
            </a:rPr>
            <a:t>Timing</a:t>
          </a:r>
        </a:p>
      </dsp:txBody>
      <dsp:txXfrm>
        <a:off x="6910736" y="2489537"/>
        <a:ext cx="2302923" cy="1535281"/>
      </dsp:txXfrm>
    </dsp:sp>
    <dsp:sp modelId="{41A0604C-5231-4613-8509-2B6D0EBD2277}">
      <dsp:nvSpPr>
        <dsp:cNvPr id="0" name=""/>
        <dsp:cNvSpPr/>
      </dsp:nvSpPr>
      <dsp:spPr>
        <a:xfrm>
          <a:off x="9213659" y="2489537"/>
          <a:ext cx="3838204" cy="1535281"/>
        </a:xfrm>
        <a:prstGeom prst="chevron">
          <a:avLst/>
        </a:prstGeom>
        <a:solidFill>
          <a:schemeClr val="accent4">
            <a:hueOff val="-3348577"/>
            <a:satOff val="20174"/>
            <a:lumOff val="16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85344" rIns="42672" bIns="85344" numCol="1" spcCol="1270" anchor="ctr" anchorCtr="0">
          <a:noAutofit/>
        </a:bodyPr>
        <a:lstStyle/>
        <a:p>
          <a:pPr marL="0" lvl="0" indent="0" algn="ctr" defTabSz="1422400">
            <a:lnSpc>
              <a:spcPct val="90000"/>
            </a:lnSpc>
            <a:spcBef>
              <a:spcPct val="0"/>
            </a:spcBef>
            <a:spcAft>
              <a:spcPct val="35000"/>
            </a:spcAft>
            <a:buNone/>
          </a:pPr>
          <a:r>
            <a:rPr lang="en-NZ" sz="3200" kern="1200">
              <a:latin typeface="Verdana" panose="020B0604030504040204" pitchFamily="34" charset="0"/>
              <a:ea typeface="Verdana" panose="020B0604030504040204" pitchFamily="34" charset="0"/>
            </a:rPr>
            <a:t>Activity</a:t>
          </a:r>
        </a:p>
      </dsp:txBody>
      <dsp:txXfrm>
        <a:off x="9981300" y="2489537"/>
        <a:ext cx="2302923" cy="1535281"/>
      </dsp:txXfrm>
    </dsp:sp>
    <dsp:sp modelId="{306FBB9B-16E3-4591-8317-B14A7FB40510}">
      <dsp:nvSpPr>
        <dsp:cNvPr id="0" name=""/>
        <dsp:cNvSpPr/>
      </dsp:nvSpPr>
      <dsp:spPr>
        <a:xfrm>
          <a:off x="12284223" y="2489537"/>
          <a:ext cx="3838204" cy="1535281"/>
        </a:xfrm>
        <a:prstGeom prst="chevron">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85344" rIns="42672" bIns="85344" numCol="1" spcCol="1270" anchor="ctr" anchorCtr="0">
          <a:noAutofit/>
        </a:bodyPr>
        <a:lstStyle/>
        <a:p>
          <a:pPr marL="0" lvl="0" indent="0" algn="ctr" defTabSz="1422400">
            <a:lnSpc>
              <a:spcPct val="90000"/>
            </a:lnSpc>
            <a:spcBef>
              <a:spcPct val="0"/>
            </a:spcBef>
            <a:spcAft>
              <a:spcPct val="35000"/>
            </a:spcAft>
            <a:buNone/>
          </a:pPr>
          <a:r>
            <a:rPr lang="en-NZ" sz="3200" kern="1200">
              <a:latin typeface="Verdana" panose="020B0604030504040204" pitchFamily="34" charset="0"/>
              <a:ea typeface="Verdana" panose="020B0604030504040204" pitchFamily="34" charset="0"/>
            </a:rPr>
            <a:t>Output</a:t>
          </a:r>
        </a:p>
      </dsp:txBody>
      <dsp:txXfrm>
        <a:off x="13051864" y="2489537"/>
        <a:ext cx="2302923" cy="1535281"/>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03.11.2025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hrc.govt.nz/resources/nz-health-research-strategy-2017-2027"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871B2431-D351-4C6E-A3CF-9DFAC0E3E050}" type="slidenum">
              <a:rPr lang="cs-CZ" smtClean="0"/>
              <a:t>1</a:t>
            </a:fld>
            <a:endParaRPr lang="cs-CZ"/>
          </a:p>
        </p:txBody>
      </p:sp>
    </p:spTree>
    <p:extLst>
      <p:ext uri="{BB962C8B-B14F-4D97-AF65-F5344CB8AC3E}">
        <p14:creationId xmlns:p14="http://schemas.microsoft.com/office/powerpoint/2010/main" val="1045195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a:t>Example of what this might mean in practice</a:t>
            </a:r>
          </a:p>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898307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NZ" baseline="0"/>
              <a:t>Some things to keep in mind</a:t>
            </a:r>
            <a:endParaRPr lang="en-NZ"/>
          </a:p>
        </p:txBody>
      </p:sp>
      <p:sp>
        <p:nvSpPr>
          <p:cNvPr id="4" name="Slide Number Placeholder 3"/>
          <p:cNvSpPr>
            <a:spLocks noGrp="1"/>
          </p:cNvSpPr>
          <p:nvPr>
            <p:ph type="sldNum" sz="quarter" idx="5"/>
          </p:nvPr>
        </p:nvSpPr>
        <p:spPr/>
        <p:txBody>
          <a:bodyPr/>
          <a:lstStyle/>
          <a:p>
            <a:fld id="{871B2431-D351-4C6E-A3CF-9DFAC0E3E050}" type="slidenum">
              <a:rPr lang="cs-CZ" smtClean="0"/>
              <a:t>11</a:t>
            </a:fld>
            <a:endParaRPr lang="cs-CZ"/>
          </a:p>
        </p:txBody>
      </p:sp>
    </p:spTree>
    <p:extLst>
      <p:ext uri="{BB962C8B-B14F-4D97-AF65-F5344CB8AC3E}">
        <p14:creationId xmlns:p14="http://schemas.microsoft.com/office/powerpoint/2010/main" val="1056955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a:p>
        </p:txBody>
      </p:sp>
      <p:sp>
        <p:nvSpPr>
          <p:cNvPr id="4" name="Slide Number Placeholder 3"/>
          <p:cNvSpPr>
            <a:spLocks noGrp="1"/>
          </p:cNvSpPr>
          <p:nvPr>
            <p:ph type="sldNum" sz="quarter" idx="5"/>
          </p:nvPr>
        </p:nvSpPr>
        <p:spPr/>
        <p:txBody>
          <a:bodyPr/>
          <a:lstStyle/>
          <a:p>
            <a:fld id="{871B2431-D351-4C6E-A3CF-9DFAC0E3E050}" type="slidenum">
              <a:rPr lang="cs-CZ" smtClean="0"/>
              <a:t>12</a:t>
            </a:fld>
            <a:endParaRPr lang="cs-CZ"/>
          </a:p>
        </p:txBody>
      </p:sp>
    </p:spTree>
    <p:extLst>
      <p:ext uri="{BB962C8B-B14F-4D97-AF65-F5344CB8AC3E}">
        <p14:creationId xmlns:p14="http://schemas.microsoft.com/office/powerpoint/2010/main" val="2628115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NZ"/>
              <a:t>I’ll start with this note. A caveat!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NZ"/>
          </a:p>
          <a:p>
            <a:pPr marL="0" marR="0" lvl="0" indent="0" algn="l" defTabSz="457200" rtl="0" eaLnBrk="1" fontAlgn="auto" latinLnBrk="0" hangingPunct="1">
              <a:lnSpc>
                <a:spcPct val="100000"/>
              </a:lnSpc>
              <a:spcBef>
                <a:spcPts val="0"/>
              </a:spcBef>
              <a:spcAft>
                <a:spcPts val="0"/>
              </a:spcAft>
              <a:buClrTx/>
              <a:buSzTx/>
              <a:buFontTx/>
              <a:buNone/>
              <a:tabLst/>
              <a:defRPr/>
            </a:pPr>
            <a:r>
              <a:rPr lang="en-NZ"/>
              <a:t>Whilst we may</a:t>
            </a:r>
            <a:r>
              <a:rPr lang="en-NZ" baseline="0"/>
              <a:t> not have any control over the impact of our research, we can at least help to create an environment that increases the odds of impact occurring! This is the premise of having an implementation plan – we are increasing the odds of success!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NZ" baseline="0"/>
          </a:p>
          <a:p>
            <a:pPr marL="0" marR="0" lvl="0" indent="0" algn="l" defTabSz="457200" rtl="0" eaLnBrk="1" fontAlgn="auto" latinLnBrk="0" hangingPunct="1">
              <a:lnSpc>
                <a:spcPct val="100000"/>
              </a:lnSpc>
              <a:spcBef>
                <a:spcPts val="0"/>
              </a:spcBef>
              <a:spcAft>
                <a:spcPts val="0"/>
              </a:spcAft>
              <a:buClrTx/>
              <a:buSzTx/>
              <a:buFontTx/>
              <a:buNone/>
              <a:tabLst/>
              <a:defRPr/>
            </a:pPr>
            <a:r>
              <a:rPr lang="en-NZ" baseline="0"/>
              <a:t>The better your implementation plan, the more confident stakeholders and assessors will be that you can deliver. </a:t>
            </a:r>
          </a:p>
        </p:txBody>
      </p:sp>
      <p:sp>
        <p:nvSpPr>
          <p:cNvPr id="4" name="Slide Number Placeholder 3"/>
          <p:cNvSpPr>
            <a:spLocks noGrp="1"/>
          </p:cNvSpPr>
          <p:nvPr>
            <p:ph type="sldNum" sz="quarter" idx="5"/>
          </p:nvPr>
        </p:nvSpPr>
        <p:spPr/>
        <p:txBody>
          <a:bodyPr/>
          <a:lstStyle/>
          <a:p>
            <a:fld id="{871B2431-D351-4C6E-A3CF-9DFAC0E3E050}" type="slidenum">
              <a:rPr lang="cs-CZ" smtClean="0"/>
              <a:t>13</a:t>
            </a:fld>
            <a:endParaRPr lang="cs-CZ"/>
          </a:p>
        </p:txBody>
      </p:sp>
    </p:spTree>
    <p:extLst>
      <p:ext uri="{BB962C8B-B14F-4D97-AF65-F5344CB8AC3E}">
        <p14:creationId xmlns:p14="http://schemas.microsoft.com/office/powerpoint/2010/main" val="1611477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NZ"/>
              <a:t>Need to plan for impact.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NZ"/>
          </a:p>
          <a:p>
            <a:pPr marL="0" marR="0" lvl="0" indent="0" algn="l" defTabSz="457200" rtl="0" eaLnBrk="1" fontAlgn="auto" latinLnBrk="0" hangingPunct="1">
              <a:lnSpc>
                <a:spcPct val="100000"/>
              </a:lnSpc>
              <a:spcBef>
                <a:spcPts val="0"/>
              </a:spcBef>
              <a:spcAft>
                <a:spcPts val="0"/>
              </a:spcAft>
              <a:buClrTx/>
              <a:buSzTx/>
              <a:buFontTx/>
              <a:buNone/>
              <a:tabLst/>
              <a:defRPr/>
            </a:pPr>
            <a:r>
              <a:rPr lang="en-NZ"/>
              <a:t>In the following slides we will look at these four steps.</a:t>
            </a:r>
          </a:p>
          <a:p>
            <a:endParaRPr lang="en-NZ"/>
          </a:p>
          <a:p>
            <a:endParaRPr lang="en-NZ"/>
          </a:p>
        </p:txBody>
      </p:sp>
      <p:sp>
        <p:nvSpPr>
          <p:cNvPr id="4" name="Slide Number Placeholder 3"/>
          <p:cNvSpPr>
            <a:spLocks noGrp="1"/>
          </p:cNvSpPr>
          <p:nvPr>
            <p:ph type="sldNum" sz="quarter" idx="5"/>
          </p:nvPr>
        </p:nvSpPr>
        <p:spPr/>
        <p:txBody>
          <a:bodyPr/>
          <a:lstStyle/>
          <a:p>
            <a:fld id="{871B2431-D351-4C6E-A3CF-9DFAC0E3E050}" type="slidenum">
              <a:rPr lang="cs-CZ" smtClean="0"/>
              <a:t>14</a:t>
            </a:fld>
            <a:endParaRPr lang="cs-CZ"/>
          </a:p>
        </p:txBody>
      </p:sp>
    </p:spTree>
    <p:extLst>
      <p:ext uri="{BB962C8B-B14F-4D97-AF65-F5344CB8AC3E}">
        <p14:creationId xmlns:p14="http://schemas.microsoft.com/office/powerpoint/2010/main" val="414107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NZ"/>
              <a:t>Go through some ways you might go about creating an impact goal:</a:t>
            </a:r>
          </a:p>
          <a:p>
            <a:endParaRPr lang="en-NZ"/>
          </a:p>
          <a:p>
            <a:pPr>
              <a:buClr>
                <a:srgbClr val="4BACC6"/>
              </a:buClr>
            </a:pPr>
            <a:r>
              <a:rPr lang="en-NZ">
                <a:solidFill>
                  <a:schemeClr val="bg1"/>
                </a:solidFill>
                <a:effectLst>
                  <a:outerShdw blurRad="38100" dist="38100" dir="2700000" algn="tl">
                    <a:srgbClr val="000000">
                      <a:alpha val="43137"/>
                    </a:srgbClr>
                  </a:outerShdw>
                </a:effectLst>
              </a:rPr>
              <a:t>Some questions to consider…</a:t>
            </a:r>
          </a:p>
          <a:p>
            <a:pPr marL="342900" indent="-342900">
              <a:buClr>
                <a:srgbClr val="4BACC6"/>
              </a:buClr>
              <a:buFont typeface="Wingdings" panose="05000000000000000000" pitchFamily="2" charset="2"/>
              <a:buChar char="v"/>
            </a:pPr>
            <a:r>
              <a:rPr lang="en-NZ">
                <a:solidFill>
                  <a:schemeClr val="bg1"/>
                </a:solidFill>
                <a:effectLst>
                  <a:outerShdw blurRad="38100" dist="38100" dir="2700000" algn="tl">
                    <a:srgbClr val="000000">
                      <a:alpha val="43137"/>
                    </a:srgbClr>
                  </a:outerShdw>
                </a:effectLst>
              </a:rPr>
              <a:t>What is the challenge, opportunity, issue or gap in knowledge that your research addresses?</a:t>
            </a:r>
          </a:p>
          <a:p>
            <a:pPr marL="342900" indent="-342900">
              <a:buClr>
                <a:srgbClr val="4BACC6"/>
              </a:buClr>
              <a:buFont typeface="Wingdings" panose="05000000000000000000" pitchFamily="2" charset="2"/>
              <a:buChar char="v"/>
            </a:pPr>
            <a:r>
              <a:rPr lang="en-NZ">
                <a:solidFill>
                  <a:schemeClr val="bg1"/>
                </a:solidFill>
                <a:effectLst>
                  <a:outerShdw blurRad="38100" dist="38100" dir="2700000" algn="tl">
                    <a:srgbClr val="000000">
                      <a:alpha val="43137"/>
                    </a:srgbClr>
                  </a:outerShdw>
                </a:effectLst>
              </a:rPr>
              <a:t>How big is the problem?</a:t>
            </a:r>
          </a:p>
          <a:p>
            <a:pPr marL="800100" lvl="1" indent="-342900">
              <a:buClr>
                <a:srgbClr val="4BACC6"/>
              </a:buClr>
              <a:buFont typeface="Wingdings" panose="05000000000000000000" pitchFamily="2" charset="2"/>
              <a:buChar char="v"/>
            </a:pPr>
            <a:r>
              <a:rPr lang="en-NZ">
                <a:solidFill>
                  <a:schemeClr val="bg1"/>
                </a:solidFill>
                <a:effectLst>
                  <a:outerShdw blurRad="38100" dist="38100" dir="2700000" algn="tl">
                    <a:srgbClr val="000000">
                      <a:alpha val="43137"/>
                    </a:srgbClr>
                  </a:outerShdw>
                </a:effectLst>
              </a:rPr>
              <a:t>How many people, who is affected, and where is it? What extent of change are you looking to make?</a:t>
            </a:r>
          </a:p>
          <a:p>
            <a:pPr marL="342900" indent="-342900">
              <a:buClr>
                <a:srgbClr val="4BACC6"/>
              </a:buClr>
              <a:buFont typeface="Wingdings" panose="05000000000000000000" pitchFamily="2" charset="2"/>
              <a:buChar char="v"/>
            </a:pPr>
            <a:r>
              <a:rPr lang="en-NZ">
                <a:solidFill>
                  <a:schemeClr val="bg1"/>
                </a:solidFill>
                <a:effectLst>
                  <a:outerShdw blurRad="38100" dist="38100" dir="2700000" algn="tl">
                    <a:srgbClr val="000000">
                      <a:alpha val="43137"/>
                    </a:srgbClr>
                  </a:outerShdw>
                </a:effectLst>
              </a:rPr>
              <a:t>How do you know this is a problem?</a:t>
            </a:r>
          </a:p>
          <a:p>
            <a:pPr marL="800100" lvl="1" indent="-342900">
              <a:buClr>
                <a:srgbClr val="4BACC6"/>
              </a:buClr>
              <a:buFont typeface="Wingdings" panose="05000000000000000000" pitchFamily="2" charset="2"/>
              <a:buChar char="v"/>
            </a:pPr>
            <a:r>
              <a:rPr lang="en-NZ">
                <a:solidFill>
                  <a:schemeClr val="bg1"/>
                </a:solidFill>
                <a:effectLst>
                  <a:outerShdw blurRad="38100" dist="38100" dir="2700000" algn="tl">
                    <a:srgbClr val="000000">
                      <a:alpha val="43137"/>
                    </a:srgbClr>
                  </a:outerShdw>
                </a:effectLst>
              </a:rPr>
              <a:t>Look for evidence from government priorities, policy documents, media reports, testimonials etc.</a:t>
            </a:r>
          </a:p>
          <a:p>
            <a:pPr marL="342900" indent="-342900">
              <a:buClr>
                <a:srgbClr val="4BACC6"/>
              </a:buClr>
              <a:buFont typeface="Wingdings" panose="05000000000000000000" pitchFamily="2" charset="2"/>
              <a:buChar char="v"/>
            </a:pPr>
            <a:r>
              <a:rPr lang="en-NZ">
                <a:solidFill>
                  <a:schemeClr val="bg1"/>
                </a:solidFill>
                <a:effectLst>
                  <a:outerShdw blurRad="38100" dist="38100" dir="2700000" algn="tl">
                    <a:srgbClr val="000000">
                      <a:alpha val="43137"/>
                    </a:srgbClr>
                  </a:outerShdw>
                </a:effectLst>
              </a:rPr>
              <a:t>How can your research help?</a:t>
            </a:r>
          </a:p>
          <a:p>
            <a:pPr marL="342900" indent="-342900">
              <a:buClr>
                <a:srgbClr val="4BACC6"/>
              </a:buClr>
              <a:buFont typeface="Wingdings" panose="05000000000000000000" pitchFamily="2" charset="2"/>
              <a:buChar char="v"/>
            </a:pPr>
            <a:r>
              <a:rPr lang="en-NZ">
                <a:solidFill>
                  <a:schemeClr val="bg1"/>
                </a:solidFill>
                <a:effectLst>
                  <a:outerShdw blurRad="38100" dist="38100" dir="2700000" algn="tl">
                    <a:srgbClr val="000000">
                      <a:alpha val="43137"/>
                    </a:srgbClr>
                  </a:outerShdw>
                </a:effectLst>
              </a:rPr>
              <a:t>How is your research different to the existing research?</a:t>
            </a:r>
          </a:p>
          <a:p>
            <a:pPr marL="342900" indent="-342900">
              <a:buClr>
                <a:srgbClr val="4BACC6"/>
              </a:buClr>
              <a:buFont typeface="Wingdings" panose="05000000000000000000" pitchFamily="2" charset="2"/>
              <a:buChar char="v"/>
            </a:pPr>
            <a:r>
              <a:rPr lang="en-NZ">
                <a:solidFill>
                  <a:schemeClr val="bg1"/>
                </a:solidFill>
                <a:effectLst>
                  <a:outerShdw blurRad="38100" dist="38100" dir="2700000" algn="tl">
                    <a:srgbClr val="000000">
                      <a:alpha val="43137"/>
                    </a:srgbClr>
                  </a:outerShdw>
                </a:effectLst>
              </a:rPr>
              <a:t>Imagine you’ve successful delivered a research project addressing the previously described challenge – what has been achieved?</a:t>
            </a:r>
          </a:p>
          <a:p>
            <a:pPr marL="342900" indent="-342900">
              <a:buClr>
                <a:srgbClr val="4BACC6"/>
              </a:buClr>
              <a:buFont typeface="Wingdings" panose="05000000000000000000" pitchFamily="2" charset="2"/>
              <a:buChar char="v"/>
            </a:pPr>
            <a:r>
              <a:rPr lang="en-NZ">
                <a:solidFill>
                  <a:schemeClr val="bg1"/>
                </a:solidFill>
                <a:effectLst>
                  <a:outerShdw blurRad="38100" dist="38100" dir="2700000" algn="tl">
                    <a:srgbClr val="000000">
                      <a:alpha val="43137"/>
                    </a:srgbClr>
                  </a:outerShdw>
                </a:effectLst>
              </a:rPr>
              <a:t>What would your stakeholders say about how they have benefitted?</a:t>
            </a:r>
          </a:p>
          <a:p>
            <a:endParaRPr lang="en-NZ"/>
          </a:p>
          <a:p>
            <a:pPr marL="0" indent="0">
              <a:buNone/>
            </a:pPr>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15</a:t>
            </a:fld>
            <a:endParaRPr lang="cs-CZ"/>
          </a:p>
        </p:txBody>
      </p:sp>
    </p:spTree>
    <p:extLst>
      <p:ext uri="{BB962C8B-B14F-4D97-AF65-F5344CB8AC3E}">
        <p14:creationId xmlns:p14="http://schemas.microsoft.com/office/powerpoint/2010/main" val="64281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613DA1-C72F-F702-0867-8014C77E35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6009E2-5512-C8C7-3E9D-FFF4C79D384F}"/>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D7ADEE5F-1D4D-2744-8075-2F2F88C48DDE}"/>
              </a:ext>
            </a:extLst>
          </p:cNvPr>
          <p:cNvSpPr>
            <a:spLocks noGrp="1"/>
          </p:cNvSpPr>
          <p:nvPr>
            <p:ph type="body" idx="1"/>
          </p:nvPr>
        </p:nvSpPr>
        <p:spPr/>
        <p:txBody>
          <a:bodyPr/>
          <a:lstStyle/>
          <a:p>
            <a:pPr>
              <a:buClr>
                <a:srgbClr val="4BACC6"/>
              </a:buClr>
            </a:pPr>
            <a:r>
              <a:rPr lang="en-NZ" b="1">
                <a:solidFill>
                  <a:schemeClr val="bg1"/>
                </a:solidFill>
                <a:effectLst>
                  <a:outerShdw blurRad="38100" dist="38100" dir="2700000" algn="tl">
                    <a:srgbClr val="000000">
                      <a:alpha val="43137"/>
                    </a:srgbClr>
                  </a:outerShdw>
                </a:effectLst>
              </a:rPr>
              <a:t>Some tips…</a:t>
            </a:r>
          </a:p>
          <a:p>
            <a:pPr marL="342900" indent="-342900">
              <a:buClr>
                <a:srgbClr val="4BACC6"/>
              </a:buClr>
              <a:buFont typeface="Wingdings" panose="05000000000000000000" pitchFamily="2" charset="2"/>
              <a:buChar char="v"/>
            </a:pPr>
            <a:r>
              <a:rPr lang="en-NZ">
                <a:solidFill>
                  <a:schemeClr val="bg1"/>
                </a:solidFill>
                <a:effectLst>
                  <a:outerShdw blurRad="38100" dist="38100" dir="2700000" algn="tl">
                    <a:srgbClr val="000000">
                      <a:alpha val="43137"/>
                    </a:srgbClr>
                  </a:outerShdw>
                </a:effectLst>
              </a:rPr>
              <a:t>It can help by flipping the problem upside down!</a:t>
            </a:r>
          </a:p>
          <a:p>
            <a:pPr marL="800100" lvl="1" indent="-342900">
              <a:buClr>
                <a:srgbClr val="4BACC6"/>
              </a:buClr>
              <a:buFont typeface="Wingdings" panose="05000000000000000000" pitchFamily="2" charset="2"/>
              <a:buChar char="v"/>
            </a:pPr>
            <a:r>
              <a:rPr lang="en-NZ">
                <a:solidFill>
                  <a:schemeClr val="bg1"/>
                </a:solidFill>
                <a:effectLst>
                  <a:outerShdw blurRad="38100" dist="38100" dir="2700000" algn="tl">
                    <a:srgbClr val="000000">
                      <a:alpha val="43137"/>
                    </a:srgbClr>
                  </a:outerShdw>
                </a:effectLst>
              </a:rPr>
              <a:t>E.g. Difficult to do </a:t>
            </a:r>
            <a:r>
              <a:rPr lang="en-NZ" b="1">
                <a:solidFill>
                  <a:schemeClr val="bg1"/>
                </a:solidFill>
                <a:effectLst>
                  <a:outerShdw blurRad="38100" dist="38100" dir="2700000" algn="tl">
                    <a:srgbClr val="000000">
                      <a:alpha val="43137"/>
                    </a:srgbClr>
                  </a:outerShdw>
                </a:effectLst>
              </a:rPr>
              <a:t>[something] </a:t>
            </a:r>
            <a:r>
              <a:rPr lang="en-NZ">
                <a:solidFill>
                  <a:schemeClr val="bg1"/>
                </a:solidFill>
                <a:effectLst>
                  <a:outerShdw blurRad="38100" dist="38100" dir="2700000" algn="tl">
                    <a:srgbClr val="000000">
                      <a:alpha val="43137"/>
                    </a:srgbClr>
                  </a:outerShdw>
                </a:effectLst>
              </a:rPr>
              <a:t>within a community</a:t>
            </a:r>
          </a:p>
          <a:p>
            <a:pPr marL="1257300" lvl="2" indent="-342900">
              <a:buClr>
                <a:srgbClr val="4BACC6"/>
              </a:buClr>
              <a:buFont typeface="Wingdings" panose="05000000000000000000" pitchFamily="2" charset="2"/>
              <a:buChar char="v"/>
            </a:pPr>
            <a:r>
              <a:rPr lang="en-NZ">
                <a:solidFill>
                  <a:schemeClr val="bg1"/>
                </a:solidFill>
                <a:effectLst>
                  <a:outerShdw blurRad="38100" dist="38100" dir="2700000" algn="tl">
                    <a:srgbClr val="000000">
                      <a:alpha val="43137"/>
                    </a:srgbClr>
                  </a:outerShdw>
                </a:effectLst>
              </a:rPr>
              <a:t>Faster or easier </a:t>
            </a:r>
            <a:r>
              <a:rPr lang="en-NZ" b="1">
                <a:solidFill>
                  <a:schemeClr val="bg1"/>
                </a:solidFill>
                <a:effectLst>
                  <a:outerShdw blurRad="38100" dist="38100" dir="2700000" algn="tl">
                    <a:srgbClr val="000000">
                      <a:alpha val="43137"/>
                    </a:srgbClr>
                  </a:outerShdw>
                </a:effectLst>
              </a:rPr>
              <a:t>[something]</a:t>
            </a:r>
            <a:r>
              <a:rPr lang="en-NZ">
                <a:solidFill>
                  <a:schemeClr val="bg1"/>
                </a:solidFill>
                <a:effectLst>
                  <a:outerShdw blurRad="38100" dist="38100" dir="2700000" algn="tl">
                    <a:srgbClr val="000000">
                      <a:alpha val="43137"/>
                    </a:srgbClr>
                  </a:outerShdw>
                </a:effectLst>
              </a:rPr>
              <a:t> within communities</a:t>
            </a:r>
          </a:p>
          <a:p>
            <a:pPr lvl="2">
              <a:buClr>
                <a:srgbClr val="4BACC6"/>
              </a:buClr>
            </a:pPr>
            <a:endParaRPr lang="en-NZ">
              <a:solidFill>
                <a:schemeClr val="bg1"/>
              </a:solidFill>
              <a:effectLst>
                <a:outerShdw blurRad="38100" dist="38100" dir="2700000" algn="tl">
                  <a:srgbClr val="000000">
                    <a:alpha val="43137"/>
                  </a:srgbClr>
                </a:outerShdw>
              </a:effectLst>
            </a:endParaRPr>
          </a:p>
          <a:p>
            <a:pPr marL="342900" indent="-342900">
              <a:buClr>
                <a:srgbClr val="4BACC6"/>
              </a:buClr>
              <a:buFont typeface="Wingdings" panose="05000000000000000000" pitchFamily="2" charset="2"/>
              <a:buChar char="v"/>
            </a:pPr>
            <a:r>
              <a:rPr lang="en-NZ">
                <a:solidFill>
                  <a:schemeClr val="bg1"/>
                </a:solidFill>
                <a:effectLst>
                  <a:outerShdw blurRad="38100" dist="38100" dir="2700000" algn="tl">
                    <a:srgbClr val="000000">
                      <a:alpha val="43137"/>
                    </a:srgbClr>
                  </a:outerShdw>
                </a:effectLst>
              </a:rPr>
              <a:t>Impact goals should be </a:t>
            </a:r>
            <a:r>
              <a:rPr lang="en-NZ" b="1">
                <a:solidFill>
                  <a:schemeClr val="bg1"/>
                </a:solidFill>
                <a:effectLst>
                  <a:outerShdw blurRad="38100" dist="38100" dir="2700000" algn="tl">
                    <a:srgbClr val="000000">
                      <a:alpha val="43137"/>
                    </a:srgbClr>
                  </a:outerShdw>
                </a:effectLst>
              </a:rPr>
              <a:t>SMART</a:t>
            </a:r>
            <a:r>
              <a:rPr lang="en-NZ">
                <a:solidFill>
                  <a:schemeClr val="bg1"/>
                </a:solidFill>
                <a:effectLst>
                  <a:outerShdw blurRad="38100" dist="38100" dir="2700000" algn="tl">
                    <a:srgbClr val="000000">
                      <a:alpha val="43137"/>
                    </a:srgbClr>
                  </a:outerShdw>
                </a:effectLst>
              </a:rPr>
              <a:t> – </a:t>
            </a:r>
            <a:r>
              <a:rPr lang="en-NZ" b="1">
                <a:solidFill>
                  <a:schemeClr val="bg1"/>
                </a:solidFill>
                <a:effectLst>
                  <a:outerShdw blurRad="38100" dist="38100" dir="2700000" algn="tl">
                    <a:srgbClr val="000000">
                      <a:alpha val="43137"/>
                    </a:srgbClr>
                  </a:outerShdw>
                </a:effectLst>
              </a:rPr>
              <a:t>S</a:t>
            </a:r>
            <a:r>
              <a:rPr lang="en-NZ">
                <a:solidFill>
                  <a:schemeClr val="bg1"/>
                </a:solidFill>
                <a:effectLst>
                  <a:outerShdw blurRad="38100" dist="38100" dir="2700000" algn="tl">
                    <a:srgbClr val="000000">
                      <a:alpha val="43137"/>
                    </a:srgbClr>
                  </a:outerShdw>
                </a:effectLst>
              </a:rPr>
              <a:t>pecific, </a:t>
            </a:r>
            <a:r>
              <a:rPr lang="en-NZ" b="1">
                <a:solidFill>
                  <a:schemeClr val="bg1"/>
                </a:solidFill>
                <a:effectLst>
                  <a:outerShdw blurRad="38100" dist="38100" dir="2700000" algn="tl">
                    <a:srgbClr val="000000">
                      <a:alpha val="43137"/>
                    </a:srgbClr>
                  </a:outerShdw>
                </a:effectLst>
              </a:rPr>
              <a:t>M</a:t>
            </a:r>
            <a:r>
              <a:rPr lang="en-NZ">
                <a:solidFill>
                  <a:schemeClr val="bg1"/>
                </a:solidFill>
                <a:effectLst>
                  <a:outerShdw blurRad="38100" dist="38100" dir="2700000" algn="tl">
                    <a:srgbClr val="000000">
                      <a:alpha val="43137"/>
                    </a:srgbClr>
                  </a:outerShdw>
                </a:effectLst>
              </a:rPr>
              <a:t>easurable, </a:t>
            </a:r>
            <a:r>
              <a:rPr lang="en-NZ" b="1">
                <a:solidFill>
                  <a:schemeClr val="bg1"/>
                </a:solidFill>
                <a:effectLst>
                  <a:outerShdw blurRad="38100" dist="38100" dir="2700000" algn="tl">
                    <a:srgbClr val="000000">
                      <a:alpha val="43137"/>
                    </a:srgbClr>
                  </a:outerShdw>
                </a:effectLst>
              </a:rPr>
              <a:t>A</a:t>
            </a:r>
            <a:r>
              <a:rPr lang="en-NZ">
                <a:solidFill>
                  <a:schemeClr val="bg1"/>
                </a:solidFill>
                <a:effectLst>
                  <a:outerShdw blurRad="38100" dist="38100" dir="2700000" algn="tl">
                    <a:srgbClr val="000000">
                      <a:alpha val="43137"/>
                    </a:srgbClr>
                  </a:outerShdw>
                </a:effectLst>
              </a:rPr>
              <a:t>chievable, </a:t>
            </a:r>
            <a:r>
              <a:rPr lang="en-NZ" b="1">
                <a:solidFill>
                  <a:schemeClr val="bg1"/>
                </a:solidFill>
                <a:effectLst>
                  <a:outerShdw blurRad="38100" dist="38100" dir="2700000" algn="tl">
                    <a:srgbClr val="000000">
                      <a:alpha val="43137"/>
                    </a:srgbClr>
                  </a:outerShdw>
                </a:effectLst>
              </a:rPr>
              <a:t>R</a:t>
            </a:r>
            <a:r>
              <a:rPr lang="en-NZ">
                <a:solidFill>
                  <a:schemeClr val="bg1"/>
                </a:solidFill>
                <a:effectLst>
                  <a:outerShdw blurRad="38100" dist="38100" dir="2700000" algn="tl">
                    <a:srgbClr val="000000">
                      <a:alpha val="43137"/>
                    </a:srgbClr>
                  </a:outerShdw>
                </a:effectLst>
              </a:rPr>
              <a:t>ealistic and </a:t>
            </a:r>
            <a:r>
              <a:rPr lang="en-NZ" b="1">
                <a:solidFill>
                  <a:schemeClr val="bg1"/>
                </a:solidFill>
                <a:effectLst>
                  <a:outerShdw blurRad="38100" dist="38100" dir="2700000" algn="tl">
                    <a:srgbClr val="000000">
                      <a:alpha val="43137"/>
                    </a:srgbClr>
                  </a:outerShdw>
                </a:effectLst>
              </a:rPr>
              <a:t>T</a:t>
            </a:r>
            <a:r>
              <a:rPr lang="en-NZ">
                <a:solidFill>
                  <a:schemeClr val="bg1"/>
                </a:solidFill>
                <a:effectLst>
                  <a:outerShdw blurRad="38100" dist="38100" dir="2700000" algn="tl">
                    <a:srgbClr val="000000">
                      <a:alpha val="43137"/>
                    </a:srgbClr>
                  </a:outerShdw>
                </a:effectLst>
              </a:rPr>
              <a:t>ime-bound</a:t>
            </a:r>
          </a:p>
          <a:p>
            <a:pPr marL="800100" lvl="1" indent="-342900">
              <a:buClr>
                <a:srgbClr val="4BACC6"/>
              </a:buClr>
              <a:buFont typeface="Wingdings" panose="05000000000000000000" pitchFamily="2" charset="2"/>
              <a:buChar char="v"/>
            </a:pPr>
            <a:r>
              <a:rPr lang="en-NZ" b="1">
                <a:solidFill>
                  <a:schemeClr val="bg1"/>
                </a:solidFill>
                <a:effectLst>
                  <a:outerShdw blurRad="38100" dist="38100" dir="2700000" algn="tl">
                    <a:srgbClr val="000000">
                      <a:alpha val="43137"/>
                    </a:srgbClr>
                  </a:outerShdw>
                </a:effectLst>
              </a:rPr>
              <a:t>S</a:t>
            </a:r>
            <a:r>
              <a:rPr lang="en-NZ">
                <a:solidFill>
                  <a:schemeClr val="bg1"/>
                </a:solidFill>
                <a:effectLst>
                  <a:outerShdw blurRad="38100" dist="38100" dir="2700000" algn="tl">
                    <a:srgbClr val="000000">
                      <a:alpha val="43137"/>
                    </a:srgbClr>
                  </a:outerShdw>
                </a:effectLst>
              </a:rPr>
              <a:t>pecific – Be specific about the extent of your potential impact</a:t>
            </a:r>
          </a:p>
          <a:p>
            <a:pPr marL="800100" lvl="1" indent="-342900">
              <a:buClr>
                <a:srgbClr val="4BACC6"/>
              </a:buClr>
              <a:buFont typeface="Wingdings" panose="05000000000000000000" pitchFamily="2" charset="2"/>
              <a:buChar char="v"/>
            </a:pPr>
            <a:r>
              <a:rPr lang="en-NZ" b="1">
                <a:solidFill>
                  <a:schemeClr val="bg1"/>
                </a:solidFill>
                <a:effectLst>
                  <a:outerShdw blurRad="38100" dist="38100" dir="2700000" algn="tl">
                    <a:srgbClr val="000000">
                      <a:alpha val="43137"/>
                    </a:srgbClr>
                  </a:outerShdw>
                </a:effectLst>
              </a:rPr>
              <a:t>M</a:t>
            </a:r>
            <a:r>
              <a:rPr lang="en-NZ">
                <a:solidFill>
                  <a:schemeClr val="bg1"/>
                </a:solidFill>
                <a:effectLst>
                  <a:outerShdw blurRad="38100" dist="38100" dir="2700000" algn="tl">
                    <a:srgbClr val="000000">
                      <a:alpha val="43137"/>
                    </a:srgbClr>
                  </a:outerShdw>
                </a:effectLst>
              </a:rPr>
              <a:t>easurable – What evidence/indicators will prove you’re making progress</a:t>
            </a:r>
          </a:p>
          <a:p>
            <a:pPr marL="800100" lvl="1" indent="-342900">
              <a:buClr>
                <a:srgbClr val="4BACC6"/>
              </a:buClr>
              <a:buFont typeface="Wingdings" panose="05000000000000000000" pitchFamily="2" charset="2"/>
              <a:buChar char="v"/>
            </a:pPr>
            <a:r>
              <a:rPr lang="en-NZ" b="1">
                <a:solidFill>
                  <a:schemeClr val="bg1"/>
                </a:solidFill>
                <a:effectLst>
                  <a:outerShdw blurRad="38100" dist="38100" dir="2700000" algn="tl">
                    <a:srgbClr val="000000">
                      <a:alpha val="43137"/>
                    </a:srgbClr>
                  </a:outerShdw>
                </a:effectLst>
              </a:rPr>
              <a:t>A</a:t>
            </a:r>
            <a:r>
              <a:rPr lang="en-NZ">
                <a:solidFill>
                  <a:schemeClr val="bg1"/>
                </a:solidFill>
                <a:effectLst>
                  <a:outerShdw blurRad="38100" dist="38100" dir="2700000" algn="tl">
                    <a:srgbClr val="000000">
                      <a:alpha val="43137"/>
                    </a:srgbClr>
                  </a:outerShdw>
                </a:effectLst>
              </a:rPr>
              <a:t>chievable – Make sure you can reasonably accomplish your goal given your resources and any constraints</a:t>
            </a:r>
          </a:p>
          <a:p>
            <a:pPr marL="800100" lvl="1" indent="-342900">
              <a:buClr>
                <a:srgbClr val="4BACC6"/>
              </a:buClr>
              <a:buFont typeface="Wingdings" panose="05000000000000000000" pitchFamily="2" charset="2"/>
              <a:buChar char="v"/>
            </a:pPr>
            <a:r>
              <a:rPr lang="en-NZ" b="1">
                <a:solidFill>
                  <a:schemeClr val="bg1"/>
                </a:solidFill>
                <a:effectLst>
                  <a:outerShdw blurRad="38100" dist="38100" dir="2700000" algn="tl">
                    <a:srgbClr val="000000">
                      <a:alpha val="43137"/>
                    </a:srgbClr>
                  </a:outerShdw>
                </a:effectLst>
              </a:rPr>
              <a:t>R</a:t>
            </a:r>
            <a:r>
              <a:rPr lang="en-NZ">
                <a:solidFill>
                  <a:schemeClr val="bg1"/>
                </a:solidFill>
                <a:effectLst>
                  <a:outerShdw blurRad="38100" dist="38100" dir="2700000" algn="tl">
                    <a:srgbClr val="000000">
                      <a:alpha val="43137"/>
                    </a:srgbClr>
                  </a:outerShdw>
                </a:effectLst>
              </a:rPr>
              <a:t>ealistic – </a:t>
            </a:r>
            <a:r>
              <a:rPr lang="en-US">
                <a:solidFill>
                  <a:schemeClr val="bg1"/>
                </a:solidFill>
                <a:effectLst>
                  <a:outerShdw blurRad="38100" dist="38100" dir="2700000" algn="tl">
                    <a:srgbClr val="000000">
                      <a:alpha val="43137"/>
                    </a:srgbClr>
                  </a:outerShdw>
                </a:effectLst>
              </a:rPr>
              <a:t>Be realistic about what might be able to occur within your sphere of influence. Evidence of an impact plan will help your credibility</a:t>
            </a:r>
            <a:endParaRPr lang="en-NZ">
              <a:solidFill>
                <a:schemeClr val="bg1"/>
              </a:solidFill>
              <a:effectLst>
                <a:outerShdw blurRad="38100" dist="38100" dir="2700000" algn="tl">
                  <a:srgbClr val="000000">
                    <a:alpha val="43137"/>
                  </a:srgbClr>
                </a:outerShdw>
              </a:effectLst>
            </a:endParaRPr>
          </a:p>
          <a:p>
            <a:pPr marL="800100" lvl="1" indent="-342900">
              <a:buClr>
                <a:srgbClr val="4BACC6"/>
              </a:buClr>
              <a:buFont typeface="Wingdings" panose="05000000000000000000" pitchFamily="2" charset="2"/>
              <a:buChar char="v"/>
            </a:pPr>
            <a:r>
              <a:rPr lang="en-NZ" b="1">
                <a:solidFill>
                  <a:schemeClr val="bg1"/>
                </a:solidFill>
                <a:effectLst>
                  <a:outerShdw blurRad="38100" dist="38100" dir="2700000" algn="tl">
                    <a:srgbClr val="000000">
                      <a:alpha val="43137"/>
                    </a:srgbClr>
                  </a:outerShdw>
                </a:effectLst>
              </a:rPr>
              <a:t>T</a:t>
            </a:r>
            <a:r>
              <a:rPr lang="en-NZ">
                <a:solidFill>
                  <a:schemeClr val="bg1"/>
                </a:solidFill>
                <a:effectLst>
                  <a:outerShdw blurRad="38100" dist="38100" dir="2700000" algn="tl">
                    <a:srgbClr val="000000">
                      <a:alpha val="43137"/>
                    </a:srgbClr>
                  </a:outerShdw>
                </a:effectLst>
              </a:rPr>
              <a:t>ime-bound - </a:t>
            </a:r>
            <a:r>
              <a:rPr lang="en-US">
                <a:solidFill>
                  <a:schemeClr val="bg1"/>
                </a:solidFill>
                <a:effectLst>
                  <a:outerShdw blurRad="38100" dist="38100" dir="2700000" algn="tl">
                    <a:srgbClr val="000000">
                      <a:alpha val="43137"/>
                    </a:srgbClr>
                  </a:outerShdw>
                </a:effectLst>
              </a:rPr>
              <a:t>consider how long it will take to achieve your impact goal. This may be by the end of your research project, or in twenty years’ time! You can build in milestones to keep on track.</a:t>
            </a:r>
            <a:endParaRPr lang="en-NZ">
              <a:solidFill>
                <a:schemeClr val="bg1"/>
              </a:solidFill>
              <a:effectLst>
                <a:outerShdw blurRad="38100" dist="38100" dir="2700000" algn="tl">
                  <a:srgbClr val="000000">
                    <a:alpha val="43137"/>
                  </a:srgbClr>
                </a:outerShdw>
              </a:effectLst>
            </a:endParaRPr>
          </a:p>
          <a:p>
            <a:pPr marL="0" indent="0">
              <a:buNone/>
            </a:pPr>
            <a:endParaRPr lang="en-US"/>
          </a:p>
          <a:p>
            <a:pPr marL="0" indent="0">
              <a:buNone/>
            </a:pPr>
            <a:endParaRPr lang="en-US"/>
          </a:p>
          <a:p>
            <a:pPr marL="0" indent="0">
              <a:buNone/>
            </a:pPr>
            <a:r>
              <a:rPr lang="en-US"/>
              <a:t>So we know what the research need is, and we know the potential impact. But we can’t achieve the impact alone. We need to engage with non-academic stakeholders to proactively make a difference.</a:t>
            </a:r>
            <a:endParaRPr lang="en-NZ"/>
          </a:p>
          <a:p>
            <a:pPr marL="0" indent="0">
              <a:buNone/>
            </a:pPr>
            <a:endParaRPr lang="en-US"/>
          </a:p>
        </p:txBody>
      </p:sp>
      <p:sp>
        <p:nvSpPr>
          <p:cNvPr id="4" name="Slide Number Placeholder 3">
            <a:extLst>
              <a:ext uri="{FF2B5EF4-FFF2-40B4-BE49-F238E27FC236}">
                <a16:creationId xmlns:a16="http://schemas.microsoft.com/office/drawing/2014/main" id="{8DA38030-1A09-9416-4AD5-63C319D7DB30}"/>
              </a:ext>
            </a:extLst>
          </p:cNvPr>
          <p:cNvSpPr>
            <a:spLocks noGrp="1"/>
          </p:cNvSpPr>
          <p:nvPr>
            <p:ph type="sldNum" sz="quarter" idx="5"/>
          </p:nvPr>
        </p:nvSpPr>
        <p:spPr/>
        <p:txBody>
          <a:bodyPr/>
          <a:lstStyle/>
          <a:p>
            <a:fld id="{871B2431-D351-4C6E-A3CF-9DFAC0E3E050}" type="slidenum">
              <a:rPr lang="cs-CZ" smtClean="0"/>
              <a:t>16</a:t>
            </a:fld>
            <a:endParaRPr lang="cs-CZ"/>
          </a:p>
        </p:txBody>
      </p:sp>
    </p:spTree>
    <p:extLst>
      <p:ext uri="{BB962C8B-B14F-4D97-AF65-F5344CB8AC3E}">
        <p14:creationId xmlns:p14="http://schemas.microsoft.com/office/powerpoint/2010/main" val="796612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12D017-9EC5-16E6-08B6-6F06ADE382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ACDA4B-2DE1-5750-D834-4D8F06AB4DC6}"/>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BF821A64-CDDB-BAA8-72F4-9988EFCFE48E}"/>
              </a:ext>
            </a:extLst>
          </p:cNvPr>
          <p:cNvSpPr>
            <a:spLocks noGrp="1"/>
          </p:cNvSpPr>
          <p:nvPr>
            <p:ph type="body" idx="1"/>
          </p:nvPr>
        </p:nvSpPr>
        <p:spPr/>
        <p:txBody>
          <a:bodyPr/>
          <a:lstStyle/>
          <a:p>
            <a:pPr>
              <a:buClr>
                <a:srgbClr val="4BACC6"/>
              </a:buClr>
            </a:pPr>
            <a:r>
              <a:rPr lang="en-NZ" b="1">
                <a:solidFill>
                  <a:schemeClr val="bg1"/>
                </a:solidFill>
                <a:effectLst>
                  <a:outerShdw blurRad="38100" dist="38100" dir="2700000" algn="tl">
                    <a:srgbClr val="000000">
                      <a:alpha val="43137"/>
                    </a:srgbClr>
                  </a:outerShdw>
                </a:effectLst>
              </a:rPr>
              <a:t>Some tips…</a:t>
            </a:r>
          </a:p>
          <a:p>
            <a:pPr marL="342900" indent="-342900">
              <a:buClr>
                <a:srgbClr val="4BACC6"/>
              </a:buClr>
              <a:buFont typeface="Wingdings" panose="05000000000000000000" pitchFamily="2" charset="2"/>
              <a:buChar char="v"/>
            </a:pPr>
            <a:r>
              <a:rPr lang="en-NZ">
                <a:solidFill>
                  <a:schemeClr val="bg1"/>
                </a:solidFill>
                <a:effectLst>
                  <a:outerShdw blurRad="38100" dist="38100" dir="2700000" algn="tl">
                    <a:srgbClr val="000000">
                      <a:alpha val="43137"/>
                    </a:srgbClr>
                  </a:outerShdw>
                </a:effectLst>
              </a:rPr>
              <a:t>It can help by flipping the problem upside down!</a:t>
            </a:r>
          </a:p>
          <a:p>
            <a:pPr marL="800100" lvl="1" indent="-342900">
              <a:buClr>
                <a:srgbClr val="4BACC6"/>
              </a:buClr>
              <a:buFont typeface="Wingdings" panose="05000000000000000000" pitchFamily="2" charset="2"/>
              <a:buChar char="v"/>
            </a:pPr>
            <a:r>
              <a:rPr lang="en-NZ">
                <a:solidFill>
                  <a:schemeClr val="bg1"/>
                </a:solidFill>
                <a:effectLst>
                  <a:outerShdw blurRad="38100" dist="38100" dir="2700000" algn="tl">
                    <a:srgbClr val="000000">
                      <a:alpha val="43137"/>
                    </a:srgbClr>
                  </a:outerShdw>
                </a:effectLst>
              </a:rPr>
              <a:t>E.g. Difficult to do </a:t>
            </a:r>
            <a:r>
              <a:rPr lang="en-NZ" b="1">
                <a:solidFill>
                  <a:schemeClr val="bg1"/>
                </a:solidFill>
                <a:effectLst>
                  <a:outerShdw blurRad="38100" dist="38100" dir="2700000" algn="tl">
                    <a:srgbClr val="000000">
                      <a:alpha val="43137"/>
                    </a:srgbClr>
                  </a:outerShdw>
                </a:effectLst>
              </a:rPr>
              <a:t>[something] </a:t>
            </a:r>
            <a:r>
              <a:rPr lang="en-NZ">
                <a:solidFill>
                  <a:schemeClr val="bg1"/>
                </a:solidFill>
                <a:effectLst>
                  <a:outerShdw blurRad="38100" dist="38100" dir="2700000" algn="tl">
                    <a:srgbClr val="000000">
                      <a:alpha val="43137"/>
                    </a:srgbClr>
                  </a:outerShdw>
                </a:effectLst>
              </a:rPr>
              <a:t>within a community</a:t>
            </a:r>
          </a:p>
          <a:p>
            <a:pPr marL="1257300" lvl="2" indent="-342900">
              <a:buClr>
                <a:srgbClr val="4BACC6"/>
              </a:buClr>
              <a:buFont typeface="Wingdings" panose="05000000000000000000" pitchFamily="2" charset="2"/>
              <a:buChar char="v"/>
            </a:pPr>
            <a:r>
              <a:rPr lang="en-NZ">
                <a:solidFill>
                  <a:schemeClr val="bg1"/>
                </a:solidFill>
                <a:effectLst>
                  <a:outerShdw blurRad="38100" dist="38100" dir="2700000" algn="tl">
                    <a:srgbClr val="000000">
                      <a:alpha val="43137"/>
                    </a:srgbClr>
                  </a:outerShdw>
                </a:effectLst>
              </a:rPr>
              <a:t>Faster or easier </a:t>
            </a:r>
            <a:r>
              <a:rPr lang="en-NZ" b="1">
                <a:solidFill>
                  <a:schemeClr val="bg1"/>
                </a:solidFill>
                <a:effectLst>
                  <a:outerShdw blurRad="38100" dist="38100" dir="2700000" algn="tl">
                    <a:srgbClr val="000000">
                      <a:alpha val="43137"/>
                    </a:srgbClr>
                  </a:outerShdw>
                </a:effectLst>
              </a:rPr>
              <a:t>[something]</a:t>
            </a:r>
            <a:r>
              <a:rPr lang="en-NZ">
                <a:solidFill>
                  <a:schemeClr val="bg1"/>
                </a:solidFill>
                <a:effectLst>
                  <a:outerShdw blurRad="38100" dist="38100" dir="2700000" algn="tl">
                    <a:srgbClr val="000000">
                      <a:alpha val="43137"/>
                    </a:srgbClr>
                  </a:outerShdw>
                </a:effectLst>
              </a:rPr>
              <a:t> within communities</a:t>
            </a:r>
          </a:p>
          <a:p>
            <a:pPr lvl="2">
              <a:buClr>
                <a:srgbClr val="4BACC6"/>
              </a:buClr>
            </a:pPr>
            <a:endParaRPr lang="en-NZ">
              <a:solidFill>
                <a:schemeClr val="bg1"/>
              </a:solidFill>
              <a:effectLst>
                <a:outerShdw blurRad="38100" dist="38100" dir="2700000" algn="tl">
                  <a:srgbClr val="000000">
                    <a:alpha val="43137"/>
                  </a:srgbClr>
                </a:outerShdw>
              </a:effectLst>
            </a:endParaRPr>
          </a:p>
          <a:p>
            <a:pPr marL="342900" indent="-342900">
              <a:buClr>
                <a:srgbClr val="4BACC6"/>
              </a:buClr>
              <a:buFont typeface="Wingdings" panose="05000000000000000000" pitchFamily="2" charset="2"/>
              <a:buChar char="v"/>
            </a:pPr>
            <a:r>
              <a:rPr lang="en-NZ">
                <a:solidFill>
                  <a:schemeClr val="bg1"/>
                </a:solidFill>
                <a:effectLst>
                  <a:outerShdw blurRad="38100" dist="38100" dir="2700000" algn="tl">
                    <a:srgbClr val="000000">
                      <a:alpha val="43137"/>
                    </a:srgbClr>
                  </a:outerShdw>
                </a:effectLst>
              </a:rPr>
              <a:t>Impact goals should be </a:t>
            </a:r>
            <a:r>
              <a:rPr lang="en-NZ" b="1">
                <a:solidFill>
                  <a:schemeClr val="bg1"/>
                </a:solidFill>
                <a:effectLst>
                  <a:outerShdw blurRad="38100" dist="38100" dir="2700000" algn="tl">
                    <a:srgbClr val="000000">
                      <a:alpha val="43137"/>
                    </a:srgbClr>
                  </a:outerShdw>
                </a:effectLst>
              </a:rPr>
              <a:t>SMART</a:t>
            </a:r>
            <a:r>
              <a:rPr lang="en-NZ">
                <a:solidFill>
                  <a:schemeClr val="bg1"/>
                </a:solidFill>
                <a:effectLst>
                  <a:outerShdw blurRad="38100" dist="38100" dir="2700000" algn="tl">
                    <a:srgbClr val="000000">
                      <a:alpha val="43137"/>
                    </a:srgbClr>
                  </a:outerShdw>
                </a:effectLst>
              </a:rPr>
              <a:t> – </a:t>
            </a:r>
            <a:r>
              <a:rPr lang="en-NZ" b="1">
                <a:solidFill>
                  <a:schemeClr val="bg1"/>
                </a:solidFill>
                <a:effectLst>
                  <a:outerShdw blurRad="38100" dist="38100" dir="2700000" algn="tl">
                    <a:srgbClr val="000000">
                      <a:alpha val="43137"/>
                    </a:srgbClr>
                  </a:outerShdw>
                </a:effectLst>
              </a:rPr>
              <a:t>S</a:t>
            </a:r>
            <a:r>
              <a:rPr lang="en-NZ">
                <a:solidFill>
                  <a:schemeClr val="bg1"/>
                </a:solidFill>
                <a:effectLst>
                  <a:outerShdw blurRad="38100" dist="38100" dir="2700000" algn="tl">
                    <a:srgbClr val="000000">
                      <a:alpha val="43137"/>
                    </a:srgbClr>
                  </a:outerShdw>
                </a:effectLst>
              </a:rPr>
              <a:t>pecific, </a:t>
            </a:r>
            <a:r>
              <a:rPr lang="en-NZ" b="1">
                <a:solidFill>
                  <a:schemeClr val="bg1"/>
                </a:solidFill>
                <a:effectLst>
                  <a:outerShdw blurRad="38100" dist="38100" dir="2700000" algn="tl">
                    <a:srgbClr val="000000">
                      <a:alpha val="43137"/>
                    </a:srgbClr>
                  </a:outerShdw>
                </a:effectLst>
              </a:rPr>
              <a:t>M</a:t>
            </a:r>
            <a:r>
              <a:rPr lang="en-NZ">
                <a:solidFill>
                  <a:schemeClr val="bg1"/>
                </a:solidFill>
                <a:effectLst>
                  <a:outerShdw blurRad="38100" dist="38100" dir="2700000" algn="tl">
                    <a:srgbClr val="000000">
                      <a:alpha val="43137"/>
                    </a:srgbClr>
                  </a:outerShdw>
                </a:effectLst>
              </a:rPr>
              <a:t>easurable, </a:t>
            </a:r>
            <a:r>
              <a:rPr lang="en-NZ" b="1">
                <a:solidFill>
                  <a:schemeClr val="bg1"/>
                </a:solidFill>
                <a:effectLst>
                  <a:outerShdw blurRad="38100" dist="38100" dir="2700000" algn="tl">
                    <a:srgbClr val="000000">
                      <a:alpha val="43137"/>
                    </a:srgbClr>
                  </a:outerShdw>
                </a:effectLst>
              </a:rPr>
              <a:t>A</a:t>
            </a:r>
            <a:r>
              <a:rPr lang="en-NZ">
                <a:solidFill>
                  <a:schemeClr val="bg1"/>
                </a:solidFill>
                <a:effectLst>
                  <a:outerShdw blurRad="38100" dist="38100" dir="2700000" algn="tl">
                    <a:srgbClr val="000000">
                      <a:alpha val="43137"/>
                    </a:srgbClr>
                  </a:outerShdw>
                </a:effectLst>
              </a:rPr>
              <a:t>chievable, </a:t>
            </a:r>
            <a:r>
              <a:rPr lang="en-NZ" b="1">
                <a:solidFill>
                  <a:schemeClr val="bg1"/>
                </a:solidFill>
                <a:effectLst>
                  <a:outerShdw blurRad="38100" dist="38100" dir="2700000" algn="tl">
                    <a:srgbClr val="000000">
                      <a:alpha val="43137"/>
                    </a:srgbClr>
                  </a:outerShdw>
                </a:effectLst>
              </a:rPr>
              <a:t>R</a:t>
            </a:r>
            <a:r>
              <a:rPr lang="en-NZ">
                <a:solidFill>
                  <a:schemeClr val="bg1"/>
                </a:solidFill>
                <a:effectLst>
                  <a:outerShdw blurRad="38100" dist="38100" dir="2700000" algn="tl">
                    <a:srgbClr val="000000">
                      <a:alpha val="43137"/>
                    </a:srgbClr>
                  </a:outerShdw>
                </a:effectLst>
              </a:rPr>
              <a:t>ealistic and </a:t>
            </a:r>
            <a:r>
              <a:rPr lang="en-NZ" b="1">
                <a:solidFill>
                  <a:schemeClr val="bg1"/>
                </a:solidFill>
                <a:effectLst>
                  <a:outerShdw blurRad="38100" dist="38100" dir="2700000" algn="tl">
                    <a:srgbClr val="000000">
                      <a:alpha val="43137"/>
                    </a:srgbClr>
                  </a:outerShdw>
                </a:effectLst>
              </a:rPr>
              <a:t>T</a:t>
            </a:r>
            <a:r>
              <a:rPr lang="en-NZ">
                <a:solidFill>
                  <a:schemeClr val="bg1"/>
                </a:solidFill>
                <a:effectLst>
                  <a:outerShdw blurRad="38100" dist="38100" dir="2700000" algn="tl">
                    <a:srgbClr val="000000">
                      <a:alpha val="43137"/>
                    </a:srgbClr>
                  </a:outerShdw>
                </a:effectLst>
              </a:rPr>
              <a:t>ime-bound</a:t>
            </a:r>
          </a:p>
          <a:p>
            <a:pPr marL="800100" lvl="1" indent="-342900">
              <a:buClr>
                <a:srgbClr val="4BACC6"/>
              </a:buClr>
              <a:buFont typeface="Wingdings" panose="05000000000000000000" pitchFamily="2" charset="2"/>
              <a:buChar char="v"/>
            </a:pPr>
            <a:r>
              <a:rPr lang="en-NZ" b="1">
                <a:solidFill>
                  <a:schemeClr val="bg1"/>
                </a:solidFill>
                <a:effectLst>
                  <a:outerShdw blurRad="38100" dist="38100" dir="2700000" algn="tl">
                    <a:srgbClr val="000000">
                      <a:alpha val="43137"/>
                    </a:srgbClr>
                  </a:outerShdw>
                </a:effectLst>
              </a:rPr>
              <a:t>S</a:t>
            </a:r>
            <a:r>
              <a:rPr lang="en-NZ">
                <a:solidFill>
                  <a:schemeClr val="bg1"/>
                </a:solidFill>
                <a:effectLst>
                  <a:outerShdw blurRad="38100" dist="38100" dir="2700000" algn="tl">
                    <a:srgbClr val="000000">
                      <a:alpha val="43137"/>
                    </a:srgbClr>
                  </a:outerShdw>
                </a:effectLst>
              </a:rPr>
              <a:t>pecific – Be specific about the extent of your potential impact</a:t>
            </a:r>
          </a:p>
          <a:p>
            <a:pPr marL="800100" lvl="1" indent="-342900">
              <a:buClr>
                <a:srgbClr val="4BACC6"/>
              </a:buClr>
              <a:buFont typeface="Wingdings" panose="05000000000000000000" pitchFamily="2" charset="2"/>
              <a:buChar char="v"/>
            </a:pPr>
            <a:r>
              <a:rPr lang="en-NZ" b="1">
                <a:solidFill>
                  <a:schemeClr val="bg1"/>
                </a:solidFill>
                <a:effectLst>
                  <a:outerShdw blurRad="38100" dist="38100" dir="2700000" algn="tl">
                    <a:srgbClr val="000000">
                      <a:alpha val="43137"/>
                    </a:srgbClr>
                  </a:outerShdw>
                </a:effectLst>
              </a:rPr>
              <a:t>M</a:t>
            </a:r>
            <a:r>
              <a:rPr lang="en-NZ">
                <a:solidFill>
                  <a:schemeClr val="bg1"/>
                </a:solidFill>
                <a:effectLst>
                  <a:outerShdw blurRad="38100" dist="38100" dir="2700000" algn="tl">
                    <a:srgbClr val="000000">
                      <a:alpha val="43137"/>
                    </a:srgbClr>
                  </a:outerShdw>
                </a:effectLst>
              </a:rPr>
              <a:t>easurable – What evidence/indicators will prove you’re making progress</a:t>
            </a:r>
          </a:p>
          <a:p>
            <a:pPr marL="800100" lvl="1" indent="-342900">
              <a:buClr>
                <a:srgbClr val="4BACC6"/>
              </a:buClr>
              <a:buFont typeface="Wingdings" panose="05000000000000000000" pitchFamily="2" charset="2"/>
              <a:buChar char="v"/>
            </a:pPr>
            <a:r>
              <a:rPr lang="en-NZ" b="1">
                <a:solidFill>
                  <a:schemeClr val="bg1"/>
                </a:solidFill>
                <a:effectLst>
                  <a:outerShdw blurRad="38100" dist="38100" dir="2700000" algn="tl">
                    <a:srgbClr val="000000">
                      <a:alpha val="43137"/>
                    </a:srgbClr>
                  </a:outerShdw>
                </a:effectLst>
              </a:rPr>
              <a:t>A</a:t>
            </a:r>
            <a:r>
              <a:rPr lang="en-NZ">
                <a:solidFill>
                  <a:schemeClr val="bg1"/>
                </a:solidFill>
                <a:effectLst>
                  <a:outerShdw blurRad="38100" dist="38100" dir="2700000" algn="tl">
                    <a:srgbClr val="000000">
                      <a:alpha val="43137"/>
                    </a:srgbClr>
                  </a:outerShdw>
                </a:effectLst>
              </a:rPr>
              <a:t>chievable – Make sure you can reasonably accomplish your goal given your resources and any constraints</a:t>
            </a:r>
          </a:p>
          <a:p>
            <a:pPr marL="800100" lvl="1" indent="-342900">
              <a:buClr>
                <a:srgbClr val="4BACC6"/>
              </a:buClr>
              <a:buFont typeface="Wingdings" panose="05000000000000000000" pitchFamily="2" charset="2"/>
              <a:buChar char="v"/>
            </a:pPr>
            <a:r>
              <a:rPr lang="en-NZ" b="1">
                <a:solidFill>
                  <a:schemeClr val="bg1"/>
                </a:solidFill>
                <a:effectLst>
                  <a:outerShdw blurRad="38100" dist="38100" dir="2700000" algn="tl">
                    <a:srgbClr val="000000">
                      <a:alpha val="43137"/>
                    </a:srgbClr>
                  </a:outerShdw>
                </a:effectLst>
              </a:rPr>
              <a:t>R</a:t>
            </a:r>
            <a:r>
              <a:rPr lang="en-NZ">
                <a:solidFill>
                  <a:schemeClr val="bg1"/>
                </a:solidFill>
                <a:effectLst>
                  <a:outerShdw blurRad="38100" dist="38100" dir="2700000" algn="tl">
                    <a:srgbClr val="000000">
                      <a:alpha val="43137"/>
                    </a:srgbClr>
                  </a:outerShdw>
                </a:effectLst>
              </a:rPr>
              <a:t>ealistic – </a:t>
            </a:r>
            <a:r>
              <a:rPr lang="en-US">
                <a:solidFill>
                  <a:schemeClr val="bg1"/>
                </a:solidFill>
                <a:effectLst>
                  <a:outerShdw blurRad="38100" dist="38100" dir="2700000" algn="tl">
                    <a:srgbClr val="000000">
                      <a:alpha val="43137"/>
                    </a:srgbClr>
                  </a:outerShdw>
                </a:effectLst>
              </a:rPr>
              <a:t>Be realistic about what might be able to occur within your sphere of influence. Evidence of an impact plan will help your credibility</a:t>
            </a:r>
            <a:endParaRPr lang="en-NZ">
              <a:solidFill>
                <a:schemeClr val="bg1"/>
              </a:solidFill>
              <a:effectLst>
                <a:outerShdw blurRad="38100" dist="38100" dir="2700000" algn="tl">
                  <a:srgbClr val="000000">
                    <a:alpha val="43137"/>
                  </a:srgbClr>
                </a:outerShdw>
              </a:effectLst>
            </a:endParaRPr>
          </a:p>
          <a:p>
            <a:pPr marL="800100" lvl="1" indent="-342900">
              <a:buClr>
                <a:srgbClr val="4BACC6"/>
              </a:buClr>
              <a:buFont typeface="Wingdings" panose="05000000000000000000" pitchFamily="2" charset="2"/>
              <a:buChar char="v"/>
            </a:pPr>
            <a:r>
              <a:rPr lang="en-NZ" b="1">
                <a:solidFill>
                  <a:schemeClr val="bg1"/>
                </a:solidFill>
                <a:effectLst>
                  <a:outerShdw blurRad="38100" dist="38100" dir="2700000" algn="tl">
                    <a:srgbClr val="000000">
                      <a:alpha val="43137"/>
                    </a:srgbClr>
                  </a:outerShdw>
                </a:effectLst>
              </a:rPr>
              <a:t>T</a:t>
            </a:r>
            <a:r>
              <a:rPr lang="en-NZ">
                <a:solidFill>
                  <a:schemeClr val="bg1"/>
                </a:solidFill>
                <a:effectLst>
                  <a:outerShdw blurRad="38100" dist="38100" dir="2700000" algn="tl">
                    <a:srgbClr val="000000">
                      <a:alpha val="43137"/>
                    </a:srgbClr>
                  </a:outerShdw>
                </a:effectLst>
              </a:rPr>
              <a:t>ime-bound - </a:t>
            </a:r>
            <a:r>
              <a:rPr lang="en-US">
                <a:solidFill>
                  <a:schemeClr val="bg1"/>
                </a:solidFill>
                <a:effectLst>
                  <a:outerShdw blurRad="38100" dist="38100" dir="2700000" algn="tl">
                    <a:srgbClr val="000000">
                      <a:alpha val="43137"/>
                    </a:srgbClr>
                  </a:outerShdw>
                </a:effectLst>
              </a:rPr>
              <a:t>consider how long it will take to achieve your impact goal. This may be by the end of your research project, or in twenty years’ time! You can build in milestones to keep on track.</a:t>
            </a:r>
            <a:endParaRPr lang="en-NZ">
              <a:solidFill>
                <a:schemeClr val="bg1"/>
              </a:solidFill>
              <a:effectLst>
                <a:outerShdw blurRad="38100" dist="38100" dir="2700000" algn="tl">
                  <a:srgbClr val="000000">
                    <a:alpha val="43137"/>
                  </a:srgbClr>
                </a:outerShdw>
              </a:effectLst>
            </a:endParaRPr>
          </a:p>
          <a:p>
            <a:pPr marL="0" indent="0">
              <a:buNone/>
            </a:pPr>
            <a:endParaRPr lang="en-US"/>
          </a:p>
          <a:p>
            <a:pPr marL="0" indent="0">
              <a:buNone/>
            </a:pPr>
            <a:endParaRPr lang="en-US"/>
          </a:p>
          <a:p>
            <a:pPr marL="0" indent="0">
              <a:buNone/>
            </a:pPr>
            <a:r>
              <a:rPr lang="en-US"/>
              <a:t>So we know what the research need is, and we know the potential impact. But we can’t achieve the impact alone. We need to engage with non-academic stakeholders to proactively make a difference.</a:t>
            </a:r>
            <a:endParaRPr lang="en-NZ"/>
          </a:p>
          <a:p>
            <a:pPr marL="0" indent="0">
              <a:buNone/>
            </a:pPr>
            <a:endParaRPr lang="en-US"/>
          </a:p>
        </p:txBody>
      </p:sp>
      <p:sp>
        <p:nvSpPr>
          <p:cNvPr id="4" name="Slide Number Placeholder 3">
            <a:extLst>
              <a:ext uri="{FF2B5EF4-FFF2-40B4-BE49-F238E27FC236}">
                <a16:creationId xmlns:a16="http://schemas.microsoft.com/office/drawing/2014/main" id="{736B838A-6ED6-D58C-4BBE-0A575613DA63}"/>
              </a:ext>
            </a:extLst>
          </p:cNvPr>
          <p:cNvSpPr>
            <a:spLocks noGrp="1"/>
          </p:cNvSpPr>
          <p:nvPr>
            <p:ph type="sldNum" sz="quarter" idx="5"/>
          </p:nvPr>
        </p:nvSpPr>
        <p:spPr/>
        <p:txBody>
          <a:bodyPr/>
          <a:lstStyle/>
          <a:p>
            <a:fld id="{871B2431-D351-4C6E-A3CF-9DFAC0E3E050}" type="slidenum">
              <a:rPr lang="cs-CZ" smtClean="0"/>
              <a:t>17</a:t>
            </a:fld>
            <a:endParaRPr lang="cs-CZ"/>
          </a:p>
        </p:txBody>
      </p:sp>
    </p:spTree>
    <p:extLst>
      <p:ext uri="{BB962C8B-B14F-4D97-AF65-F5344CB8AC3E}">
        <p14:creationId xmlns:p14="http://schemas.microsoft.com/office/powerpoint/2010/main" val="28845571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B49886-0DED-558A-67BF-711054B32C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B1008C-DA4C-6ED1-8B8A-7DB67B37C130}"/>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64C30810-FA75-A9FF-C234-8D28864F4A77}"/>
              </a:ext>
            </a:extLst>
          </p:cNvPr>
          <p:cNvSpPr>
            <a:spLocks noGrp="1"/>
          </p:cNvSpPr>
          <p:nvPr>
            <p:ph type="body" idx="1"/>
          </p:nvPr>
        </p:nvSpPr>
        <p:spPr/>
        <p:txBody>
          <a:bodyPr/>
          <a:lstStyle/>
          <a:p>
            <a:pPr>
              <a:spcBef>
                <a:spcPts val="1000"/>
              </a:spcBef>
            </a:pPr>
            <a:r>
              <a:rPr lang="en-GB" sz="1000">
                <a:effectLst/>
                <a:latin typeface="Calibri" panose="020F0502020204030204" pitchFamily="34" charset="0"/>
                <a:ea typeface="Cambria" panose="02040503050406030204" pitchFamily="18" charset="0"/>
                <a:cs typeface="Calibri" panose="020F0502020204030204" pitchFamily="34" charset="0"/>
              </a:rPr>
              <a:t>Identifying stakeholders is a key initial step in defining your impact goal. If your research is relatively fundamental, you may identify other researchers w</a:t>
            </a:r>
            <a:r>
              <a:rPr lang="en-GB" sz="1000">
                <a:effectLst/>
                <a:latin typeface="Calibri" panose="020F0502020204030204" pitchFamily="34" charset="0"/>
                <a:ea typeface="Cambria" panose="02040503050406030204" pitchFamily="18" charset="0"/>
                <a:cs typeface="Times New Roman" panose="02020603050405020304" pitchFamily="18" charset="0"/>
              </a:rPr>
              <a:t>ith an interest in your work. </a:t>
            </a:r>
            <a:r>
              <a:rPr lang="en-GB" sz="1000">
                <a:effectLst/>
                <a:latin typeface="Calibri" panose="020F0502020204030204" pitchFamily="34" charset="0"/>
                <a:ea typeface="Cambria" panose="02040503050406030204" pitchFamily="18" charset="0"/>
                <a:cs typeface="Calibri" panose="020F0502020204030204" pitchFamily="34" charset="0"/>
              </a:rPr>
              <a:t>However, to r</a:t>
            </a:r>
            <a:r>
              <a:rPr lang="en-GB" sz="1000">
                <a:effectLst/>
                <a:latin typeface="Calibri" panose="020F0502020204030204" pitchFamily="34" charset="0"/>
                <a:ea typeface="Cambria" panose="02040503050406030204" pitchFamily="18" charset="0"/>
                <a:cs typeface="Times New Roman" panose="02020603050405020304" pitchFamily="18" charset="0"/>
              </a:rPr>
              <a:t>eally </a:t>
            </a:r>
            <a:r>
              <a:rPr lang="en-GB" sz="1000">
                <a:effectLst/>
                <a:latin typeface="Calibri" panose="020F0502020204030204" pitchFamily="34" charset="0"/>
                <a:ea typeface="Cambria" panose="02040503050406030204" pitchFamily="18" charset="0"/>
                <a:cs typeface="Calibri" panose="020F0502020204030204" pitchFamily="34" charset="0"/>
              </a:rPr>
              <a:t>enrich the research process it is o</a:t>
            </a:r>
            <a:r>
              <a:rPr lang="en-GB" sz="1000">
                <a:effectLst/>
                <a:latin typeface="Calibri" panose="020F0502020204030204" pitchFamily="34" charset="0"/>
                <a:ea typeface="Cambria" panose="02040503050406030204" pitchFamily="18" charset="0"/>
                <a:cs typeface="Times New Roman" panose="02020603050405020304" pitchFamily="18" charset="0"/>
              </a:rPr>
              <a:t>ften </a:t>
            </a:r>
            <a:r>
              <a:rPr lang="en-GB" sz="1000">
                <a:effectLst/>
                <a:latin typeface="Calibri" panose="020F0502020204030204" pitchFamily="34" charset="0"/>
                <a:ea typeface="Cambria" panose="02040503050406030204" pitchFamily="18" charset="0"/>
                <a:cs typeface="Calibri" panose="020F0502020204030204" pitchFamily="34" charset="0"/>
              </a:rPr>
              <a:t>useful to look beyond academia and identify stakeholders relevant to your area of research interest to understand the issues, opportunities, or gaps in knowledge that they face.</a:t>
            </a:r>
          </a:p>
          <a:p>
            <a:pPr>
              <a:spcBef>
                <a:spcPts val="1000"/>
              </a:spcBef>
            </a:pPr>
            <a:r>
              <a:rPr lang="en-GB" sz="1000">
                <a:effectLst/>
                <a:latin typeface="Calibri" panose="020F0502020204030204" pitchFamily="34" charset="0"/>
                <a:ea typeface="Cambria" panose="02040503050406030204" pitchFamily="18" charset="0"/>
                <a:cs typeface="Calibri" panose="020F0502020204030204" pitchFamily="34" charset="0"/>
              </a:rPr>
              <a:t> </a:t>
            </a:r>
          </a:p>
          <a:p>
            <a:pPr>
              <a:lnSpc>
                <a:spcPct val="150000"/>
              </a:lnSpc>
            </a:pPr>
            <a:r>
              <a:rPr lang="en-US" sz="2800">
                <a:solidFill>
                  <a:srgbClr val="FFFFFF"/>
                </a:solidFill>
                <a:latin typeface="Verdana" panose="020B0604030504040204" pitchFamily="34" charset="0"/>
                <a:ea typeface="Verdana" panose="020B0604030504040204" pitchFamily="34" charset="0"/>
              </a:rPr>
              <a:t>Stakeholders may:</a:t>
            </a:r>
          </a:p>
          <a:p>
            <a:pPr>
              <a:lnSpc>
                <a:spcPct val="150000"/>
              </a:lnSpc>
            </a:pPr>
            <a:endParaRPr lang="en-US" sz="2800">
              <a:solidFill>
                <a:srgbClr val="FFFFFF"/>
              </a:solidFill>
              <a:latin typeface="Verdana" panose="020B0604030504040204" pitchFamily="34" charset="0"/>
              <a:ea typeface="Verdana" panose="020B0604030504040204" pitchFamily="34" charset="0"/>
            </a:endParaRPr>
          </a:p>
          <a:p>
            <a:pPr marL="914400" lvl="1" indent="-457200">
              <a:lnSpc>
                <a:spcPct val="150000"/>
              </a:lnSpc>
              <a:buFont typeface="Wingdings" panose="05000000000000000000" pitchFamily="2" charset="2"/>
              <a:buChar char="v"/>
            </a:pPr>
            <a:r>
              <a:rPr lang="en-US" sz="2800">
                <a:solidFill>
                  <a:srgbClr val="FFFFFF"/>
                </a:solidFill>
                <a:latin typeface="Verdana" panose="020B0604030504040204" pitchFamily="34" charset="0"/>
                <a:ea typeface="Verdana" panose="020B0604030504040204" pitchFamily="34" charset="0"/>
              </a:rPr>
              <a:t>Be invested in the outcomes of your research</a:t>
            </a:r>
          </a:p>
          <a:p>
            <a:pPr marL="914400" lvl="1" indent="-457200">
              <a:lnSpc>
                <a:spcPct val="150000"/>
              </a:lnSpc>
              <a:buFont typeface="Wingdings" panose="05000000000000000000" pitchFamily="2" charset="2"/>
              <a:buChar char="v"/>
            </a:pPr>
            <a:r>
              <a:rPr lang="en-US" sz="2800">
                <a:solidFill>
                  <a:srgbClr val="FFFFFF"/>
                </a:solidFill>
                <a:latin typeface="Verdana" panose="020B0604030504040204" pitchFamily="34" charset="0"/>
                <a:ea typeface="Verdana" panose="020B0604030504040204" pitchFamily="34" charset="0"/>
              </a:rPr>
              <a:t>Be affected by your research (positively or negatively)</a:t>
            </a:r>
          </a:p>
          <a:p>
            <a:pPr marL="914400" lvl="1" indent="-457200">
              <a:lnSpc>
                <a:spcPct val="150000"/>
              </a:lnSpc>
              <a:buFont typeface="Wingdings" panose="05000000000000000000" pitchFamily="2" charset="2"/>
              <a:buChar char="v"/>
            </a:pPr>
            <a:r>
              <a:rPr lang="en-US" sz="2800">
                <a:solidFill>
                  <a:srgbClr val="FFFFFF"/>
                </a:solidFill>
                <a:latin typeface="Verdana" panose="020B0604030504040204" pitchFamily="34" charset="0"/>
                <a:ea typeface="Verdana" panose="020B0604030504040204" pitchFamily="34" charset="0"/>
              </a:rPr>
              <a:t>Benefit from your research findings</a:t>
            </a:r>
          </a:p>
          <a:p>
            <a:pPr marL="914400" lvl="1" indent="-457200">
              <a:lnSpc>
                <a:spcPct val="150000"/>
              </a:lnSpc>
              <a:buFont typeface="Wingdings" panose="05000000000000000000" pitchFamily="2" charset="2"/>
              <a:buChar char="v"/>
            </a:pPr>
            <a:r>
              <a:rPr lang="en-US" sz="2800">
                <a:solidFill>
                  <a:srgbClr val="FFFFFF"/>
                </a:solidFill>
                <a:latin typeface="Verdana" panose="020B0604030504040204" pitchFamily="34" charset="0"/>
                <a:ea typeface="Verdana" panose="020B0604030504040204" pitchFamily="34" charset="0"/>
              </a:rPr>
              <a:t>Want to use or implement your findings</a:t>
            </a:r>
          </a:p>
          <a:p>
            <a:pPr marL="914400" lvl="1" indent="-457200">
              <a:lnSpc>
                <a:spcPct val="150000"/>
              </a:lnSpc>
              <a:buFont typeface="Wingdings" panose="05000000000000000000" pitchFamily="2" charset="2"/>
              <a:buChar char="v"/>
            </a:pPr>
            <a:r>
              <a:rPr lang="en-US" sz="2800">
                <a:solidFill>
                  <a:srgbClr val="FFFFFF"/>
                </a:solidFill>
                <a:latin typeface="Verdana" panose="020B0604030504040204" pitchFamily="34" charset="0"/>
                <a:ea typeface="Verdana" panose="020B0604030504040204" pitchFamily="34" charset="0"/>
              </a:rPr>
              <a:t>Be fundamental to achieving impact</a:t>
            </a:r>
          </a:p>
          <a:p>
            <a:pPr marL="914400" lvl="1" indent="-457200">
              <a:lnSpc>
                <a:spcPct val="150000"/>
              </a:lnSpc>
              <a:buFont typeface="Wingdings" panose="05000000000000000000" pitchFamily="2" charset="2"/>
              <a:buChar char="v"/>
            </a:pPr>
            <a:r>
              <a:rPr lang="en-US" sz="2800">
                <a:solidFill>
                  <a:srgbClr val="FFFFFF"/>
                </a:solidFill>
                <a:latin typeface="Verdana" panose="020B0604030504040204" pitchFamily="34" charset="0"/>
                <a:ea typeface="Verdana" panose="020B0604030504040204" pitchFamily="34" charset="0"/>
              </a:rPr>
              <a:t>Co-design the research project or co-produce research outputs</a:t>
            </a:r>
          </a:p>
          <a:p>
            <a:pPr marL="914400" lvl="1" indent="-457200">
              <a:lnSpc>
                <a:spcPct val="150000"/>
              </a:lnSpc>
              <a:buFont typeface="Wingdings" panose="05000000000000000000" pitchFamily="2" charset="2"/>
              <a:buChar char="v"/>
            </a:pPr>
            <a:r>
              <a:rPr lang="en-US" sz="2800">
                <a:solidFill>
                  <a:srgbClr val="FFFFFF"/>
                </a:solidFill>
                <a:latin typeface="Verdana" panose="020B0604030504040204" pitchFamily="34" charset="0"/>
                <a:ea typeface="Verdana" panose="020B0604030504040204" pitchFamily="34" charset="0"/>
              </a:rPr>
              <a:t>Provide lived experience to improve research design and identify relevant outcomes or impact measures</a:t>
            </a:r>
          </a:p>
          <a:p>
            <a:pPr marL="914400" lvl="1" indent="-457200">
              <a:lnSpc>
                <a:spcPct val="150000"/>
              </a:lnSpc>
              <a:buFont typeface="Wingdings" panose="05000000000000000000" pitchFamily="2" charset="2"/>
              <a:buChar char="v"/>
            </a:pPr>
            <a:r>
              <a:rPr lang="en-US" sz="2800">
                <a:solidFill>
                  <a:srgbClr val="FFFFFF"/>
                </a:solidFill>
                <a:latin typeface="Verdana" panose="020B0604030504040204" pitchFamily="34" charset="0"/>
                <a:ea typeface="Verdana" panose="020B0604030504040204" pitchFamily="34" charset="0"/>
              </a:rPr>
              <a:t>Offer specific expertise or access to equipment, data, or other resources</a:t>
            </a:r>
          </a:p>
          <a:p>
            <a:pPr marL="914400" lvl="1" indent="-457200">
              <a:lnSpc>
                <a:spcPct val="150000"/>
              </a:lnSpc>
              <a:buFont typeface="Wingdings" panose="05000000000000000000" pitchFamily="2" charset="2"/>
              <a:buChar char="v"/>
            </a:pPr>
            <a:r>
              <a:rPr lang="en-US" sz="2800">
                <a:solidFill>
                  <a:srgbClr val="FFFFFF"/>
                </a:solidFill>
                <a:latin typeface="Verdana" panose="020B0604030504040204" pitchFamily="34" charset="0"/>
                <a:ea typeface="Verdana" panose="020B0604030504040204" pitchFamily="34" charset="0"/>
              </a:rPr>
              <a:t>Support dissemination through large or influential networks</a:t>
            </a:r>
          </a:p>
          <a:p>
            <a:pPr marL="914400" lvl="1" indent="-457200">
              <a:lnSpc>
                <a:spcPct val="150000"/>
              </a:lnSpc>
              <a:buFont typeface="Wingdings" panose="05000000000000000000" pitchFamily="2" charset="2"/>
              <a:buChar char="v"/>
            </a:pPr>
            <a:r>
              <a:rPr lang="en-US" sz="2800">
                <a:solidFill>
                  <a:srgbClr val="FFFFFF"/>
                </a:solidFill>
                <a:latin typeface="Verdana" panose="020B0604030504040204" pitchFamily="34" charset="0"/>
                <a:ea typeface="Verdana" panose="020B0604030504040204" pitchFamily="34" charset="0"/>
              </a:rPr>
              <a:t>Oppose, block, or challenge aspects of your research</a:t>
            </a:r>
          </a:p>
          <a:p>
            <a:pPr>
              <a:spcBef>
                <a:spcPts val="1000"/>
              </a:spcBef>
            </a:pPr>
            <a:endParaRPr lang="en-GB" sz="1000">
              <a:effectLst/>
              <a:latin typeface="Calibri" panose="020F0502020204030204" pitchFamily="34" charset="0"/>
              <a:ea typeface="Cambria" panose="02040503050406030204" pitchFamily="18" charset="0"/>
              <a:cs typeface="Calibri" panose="020F0502020204030204" pitchFamily="34" charset="0"/>
            </a:endParaRPr>
          </a:p>
          <a:p>
            <a:pPr marL="0" indent="0">
              <a:buNone/>
            </a:pPr>
            <a:endParaRPr lang="en-US"/>
          </a:p>
        </p:txBody>
      </p:sp>
      <p:sp>
        <p:nvSpPr>
          <p:cNvPr id="4" name="Slide Number Placeholder 3">
            <a:extLst>
              <a:ext uri="{FF2B5EF4-FFF2-40B4-BE49-F238E27FC236}">
                <a16:creationId xmlns:a16="http://schemas.microsoft.com/office/drawing/2014/main" id="{CBBC2CD5-319E-A368-FCAB-E10ECD794F20}"/>
              </a:ext>
            </a:extLst>
          </p:cNvPr>
          <p:cNvSpPr>
            <a:spLocks noGrp="1"/>
          </p:cNvSpPr>
          <p:nvPr>
            <p:ph type="sldNum" sz="quarter" idx="5"/>
          </p:nvPr>
        </p:nvSpPr>
        <p:spPr/>
        <p:txBody>
          <a:bodyPr/>
          <a:lstStyle/>
          <a:p>
            <a:fld id="{871B2431-D351-4C6E-A3CF-9DFAC0E3E050}" type="slidenum">
              <a:rPr lang="cs-CZ" smtClean="0"/>
              <a:t>18</a:t>
            </a:fld>
            <a:endParaRPr lang="cs-CZ"/>
          </a:p>
        </p:txBody>
      </p:sp>
    </p:spTree>
    <p:extLst>
      <p:ext uri="{BB962C8B-B14F-4D97-AF65-F5344CB8AC3E}">
        <p14:creationId xmlns:p14="http://schemas.microsoft.com/office/powerpoint/2010/main" val="30548029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Calibri" panose="020F0502020204030204" pitchFamily="34" charset="0"/>
                <a:ea typeface="Cambria" panose="02040503050406030204" pitchFamily="18" charset="0"/>
                <a:cs typeface="Calibri" panose="020F0502020204030204" pitchFamily="34" charset="0"/>
              </a:rPr>
              <a:t>“Collaboration for Impact” is a central guiding principle for HRC.</a:t>
            </a:r>
          </a:p>
          <a:p>
            <a:br>
              <a:rPr lang="en-US" b="0" i="0">
                <a:solidFill>
                  <a:srgbClr val="2D3B45"/>
                </a:solidFill>
                <a:effectLst/>
                <a:latin typeface="Lato Extended"/>
              </a:rPr>
            </a:br>
            <a:r>
              <a:rPr lang="en-US" b="0" i="0">
                <a:solidFill>
                  <a:srgbClr val="2D3B45"/>
                </a:solidFill>
                <a:effectLst/>
                <a:latin typeface="Lato Extended"/>
              </a:rPr>
              <a:t>Stakeholder mapping can help you to identify which individuals, communities, and </a:t>
            </a:r>
            <a:r>
              <a:rPr lang="en-US" b="0" i="0" err="1">
                <a:solidFill>
                  <a:srgbClr val="2D3B45"/>
                </a:solidFill>
                <a:effectLst/>
                <a:latin typeface="Lato Extended"/>
              </a:rPr>
              <a:t>organisations</a:t>
            </a:r>
            <a:r>
              <a:rPr lang="en-US" b="0" i="0">
                <a:solidFill>
                  <a:srgbClr val="2D3B45"/>
                </a:solidFill>
                <a:effectLst/>
                <a:latin typeface="Lato Extended"/>
              </a:rPr>
              <a:t> have a stake (or an interest) in your research. These can include those who will be directly affected by your research, or those who will be able to influence the impact of your research. </a:t>
            </a:r>
            <a:endParaRPr lang="en-NZ" baseline="0"/>
          </a:p>
          <a:p>
            <a:pPr>
              <a:spcBef>
                <a:spcPts val="1000"/>
              </a:spcBef>
            </a:pPr>
            <a:endParaRPr lang="en-GB" sz="1000">
              <a:effectLst/>
              <a:latin typeface="Calibri" panose="020F0502020204030204" pitchFamily="34" charset="0"/>
              <a:ea typeface="Cambria" panose="02040503050406030204" pitchFamily="18" charset="0"/>
              <a:cs typeface="Calibri" panose="020F0502020204030204" pitchFamily="34" charset="0"/>
            </a:endParaRPr>
          </a:p>
          <a:p>
            <a:pPr>
              <a:lnSpc>
                <a:spcPct val="107000"/>
              </a:lnSpc>
              <a:spcAft>
                <a:spcPts val="800"/>
              </a:spcAft>
            </a:pPr>
            <a:r>
              <a:rPr lang="en-NZ" sz="1200" kern="100">
                <a:effectLst/>
                <a:latin typeface="Calibri" panose="020F0502020204030204" pitchFamily="34" charset="0"/>
                <a:ea typeface="Calibri" panose="020F0502020204030204" pitchFamily="34" charset="0"/>
                <a:cs typeface="Times New Roman" panose="02020603050405020304" pitchFamily="18" charset="0"/>
              </a:rPr>
              <a:t>• Look widely across the science and health systems and work collaboratively across disciplines, institutions, communities, sectors and countries to capitalise on specialist skills and different perspectives. </a:t>
            </a:r>
          </a:p>
          <a:p>
            <a:pPr>
              <a:lnSpc>
                <a:spcPct val="107000"/>
              </a:lnSpc>
              <a:spcAft>
                <a:spcPts val="800"/>
              </a:spcAft>
            </a:pPr>
            <a:r>
              <a:rPr lang="en-NZ" sz="1200" kern="100">
                <a:effectLst/>
                <a:latin typeface="Calibri" panose="020F0502020204030204" pitchFamily="34" charset="0"/>
                <a:ea typeface="Calibri" panose="020F0502020204030204" pitchFamily="34" charset="0"/>
                <a:cs typeface="Times New Roman" panose="02020603050405020304" pitchFamily="18" charset="0"/>
              </a:rPr>
              <a:t>• Involve communities, health consumers and disabled people in the research process. </a:t>
            </a:r>
          </a:p>
          <a:p>
            <a:pPr>
              <a:lnSpc>
                <a:spcPct val="107000"/>
              </a:lnSpc>
              <a:spcAft>
                <a:spcPts val="800"/>
              </a:spcAft>
            </a:pPr>
            <a:r>
              <a:rPr lang="en-NZ" sz="1200" kern="100">
                <a:effectLst/>
                <a:latin typeface="Calibri" panose="020F0502020204030204" pitchFamily="34" charset="0"/>
                <a:ea typeface="Calibri" panose="020F0502020204030204" pitchFamily="34" charset="0"/>
                <a:cs typeface="Times New Roman" panose="02020603050405020304" pitchFamily="18" charset="0"/>
              </a:rPr>
              <a:t>• Harness interactions between professional practice, research and education. </a:t>
            </a:r>
          </a:p>
          <a:p>
            <a:pPr>
              <a:lnSpc>
                <a:spcPct val="107000"/>
              </a:lnSpc>
              <a:spcAft>
                <a:spcPts val="800"/>
              </a:spcAft>
            </a:pPr>
            <a:r>
              <a:rPr lang="en-NZ" sz="1200" kern="100">
                <a:effectLst/>
                <a:latin typeface="Calibri" panose="020F0502020204030204" pitchFamily="34" charset="0"/>
                <a:ea typeface="Calibri" panose="020F0502020204030204" pitchFamily="34" charset="0"/>
                <a:cs typeface="Times New Roman" panose="02020603050405020304" pitchFamily="18" charset="0"/>
              </a:rPr>
              <a:t>• Form partnerships and develop cooperative arrangements. </a:t>
            </a:r>
          </a:p>
          <a:p>
            <a:pPr>
              <a:lnSpc>
                <a:spcPct val="107000"/>
              </a:lnSpc>
              <a:spcAft>
                <a:spcPts val="800"/>
              </a:spcAft>
            </a:pPr>
            <a:r>
              <a:rPr lang="en-NZ" sz="1200" kern="100">
                <a:effectLst/>
                <a:latin typeface="Calibri" panose="020F0502020204030204" pitchFamily="34" charset="0"/>
                <a:ea typeface="Calibri" panose="020F0502020204030204" pitchFamily="34" charset="0"/>
                <a:cs typeface="Times New Roman" panose="02020603050405020304" pitchFamily="18" charset="0"/>
              </a:rPr>
              <a:t>• Foster public engagement on the implications of new knowledge, innovations and technologies on health for all New Zealanders.</a:t>
            </a:r>
          </a:p>
          <a:p>
            <a:pPr>
              <a:spcBef>
                <a:spcPts val="1000"/>
              </a:spcBef>
            </a:pPr>
            <a:endParaRPr lang="en-NZ" baseline="0"/>
          </a:p>
          <a:p>
            <a:pPr algn="l">
              <a:buFont typeface="Arial" panose="020B0604020202020204" pitchFamily="34" charset="0"/>
              <a:buChar char="•"/>
            </a:pPr>
            <a:r>
              <a:rPr lang="en-NZ" baseline="0"/>
              <a:t>Categories of stakeholders include </a:t>
            </a:r>
            <a:r>
              <a:rPr lang="en-US" b="0" i="0" baseline="0">
                <a:solidFill>
                  <a:srgbClr val="2D3B45"/>
                </a:solidFill>
                <a:effectLst/>
                <a:latin typeface="Lato Extended"/>
              </a:rPr>
              <a:t>t</a:t>
            </a:r>
            <a:r>
              <a:rPr lang="en-US" b="0" i="0">
                <a:solidFill>
                  <a:srgbClr val="2D3B45"/>
                </a:solidFill>
                <a:effectLst/>
                <a:latin typeface="Lato Extended"/>
              </a:rPr>
              <a:t>he public sector, the policy community, the business community, the community and third sector </a:t>
            </a:r>
            <a:r>
              <a:rPr lang="en-US" b="0" i="0" err="1">
                <a:solidFill>
                  <a:srgbClr val="2D3B45"/>
                </a:solidFill>
                <a:effectLst/>
                <a:latin typeface="Lato Extended"/>
              </a:rPr>
              <a:t>organisations</a:t>
            </a:r>
            <a:r>
              <a:rPr lang="en-US" b="0" i="0">
                <a:solidFill>
                  <a:srgbClr val="2D3B45"/>
                </a:solidFill>
                <a:effectLst/>
                <a:latin typeface="Lato Extended"/>
              </a:rPr>
              <a:t>, and the public. </a:t>
            </a:r>
          </a:p>
          <a:p>
            <a:pPr>
              <a:spcBef>
                <a:spcPts val="1000"/>
              </a:spcBef>
            </a:pPr>
            <a:endParaRPr lang="en-NZ" sz="1200">
              <a:effectLst/>
              <a:latin typeface="Calibri" panose="020F0502020204030204" pitchFamily="34" charset="0"/>
              <a:ea typeface="Cambria" panose="02040503050406030204" pitchFamily="18" charset="0"/>
              <a:cs typeface="Times New Roman" panose="02020603050405020304" pitchFamily="18" charset="0"/>
            </a:endParaRPr>
          </a:p>
          <a:p>
            <a:endParaRPr lang="en-NZ" baseline="0"/>
          </a:p>
          <a:p>
            <a:pPr marL="0" indent="0">
              <a:buFont typeface="Arial" panose="020B0604020202020204" pitchFamily="34" charset="0"/>
              <a:buNone/>
            </a:pPr>
            <a:endParaRPr lang="en-US" b="0" i="0">
              <a:solidFill>
                <a:srgbClr val="2D3B45"/>
              </a:solidFill>
              <a:effectLst/>
              <a:latin typeface="Lato Extended"/>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19</a:t>
            </a:fld>
            <a:endParaRPr lang="cs-CZ"/>
          </a:p>
        </p:txBody>
      </p:sp>
    </p:spTree>
    <p:extLst>
      <p:ext uri="{BB962C8B-B14F-4D97-AF65-F5344CB8AC3E}">
        <p14:creationId xmlns:p14="http://schemas.microsoft.com/office/powerpoint/2010/main" val="3234622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indent="0">
              <a:lnSpc>
                <a:spcPct val="200000"/>
              </a:lnSpc>
              <a:buFont typeface="Wingdings" panose="05000000000000000000" pitchFamily="2" charset="2"/>
              <a:buNone/>
            </a:pPr>
            <a:endParaRPr lang="en-US" sz="1200">
              <a:solidFill>
                <a:srgbClr val="FFFFFF"/>
              </a:solidFill>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2</a:t>
            </a:fld>
            <a:endParaRPr lang="cs-CZ"/>
          </a:p>
        </p:txBody>
      </p:sp>
    </p:spTree>
    <p:extLst>
      <p:ext uri="{BB962C8B-B14F-4D97-AF65-F5344CB8AC3E}">
        <p14:creationId xmlns:p14="http://schemas.microsoft.com/office/powerpoint/2010/main" val="16755258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3ACBE-ED4B-AEF6-9700-C04ECF268A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614B5F-8E93-44ED-DF37-FE7C89FC86BB}"/>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9BCB8FDA-260D-5C2B-1A81-87B1F9D1F84E}"/>
              </a:ext>
            </a:extLst>
          </p:cNvPr>
          <p:cNvSpPr>
            <a:spLocks noGrp="1"/>
          </p:cNvSpPr>
          <p:nvPr>
            <p:ph type="body" idx="1"/>
          </p:nvPr>
        </p:nvSpPr>
        <p:spPr/>
        <p:txBody>
          <a:bodyPr/>
          <a:lstStyle/>
          <a:p>
            <a:pPr>
              <a:buClr>
                <a:srgbClr val="4BACC6"/>
              </a:buClr>
            </a:pPr>
            <a:r>
              <a:rPr lang="en-NZ" b="1">
                <a:solidFill>
                  <a:schemeClr val="bg1"/>
                </a:solidFill>
                <a:effectLst>
                  <a:outerShdw blurRad="38100" dist="38100" dir="2700000" algn="tl">
                    <a:srgbClr val="000000">
                      <a:alpha val="43137"/>
                    </a:srgbClr>
                  </a:outerShdw>
                </a:effectLst>
              </a:rPr>
              <a:t>Some tips…</a:t>
            </a:r>
          </a:p>
          <a:p>
            <a:pPr marL="342900" indent="-342900">
              <a:buClr>
                <a:srgbClr val="4BACC6"/>
              </a:buClr>
              <a:buFont typeface="Wingdings" panose="05000000000000000000" pitchFamily="2" charset="2"/>
              <a:buChar char="v"/>
            </a:pPr>
            <a:r>
              <a:rPr lang="en-NZ">
                <a:solidFill>
                  <a:schemeClr val="bg1"/>
                </a:solidFill>
                <a:effectLst>
                  <a:outerShdw blurRad="38100" dist="38100" dir="2700000" algn="tl">
                    <a:srgbClr val="000000">
                      <a:alpha val="43137"/>
                    </a:srgbClr>
                  </a:outerShdw>
                </a:effectLst>
              </a:rPr>
              <a:t>It can help by flipping the problem upside down!</a:t>
            </a:r>
          </a:p>
          <a:p>
            <a:pPr marL="800100" lvl="1" indent="-342900">
              <a:buClr>
                <a:srgbClr val="4BACC6"/>
              </a:buClr>
              <a:buFont typeface="Wingdings" panose="05000000000000000000" pitchFamily="2" charset="2"/>
              <a:buChar char="v"/>
            </a:pPr>
            <a:r>
              <a:rPr lang="en-NZ">
                <a:solidFill>
                  <a:schemeClr val="bg1"/>
                </a:solidFill>
                <a:effectLst>
                  <a:outerShdw blurRad="38100" dist="38100" dir="2700000" algn="tl">
                    <a:srgbClr val="000000">
                      <a:alpha val="43137"/>
                    </a:srgbClr>
                  </a:outerShdw>
                </a:effectLst>
              </a:rPr>
              <a:t>E.g. Difficult to do </a:t>
            </a:r>
            <a:r>
              <a:rPr lang="en-NZ" b="1">
                <a:solidFill>
                  <a:schemeClr val="bg1"/>
                </a:solidFill>
                <a:effectLst>
                  <a:outerShdw blurRad="38100" dist="38100" dir="2700000" algn="tl">
                    <a:srgbClr val="000000">
                      <a:alpha val="43137"/>
                    </a:srgbClr>
                  </a:outerShdw>
                </a:effectLst>
              </a:rPr>
              <a:t>[something] </a:t>
            </a:r>
            <a:r>
              <a:rPr lang="en-NZ">
                <a:solidFill>
                  <a:schemeClr val="bg1"/>
                </a:solidFill>
                <a:effectLst>
                  <a:outerShdw blurRad="38100" dist="38100" dir="2700000" algn="tl">
                    <a:srgbClr val="000000">
                      <a:alpha val="43137"/>
                    </a:srgbClr>
                  </a:outerShdw>
                </a:effectLst>
              </a:rPr>
              <a:t>within a community</a:t>
            </a:r>
          </a:p>
          <a:p>
            <a:pPr marL="1257300" lvl="2" indent="-342900">
              <a:buClr>
                <a:srgbClr val="4BACC6"/>
              </a:buClr>
              <a:buFont typeface="Wingdings" panose="05000000000000000000" pitchFamily="2" charset="2"/>
              <a:buChar char="v"/>
            </a:pPr>
            <a:r>
              <a:rPr lang="en-NZ">
                <a:solidFill>
                  <a:schemeClr val="bg1"/>
                </a:solidFill>
                <a:effectLst>
                  <a:outerShdw blurRad="38100" dist="38100" dir="2700000" algn="tl">
                    <a:srgbClr val="000000">
                      <a:alpha val="43137"/>
                    </a:srgbClr>
                  </a:outerShdw>
                </a:effectLst>
              </a:rPr>
              <a:t>Faster or easier </a:t>
            </a:r>
            <a:r>
              <a:rPr lang="en-NZ" b="1">
                <a:solidFill>
                  <a:schemeClr val="bg1"/>
                </a:solidFill>
                <a:effectLst>
                  <a:outerShdw blurRad="38100" dist="38100" dir="2700000" algn="tl">
                    <a:srgbClr val="000000">
                      <a:alpha val="43137"/>
                    </a:srgbClr>
                  </a:outerShdw>
                </a:effectLst>
              </a:rPr>
              <a:t>[something]</a:t>
            </a:r>
            <a:r>
              <a:rPr lang="en-NZ">
                <a:solidFill>
                  <a:schemeClr val="bg1"/>
                </a:solidFill>
                <a:effectLst>
                  <a:outerShdw blurRad="38100" dist="38100" dir="2700000" algn="tl">
                    <a:srgbClr val="000000">
                      <a:alpha val="43137"/>
                    </a:srgbClr>
                  </a:outerShdw>
                </a:effectLst>
              </a:rPr>
              <a:t> within communities</a:t>
            </a:r>
          </a:p>
          <a:p>
            <a:pPr lvl="2">
              <a:buClr>
                <a:srgbClr val="4BACC6"/>
              </a:buClr>
            </a:pPr>
            <a:endParaRPr lang="en-NZ">
              <a:solidFill>
                <a:schemeClr val="bg1"/>
              </a:solidFill>
              <a:effectLst>
                <a:outerShdw blurRad="38100" dist="38100" dir="2700000" algn="tl">
                  <a:srgbClr val="000000">
                    <a:alpha val="43137"/>
                  </a:srgbClr>
                </a:outerShdw>
              </a:effectLst>
            </a:endParaRPr>
          </a:p>
          <a:p>
            <a:pPr marL="342900" indent="-342900">
              <a:buClr>
                <a:srgbClr val="4BACC6"/>
              </a:buClr>
              <a:buFont typeface="Wingdings" panose="05000000000000000000" pitchFamily="2" charset="2"/>
              <a:buChar char="v"/>
            </a:pPr>
            <a:r>
              <a:rPr lang="en-NZ">
                <a:solidFill>
                  <a:schemeClr val="bg1"/>
                </a:solidFill>
                <a:effectLst>
                  <a:outerShdw blurRad="38100" dist="38100" dir="2700000" algn="tl">
                    <a:srgbClr val="000000">
                      <a:alpha val="43137"/>
                    </a:srgbClr>
                  </a:outerShdw>
                </a:effectLst>
              </a:rPr>
              <a:t>Impact goals should be </a:t>
            </a:r>
            <a:r>
              <a:rPr lang="en-NZ" b="1">
                <a:solidFill>
                  <a:schemeClr val="bg1"/>
                </a:solidFill>
                <a:effectLst>
                  <a:outerShdw blurRad="38100" dist="38100" dir="2700000" algn="tl">
                    <a:srgbClr val="000000">
                      <a:alpha val="43137"/>
                    </a:srgbClr>
                  </a:outerShdw>
                </a:effectLst>
              </a:rPr>
              <a:t>SMART</a:t>
            </a:r>
            <a:r>
              <a:rPr lang="en-NZ">
                <a:solidFill>
                  <a:schemeClr val="bg1"/>
                </a:solidFill>
                <a:effectLst>
                  <a:outerShdw blurRad="38100" dist="38100" dir="2700000" algn="tl">
                    <a:srgbClr val="000000">
                      <a:alpha val="43137"/>
                    </a:srgbClr>
                  </a:outerShdw>
                </a:effectLst>
              </a:rPr>
              <a:t> – </a:t>
            </a:r>
            <a:r>
              <a:rPr lang="en-NZ" b="1">
                <a:solidFill>
                  <a:schemeClr val="bg1"/>
                </a:solidFill>
                <a:effectLst>
                  <a:outerShdw blurRad="38100" dist="38100" dir="2700000" algn="tl">
                    <a:srgbClr val="000000">
                      <a:alpha val="43137"/>
                    </a:srgbClr>
                  </a:outerShdw>
                </a:effectLst>
              </a:rPr>
              <a:t>S</a:t>
            </a:r>
            <a:r>
              <a:rPr lang="en-NZ">
                <a:solidFill>
                  <a:schemeClr val="bg1"/>
                </a:solidFill>
                <a:effectLst>
                  <a:outerShdw blurRad="38100" dist="38100" dir="2700000" algn="tl">
                    <a:srgbClr val="000000">
                      <a:alpha val="43137"/>
                    </a:srgbClr>
                  </a:outerShdw>
                </a:effectLst>
              </a:rPr>
              <a:t>pecific, </a:t>
            </a:r>
            <a:r>
              <a:rPr lang="en-NZ" b="1">
                <a:solidFill>
                  <a:schemeClr val="bg1"/>
                </a:solidFill>
                <a:effectLst>
                  <a:outerShdw blurRad="38100" dist="38100" dir="2700000" algn="tl">
                    <a:srgbClr val="000000">
                      <a:alpha val="43137"/>
                    </a:srgbClr>
                  </a:outerShdw>
                </a:effectLst>
              </a:rPr>
              <a:t>M</a:t>
            </a:r>
            <a:r>
              <a:rPr lang="en-NZ">
                <a:solidFill>
                  <a:schemeClr val="bg1"/>
                </a:solidFill>
                <a:effectLst>
                  <a:outerShdw blurRad="38100" dist="38100" dir="2700000" algn="tl">
                    <a:srgbClr val="000000">
                      <a:alpha val="43137"/>
                    </a:srgbClr>
                  </a:outerShdw>
                </a:effectLst>
              </a:rPr>
              <a:t>easurable, </a:t>
            </a:r>
            <a:r>
              <a:rPr lang="en-NZ" b="1">
                <a:solidFill>
                  <a:schemeClr val="bg1"/>
                </a:solidFill>
                <a:effectLst>
                  <a:outerShdw blurRad="38100" dist="38100" dir="2700000" algn="tl">
                    <a:srgbClr val="000000">
                      <a:alpha val="43137"/>
                    </a:srgbClr>
                  </a:outerShdw>
                </a:effectLst>
              </a:rPr>
              <a:t>A</a:t>
            </a:r>
            <a:r>
              <a:rPr lang="en-NZ">
                <a:solidFill>
                  <a:schemeClr val="bg1"/>
                </a:solidFill>
                <a:effectLst>
                  <a:outerShdw blurRad="38100" dist="38100" dir="2700000" algn="tl">
                    <a:srgbClr val="000000">
                      <a:alpha val="43137"/>
                    </a:srgbClr>
                  </a:outerShdw>
                </a:effectLst>
              </a:rPr>
              <a:t>chievable, </a:t>
            </a:r>
            <a:r>
              <a:rPr lang="en-NZ" b="1">
                <a:solidFill>
                  <a:schemeClr val="bg1"/>
                </a:solidFill>
                <a:effectLst>
                  <a:outerShdw blurRad="38100" dist="38100" dir="2700000" algn="tl">
                    <a:srgbClr val="000000">
                      <a:alpha val="43137"/>
                    </a:srgbClr>
                  </a:outerShdw>
                </a:effectLst>
              </a:rPr>
              <a:t>R</a:t>
            </a:r>
            <a:r>
              <a:rPr lang="en-NZ">
                <a:solidFill>
                  <a:schemeClr val="bg1"/>
                </a:solidFill>
                <a:effectLst>
                  <a:outerShdw blurRad="38100" dist="38100" dir="2700000" algn="tl">
                    <a:srgbClr val="000000">
                      <a:alpha val="43137"/>
                    </a:srgbClr>
                  </a:outerShdw>
                </a:effectLst>
              </a:rPr>
              <a:t>ealistic and </a:t>
            </a:r>
            <a:r>
              <a:rPr lang="en-NZ" b="1">
                <a:solidFill>
                  <a:schemeClr val="bg1"/>
                </a:solidFill>
                <a:effectLst>
                  <a:outerShdw blurRad="38100" dist="38100" dir="2700000" algn="tl">
                    <a:srgbClr val="000000">
                      <a:alpha val="43137"/>
                    </a:srgbClr>
                  </a:outerShdw>
                </a:effectLst>
              </a:rPr>
              <a:t>T</a:t>
            </a:r>
            <a:r>
              <a:rPr lang="en-NZ">
                <a:solidFill>
                  <a:schemeClr val="bg1"/>
                </a:solidFill>
                <a:effectLst>
                  <a:outerShdw blurRad="38100" dist="38100" dir="2700000" algn="tl">
                    <a:srgbClr val="000000">
                      <a:alpha val="43137"/>
                    </a:srgbClr>
                  </a:outerShdw>
                </a:effectLst>
              </a:rPr>
              <a:t>ime-bound</a:t>
            </a:r>
          </a:p>
          <a:p>
            <a:pPr marL="800100" lvl="1" indent="-342900">
              <a:buClr>
                <a:srgbClr val="4BACC6"/>
              </a:buClr>
              <a:buFont typeface="Wingdings" panose="05000000000000000000" pitchFamily="2" charset="2"/>
              <a:buChar char="v"/>
            </a:pPr>
            <a:r>
              <a:rPr lang="en-NZ" b="1">
                <a:solidFill>
                  <a:schemeClr val="bg1"/>
                </a:solidFill>
                <a:effectLst>
                  <a:outerShdw blurRad="38100" dist="38100" dir="2700000" algn="tl">
                    <a:srgbClr val="000000">
                      <a:alpha val="43137"/>
                    </a:srgbClr>
                  </a:outerShdw>
                </a:effectLst>
              </a:rPr>
              <a:t>S</a:t>
            </a:r>
            <a:r>
              <a:rPr lang="en-NZ">
                <a:solidFill>
                  <a:schemeClr val="bg1"/>
                </a:solidFill>
                <a:effectLst>
                  <a:outerShdw blurRad="38100" dist="38100" dir="2700000" algn="tl">
                    <a:srgbClr val="000000">
                      <a:alpha val="43137"/>
                    </a:srgbClr>
                  </a:outerShdw>
                </a:effectLst>
              </a:rPr>
              <a:t>pecific – Be specific about the extent of your potential impact</a:t>
            </a:r>
          </a:p>
          <a:p>
            <a:pPr marL="800100" lvl="1" indent="-342900">
              <a:buClr>
                <a:srgbClr val="4BACC6"/>
              </a:buClr>
              <a:buFont typeface="Wingdings" panose="05000000000000000000" pitchFamily="2" charset="2"/>
              <a:buChar char="v"/>
            </a:pPr>
            <a:r>
              <a:rPr lang="en-NZ" b="1">
                <a:solidFill>
                  <a:schemeClr val="bg1"/>
                </a:solidFill>
                <a:effectLst>
                  <a:outerShdw blurRad="38100" dist="38100" dir="2700000" algn="tl">
                    <a:srgbClr val="000000">
                      <a:alpha val="43137"/>
                    </a:srgbClr>
                  </a:outerShdw>
                </a:effectLst>
              </a:rPr>
              <a:t>M</a:t>
            </a:r>
            <a:r>
              <a:rPr lang="en-NZ">
                <a:solidFill>
                  <a:schemeClr val="bg1"/>
                </a:solidFill>
                <a:effectLst>
                  <a:outerShdw blurRad="38100" dist="38100" dir="2700000" algn="tl">
                    <a:srgbClr val="000000">
                      <a:alpha val="43137"/>
                    </a:srgbClr>
                  </a:outerShdw>
                </a:effectLst>
              </a:rPr>
              <a:t>easurable – What evidence/indicators will prove you’re making progress</a:t>
            </a:r>
          </a:p>
          <a:p>
            <a:pPr marL="800100" lvl="1" indent="-342900">
              <a:buClr>
                <a:srgbClr val="4BACC6"/>
              </a:buClr>
              <a:buFont typeface="Wingdings" panose="05000000000000000000" pitchFamily="2" charset="2"/>
              <a:buChar char="v"/>
            </a:pPr>
            <a:r>
              <a:rPr lang="en-NZ" b="1">
                <a:solidFill>
                  <a:schemeClr val="bg1"/>
                </a:solidFill>
                <a:effectLst>
                  <a:outerShdw blurRad="38100" dist="38100" dir="2700000" algn="tl">
                    <a:srgbClr val="000000">
                      <a:alpha val="43137"/>
                    </a:srgbClr>
                  </a:outerShdw>
                </a:effectLst>
              </a:rPr>
              <a:t>A</a:t>
            </a:r>
            <a:r>
              <a:rPr lang="en-NZ">
                <a:solidFill>
                  <a:schemeClr val="bg1"/>
                </a:solidFill>
                <a:effectLst>
                  <a:outerShdw blurRad="38100" dist="38100" dir="2700000" algn="tl">
                    <a:srgbClr val="000000">
                      <a:alpha val="43137"/>
                    </a:srgbClr>
                  </a:outerShdw>
                </a:effectLst>
              </a:rPr>
              <a:t>chievable – Make sure you can reasonably accomplish your goal given your resources and any constraints</a:t>
            </a:r>
          </a:p>
          <a:p>
            <a:pPr marL="800100" lvl="1" indent="-342900">
              <a:buClr>
                <a:srgbClr val="4BACC6"/>
              </a:buClr>
              <a:buFont typeface="Wingdings" panose="05000000000000000000" pitchFamily="2" charset="2"/>
              <a:buChar char="v"/>
            </a:pPr>
            <a:r>
              <a:rPr lang="en-NZ" b="1">
                <a:solidFill>
                  <a:schemeClr val="bg1"/>
                </a:solidFill>
                <a:effectLst>
                  <a:outerShdw blurRad="38100" dist="38100" dir="2700000" algn="tl">
                    <a:srgbClr val="000000">
                      <a:alpha val="43137"/>
                    </a:srgbClr>
                  </a:outerShdw>
                </a:effectLst>
              </a:rPr>
              <a:t>R</a:t>
            </a:r>
            <a:r>
              <a:rPr lang="en-NZ">
                <a:solidFill>
                  <a:schemeClr val="bg1"/>
                </a:solidFill>
                <a:effectLst>
                  <a:outerShdw blurRad="38100" dist="38100" dir="2700000" algn="tl">
                    <a:srgbClr val="000000">
                      <a:alpha val="43137"/>
                    </a:srgbClr>
                  </a:outerShdw>
                </a:effectLst>
              </a:rPr>
              <a:t>ealistic – </a:t>
            </a:r>
            <a:r>
              <a:rPr lang="en-US">
                <a:solidFill>
                  <a:schemeClr val="bg1"/>
                </a:solidFill>
                <a:effectLst>
                  <a:outerShdw blurRad="38100" dist="38100" dir="2700000" algn="tl">
                    <a:srgbClr val="000000">
                      <a:alpha val="43137"/>
                    </a:srgbClr>
                  </a:outerShdw>
                </a:effectLst>
              </a:rPr>
              <a:t>Be realistic about what might be able to occur within your sphere of influence. Evidence of an impact plan will help your credibility</a:t>
            </a:r>
            <a:endParaRPr lang="en-NZ">
              <a:solidFill>
                <a:schemeClr val="bg1"/>
              </a:solidFill>
              <a:effectLst>
                <a:outerShdw blurRad="38100" dist="38100" dir="2700000" algn="tl">
                  <a:srgbClr val="000000">
                    <a:alpha val="43137"/>
                  </a:srgbClr>
                </a:outerShdw>
              </a:effectLst>
            </a:endParaRPr>
          </a:p>
          <a:p>
            <a:pPr marL="800100" lvl="1" indent="-342900">
              <a:buClr>
                <a:srgbClr val="4BACC6"/>
              </a:buClr>
              <a:buFont typeface="Wingdings" panose="05000000000000000000" pitchFamily="2" charset="2"/>
              <a:buChar char="v"/>
            </a:pPr>
            <a:r>
              <a:rPr lang="en-NZ" b="1">
                <a:solidFill>
                  <a:schemeClr val="bg1"/>
                </a:solidFill>
                <a:effectLst>
                  <a:outerShdw blurRad="38100" dist="38100" dir="2700000" algn="tl">
                    <a:srgbClr val="000000">
                      <a:alpha val="43137"/>
                    </a:srgbClr>
                  </a:outerShdw>
                </a:effectLst>
              </a:rPr>
              <a:t>T</a:t>
            </a:r>
            <a:r>
              <a:rPr lang="en-NZ">
                <a:solidFill>
                  <a:schemeClr val="bg1"/>
                </a:solidFill>
                <a:effectLst>
                  <a:outerShdw blurRad="38100" dist="38100" dir="2700000" algn="tl">
                    <a:srgbClr val="000000">
                      <a:alpha val="43137"/>
                    </a:srgbClr>
                  </a:outerShdw>
                </a:effectLst>
              </a:rPr>
              <a:t>ime-bound - </a:t>
            </a:r>
            <a:r>
              <a:rPr lang="en-US">
                <a:solidFill>
                  <a:schemeClr val="bg1"/>
                </a:solidFill>
                <a:effectLst>
                  <a:outerShdw blurRad="38100" dist="38100" dir="2700000" algn="tl">
                    <a:srgbClr val="000000">
                      <a:alpha val="43137"/>
                    </a:srgbClr>
                  </a:outerShdw>
                </a:effectLst>
              </a:rPr>
              <a:t>consider how long it will take to achieve your impact goal. This may be by the end of your research project, or in twenty years’ time! You can build in milestones to keep on track.</a:t>
            </a:r>
            <a:endParaRPr lang="en-NZ">
              <a:solidFill>
                <a:schemeClr val="bg1"/>
              </a:solidFill>
              <a:effectLst>
                <a:outerShdw blurRad="38100" dist="38100" dir="2700000" algn="tl">
                  <a:srgbClr val="000000">
                    <a:alpha val="43137"/>
                  </a:srgbClr>
                </a:outerShdw>
              </a:effectLst>
            </a:endParaRPr>
          </a:p>
          <a:p>
            <a:pPr marL="0" indent="0">
              <a:buNone/>
            </a:pPr>
            <a:endParaRPr lang="en-US"/>
          </a:p>
          <a:p>
            <a:pPr marL="0" indent="0">
              <a:buNone/>
            </a:pPr>
            <a:endParaRPr lang="en-US"/>
          </a:p>
          <a:p>
            <a:pPr marL="0" indent="0">
              <a:buNone/>
            </a:pPr>
            <a:r>
              <a:rPr lang="en-US"/>
              <a:t>So we know what the research need is, and we know the potential impact. But we can’t achieve the impact alone. We need to engage with non-academic stakeholders to proactively make a difference.</a:t>
            </a:r>
            <a:endParaRPr lang="en-NZ"/>
          </a:p>
          <a:p>
            <a:pPr marL="0" indent="0">
              <a:buNone/>
            </a:pPr>
            <a:endParaRPr lang="en-US"/>
          </a:p>
        </p:txBody>
      </p:sp>
      <p:sp>
        <p:nvSpPr>
          <p:cNvPr id="4" name="Slide Number Placeholder 3">
            <a:extLst>
              <a:ext uri="{FF2B5EF4-FFF2-40B4-BE49-F238E27FC236}">
                <a16:creationId xmlns:a16="http://schemas.microsoft.com/office/drawing/2014/main" id="{814C7CF8-927F-160C-71FE-C5D84E1B7345}"/>
              </a:ext>
            </a:extLst>
          </p:cNvPr>
          <p:cNvSpPr>
            <a:spLocks noGrp="1"/>
          </p:cNvSpPr>
          <p:nvPr>
            <p:ph type="sldNum" sz="quarter" idx="5"/>
          </p:nvPr>
        </p:nvSpPr>
        <p:spPr/>
        <p:txBody>
          <a:bodyPr/>
          <a:lstStyle/>
          <a:p>
            <a:fld id="{871B2431-D351-4C6E-A3CF-9DFAC0E3E050}" type="slidenum">
              <a:rPr lang="cs-CZ" smtClean="0"/>
              <a:t>20</a:t>
            </a:fld>
            <a:endParaRPr lang="cs-CZ"/>
          </a:p>
        </p:txBody>
      </p:sp>
    </p:spTree>
    <p:extLst>
      <p:ext uri="{BB962C8B-B14F-4D97-AF65-F5344CB8AC3E}">
        <p14:creationId xmlns:p14="http://schemas.microsoft.com/office/powerpoint/2010/main" val="30099596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b="0" i="0">
                <a:solidFill>
                  <a:srgbClr val="2D3B45"/>
                </a:solidFill>
                <a:effectLst/>
                <a:latin typeface="Lato Extended"/>
              </a:rPr>
              <a:t>You might find yourself already starting to </a:t>
            </a:r>
            <a:r>
              <a:rPr lang="en-US" b="0" i="0" err="1">
                <a:solidFill>
                  <a:srgbClr val="2D3B45"/>
                </a:solidFill>
                <a:effectLst/>
                <a:latin typeface="Lato Extended"/>
              </a:rPr>
              <a:t>prioritise</a:t>
            </a:r>
            <a:r>
              <a:rPr lang="en-US" b="0" i="0">
                <a:solidFill>
                  <a:srgbClr val="2D3B45"/>
                </a:solidFill>
                <a:effectLst/>
                <a:latin typeface="Lato Extended"/>
              </a:rPr>
              <a:t> your stakeholders while you are mapping them. For each of your stakeholders, think about whether they are already interested in your research, and whether they are likely to agree with your research. To do this, y</a:t>
            </a:r>
            <a:r>
              <a:rPr lang="en-NZ" baseline="0" err="1"/>
              <a:t>ou</a:t>
            </a:r>
            <a:r>
              <a:rPr lang="en-NZ" baseline="0"/>
              <a:t> can use the Alignment, Interest and Influence Matrix (AIIM) to help prioritise who to work with and how to work with them. </a:t>
            </a:r>
          </a:p>
          <a:p>
            <a:endParaRPr lang="en-NZ" baseline="0"/>
          </a:p>
          <a:p>
            <a:r>
              <a:rPr lang="en-NZ" baseline="0"/>
              <a:t>When thinking about Interest: Are they interested in the issue your research is addressing? Are they committing resources to the issue? Do they want to change? Are they speaking about the issue?</a:t>
            </a:r>
          </a:p>
          <a:p>
            <a:r>
              <a:rPr lang="en-NZ" baseline="0"/>
              <a:t>And with Influence: How important are they to making the change happen? Are they in a position of authority? Can they put pressure on the decision maker? Do they have money?!</a:t>
            </a:r>
          </a:p>
          <a:p>
            <a:endParaRPr lang="en-NZ" baseline="0"/>
          </a:p>
          <a:p>
            <a:r>
              <a:rPr lang="en-NZ" baseline="0"/>
              <a:t>You can also think about alignment:  Is the research likely to lead to an outcome the stakeholders broadly agree with? Do they share the same sense of potential importance and agree with your approach?</a:t>
            </a:r>
          </a:p>
          <a:p>
            <a:endParaRPr lang="en-NZ" baseline="0"/>
          </a:p>
          <a:p>
            <a:pPr marL="571500" indent="-342900">
              <a:buClr>
                <a:srgbClr val="4BACC6"/>
              </a:buClr>
              <a:buFont typeface="Wingdings" panose="05000000000000000000" pitchFamily="2" charset="2"/>
              <a:buChar char="v"/>
            </a:pPr>
            <a:r>
              <a:rPr lang="en-NZ"/>
              <a:t>Think about who is most influential in the area you are researching? How does change normally occur in this field and who leads it? What connections and networks already exist between stakeholders?</a:t>
            </a:r>
          </a:p>
          <a:p>
            <a:pPr marL="571500" indent="-342900">
              <a:buClr>
                <a:srgbClr val="4BACC6"/>
              </a:buClr>
              <a:buFont typeface="Wingdings" panose="05000000000000000000" pitchFamily="2" charset="2"/>
              <a:buChar char="v"/>
            </a:pPr>
            <a:r>
              <a:rPr lang="en-NZ"/>
              <a:t>Are there actors who broker knowledge? People with significant roles in communities that can champion your work? Lobby groups, organisations, press or media who can help mobilise knowledge?</a:t>
            </a:r>
          </a:p>
          <a:p>
            <a:pPr marL="0" lvl="0" indent="0">
              <a:spcBef>
                <a:spcPts val="1000"/>
              </a:spcBef>
              <a:buClr>
                <a:srgbClr val="0070C0"/>
              </a:buClr>
              <a:buFont typeface="Wingdings" panose="05000000000000000000" pitchFamily="2" charset="2"/>
              <a:buNone/>
            </a:pPr>
            <a:endParaRPr lang="en-NZ" baseline="0"/>
          </a:p>
          <a:p>
            <a:pPr marL="0" lvl="0" indent="0">
              <a:spcBef>
                <a:spcPts val="1000"/>
              </a:spcBef>
              <a:buClr>
                <a:srgbClr val="0070C0"/>
              </a:buClr>
              <a:buFont typeface="Wingdings" panose="05000000000000000000" pitchFamily="2" charset="2"/>
              <a:buNone/>
            </a:pPr>
            <a:r>
              <a:rPr lang="en-NZ" baseline="0"/>
              <a:t>It can also be helpful to think about why you are engaging: Is it to</a:t>
            </a:r>
          </a:p>
          <a:p>
            <a:pPr marL="0" lvl="0" indent="0">
              <a:spcBef>
                <a:spcPts val="1000"/>
              </a:spcBef>
              <a:buClr>
                <a:srgbClr val="0070C0"/>
              </a:buClr>
              <a:buFont typeface="Wingdings" panose="05000000000000000000" pitchFamily="2" charset="2"/>
              <a:buNone/>
            </a:pPr>
            <a:endParaRPr lang="en-NZ" sz="1200" baseline="0">
              <a:effectLst/>
              <a:latin typeface="Heebo" pitchFamily="2" charset="-79"/>
              <a:ea typeface="Times New Roman" panose="02020603050405020304" pitchFamily="18" charset="0"/>
              <a:cs typeface="Heebo" pitchFamily="2" charset="-79"/>
            </a:endParaRPr>
          </a:p>
          <a:p>
            <a:pPr marL="342900" lvl="0" indent="-342900">
              <a:spcBef>
                <a:spcPts val="1000"/>
              </a:spcBef>
              <a:buClr>
                <a:srgbClr val="0070C0"/>
              </a:buClr>
              <a:buFont typeface="Wingdings" panose="05000000000000000000" pitchFamily="2" charset="2"/>
              <a:buChar char="Ø"/>
            </a:pPr>
            <a:r>
              <a:rPr lang="en-GB" sz="1200">
                <a:effectLst/>
                <a:latin typeface="Heebo" pitchFamily="2" charset="-79"/>
                <a:ea typeface="Times New Roman" panose="02020603050405020304" pitchFamily="18" charset="0"/>
                <a:cs typeface="Heebo" pitchFamily="2" charset="-79"/>
              </a:rPr>
              <a:t>co-design the research project or co-produce the research outputs</a:t>
            </a:r>
            <a:endParaRPr lang="en-NZ" sz="1200">
              <a:effectLst/>
              <a:latin typeface="Heebo" pitchFamily="2" charset="-79"/>
              <a:ea typeface="Times New Roman" panose="02020603050405020304" pitchFamily="18" charset="0"/>
              <a:cs typeface="Heebo" pitchFamily="2" charset="-79"/>
            </a:endParaRPr>
          </a:p>
          <a:p>
            <a:pPr marL="342900" lvl="0" indent="-342900">
              <a:buClr>
                <a:srgbClr val="0070C0"/>
              </a:buClr>
              <a:buFont typeface="Wingdings" panose="05000000000000000000" pitchFamily="2" charset="2"/>
              <a:buChar char="Ø"/>
            </a:pPr>
            <a:r>
              <a:rPr lang="en-GB" sz="1200">
                <a:effectLst/>
                <a:latin typeface="Heebo" pitchFamily="2" charset="-79"/>
                <a:ea typeface="Times New Roman" panose="02020603050405020304" pitchFamily="18" charset="0"/>
                <a:cs typeface="Heebo" pitchFamily="2" charset="-79"/>
              </a:rPr>
              <a:t>provide information on lived experiences to improve research design and identify relevant outcomes and impact measures</a:t>
            </a:r>
            <a:endParaRPr lang="en-NZ" sz="1200">
              <a:effectLst/>
              <a:latin typeface="Heebo" pitchFamily="2" charset="-79"/>
              <a:ea typeface="Times New Roman" panose="02020603050405020304" pitchFamily="18" charset="0"/>
              <a:cs typeface="Heebo" pitchFamily="2" charset="-79"/>
            </a:endParaRPr>
          </a:p>
          <a:p>
            <a:pPr marL="342900" lvl="0" indent="-342900">
              <a:buClr>
                <a:srgbClr val="0070C0"/>
              </a:buClr>
              <a:buFont typeface="Wingdings" panose="05000000000000000000" pitchFamily="2" charset="2"/>
              <a:buChar char="Ø"/>
            </a:pPr>
            <a:r>
              <a:rPr lang="en-GB" sz="1200">
                <a:effectLst/>
                <a:latin typeface="Heebo" pitchFamily="2" charset="-79"/>
                <a:ea typeface="Times New Roman" panose="02020603050405020304" pitchFamily="18" charset="0"/>
                <a:cs typeface="Heebo" pitchFamily="2" charset="-79"/>
              </a:rPr>
              <a:t>provide specific expertise or access to equipment, data or other information</a:t>
            </a:r>
            <a:endParaRPr lang="en-NZ" sz="1200">
              <a:effectLst/>
              <a:latin typeface="Heebo" pitchFamily="2" charset="-79"/>
              <a:ea typeface="Times New Roman" panose="02020603050405020304" pitchFamily="18" charset="0"/>
              <a:cs typeface="Heebo" pitchFamily="2" charset="-79"/>
            </a:endParaRPr>
          </a:p>
          <a:p>
            <a:pPr marL="342900" lvl="0" indent="-342900">
              <a:buClr>
                <a:srgbClr val="0070C0"/>
              </a:buClr>
              <a:buFont typeface="Wingdings" panose="05000000000000000000" pitchFamily="2" charset="2"/>
              <a:buChar char="Ø"/>
            </a:pPr>
            <a:r>
              <a:rPr lang="en-GB" sz="1200">
                <a:effectLst/>
                <a:latin typeface="Heebo" pitchFamily="2" charset="-79"/>
                <a:ea typeface="Times New Roman" panose="02020603050405020304" pitchFamily="18" charset="0"/>
                <a:cs typeface="Heebo" pitchFamily="2" charset="-79"/>
              </a:rPr>
              <a:t>support communication via large or influential networks to help amplify the message or outputs of the research</a:t>
            </a:r>
            <a:endParaRPr lang="en-NZ" sz="1200">
              <a:effectLst/>
              <a:latin typeface="Heebo" pitchFamily="2" charset="-79"/>
              <a:ea typeface="Times New Roman" panose="02020603050405020304" pitchFamily="18" charset="0"/>
              <a:cs typeface="Heebo" pitchFamily="2" charset="-79"/>
            </a:endParaRPr>
          </a:p>
          <a:p>
            <a:pPr marL="342900" lvl="0" indent="-342900">
              <a:buClr>
                <a:srgbClr val="0070C0"/>
              </a:buClr>
              <a:buFont typeface="Wingdings" panose="05000000000000000000" pitchFamily="2" charset="2"/>
              <a:buChar char="Ø"/>
            </a:pPr>
            <a:r>
              <a:rPr lang="en-GB" sz="1200">
                <a:effectLst/>
                <a:latin typeface="Heebo" pitchFamily="2" charset="-79"/>
                <a:ea typeface="Times New Roman" panose="02020603050405020304" pitchFamily="18" charset="0"/>
                <a:cs typeface="Heebo" pitchFamily="2" charset="-79"/>
              </a:rPr>
              <a:t>use or implement the outputs of the research</a:t>
            </a:r>
            <a:endParaRPr lang="en-NZ" sz="1200">
              <a:effectLst/>
              <a:latin typeface="Heebo" pitchFamily="2" charset="-79"/>
              <a:ea typeface="Times New Roman" panose="02020603050405020304" pitchFamily="18" charset="0"/>
              <a:cs typeface="Heebo" pitchFamily="2" charset="-79"/>
            </a:endParaRPr>
          </a:p>
          <a:p>
            <a:endParaRPr lang="en-NZ" baseline="0"/>
          </a:p>
          <a:p>
            <a:r>
              <a:rPr lang="en-NZ" baseline="0"/>
              <a:t>Take the stakeholders from the spreadsheet and plot them onto the matrix. </a:t>
            </a:r>
          </a:p>
        </p:txBody>
      </p:sp>
      <p:sp>
        <p:nvSpPr>
          <p:cNvPr id="4" name="Slide Number Placeholder 3"/>
          <p:cNvSpPr>
            <a:spLocks noGrp="1"/>
          </p:cNvSpPr>
          <p:nvPr>
            <p:ph type="sldNum" sz="quarter" idx="5"/>
          </p:nvPr>
        </p:nvSpPr>
        <p:spPr/>
        <p:txBody>
          <a:bodyPr/>
          <a:lstStyle/>
          <a:p>
            <a:fld id="{871B2431-D351-4C6E-A3CF-9DFAC0E3E050}" type="slidenum">
              <a:rPr lang="cs-CZ" smtClean="0"/>
              <a:t>21</a:t>
            </a:fld>
            <a:endParaRPr lang="cs-CZ"/>
          </a:p>
        </p:txBody>
      </p:sp>
    </p:spTree>
    <p:extLst>
      <p:ext uri="{BB962C8B-B14F-4D97-AF65-F5344CB8AC3E}">
        <p14:creationId xmlns:p14="http://schemas.microsoft.com/office/powerpoint/2010/main" val="8003000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21C26-0250-F516-5A73-46E8ED1627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0C8E39-84DB-24FA-5EDC-544AA863B5FE}"/>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6593AD6A-C095-417A-88CA-4ABC9BCB95BA}"/>
              </a:ext>
            </a:extLst>
          </p:cNvPr>
          <p:cNvSpPr>
            <a:spLocks noGrp="1"/>
          </p:cNvSpPr>
          <p:nvPr>
            <p:ph type="body" idx="1"/>
          </p:nvPr>
        </p:nvSpPr>
        <p:spPr/>
        <p:txBody>
          <a:bodyPr/>
          <a:lstStyle/>
          <a:p>
            <a:pPr>
              <a:buClr>
                <a:srgbClr val="4BACC6"/>
              </a:buClr>
            </a:pPr>
            <a:r>
              <a:rPr lang="en-NZ" b="1">
                <a:solidFill>
                  <a:schemeClr val="bg1"/>
                </a:solidFill>
                <a:effectLst>
                  <a:outerShdw blurRad="38100" dist="38100" dir="2700000" algn="tl">
                    <a:srgbClr val="000000">
                      <a:alpha val="43137"/>
                    </a:srgbClr>
                  </a:outerShdw>
                </a:effectLst>
              </a:rPr>
              <a:t>Some tips…</a:t>
            </a:r>
          </a:p>
          <a:p>
            <a:pPr marL="342900" indent="-342900">
              <a:buClr>
                <a:srgbClr val="4BACC6"/>
              </a:buClr>
              <a:buFont typeface="Wingdings" panose="05000000000000000000" pitchFamily="2" charset="2"/>
              <a:buChar char="v"/>
            </a:pPr>
            <a:r>
              <a:rPr lang="en-NZ">
                <a:solidFill>
                  <a:schemeClr val="bg1"/>
                </a:solidFill>
                <a:effectLst>
                  <a:outerShdw blurRad="38100" dist="38100" dir="2700000" algn="tl">
                    <a:srgbClr val="000000">
                      <a:alpha val="43137"/>
                    </a:srgbClr>
                  </a:outerShdw>
                </a:effectLst>
              </a:rPr>
              <a:t>It can help by flipping the problem upside down!</a:t>
            </a:r>
          </a:p>
          <a:p>
            <a:pPr marL="800100" lvl="1" indent="-342900">
              <a:buClr>
                <a:srgbClr val="4BACC6"/>
              </a:buClr>
              <a:buFont typeface="Wingdings" panose="05000000000000000000" pitchFamily="2" charset="2"/>
              <a:buChar char="v"/>
            </a:pPr>
            <a:r>
              <a:rPr lang="en-NZ">
                <a:solidFill>
                  <a:schemeClr val="bg1"/>
                </a:solidFill>
                <a:effectLst>
                  <a:outerShdw blurRad="38100" dist="38100" dir="2700000" algn="tl">
                    <a:srgbClr val="000000">
                      <a:alpha val="43137"/>
                    </a:srgbClr>
                  </a:outerShdw>
                </a:effectLst>
              </a:rPr>
              <a:t>E.g. Difficult to do </a:t>
            </a:r>
            <a:r>
              <a:rPr lang="en-NZ" b="1">
                <a:solidFill>
                  <a:schemeClr val="bg1"/>
                </a:solidFill>
                <a:effectLst>
                  <a:outerShdw blurRad="38100" dist="38100" dir="2700000" algn="tl">
                    <a:srgbClr val="000000">
                      <a:alpha val="43137"/>
                    </a:srgbClr>
                  </a:outerShdw>
                </a:effectLst>
              </a:rPr>
              <a:t>[something] </a:t>
            </a:r>
            <a:r>
              <a:rPr lang="en-NZ">
                <a:solidFill>
                  <a:schemeClr val="bg1"/>
                </a:solidFill>
                <a:effectLst>
                  <a:outerShdw blurRad="38100" dist="38100" dir="2700000" algn="tl">
                    <a:srgbClr val="000000">
                      <a:alpha val="43137"/>
                    </a:srgbClr>
                  </a:outerShdw>
                </a:effectLst>
              </a:rPr>
              <a:t>within a community</a:t>
            </a:r>
          </a:p>
          <a:p>
            <a:pPr marL="1257300" lvl="2" indent="-342900">
              <a:buClr>
                <a:srgbClr val="4BACC6"/>
              </a:buClr>
              <a:buFont typeface="Wingdings" panose="05000000000000000000" pitchFamily="2" charset="2"/>
              <a:buChar char="v"/>
            </a:pPr>
            <a:r>
              <a:rPr lang="en-NZ">
                <a:solidFill>
                  <a:schemeClr val="bg1"/>
                </a:solidFill>
                <a:effectLst>
                  <a:outerShdw blurRad="38100" dist="38100" dir="2700000" algn="tl">
                    <a:srgbClr val="000000">
                      <a:alpha val="43137"/>
                    </a:srgbClr>
                  </a:outerShdw>
                </a:effectLst>
              </a:rPr>
              <a:t>Faster or easier </a:t>
            </a:r>
            <a:r>
              <a:rPr lang="en-NZ" b="1">
                <a:solidFill>
                  <a:schemeClr val="bg1"/>
                </a:solidFill>
                <a:effectLst>
                  <a:outerShdw blurRad="38100" dist="38100" dir="2700000" algn="tl">
                    <a:srgbClr val="000000">
                      <a:alpha val="43137"/>
                    </a:srgbClr>
                  </a:outerShdw>
                </a:effectLst>
              </a:rPr>
              <a:t>[something]</a:t>
            </a:r>
            <a:r>
              <a:rPr lang="en-NZ">
                <a:solidFill>
                  <a:schemeClr val="bg1"/>
                </a:solidFill>
                <a:effectLst>
                  <a:outerShdw blurRad="38100" dist="38100" dir="2700000" algn="tl">
                    <a:srgbClr val="000000">
                      <a:alpha val="43137"/>
                    </a:srgbClr>
                  </a:outerShdw>
                </a:effectLst>
              </a:rPr>
              <a:t> within communities</a:t>
            </a:r>
          </a:p>
          <a:p>
            <a:pPr lvl="2">
              <a:buClr>
                <a:srgbClr val="4BACC6"/>
              </a:buClr>
            </a:pPr>
            <a:endParaRPr lang="en-NZ">
              <a:solidFill>
                <a:schemeClr val="bg1"/>
              </a:solidFill>
              <a:effectLst>
                <a:outerShdw blurRad="38100" dist="38100" dir="2700000" algn="tl">
                  <a:srgbClr val="000000">
                    <a:alpha val="43137"/>
                  </a:srgbClr>
                </a:outerShdw>
              </a:effectLst>
            </a:endParaRPr>
          </a:p>
          <a:p>
            <a:pPr marL="342900" indent="-342900">
              <a:buClr>
                <a:srgbClr val="4BACC6"/>
              </a:buClr>
              <a:buFont typeface="Wingdings" panose="05000000000000000000" pitchFamily="2" charset="2"/>
              <a:buChar char="v"/>
            </a:pPr>
            <a:r>
              <a:rPr lang="en-NZ">
                <a:solidFill>
                  <a:schemeClr val="bg1"/>
                </a:solidFill>
                <a:effectLst>
                  <a:outerShdw blurRad="38100" dist="38100" dir="2700000" algn="tl">
                    <a:srgbClr val="000000">
                      <a:alpha val="43137"/>
                    </a:srgbClr>
                  </a:outerShdw>
                </a:effectLst>
              </a:rPr>
              <a:t>Impact goals should be </a:t>
            </a:r>
            <a:r>
              <a:rPr lang="en-NZ" b="1">
                <a:solidFill>
                  <a:schemeClr val="bg1"/>
                </a:solidFill>
                <a:effectLst>
                  <a:outerShdw blurRad="38100" dist="38100" dir="2700000" algn="tl">
                    <a:srgbClr val="000000">
                      <a:alpha val="43137"/>
                    </a:srgbClr>
                  </a:outerShdw>
                </a:effectLst>
              </a:rPr>
              <a:t>SMART</a:t>
            </a:r>
            <a:r>
              <a:rPr lang="en-NZ">
                <a:solidFill>
                  <a:schemeClr val="bg1"/>
                </a:solidFill>
                <a:effectLst>
                  <a:outerShdw blurRad="38100" dist="38100" dir="2700000" algn="tl">
                    <a:srgbClr val="000000">
                      <a:alpha val="43137"/>
                    </a:srgbClr>
                  </a:outerShdw>
                </a:effectLst>
              </a:rPr>
              <a:t> – </a:t>
            </a:r>
            <a:r>
              <a:rPr lang="en-NZ" b="1">
                <a:solidFill>
                  <a:schemeClr val="bg1"/>
                </a:solidFill>
                <a:effectLst>
                  <a:outerShdw blurRad="38100" dist="38100" dir="2700000" algn="tl">
                    <a:srgbClr val="000000">
                      <a:alpha val="43137"/>
                    </a:srgbClr>
                  </a:outerShdw>
                </a:effectLst>
              </a:rPr>
              <a:t>S</a:t>
            </a:r>
            <a:r>
              <a:rPr lang="en-NZ">
                <a:solidFill>
                  <a:schemeClr val="bg1"/>
                </a:solidFill>
                <a:effectLst>
                  <a:outerShdw blurRad="38100" dist="38100" dir="2700000" algn="tl">
                    <a:srgbClr val="000000">
                      <a:alpha val="43137"/>
                    </a:srgbClr>
                  </a:outerShdw>
                </a:effectLst>
              </a:rPr>
              <a:t>pecific, </a:t>
            </a:r>
            <a:r>
              <a:rPr lang="en-NZ" b="1">
                <a:solidFill>
                  <a:schemeClr val="bg1"/>
                </a:solidFill>
                <a:effectLst>
                  <a:outerShdw blurRad="38100" dist="38100" dir="2700000" algn="tl">
                    <a:srgbClr val="000000">
                      <a:alpha val="43137"/>
                    </a:srgbClr>
                  </a:outerShdw>
                </a:effectLst>
              </a:rPr>
              <a:t>M</a:t>
            </a:r>
            <a:r>
              <a:rPr lang="en-NZ">
                <a:solidFill>
                  <a:schemeClr val="bg1"/>
                </a:solidFill>
                <a:effectLst>
                  <a:outerShdw blurRad="38100" dist="38100" dir="2700000" algn="tl">
                    <a:srgbClr val="000000">
                      <a:alpha val="43137"/>
                    </a:srgbClr>
                  </a:outerShdw>
                </a:effectLst>
              </a:rPr>
              <a:t>easurable, </a:t>
            </a:r>
            <a:r>
              <a:rPr lang="en-NZ" b="1">
                <a:solidFill>
                  <a:schemeClr val="bg1"/>
                </a:solidFill>
                <a:effectLst>
                  <a:outerShdw blurRad="38100" dist="38100" dir="2700000" algn="tl">
                    <a:srgbClr val="000000">
                      <a:alpha val="43137"/>
                    </a:srgbClr>
                  </a:outerShdw>
                </a:effectLst>
              </a:rPr>
              <a:t>A</a:t>
            </a:r>
            <a:r>
              <a:rPr lang="en-NZ">
                <a:solidFill>
                  <a:schemeClr val="bg1"/>
                </a:solidFill>
                <a:effectLst>
                  <a:outerShdw blurRad="38100" dist="38100" dir="2700000" algn="tl">
                    <a:srgbClr val="000000">
                      <a:alpha val="43137"/>
                    </a:srgbClr>
                  </a:outerShdw>
                </a:effectLst>
              </a:rPr>
              <a:t>chievable, </a:t>
            </a:r>
            <a:r>
              <a:rPr lang="en-NZ" b="1">
                <a:solidFill>
                  <a:schemeClr val="bg1"/>
                </a:solidFill>
                <a:effectLst>
                  <a:outerShdw blurRad="38100" dist="38100" dir="2700000" algn="tl">
                    <a:srgbClr val="000000">
                      <a:alpha val="43137"/>
                    </a:srgbClr>
                  </a:outerShdw>
                </a:effectLst>
              </a:rPr>
              <a:t>R</a:t>
            </a:r>
            <a:r>
              <a:rPr lang="en-NZ">
                <a:solidFill>
                  <a:schemeClr val="bg1"/>
                </a:solidFill>
                <a:effectLst>
                  <a:outerShdw blurRad="38100" dist="38100" dir="2700000" algn="tl">
                    <a:srgbClr val="000000">
                      <a:alpha val="43137"/>
                    </a:srgbClr>
                  </a:outerShdw>
                </a:effectLst>
              </a:rPr>
              <a:t>ealistic and </a:t>
            </a:r>
            <a:r>
              <a:rPr lang="en-NZ" b="1">
                <a:solidFill>
                  <a:schemeClr val="bg1"/>
                </a:solidFill>
                <a:effectLst>
                  <a:outerShdw blurRad="38100" dist="38100" dir="2700000" algn="tl">
                    <a:srgbClr val="000000">
                      <a:alpha val="43137"/>
                    </a:srgbClr>
                  </a:outerShdw>
                </a:effectLst>
              </a:rPr>
              <a:t>T</a:t>
            </a:r>
            <a:r>
              <a:rPr lang="en-NZ">
                <a:solidFill>
                  <a:schemeClr val="bg1"/>
                </a:solidFill>
                <a:effectLst>
                  <a:outerShdw blurRad="38100" dist="38100" dir="2700000" algn="tl">
                    <a:srgbClr val="000000">
                      <a:alpha val="43137"/>
                    </a:srgbClr>
                  </a:outerShdw>
                </a:effectLst>
              </a:rPr>
              <a:t>ime-bound</a:t>
            </a:r>
          </a:p>
          <a:p>
            <a:pPr marL="800100" lvl="1" indent="-342900">
              <a:buClr>
                <a:srgbClr val="4BACC6"/>
              </a:buClr>
              <a:buFont typeface="Wingdings" panose="05000000000000000000" pitchFamily="2" charset="2"/>
              <a:buChar char="v"/>
            </a:pPr>
            <a:r>
              <a:rPr lang="en-NZ" b="1">
                <a:solidFill>
                  <a:schemeClr val="bg1"/>
                </a:solidFill>
                <a:effectLst>
                  <a:outerShdw blurRad="38100" dist="38100" dir="2700000" algn="tl">
                    <a:srgbClr val="000000">
                      <a:alpha val="43137"/>
                    </a:srgbClr>
                  </a:outerShdw>
                </a:effectLst>
              </a:rPr>
              <a:t>S</a:t>
            </a:r>
            <a:r>
              <a:rPr lang="en-NZ">
                <a:solidFill>
                  <a:schemeClr val="bg1"/>
                </a:solidFill>
                <a:effectLst>
                  <a:outerShdw blurRad="38100" dist="38100" dir="2700000" algn="tl">
                    <a:srgbClr val="000000">
                      <a:alpha val="43137"/>
                    </a:srgbClr>
                  </a:outerShdw>
                </a:effectLst>
              </a:rPr>
              <a:t>pecific – Be specific about the extent of your potential impact</a:t>
            </a:r>
          </a:p>
          <a:p>
            <a:pPr marL="800100" lvl="1" indent="-342900">
              <a:buClr>
                <a:srgbClr val="4BACC6"/>
              </a:buClr>
              <a:buFont typeface="Wingdings" panose="05000000000000000000" pitchFamily="2" charset="2"/>
              <a:buChar char="v"/>
            </a:pPr>
            <a:r>
              <a:rPr lang="en-NZ" b="1">
                <a:solidFill>
                  <a:schemeClr val="bg1"/>
                </a:solidFill>
                <a:effectLst>
                  <a:outerShdw blurRad="38100" dist="38100" dir="2700000" algn="tl">
                    <a:srgbClr val="000000">
                      <a:alpha val="43137"/>
                    </a:srgbClr>
                  </a:outerShdw>
                </a:effectLst>
              </a:rPr>
              <a:t>M</a:t>
            </a:r>
            <a:r>
              <a:rPr lang="en-NZ">
                <a:solidFill>
                  <a:schemeClr val="bg1"/>
                </a:solidFill>
                <a:effectLst>
                  <a:outerShdw blurRad="38100" dist="38100" dir="2700000" algn="tl">
                    <a:srgbClr val="000000">
                      <a:alpha val="43137"/>
                    </a:srgbClr>
                  </a:outerShdw>
                </a:effectLst>
              </a:rPr>
              <a:t>easurable – What evidence/indicators will prove you’re making progress</a:t>
            </a:r>
          </a:p>
          <a:p>
            <a:pPr marL="800100" lvl="1" indent="-342900">
              <a:buClr>
                <a:srgbClr val="4BACC6"/>
              </a:buClr>
              <a:buFont typeface="Wingdings" panose="05000000000000000000" pitchFamily="2" charset="2"/>
              <a:buChar char="v"/>
            </a:pPr>
            <a:r>
              <a:rPr lang="en-NZ" b="1">
                <a:solidFill>
                  <a:schemeClr val="bg1"/>
                </a:solidFill>
                <a:effectLst>
                  <a:outerShdw blurRad="38100" dist="38100" dir="2700000" algn="tl">
                    <a:srgbClr val="000000">
                      <a:alpha val="43137"/>
                    </a:srgbClr>
                  </a:outerShdw>
                </a:effectLst>
              </a:rPr>
              <a:t>A</a:t>
            </a:r>
            <a:r>
              <a:rPr lang="en-NZ">
                <a:solidFill>
                  <a:schemeClr val="bg1"/>
                </a:solidFill>
                <a:effectLst>
                  <a:outerShdw blurRad="38100" dist="38100" dir="2700000" algn="tl">
                    <a:srgbClr val="000000">
                      <a:alpha val="43137"/>
                    </a:srgbClr>
                  </a:outerShdw>
                </a:effectLst>
              </a:rPr>
              <a:t>chievable – Make sure you can reasonably accomplish your goal given your resources and any constraints</a:t>
            </a:r>
          </a:p>
          <a:p>
            <a:pPr marL="800100" lvl="1" indent="-342900">
              <a:buClr>
                <a:srgbClr val="4BACC6"/>
              </a:buClr>
              <a:buFont typeface="Wingdings" panose="05000000000000000000" pitchFamily="2" charset="2"/>
              <a:buChar char="v"/>
            </a:pPr>
            <a:r>
              <a:rPr lang="en-NZ" b="1">
                <a:solidFill>
                  <a:schemeClr val="bg1"/>
                </a:solidFill>
                <a:effectLst>
                  <a:outerShdw blurRad="38100" dist="38100" dir="2700000" algn="tl">
                    <a:srgbClr val="000000">
                      <a:alpha val="43137"/>
                    </a:srgbClr>
                  </a:outerShdw>
                </a:effectLst>
              </a:rPr>
              <a:t>R</a:t>
            </a:r>
            <a:r>
              <a:rPr lang="en-NZ">
                <a:solidFill>
                  <a:schemeClr val="bg1"/>
                </a:solidFill>
                <a:effectLst>
                  <a:outerShdw blurRad="38100" dist="38100" dir="2700000" algn="tl">
                    <a:srgbClr val="000000">
                      <a:alpha val="43137"/>
                    </a:srgbClr>
                  </a:outerShdw>
                </a:effectLst>
              </a:rPr>
              <a:t>ealistic – </a:t>
            </a:r>
            <a:r>
              <a:rPr lang="en-US">
                <a:solidFill>
                  <a:schemeClr val="bg1"/>
                </a:solidFill>
                <a:effectLst>
                  <a:outerShdw blurRad="38100" dist="38100" dir="2700000" algn="tl">
                    <a:srgbClr val="000000">
                      <a:alpha val="43137"/>
                    </a:srgbClr>
                  </a:outerShdw>
                </a:effectLst>
              </a:rPr>
              <a:t>Be realistic about what might be able to occur within your sphere of influence. Evidence of an impact plan will help your credibility</a:t>
            </a:r>
            <a:endParaRPr lang="en-NZ">
              <a:solidFill>
                <a:schemeClr val="bg1"/>
              </a:solidFill>
              <a:effectLst>
                <a:outerShdw blurRad="38100" dist="38100" dir="2700000" algn="tl">
                  <a:srgbClr val="000000">
                    <a:alpha val="43137"/>
                  </a:srgbClr>
                </a:outerShdw>
              </a:effectLst>
            </a:endParaRPr>
          </a:p>
          <a:p>
            <a:pPr marL="800100" lvl="1" indent="-342900">
              <a:buClr>
                <a:srgbClr val="4BACC6"/>
              </a:buClr>
              <a:buFont typeface="Wingdings" panose="05000000000000000000" pitchFamily="2" charset="2"/>
              <a:buChar char="v"/>
            </a:pPr>
            <a:r>
              <a:rPr lang="en-NZ" b="1">
                <a:solidFill>
                  <a:schemeClr val="bg1"/>
                </a:solidFill>
                <a:effectLst>
                  <a:outerShdw blurRad="38100" dist="38100" dir="2700000" algn="tl">
                    <a:srgbClr val="000000">
                      <a:alpha val="43137"/>
                    </a:srgbClr>
                  </a:outerShdw>
                </a:effectLst>
              </a:rPr>
              <a:t>T</a:t>
            </a:r>
            <a:r>
              <a:rPr lang="en-NZ">
                <a:solidFill>
                  <a:schemeClr val="bg1"/>
                </a:solidFill>
                <a:effectLst>
                  <a:outerShdw blurRad="38100" dist="38100" dir="2700000" algn="tl">
                    <a:srgbClr val="000000">
                      <a:alpha val="43137"/>
                    </a:srgbClr>
                  </a:outerShdw>
                </a:effectLst>
              </a:rPr>
              <a:t>ime-bound - </a:t>
            </a:r>
            <a:r>
              <a:rPr lang="en-US">
                <a:solidFill>
                  <a:schemeClr val="bg1"/>
                </a:solidFill>
                <a:effectLst>
                  <a:outerShdw blurRad="38100" dist="38100" dir="2700000" algn="tl">
                    <a:srgbClr val="000000">
                      <a:alpha val="43137"/>
                    </a:srgbClr>
                  </a:outerShdw>
                </a:effectLst>
              </a:rPr>
              <a:t>consider how long it will take to achieve your impact goal. This may be by the end of your research project, or in twenty years’ time! You can build in milestones to keep on track.</a:t>
            </a:r>
            <a:endParaRPr lang="en-NZ">
              <a:solidFill>
                <a:schemeClr val="bg1"/>
              </a:solidFill>
              <a:effectLst>
                <a:outerShdw blurRad="38100" dist="38100" dir="2700000" algn="tl">
                  <a:srgbClr val="000000">
                    <a:alpha val="43137"/>
                  </a:srgbClr>
                </a:outerShdw>
              </a:effectLst>
            </a:endParaRPr>
          </a:p>
          <a:p>
            <a:pPr marL="0" indent="0">
              <a:buNone/>
            </a:pPr>
            <a:endParaRPr lang="en-US"/>
          </a:p>
          <a:p>
            <a:pPr marL="0" indent="0">
              <a:buNone/>
            </a:pPr>
            <a:endParaRPr lang="en-US"/>
          </a:p>
          <a:p>
            <a:pPr marL="0" indent="0">
              <a:buNone/>
            </a:pPr>
            <a:r>
              <a:rPr lang="en-US"/>
              <a:t>So we know what the research need is, and we know the potential impact. But we can’t achieve the impact alone. We need to engage with non-academic stakeholders to proactively make a difference.</a:t>
            </a:r>
            <a:endParaRPr lang="en-NZ"/>
          </a:p>
          <a:p>
            <a:pPr marL="0" indent="0">
              <a:buNone/>
            </a:pPr>
            <a:endParaRPr lang="en-US"/>
          </a:p>
        </p:txBody>
      </p:sp>
      <p:sp>
        <p:nvSpPr>
          <p:cNvPr id="4" name="Slide Number Placeholder 3">
            <a:extLst>
              <a:ext uri="{FF2B5EF4-FFF2-40B4-BE49-F238E27FC236}">
                <a16:creationId xmlns:a16="http://schemas.microsoft.com/office/drawing/2014/main" id="{9EC7B176-F740-2322-BB89-7AB739582EA6}"/>
              </a:ext>
            </a:extLst>
          </p:cNvPr>
          <p:cNvSpPr>
            <a:spLocks noGrp="1"/>
          </p:cNvSpPr>
          <p:nvPr>
            <p:ph type="sldNum" sz="quarter" idx="5"/>
          </p:nvPr>
        </p:nvSpPr>
        <p:spPr/>
        <p:txBody>
          <a:bodyPr/>
          <a:lstStyle/>
          <a:p>
            <a:fld id="{871B2431-D351-4C6E-A3CF-9DFAC0E3E050}" type="slidenum">
              <a:rPr lang="cs-CZ" smtClean="0"/>
              <a:t>22</a:t>
            </a:fld>
            <a:endParaRPr lang="cs-CZ"/>
          </a:p>
        </p:txBody>
      </p:sp>
    </p:spTree>
    <p:extLst>
      <p:ext uri="{BB962C8B-B14F-4D97-AF65-F5344CB8AC3E}">
        <p14:creationId xmlns:p14="http://schemas.microsoft.com/office/powerpoint/2010/main" val="15062116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78A84-25C8-9B62-EC6C-F94781F74D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212023-954B-7005-3DF2-48C7CE9355F8}"/>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29950E50-22F6-7E7B-A962-1128062FB810}"/>
              </a:ext>
            </a:extLst>
          </p:cNvPr>
          <p:cNvSpPr>
            <a:spLocks noGrp="1"/>
          </p:cNvSpPr>
          <p:nvPr>
            <p:ph type="body" idx="1"/>
          </p:nvPr>
        </p:nvSpPr>
        <p:spPr/>
        <p:txBody>
          <a:bodyPr/>
          <a:lstStyle/>
          <a:p>
            <a:pPr marL="0" indent="0">
              <a:buFont typeface="Arial" panose="020B0604020202020204" pitchFamily="34" charset="0"/>
              <a:buNone/>
            </a:pPr>
            <a:r>
              <a:rPr lang="en-NZ" baseline="0"/>
              <a:t>For each stakeholder/audience you have identified, you want to brainstorm the purpose and the timing for engagement. </a:t>
            </a:r>
          </a:p>
          <a:p>
            <a:pPr marL="0" indent="0">
              <a:buFont typeface="Arial" panose="020B0604020202020204" pitchFamily="34" charset="0"/>
              <a:buNone/>
            </a:pPr>
            <a:endParaRPr lang="en-NZ"/>
          </a:p>
          <a:p>
            <a:r>
              <a:rPr lang="en-US" b="1"/>
              <a:t>Common Purposes for Engagement</a:t>
            </a:r>
          </a:p>
          <a:p>
            <a:r>
              <a:rPr lang="en-US"/>
              <a:t>Stakeholders may:</a:t>
            </a:r>
          </a:p>
          <a:p>
            <a:pPr marL="171450" indent="-171450">
              <a:buFont typeface="Arial" panose="020B0604020202020204" pitchFamily="34" charset="0"/>
              <a:buChar char="•"/>
            </a:pPr>
            <a:r>
              <a:rPr lang="en-US" b="1"/>
              <a:t>Co-design</a:t>
            </a:r>
            <a:r>
              <a:rPr lang="en-US"/>
              <a:t> the research project</a:t>
            </a:r>
          </a:p>
          <a:p>
            <a:pPr marL="171450" indent="-171450">
              <a:buFont typeface="Arial" panose="020B0604020202020204" pitchFamily="34" charset="0"/>
              <a:buChar char="•"/>
            </a:pPr>
            <a:r>
              <a:rPr lang="en-US" b="1"/>
              <a:t>Co-produce</a:t>
            </a:r>
            <a:r>
              <a:rPr lang="en-US"/>
              <a:t> knowledge or outputs</a:t>
            </a:r>
          </a:p>
          <a:p>
            <a:pPr marL="171450" indent="-171450">
              <a:buFont typeface="Arial" panose="020B0604020202020204" pitchFamily="34" charset="0"/>
              <a:buChar char="•"/>
            </a:pPr>
            <a:r>
              <a:rPr lang="en-US" b="1"/>
              <a:t>Provide data</a:t>
            </a:r>
            <a:r>
              <a:rPr lang="en-US"/>
              <a:t>, expertise, or lived experience</a:t>
            </a:r>
          </a:p>
          <a:p>
            <a:pPr marL="171450" indent="-171450">
              <a:buFont typeface="Arial" panose="020B0604020202020204" pitchFamily="34" charset="0"/>
              <a:buChar char="•"/>
            </a:pPr>
            <a:r>
              <a:rPr lang="en-US" b="1"/>
              <a:t>Help communicate</a:t>
            </a:r>
            <a:r>
              <a:rPr lang="en-US"/>
              <a:t> or amplify findings through networks</a:t>
            </a:r>
          </a:p>
          <a:p>
            <a:pPr marL="171450" indent="-171450">
              <a:buFont typeface="Arial" panose="020B0604020202020204" pitchFamily="34" charset="0"/>
              <a:buChar char="•"/>
            </a:pPr>
            <a:r>
              <a:rPr lang="en-US" b="1"/>
              <a:t>Use or implement</a:t>
            </a:r>
            <a:r>
              <a:rPr lang="en-US"/>
              <a:t> your research outputs</a:t>
            </a:r>
          </a:p>
          <a:p>
            <a:pPr marL="171450" indent="-171450">
              <a:buFont typeface="Arial" panose="020B0604020202020204" pitchFamily="34" charset="0"/>
              <a:buChar char="•"/>
            </a:pPr>
            <a:r>
              <a:rPr lang="en-US" b="1"/>
              <a:t>Benefit from</a:t>
            </a:r>
            <a:r>
              <a:rPr lang="en-US"/>
              <a:t> the research (as end-users or communities)</a:t>
            </a:r>
          </a:p>
          <a:p>
            <a:endParaRPr lang="en-US"/>
          </a:p>
          <a:p>
            <a:r>
              <a:rPr lang="en-US"/>
              <a:t>Engagement is a </a:t>
            </a:r>
            <a:r>
              <a:rPr lang="en-US" b="1"/>
              <a:t>two-way relationship</a:t>
            </a:r>
            <a:r>
              <a:rPr lang="en-US"/>
              <a:t> — it should be authentic, mutually beneficial, and respectful of your stakeholders’ needs and priorities. To be effective, you need to understand why they might want to engage with you, and how your research aligns with their interests or responsibilities.</a:t>
            </a:r>
          </a:p>
          <a:p>
            <a:endParaRPr lang="en-US"/>
          </a:p>
          <a:p>
            <a:r>
              <a:rPr lang="en-US" b="1"/>
              <a:t>When to Engage?</a:t>
            </a:r>
          </a:p>
          <a:p>
            <a:r>
              <a:rPr lang="en-US"/>
              <a:t>Timing matters. Ask yourself:</a:t>
            </a:r>
          </a:p>
          <a:p>
            <a:pPr marL="171450" indent="-171450">
              <a:buFont typeface="Arial" panose="020B0604020202020204" pitchFamily="34" charset="0"/>
              <a:buChar char="•"/>
            </a:pPr>
            <a:r>
              <a:rPr lang="en-US"/>
              <a:t>Do you need this stakeholder </a:t>
            </a:r>
            <a:r>
              <a:rPr lang="en-US" b="1"/>
              <a:t>early</a:t>
            </a:r>
            <a:r>
              <a:rPr lang="en-US"/>
              <a:t> to help shape the research?</a:t>
            </a:r>
          </a:p>
          <a:p>
            <a:pPr marL="171450" indent="-171450">
              <a:buFont typeface="Arial" panose="020B0604020202020204" pitchFamily="34" charset="0"/>
              <a:buChar char="•"/>
            </a:pPr>
            <a:r>
              <a:rPr lang="en-US"/>
              <a:t>Will their involvement be most effective </a:t>
            </a:r>
            <a:r>
              <a:rPr lang="en-US" b="1"/>
              <a:t>during</a:t>
            </a:r>
            <a:r>
              <a:rPr lang="en-US"/>
              <a:t> the project, to guide delivery or co-develop outputs?</a:t>
            </a:r>
          </a:p>
          <a:p>
            <a:pPr marL="171450" indent="-171450">
              <a:buFont typeface="Arial" panose="020B0604020202020204" pitchFamily="34" charset="0"/>
              <a:buChar char="•"/>
            </a:pPr>
            <a:r>
              <a:rPr lang="en-US"/>
              <a:t>Should you engage </a:t>
            </a:r>
            <a:r>
              <a:rPr lang="en-US" b="1"/>
              <a:t>after</a:t>
            </a:r>
            <a:r>
              <a:rPr lang="en-US"/>
              <a:t> the research to support uptake, implementation, or advocacy?</a:t>
            </a:r>
          </a:p>
          <a:p>
            <a:pPr marL="171450" indent="-171450">
              <a:buFont typeface="Arial" panose="020B0604020202020204" pitchFamily="34" charset="0"/>
              <a:buChar char="•"/>
            </a:pPr>
            <a:r>
              <a:rPr lang="en-US"/>
              <a:t>Planning early engagement — especially for partners, beneficiaries, and next-users — can improve relevance, build trust, and increase the likelihood of impact.</a:t>
            </a:r>
          </a:p>
          <a:p>
            <a:endParaRPr lang="en-US" b="1"/>
          </a:p>
          <a:p>
            <a:r>
              <a:rPr lang="en-US" b="1"/>
              <a:t>Engagement Tips</a:t>
            </a:r>
          </a:p>
          <a:p>
            <a:pPr marL="171450" indent="-171450">
              <a:buFont typeface="Arial" panose="020B0604020202020204" pitchFamily="34" charset="0"/>
              <a:buChar char="•"/>
            </a:pPr>
            <a:r>
              <a:rPr lang="en-US" b="0"/>
              <a:t>Building trust takes time</a:t>
            </a:r>
          </a:p>
          <a:p>
            <a:pPr marL="171450" indent="-171450">
              <a:buFont typeface="Arial" panose="020B0604020202020204" pitchFamily="34" charset="0"/>
              <a:buChar char="•"/>
            </a:pPr>
            <a:r>
              <a:rPr lang="en-US" b="0"/>
              <a:t>Expectations vary across communities, cultures, and </a:t>
            </a:r>
            <a:r>
              <a:rPr lang="en-US" b="0" err="1"/>
              <a:t>organisations</a:t>
            </a:r>
            <a:endParaRPr lang="en-US" b="0"/>
          </a:p>
          <a:p>
            <a:pPr marL="171450" indent="-171450">
              <a:buFont typeface="Arial" panose="020B0604020202020204" pitchFamily="34" charset="0"/>
              <a:buChar char="•"/>
            </a:pPr>
            <a:r>
              <a:rPr lang="en-US" b="0"/>
              <a:t>Be mindful of equity, access, time, and cost barriers</a:t>
            </a:r>
          </a:p>
          <a:p>
            <a:pPr marL="171450" indent="-171450">
              <a:buFont typeface="Arial" panose="020B0604020202020204" pitchFamily="34" charset="0"/>
              <a:buChar char="•"/>
            </a:pPr>
            <a:r>
              <a:rPr lang="en-US" b="0"/>
              <a:t>Avoid reinforcing power imbalances</a:t>
            </a:r>
          </a:p>
          <a:p>
            <a:pPr marL="171450" indent="-171450">
              <a:buFont typeface="Arial" panose="020B0604020202020204" pitchFamily="34" charset="0"/>
              <a:buChar char="•"/>
            </a:pPr>
            <a:r>
              <a:rPr lang="en-US" b="0"/>
              <a:t>If unsure, ask stakeholders how and when they prefer to engage</a:t>
            </a:r>
          </a:p>
          <a:p>
            <a:endParaRPr lang="en-US" b="1"/>
          </a:p>
          <a:p>
            <a:r>
              <a:rPr lang="en-US" b="1"/>
              <a:t>Activity</a:t>
            </a:r>
          </a:p>
          <a:p>
            <a:r>
              <a:rPr lang="en-US"/>
              <a:t>Use the table provided to begin planning your engagement. Start by completing the first three columns:</a:t>
            </a:r>
            <a:br>
              <a:rPr lang="en-US"/>
            </a:br>
            <a:r>
              <a:rPr lang="en-US" b="1"/>
              <a:t>Stakeholder → Purpose of Engagement → Timing</a:t>
            </a:r>
            <a:endParaRPr lang="en-US"/>
          </a:p>
          <a:p>
            <a:pPr marL="0" indent="0">
              <a:buFont typeface="Arial" panose="020B0604020202020204" pitchFamily="34" charset="0"/>
              <a:buNone/>
            </a:pPr>
            <a:endParaRPr lang="en-NZ"/>
          </a:p>
        </p:txBody>
      </p:sp>
      <p:sp>
        <p:nvSpPr>
          <p:cNvPr id="4" name="Slide Number Placeholder 3">
            <a:extLst>
              <a:ext uri="{FF2B5EF4-FFF2-40B4-BE49-F238E27FC236}">
                <a16:creationId xmlns:a16="http://schemas.microsoft.com/office/drawing/2014/main" id="{63C873B3-DBF1-9D41-A83A-495D494DFCCC}"/>
              </a:ext>
            </a:extLst>
          </p:cNvPr>
          <p:cNvSpPr>
            <a:spLocks noGrp="1"/>
          </p:cNvSpPr>
          <p:nvPr>
            <p:ph type="sldNum" sz="quarter" idx="5"/>
          </p:nvPr>
        </p:nvSpPr>
        <p:spPr/>
        <p:txBody>
          <a:bodyPr/>
          <a:lstStyle/>
          <a:p>
            <a:fld id="{871B2431-D351-4C6E-A3CF-9DFAC0E3E050}" type="slidenum">
              <a:rPr lang="cs-CZ" smtClean="0"/>
              <a:t>23</a:t>
            </a:fld>
            <a:endParaRPr lang="cs-CZ"/>
          </a:p>
        </p:txBody>
      </p:sp>
    </p:spTree>
    <p:extLst>
      <p:ext uri="{BB962C8B-B14F-4D97-AF65-F5344CB8AC3E}">
        <p14:creationId xmlns:p14="http://schemas.microsoft.com/office/powerpoint/2010/main" val="3026681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NZ"/>
              <a:t>Prompts for ideas of activities and related outputs…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NZ"/>
          </a:p>
          <a:p>
            <a:pPr marL="0" marR="0" lvl="0" indent="0" algn="l" defTabSz="457200" rtl="0" eaLnBrk="1" fontAlgn="auto" latinLnBrk="0" hangingPunct="1">
              <a:lnSpc>
                <a:spcPct val="100000"/>
              </a:lnSpc>
              <a:spcBef>
                <a:spcPts val="0"/>
              </a:spcBef>
              <a:spcAft>
                <a:spcPts val="0"/>
              </a:spcAft>
              <a:buClrTx/>
              <a:buSzTx/>
              <a:buFontTx/>
              <a:buNone/>
              <a:tabLst/>
              <a:defRPr/>
            </a:pPr>
            <a:r>
              <a:rPr lang="en-NZ"/>
              <a:t>Once you have identified your stakeholders and the purpose for engaging with them, you can then determine the best types of engagement activities to undertake.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NZ"/>
          </a:p>
          <a:p>
            <a:pPr marL="0" marR="0" lvl="0" indent="0" algn="l" defTabSz="457200" rtl="0" eaLnBrk="1" fontAlgn="auto" latinLnBrk="0" hangingPunct="1">
              <a:lnSpc>
                <a:spcPct val="100000"/>
              </a:lnSpc>
              <a:spcBef>
                <a:spcPts val="0"/>
              </a:spcBef>
              <a:spcAft>
                <a:spcPts val="0"/>
              </a:spcAft>
              <a:buClrTx/>
              <a:buSzTx/>
              <a:buFontTx/>
              <a:buNone/>
              <a:tabLst/>
              <a:defRPr/>
            </a:pPr>
            <a:r>
              <a:rPr lang="en-NZ"/>
              <a:t>Different types of activities allow you to communicate and engage with your stakeholders in different ways,</a:t>
            </a:r>
            <a:r>
              <a:rPr lang="en-NZ" baseline="0"/>
              <a:t> depending on what is required or most efficient.</a:t>
            </a:r>
            <a:endParaRPr lang="en-NZ"/>
          </a:p>
          <a:p>
            <a:endParaRPr lang="en-NZ"/>
          </a:p>
          <a:p>
            <a:r>
              <a:rPr lang="en-NZ"/>
              <a:t>And for the majority of activities you undertake, you will want to ensure there is an associated output. </a:t>
            </a:r>
          </a:p>
          <a:p>
            <a:endParaRPr lang="en-NZ"/>
          </a:p>
          <a:p>
            <a:r>
              <a:rPr lang="en-US" b="0" i="0">
                <a:solidFill>
                  <a:srgbClr val="2D3B45"/>
                </a:solidFill>
                <a:effectLst/>
                <a:latin typeface="Lato Extended"/>
              </a:rPr>
              <a:t>Try to match your stakeholders to the type (or types) of activities that will be most appropriate for them, and think about what output you would expect to be generated from the activity.</a:t>
            </a:r>
            <a:endParaRPr lang="en-NZ" i="0"/>
          </a:p>
        </p:txBody>
      </p:sp>
      <p:sp>
        <p:nvSpPr>
          <p:cNvPr id="4" name="Slide Number Placeholder 3"/>
          <p:cNvSpPr>
            <a:spLocks noGrp="1"/>
          </p:cNvSpPr>
          <p:nvPr>
            <p:ph type="sldNum" sz="quarter" idx="5"/>
          </p:nvPr>
        </p:nvSpPr>
        <p:spPr/>
        <p:txBody>
          <a:bodyPr/>
          <a:lstStyle/>
          <a:p>
            <a:fld id="{871B2431-D351-4C6E-A3CF-9DFAC0E3E050}" type="slidenum">
              <a:rPr lang="cs-CZ" smtClean="0"/>
              <a:t>24</a:t>
            </a:fld>
            <a:endParaRPr lang="cs-CZ"/>
          </a:p>
        </p:txBody>
      </p:sp>
    </p:spTree>
    <p:extLst>
      <p:ext uri="{BB962C8B-B14F-4D97-AF65-F5344CB8AC3E}">
        <p14:creationId xmlns:p14="http://schemas.microsoft.com/office/powerpoint/2010/main" val="1845122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2BB73-1640-67E3-9D82-FEFA9ADAF5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2E7123-1F47-1625-459F-BD5404D28A4A}"/>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0F6C2188-4053-6AA8-E601-F05A7B27FA6F}"/>
              </a:ext>
            </a:extLst>
          </p:cNvPr>
          <p:cNvSpPr>
            <a:spLocks noGrp="1"/>
          </p:cNvSpPr>
          <p:nvPr>
            <p:ph type="body" idx="1"/>
          </p:nvPr>
        </p:nvSpPr>
        <p:spPr/>
        <p:txBody>
          <a:bodyPr/>
          <a:lstStyle/>
          <a:p>
            <a:pPr>
              <a:buClr>
                <a:srgbClr val="4BACC6"/>
              </a:buClr>
            </a:pPr>
            <a:r>
              <a:rPr lang="en-NZ" b="1">
                <a:solidFill>
                  <a:schemeClr val="bg1"/>
                </a:solidFill>
                <a:effectLst>
                  <a:outerShdw blurRad="38100" dist="38100" dir="2700000" algn="tl">
                    <a:srgbClr val="000000">
                      <a:alpha val="43137"/>
                    </a:srgbClr>
                  </a:outerShdw>
                </a:effectLst>
              </a:rPr>
              <a:t>Some tips…</a:t>
            </a:r>
          </a:p>
          <a:p>
            <a:pPr marL="342900" indent="-342900">
              <a:buClr>
                <a:srgbClr val="4BACC6"/>
              </a:buClr>
              <a:buFont typeface="Wingdings" panose="05000000000000000000" pitchFamily="2" charset="2"/>
              <a:buChar char="v"/>
            </a:pPr>
            <a:r>
              <a:rPr lang="en-NZ">
                <a:solidFill>
                  <a:schemeClr val="bg1"/>
                </a:solidFill>
                <a:effectLst>
                  <a:outerShdw blurRad="38100" dist="38100" dir="2700000" algn="tl">
                    <a:srgbClr val="000000">
                      <a:alpha val="43137"/>
                    </a:srgbClr>
                  </a:outerShdw>
                </a:effectLst>
              </a:rPr>
              <a:t>It can help by flipping the problem upside down!</a:t>
            </a:r>
          </a:p>
          <a:p>
            <a:pPr marL="800100" lvl="1" indent="-342900">
              <a:buClr>
                <a:srgbClr val="4BACC6"/>
              </a:buClr>
              <a:buFont typeface="Wingdings" panose="05000000000000000000" pitchFamily="2" charset="2"/>
              <a:buChar char="v"/>
            </a:pPr>
            <a:r>
              <a:rPr lang="en-NZ">
                <a:solidFill>
                  <a:schemeClr val="bg1"/>
                </a:solidFill>
                <a:effectLst>
                  <a:outerShdw blurRad="38100" dist="38100" dir="2700000" algn="tl">
                    <a:srgbClr val="000000">
                      <a:alpha val="43137"/>
                    </a:srgbClr>
                  </a:outerShdw>
                </a:effectLst>
              </a:rPr>
              <a:t>E.g. Difficult to do </a:t>
            </a:r>
            <a:r>
              <a:rPr lang="en-NZ" b="1">
                <a:solidFill>
                  <a:schemeClr val="bg1"/>
                </a:solidFill>
                <a:effectLst>
                  <a:outerShdw blurRad="38100" dist="38100" dir="2700000" algn="tl">
                    <a:srgbClr val="000000">
                      <a:alpha val="43137"/>
                    </a:srgbClr>
                  </a:outerShdw>
                </a:effectLst>
              </a:rPr>
              <a:t>[something] </a:t>
            </a:r>
            <a:r>
              <a:rPr lang="en-NZ">
                <a:solidFill>
                  <a:schemeClr val="bg1"/>
                </a:solidFill>
                <a:effectLst>
                  <a:outerShdw blurRad="38100" dist="38100" dir="2700000" algn="tl">
                    <a:srgbClr val="000000">
                      <a:alpha val="43137"/>
                    </a:srgbClr>
                  </a:outerShdw>
                </a:effectLst>
              </a:rPr>
              <a:t>within a community</a:t>
            </a:r>
          </a:p>
          <a:p>
            <a:pPr marL="1257300" lvl="2" indent="-342900">
              <a:buClr>
                <a:srgbClr val="4BACC6"/>
              </a:buClr>
              <a:buFont typeface="Wingdings" panose="05000000000000000000" pitchFamily="2" charset="2"/>
              <a:buChar char="v"/>
            </a:pPr>
            <a:r>
              <a:rPr lang="en-NZ">
                <a:solidFill>
                  <a:schemeClr val="bg1"/>
                </a:solidFill>
                <a:effectLst>
                  <a:outerShdw blurRad="38100" dist="38100" dir="2700000" algn="tl">
                    <a:srgbClr val="000000">
                      <a:alpha val="43137"/>
                    </a:srgbClr>
                  </a:outerShdw>
                </a:effectLst>
              </a:rPr>
              <a:t>Faster or easier </a:t>
            </a:r>
            <a:r>
              <a:rPr lang="en-NZ" b="1">
                <a:solidFill>
                  <a:schemeClr val="bg1"/>
                </a:solidFill>
                <a:effectLst>
                  <a:outerShdw blurRad="38100" dist="38100" dir="2700000" algn="tl">
                    <a:srgbClr val="000000">
                      <a:alpha val="43137"/>
                    </a:srgbClr>
                  </a:outerShdw>
                </a:effectLst>
              </a:rPr>
              <a:t>[something]</a:t>
            </a:r>
            <a:r>
              <a:rPr lang="en-NZ">
                <a:solidFill>
                  <a:schemeClr val="bg1"/>
                </a:solidFill>
                <a:effectLst>
                  <a:outerShdw blurRad="38100" dist="38100" dir="2700000" algn="tl">
                    <a:srgbClr val="000000">
                      <a:alpha val="43137"/>
                    </a:srgbClr>
                  </a:outerShdw>
                </a:effectLst>
              </a:rPr>
              <a:t> within communities</a:t>
            </a:r>
          </a:p>
          <a:p>
            <a:pPr lvl="2">
              <a:buClr>
                <a:srgbClr val="4BACC6"/>
              </a:buClr>
            </a:pPr>
            <a:endParaRPr lang="en-NZ">
              <a:solidFill>
                <a:schemeClr val="bg1"/>
              </a:solidFill>
              <a:effectLst>
                <a:outerShdw blurRad="38100" dist="38100" dir="2700000" algn="tl">
                  <a:srgbClr val="000000">
                    <a:alpha val="43137"/>
                  </a:srgbClr>
                </a:outerShdw>
              </a:effectLst>
            </a:endParaRPr>
          </a:p>
          <a:p>
            <a:pPr marL="342900" indent="-342900">
              <a:buClr>
                <a:srgbClr val="4BACC6"/>
              </a:buClr>
              <a:buFont typeface="Wingdings" panose="05000000000000000000" pitchFamily="2" charset="2"/>
              <a:buChar char="v"/>
            </a:pPr>
            <a:r>
              <a:rPr lang="en-NZ">
                <a:solidFill>
                  <a:schemeClr val="bg1"/>
                </a:solidFill>
                <a:effectLst>
                  <a:outerShdw blurRad="38100" dist="38100" dir="2700000" algn="tl">
                    <a:srgbClr val="000000">
                      <a:alpha val="43137"/>
                    </a:srgbClr>
                  </a:outerShdw>
                </a:effectLst>
              </a:rPr>
              <a:t>Impact goals should be </a:t>
            </a:r>
            <a:r>
              <a:rPr lang="en-NZ" b="1">
                <a:solidFill>
                  <a:schemeClr val="bg1"/>
                </a:solidFill>
                <a:effectLst>
                  <a:outerShdw blurRad="38100" dist="38100" dir="2700000" algn="tl">
                    <a:srgbClr val="000000">
                      <a:alpha val="43137"/>
                    </a:srgbClr>
                  </a:outerShdw>
                </a:effectLst>
              </a:rPr>
              <a:t>SMART</a:t>
            </a:r>
            <a:r>
              <a:rPr lang="en-NZ">
                <a:solidFill>
                  <a:schemeClr val="bg1"/>
                </a:solidFill>
                <a:effectLst>
                  <a:outerShdw blurRad="38100" dist="38100" dir="2700000" algn="tl">
                    <a:srgbClr val="000000">
                      <a:alpha val="43137"/>
                    </a:srgbClr>
                  </a:outerShdw>
                </a:effectLst>
              </a:rPr>
              <a:t> – </a:t>
            </a:r>
            <a:r>
              <a:rPr lang="en-NZ" b="1">
                <a:solidFill>
                  <a:schemeClr val="bg1"/>
                </a:solidFill>
                <a:effectLst>
                  <a:outerShdw blurRad="38100" dist="38100" dir="2700000" algn="tl">
                    <a:srgbClr val="000000">
                      <a:alpha val="43137"/>
                    </a:srgbClr>
                  </a:outerShdw>
                </a:effectLst>
              </a:rPr>
              <a:t>S</a:t>
            </a:r>
            <a:r>
              <a:rPr lang="en-NZ">
                <a:solidFill>
                  <a:schemeClr val="bg1"/>
                </a:solidFill>
                <a:effectLst>
                  <a:outerShdw blurRad="38100" dist="38100" dir="2700000" algn="tl">
                    <a:srgbClr val="000000">
                      <a:alpha val="43137"/>
                    </a:srgbClr>
                  </a:outerShdw>
                </a:effectLst>
              </a:rPr>
              <a:t>pecific, </a:t>
            </a:r>
            <a:r>
              <a:rPr lang="en-NZ" b="1">
                <a:solidFill>
                  <a:schemeClr val="bg1"/>
                </a:solidFill>
                <a:effectLst>
                  <a:outerShdw blurRad="38100" dist="38100" dir="2700000" algn="tl">
                    <a:srgbClr val="000000">
                      <a:alpha val="43137"/>
                    </a:srgbClr>
                  </a:outerShdw>
                </a:effectLst>
              </a:rPr>
              <a:t>M</a:t>
            </a:r>
            <a:r>
              <a:rPr lang="en-NZ">
                <a:solidFill>
                  <a:schemeClr val="bg1"/>
                </a:solidFill>
                <a:effectLst>
                  <a:outerShdw blurRad="38100" dist="38100" dir="2700000" algn="tl">
                    <a:srgbClr val="000000">
                      <a:alpha val="43137"/>
                    </a:srgbClr>
                  </a:outerShdw>
                </a:effectLst>
              </a:rPr>
              <a:t>easurable, </a:t>
            </a:r>
            <a:r>
              <a:rPr lang="en-NZ" b="1">
                <a:solidFill>
                  <a:schemeClr val="bg1"/>
                </a:solidFill>
                <a:effectLst>
                  <a:outerShdw blurRad="38100" dist="38100" dir="2700000" algn="tl">
                    <a:srgbClr val="000000">
                      <a:alpha val="43137"/>
                    </a:srgbClr>
                  </a:outerShdw>
                </a:effectLst>
              </a:rPr>
              <a:t>A</a:t>
            </a:r>
            <a:r>
              <a:rPr lang="en-NZ">
                <a:solidFill>
                  <a:schemeClr val="bg1"/>
                </a:solidFill>
                <a:effectLst>
                  <a:outerShdw blurRad="38100" dist="38100" dir="2700000" algn="tl">
                    <a:srgbClr val="000000">
                      <a:alpha val="43137"/>
                    </a:srgbClr>
                  </a:outerShdw>
                </a:effectLst>
              </a:rPr>
              <a:t>chievable, </a:t>
            </a:r>
            <a:r>
              <a:rPr lang="en-NZ" b="1">
                <a:solidFill>
                  <a:schemeClr val="bg1"/>
                </a:solidFill>
                <a:effectLst>
                  <a:outerShdw blurRad="38100" dist="38100" dir="2700000" algn="tl">
                    <a:srgbClr val="000000">
                      <a:alpha val="43137"/>
                    </a:srgbClr>
                  </a:outerShdw>
                </a:effectLst>
              </a:rPr>
              <a:t>R</a:t>
            </a:r>
            <a:r>
              <a:rPr lang="en-NZ">
                <a:solidFill>
                  <a:schemeClr val="bg1"/>
                </a:solidFill>
                <a:effectLst>
                  <a:outerShdw blurRad="38100" dist="38100" dir="2700000" algn="tl">
                    <a:srgbClr val="000000">
                      <a:alpha val="43137"/>
                    </a:srgbClr>
                  </a:outerShdw>
                </a:effectLst>
              </a:rPr>
              <a:t>ealistic and </a:t>
            </a:r>
            <a:r>
              <a:rPr lang="en-NZ" b="1">
                <a:solidFill>
                  <a:schemeClr val="bg1"/>
                </a:solidFill>
                <a:effectLst>
                  <a:outerShdw blurRad="38100" dist="38100" dir="2700000" algn="tl">
                    <a:srgbClr val="000000">
                      <a:alpha val="43137"/>
                    </a:srgbClr>
                  </a:outerShdw>
                </a:effectLst>
              </a:rPr>
              <a:t>T</a:t>
            </a:r>
            <a:r>
              <a:rPr lang="en-NZ">
                <a:solidFill>
                  <a:schemeClr val="bg1"/>
                </a:solidFill>
                <a:effectLst>
                  <a:outerShdw blurRad="38100" dist="38100" dir="2700000" algn="tl">
                    <a:srgbClr val="000000">
                      <a:alpha val="43137"/>
                    </a:srgbClr>
                  </a:outerShdw>
                </a:effectLst>
              </a:rPr>
              <a:t>ime-bound</a:t>
            </a:r>
          </a:p>
          <a:p>
            <a:pPr marL="800100" lvl="1" indent="-342900">
              <a:buClr>
                <a:srgbClr val="4BACC6"/>
              </a:buClr>
              <a:buFont typeface="Wingdings" panose="05000000000000000000" pitchFamily="2" charset="2"/>
              <a:buChar char="v"/>
            </a:pPr>
            <a:r>
              <a:rPr lang="en-NZ" b="1">
                <a:solidFill>
                  <a:schemeClr val="bg1"/>
                </a:solidFill>
                <a:effectLst>
                  <a:outerShdw blurRad="38100" dist="38100" dir="2700000" algn="tl">
                    <a:srgbClr val="000000">
                      <a:alpha val="43137"/>
                    </a:srgbClr>
                  </a:outerShdw>
                </a:effectLst>
              </a:rPr>
              <a:t>S</a:t>
            </a:r>
            <a:r>
              <a:rPr lang="en-NZ">
                <a:solidFill>
                  <a:schemeClr val="bg1"/>
                </a:solidFill>
                <a:effectLst>
                  <a:outerShdw blurRad="38100" dist="38100" dir="2700000" algn="tl">
                    <a:srgbClr val="000000">
                      <a:alpha val="43137"/>
                    </a:srgbClr>
                  </a:outerShdw>
                </a:effectLst>
              </a:rPr>
              <a:t>pecific – Be specific about the extent of your potential impact</a:t>
            </a:r>
          </a:p>
          <a:p>
            <a:pPr marL="800100" lvl="1" indent="-342900">
              <a:buClr>
                <a:srgbClr val="4BACC6"/>
              </a:buClr>
              <a:buFont typeface="Wingdings" panose="05000000000000000000" pitchFamily="2" charset="2"/>
              <a:buChar char="v"/>
            </a:pPr>
            <a:r>
              <a:rPr lang="en-NZ" b="1">
                <a:solidFill>
                  <a:schemeClr val="bg1"/>
                </a:solidFill>
                <a:effectLst>
                  <a:outerShdw blurRad="38100" dist="38100" dir="2700000" algn="tl">
                    <a:srgbClr val="000000">
                      <a:alpha val="43137"/>
                    </a:srgbClr>
                  </a:outerShdw>
                </a:effectLst>
              </a:rPr>
              <a:t>M</a:t>
            </a:r>
            <a:r>
              <a:rPr lang="en-NZ">
                <a:solidFill>
                  <a:schemeClr val="bg1"/>
                </a:solidFill>
                <a:effectLst>
                  <a:outerShdw blurRad="38100" dist="38100" dir="2700000" algn="tl">
                    <a:srgbClr val="000000">
                      <a:alpha val="43137"/>
                    </a:srgbClr>
                  </a:outerShdw>
                </a:effectLst>
              </a:rPr>
              <a:t>easurable – What evidence/indicators will prove you’re making progress</a:t>
            </a:r>
          </a:p>
          <a:p>
            <a:pPr marL="800100" lvl="1" indent="-342900">
              <a:buClr>
                <a:srgbClr val="4BACC6"/>
              </a:buClr>
              <a:buFont typeface="Wingdings" panose="05000000000000000000" pitchFamily="2" charset="2"/>
              <a:buChar char="v"/>
            </a:pPr>
            <a:r>
              <a:rPr lang="en-NZ" b="1">
                <a:solidFill>
                  <a:schemeClr val="bg1"/>
                </a:solidFill>
                <a:effectLst>
                  <a:outerShdw blurRad="38100" dist="38100" dir="2700000" algn="tl">
                    <a:srgbClr val="000000">
                      <a:alpha val="43137"/>
                    </a:srgbClr>
                  </a:outerShdw>
                </a:effectLst>
              </a:rPr>
              <a:t>A</a:t>
            </a:r>
            <a:r>
              <a:rPr lang="en-NZ">
                <a:solidFill>
                  <a:schemeClr val="bg1"/>
                </a:solidFill>
                <a:effectLst>
                  <a:outerShdw blurRad="38100" dist="38100" dir="2700000" algn="tl">
                    <a:srgbClr val="000000">
                      <a:alpha val="43137"/>
                    </a:srgbClr>
                  </a:outerShdw>
                </a:effectLst>
              </a:rPr>
              <a:t>chievable – Make sure you can reasonably accomplish your goal given your resources and any constraints</a:t>
            </a:r>
          </a:p>
          <a:p>
            <a:pPr marL="800100" lvl="1" indent="-342900">
              <a:buClr>
                <a:srgbClr val="4BACC6"/>
              </a:buClr>
              <a:buFont typeface="Wingdings" panose="05000000000000000000" pitchFamily="2" charset="2"/>
              <a:buChar char="v"/>
            </a:pPr>
            <a:r>
              <a:rPr lang="en-NZ" b="1">
                <a:solidFill>
                  <a:schemeClr val="bg1"/>
                </a:solidFill>
                <a:effectLst>
                  <a:outerShdw blurRad="38100" dist="38100" dir="2700000" algn="tl">
                    <a:srgbClr val="000000">
                      <a:alpha val="43137"/>
                    </a:srgbClr>
                  </a:outerShdw>
                </a:effectLst>
              </a:rPr>
              <a:t>R</a:t>
            </a:r>
            <a:r>
              <a:rPr lang="en-NZ">
                <a:solidFill>
                  <a:schemeClr val="bg1"/>
                </a:solidFill>
                <a:effectLst>
                  <a:outerShdw blurRad="38100" dist="38100" dir="2700000" algn="tl">
                    <a:srgbClr val="000000">
                      <a:alpha val="43137"/>
                    </a:srgbClr>
                  </a:outerShdw>
                </a:effectLst>
              </a:rPr>
              <a:t>ealistic – </a:t>
            </a:r>
            <a:r>
              <a:rPr lang="en-US">
                <a:solidFill>
                  <a:schemeClr val="bg1"/>
                </a:solidFill>
                <a:effectLst>
                  <a:outerShdw blurRad="38100" dist="38100" dir="2700000" algn="tl">
                    <a:srgbClr val="000000">
                      <a:alpha val="43137"/>
                    </a:srgbClr>
                  </a:outerShdw>
                </a:effectLst>
              </a:rPr>
              <a:t>Be realistic about what might be able to occur within your sphere of influence. Evidence of an impact plan will help your credibility</a:t>
            </a:r>
            <a:endParaRPr lang="en-NZ">
              <a:solidFill>
                <a:schemeClr val="bg1"/>
              </a:solidFill>
              <a:effectLst>
                <a:outerShdw blurRad="38100" dist="38100" dir="2700000" algn="tl">
                  <a:srgbClr val="000000">
                    <a:alpha val="43137"/>
                  </a:srgbClr>
                </a:outerShdw>
              </a:effectLst>
            </a:endParaRPr>
          </a:p>
          <a:p>
            <a:pPr marL="800100" lvl="1" indent="-342900">
              <a:buClr>
                <a:srgbClr val="4BACC6"/>
              </a:buClr>
              <a:buFont typeface="Wingdings" panose="05000000000000000000" pitchFamily="2" charset="2"/>
              <a:buChar char="v"/>
            </a:pPr>
            <a:r>
              <a:rPr lang="en-NZ" b="1">
                <a:solidFill>
                  <a:schemeClr val="bg1"/>
                </a:solidFill>
                <a:effectLst>
                  <a:outerShdw blurRad="38100" dist="38100" dir="2700000" algn="tl">
                    <a:srgbClr val="000000">
                      <a:alpha val="43137"/>
                    </a:srgbClr>
                  </a:outerShdw>
                </a:effectLst>
              </a:rPr>
              <a:t>T</a:t>
            </a:r>
            <a:r>
              <a:rPr lang="en-NZ">
                <a:solidFill>
                  <a:schemeClr val="bg1"/>
                </a:solidFill>
                <a:effectLst>
                  <a:outerShdw blurRad="38100" dist="38100" dir="2700000" algn="tl">
                    <a:srgbClr val="000000">
                      <a:alpha val="43137"/>
                    </a:srgbClr>
                  </a:outerShdw>
                </a:effectLst>
              </a:rPr>
              <a:t>ime-bound - </a:t>
            </a:r>
            <a:r>
              <a:rPr lang="en-US">
                <a:solidFill>
                  <a:schemeClr val="bg1"/>
                </a:solidFill>
                <a:effectLst>
                  <a:outerShdw blurRad="38100" dist="38100" dir="2700000" algn="tl">
                    <a:srgbClr val="000000">
                      <a:alpha val="43137"/>
                    </a:srgbClr>
                  </a:outerShdw>
                </a:effectLst>
              </a:rPr>
              <a:t>consider how long it will take to achieve your impact goal. This may be by the end of your research project, or in twenty years’ time! You can build in milestones to keep on track.</a:t>
            </a:r>
            <a:endParaRPr lang="en-NZ">
              <a:solidFill>
                <a:schemeClr val="bg1"/>
              </a:solidFill>
              <a:effectLst>
                <a:outerShdw blurRad="38100" dist="38100" dir="2700000" algn="tl">
                  <a:srgbClr val="000000">
                    <a:alpha val="43137"/>
                  </a:srgbClr>
                </a:outerShdw>
              </a:effectLst>
            </a:endParaRPr>
          </a:p>
          <a:p>
            <a:pPr marL="0" indent="0">
              <a:buNone/>
            </a:pPr>
            <a:endParaRPr lang="en-US"/>
          </a:p>
          <a:p>
            <a:pPr marL="0" indent="0">
              <a:buNone/>
            </a:pPr>
            <a:endParaRPr lang="en-US"/>
          </a:p>
          <a:p>
            <a:pPr marL="0" indent="0">
              <a:buNone/>
            </a:pPr>
            <a:r>
              <a:rPr lang="en-US"/>
              <a:t>So we know what the research need is, and we know the potential impact. But we can’t achieve the impact alone. We need to engage with non-academic stakeholders to proactively make a difference.</a:t>
            </a:r>
            <a:endParaRPr lang="en-NZ"/>
          </a:p>
          <a:p>
            <a:pPr marL="0" indent="0">
              <a:buNone/>
            </a:pPr>
            <a:endParaRPr lang="en-US"/>
          </a:p>
        </p:txBody>
      </p:sp>
      <p:sp>
        <p:nvSpPr>
          <p:cNvPr id="4" name="Slide Number Placeholder 3">
            <a:extLst>
              <a:ext uri="{FF2B5EF4-FFF2-40B4-BE49-F238E27FC236}">
                <a16:creationId xmlns:a16="http://schemas.microsoft.com/office/drawing/2014/main" id="{89483C23-A0BC-59BC-4BAD-911F466A1EB7}"/>
              </a:ext>
            </a:extLst>
          </p:cNvPr>
          <p:cNvSpPr>
            <a:spLocks noGrp="1"/>
          </p:cNvSpPr>
          <p:nvPr>
            <p:ph type="sldNum" sz="quarter" idx="5"/>
          </p:nvPr>
        </p:nvSpPr>
        <p:spPr/>
        <p:txBody>
          <a:bodyPr/>
          <a:lstStyle/>
          <a:p>
            <a:fld id="{871B2431-D351-4C6E-A3CF-9DFAC0E3E050}" type="slidenum">
              <a:rPr lang="cs-CZ" smtClean="0"/>
              <a:t>25</a:t>
            </a:fld>
            <a:endParaRPr lang="cs-CZ"/>
          </a:p>
        </p:txBody>
      </p:sp>
    </p:spTree>
    <p:extLst>
      <p:ext uri="{BB962C8B-B14F-4D97-AF65-F5344CB8AC3E}">
        <p14:creationId xmlns:p14="http://schemas.microsoft.com/office/powerpoint/2010/main" val="15352912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algn="l"/>
            <a:endParaRPr lang="en-US" b="0" i="0">
              <a:solidFill>
                <a:srgbClr val="2D3B45"/>
              </a:solidFill>
              <a:effectLst/>
              <a:latin typeface="Lato Extended"/>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26</a:t>
            </a:fld>
            <a:endParaRPr lang="cs-CZ"/>
          </a:p>
        </p:txBody>
      </p:sp>
    </p:spTree>
    <p:extLst>
      <p:ext uri="{BB962C8B-B14F-4D97-AF65-F5344CB8AC3E}">
        <p14:creationId xmlns:p14="http://schemas.microsoft.com/office/powerpoint/2010/main" val="11261931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NZ" baseline="0"/>
              <a:t>Some final things to consider include: </a:t>
            </a:r>
          </a:p>
          <a:p>
            <a:r>
              <a:rPr lang="en-GB" sz="1200" b="0">
                <a:effectLst/>
                <a:latin typeface="+mn-lt"/>
                <a:ea typeface="Times New Roman" panose="02020603050405020304" pitchFamily="18" charset="0"/>
              </a:rPr>
              <a:t>Roles and Responsibilities: Consider who is responsible for managing stakeholder relationships and engagement activities. Can you share the load with your wider research team? Do you need to bring in specialist expertise, e.g. a knowledge broker?</a:t>
            </a:r>
            <a:endParaRPr lang="en-NZ" sz="1200" b="0">
              <a:effectLst/>
              <a:latin typeface="+mn-lt"/>
              <a:ea typeface="Times New Roman" panose="02020603050405020304" pitchFamily="18" charset="0"/>
            </a:endParaRPr>
          </a:p>
          <a:p>
            <a:r>
              <a:rPr lang="en-GB" sz="1200" b="0">
                <a:effectLst/>
                <a:latin typeface="+mn-lt"/>
                <a:ea typeface="Times New Roman" panose="02020603050405020304" pitchFamily="18" charset="0"/>
              </a:rPr>
              <a:t>Budget and resources</a:t>
            </a:r>
            <a:r>
              <a:rPr lang="en-NZ" sz="1200" b="0">
                <a:effectLst/>
                <a:latin typeface="+mn-lt"/>
                <a:ea typeface="Times New Roman" panose="02020603050405020304" pitchFamily="18" charset="0"/>
              </a:rPr>
              <a:t>: </a:t>
            </a:r>
            <a:r>
              <a:rPr lang="en-GB" sz="1200" b="0">
                <a:effectLst/>
                <a:latin typeface="+mn-lt"/>
                <a:ea typeface="Times New Roman" panose="02020603050405020304" pitchFamily="18" charset="0"/>
              </a:rPr>
              <a:t>A credible impact plan will include budget for resources such as staff time, event costs, honoraria, materials, expert support, etc. If funding for impact activities is limited or non-existent you can still develop an impact plan but will need to prioritise and think creatively about how best to support engagement and impact activities. </a:t>
            </a:r>
            <a:endParaRPr lang="en-NZ" sz="1200" b="0">
              <a:effectLst/>
              <a:latin typeface="+mn-lt"/>
              <a:ea typeface="Times New Roman" panose="02020603050405020304" pitchFamily="18" charset="0"/>
            </a:endParaRPr>
          </a:p>
          <a:p>
            <a:r>
              <a:rPr lang="en-GB" sz="1200" b="0">
                <a:effectLst/>
                <a:latin typeface="+mn-lt"/>
                <a:ea typeface="Times New Roman" panose="02020603050405020304" pitchFamily="18" charset="0"/>
              </a:rPr>
              <a:t>Timeframes: Where possible give yourself deadlines or targets for your activities and impacts. This could include milestone or deliverable reviews. Some timeframes may need to be negotiated with relevant stakeholders, particularly if you require their input. Include regular check-ins with your stakeholders and share progress of the research </a:t>
            </a:r>
            <a:r>
              <a:rPr lang="en-GB" sz="1200" b="0" i="1">
                <a:solidFill>
                  <a:srgbClr val="FF0000"/>
                </a:solidFill>
                <a:effectLst/>
                <a:latin typeface="+mn-lt"/>
                <a:ea typeface="Times New Roman" panose="02020603050405020304" pitchFamily="18" charset="0"/>
              </a:rPr>
              <a:t>and</a:t>
            </a:r>
            <a:r>
              <a:rPr lang="en-GB" sz="1200" b="0">
                <a:solidFill>
                  <a:srgbClr val="FF0000"/>
                </a:solidFill>
                <a:effectLst/>
                <a:latin typeface="+mn-lt"/>
                <a:ea typeface="Times New Roman" panose="02020603050405020304" pitchFamily="18" charset="0"/>
              </a:rPr>
              <a:t> </a:t>
            </a:r>
            <a:r>
              <a:rPr lang="en-GB" sz="1200" b="0">
                <a:effectLst/>
                <a:latin typeface="+mn-lt"/>
                <a:ea typeface="Times New Roman" panose="02020603050405020304" pitchFamily="18" charset="0"/>
              </a:rPr>
              <a:t>impact plan.</a:t>
            </a:r>
            <a:endParaRPr lang="en-NZ" sz="1200" b="0">
              <a:effectLst/>
              <a:latin typeface="+mn-lt"/>
              <a:ea typeface="Times New Roman" panose="02020603050405020304" pitchFamily="18" charset="0"/>
            </a:endParaRPr>
          </a:p>
          <a:p>
            <a:r>
              <a:rPr lang="en-GB" sz="1200" b="0">
                <a:effectLst/>
                <a:latin typeface="+mn-lt"/>
                <a:ea typeface="Times New Roman" panose="02020603050405020304" pitchFamily="18" charset="0"/>
              </a:rPr>
              <a:t>Risks: Include a risk assessment of your intended impacts and impact plan and consider how you will mitigate them. What might go wrong or not work? Could there be any unintended consequences? </a:t>
            </a:r>
            <a:endParaRPr lang="en-NZ" sz="1200" b="0">
              <a:effectLst/>
              <a:latin typeface="+mn-lt"/>
              <a:ea typeface="Times New Roman" panose="02020603050405020304" pitchFamily="18" charset="0"/>
            </a:endParaRPr>
          </a:p>
          <a:p>
            <a:r>
              <a:rPr lang="en-GB" sz="1200" b="0">
                <a:effectLst/>
                <a:latin typeface="+mn-lt"/>
                <a:ea typeface="Times New Roman" panose="02020603050405020304" pitchFamily="18" charset="0"/>
              </a:rPr>
              <a:t>Evaluation</a:t>
            </a:r>
            <a:r>
              <a:rPr lang="en-NZ" sz="1200" b="0">
                <a:effectLst/>
                <a:latin typeface="+mn-lt"/>
                <a:ea typeface="Times New Roman" panose="02020603050405020304" pitchFamily="18" charset="0"/>
              </a:rPr>
              <a:t> - </a:t>
            </a:r>
            <a:r>
              <a:rPr lang="en-GB" sz="1200" b="0">
                <a:effectLst/>
                <a:latin typeface="+mn-lt"/>
                <a:ea typeface="Cambria" panose="02040503050406030204" pitchFamily="18" charset="0"/>
              </a:rPr>
              <a:t>How will you know you have achieved your impact goal? Have a plan in place for how you will gather evidence of the impact of your research</a:t>
            </a:r>
            <a:endParaRPr lang="en-NZ"/>
          </a:p>
        </p:txBody>
      </p:sp>
      <p:sp>
        <p:nvSpPr>
          <p:cNvPr id="4" name="Slide Number Placeholder 3"/>
          <p:cNvSpPr>
            <a:spLocks noGrp="1"/>
          </p:cNvSpPr>
          <p:nvPr>
            <p:ph type="sldNum" sz="quarter" idx="5"/>
          </p:nvPr>
        </p:nvSpPr>
        <p:spPr/>
        <p:txBody>
          <a:bodyPr/>
          <a:lstStyle/>
          <a:p>
            <a:fld id="{871B2431-D351-4C6E-A3CF-9DFAC0E3E050}" type="slidenum">
              <a:rPr lang="cs-CZ" smtClean="0"/>
              <a:t>27</a:t>
            </a:fld>
            <a:endParaRPr lang="cs-CZ"/>
          </a:p>
        </p:txBody>
      </p:sp>
    </p:spTree>
    <p:extLst>
      <p:ext uri="{BB962C8B-B14F-4D97-AF65-F5344CB8AC3E}">
        <p14:creationId xmlns:p14="http://schemas.microsoft.com/office/powerpoint/2010/main" val="30010459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871B2431-D351-4C6E-A3CF-9DFAC0E3E050}" type="slidenum">
              <a:rPr lang="cs-CZ" smtClean="0"/>
              <a:t>28</a:t>
            </a:fld>
            <a:endParaRPr lang="cs-CZ"/>
          </a:p>
        </p:txBody>
      </p:sp>
    </p:spTree>
    <p:extLst>
      <p:ext uri="{BB962C8B-B14F-4D97-AF65-F5344CB8AC3E}">
        <p14:creationId xmlns:p14="http://schemas.microsoft.com/office/powerpoint/2010/main" val="3134227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2025"/>
              </a:spcAft>
              <a:buClrTx/>
              <a:buSzTx/>
              <a:buFontTx/>
              <a:buNone/>
              <a:tabLst/>
              <a:defRPr/>
            </a:pPr>
            <a:r>
              <a:rPr lang="en-US">
                <a:highlight>
                  <a:srgbClr val="FFFFFF"/>
                </a:highlight>
              </a:rPr>
              <a:t>The HRC’s definition of research impact is focused on the creation of “real-world” benefits for non-academic end-users. </a:t>
            </a:r>
          </a:p>
          <a:p>
            <a:pPr marL="0" marR="0" lvl="0" indent="0" algn="l" defTabSz="914400" rtl="0" eaLnBrk="1" fontAlgn="auto" latinLnBrk="0" hangingPunct="1">
              <a:lnSpc>
                <a:spcPct val="107000"/>
              </a:lnSpc>
              <a:spcBef>
                <a:spcPts val="0"/>
              </a:spcBef>
              <a:spcAft>
                <a:spcPts val="2025"/>
              </a:spcAft>
              <a:buClrTx/>
              <a:buSzTx/>
              <a:buFontTx/>
              <a:buNone/>
              <a:tabLst/>
              <a:defRPr/>
            </a:pPr>
            <a:endParaRPr lang="en-US">
              <a:highlight>
                <a:srgbClr val="FFFFFF"/>
              </a:highlight>
            </a:endParaRPr>
          </a:p>
          <a:p>
            <a:pPr marL="0" marR="0" lvl="0" indent="0" algn="l" defTabSz="914400" rtl="0" eaLnBrk="1" fontAlgn="auto" latinLnBrk="0" hangingPunct="1">
              <a:lnSpc>
                <a:spcPct val="107000"/>
              </a:lnSpc>
              <a:spcBef>
                <a:spcPts val="0"/>
              </a:spcBef>
              <a:spcAft>
                <a:spcPts val="2025"/>
              </a:spcAft>
              <a:buClrTx/>
              <a:buSzTx/>
              <a:buFontTx/>
              <a:buNone/>
              <a:tabLst/>
              <a:defRPr/>
            </a:pPr>
            <a:r>
              <a:rPr lang="en-US">
                <a:highlight>
                  <a:srgbClr val="FFFFFF"/>
                </a:highlight>
              </a:rPr>
              <a:t>The inclusion of excellence and innovation signals our ongoing commitment to fund high-quality research, which is a prerequisite for research impact, but not sufficient to </a:t>
            </a:r>
            <a:r>
              <a:rPr lang="en-US" err="1">
                <a:highlight>
                  <a:srgbClr val="FFFFFF"/>
                </a:highlight>
              </a:rPr>
              <a:t>maximise</a:t>
            </a:r>
            <a:r>
              <a:rPr lang="en-US">
                <a:highlight>
                  <a:srgbClr val="FFFFFF"/>
                </a:highlight>
              </a:rPr>
              <a:t> the benefit derived from the research. </a:t>
            </a:r>
          </a:p>
          <a:p>
            <a:pPr marL="0" marR="0" lvl="0" indent="0" algn="l" defTabSz="914400" rtl="0" eaLnBrk="1" fontAlgn="auto" latinLnBrk="0" hangingPunct="1">
              <a:lnSpc>
                <a:spcPct val="107000"/>
              </a:lnSpc>
              <a:spcBef>
                <a:spcPts val="0"/>
              </a:spcBef>
              <a:spcAft>
                <a:spcPts val="2025"/>
              </a:spcAft>
              <a:buClrTx/>
              <a:buSzTx/>
              <a:buFontTx/>
              <a:buNone/>
              <a:tabLst/>
              <a:defRPr/>
            </a:pPr>
            <a:endParaRPr lang="en-NZ" sz="1200" kern="100">
              <a:solidFill>
                <a:srgbClr val="000000"/>
              </a:solidFill>
              <a:effectLst/>
              <a:highlight>
                <a:srgbClr val="FFFFFF"/>
              </a:highligh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2025"/>
              </a:spcAft>
              <a:buClrTx/>
              <a:buSzTx/>
              <a:buFontTx/>
              <a:buNone/>
              <a:tabLst/>
              <a:defRPr/>
            </a:pPr>
            <a:r>
              <a:rPr lang="en-NZ" sz="1200" b="1" kern="100">
                <a:solidFill>
                  <a:srgbClr val="000000"/>
                </a:solidFill>
                <a:effectLst/>
                <a:highlight>
                  <a:srgbClr val="FFFFFF"/>
                </a:highlight>
                <a:latin typeface="+mn-lt"/>
                <a:ea typeface="Calibri" panose="020F0502020204030204" pitchFamily="34" charset="0"/>
                <a:cs typeface="Times New Roman" panose="02020603050405020304" pitchFamily="18" charset="0"/>
              </a:rPr>
              <a:t>Their key message </a:t>
            </a:r>
            <a:r>
              <a:rPr lang="en-NZ" sz="1200" kern="100">
                <a:solidFill>
                  <a:srgbClr val="000000"/>
                </a:solidFill>
                <a:effectLst/>
                <a:highlight>
                  <a:srgbClr val="FFFFFF"/>
                </a:highlight>
                <a:latin typeface="+mn-lt"/>
                <a:ea typeface="Calibri" panose="020F0502020204030204" pitchFamily="34" charset="0"/>
                <a:cs typeface="Times New Roman" panose="02020603050405020304" pitchFamily="18" charset="0"/>
              </a:rPr>
              <a:t>is that research impact is not created by researchers alone; but rather, requires communication, relationships and actions that connect academic research to people from organisations beyond academia.</a:t>
            </a:r>
            <a:endParaRPr lang="en-NZ" sz="1200" kern="100">
              <a:effectLst/>
              <a:highlight>
                <a:srgbClr val="FFFFFF"/>
              </a:highlight>
              <a:latin typeface="+mn-lt"/>
              <a:ea typeface="Calibri" panose="020F0502020204030204" pitchFamily="34" charset="0"/>
              <a:cs typeface="Times New Roman" panose="02020603050405020304" pitchFamily="18" charset="0"/>
            </a:endParaRPr>
          </a:p>
          <a:p>
            <a:pPr>
              <a:lnSpc>
                <a:spcPct val="107000"/>
              </a:lnSpc>
              <a:spcAft>
                <a:spcPts val="2025"/>
              </a:spcAft>
            </a:pPr>
            <a:endParaRPr lang="en-NZ" sz="1200" b="1" kern="0">
              <a:solidFill>
                <a:srgbClr val="252526"/>
              </a:solidFill>
              <a:effectLst/>
              <a:highlight>
                <a:srgbClr val="FFFFFF"/>
              </a:highlight>
              <a:latin typeface="+mn-lt"/>
              <a:ea typeface="Times New Roman" panose="02020603050405020304" pitchFamily="18" charset="0"/>
              <a:cs typeface="Times New Roman" panose="02020603050405020304" pitchFamily="18" charset="0"/>
            </a:endParaRPr>
          </a:p>
          <a:p>
            <a:pPr>
              <a:lnSpc>
                <a:spcPct val="107000"/>
              </a:lnSpc>
              <a:spcAft>
                <a:spcPts val="2025"/>
              </a:spcAft>
            </a:pPr>
            <a:endParaRPr lang="en-NZ" sz="1200" b="1" kern="0">
              <a:solidFill>
                <a:srgbClr val="252526"/>
              </a:solidFill>
              <a:effectLst/>
              <a:highlight>
                <a:srgbClr val="FFFFFF"/>
              </a:highlight>
              <a:latin typeface="+mn-lt"/>
              <a:ea typeface="Times New Roman" panose="02020603050405020304" pitchFamily="18" charset="0"/>
              <a:cs typeface="Times New Roman" panose="02020603050405020304" pitchFamily="18" charset="0"/>
            </a:endParaRPr>
          </a:p>
          <a:p>
            <a:pPr>
              <a:lnSpc>
                <a:spcPct val="107000"/>
              </a:lnSpc>
              <a:spcAft>
                <a:spcPts val="2025"/>
              </a:spcAft>
            </a:pPr>
            <a:r>
              <a:rPr lang="en-NZ" sz="1200" b="1" kern="0">
                <a:solidFill>
                  <a:srgbClr val="252526"/>
                </a:solidFill>
                <a:effectLst/>
                <a:highlight>
                  <a:srgbClr val="FFFFFF"/>
                </a:highlight>
                <a:latin typeface="+mn-lt"/>
                <a:ea typeface="Times New Roman" panose="02020603050405020304" pitchFamily="18" charset="0"/>
                <a:cs typeface="Times New Roman" panose="02020603050405020304" pitchFamily="18" charset="0"/>
              </a:rPr>
              <a:t>Why must HRC proposals demonstrate impact from the research it funds?</a:t>
            </a:r>
            <a:endParaRPr lang="en-NZ" sz="1200" kern="100">
              <a:effectLst/>
              <a:highlight>
                <a:srgbClr val="FFFFFF"/>
              </a:highlight>
              <a:latin typeface="+mn-lt"/>
              <a:ea typeface="Calibri" panose="020F0502020204030204" pitchFamily="34" charset="0"/>
              <a:cs typeface="Times New Roman" panose="02020603050405020304" pitchFamily="18" charset="0"/>
            </a:endParaRPr>
          </a:p>
          <a:p>
            <a:pPr>
              <a:lnSpc>
                <a:spcPct val="107000"/>
              </a:lnSpc>
              <a:spcAft>
                <a:spcPts val="2025"/>
              </a:spcAft>
            </a:pPr>
            <a:r>
              <a:rPr lang="en-NZ" sz="1200" kern="100">
                <a:solidFill>
                  <a:srgbClr val="000000"/>
                </a:solidFill>
                <a:effectLst/>
                <a:highlight>
                  <a:srgbClr val="FFFFFF"/>
                </a:highlight>
                <a:latin typeface="+mn-lt"/>
                <a:ea typeface="Calibri" panose="020F0502020204030204" pitchFamily="34" charset="0"/>
                <a:cs typeface="Times New Roman" panose="02020603050405020304" pitchFamily="18" charset="0"/>
              </a:rPr>
              <a:t>The need to demonstrate return on investment has become a major policy issue for funders of research, both in New Zealand and internationally. As the primary agency for publicly funded health research in New Zealand, the HRC has a responsibility to use taxpayers’ money effectively, and to </a:t>
            </a:r>
            <a:r>
              <a:rPr lang="en-NZ" sz="1200" kern="100">
                <a:solidFill>
                  <a:srgbClr val="000000"/>
                </a:solidFill>
                <a:effectLst/>
                <a:highlight>
                  <a:srgbClr val="FFFF00"/>
                </a:highlight>
                <a:latin typeface="+mn-lt"/>
                <a:ea typeface="Calibri" panose="020F0502020204030204" pitchFamily="34" charset="0"/>
                <a:cs typeface="Times New Roman" panose="02020603050405020304" pitchFamily="18" charset="0"/>
              </a:rPr>
              <a:t>demonstrate to the public that </a:t>
            </a:r>
            <a:r>
              <a:rPr lang="en-NZ" sz="1200" b="1" kern="100">
                <a:solidFill>
                  <a:srgbClr val="000000"/>
                </a:solidFill>
                <a:effectLst/>
                <a:highlight>
                  <a:srgbClr val="FFFF00"/>
                </a:highlight>
                <a:latin typeface="+mn-lt"/>
                <a:ea typeface="Calibri" panose="020F0502020204030204" pitchFamily="34" charset="0"/>
                <a:cs typeface="Times New Roman" panose="02020603050405020304" pitchFamily="18" charset="0"/>
              </a:rPr>
              <a:t>health research can save lives and improve quality of life for all New Zealanders</a:t>
            </a:r>
            <a:r>
              <a:rPr lang="en-NZ" sz="1200" kern="100">
                <a:solidFill>
                  <a:srgbClr val="000000"/>
                </a:solidFill>
                <a:effectLst/>
                <a:highlight>
                  <a:srgbClr val="FFFFFF"/>
                </a:highlight>
                <a:latin typeface="+mn-lt"/>
                <a:ea typeface="Calibri" panose="020F0502020204030204" pitchFamily="34" charset="0"/>
                <a:cs typeface="Times New Roman" panose="02020603050405020304" pitchFamily="18" charset="0"/>
              </a:rPr>
              <a:t>. In addition, it’s critical to demonstrate to government that our research can also </a:t>
            </a:r>
            <a:r>
              <a:rPr lang="en-NZ" sz="1200" b="1" kern="100">
                <a:solidFill>
                  <a:srgbClr val="000000"/>
                </a:solidFill>
                <a:effectLst/>
                <a:highlight>
                  <a:srgbClr val="FFFF00"/>
                </a:highlight>
                <a:latin typeface="+mn-lt"/>
                <a:ea typeface="Calibri" panose="020F0502020204030204" pitchFamily="34" charset="0"/>
                <a:cs typeface="Times New Roman" panose="02020603050405020304" pitchFamily="18" charset="0"/>
              </a:rPr>
              <a:t>reduce health care costs, generate revenue from innovation, and upskill our workforce</a:t>
            </a:r>
            <a:r>
              <a:rPr lang="en-NZ" sz="1200" kern="100">
                <a:solidFill>
                  <a:srgbClr val="000000"/>
                </a:solidFill>
                <a:effectLst/>
                <a:highlight>
                  <a:srgbClr val="FFFFFF"/>
                </a:highlight>
                <a:latin typeface="+mn-lt"/>
                <a:ea typeface="Calibri" panose="020F0502020204030204" pitchFamily="34" charset="0"/>
                <a:cs typeface="Times New Roman" panose="02020603050405020304" pitchFamily="18" charset="0"/>
              </a:rPr>
              <a:t>.</a:t>
            </a:r>
            <a:endParaRPr lang="en-NZ" sz="1200" kern="100">
              <a:effectLst/>
              <a:highlight>
                <a:srgbClr val="FFFFFF"/>
              </a:highlight>
              <a:latin typeface="+mn-lt"/>
              <a:ea typeface="Calibri" panose="020F0502020204030204" pitchFamily="34" charset="0"/>
              <a:cs typeface="Times New Roman" panose="02020603050405020304" pitchFamily="18" charset="0"/>
            </a:endParaRPr>
          </a:p>
          <a:p>
            <a:endParaRPr lang="en-NZ" sz="1200" kern="0">
              <a:solidFill>
                <a:srgbClr val="252526"/>
              </a:solidFill>
              <a:effectLst/>
              <a:latin typeface="+mn-lt"/>
              <a:ea typeface="Times New Roman" panose="02020603050405020304" pitchFamily="18" charset="0"/>
              <a:cs typeface="Times New Roman" panose="02020603050405020304" pitchFamily="18" charset="0"/>
            </a:endParaRPr>
          </a:p>
          <a:p>
            <a:endParaRPr lang="en-NZ" sz="1200" kern="0">
              <a:solidFill>
                <a:srgbClr val="252526"/>
              </a:solidFill>
              <a:effectLst/>
              <a:latin typeface="+mn-lt"/>
              <a:ea typeface="Times New Roman" panose="02020603050405020304" pitchFamily="18" charset="0"/>
              <a:cs typeface="Times New Roman" panose="02020603050405020304" pitchFamily="18" charset="0"/>
            </a:endParaRPr>
          </a:p>
          <a:p>
            <a:r>
              <a:rPr lang="en-NZ" sz="1200" kern="0">
                <a:solidFill>
                  <a:srgbClr val="252526"/>
                </a:solidFill>
                <a:effectLst/>
                <a:latin typeface="+mn-lt"/>
                <a:ea typeface="Times New Roman" panose="02020603050405020304" pitchFamily="18" charset="0"/>
                <a:cs typeface="Times New Roman" panose="02020603050405020304" pitchFamily="18" charset="0"/>
              </a:rPr>
              <a:t>HRC funding is underpinned by the principles and objectives of the </a:t>
            </a:r>
            <a:r>
              <a:rPr lang="en-NZ" sz="1200" kern="0">
                <a:solidFill>
                  <a:srgbClr val="00659A"/>
                </a:solidFill>
                <a:effectLst/>
                <a:latin typeface="+mn-lt"/>
                <a:ea typeface="Times New Roman" panose="02020603050405020304" pitchFamily="18" charset="0"/>
                <a:cs typeface="Times New Roman" panose="02020603050405020304" pitchFamily="18" charset="0"/>
                <a:hlinkClick r:id="rId3"/>
              </a:rPr>
              <a:t>New Zealand Health Research Strategy 2017-2027</a:t>
            </a:r>
            <a:r>
              <a:rPr lang="en-NZ" sz="1200" kern="0">
                <a:solidFill>
                  <a:srgbClr val="252526"/>
                </a:solidFill>
                <a:effectLst/>
                <a:latin typeface="+mn-lt"/>
                <a:ea typeface="Times New Roman" panose="02020603050405020304" pitchFamily="18" charset="0"/>
                <a:cs typeface="Times New Roman" panose="02020603050405020304" pitchFamily="18" charset="0"/>
              </a:rPr>
              <a:t> (NZHRS). The </a:t>
            </a:r>
            <a:r>
              <a:rPr lang="en-NZ" sz="1200" kern="0">
                <a:solidFill>
                  <a:srgbClr val="252526"/>
                </a:solidFill>
                <a:effectLst/>
                <a:highlight>
                  <a:srgbClr val="FFFF00"/>
                </a:highlight>
                <a:latin typeface="+mn-lt"/>
                <a:ea typeface="Times New Roman" panose="02020603050405020304" pitchFamily="18" charset="0"/>
                <a:cs typeface="Times New Roman" panose="02020603050405020304" pitchFamily="18" charset="0"/>
              </a:rPr>
              <a:t>Strategy aims to increase </a:t>
            </a:r>
            <a:r>
              <a:rPr lang="en-NZ" sz="1200" b="1" kern="0">
                <a:solidFill>
                  <a:srgbClr val="252526"/>
                </a:solidFill>
                <a:effectLst/>
                <a:highlight>
                  <a:srgbClr val="FFFF00"/>
                </a:highlight>
                <a:latin typeface="+mn-lt"/>
                <a:ea typeface="Times New Roman" panose="02020603050405020304" pitchFamily="18" charset="0"/>
                <a:cs typeface="Times New Roman" panose="02020603050405020304" pitchFamily="18" charset="0"/>
              </a:rPr>
              <a:t>the impact of government investment in health research</a:t>
            </a:r>
            <a:r>
              <a:rPr lang="en-NZ" sz="1200" kern="0">
                <a:solidFill>
                  <a:srgbClr val="252526"/>
                </a:solidFill>
                <a:effectLst/>
                <a:highlight>
                  <a:srgbClr val="FFFF00"/>
                </a:highlight>
                <a:latin typeface="+mn-lt"/>
                <a:ea typeface="Times New Roman" panose="02020603050405020304" pitchFamily="18" charset="0"/>
                <a:cs typeface="Times New Roman" panose="02020603050405020304" pitchFamily="18" charset="0"/>
              </a:rPr>
              <a:t>, ultimately creating a world-leading health research and innovation system that improves the lives of all New Zealanders</a:t>
            </a:r>
            <a:r>
              <a:rPr lang="en-NZ" sz="1200" kern="0">
                <a:solidFill>
                  <a:srgbClr val="252526"/>
                </a:solidFill>
                <a:effectLst/>
                <a:latin typeface="+mn-lt"/>
                <a:ea typeface="Times New Roman" panose="02020603050405020304" pitchFamily="18"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fld id="{871B2431-D351-4C6E-A3CF-9DFAC0E3E050}" type="slidenum">
              <a:rPr lang="cs-CZ" smtClean="0"/>
              <a:t>3</a:t>
            </a:fld>
            <a:endParaRPr lang="cs-CZ"/>
          </a:p>
        </p:txBody>
      </p:sp>
    </p:spTree>
    <p:extLst>
      <p:ext uri="{BB962C8B-B14F-4D97-AF65-F5344CB8AC3E}">
        <p14:creationId xmlns:p14="http://schemas.microsoft.com/office/powerpoint/2010/main" val="1688818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b="1"/>
              <a:t>Health Gains</a:t>
            </a:r>
          </a:p>
          <a:p>
            <a:r>
              <a:rPr lang="en-US"/>
              <a:t>Research that contributes to </a:t>
            </a:r>
            <a:r>
              <a:rPr lang="en-US" b="1"/>
              <a:t>improvements in health outcomes</a:t>
            </a:r>
            <a:r>
              <a:rPr lang="en-US"/>
              <a:t>, particularly for those with the highest health need in terms of life expectancy, burden of disease, or quality of life.</a:t>
            </a:r>
            <a:br>
              <a:rPr lang="en-US"/>
            </a:br>
            <a:r>
              <a:rPr lang="en-US" i="1"/>
              <a:t>Includes health equity outcomes and measurable gains in physical, mental, or social wellbeing for individuals or communities.</a:t>
            </a:r>
            <a:endParaRPr lang="en-US"/>
          </a:p>
          <a:p>
            <a:r>
              <a:rPr lang="en-US" b="1"/>
              <a:t>Health System Change</a:t>
            </a:r>
          </a:p>
          <a:p>
            <a:r>
              <a:rPr lang="en-US"/>
              <a:t>Research that improves the </a:t>
            </a:r>
            <a:r>
              <a:rPr lang="en-US" b="1"/>
              <a:t>accessibility, safety, effectiveness, efficiency, cost-effectiveness, cost-containment, or responsiveness</a:t>
            </a:r>
            <a:r>
              <a:rPr lang="en-US"/>
              <a:t> of health services.</a:t>
            </a:r>
            <a:br>
              <a:rPr lang="en-US"/>
            </a:br>
            <a:r>
              <a:rPr lang="en-US" i="1"/>
              <a:t>Includes changes to health service delivery, policy, or infrastructure that enhance system performance.</a:t>
            </a:r>
            <a:endParaRPr lang="en-US"/>
          </a:p>
          <a:p>
            <a:r>
              <a:rPr lang="en-US" b="1"/>
              <a:t>Economic Impact</a:t>
            </a:r>
          </a:p>
          <a:p>
            <a:r>
              <a:rPr lang="en-US"/>
              <a:t>Research that leads to the </a:t>
            </a:r>
            <a:r>
              <a:rPr lang="en-US" b="1"/>
              <a:t>generation of revenue or cost savings</a:t>
            </a:r>
            <a:r>
              <a:rPr lang="en-US"/>
              <a:t>, avoids costs, or enables commercial opportunities such as new businesses or technologies.</a:t>
            </a:r>
            <a:br>
              <a:rPr lang="en-US"/>
            </a:br>
            <a:r>
              <a:rPr lang="en-US" i="1"/>
              <a:t>May include growing economic gains through private sector investment or enhancing the value of New Zealand’s innovation sector.</a:t>
            </a:r>
            <a:endParaRPr lang="en-US"/>
          </a:p>
          <a:p>
            <a:r>
              <a:rPr lang="en-US" b="1"/>
              <a:t>Environmental Impact</a:t>
            </a:r>
          </a:p>
          <a:p>
            <a:r>
              <a:rPr lang="en-US"/>
              <a:t>Research that supports </a:t>
            </a:r>
            <a:r>
              <a:rPr lang="en-US" b="1"/>
              <a:t>positive outcomes for the environment</a:t>
            </a:r>
            <a:r>
              <a:rPr lang="en-US"/>
              <a:t>, including conservation, sustainability, ecosystem health, and climate change mitigation, particularly where it intersects with health and wellbeing.</a:t>
            </a:r>
            <a:br>
              <a:rPr lang="en-US"/>
            </a:br>
            <a:r>
              <a:rPr lang="en-US" i="1"/>
              <a:t>Can also include research that addresses environmental determinants of health or supports sustainable healthcare practices.</a:t>
            </a:r>
            <a:endParaRPr lang="en-US"/>
          </a:p>
          <a:p>
            <a:r>
              <a:rPr lang="en-US" b="1"/>
              <a:t>Social Impact</a:t>
            </a:r>
          </a:p>
          <a:p>
            <a:r>
              <a:rPr lang="en-US"/>
              <a:t>Research that delivers </a:t>
            </a:r>
            <a:r>
              <a:rPr lang="en-US" b="1"/>
              <a:t>benefits for specific groups or society more broadly</a:t>
            </a:r>
            <a:r>
              <a:rPr lang="en-US"/>
              <a:t>, such as improved equity, access to education, social cohesion, or human rights.</a:t>
            </a:r>
            <a:br>
              <a:rPr lang="en-US"/>
            </a:br>
            <a:r>
              <a:rPr lang="en-US" i="1"/>
              <a:t>Focuses on broader wellbeing and quality of life improvements not captured under other categories.</a:t>
            </a:r>
            <a:endParaRPr lang="en-US"/>
          </a:p>
          <a:p>
            <a:r>
              <a:rPr lang="en-US" b="1"/>
              <a:t>Cultural Impact</a:t>
            </a:r>
          </a:p>
          <a:p>
            <a:r>
              <a:rPr lang="en-US"/>
              <a:t>Research that promotes </a:t>
            </a:r>
            <a:r>
              <a:rPr lang="en-US" b="1"/>
              <a:t>cultural understanding, inclusion, and change</a:t>
            </a:r>
            <a:r>
              <a:rPr lang="en-US"/>
              <a:t>, particularly where it affirms the value of Māori, Pacific, and other cultural knowledge systems.</a:t>
            </a:r>
            <a:br>
              <a:rPr lang="en-US"/>
            </a:br>
            <a:r>
              <a:rPr lang="en-US" i="1"/>
              <a:t>May include integration of </a:t>
            </a:r>
            <a:r>
              <a:rPr lang="en-US" i="1" err="1"/>
              <a:t>mātauranga</a:t>
            </a:r>
            <a:r>
              <a:rPr lang="en-US" i="1"/>
              <a:t> Māori, support for culturally appropriate health services, or strengthening cultural identity and values.</a:t>
            </a:r>
            <a:endParaRPr lang="en-US"/>
          </a:p>
          <a:p>
            <a:r>
              <a:rPr lang="en-US" b="1"/>
              <a:t>International Impact</a:t>
            </a:r>
          </a:p>
          <a:p>
            <a:r>
              <a:rPr lang="en-US"/>
              <a:t>Research that enhances </a:t>
            </a:r>
            <a:r>
              <a:rPr lang="en-US" b="1"/>
              <a:t>New Zealand’s global reputation</a:t>
            </a:r>
            <a:r>
              <a:rPr lang="en-US"/>
              <a:t> through leadership, collaboration, and contribution to international science or health outcomes.</a:t>
            </a:r>
            <a:br>
              <a:rPr lang="en-US"/>
            </a:br>
            <a:r>
              <a:rPr lang="en-US" i="1"/>
              <a:t>Includes advancing global knowledge, attracting international partnerships or investment, and building New Zealand’s competitive advantage.</a:t>
            </a:r>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b="1">
                <a:latin typeface="+mn-lt"/>
              </a:rPr>
              <a:t>1. What types of benefits are expected to arise from your research, and who will benefit?</a:t>
            </a:r>
            <a:endParaRPr lang="en-US">
              <a:latin typeface="+mn-lt"/>
            </a:endParaRPr>
          </a:p>
          <a:p>
            <a:r>
              <a:rPr lang="en-US"/>
              <a:t>Provide a realistic description of how your research findings could contribute to health or other societal benefits over time — outlining a clear ‘line of sight’ or pathway to impact. Importantly, describe both the immediate and longer-term benefits anticipated, and identify the key next users or end users of your research. The balance between short-term benefits and potential long-term impact will depend on the nature of your research, with emphasis placed on what is within your sphere of influence during the life of the project.</a:t>
            </a:r>
          </a:p>
          <a:p>
            <a:endParaRPr lang="en-US"/>
          </a:p>
          <a:p>
            <a:r>
              <a:rPr lang="en-US"/>
              <a:t>You may include research-related benefits such as capacity and capability gains for New Zealand, enduring benefits from collaborations, or influence on future research agendas. Also consider the geographical distribution of benefits — including how contributions to international research may ultimately benefit New Zealand.</a:t>
            </a:r>
          </a:p>
          <a:p>
            <a:endParaRPr lang="en-US">
              <a:latin typeface="+mn-lt"/>
            </a:endParaRPr>
          </a:p>
          <a:p>
            <a:r>
              <a:rPr lang="en-US" b="1">
                <a:latin typeface="+mn-lt"/>
              </a:rPr>
              <a:t>Key resource here: </a:t>
            </a:r>
            <a:r>
              <a:rPr lang="en-US"/>
              <a:t>The HRC’s Research Impact slideshow discusses elements that should be covered in this section, including the types of benefits and research users, and the geographical distribution of benefits (such as how contributing to international research efforts will benefit New Zealand).</a:t>
            </a:r>
          </a:p>
          <a:p>
            <a:endParaRPr lang="en-US">
              <a:latin typeface="+mn-lt"/>
            </a:endParaRPr>
          </a:p>
          <a:p>
            <a:r>
              <a:rPr lang="en-US" b="1">
                <a:latin typeface="+mn-lt"/>
              </a:rPr>
              <a:t>2. What specific activities will you undertake,</a:t>
            </a:r>
            <a:r>
              <a:rPr lang="en-US">
                <a:latin typeface="+mn-lt"/>
              </a:rPr>
              <a:t> throughout the life of the research project, to </a:t>
            </a:r>
            <a:r>
              <a:rPr lang="en-US" err="1">
                <a:latin typeface="+mn-lt"/>
              </a:rPr>
              <a:t>maximise</a:t>
            </a:r>
            <a:r>
              <a:rPr lang="en-US">
                <a:latin typeface="+mn-lt"/>
              </a:rPr>
              <a:t> the use and benefits of your research? </a:t>
            </a:r>
          </a:p>
          <a:p>
            <a:r>
              <a:rPr lang="en-US"/>
              <a:t>Specify the activities you will undertake throughout the research project to increase the likelihood that your findings will be taken up and used. Describe any targeted actions that have been, or will be, taken to ensure that the next users or end users identified above can meaningfully contribute to, or benefit from, the research. These may include stakeholder engagement through co-design, co-production, or dissemination efforts at different stages of the project.</a:t>
            </a:r>
          </a:p>
          <a:p>
            <a:endParaRPr lang="en-US"/>
          </a:p>
          <a:p>
            <a:r>
              <a:rPr lang="en-US"/>
              <a:t>Include any planned dissemination activities intended to reach broader audiences, and identify who might enable the uptake of your research. Describe how these individuals or </a:t>
            </a:r>
            <a:r>
              <a:rPr lang="en-US" err="1"/>
              <a:t>organisations</a:t>
            </a:r>
            <a:r>
              <a:rPr lang="en-US"/>
              <a:t> are involved in your project, or how you intend to build those relationships. Where relevant, identify uncertainties, institutional or systemic barriers to uptake, and the mitigation strategies you plan to implement.</a:t>
            </a:r>
          </a:p>
          <a:p>
            <a:endParaRPr lang="en-US">
              <a:latin typeface="+mn-lt"/>
            </a:endParaRPr>
          </a:p>
          <a:p>
            <a:r>
              <a:rPr lang="en-US" b="1">
                <a:latin typeface="+mn-lt"/>
              </a:rPr>
              <a:t>3. What elements of the team’s track record </a:t>
            </a:r>
            <a:r>
              <a:rPr lang="en-US">
                <a:latin typeface="+mn-lt"/>
              </a:rPr>
              <a:t>of knowledge transfer provide confidence in the likelihood of research uptake? </a:t>
            </a:r>
          </a:p>
          <a:p>
            <a:r>
              <a:rPr lang="en-US" err="1"/>
              <a:t>Summarise</a:t>
            </a:r>
            <a:r>
              <a:rPr lang="en-US"/>
              <a:t> the research team’s experience in transferring knowledge and generating benefit from previous or similar research. This may include existing relationships, networks, or collaborations with relevant next users or end users; previous examples of knowledge </a:t>
            </a:r>
            <a:r>
              <a:rPr lang="en-US" err="1"/>
              <a:t>mobilisation</a:t>
            </a:r>
            <a:r>
              <a:rPr lang="en-US"/>
              <a:t>; or demonstrable outcomes such as changes in policy, practice, health outcomes, or other societal impacts.</a:t>
            </a:r>
          </a:p>
          <a:p>
            <a:endParaRPr lang="en-US"/>
          </a:p>
          <a:p>
            <a:r>
              <a:rPr lang="en-US"/>
              <a:t>This section provides confidence in your ability to </a:t>
            </a:r>
            <a:r>
              <a:rPr lang="en-US" err="1"/>
              <a:t>realise</a:t>
            </a:r>
            <a:r>
              <a:rPr lang="en-US"/>
              <a:t> benefits from your proposed research and is assessed </a:t>
            </a:r>
            <a:r>
              <a:rPr lang="en-US" b="1" i="1"/>
              <a:t>relative to opportunity</a:t>
            </a:r>
            <a:r>
              <a:rPr lang="en-US"/>
              <a:t>. Consider how your team’s prior experience supports your action plan and increases the likelihood of your research being used in meaningful ways.</a:t>
            </a:r>
          </a:p>
        </p:txBody>
      </p:sp>
      <p:sp>
        <p:nvSpPr>
          <p:cNvPr id="4" name="Slide Number Placeholder 3"/>
          <p:cNvSpPr>
            <a:spLocks noGrp="1"/>
          </p:cNvSpPr>
          <p:nvPr>
            <p:ph type="sldNum" sz="quarter" idx="5"/>
          </p:nvPr>
        </p:nvSpPr>
        <p:spPr/>
        <p:txBody>
          <a:bodyPr/>
          <a:lstStyle/>
          <a:p>
            <a:fld id="{871B2431-D351-4C6E-A3CF-9DFAC0E3E050}" type="slidenum">
              <a:rPr lang="cs-CZ" smtClean="0"/>
              <a:t>5</a:t>
            </a:fld>
            <a:endParaRPr lang="cs-CZ"/>
          </a:p>
        </p:txBody>
      </p:sp>
    </p:spTree>
    <p:extLst>
      <p:ext uri="{BB962C8B-B14F-4D97-AF65-F5344CB8AC3E}">
        <p14:creationId xmlns:p14="http://schemas.microsoft.com/office/powerpoint/2010/main" val="326120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871B2431-D351-4C6E-A3CF-9DFAC0E3E050}" type="slidenum">
              <a:rPr lang="cs-CZ" smtClean="0"/>
              <a:t>6</a:t>
            </a:fld>
            <a:endParaRPr lang="cs-CZ"/>
          </a:p>
        </p:txBody>
      </p:sp>
    </p:spTree>
    <p:extLst>
      <p:ext uri="{BB962C8B-B14F-4D97-AF65-F5344CB8AC3E}">
        <p14:creationId xmlns:p14="http://schemas.microsoft.com/office/powerpoint/2010/main" val="2344322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HRC’s definition of impact is to be used alongside their </a:t>
            </a:r>
            <a:r>
              <a:rPr lang="en-US" b="1"/>
              <a:t>Pathway to Impact</a:t>
            </a:r>
            <a:r>
              <a:rPr lang="en-US"/>
              <a:t> model, which describes how impact can be generated through a series of linked steps — from research inputs through to outputs, outcomes (interim benefits), and eventual impact.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This model </a:t>
            </a:r>
            <a:r>
              <a:rPr lang="en-US" err="1"/>
              <a:t>recognises</a:t>
            </a:r>
            <a:r>
              <a:rPr lang="en-US"/>
              <a:t> the importance of </a:t>
            </a:r>
            <a:r>
              <a:rPr lang="en-US" b="1"/>
              <a:t>early and ongoing engagement</a:t>
            </a:r>
            <a:r>
              <a:rPr lang="en-US"/>
              <a:t> with next users or end users of the research. Feedback loops throughout the pathway highlight the non-linear nature of impact and how research users should be meaningfully involved — including at the planning and scoping stages — to ensure the research is relevant, actionable, and </a:t>
            </a:r>
            <a:r>
              <a:rPr lang="en-US" err="1"/>
              <a:t>maximised</a:t>
            </a:r>
            <a:r>
              <a:rPr lang="en-US"/>
              <a:t> for real-world use.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These feedback loops also demonstrate how knowledge can return to and strengthen the broader research ecosystem, contributing to future research and agenda-setting.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r>
              <a:rPr lang="en-US" b="1"/>
              <a:t>Inputs: </a:t>
            </a:r>
            <a:r>
              <a:rPr lang="en-US"/>
              <a:t>These include not only funding and institutional resources, but also the existing knowledge base and context that inform the research. Inputs may encompass discipline-specific knowledge, public/community/iwi knowledge, government priorities, clinical need, infrastructure, facilities, and importantly, the skills, relationships, and networks involved in the research.</a:t>
            </a:r>
          </a:p>
          <a:p>
            <a:endParaRPr lang="en-US"/>
          </a:p>
          <a:p>
            <a:r>
              <a:rPr lang="en-US" b="1"/>
              <a:t>Activity: </a:t>
            </a:r>
            <a:r>
              <a:rPr lang="en-US"/>
              <a:t>The process of conducting research typically involves collaboration between researchers and research users (next-users or end users), and may include the training of postgraduate students, postdoctoral researchers, and non-academic contributors such as clinicians or community members involved in co-production.</a:t>
            </a:r>
          </a:p>
          <a:p>
            <a:endParaRPr lang="en-US"/>
          </a:p>
          <a:p>
            <a:r>
              <a:rPr lang="en-US" b="1"/>
              <a:t>Outputs: </a:t>
            </a:r>
            <a:r>
              <a:rPr lang="en-US"/>
              <a:t>Outputs are the tangible deliverables that result from the research process, such as peer-reviewed publications, reports, presentations, hui, media engagement, software, prototypes, or datasets. Outputs also include less tangible results such as tacit knowledge shared through collaboration or the development of human capital.</a:t>
            </a:r>
          </a:p>
          <a:p>
            <a:endParaRPr lang="en-US"/>
          </a:p>
          <a:p>
            <a:r>
              <a:rPr lang="en-US" b="1"/>
              <a:t>Outcomes (Interim Benefits): </a:t>
            </a:r>
            <a:r>
              <a:rPr lang="en-US"/>
              <a:t>These occur when research outputs are taken up, used, or implemented by identified users. Outcomes represent the early real-world influence of research and are critical transitional points along the pathway to impact.</a:t>
            </a:r>
          </a:p>
          <a:p>
            <a:endParaRPr lang="en-US"/>
          </a:p>
          <a:p>
            <a:r>
              <a:rPr lang="en-US" b="1"/>
              <a:t>Impact: </a:t>
            </a:r>
            <a:r>
              <a:rPr lang="en-US"/>
              <a:t>The ultimate goal is the generation of long-term benefits for New Zealand. “</a:t>
            </a:r>
            <a:r>
              <a:rPr lang="en-US" sz="1200">
                <a:solidFill>
                  <a:srgbClr val="FFFFFF"/>
                </a:solidFill>
                <a:latin typeface="Verdana"/>
                <a:ea typeface="Verdana"/>
              </a:rPr>
              <a:t>The direct and indirect influence of excellent and innovative research on individuals, communities or society, including improvements to health and other social, economic, cultural or environmental benefits for New Zealand.</a:t>
            </a:r>
            <a:r>
              <a:rPr lang="en-US" sz="1200">
                <a:solidFill>
                  <a:srgbClr val="FFFFFF"/>
                </a:solidFill>
                <a:latin typeface="Verdana"/>
                <a:ea typeface="Verdana"/>
                <a:cs typeface="Calibri"/>
              </a:rPr>
              <a:t>” </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NZ"/>
          </a:p>
        </p:txBody>
      </p:sp>
      <p:sp>
        <p:nvSpPr>
          <p:cNvPr id="4" name="Slide Number Placeholder 3"/>
          <p:cNvSpPr>
            <a:spLocks noGrp="1"/>
          </p:cNvSpPr>
          <p:nvPr>
            <p:ph type="sldNum" sz="quarter" idx="5"/>
          </p:nvPr>
        </p:nvSpPr>
        <p:spPr/>
        <p:txBody>
          <a:bodyPr/>
          <a:lstStyle/>
          <a:p>
            <a:fld id="{871B2431-D351-4C6E-A3CF-9DFAC0E3E050}" type="slidenum">
              <a:rPr lang="cs-CZ" smtClean="0"/>
              <a:t>7</a:t>
            </a:fld>
            <a:endParaRPr lang="cs-CZ"/>
          </a:p>
        </p:txBody>
      </p:sp>
    </p:spTree>
    <p:extLst>
      <p:ext uri="{BB962C8B-B14F-4D97-AF65-F5344CB8AC3E}">
        <p14:creationId xmlns:p14="http://schemas.microsoft.com/office/powerpoint/2010/main" val="1371496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8032F-9349-8C63-78DC-9264846388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0FEA67-A41E-5162-F4D5-4A4D838BA079}"/>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4E43357C-CC5A-3237-AC3D-B2932CB0708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Importantly, the </a:t>
            </a:r>
            <a:r>
              <a:rPr lang="en-US" b="1"/>
              <a:t>HRC’s assessment of research impact focuses primarily on the latter part of the model</a:t>
            </a:r>
            <a:r>
              <a:rPr lang="en-US"/>
              <a:t> — how research outputs are transformed into outcomes through uptake, adoption, or implementation. This step is central to </a:t>
            </a:r>
            <a:r>
              <a:rPr lang="en-US" err="1"/>
              <a:t>realising</a:t>
            </a:r>
            <a:r>
              <a:rPr lang="en-US"/>
              <a:t> the potential for tangible, meaningful benefits to New Zealanders.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r>
              <a:rPr lang="en-US"/>
              <a:t>This stage reflects the point at which research begins to create real-world influence — when findings are </a:t>
            </a:r>
            <a:r>
              <a:rPr lang="en-US" b="1"/>
              <a:t>used</a:t>
            </a:r>
            <a:r>
              <a:rPr lang="en-US"/>
              <a:t> to inform practice, policy, innovation, or community action. Moving from outputs (e.g. publications, reports, tools) to outcomes (e.g. changed decisions, </a:t>
            </a:r>
            <a:r>
              <a:rPr lang="en-US" err="1"/>
              <a:t>behaviours</a:t>
            </a:r>
            <a:r>
              <a:rPr lang="en-US"/>
              <a:t>, or services) requires </a:t>
            </a:r>
            <a:r>
              <a:rPr lang="en-US" b="1"/>
              <a:t>more than dissemination</a:t>
            </a:r>
            <a:r>
              <a:rPr lang="en-US"/>
              <a:t>; it requires deliberate planning, engagement, and responsiveness to user needs.</a:t>
            </a:r>
          </a:p>
          <a:p>
            <a:endParaRPr lang="en-US"/>
          </a:p>
          <a:p>
            <a:r>
              <a:rPr lang="en-US"/>
              <a:t>To support this, researchers are expected to develop a </a:t>
            </a:r>
            <a:r>
              <a:rPr lang="en-US" b="1"/>
              <a:t>clear and credible action plan</a:t>
            </a:r>
            <a:r>
              <a:rPr lang="en-US"/>
              <a:t> that outlines the steps they will take to </a:t>
            </a:r>
            <a:r>
              <a:rPr lang="en-US" err="1"/>
              <a:t>maximise</a:t>
            </a:r>
            <a:r>
              <a:rPr lang="en-US"/>
              <a:t> uptake and use. This includes:</a:t>
            </a:r>
          </a:p>
          <a:p>
            <a:pPr marL="171450" indent="-171450">
              <a:buFont typeface="Arial" panose="020B0604020202020204" pitchFamily="34" charset="0"/>
              <a:buChar char="•"/>
            </a:pPr>
            <a:r>
              <a:rPr lang="en-US" b="0"/>
              <a:t>Engaging with next users and end users early and meaningfully</a:t>
            </a:r>
          </a:p>
          <a:p>
            <a:pPr marL="171450" indent="-171450">
              <a:buFont typeface="Arial" panose="020B0604020202020204" pitchFamily="34" charset="0"/>
              <a:buChar char="•"/>
            </a:pPr>
            <a:r>
              <a:rPr lang="en-US" b="0"/>
              <a:t>Co-designing or co-producing research where appropriate</a:t>
            </a:r>
          </a:p>
          <a:p>
            <a:pPr marL="171450" indent="-171450">
              <a:buFont typeface="Arial" panose="020B0604020202020204" pitchFamily="34" charset="0"/>
              <a:buChar char="•"/>
            </a:pPr>
            <a:r>
              <a:rPr lang="en-US" b="0"/>
              <a:t>Identifying enablers and barriers to uptake, and strategies to address them</a:t>
            </a:r>
          </a:p>
          <a:p>
            <a:pPr marL="171450" indent="-171450">
              <a:buFont typeface="Arial" panose="020B0604020202020204" pitchFamily="34" charset="0"/>
              <a:buChar char="•"/>
            </a:pPr>
            <a:r>
              <a:rPr lang="en-US" b="0"/>
              <a:t>Implementing dissemination and knowledge </a:t>
            </a:r>
            <a:r>
              <a:rPr lang="en-US" b="0" err="1"/>
              <a:t>mobilisation</a:t>
            </a:r>
            <a:r>
              <a:rPr lang="en-US" b="0"/>
              <a:t> activities suited to intended audiences</a:t>
            </a:r>
          </a:p>
          <a:p>
            <a:endParaRPr lang="en-US"/>
          </a:p>
          <a:p>
            <a:r>
              <a:rPr lang="en-US"/>
              <a:t>The action plan forms a key part of HRC’s research impact assessment. It signals that researchers have considered not just what will be produced, but </a:t>
            </a:r>
            <a:r>
              <a:rPr lang="en-US" b="0"/>
              <a:t>how it will be used, by whom, and to what effect.</a:t>
            </a:r>
          </a:p>
          <a:p>
            <a:endParaRPr lang="en-US" b="0"/>
          </a:p>
          <a:p>
            <a:r>
              <a:rPr lang="en-US"/>
              <a:t>Through thoughtful planning and genuine engagement, researchers can improve the likelihood that their work </a:t>
            </a:r>
            <a:r>
              <a:rPr lang="en-US" b="0"/>
              <a:t>leads to interim outcomes </a:t>
            </a:r>
            <a:r>
              <a:rPr lang="en-US"/>
              <a:t>— paving the way for broader impact and long-term value for Aotearoa New Zealand.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a:p>
        </p:txBody>
      </p:sp>
      <p:sp>
        <p:nvSpPr>
          <p:cNvPr id="4" name="Slide Number Placeholder 3">
            <a:extLst>
              <a:ext uri="{FF2B5EF4-FFF2-40B4-BE49-F238E27FC236}">
                <a16:creationId xmlns:a16="http://schemas.microsoft.com/office/drawing/2014/main" id="{719A96B5-E931-9753-0AEB-ED08177AF487}"/>
              </a:ext>
            </a:extLst>
          </p:cNvPr>
          <p:cNvSpPr>
            <a:spLocks noGrp="1"/>
          </p:cNvSpPr>
          <p:nvPr>
            <p:ph type="sldNum" sz="quarter" idx="5"/>
          </p:nvPr>
        </p:nvSpPr>
        <p:spPr/>
        <p:txBody>
          <a:bodyPr/>
          <a:lstStyle/>
          <a:p>
            <a:fld id="{871B2431-D351-4C6E-A3CF-9DFAC0E3E050}" type="slidenum">
              <a:rPr lang="cs-CZ" smtClean="0"/>
              <a:t>8</a:t>
            </a:fld>
            <a:endParaRPr lang="cs-CZ"/>
          </a:p>
        </p:txBody>
      </p:sp>
    </p:spTree>
    <p:extLst>
      <p:ext uri="{BB962C8B-B14F-4D97-AF65-F5344CB8AC3E}">
        <p14:creationId xmlns:p14="http://schemas.microsoft.com/office/powerpoint/2010/main" val="1350286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a:t>Some practical categorisation of these elements….</a:t>
            </a:r>
          </a:p>
          <a:p>
            <a:endParaRPr lang="en-NZ"/>
          </a:p>
          <a:p>
            <a:pPr marL="0" marR="0" lvl="0" indent="0" algn="l" defTabSz="914400" rtl="0" eaLnBrk="1" fontAlgn="auto" latinLnBrk="0" hangingPunct="1">
              <a:lnSpc>
                <a:spcPct val="100000"/>
              </a:lnSpc>
              <a:spcBef>
                <a:spcPts val="0"/>
              </a:spcBef>
              <a:spcAft>
                <a:spcPts val="0"/>
              </a:spcAft>
              <a:buClrTx/>
              <a:buSzTx/>
              <a:buFontTx/>
              <a:buNone/>
              <a:tabLst/>
              <a:defRPr/>
            </a:pPr>
            <a:r>
              <a:rPr lang="en-NZ"/>
              <a:t>Caveat</a:t>
            </a:r>
            <a:r>
              <a:rPr lang="en-NZ" baseline="0"/>
              <a:t> - the pathway to impact is very rarely linear. This framework will help you broadly understand what the impact pathway may look like. </a:t>
            </a:r>
          </a:p>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145320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6.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microsoft.com/office/2018/10/relationships/comments" Target="../comments/modernComment_110_A0EA812E.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9.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4.png"/></Relationships>
</file>

<file path=ppt/slides/_rels/slide24.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5.pn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 Id="rId1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openxmlformats.org/officeDocument/2006/relationships/image" Target="../media/image4.png"/><Relationship Id="rId4" Type="http://schemas.openxmlformats.org/officeDocument/2006/relationships/diagramData" Target="../diagrams/data4.xml"/><Relationship Id="rId9"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5.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NZ"/>
          </a:p>
        </p:txBody>
      </p:sp>
      <p:sp>
        <p:nvSpPr>
          <p:cNvPr id="3" name="TextBox 3"/>
          <p:cNvSpPr txBox="1"/>
          <p:nvPr/>
        </p:nvSpPr>
        <p:spPr>
          <a:xfrm>
            <a:off x="885825" y="3549017"/>
            <a:ext cx="15225032" cy="3053656"/>
          </a:xfrm>
          <a:prstGeom prst="rect">
            <a:avLst/>
          </a:prstGeom>
        </p:spPr>
        <p:txBody>
          <a:bodyPr wrap="square" lIns="0" tIns="0" rIns="0" bIns="0" rtlCol="0" anchor="t">
            <a:spAutoFit/>
          </a:bodyPr>
          <a:lstStyle/>
          <a:p>
            <a:pPr>
              <a:lnSpc>
                <a:spcPts val="12599"/>
              </a:lnSpc>
            </a:pPr>
            <a:r>
              <a:rPr lang="en-US" sz="7200" b="1">
                <a:solidFill>
                  <a:srgbClr val="FFFFFF"/>
                </a:solidFill>
                <a:latin typeface="Verdana"/>
                <a:ea typeface="Verdana"/>
              </a:rPr>
              <a:t>Planning your HRC proposal for Research Impact</a:t>
            </a:r>
          </a:p>
        </p:txBody>
      </p:sp>
      <p:sp>
        <p:nvSpPr>
          <p:cNvPr id="4" name="TextBox 3">
            <a:extLst>
              <a:ext uri="{FF2B5EF4-FFF2-40B4-BE49-F238E27FC236}">
                <a16:creationId xmlns:a16="http://schemas.microsoft.com/office/drawing/2014/main" id="{E2035B07-A1AE-C4C7-6AAC-006783F11B2E}"/>
              </a:ext>
            </a:extLst>
          </p:cNvPr>
          <p:cNvSpPr txBox="1"/>
          <p:nvPr/>
        </p:nvSpPr>
        <p:spPr>
          <a:xfrm>
            <a:off x="917099" y="8039100"/>
            <a:ext cx="17376344" cy="1587294"/>
          </a:xfrm>
          <a:prstGeom prst="rect">
            <a:avLst/>
          </a:prstGeom>
        </p:spPr>
        <p:txBody>
          <a:bodyPr wrap="square" lIns="0" tIns="0" rIns="0" bIns="0" rtlCol="0" anchor="t">
            <a:spAutoFit/>
          </a:bodyPr>
          <a:lstStyle/>
          <a:p>
            <a:pPr>
              <a:lnSpc>
                <a:spcPct val="150000"/>
              </a:lnSpc>
            </a:pPr>
            <a:r>
              <a:rPr lang="en-US" sz="2400">
                <a:solidFill>
                  <a:srgbClr val="FFFFFF"/>
                </a:solidFill>
                <a:latin typeface="Verdana"/>
                <a:ea typeface="Verdana"/>
              </a:rPr>
              <a:t>Dr Cherie Lacey and Brittany Bennenbroek</a:t>
            </a:r>
          </a:p>
          <a:p>
            <a:pPr>
              <a:lnSpc>
                <a:spcPct val="150000"/>
              </a:lnSpc>
            </a:pPr>
            <a:r>
              <a:rPr lang="en-US" sz="2400">
                <a:solidFill>
                  <a:srgbClr val="FFFFFF"/>
                </a:solidFill>
                <a:latin typeface="Verdana"/>
                <a:ea typeface="Verdana"/>
              </a:rPr>
              <a:t>Research Impact | </a:t>
            </a:r>
            <a:r>
              <a:rPr lang="en-US" sz="2400" i="1" err="1">
                <a:solidFill>
                  <a:srgbClr val="FFFFFF"/>
                </a:solidFill>
                <a:latin typeface="Verdana"/>
                <a:ea typeface="Verdana"/>
              </a:rPr>
              <a:t>Pānga</a:t>
            </a:r>
            <a:r>
              <a:rPr lang="en-US" sz="2400" i="1">
                <a:solidFill>
                  <a:srgbClr val="FFFFFF"/>
                </a:solidFill>
                <a:latin typeface="Verdana"/>
                <a:ea typeface="Verdana"/>
              </a:rPr>
              <a:t> </a:t>
            </a:r>
            <a:r>
              <a:rPr lang="en-US" sz="2400" i="1" err="1">
                <a:solidFill>
                  <a:srgbClr val="FFFFFF"/>
                </a:solidFill>
                <a:latin typeface="Verdana"/>
                <a:ea typeface="Verdana"/>
              </a:rPr>
              <a:t>Rangahau</a:t>
            </a:r>
            <a:br>
              <a:rPr lang="en-US" sz="2400" i="1">
                <a:solidFill>
                  <a:srgbClr val="FFFFFF"/>
                </a:solidFill>
                <a:latin typeface="Verdana"/>
                <a:ea typeface="Verdana"/>
              </a:rPr>
            </a:br>
            <a:r>
              <a:rPr lang="en-US" sz="2400">
                <a:solidFill>
                  <a:srgbClr val="FFFFFF"/>
                </a:solidFill>
                <a:latin typeface="Verdana"/>
                <a:ea typeface="Verdana"/>
              </a:rPr>
              <a:t>Research and Innovation Office | </a:t>
            </a:r>
            <a:r>
              <a:rPr lang="en-US" sz="2400" i="1">
                <a:solidFill>
                  <a:srgbClr val="FFFFFF"/>
                </a:solidFill>
                <a:latin typeface="Verdana"/>
                <a:ea typeface="Verdana"/>
              </a:rPr>
              <a:t>Te Puna </a:t>
            </a:r>
            <a:r>
              <a:rPr lang="en-US" sz="2400" i="1" err="1">
                <a:solidFill>
                  <a:srgbClr val="FFFFFF"/>
                </a:solidFill>
                <a:latin typeface="Verdana"/>
                <a:ea typeface="Verdana"/>
              </a:rPr>
              <a:t>Tiketike</a:t>
            </a:r>
            <a:r>
              <a:rPr lang="en-US" sz="2400" i="1">
                <a:solidFill>
                  <a:srgbClr val="FFFFFF"/>
                </a:solidFill>
                <a:latin typeface="Verdana"/>
                <a:ea typeface="Verdana"/>
              </a:rPr>
              <a:t> </a:t>
            </a:r>
            <a:endParaRPr lang="en-US" sz="8800" b="1">
              <a:solidFill>
                <a:srgbClr val="FFFFFF"/>
              </a:solidFill>
              <a:latin typeface="Verdana"/>
              <a:ea typeface="Verdan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2">
            <a:extLst>
              <a:ext uri="{FF2B5EF4-FFF2-40B4-BE49-F238E27FC236}">
                <a16:creationId xmlns:a16="http://schemas.microsoft.com/office/drawing/2014/main" id="{18E44574-75D3-CDEF-E560-F636499CEE34}"/>
              </a:ext>
            </a:extLst>
          </p:cNvPr>
          <p:cNvSpPr/>
          <p:nvPr/>
        </p:nvSpPr>
        <p:spPr>
          <a:xfrm>
            <a:off x="0" y="0"/>
            <a:ext cx="18282392" cy="10287000"/>
          </a:xfrm>
          <a:custGeom>
            <a:avLst/>
            <a:gdLst/>
            <a:ahLst/>
            <a:cxnLst/>
            <a:rect l="l" t="t" r="r" b="b"/>
            <a:pathLst>
              <a:path w="18282392" h="10287000">
                <a:moveTo>
                  <a:pt x="0" y="0"/>
                </a:moveTo>
                <a:lnTo>
                  <a:pt x="18282392" y="0"/>
                </a:lnTo>
                <a:lnTo>
                  <a:pt x="18282392" y="10287000"/>
                </a:lnTo>
                <a:lnTo>
                  <a:pt x="0" y="10287000"/>
                </a:lnTo>
                <a:lnTo>
                  <a:pt x="0" y="0"/>
                </a:lnTo>
                <a:close/>
              </a:path>
            </a:pathLst>
          </a:custGeom>
          <a:blipFill>
            <a:blip r:embed="rId3"/>
            <a:stretch>
              <a:fillRect/>
            </a:stretch>
          </a:blipFill>
        </p:spPr>
        <p:txBody>
          <a:bodyPr/>
          <a:lstStyle/>
          <a:p>
            <a:endParaRPr lang="en-NZ"/>
          </a:p>
        </p:txBody>
      </p:sp>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stretch>
              <a:fillRect/>
            </a:stretch>
          </a:blipFill>
        </p:spPr>
        <p:txBody>
          <a:bodyPr/>
          <a:lstStyle/>
          <a:p>
            <a:endParaRPr lang="en-NZ"/>
          </a:p>
        </p:txBody>
      </p:sp>
      <p:sp>
        <p:nvSpPr>
          <p:cNvPr id="10" name="TextBox 10"/>
          <p:cNvSpPr txBox="1"/>
          <p:nvPr/>
        </p:nvSpPr>
        <p:spPr>
          <a:xfrm>
            <a:off x="594716" y="394658"/>
            <a:ext cx="14340483" cy="1047659"/>
          </a:xfrm>
          <a:prstGeom prst="rect">
            <a:avLst/>
          </a:prstGeom>
        </p:spPr>
        <p:txBody>
          <a:bodyPr wrap="square" lIns="0" tIns="0" rIns="0" bIns="0" rtlCol="0" anchor="t">
            <a:spAutoFit/>
          </a:bodyPr>
          <a:lstStyle/>
          <a:p>
            <a:pPr algn="l">
              <a:lnSpc>
                <a:spcPts val="9380"/>
              </a:lnSpc>
            </a:pPr>
            <a:r>
              <a:rPr lang="en-US" sz="5400" b="1">
                <a:solidFill>
                  <a:srgbClr val="FFFFFF"/>
                </a:solidFill>
                <a:latin typeface="Verdana" panose="020B0604030504040204" pitchFamily="34" charset="0"/>
                <a:ea typeface="Verdana" panose="020B0604030504040204" pitchFamily="34" charset="0"/>
              </a:rPr>
              <a:t>Results-chain framework in action</a:t>
            </a:r>
          </a:p>
        </p:txBody>
      </p:sp>
      <p:pic>
        <p:nvPicPr>
          <p:cNvPr id="7" name="Picture 6">
            <a:extLst>
              <a:ext uri="{FF2B5EF4-FFF2-40B4-BE49-F238E27FC236}">
                <a16:creationId xmlns:a16="http://schemas.microsoft.com/office/drawing/2014/main" id="{E4A0AA3B-6207-B592-AAFC-29ACB15D23F2}"/>
              </a:ext>
            </a:extLst>
          </p:cNvPr>
          <p:cNvPicPr>
            <a:picLocks noChangeAspect="1"/>
          </p:cNvPicPr>
          <p:nvPr/>
        </p:nvPicPr>
        <p:blipFill>
          <a:blip r:embed="rId5"/>
          <a:stretch>
            <a:fillRect/>
          </a:stretch>
        </p:blipFill>
        <p:spPr>
          <a:xfrm>
            <a:off x="2560364" y="2059871"/>
            <a:ext cx="13161663" cy="7775971"/>
          </a:xfrm>
          <a:prstGeom prst="rect">
            <a:avLst/>
          </a:prstGeom>
        </p:spPr>
      </p:pic>
      <p:sp>
        <p:nvSpPr>
          <p:cNvPr id="4" name="Freeform 3">
            <a:extLst>
              <a:ext uri="{FF2B5EF4-FFF2-40B4-BE49-F238E27FC236}">
                <a16:creationId xmlns:a16="http://schemas.microsoft.com/office/drawing/2014/main" id="{19C136C4-E8E5-A261-AD62-19303297721F}"/>
              </a:ext>
            </a:extLst>
          </p:cNvPr>
          <p:cNvSpPr/>
          <p:nvPr/>
        </p:nvSpPr>
        <p:spPr>
          <a:xfrm>
            <a:off x="15218229" y="648444"/>
            <a:ext cx="2457381" cy="960269"/>
          </a:xfrm>
          <a:custGeom>
            <a:avLst/>
            <a:gdLst/>
            <a:ahLst/>
            <a:cxnLst/>
            <a:rect l="l" t="t" r="r" b="b"/>
            <a:pathLst>
              <a:path w="3294775" h="1287497">
                <a:moveTo>
                  <a:pt x="0" y="0"/>
                </a:moveTo>
                <a:lnTo>
                  <a:pt x="3294775" y="0"/>
                </a:lnTo>
                <a:lnTo>
                  <a:pt x="3294775" y="1287497"/>
                </a:lnTo>
                <a:lnTo>
                  <a:pt x="0" y="1287497"/>
                </a:lnTo>
                <a:lnTo>
                  <a:pt x="0" y="0"/>
                </a:lnTo>
                <a:close/>
              </a:path>
            </a:pathLst>
          </a:custGeom>
          <a:blipFill>
            <a:blip r:embed="rId6"/>
            <a:stretch>
              <a:fillRect/>
            </a:stretch>
          </a:blipFill>
        </p:spPr>
        <p:txBody>
          <a:bodyPr/>
          <a:lstStyle/>
          <a:p>
            <a:endParaRPr lang="en-NZ"/>
          </a:p>
        </p:txBody>
      </p:sp>
    </p:spTree>
    <p:extLst>
      <p:ext uri="{BB962C8B-B14F-4D97-AF65-F5344CB8AC3E}">
        <p14:creationId xmlns:p14="http://schemas.microsoft.com/office/powerpoint/2010/main" val="1115632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NZ"/>
          </a:p>
        </p:txBody>
      </p:sp>
      <p:sp>
        <p:nvSpPr>
          <p:cNvPr id="6" name="TextBox 6"/>
          <p:cNvSpPr txBox="1"/>
          <p:nvPr/>
        </p:nvSpPr>
        <p:spPr>
          <a:xfrm>
            <a:off x="639604" y="404375"/>
            <a:ext cx="15362396" cy="1082219"/>
          </a:xfrm>
          <a:prstGeom prst="rect">
            <a:avLst/>
          </a:prstGeom>
        </p:spPr>
        <p:txBody>
          <a:bodyPr wrap="square" lIns="0" tIns="0" rIns="0" bIns="0" rtlCol="0" anchor="t">
            <a:spAutoFit/>
          </a:bodyPr>
          <a:lstStyle/>
          <a:p>
            <a:pPr>
              <a:lnSpc>
                <a:spcPts val="9380"/>
              </a:lnSpc>
            </a:pPr>
            <a:r>
              <a:rPr lang="en-US" sz="5400" b="1" dirty="0">
                <a:solidFill>
                  <a:srgbClr val="FFFFFF"/>
                </a:solidFill>
                <a:latin typeface="Verdana"/>
                <a:ea typeface="Verdana"/>
              </a:rPr>
              <a:t>Some things to keep in mind</a:t>
            </a:r>
            <a:endParaRPr lang="en-US" dirty="0"/>
          </a:p>
        </p:txBody>
      </p:sp>
      <p:sp>
        <p:nvSpPr>
          <p:cNvPr id="8" name="TextBox 8"/>
          <p:cNvSpPr txBox="1"/>
          <p:nvPr/>
        </p:nvSpPr>
        <p:spPr>
          <a:xfrm>
            <a:off x="1013223" y="2180010"/>
            <a:ext cx="15707234" cy="6573274"/>
          </a:xfrm>
          <a:prstGeom prst="rect">
            <a:avLst/>
          </a:prstGeom>
        </p:spPr>
        <p:txBody>
          <a:bodyPr wrap="square" lIns="0" tIns="0" rIns="0" bIns="0" rtlCol="0" anchor="t">
            <a:spAutoFit/>
          </a:bodyPr>
          <a:lstStyle/>
          <a:p>
            <a:pPr marL="800100" lvl="1" indent="-342900">
              <a:lnSpc>
                <a:spcPct val="150000"/>
              </a:lnSpc>
              <a:buFont typeface="Wingdings" panose="05000000000000000000" pitchFamily="2" charset="2"/>
              <a:buChar char="v"/>
            </a:pPr>
            <a:r>
              <a:rPr lang="en-US" sz="2400">
                <a:solidFill>
                  <a:srgbClr val="FFFFFF"/>
                </a:solidFill>
                <a:latin typeface="Verdana" panose="020B0604030504040204" pitchFamily="34" charset="0"/>
                <a:ea typeface="Verdana" panose="020B0604030504040204" pitchFamily="34" charset="0"/>
              </a:rPr>
              <a:t>Pathway to impact is rarely linear</a:t>
            </a:r>
          </a:p>
          <a:p>
            <a:pPr marL="800100" lvl="1" indent="-342900">
              <a:lnSpc>
                <a:spcPct val="150000"/>
              </a:lnSpc>
              <a:buFont typeface="Wingdings" panose="05000000000000000000" pitchFamily="2" charset="2"/>
              <a:buChar char="v"/>
            </a:pPr>
            <a:r>
              <a:rPr lang="en-US" sz="2400">
                <a:solidFill>
                  <a:srgbClr val="FFFFFF"/>
                </a:solidFill>
                <a:latin typeface="Verdana" panose="020B0604030504040204" pitchFamily="34" charset="0"/>
                <a:ea typeface="Verdana" panose="020B0604030504040204" pitchFamily="34" charset="0"/>
              </a:rPr>
              <a:t>Impacts may take many years to become apparent</a:t>
            </a:r>
          </a:p>
          <a:p>
            <a:pPr marL="800100" lvl="1" indent="-342900">
              <a:lnSpc>
                <a:spcPct val="150000"/>
              </a:lnSpc>
              <a:buFont typeface="Wingdings" panose="05000000000000000000" pitchFamily="2" charset="2"/>
              <a:buChar char="v"/>
            </a:pPr>
            <a:r>
              <a:rPr lang="en-US" sz="2400">
                <a:solidFill>
                  <a:srgbClr val="FFFFFF"/>
                </a:solidFill>
                <a:latin typeface="Verdana" panose="020B0604030504040204" pitchFamily="34" charset="0"/>
                <a:ea typeface="Verdana" panose="020B0604030504040204" pitchFamily="34" charset="0"/>
              </a:rPr>
              <a:t>Outcomes can be just as important as impacts</a:t>
            </a:r>
          </a:p>
          <a:p>
            <a:pPr marL="800100" lvl="1" indent="-342900">
              <a:lnSpc>
                <a:spcPct val="150000"/>
              </a:lnSpc>
              <a:buFont typeface="Wingdings" panose="05000000000000000000" pitchFamily="2" charset="2"/>
              <a:buChar char="v"/>
            </a:pPr>
            <a:r>
              <a:rPr lang="en-US" sz="2400">
                <a:solidFill>
                  <a:srgbClr val="FFFFFF"/>
                </a:solidFill>
                <a:latin typeface="Verdana" panose="020B0604030504040204" pitchFamily="34" charset="0"/>
                <a:ea typeface="Verdana" panose="020B0604030504040204" pitchFamily="34" charset="0"/>
              </a:rPr>
              <a:t>More basic research proposals where impact pathway is less obvious should also include consideration of research-related benefits e.g.</a:t>
            </a:r>
          </a:p>
          <a:p>
            <a:pPr marL="1714500" lvl="3" indent="-342900">
              <a:lnSpc>
                <a:spcPct val="150000"/>
              </a:lnSpc>
              <a:buFont typeface="Wingdings" panose="05000000000000000000" pitchFamily="2" charset="2"/>
              <a:buChar char="v"/>
            </a:pPr>
            <a:r>
              <a:rPr lang="en-US" sz="2400">
                <a:solidFill>
                  <a:srgbClr val="FFFFFF"/>
                </a:solidFill>
                <a:latin typeface="Verdana" panose="020B0604030504040204" pitchFamily="34" charset="0"/>
                <a:ea typeface="Verdana" panose="020B0604030504040204" pitchFamily="34" charset="0"/>
              </a:rPr>
              <a:t>Building capacity and capability for a stronger research sector</a:t>
            </a:r>
          </a:p>
          <a:p>
            <a:pPr marL="1714500" lvl="3" indent="-342900">
              <a:lnSpc>
                <a:spcPct val="150000"/>
              </a:lnSpc>
              <a:buFont typeface="Wingdings" panose="05000000000000000000" pitchFamily="2" charset="2"/>
              <a:buChar char="v"/>
            </a:pPr>
            <a:r>
              <a:rPr lang="en-US" sz="2400">
                <a:solidFill>
                  <a:srgbClr val="FFFFFF"/>
                </a:solidFill>
                <a:latin typeface="Verdana" panose="020B0604030504040204" pitchFamily="34" charset="0"/>
                <a:ea typeface="Verdana" panose="020B0604030504040204" pitchFamily="34" charset="0"/>
              </a:rPr>
              <a:t>Improve research capacity of health sector</a:t>
            </a:r>
          </a:p>
          <a:p>
            <a:pPr marL="1714500" lvl="3" indent="-342900">
              <a:lnSpc>
                <a:spcPct val="150000"/>
              </a:lnSpc>
              <a:buFont typeface="Wingdings" panose="05000000000000000000" pitchFamily="2" charset="2"/>
              <a:buChar char="v"/>
            </a:pPr>
            <a:r>
              <a:rPr lang="en-US" sz="2400">
                <a:solidFill>
                  <a:srgbClr val="FFFFFF"/>
                </a:solidFill>
                <a:latin typeface="Verdana" panose="020B0604030504040204" pitchFamily="34" charset="0"/>
                <a:ea typeface="Verdana" panose="020B0604030504040204" pitchFamily="34" charset="0"/>
              </a:rPr>
              <a:t>Enduring benefits from international engagement</a:t>
            </a:r>
          </a:p>
          <a:p>
            <a:pPr marL="1714500" lvl="3" indent="-342900">
              <a:lnSpc>
                <a:spcPct val="150000"/>
              </a:lnSpc>
              <a:buFont typeface="Wingdings" panose="05000000000000000000" pitchFamily="2" charset="2"/>
              <a:buChar char="v"/>
            </a:pPr>
            <a:r>
              <a:rPr lang="en-US" sz="2400">
                <a:solidFill>
                  <a:srgbClr val="FFFFFF"/>
                </a:solidFill>
                <a:latin typeface="Verdana" panose="020B0604030504040204" pitchFamily="34" charset="0"/>
                <a:ea typeface="Verdana" panose="020B0604030504040204" pitchFamily="34" charset="0"/>
              </a:rPr>
              <a:t>Enduring benefits from collaboration (national or international)</a:t>
            </a:r>
          </a:p>
          <a:p>
            <a:pPr marL="1714500" lvl="3" indent="-342900">
              <a:lnSpc>
                <a:spcPct val="150000"/>
              </a:lnSpc>
              <a:buFont typeface="Wingdings" panose="05000000000000000000" pitchFamily="2" charset="2"/>
              <a:buChar char="v"/>
            </a:pPr>
            <a:r>
              <a:rPr lang="en-US" sz="2400">
                <a:solidFill>
                  <a:srgbClr val="FFFFFF"/>
                </a:solidFill>
                <a:latin typeface="Verdana" panose="020B0604030504040204" pitchFamily="34" charset="0"/>
                <a:ea typeface="Verdana" panose="020B0604030504040204" pitchFamily="34" charset="0"/>
              </a:rPr>
              <a:t>Generate resource of value for research community</a:t>
            </a:r>
          </a:p>
          <a:p>
            <a:pPr marL="1714500" lvl="3" indent="-342900">
              <a:lnSpc>
                <a:spcPct val="150000"/>
              </a:lnSpc>
              <a:buFont typeface="Wingdings" panose="05000000000000000000" pitchFamily="2" charset="2"/>
              <a:buChar char="v"/>
            </a:pPr>
            <a:r>
              <a:rPr lang="en-US" sz="2400">
                <a:solidFill>
                  <a:srgbClr val="FFFFFF"/>
                </a:solidFill>
                <a:latin typeface="Verdana" panose="020B0604030504040204" pitchFamily="34" charset="0"/>
                <a:ea typeface="Verdana" panose="020B0604030504040204" pitchFamily="34" charset="0"/>
              </a:rPr>
              <a:t>Potential for research findings to influence the research field</a:t>
            </a:r>
          </a:p>
          <a:p>
            <a:pPr marL="1714500" lvl="3" indent="-342900">
              <a:lnSpc>
                <a:spcPct val="150000"/>
              </a:lnSpc>
              <a:buFont typeface="Wingdings" panose="05000000000000000000" pitchFamily="2" charset="2"/>
              <a:buChar char="v"/>
            </a:pPr>
            <a:r>
              <a:rPr lang="en-US" sz="2400">
                <a:solidFill>
                  <a:srgbClr val="FFFFFF"/>
                </a:solidFill>
                <a:latin typeface="Verdana" panose="020B0604030504040204" pitchFamily="34" charset="0"/>
                <a:ea typeface="Verdana" panose="020B0604030504040204" pitchFamily="34" charset="0"/>
              </a:rPr>
              <a:t>Will there be opportunities for broader societal impacts (e.g. through public engagement?)</a:t>
            </a:r>
          </a:p>
        </p:txBody>
      </p:sp>
      <p:sp>
        <p:nvSpPr>
          <p:cNvPr id="3" name="Freeform 3">
            <a:extLst>
              <a:ext uri="{FF2B5EF4-FFF2-40B4-BE49-F238E27FC236}">
                <a16:creationId xmlns:a16="http://schemas.microsoft.com/office/drawing/2014/main" id="{743CD23B-C885-1302-8A1A-FF615185F631}"/>
              </a:ext>
            </a:extLst>
          </p:cNvPr>
          <p:cNvSpPr/>
          <p:nvPr/>
        </p:nvSpPr>
        <p:spPr>
          <a:xfrm>
            <a:off x="15218229" y="648444"/>
            <a:ext cx="2457381" cy="960269"/>
          </a:xfrm>
          <a:custGeom>
            <a:avLst/>
            <a:gdLst/>
            <a:ahLst/>
            <a:cxnLst/>
            <a:rect l="l" t="t" r="r" b="b"/>
            <a:pathLst>
              <a:path w="3294775" h="1287497">
                <a:moveTo>
                  <a:pt x="0" y="0"/>
                </a:moveTo>
                <a:lnTo>
                  <a:pt x="3294775" y="0"/>
                </a:lnTo>
                <a:lnTo>
                  <a:pt x="3294775" y="1287497"/>
                </a:lnTo>
                <a:lnTo>
                  <a:pt x="0" y="1287497"/>
                </a:lnTo>
                <a:lnTo>
                  <a:pt x="0" y="0"/>
                </a:lnTo>
                <a:close/>
              </a:path>
            </a:pathLst>
          </a:custGeom>
          <a:blipFill>
            <a:blip r:embed="rId4"/>
            <a:stretch>
              <a:fillRect/>
            </a:stretch>
          </a:blipFill>
        </p:spPr>
        <p:txBody>
          <a:bodyPr/>
          <a:lstStyle/>
          <a:p>
            <a:endParaRPr lang="en-NZ"/>
          </a:p>
        </p:txBody>
      </p:sp>
    </p:spTree>
    <p:extLst>
      <p:ext uri="{BB962C8B-B14F-4D97-AF65-F5344CB8AC3E}">
        <p14:creationId xmlns:p14="http://schemas.microsoft.com/office/powerpoint/2010/main" val="2498602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NZ"/>
          </a:p>
        </p:txBody>
      </p:sp>
      <p:sp>
        <p:nvSpPr>
          <p:cNvPr id="3" name="TextBox 3"/>
          <p:cNvSpPr txBox="1"/>
          <p:nvPr/>
        </p:nvSpPr>
        <p:spPr>
          <a:xfrm>
            <a:off x="885825" y="3897360"/>
            <a:ext cx="17376344" cy="3053656"/>
          </a:xfrm>
          <a:prstGeom prst="rect">
            <a:avLst/>
          </a:prstGeom>
        </p:spPr>
        <p:txBody>
          <a:bodyPr wrap="square" lIns="0" tIns="0" rIns="0" bIns="0" rtlCol="0" anchor="t">
            <a:spAutoFit/>
          </a:bodyPr>
          <a:lstStyle/>
          <a:p>
            <a:pPr>
              <a:lnSpc>
                <a:spcPts val="12599"/>
              </a:lnSpc>
            </a:pPr>
            <a:r>
              <a:rPr lang="en-US" sz="7200" b="1" dirty="0">
                <a:solidFill>
                  <a:srgbClr val="FFFFFF"/>
                </a:solidFill>
                <a:latin typeface="Verdana"/>
                <a:ea typeface="Verdana"/>
              </a:rPr>
              <a:t>Developing an Impact Goal </a:t>
            </a:r>
            <a:br>
              <a:rPr lang="en-US" sz="7200" b="1" dirty="0">
                <a:latin typeface="Verdana"/>
                <a:ea typeface="Verdana"/>
              </a:rPr>
            </a:br>
            <a:r>
              <a:rPr lang="en-US" sz="7200" b="1" dirty="0">
                <a:solidFill>
                  <a:srgbClr val="FFFFFF"/>
                </a:solidFill>
                <a:latin typeface="Verdana"/>
                <a:ea typeface="Verdana"/>
              </a:rPr>
              <a:t>and Relevant Engagement Plan</a:t>
            </a:r>
          </a:p>
        </p:txBody>
      </p:sp>
    </p:spTree>
    <p:extLst>
      <p:ext uri="{BB962C8B-B14F-4D97-AF65-F5344CB8AC3E}">
        <p14:creationId xmlns:p14="http://schemas.microsoft.com/office/powerpoint/2010/main" val="121483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2392" cy="10287000"/>
          </a:xfrm>
          <a:custGeom>
            <a:avLst/>
            <a:gdLst/>
            <a:ahLst/>
            <a:cxnLst/>
            <a:rect l="l" t="t" r="r" b="b"/>
            <a:pathLst>
              <a:path w="18282392" h="10287000">
                <a:moveTo>
                  <a:pt x="0" y="0"/>
                </a:moveTo>
                <a:lnTo>
                  <a:pt x="18282392" y="0"/>
                </a:lnTo>
                <a:lnTo>
                  <a:pt x="18282392" y="10287000"/>
                </a:lnTo>
                <a:lnTo>
                  <a:pt x="0" y="10287000"/>
                </a:lnTo>
                <a:lnTo>
                  <a:pt x="0" y="0"/>
                </a:lnTo>
                <a:close/>
              </a:path>
            </a:pathLst>
          </a:custGeom>
          <a:blipFill>
            <a:blip r:embed="rId3"/>
            <a:stretch>
              <a:fillRect/>
            </a:stretch>
          </a:blipFill>
        </p:spPr>
        <p:txBody>
          <a:bodyPr/>
          <a:lstStyle/>
          <a:p>
            <a:endParaRPr lang="en-NZ"/>
          </a:p>
        </p:txBody>
      </p:sp>
      <p:sp>
        <p:nvSpPr>
          <p:cNvPr id="3" name="Freeform 3"/>
          <p:cNvSpPr/>
          <p:nvPr/>
        </p:nvSpPr>
        <p:spPr>
          <a:xfrm>
            <a:off x="14380835" y="648444"/>
            <a:ext cx="3294775" cy="1287497"/>
          </a:xfrm>
          <a:custGeom>
            <a:avLst/>
            <a:gdLst/>
            <a:ahLst/>
            <a:cxnLst/>
            <a:rect l="l" t="t" r="r" b="b"/>
            <a:pathLst>
              <a:path w="3294775" h="1287497">
                <a:moveTo>
                  <a:pt x="0" y="0"/>
                </a:moveTo>
                <a:lnTo>
                  <a:pt x="3294775" y="0"/>
                </a:lnTo>
                <a:lnTo>
                  <a:pt x="3294775" y="1287497"/>
                </a:lnTo>
                <a:lnTo>
                  <a:pt x="0" y="1287497"/>
                </a:lnTo>
                <a:lnTo>
                  <a:pt x="0" y="0"/>
                </a:lnTo>
                <a:close/>
              </a:path>
            </a:pathLst>
          </a:custGeom>
          <a:blipFill>
            <a:blip r:embed="rId4"/>
            <a:stretch>
              <a:fillRect/>
            </a:stretch>
          </a:blipFill>
        </p:spPr>
        <p:txBody>
          <a:bodyPr/>
          <a:lstStyle/>
          <a:p>
            <a:endParaRPr lang="en-NZ"/>
          </a:p>
        </p:txBody>
      </p:sp>
      <p:pic>
        <p:nvPicPr>
          <p:cNvPr id="6" name="Picture 2" descr="https://pbs.twimg.com/media/Dbt84BGX4AEiubB.jpg">
            <a:extLst>
              <a:ext uri="{FF2B5EF4-FFF2-40B4-BE49-F238E27FC236}">
                <a16:creationId xmlns:a16="http://schemas.microsoft.com/office/drawing/2014/main" id="{5C7841A1-D437-86D4-F7D4-9497090967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8288000" cy="10287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923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2392" cy="10287000"/>
          </a:xfrm>
          <a:custGeom>
            <a:avLst/>
            <a:gdLst/>
            <a:ahLst/>
            <a:cxnLst/>
            <a:rect l="l" t="t" r="r" b="b"/>
            <a:pathLst>
              <a:path w="18282392" h="10287000">
                <a:moveTo>
                  <a:pt x="0" y="0"/>
                </a:moveTo>
                <a:lnTo>
                  <a:pt x="18282392" y="0"/>
                </a:lnTo>
                <a:lnTo>
                  <a:pt x="18282392" y="10287000"/>
                </a:lnTo>
                <a:lnTo>
                  <a:pt x="0" y="10287000"/>
                </a:lnTo>
                <a:lnTo>
                  <a:pt x="0" y="0"/>
                </a:lnTo>
                <a:close/>
              </a:path>
            </a:pathLst>
          </a:custGeom>
          <a:blipFill>
            <a:blip r:embed="rId3"/>
            <a:stretch>
              <a:fillRect/>
            </a:stretch>
          </a:blipFill>
        </p:spPr>
        <p:txBody>
          <a:bodyPr/>
          <a:lstStyle/>
          <a:p>
            <a:endParaRPr lang="en-NZ"/>
          </a:p>
        </p:txBody>
      </p:sp>
      <p:sp>
        <p:nvSpPr>
          <p:cNvPr id="4" name="TextBox 4"/>
          <p:cNvSpPr txBox="1"/>
          <p:nvPr/>
        </p:nvSpPr>
        <p:spPr>
          <a:xfrm>
            <a:off x="639663" y="394658"/>
            <a:ext cx="12847737" cy="1082219"/>
          </a:xfrm>
          <a:prstGeom prst="rect">
            <a:avLst/>
          </a:prstGeom>
        </p:spPr>
        <p:txBody>
          <a:bodyPr wrap="square" lIns="0" tIns="0" rIns="0" bIns="0" rtlCol="0" anchor="t">
            <a:spAutoFit/>
          </a:bodyPr>
          <a:lstStyle/>
          <a:p>
            <a:pPr algn="l">
              <a:lnSpc>
                <a:spcPts val="9380"/>
              </a:lnSpc>
            </a:pPr>
            <a:r>
              <a:rPr lang="en-US" sz="5400" b="1">
                <a:solidFill>
                  <a:srgbClr val="FFFFFF"/>
                </a:solidFill>
                <a:latin typeface="Verdana" panose="020B0604030504040204" pitchFamily="34" charset="0"/>
                <a:ea typeface="Verdana" panose="020B0604030504040204" pitchFamily="34" charset="0"/>
              </a:rPr>
              <a:t>The planning process</a:t>
            </a:r>
          </a:p>
        </p:txBody>
      </p:sp>
      <p:sp>
        <p:nvSpPr>
          <p:cNvPr id="5" name="TextBox 5"/>
          <p:cNvSpPr txBox="1"/>
          <p:nvPr/>
        </p:nvSpPr>
        <p:spPr>
          <a:xfrm>
            <a:off x="1905000" y="4297264"/>
            <a:ext cx="8534400" cy="2498184"/>
          </a:xfrm>
          <a:prstGeom prst="rect">
            <a:avLst/>
          </a:prstGeom>
        </p:spPr>
        <p:txBody>
          <a:bodyPr wrap="square" lIns="0" tIns="0" rIns="0" bIns="0" rtlCol="0" anchor="t">
            <a:spAutoFit/>
          </a:bodyPr>
          <a:lstStyle/>
          <a:p>
            <a:pPr marL="742950" indent="-742950">
              <a:lnSpc>
                <a:spcPct val="150000"/>
              </a:lnSpc>
              <a:buFont typeface="+mj-lt"/>
              <a:buAutoNum type="arabicPeriod"/>
            </a:pPr>
            <a:r>
              <a:rPr lang="en-US" sz="2800" dirty="0">
                <a:solidFill>
                  <a:srgbClr val="FFFFFF"/>
                </a:solidFill>
                <a:latin typeface="Verdana"/>
                <a:ea typeface="Verdana"/>
              </a:rPr>
              <a:t>Creating an impact goal</a:t>
            </a:r>
          </a:p>
          <a:p>
            <a:pPr marL="742950" indent="-742950">
              <a:lnSpc>
                <a:spcPct val="150000"/>
              </a:lnSpc>
              <a:buFont typeface="+mj-lt"/>
              <a:buAutoNum type="arabicPeriod"/>
            </a:pPr>
            <a:r>
              <a:rPr lang="en-US" sz="2800" dirty="0">
                <a:solidFill>
                  <a:srgbClr val="FFFFFF"/>
                </a:solidFill>
                <a:latin typeface="Verdana"/>
                <a:ea typeface="Verdana"/>
              </a:rPr>
              <a:t>Mapping your stakeholders</a:t>
            </a:r>
          </a:p>
          <a:p>
            <a:pPr marL="742950" indent="-742950">
              <a:lnSpc>
                <a:spcPct val="150000"/>
              </a:lnSpc>
              <a:buFont typeface="+mj-lt"/>
              <a:buAutoNum type="arabicPeriod"/>
            </a:pPr>
            <a:r>
              <a:rPr lang="en-US" sz="2800" dirty="0">
                <a:solidFill>
                  <a:srgbClr val="FFFFFF"/>
                </a:solidFill>
                <a:latin typeface="Verdana"/>
                <a:ea typeface="Verdana"/>
              </a:rPr>
              <a:t>Developing engagement plans</a:t>
            </a:r>
          </a:p>
          <a:p>
            <a:pPr marL="742950" indent="-742950">
              <a:lnSpc>
                <a:spcPct val="150000"/>
              </a:lnSpc>
              <a:buFont typeface="+mj-lt"/>
              <a:buAutoNum type="arabicPeriod"/>
            </a:pPr>
            <a:r>
              <a:rPr lang="en-US" sz="2800" dirty="0">
                <a:solidFill>
                  <a:srgbClr val="FFFFFF"/>
                </a:solidFill>
                <a:latin typeface="Verdana"/>
                <a:ea typeface="Verdana"/>
              </a:rPr>
              <a:t>Creating an action plan</a:t>
            </a:r>
          </a:p>
        </p:txBody>
      </p:sp>
      <p:pic>
        <p:nvPicPr>
          <p:cNvPr id="6" name="Picture 5">
            <a:extLst>
              <a:ext uri="{FF2B5EF4-FFF2-40B4-BE49-F238E27FC236}">
                <a16:creationId xmlns:a16="http://schemas.microsoft.com/office/drawing/2014/main" id="{673E8731-F78C-B1A3-1508-F2C2AA9A2C1E}"/>
              </a:ext>
            </a:extLst>
          </p:cNvPr>
          <p:cNvPicPr>
            <a:picLocks noChangeAspect="1"/>
          </p:cNvPicPr>
          <p:nvPr/>
        </p:nvPicPr>
        <p:blipFill>
          <a:blip r:embed="rId4"/>
          <a:stretch>
            <a:fillRect/>
          </a:stretch>
        </p:blipFill>
        <p:spPr>
          <a:xfrm>
            <a:off x="9350828" y="3417523"/>
            <a:ext cx="7236210" cy="5387895"/>
          </a:xfrm>
          <a:prstGeom prst="rect">
            <a:avLst/>
          </a:prstGeom>
        </p:spPr>
      </p:pic>
      <p:sp>
        <p:nvSpPr>
          <p:cNvPr id="7" name="Freeform 3">
            <a:extLst>
              <a:ext uri="{FF2B5EF4-FFF2-40B4-BE49-F238E27FC236}">
                <a16:creationId xmlns:a16="http://schemas.microsoft.com/office/drawing/2014/main" id="{52997581-22A1-55E4-3762-F692A30429FA}"/>
              </a:ext>
            </a:extLst>
          </p:cNvPr>
          <p:cNvSpPr/>
          <p:nvPr/>
        </p:nvSpPr>
        <p:spPr>
          <a:xfrm>
            <a:off x="15218229" y="648444"/>
            <a:ext cx="2457381" cy="960269"/>
          </a:xfrm>
          <a:custGeom>
            <a:avLst/>
            <a:gdLst/>
            <a:ahLst/>
            <a:cxnLst/>
            <a:rect l="l" t="t" r="r" b="b"/>
            <a:pathLst>
              <a:path w="3294775" h="1287497">
                <a:moveTo>
                  <a:pt x="0" y="0"/>
                </a:moveTo>
                <a:lnTo>
                  <a:pt x="3294775" y="0"/>
                </a:lnTo>
                <a:lnTo>
                  <a:pt x="3294775" y="1287497"/>
                </a:lnTo>
                <a:lnTo>
                  <a:pt x="0" y="1287497"/>
                </a:lnTo>
                <a:lnTo>
                  <a:pt x="0" y="0"/>
                </a:lnTo>
                <a:close/>
              </a:path>
            </a:pathLst>
          </a:custGeom>
          <a:blipFill>
            <a:blip r:embed="rId5"/>
            <a:stretch>
              <a:fillRect/>
            </a:stretch>
          </a:blipFill>
        </p:spPr>
        <p:txBody>
          <a:bodyPr/>
          <a:lstStyle/>
          <a:p>
            <a:endParaRPr lang="en-NZ"/>
          </a:p>
        </p:txBody>
      </p:sp>
    </p:spTree>
    <p:extLst>
      <p:ext uri="{BB962C8B-B14F-4D97-AF65-F5344CB8AC3E}">
        <p14:creationId xmlns:p14="http://schemas.microsoft.com/office/powerpoint/2010/main" val="4216261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NZ"/>
          </a:p>
        </p:txBody>
      </p:sp>
      <p:sp>
        <p:nvSpPr>
          <p:cNvPr id="6" name="TextBox 6"/>
          <p:cNvSpPr txBox="1"/>
          <p:nvPr/>
        </p:nvSpPr>
        <p:spPr>
          <a:xfrm>
            <a:off x="639604" y="404375"/>
            <a:ext cx="15362396" cy="1082219"/>
          </a:xfrm>
          <a:prstGeom prst="rect">
            <a:avLst/>
          </a:prstGeom>
        </p:spPr>
        <p:txBody>
          <a:bodyPr wrap="square" lIns="0" tIns="0" rIns="0" bIns="0" rtlCol="0" anchor="t">
            <a:spAutoFit/>
          </a:bodyPr>
          <a:lstStyle/>
          <a:p>
            <a:pPr algn="l">
              <a:lnSpc>
                <a:spcPts val="9380"/>
              </a:lnSpc>
            </a:pPr>
            <a:r>
              <a:rPr lang="en-US" sz="5400" b="1">
                <a:solidFill>
                  <a:srgbClr val="FFFFFF"/>
                </a:solidFill>
                <a:latin typeface="Verdana" panose="020B0604030504040204" pitchFamily="34" charset="0"/>
                <a:ea typeface="Verdana" panose="020B0604030504040204" pitchFamily="34" charset="0"/>
              </a:rPr>
              <a:t>Creating an impact goal</a:t>
            </a:r>
          </a:p>
        </p:txBody>
      </p:sp>
      <p:sp>
        <p:nvSpPr>
          <p:cNvPr id="8" name="TextBox 8"/>
          <p:cNvSpPr txBox="1"/>
          <p:nvPr/>
        </p:nvSpPr>
        <p:spPr>
          <a:xfrm>
            <a:off x="1524000" y="2180010"/>
            <a:ext cx="16151610" cy="7127272"/>
          </a:xfrm>
          <a:prstGeom prst="rect">
            <a:avLst/>
          </a:prstGeom>
        </p:spPr>
        <p:txBody>
          <a:bodyPr wrap="square" lIns="0" tIns="0" rIns="0" bIns="0" rtlCol="0" anchor="t">
            <a:spAutoFit/>
          </a:bodyPr>
          <a:lstStyle/>
          <a:p>
            <a:pPr>
              <a:lnSpc>
                <a:spcPct val="150000"/>
              </a:lnSpc>
            </a:pPr>
            <a:r>
              <a:rPr lang="en-US" sz="2400">
                <a:solidFill>
                  <a:srgbClr val="FFFFFF"/>
                </a:solidFill>
                <a:latin typeface="Verdana" panose="020B0604030504040204" pitchFamily="34" charset="0"/>
                <a:ea typeface="Verdana" panose="020B0604030504040204" pitchFamily="34" charset="0"/>
              </a:rPr>
              <a:t>Some questions to consider…</a:t>
            </a:r>
          </a:p>
          <a:p>
            <a:pPr>
              <a:lnSpc>
                <a:spcPct val="150000"/>
              </a:lnSpc>
            </a:pPr>
            <a:endParaRPr lang="en-US" sz="2400">
              <a:solidFill>
                <a:srgbClr val="FFFFFF"/>
              </a:solidFill>
              <a:latin typeface="Verdana" panose="020B0604030504040204" pitchFamily="34" charset="0"/>
              <a:ea typeface="Verdana" panose="020B0604030504040204" pitchFamily="34" charset="0"/>
            </a:endParaRPr>
          </a:p>
          <a:p>
            <a:pPr marL="457200" indent="-457200">
              <a:lnSpc>
                <a:spcPct val="150000"/>
              </a:lnSpc>
              <a:buFont typeface="Wingdings" panose="05000000000000000000" pitchFamily="2" charset="2"/>
              <a:buChar char="v"/>
            </a:pPr>
            <a:r>
              <a:rPr lang="en-US" sz="2400">
                <a:solidFill>
                  <a:srgbClr val="FFFFFF"/>
                </a:solidFill>
                <a:latin typeface="Verdana" panose="020B0604030504040204" pitchFamily="34" charset="0"/>
                <a:ea typeface="Verdana" panose="020B0604030504040204" pitchFamily="34" charset="0"/>
              </a:rPr>
              <a:t>What is the challenge, opportunity, issue or gap in knowledge that your research addresses?</a:t>
            </a:r>
          </a:p>
          <a:p>
            <a:pPr marL="457200" indent="-457200">
              <a:lnSpc>
                <a:spcPct val="150000"/>
              </a:lnSpc>
              <a:buFont typeface="Wingdings" panose="05000000000000000000" pitchFamily="2" charset="2"/>
              <a:buChar char="v"/>
            </a:pPr>
            <a:r>
              <a:rPr lang="en-US" sz="2400">
                <a:solidFill>
                  <a:srgbClr val="FFFFFF"/>
                </a:solidFill>
                <a:latin typeface="Verdana" panose="020B0604030504040204" pitchFamily="34" charset="0"/>
                <a:ea typeface="Verdana" panose="020B0604030504040204" pitchFamily="34" charset="0"/>
              </a:rPr>
              <a:t>How big is the problem?</a:t>
            </a:r>
          </a:p>
          <a:p>
            <a:pPr marL="914400" lvl="1" indent="-457200">
              <a:lnSpc>
                <a:spcPct val="150000"/>
              </a:lnSpc>
              <a:buFont typeface="Wingdings" panose="05000000000000000000" pitchFamily="2" charset="2"/>
              <a:buChar char="v"/>
            </a:pPr>
            <a:r>
              <a:rPr lang="en-US" sz="2400">
                <a:solidFill>
                  <a:srgbClr val="FFFFFF"/>
                </a:solidFill>
                <a:latin typeface="Verdana" panose="020B0604030504040204" pitchFamily="34" charset="0"/>
                <a:ea typeface="Verdana" panose="020B0604030504040204" pitchFamily="34" charset="0"/>
              </a:rPr>
              <a:t>How many people, who is affected, and where is it? What extent of change are you looking to make?</a:t>
            </a:r>
          </a:p>
          <a:p>
            <a:pPr marL="457200" indent="-457200">
              <a:lnSpc>
                <a:spcPct val="150000"/>
              </a:lnSpc>
              <a:buFont typeface="Wingdings" panose="05000000000000000000" pitchFamily="2" charset="2"/>
              <a:buChar char="v"/>
            </a:pPr>
            <a:r>
              <a:rPr lang="en-US" sz="2400">
                <a:solidFill>
                  <a:srgbClr val="FFFFFF"/>
                </a:solidFill>
                <a:latin typeface="Verdana" panose="020B0604030504040204" pitchFamily="34" charset="0"/>
                <a:ea typeface="Verdana" panose="020B0604030504040204" pitchFamily="34" charset="0"/>
              </a:rPr>
              <a:t>How do you know this is a problem?</a:t>
            </a:r>
          </a:p>
          <a:p>
            <a:pPr marL="914400" lvl="1" indent="-457200">
              <a:lnSpc>
                <a:spcPct val="150000"/>
              </a:lnSpc>
              <a:buFont typeface="Wingdings" panose="05000000000000000000" pitchFamily="2" charset="2"/>
              <a:buChar char="v"/>
            </a:pPr>
            <a:r>
              <a:rPr lang="en-US" sz="2400">
                <a:solidFill>
                  <a:srgbClr val="FFFFFF"/>
                </a:solidFill>
                <a:latin typeface="Verdana" panose="020B0604030504040204" pitchFamily="34" charset="0"/>
                <a:ea typeface="Verdana" panose="020B0604030504040204" pitchFamily="34" charset="0"/>
              </a:rPr>
              <a:t>Look for evidence from government priorities, policy documents, media reports, testimonials etc.</a:t>
            </a:r>
          </a:p>
          <a:p>
            <a:pPr marL="457200" indent="-457200">
              <a:lnSpc>
                <a:spcPct val="150000"/>
              </a:lnSpc>
              <a:buFont typeface="Wingdings" panose="05000000000000000000" pitchFamily="2" charset="2"/>
              <a:buChar char="v"/>
            </a:pPr>
            <a:r>
              <a:rPr lang="en-US" sz="2400">
                <a:solidFill>
                  <a:srgbClr val="FFFFFF"/>
                </a:solidFill>
                <a:latin typeface="Verdana" panose="020B0604030504040204" pitchFamily="34" charset="0"/>
                <a:ea typeface="Verdana" panose="020B0604030504040204" pitchFamily="34" charset="0"/>
              </a:rPr>
              <a:t>How can your research help?</a:t>
            </a:r>
          </a:p>
          <a:p>
            <a:pPr marL="457200" indent="-457200">
              <a:lnSpc>
                <a:spcPct val="150000"/>
              </a:lnSpc>
              <a:buFont typeface="Wingdings" panose="05000000000000000000" pitchFamily="2" charset="2"/>
              <a:buChar char="v"/>
            </a:pPr>
            <a:r>
              <a:rPr lang="en-US" sz="2400">
                <a:solidFill>
                  <a:srgbClr val="FFFFFF"/>
                </a:solidFill>
                <a:latin typeface="Verdana" panose="020B0604030504040204" pitchFamily="34" charset="0"/>
                <a:ea typeface="Verdana" panose="020B0604030504040204" pitchFamily="34" charset="0"/>
              </a:rPr>
              <a:t>How is your research different to the existing research?</a:t>
            </a:r>
          </a:p>
          <a:p>
            <a:pPr marL="457200" indent="-457200">
              <a:lnSpc>
                <a:spcPct val="150000"/>
              </a:lnSpc>
              <a:buFont typeface="Wingdings" panose="05000000000000000000" pitchFamily="2" charset="2"/>
              <a:buChar char="v"/>
            </a:pPr>
            <a:r>
              <a:rPr lang="en-US" sz="2400">
                <a:solidFill>
                  <a:srgbClr val="FFFFFF"/>
                </a:solidFill>
                <a:latin typeface="Verdana" panose="020B0604030504040204" pitchFamily="34" charset="0"/>
                <a:ea typeface="Verdana" panose="020B0604030504040204" pitchFamily="34" charset="0"/>
              </a:rPr>
              <a:t>Imagine you’ve successful delivered a research project addressing the previously described challenge – what has been achieved?</a:t>
            </a:r>
          </a:p>
          <a:p>
            <a:pPr marL="457200" indent="-457200">
              <a:lnSpc>
                <a:spcPct val="150000"/>
              </a:lnSpc>
              <a:buFont typeface="Wingdings" panose="05000000000000000000" pitchFamily="2" charset="2"/>
              <a:buChar char="v"/>
            </a:pPr>
            <a:r>
              <a:rPr lang="en-US" sz="2400">
                <a:solidFill>
                  <a:srgbClr val="FFFFFF"/>
                </a:solidFill>
                <a:latin typeface="Verdana" panose="020B0604030504040204" pitchFamily="34" charset="0"/>
                <a:ea typeface="Verdana" panose="020B0604030504040204" pitchFamily="34" charset="0"/>
              </a:rPr>
              <a:t>What would your stakeholders say about how they have benefitted?</a:t>
            </a:r>
          </a:p>
        </p:txBody>
      </p:sp>
      <p:sp>
        <p:nvSpPr>
          <p:cNvPr id="3" name="Freeform 3">
            <a:extLst>
              <a:ext uri="{FF2B5EF4-FFF2-40B4-BE49-F238E27FC236}">
                <a16:creationId xmlns:a16="http://schemas.microsoft.com/office/drawing/2014/main" id="{70A469DD-ECFB-7BF3-D6B8-01464C4BCC23}"/>
              </a:ext>
            </a:extLst>
          </p:cNvPr>
          <p:cNvSpPr/>
          <p:nvPr/>
        </p:nvSpPr>
        <p:spPr>
          <a:xfrm>
            <a:off x="15218229" y="648444"/>
            <a:ext cx="2457381" cy="960269"/>
          </a:xfrm>
          <a:custGeom>
            <a:avLst/>
            <a:gdLst/>
            <a:ahLst/>
            <a:cxnLst/>
            <a:rect l="l" t="t" r="r" b="b"/>
            <a:pathLst>
              <a:path w="3294775" h="1287497">
                <a:moveTo>
                  <a:pt x="0" y="0"/>
                </a:moveTo>
                <a:lnTo>
                  <a:pt x="3294775" y="0"/>
                </a:lnTo>
                <a:lnTo>
                  <a:pt x="3294775" y="1287497"/>
                </a:lnTo>
                <a:lnTo>
                  <a:pt x="0" y="1287497"/>
                </a:lnTo>
                <a:lnTo>
                  <a:pt x="0" y="0"/>
                </a:lnTo>
                <a:close/>
              </a:path>
            </a:pathLst>
          </a:custGeom>
          <a:blipFill>
            <a:blip r:embed="rId4"/>
            <a:stretch>
              <a:fillRect/>
            </a:stretch>
          </a:blipFill>
        </p:spPr>
        <p:txBody>
          <a:bodyPr/>
          <a:lstStyle/>
          <a:p>
            <a:endParaRPr lang="en-NZ"/>
          </a:p>
        </p:txBody>
      </p:sp>
    </p:spTree>
    <p:extLst>
      <p:ext uri="{BB962C8B-B14F-4D97-AF65-F5344CB8AC3E}">
        <p14:creationId xmlns:p14="http://schemas.microsoft.com/office/powerpoint/2010/main" val="3109294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4E43FA-0EA0-33E0-42A8-C7842BF7512B}"/>
            </a:ext>
          </a:extLst>
        </p:cNvPr>
        <p:cNvGrpSpPr/>
        <p:nvPr/>
      </p:nvGrpSpPr>
      <p:grpSpPr>
        <a:xfrm>
          <a:off x="0" y="0"/>
          <a:ext cx="0" cy="0"/>
          <a:chOff x="0" y="0"/>
          <a:chExt cx="0" cy="0"/>
        </a:xfrm>
      </p:grpSpPr>
      <p:sp>
        <p:nvSpPr>
          <p:cNvPr id="7" name="Freeform 2">
            <a:extLst>
              <a:ext uri="{FF2B5EF4-FFF2-40B4-BE49-F238E27FC236}">
                <a16:creationId xmlns:a16="http://schemas.microsoft.com/office/drawing/2014/main" id="{5B20DCEE-178A-F597-5443-0510BC9BC62F}"/>
              </a:ext>
            </a:extLst>
          </p:cNvPr>
          <p:cNvSpPr/>
          <p:nvPr/>
        </p:nvSpPr>
        <p:spPr>
          <a:xfrm>
            <a:off x="0" y="0"/>
            <a:ext cx="18282392" cy="10287000"/>
          </a:xfrm>
          <a:custGeom>
            <a:avLst/>
            <a:gdLst/>
            <a:ahLst/>
            <a:cxnLst/>
            <a:rect l="l" t="t" r="r" b="b"/>
            <a:pathLst>
              <a:path w="18282392" h="10287000">
                <a:moveTo>
                  <a:pt x="0" y="0"/>
                </a:moveTo>
                <a:lnTo>
                  <a:pt x="18282392" y="0"/>
                </a:lnTo>
                <a:lnTo>
                  <a:pt x="18282392" y="10287000"/>
                </a:lnTo>
                <a:lnTo>
                  <a:pt x="0" y="10287000"/>
                </a:lnTo>
                <a:lnTo>
                  <a:pt x="0" y="0"/>
                </a:lnTo>
                <a:close/>
              </a:path>
            </a:pathLst>
          </a:custGeom>
          <a:blipFill>
            <a:blip r:embed="rId3"/>
            <a:stretch>
              <a:fillRect/>
            </a:stretch>
          </a:blipFill>
        </p:spPr>
        <p:txBody>
          <a:bodyPr/>
          <a:lstStyle/>
          <a:p>
            <a:endParaRPr lang="en-NZ"/>
          </a:p>
        </p:txBody>
      </p:sp>
      <p:sp>
        <p:nvSpPr>
          <p:cNvPr id="6" name="TextBox 6">
            <a:extLst>
              <a:ext uri="{FF2B5EF4-FFF2-40B4-BE49-F238E27FC236}">
                <a16:creationId xmlns:a16="http://schemas.microsoft.com/office/drawing/2014/main" id="{1EAD42B7-6C54-DB84-F94A-50F4011FE8AE}"/>
              </a:ext>
            </a:extLst>
          </p:cNvPr>
          <p:cNvSpPr txBox="1"/>
          <p:nvPr/>
        </p:nvSpPr>
        <p:spPr>
          <a:xfrm>
            <a:off x="639604" y="404375"/>
            <a:ext cx="15362396" cy="1082219"/>
          </a:xfrm>
          <a:prstGeom prst="rect">
            <a:avLst/>
          </a:prstGeom>
        </p:spPr>
        <p:txBody>
          <a:bodyPr wrap="square" lIns="0" tIns="0" rIns="0" bIns="0" rtlCol="0" anchor="t">
            <a:spAutoFit/>
          </a:bodyPr>
          <a:lstStyle/>
          <a:p>
            <a:pPr algn="l">
              <a:lnSpc>
                <a:spcPts val="9380"/>
              </a:lnSpc>
            </a:pPr>
            <a:r>
              <a:rPr lang="en-US" sz="5400" b="1">
                <a:solidFill>
                  <a:srgbClr val="FFFFFF"/>
                </a:solidFill>
                <a:latin typeface="Verdana" panose="020B0604030504040204" pitchFamily="34" charset="0"/>
                <a:ea typeface="Verdana" panose="020B0604030504040204" pitchFamily="34" charset="0"/>
              </a:rPr>
              <a:t>Creating an impact goal</a:t>
            </a:r>
          </a:p>
        </p:txBody>
      </p:sp>
      <p:sp>
        <p:nvSpPr>
          <p:cNvPr id="8" name="TextBox 8">
            <a:extLst>
              <a:ext uri="{FF2B5EF4-FFF2-40B4-BE49-F238E27FC236}">
                <a16:creationId xmlns:a16="http://schemas.microsoft.com/office/drawing/2014/main" id="{6F350DBF-F59F-85C3-225E-9AD16F2A906F}"/>
              </a:ext>
            </a:extLst>
          </p:cNvPr>
          <p:cNvSpPr txBox="1"/>
          <p:nvPr/>
        </p:nvSpPr>
        <p:spPr>
          <a:xfrm>
            <a:off x="1524000" y="2180010"/>
            <a:ext cx="16151610" cy="7681270"/>
          </a:xfrm>
          <a:prstGeom prst="rect">
            <a:avLst/>
          </a:prstGeom>
        </p:spPr>
        <p:txBody>
          <a:bodyPr wrap="square" lIns="0" tIns="0" rIns="0" bIns="0" rtlCol="0" anchor="t">
            <a:spAutoFit/>
          </a:bodyPr>
          <a:lstStyle/>
          <a:p>
            <a:pPr>
              <a:lnSpc>
                <a:spcPct val="150000"/>
              </a:lnSpc>
            </a:pPr>
            <a:r>
              <a:rPr lang="en-US" sz="2400">
                <a:solidFill>
                  <a:srgbClr val="FFFFFF"/>
                </a:solidFill>
                <a:latin typeface="Verdana" panose="020B0604030504040204" pitchFamily="34" charset="0"/>
                <a:ea typeface="Verdana" panose="020B0604030504040204" pitchFamily="34" charset="0"/>
              </a:rPr>
              <a:t>Some tips!</a:t>
            </a:r>
          </a:p>
          <a:p>
            <a:pPr>
              <a:lnSpc>
                <a:spcPct val="150000"/>
              </a:lnSpc>
            </a:pPr>
            <a:endParaRPr lang="en-US" sz="2400">
              <a:solidFill>
                <a:srgbClr val="FFFFFF"/>
              </a:solidFill>
              <a:latin typeface="Verdana" panose="020B0604030504040204" pitchFamily="34" charset="0"/>
              <a:ea typeface="Verdana" panose="020B0604030504040204" pitchFamily="34" charset="0"/>
            </a:endParaRPr>
          </a:p>
          <a:p>
            <a:pPr marL="457200" indent="-457200">
              <a:lnSpc>
                <a:spcPct val="150000"/>
              </a:lnSpc>
              <a:buFont typeface="Wingdings" panose="05000000000000000000" pitchFamily="2" charset="2"/>
              <a:buChar char="v"/>
            </a:pPr>
            <a:r>
              <a:rPr lang="en-US" sz="2400">
                <a:solidFill>
                  <a:srgbClr val="FFFFFF"/>
                </a:solidFill>
                <a:latin typeface="Verdana" panose="020B0604030504040204" pitchFamily="34" charset="0"/>
                <a:ea typeface="Verdana" panose="020B0604030504040204" pitchFamily="34" charset="0"/>
              </a:rPr>
              <a:t>It can help by flipping the problem upside down!</a:t>
            </a:r>
          </a:p>
          <a:p>
            <a:pPr marL="914400" lvl="1" indent="-457200">
              <a:lnSpc>
                <a:spcPct val="150000"/>
              </a:lnSpc>
              <a:buFont typeface="Wingdings" panose="05000000000000000000" pitchFamily="2" charset="2"/>
              <a:buChar char="v"/>
            </a:pPr>
            <a:r>
              <a:rPr lang="en-US" sz="2400">
                <a:solidFill>
                  <a:srgbClr val="FFFFFF"/>
                </a:solidFill>
                <a:latin typeface="Verdana" panose="020B0604030504040204" pitchFamily="34" charset="0"/>
                <a:ea typeface="Verdana" panose="020B0604030504040204" pitchFamily="34" charset="0"/>
              </a:rPr>
              <a:t>E.g. Difficult to do [something] &gt; faster or easier [something] within communities.</a:t>
            </a:r>
          </a:p>
          <a:p>
            <a:pPr marL="457200" indent="-457200">
              <a:lnSpc>
                <a:spcPct val="150000"/>
              </a:lnSpc>
              <a:buFont typeface="Wingdings" panose="05000000000000000000" pitchFamily="2" charset="2"/>
              <a:buChar char="v"/>
            </a:pPr>
            <a:r>
              <a:rPr lang="en-US" sz="2400">
                <a:solidFill>
                  <a:srgbClr val="FFFFFF"/>
                </a:solidFill>
                <a:latin typeface="Verdana" panose="020B0604030504040204" pitchFamily="34" charset="0"/>
                <a:ea typeface="Verdana" panose="020B0604030504040204" pitchFamily="34" charset="0"/>
              </a:rPr>
              <a:t>Impact goals should be </a:t>
            </a:r>
            <a:r>
              <a:rPr lang="en-US" sz="2400" b="1">
                <a:solidFill>
                  <a:srgbClr val="FFFFFF"/>
                </a:solidFill>
                <a:latin typeface="Verdana" panose="020B0604030504040204" pitchFamily="34" charset="0"/>
                <a:ea typeface="Verdana" panose="020B0604030504040204" pitchFamily="34" charset="0"/>
              </a:rPr>
              <a:t>SMART </a:t>
            </a:r>
            <a:r>
              <a:rPr lang="en-US" sz="2400">
                <a:solidFill>
                  <a:srgbClr val="FFFFFF"/>
                </a:solidFill>
                <a:latin typeface="Verdana" panose="020B0604030504040204" pitchFamily="34" charset="0"/>
                <a:ea typeface="Verdana" panose="020B0604030504040204" pitchFamily="34" charset="0"/>
              </a:rPr>
              <a:t>– Specific, Measurable, Achievable, Realistic and Time-bound</a:t>
            </a:r>
          </a:p>
          <a:p>
            <a:pPr marL="914400" lvl="1" indent="-457200">
              <a:lnSpc>
                <a:spcPct val="150000"/>
              </a:lnSpc>
              <a:buFont typeface="Wingdings" panose="05000000000000000000" pitchFamily="2" charset="2"/>
              <a:buChar char="v"/>
            </a:pPr>
            <a:r>
              <a:rPr lang="en-US" sz="2400">
                <a:solidFill>
                  <a:srgbClr val="FFFFFF"/>
                </a:solidFill>
                <a:latin typeface="Verdana" panose="020B0604030504040204" pitchFamily="34" charset="0"/>
                <a:ea typeface="Verdana" panose="020B0604030504040204" pitchFamily="34" charset="0"/>
              </a:rPr>
              <a:t>Specific – Be specific about the extent of your potential impact</a:t>
            </a:r>
          </a:p>
          <a:p>
            <a:pPr marL="914400" lvl="1" indent="-457200">
              <a:lnSpc>
                <a:spcPct val="150000"/>
              </a:lnSpc>
              <a:buFont typeface="Wingdings" panose="05000000000000000000" pitchFamily="2" charset="2"/>
              <a:buChar char="v"/>
            </a:pPr>
            <a:r>
              <a:rPr lang="en-US" sz="2400">
                <a:solidFill>
                  <a:srgbClr val="FFFFFF"/>
                </a:solidFill>
                <a:latin typeface="Verdana" panose="020B0604030504040204" pitchFamily="34" charset="0"/>
                <a:ea typeface="Verdana" panose="020B0604030504040204" pitchFamily="34" charset="0"/>
              </a:rPr>
              <a:t>Measurable – What evidence/indicators will prove you’re making progress</a:t>
            </a:r>
          </a:p>
          <a:p>
            <a:pPr marL="914400" lvl="1" indent="-457200">
              <a:lnSpc>
                <a:spcPct val="150000"/>
              </a:lnSpc>
              <a:buFont typeface="Wingdings" panose="05000000000000000000" pitchFamily="2" charset="2"/>
              <a:buChar char="v"/>
            </a:pPr>
            <a:r>
              <a:rPr lang="en-US" sz="2400">
                <a:solidFill>
                  <a:srgbClr val="FFFFFF"/>
                </a:solidFill>
                <a:latin typeface="Verdana" panose="020B0604030504040204" pitchFamily="34" charset="0"/>
                <a:ea typeface="Verdana" panose="020B0604030504040204" pitchFamily="34" charset="0"/>
              </a:rPr>
              <a:t>Achievable – Make sure you can reasonably accomplish your goal given your resources and any constraints</a:t>
            </a:r>
          </a:p>
          <a:p>
            <a:pPr marL="914400" lvl="1" indent="-457200">
              <a:lnSpc>
                <a:spcPct val="150000"/>
              </a:lnSpc>
              <a:buFont typeface="Wingdings" panose="05000000000000000000" pitchFamily="2" charset="2"/>
              <a:buChar char="v"/>
            </a:pPr>
            <a:r>
              <a:rPr lang="en-US" sz="2400">
                <a:solidFill>
                  <a:srgbClr val="FFFFFF"/>
                </a:solidFill>
                <a:latin typeface="Verdana" panose="020B0604030504040204" pitchFamily="34" charset="0"/>
                <a:ea typeface="Verdana" panose="020B0604030504040204" pitchFamily="34" charset="0"/>
              </a:rPr>
              <a:t>Realistic – Be realistic about what might be able to occur within your sphere of influence. Evidence of an impact plan will help your credibility</a:t>
            </a:r>
          </a:p>
          <a:p>
            <a:pPr marL="914400" lvl="1" indent="-457200">
              <a:lnSpc>
                <a:spcPct val="150000"/>
              </a:lnSpc>
              <a:buFont typeface="Wingdings" panose="05000000000000000000" pitchFamily="2" charset="2"/>
              <a:buChar char="v"/>
            </a:pPr>
            <a:r>
              <a:rPr lang="en-US" sz="2400">
                <a:solidFill>
                  <a:srgbClr val="FFFFFF"/>
                </a:solidFill>
                <a:latin typeface="Verdana" panose="020B0604030504040204" pitchFamily="34" charset="0"/>
                <a:ea typeface="Verdana" panose="020B0604030504040204" pitchFamily="34" charset="0"/>
              </a:rPr>
              <a:t>Time-bound - consider how long it will take to achieve your impact goal. This may be by the end of your research project, or in twenty years’ time! You can build in milestones to keep on track.</a:t>
            </a:r>
          </a:p>
          <a:p>
            <a:pPr marL="457200" indent="-457200">
              <a:lnSpc>
                <a:spcPct val="150000"/>
              </a:lnSpc>
              <a:buFont typeface="Wingdings" panose="05000000000000000000" pitchFamily="2" charset="2"/>
              <a:buChar char="v"/>
            </a:pPr>
            <a:endParaRPr lang="en-US" sz="2400">
              <a:solidFill>
                <a:srgbClr val="FFFFFF"/>
              </a:solidFill>
              <a:latin typeface="Verdana" panose="020B0604030504040204" pitchFamily="34" charset="0"/>
              <a:ea typeface="Verdana" panose="020B0604030504040204" pitchFamily="34" charset="0"/>
            </a:endParaRPr>
          </a:p>
        </p:txBody>
      </p:sp>
      <p:sp>
        <p:nvSpPr>
          <p:cNvPr id="3" name="Freeform 3">
            <a:extLst>
              <a:ext uri="{FF2B5EF4-FFF2-40B4-BE49-F238E27FC236}">
                <a16:creationId xmlns:a16="http://schemas.microsoft.com/office/drawing/2014/main" id="{088AA806-DC7F-C713-8265-67BC9B253671}"/>
              </a:ext>
            </a:extLst>
          </p:cNvPr>
          <p:cNvSpPr/>
          <p:nvPr/>
        </p:nvSpPr>
        <p:spPr>
          <a:xfrm>
            <a:off x="15218229" y="648444"/>
            <a:ext cx="2457381" cy="960269"/>
          </a:xfrm>
          <a:custGeom>
            <a:avLst/>
            <a:gdLst/>
            <a:ahLst/>
            <a:cxnLst/>
            <a:rect l="l" t="t" r="r" b="b"/>
            <a:pathLst>
              <a:path w="3294775" h="1287497">
                <a:moveTo>
                  <a:pt x="0" y="0"/>
                </a:moveTo>
                <a:lnTo>
                  <a:pt x="3294775" y="0"/>
                </a:lnTo>
                <a:lnTo>
                  <a:pt x="3294775" y="1287497"/>
                </a:lnTo>
                <a:lnTo>
                  <a:pt x="0" y="1287497"/>
                </a:lnTo>
                <a:lnTo>
                  <a:pt x="0" y="0"/>
                </a:lnTo>
                <a:close/>
              </a:path>
            </a:pathLst>
          </a:custGeom>
          <a:blipFill>
            <a:blip r:embed="rId4"/>
            <a:stretch>
              <a:fillRect/>
            </a:stretch>
          </a:blipFill>
        </p:spPr>
        <p:txBody>
          <a:bodyPr/>
          <a:lstStyle/>
          <a:p>
            <a:endParaRPr lang="en-NZ"/>
          </a:p>
        </p:txBody>
      </p:sp>
    </p:spTree>
    <p:extLst>
      <p:ext uri="{BB962C8B-B14F-4D97-AF65-F5344CB8AC3E}">
        <p14:creationId xmlns:p14="http://schemas.microsoft.com/office/powerpoint/2010/main" val="2652593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11E9C3-24BD-2DF2-9D42-28BC04AFD3F3}"/>
            </a:ext>
          </a:extLst>
        </p:cNvPr>
        <p:cNvGrpSpPr/>
        <p:nvPr/>
      </p:nvGrpSpPr>
      <p:grpSpPr>
        <a:xfrm>
          <a:off x="0" y="0"/>
          <a:ext cx="0" cy="0"/>
          <a:chOff x="0" y="0"/>
          <a:chExt cx="0" cy="0"/>
        </a:xfrm>
      </p:grpSpPr>
      <p:sp>
        <p:nvSpPr>
          <p:cNvPr id="7" name="Freeform 2">
            <a:extLst>
              <a:ext uri="{FF2B5EF4-FFF2-40B4-BE49-F238E27FC236}">
                <a16:creationId xmlns:a16="http://schemas.microsoft.com/office/drawing/2014/main" id="{FE257FFB-F17B-093A-0C3C-EA884664E65E}"/>
              </a:ext>
            </a:extLst>
          </p:cNvPr>
          <p:cNvSpPr/>
          <p:nvPr/>
        </p:nvSpPr>
        <p:spPr>
          <a:xfrm>
            <a:off x="0" y="0"/>
            <a:ext cx="18282392" cy="10287000"/>
          </a:xfrm>
          <a:custGeom>
            <a:avLst/>
            <a:gdLst/>
            <a:ahLst/>
            <a:cxnLst/>
            <a:rect l="l" t="t" r="r" b="b"/>
            <a:pathLst>
              <a:path w="18282392" h="10287000">
                <a:moveTo>
                  <a:pt x="0" y="0"/>
                </a:moveTo>
                <a:lnTo>
                  <a:pt x="18282392" y="0"/>
                </a:lnTo>
                <a:lnTo>
                  <a:pt x="18282392" y="10287000"/>
                </a:lnTo>
                <a:lnTo>
                  <a:pt x="0" y="10287000"/>
                </a:lnTo>
                <a:lnTo>
                  <a:pt x="0" y="0"/>
                </a:lnTo>
                <a:close/>
              </a:path>
            </a:pathLst>
          </a:custGeom>
          <a:blipFill>
            <a:blip r:embed="rId3"/>
            <a:stretch>
              <a:fillRect/>
            </a:stretch>
          </a:blipFill>
        </p:spPr>
        <p:txBody>
          <a:bodyPr/>
          <a:lstStyle/>
          <a:p>
            <a:endParaRPr lang="en-NZ"/>
          </a:p>
        </p:txBody>
      </p:sp>
      <p:sp>
        <p:nvSpPr>
          <p:cNvPr id="6" name="TextBox 6">
            <a:extLst>
              <a:ext uri="{FF2B5EF4-FFF2-40B4-BE49-F238E27FC236}">
                <a16:creationId xmlns:a16="http://schemas.microsoft.com/office/drawing/2014/main" id="{92623564-33E5-9E90-A198-0B517F921346}"/>
              </a:ext>
            </a:extLst>
          </p:cNvPr>
          <p:cNvSpPr txBox="1"/>
          <p:nvPr/>
        </p:nvSpPr>
        <p:spPr>
          <a:xfrm>
            <a:off x="925354" y="4068699"/>
            <a:ext cx="15362396" cy="2284087"/>
          </a:xfrm>
          <a:prstGeom prst="rect">
            <a:avLst/>
          </a:prstGeom>
        </p:spPr>
        <p:txBody>
          <a:bodyPr wrap="square" lIns="0" tIns="0" rIns="0" bIns="0" rtlCol="0" anchor="t">
            <a:spAutoFit/>
          </a:bodyPr>
          <a:lstStyle/>
          <a:p>
            <a:pPr>
              <a:lnSpc>
                <a:spcPts val="9380"/>
              </a:lnSpc>
            </a:pPr>
            <a:r>
              <a:rPr lang="en-US" sz="5400" b="1" dirty="0">
                <a:solidFill>
                  <a:srgbClr val="FFFFFF"/>
                </a:solidFill>
                <a:latin typeface="Verdana"/>
                <a:ea typeface="Verdana"/>
              </a:rPr>
              <a:t>Activity #1</a:t>
            </a:r>
            <a:endParaRPr lang="en-US" dirty="0"/>
          </a:p>
          <a:p>
            <a:pPr>
              <a:lnSpc>
                <a:spcPts val="9380"/>
              </a:lnSpc>
            </a:pPr>
            <a:r>
              <a:rPr lang="en-US" sz="5400" b="1" dirty="0">
                <a:solidFill>
                  <a:srgbClr val="FFFFFF"/>
                </a:solidFill>
                <a:latin typeface="Verdana"/>
                <a:ea typeface="Verdana"/>
              </a:rPr>
              <a:t>Define your impact goal/s</a:t>
            </a:r>
            <a:endParaRPr lang="en-US" dirty="0"/>
          </a:p>
        </p:txBody>
      </p:sp>
      <p:sp>
        <p:nvSpPr>
          <p:cNvPr id="3" name="Freeform 3">
            <a:extLst>
              <a:ext uri="{FF2B5EF4-FFF2-40B4-BE49-F238E27FC236}">
                <a16:creationId xmlns:a16="http://schemas.microsoft.com/office/drawing/2014/main" id="{FD0773ED-A18A-E55C-8749-2C15FCE3CA6B}"/>
              </a:ext>
            </a:extLst>
          </p:cNvPr>
          <p:cNvSpPr/>
          <p:nvPr/>
        </p:nvSpPr>
        <p:spPr>
          <a:xfrm>
            <a:off x="15218229" y="648444"/>
            <a:ext cx="2457381" cy="960269"/>
          </a:xfrm>
          <a:custGeom>
            <a:avLst/>
            <a:gdLst/>
            <a:ahLst/>
            <a:cxnLst/>
            <a:rect l="l" t="t" r="r" b="b"/>
            <a:pathLst>
              <a:path w="3294775" h="1287497">
                <a:moveTo>
                  <a:pt x="0" y="0"/>
                </a:moveTo>
                <a:lnTo>
                  <a:pt x="3294775" y="0"/>
                </a:lnTo>
                <a:lnTo>
                  <a:pt x="3294775" y="1287497"/>
                </a:lnTo>
                <a:lnTo>
                  <a:pt x="0" y="1287497"/>
                </a:lnTo>
                <a:lnTo>
                  <a:pt x="0" y="0"/>
                </a:lnTo>
                <a:close/>
              </a:path>
            </a:pathLst>
          </a:custGeom>
          <a:blipFill>
            <a:blip r:embed="rId4"/>
            <a:stretch>
              <a:fillRect/>
            </a:stretch>
          </a:blipFill>
        </p:spPr>
        <p:txBody>
          <a:bodyPr/>
          <a:lstStyle/>
          <a:p>
            <a:endParaRPr lang="en-NZ"/>
          </a:p>
        </p:txBody>
      </p:sp>
    </p:spTree>
    <p:extLst>
      <p:ext uri="{BB962C8B-B14F-4D97-AF65-F5344CB8AC3E}">
        <p14:creationId xmlns:p14="http://schemas.microsoft.com/office/powerpoint/2010/main" val="4183060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3FDB4F-A910-B4FB-B138-9D5781DC5D56}"/>
            </a:ext>
          </a:extLst>
        </p:cNvPr>
        <p:cNvGrpSpPr/>
        <p:nvPr/>
      </p:nvGrpSpPr>
      <p:grpSpPr>
        <a:xfrm>
          <a:off x="0" y="0"/>
          <a:ext cx="0" cy="0"/>
          <a:chOff x="0" y="0"/>
          <a:chExt cx="0" cy="0"/>
        </a:xfrm>
      </p:grpSpPr>
      <p:sp>
        <p:nvSpPr>
          <p:cNvPr id="4" name="Freeform 2">
            <a:extLst>
              <a:ext uri="{FF2B5EF4-FFF2-40B4-BE49-F238E27FC236}">
                <a16:creationId xmlns:a16="http://schemas.microsoft.com/office/drawing/2014/main" id="{C2A4B6A2-6930-8774-4DB5-F5DFABA6CD73}"/>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NZ"/>
          </a:p>
        </p:txBody>
      </p:sp>
      <p:sp>
        <p:nvSpPr>
          <p:cNvPr id="6" name="TextBox 6">
            <a:extLst>
              <a:ext uri="{FF2B5EF4-FFF2-40B4-BE49-F238E27FC236}">
                <a16:creationId xmlns:a16="http://schemas.microsoft.com/office/drawing/2014/main" id="{F38EE0A3-F93D-7E6E-7F59-7856680FD58F}"/>
              </a:ext>
            </a:extLst>
          </p:cNvPr>
          <p:cNvSpPr txBox="1"/>
          <p:nvPr/>
        </p:nvSpPr>
        <p:spPr>
          <a:xfrm>
            <a:off x="639604" y="404375"/>
            <a:ext cx="15362396" cy="1082219"/>
          </a:xfrm>
          <a:prstGeom prst="rect">
            <a:avLst/>
          </a:prstGeom>
        </p:spPr>
        <p:txBody>
          <a:bodyPr wrap="square" lIns="0" tIns="0" rIns="0" bIns="0" rtlCol="0" anchor="t">
            <a:spAutoFit/>
          </a:bodyPr>
          <a:lstStyle/>
          <a:p>
            <a:pPr algn="l">
              <a:lnSpc>
                <a:spcPts val="9380"/>
              </a:lnSpc>
            </a:pPr>
            <a:r>
              <a:rPr lang="en-US" sz="5400" b="1">
                <a:solidFill>
                  <a:srgbClr val="FFFFFF"/>
                </a:solidFill>
                <a:latin typeface="Verdana" panose="020B0604030504040204" pitchFamily="34" charset="0"/>
                <a:ea typeface="Verdana" panose="020B0604030504040204" pitchFamily="34" charset="0"/>
              </a:rPr>
              <a:t>Mapping your stakeholders</a:t>
            </a:r>
          </a:p>
        </p:txBody>
      </p:sp>
      <p:sp>
        <p:nvSpPr>
          <p:cNvPr id="8" name="TextBox 8">
            <a:extLst>
              <a:ext uri="{FF2B5EF4-FFF2-40B4-BE49-F238E27FC236}">
                <a16:creationId xmlns:a16="http://schemas.microsoft.com/office/drawing/2014/main" id="{BF1392DB-FA5C-9B81-7B72-167C36BE45EB}"/>
              </a:ext>
            </a:extLst>
          </p:cNvPr>
          <p:cNvSpPr txBox="1"/>
          <p:nvPr/>
        </p:nvSpPr>
        <p:spPr>
          <a:xfrm>
            <a:off x="1524000" y="2180010"/>
            <a:ext cx="16151610" cy="7127272"/>
          </a:xfrm>
          <a:prstGeom prst="rect">
            <a:avLst/>
          </a:prstGeom>
        </p:spPr>
        <p:txBody>
          <a:bodyPr wrap="square" lIns="0" tIns="0" rIns="0" bIns="0" rtlCol="0" anchor="t">
            <a:spAutoFit/>
          </a:bodyPr>
          <a:lstStyle/>
          <a:p>
            <a:pPr>
              <a:lnSpc>
                <a:spcPct val="150000"/>
              </a:lnSpc>
            </a:pPr>
            <a:r>
              <a:rPr lang="en-US" sz="2400">
                <a:solidFill>
                  <a:srgbClr val="FFFFFF"/>
                </a:solidFill>
                <a:latin typeface="Verdana" panose="020B0604030504040204" pitchFamily="34" charset="0"/>
                <a:ea typeface="Verdana" panose="020B0604030504040204" pitchFamily="34" charset="0"/>
              </a:rPr>
              <a:t>Stakeholders may:</a:t>
            </a:r>
          </a:p>
          <a:p>
            <a:pPr>
              <a:lnSpc>
                <a:spcPct val="150000"/>
              </a:lnSpc>
            </a:pPr>
            <a:endParaRPr lang="en-US" sz="2400">
              <a:solidFill>
                <a:srgbClr val="FFFFFF"/>
              </a:solidFill>
              <a:latin typeface="Verdana" panose="020B0604030504040204" pitchFamily="34" charset="0"/>
              <a:ea typeface="Verdana" panose="020B0604030504040204" pitchFamily="34" charset="0"/>
            </a:endParaRPr>
          </a:p>
          <a:p>
            <a:pPr marL="914400" lvl="1" indent="-457200">
              <a:lnSpc>
                <a:spcPct val="150000"/>
              </a:lnSpc>
              <a:buFont typeface="Wingdings" panose="05000000000000000000" pitchFamily="2" charset="2"/>
              <a:buChar char="v"/>
            </a:pPr>
            <a:r>
              <a:rPr lang="en-US" sz="2400">
                <a:solidFill>
                  <a:srgbClr val="FFFFFF"/>
                </a:solidFill>
                <a:latin typeface="Verdana" panose="020B0604030504040204" pitchFamily="34" charset="0"/>
                <a:ea typeface="Verdana" panose="020B0604030504040204" pitchFamily="34" charset="0"/>
              </a:rPr>
              <a:t>Be invested in the outcomes of your research</a:t>
            </a:r>
          </a:p>
          <a:p>
            <a:pPr marL="914400" lvl="1" indent="-457200">
              <a:lnSpc>
                <a:spcPct val="150000"/>
              </a:lnSpc>
              <a:buFont typeface="Wingdings" panose="05000000000000000000" pitchFamily="2" charset="2"/>
              <a:buChar char="v"/>
            </a:pPr>
            <a:r>
              <a:rPr lang="en-US" sz="2400">
                <a:solidFill>
                  <a:srgbClr val="FFFFFF"/>
                </a:solidFill>
                <a:latin typeface="Verdana" panose="020B0604030504040204" pitchFamily="34" charset="0"/>
                <a:ea typeface="Verdana" panose="020B0604030504040204" pitchFamily="34" charset="0"/>
              </a:rPr>
              <a:t>Be affected by your research (positively or negatively)</a:t>
            </a:r>
          </a:p>
          <a:p>
            <a:pPr marL="914400" lvl="1" indent="-457200">
              <a:lnSpc>
                <a:spcPct val="150000"/>
              </a:lnSpc>
              <a:buFont typeface="Wingdings" panose="05000000000000000000" pitchFamily="2" charset="2"/>
              <a:buChar char="v"/>
            </a:pPr>
            <a:r>
              <a:rPr lang="en-US" sz="2400">
                <a:solidFill>
                  <a:srgbClr val="FFFFFF"/>
                </a:solidFill>
                <a:latin typeface="Verdana" panose="020B0604030504040204" pitchFamily="34" charset="0"/>
                <a:ea typeface="Verdana" panose="020B0604030504040204" pitchFamily="34" charset="0"/>
              </a:rPr>
              <a:t>Benefit from your research findings</a:t>
            </a:r>
          </a:p>
          <a:p>
            <a:pPr marL="914400" lvl="1" indent="-457200">
              <a:lnSpc>
                <a:spcPct val="150000"/>
              </a:lnSpc>
              <a:buFont typeface="Wingdings" panose="05000000000000000000" pitchFamily="2" charset="2"/>
              <a:buChar char="v"/>
            </a:pPr>
            <a:r>
              <a:rPr lang="en-US" sz="2400">
                <a:solidFill>
                  <a:srgbClr val="FFFFFF"/>
                </a:solidFill>
                <a:latin typeface="Verdana" panose="020B0604030504040204" pitchFamily="34" charset="0"/>
                <a:ea typeface="Verdana" panose="020B0604030504040204" pitchFamily="34" charset="0"/>
              </a:rPr>
              <a:t>Want to use or implement your findings</a:t>
            </a:r>
          </a:p>
          <a:p>
            <a:pPr marL="914400" lvl="1" indent="-457200">
              <a:lnSpc>
                <a:spcPct val="150000"/>
              </a:lnSpc>
              <a:buFont typeface="Wingdings" panose="05000000000000000000" pitchFamily="2" charset="2"/>
              <a:buChar char="v"/>
            </a:pPr>
            <a:r>
              <a:rPr lang="en-US" sz="2400">
                <a:solidFill>
                  <a:srgbClr val="FFFFFF"/>
                </a:solidFill>
                <a:latin typeface="Verdana" panose="020B0604030504040204" pitchFamily="34" charset="0"/>
                <a:ea typeface="Verdana" panose="020B0604030504040204" pitchFamily="34" charset="0"/>
              </a:rPr>
              <a:t>Be fundamental to achieving impact</a:t>
            </a:r>
          </a:p>
          <a:p>
            <a:pPr marL="914400" lvl="1" indent="-457200">
              <a:lnSpc>
                <a:spcPct val="150000"/>
              </a:lnSpc>
              <a:buFont typeface="Wingdings" panose="05000000000000000000" pitchFamily="2" charset="2"/>
              <a:buChar char="v"/>
            </a:pPr>
            <a:r>
              <a:rPr lang="en-US" sz="2400">
                <a:solidFill>
                  <a:srgbClr val="FFFFFF"/>
                </a:solidFill>
                <a:latin typeface="Verdana" panose="020B0604030504040204" pitchFamily="34" charset="0"/>
                <a:ea typeface="Verdana" panose="020B0604030504040204" pitchFamily="34" charset="0"/>
              </a:rPr>
              <a:t>Co-design the research project or co-produce research outputs</a:t>
            </a:r>
          </a:p>
          <a:p>
            <a:pPr marL="914400" lvl="1" indent="-457200">
              <a:lnSpc>
                <a:spcPct val="150000"/>
              </a:lnSpc>
              <a:buFont typeface="Wingdings" panose="05000000000000000000" pitchFamily="2" charset="2"/>
              <a:buChar char="v"/>
            </a:pPr>
            <a:r>
              <a:rPr lang="en-US" sz="2400">
                <a:solidFill>
                  <a:srgbClr val="FFFFFF"/>
                </a:solidFill>
                <a:latin typeface="Verdana" panose="020B0604030504040204" pitchFamily="34" charset="0"/>
                <a:ea typeface="Verdana" panose="020B0604030504040204" pitchFamily="34" charset="0"/>
              </a:rPr>
              <a:t>Provide lived experience to improve research design and identify relevant outcomes or impact measures</a:t>
            </a:r>
          </a:p>
          <a:p>
            <a:pPr marL="914400" lvl="1" indent="-457200">
              <a:lnSpc>
                <a:spcPct val="150000"/>
              </a:lnSpc>
              <a:buFont typeface="Wingdings" panose="05000000000000000000" pitchFamily="2" charset="2"/>
              <a:buChar char="v"/>
            </a:pPr>
            <a:r>
              <a:rPr lang="en-US" sz="2400">
                <a:solidFill>
                  <a:srgbClr val="FFFFFF"/>
                </a:solidFill>
                <a:latin typeface="Verdana" panose="020B0604030504040204" pitchFamily="34" charset="0"/>
                <a:ea typeface="Verdana" panose="020B0604030504040204" pitchFamily="34" charset="0"/>
              </a:rPr>
              <a:t>Offer specific expertise or access to equipment, data, or other resources</a:t>
            </a:r>
          </a:p>
          <a:p>
            <a:pPr marL="914400" lvl="1" indent="-457200">
              <a:lnSpc>
                <a:spcPct val="150000"/>
              </a:lnSpc>
              <a:buFont typeface="Wingdings" panose="05000000000000000000" pitchFamily="2" charset="2"/>
              <a:buChar char="v"/>
            </a:pPr>
            <a:r>
              <a:rPr lang="en-US" sz="2400">
                <a:solidFill>
                  <a:srgbClr val="FFFFFF"/>
                </a:solidFill>
                <a:latin typeface="Verdana" panose="020B0604030504040204" pitchFamily="34" charset="0"/>
                <a:ea typeface="Verdana" panose="020B0604030504040204" pitchFamily="34" charset="0"/>
              </a:rPr>
              <a:t>Support dissemination through large or influential networks</a:t>
            </a:r>
          </a:p>
          <a:p>
            <a:pPr marL="914400" lvl="1" indent="-457200">
              <a:lnSpc>
                <a:spcPct val="150000"/>
              </a:lnSpc>
              <a:buFont typeface="Wingdings" panose="05000000000000000000" pitchFamily="2" charset="2"/>
              <a:buChar char="v"/>
            </a:pPr>
            <a:r>
              <a:rPr lang="en-US" sz="2400">
                <a:solidFill>
                  <a:srgbClr val="FFFFFF"/>
                </a:solidFill>
                <a:latin typeface="Verdana" panose="020B0604030504040204" pitchFamily="34" charset="0"/>
                <a:ea typeface="Verdana" panose="020B0604030504040204" pitchFamily="34" charset="0"/>
              </a:rPr>
              <a:t>Oppose, block, or challenge aspects of your research</a:t>
            </a:r>
          </a:p>
        </p:txBody>
      </p:sp>
      <p:sp>
        <p:nvSpPr>
          <p:cNvPr id="3" name="Freeform 3">
            <a:extLst>
              <a:ext uri="{FF2B5EF4-FFF2-40B4-BE49-F238E27FC236}">
                <a16:creationId xmlns:a16="http://schemas.microsoft.com/office/drawing/2014/main" id="{99D4B6F1-DE1F-6CD4-D939-6FFC68194E61}"/>
              </a:ext>
            </a:extLst>
          </p:cNvPr>
          <p:cNvSpPr/>
          <p:nvPr/>
        </p:nvSpPr>
        <p:spPr>
          <a:xfrm>
            <a:off x="15218229" y="648444"/>
            <a:ext cx="2457381" cy="960269"/>
          </a:xfrm>
          <a:custGeom>
            <a:avLst/>
            <a:gdLst/>
            <a:ahLst/>
            <a:cxnLst/>
            <a:rect l="l" t="t" r="r" b="b"/>
            <a:pathLst>
              <a:path w="3294775" h="1287497">
                <a:moveTo>
                  <a:pt x="0" y="0"/>
                </a:moveTo>
                <a:lnTo>
                  <a:pt x="3294775" y="0"/>
                </a:lnTo>
                <a:lnTo>
                  <a:pt x="3294775" y="1287497"/>
                </a:lnTo>
                <a:lnTo>
                  <a:pt x="0" y="1287497"/>
                </a:lnTo>
                <a:lnTo>
                  <a:pt x="0" y="0"/>
                </a:lnTo>
                <a:close/>
              </a:path>
            </a:pathLst>
          </a:custGeom>
          <a:blipFill>
            <a:blip r:embed="rId4"/>
            <a:stretch>
              <a:fillRect/>
            </a:stretch>
          </a:blipFill>
        </p:spPr>
        <p:txBody>
          <a:bodyPr/>
          <a:lstStyle/>
          <a:p>
            <a:endParaRPr lang="en-NZ"/>
          </a:p>
        </p:txBody>
      </p:sp>
    </p:spTree>
    <p:extLst>
      <p:ext uri="{BB962C8B-B14F-4D97-AF65-F5344CB8AC3E}">
        <p14:creationId xmlns:p14="http://schemas.microsoft.com/office/powerpoint/2010/main" val="3029211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2392" cy="10287000"/>
          </a:xfrm>
          <a:custGeom>
            <a:avLst/>
            <a:gdLst/>
            <a:ahLst/>
            <a:cxnLst/>
            <a:rect l="l" t="t" r="r" b="b"/>
            <a:pathLst>
              <a:path w="18282392" h="10287000">
                <a:moveTo>
                  <a:pt x="0" y="0"/>
                </a:moveTo>
                <a:lnTo>
                  <a:pt x="18282392" y="0"/>
                </a:lnTo>
                <a:lnTo>
                  <a:pt x="18282392" y="10287000"/>
                </a:lnTo>
                <a:lnTo>
                  <a:pt x="0" y="10287000"/>
                </a:lnTo>
                <a:lnTo>
                  <a:pt x="0" y="0"/>
                </a:lnTo>
                <a:close/>
              </a:path>
            </a:pathLst>
          </a:custGeom>
          <a:blipFill>
            <a:blip r:embed="rId4"/>
            <a:stretch>
              <a:fillRect/>
            </a:stretch>
          </a:blipFill>
        </p:spPr>
        <p:txBody>
          <a:bodyPr/>
          <a:lstStyle/>
          <a:p>
            <a:endParaRPr lang="en-NZ"/>
          </a:p>
        </p:txBody>
      </p:sp>
      <p:sp>
        <p:nvSpPr>
          <p:cNvPr id="4" name="TextBox 4"/>
          <p:cNvSpPr txBox="1"/>
          <p:nvPr/>
        </p:nvSpPr>
        <p:spPr>
          <a:xfrm>
            <a:off x="639663" y="394658"/>
            <a:ext cx="12847737" cy="1082219"/>
          </a:xfrm>
          <a:prstGeom prst="rect">
            <a:avLst/>
          </a:prstGeom>
        </p:spPr>
        <p:txBody>
          <a:bodyPr wrap="square" lIns="0" tIns="0" rIns="0" bIns="0" rtlCol="0" anchor="t">
            <a:spAutoFit/>
          </a:bodyPr>
          <a:lstStyle/>
          <a:p>
            <a:pPr algn="l">
              <a:lnSpc>
                <a:spcPts val="9380"/>
              </a:lnSpc>
            </a:pPr>
            <a:r>
              <a:rPr lang="en-US" sz="5400" b="1">
                <a:solidFill>
                  <a:srgbClr val="FFFFFF"/>
                </a:solidFill>
                <a:latin typeface="Verdana" panose="020B0604030504040204" pitchFamily="34" charset="0"/>
                <a:ea typeface="Verdana" panose="020B0604030504040204" pitchFamily="34" charset="0"/>
              </a:rPr>
              <a:t>Mapping your stakeholders</a:t>
            </a:r>
          </a:p>
        </p:txBody>
      </p:sp>
      <p:pic>
        <p:nvPicPr>
          <p:cNvPr id="17" name="Picture 16" descr="A screenshot of a computer screen&#10;&#10;Description automatically generated">
            <a:extLst>
              <a:ext uri="{FF2B5EF4-FFF2-40B4-BE49-F238E27FC236}">
                <a16:creationId xmlns:a16="http://schemas.microsoft.com/office/drawing/2014/main" id="{5CA90E29-986E-FDFA-F06F-C217D081917D}"/>
              </a:ext>
            </a:extLst>
          </p:cNvPr>
          <p:cNvPicPr>
            <a:picLocks noChangeAspect="1"/>
          </p:cNvPicPr>
          <p:nvPr/>
        </p:nvPicPr>
        <p:blipFill>
          <a:blip r:embed="rId5">
            <a:extLst>
              <a:ext uri="{28A0092B-C50C-407E-A947-70E740481C1C}">
                <a14:useLocalDpi xmlns:a14="http://schemas.microsoft.com/office/drawing/2010/main" val="0"/>
              </a:ext>
            </a:extLst>
          </a:blip>
          <a:srcRect t="34889" b="19555"/>
          <a:stretch/>
        </p:blipFill>
        <p:spPr>
          <a:xfrm>
            <a:off x="1513567" y="1958801"/>
            <a:ext cx="14539524" cy="7946684"/>
          </a:xfrm>
          <a:prstGeom prst="rect">
            <a:avLst/>
          </a:prstGeom>
        </p:spPr>
      </p:pic>
      <p:sp>
        <p:nvSpPr>
          <p:cNvPr id="5" name="Freeform 3">
            <a:extLst>
              <a:ext uri="{FF2B5EF4-FFF2-40B4-BE49-F238E27FC236}">
                <a16:creationId xmlns:a16="http://schemas.microsoft.com/office/drawing/2014/main" id="{ADFF8BC5-2BBB-4110-3019-4804F3D7C5EA}"/>
              </a:ext>
            </a:extLst>
          </p:cNvPr>
          <p:cNvSpPr/>
          <p:nvPr/>
        </p:nvSpPr>
        <p:spPr>
          <a:xfrm>
            <a:off x="15218229" y="648444"/>
            <a:ext cx="2457381" cy="960269"/>
          </a:xfrm>
          <a:custGeom>
            <a:avLst/>
            <a:gdLst/>
            <a:ahLst/>
            <a:cxnLst/>
            <a:rect l="l" t="t" r="r" b="b"/>
            <a:pathLst>
              <a:path w="3294775" h="1287497">
                <a:moveTo>
                  <a:pt x="0" y="0"/>
                </a:moveTo>
                <a:lnTo>
                  <a:pt x="3294775" y="0"/>
                </a:lnTo>
                <a:lnTo>
                  <a:pt x="3294775" y="1287497"/>
                </a:lnTo>
                <a:lnTo>
                  <a:pt x="0" y="1287497"/>
                </a:lnTo>
                <a:lnTo>
                  <a:pt x="0" y="0"/>
                </a:lnTo>
                <a:close/>
              </a:path>
            </a:pathLst>
          </a:custGeom>
          <a:blipFill>
            <a:blip r:embed="rId6"/>
            <a:stretch>
              <a:fillRect/>
            </a:stretch>
          </a:blipFill>
        </p:spPr>
        <p:txBody>
          <a:bodyPr/>
          <a:lstStyle/>
          <a:p>
            <a:endParaRPr lang="en-NZ"/>
          </a:p>
        </p:txBody>
      </p:sp>
    </p:spTree>
    <p:extLst>
      <p:ext uri="{BB962C8B-B14F-4D97-AF65-F5344CB8AC3E}">
        <p14:creationId xmlns:p14="http://schemas.microsoft.com/office/powerpoint/2010/main" val="2699723054"/>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NZ"/>
          </a:p>
        </p:txBody>
      </p:sp>
      <p:sp>
        <p:nvSpPr>
          <p:cNvPr id="6" name="TextBox 6"/>
          <p:cNvSpPr txBox="1"/>
          <p:nvPr/>
        </p:nvSpPr>
        <p:spPr>
          <a:xfrm>
            <a:off x="639604" y="404375"/>
            <a:ext cx="12039600" cy="1082219"/>
          </a:xfrm>
          <a:prstGeom prst="rect">
            <a:avLst/>
          </a:prstGeom>
        </p:spPr>
        <p:txBody>
          <a:bodyPr wrap="square" lIns="0" tIns="0" rIns="0" bIns="0" rtlCol="0" anchor="t">
            <a:spAutoFit/>
          </a:bodyPr>
          <a:lstStyle/>
          <a:p>
            <a:pPr algn="l">
              <a:lnSpc>
                <a:spcPts val="9380"/>
              </a:lnSpc>
            </a:pPr>
            <a:r>
              <a:rPr lang="en-US" sz="5400" b="1">
                <a:solidFill>
                  <a:srgbClr val="FFFFFF"/>
                </a:solidFill>
                <a:latin typeface="Verdana" panose="020B0604030504040204" pitchFamily="34" charset="0"/>
                <a:ea typeface="Verdana" panose="020B0604030504040204" pitchFamily="34" charset="0"/>
              </a:rPr>
              <a:t>Today’s workshop</a:t>
            </a:r>
          </a:p>
        </p:txBody>
      </p:sp>
      <p:sp>
        <p:nvSpPr>
          <p:cNvPr id="8" name="TextBox 8"/>
          <p:cNvSpPr txBox="1"/>
          <p:nvPr/>
        </p:nvSpPr>
        <p:spPr>
          <a:xfrm>
            <a:off x="1633317" y="2375547"/>
            <a:ext cx="12320935" cy="7022500"/>
          </a:xfrm>
          <a:prstGeom prst="rect">
            <a:avLst/>
          </a:prstGeom>
        </p:spPr>
        <p:txBody>
          <a:bodyPr wrap="square" lIns="0" tIns="0" rIns="0" bIns="0" rtlCol="0" anchor="t">
            <a:spAutoFit/>
          </a:bodyPr>
          <a:lstStyle/>
          <a:p>
            <a:pPr>
              <a:lnSpc>
                <a:spcPct val="150000"/>
              </a:lnSpc>
            </a:pPr>
            <a:r>
              <a:rPr lang="en-US" sz="2800" b="1" dirty="0">
                <a:solidFill>
                  <a:srgbClr val="FFFFFF"/>
                </a:solidFill>
                <a:latin typeface="Verdana"/>
                <a:ea typeface="Verdana"/>
              </a:rPr>
              <a:t>Setting the context</a:t>
            </a:r>
          </a:p>
          <a:p>
            <a:pPr marL="342900" indent="-342900">
              <a:lnSpc>
                <a:spcPct val="150000"/>
              </a:lnSpc>
              <a:buFont typeface="Wingdings" panose="05000000000000000000" pitchFamily="2" charset="2"/>
              <a:buChar char="v"/>
            </a:pPr>
            <a:r>
              <a:rPr lang="en-US" sz="2800" dirty="0">
                <a:solidFill>
                  <a:srgbClr val="FFFFFF"/>
                </a:solidFill>
                <a:latin typeface="Verdana"/>
                <a:ea typeface="Verdana"/>
              </a:rPr>
              <a:t> What is research impact? </a:t>
            </a:r>
          </a:p>
          <a:p>
            <a:pPr marL="342900" indent="-342900">
              <a:lnSpc>
                <a:spcPct val="150000"/>
              </a:lnSpc>
              <a:buFont typeface="Wingdings" panose="05000000000000000000" pitchFamily="2" charset="2"/>
              <a:buChar char="v"/>
            </a:pPr>
            <a:r>
              <a:rPr lang="en-US" sz="2800" dirty="0">
                <a:solidFill>
                  <a:srgbClr val="FFFFFF"/>
                </a:solidFill>
                <a:latin typeface="Verdana"/>
                <a:ea typeface="Verdana"/>
              </a:rPr>
              <a:t> Impact in HRC grant applications</a:t>
            </a:r>
          </a:p>
          <a:p>
            <a:pPr>
              <a:lnSpc>
                <a:spcPct val="150000"/>
              </a:lnSpc>
            </a:pPr>
            <a:endParaRPr lang="en-US" sz="2800">
              <a:solidFill>
                <a:srgbClr val="FFFFFF"/>
              </a:solidFill>
              <a:latin typeface="Verdana" panose="020B0604030504040204" pitchFamily="34" charset="0"/>
              <a:ea typeface="Verdana" panose="020B0604030504040204" pitchFamily="34" charset="0"/>
            </a:endParaRPr>
          </a:p>
          <a:p>
            <a:pPr>
              <a:lnSpc>
                <a:spcPct val="150000"/>
              </a:lnSpc>
            </a:pPr>
            <a:r>
              <a:rPr lang="en-US" sz="2800" b="1" dirty="0">
                <a:solidFill>
                  <a:srgbClr val="FFFFFF"/>
                </a:solidFill>
                <a:latin typeface="Verdana"/>
                <a:ea typeface="Verdana"/>
              </a:rPr>
              <a:t>Best practice for planning impact</a:t>
            </a:r>
          </a:p>
          <a:p>
            <a:pPr marL="342900" indent="-342900">
              <a:lnSpc>
                <a:spcPct val="150000"/>
              </a:lnSpc>
              <a:buFont typeface="Wingdings" panose="05000000000000000000" pitchFamily="2" charset="2"/>
              <a:buChar char="v"/>
            </a:pPr>
            <a:r>
              <a:rPr lang="en-US" sz="2800" dirty="0">
                <a:solidFill>
                  <a:srgbClr val="FFFFFF"/>
                </a:solidFill>
                <a:latin typeface="Verdana"/>
                <a:ea typeface="Verdana"/>
              </a:rPr>
              <a:t> </a:t>
            </a:r>
            <a:r>
              <a:rPr lang="en-US" sz="2800" dirty="0" err="1">
                <a:solidFill>
                  <a:srgbClr val="FFFFFF"/>
                </a:solidFill>
                <a:latin typeface="Verdana"/>
                <a:ea typeface="Verdana"/>
              </a:rPr>
              <a:t>Visualising</a:t>
            </a:r>
            <a:r>
              <a:rPr lang="en-US" sz="2800" dirty="0">
                <a:solidFill>
                  <a:srgbClr val="FFFFFF"/>
                </a:solidFill>
                <a:latin typeface="Verdana"/>
                <a:ea typeface="Verdana"/>
              </a:rPr>
              <a:t> your pathway to impact</a:t>
            </a:r>
          </a:p>
          <a:p>
            <a:pPr marL="342900" indent="-342900">
              <a:lnSpc>
                <a:spcPct val="150000"/>
              </a:lnSpc>
              <a:buFont typeface="Wingdings" panose="05000000000000000000" pitchFamily="2" charset="2"/>
              <a:buChar char="v"/>
            </a:pPr>
            <a:r>
              <a:rPr lang="en-US" sz="2800" dirty="0">
                <a:solidFill>
                  <a:srgbClr val="FFFFFF"/>
                </a:solidFill>
                <a:latin typeface="Verdana"/>
                <a:ea typeface="Verdana"/>
              </a:rPr>
              <a:t> Articulating your impact goal</a:t>
            </a:r>
          </a:p>
          <a:p>
            <a:pPr marL="342900" indent="-342900">
              <a:lnSpc>
                <a:spcPct val="150000"/>
              </a:lnSpc>
              <a:buFont typeface="Wingdings" panose="05000000000000000000" pitchFamily="2" charset="2"/>
              <a:buChar char="v"/>
            </a:pPr>
            <a:r>
              <a:rPr lang="en-US" sz="2800" dirty="0">
                <a:solidFill>
                  <a:srgbClr val="FFFFFF"/>
                </a:solidFill>
                <a:latin typeface="Verdana"/>
                <a:ea typeface="Verdana"/>
              </a:rPr>
              <a:t> Mapping and </a:t>
            </a:r>
            <a:r>
              <a:rPr lang="en-US" sz="2800" dirty="0" err="1">
                <a:solidFill>
                  <a:srgbClr val="FFFFFF"/>
                </a:solidFill>
                <a:latin typeface="Verdana"/>
                <a:ea typeface="Verdana"/>
              </a:rPr>
              <a:t>prioritising</a:t>
            </a:r>
            <a:r>
              <a:rPr lang="en-US" sz="2800" dirty="0">
                <a:solidFill>
                  <a:srgbClr val="FFFFFF"/>
                </a:solidFill>
                <a:latin typeface="Verdana"/>
                <a:ea typeface="Verdana"/>
              </a:rPr>
              <a:t> stakeholders</a:t>
            </a:r>
          </a:p>
          <a:p>
            <a:pPr marL="342900" indent="-342900">
              <a:lnSpc>
                <a:spcPct val="150000"/>
              </a:lnSpc>
              <a:buFont typeface="Wingdings" panose="05000000000000000000" pitchFamily="2" charset="2"/>
              <a:buChar char="v"/>
            </a:pPr>
            <a:r>
              <a:rPr lang="en-US" sz="2800" dirty="0">
                <a:solidFill>
                  <a:srgbClr val="FFFFFF"/>
                </a:solidFill>
                <a:latin typeface="Verdana"/>
                <a:ea typeface="Verdana"/>
              </a:rPr>
              <a:t> Developing an engagement plan</a:t>
            </a:r>
          </a:p>
          <a:p>
            <a:pPr marL="342900" indent="-342900">
              <a:lnSpc>
                <a:spcPct val="150000"/>
              </a:lnSpc>
              <a:buFont typeface="Wingdings" panose="05000000000000000000" pitchFamily="2" charset="2"/>
              <a:buChar char="v"/>
            </a:pPr>
            <a:r>
              <a:rPr lang="en-US" sz="2800" dirty="0">
                <a:solidFill>
                  <a:srgbClr val="FFFFFF"/>
                </a:solidFill>
                <a:latin typeface="Verdana"/>
                <a:ea typeface="Verdana"/>
              </a:rPr>
              <a:t> Developing an action plan</a:t>
            </a:r>
          </a:p>
          <a:p>
            <a:pPr>
              <a:lnSpc>
                <a:spcPct val="150000"/>
              </a:lnSpc>
            </a:pPr>
            <a:endParaRPr lang="en-US" sz="2800" b="1" dirty="0">
              <a:solidFill>
                <a:srgbClr val="FFFFFF"/>
              </a:solidFill>
              <a:latin typeface="Verdana" panose="020B0604030504040204" pitchFamily="34" charset="0"/>
              <a:ea typeface="Verdana" panose="020B0604030504040204" pitchFamily="34" charset="0"/>
            </a:endParaRPr>
          </a:p>
        </p:txBody>
      </p:sp>
      <p:pic>
        <p:nvPicPr>
          <p:cNvPr id="9" name="Picture 8">
            <a:extLst>
              <a:ext uri="{FF2B5EF4-FFF2-40B4-BE49-F238E27FC236}">
                <a16:creationId xmlns:a16="http://schemas.microsoft.com/office/drawing/2014/main" id="{3B89261D-A34F-F226-3A82-2E7EDAD2855C}"/>
              </a:ext>
            </a:extLst>
          </p:cNvPr>
          <p:cNvPicPr>
            <a:picLocks noChangeAspect="1"/>
          </p:cNvPicPr>
          <p:nvPr/>
        </p:nvPicPr>
        <p:blipFill>
          <a:blip r:embed="rId4"/>
          <a:stretch>
            <a:fillRect/>
          </a:stretch>
        </p:blipFill>
        <p:spPr>
          <a:xfrm>
            <a:off x="9599266" y="4505714"/>
            <a:ext cx="8013286" cy="5086559"/>
          </a:xfrm>
          <a:prstGeom prst="rect">
            <a:avLst/>
          </a:prstGeom>
        </p:spPr>
      </p:pic>
      <p:sp>
        <p:nvSpPr>
          <p:cNvPr id="3" name="Freeform 3">
            <a:extLst>
              <a:ext uri="{FF2B5EF4-FFF2-40B4-BE49-F238E27FC236}">
                <a16:creationId xmlns:a16="http://schemas.microsoft.com/office/drawing/2014/main" id="{822E07D1-D172-8E81-9B04-861D08ECA2BF}"/>
              </a:ext>
            </a:extLst>
          </p:cNvPr>
          <p:cNvSpPr/>
          <p:nvPr/>
        </p:nvSpPr>
        <p:spPr>
          <a:xfrm>
            <a:off x="15218229" y="648444"/>
            <a:ext cx="2457381" cy="960269"/>
          </a:xfrm>
          <a:custGeom>
            <a:avLst/>
            <a:gdLst/>
            <a:ahLst/>
            <a:cxnLst/>
            <a:rect l="l" t="t" r="r" b="b"/>
            <a:pathLst>
              <a:path w="3294775" h="1287497">
                <a:moveTo>
                  <a:pt x="0" y="0"/>
                </a:moveTo>
                <a:lnTo>
                  <a:pt x="3294775" y="0"/>
                </a:lnTo>
                <a:lnTo>
                  <a:pt x="3294775" y="1287497"/>
                </a:lnTo>
                <a:lnTo>
                  <a:pt x="0" y="1287497"/>
                </a:lnTo>
                <a:lnTo>
                  <a:pt x="0" y="0"/>
                </a:lnTo>
                <a:close/>
              </a:path>
            </a:pathLst>
          </a:custGeom>
          <a:blipFill>
            <a:blip r:embed="rId5"/>
            <a:stretch>
              <a:fillRect/>
            </a:stretch>
          </a:blipFill>
        </p:spPr>
        <p:txBody>
          <a:bodyPr/>
          <a:lstStyle/>
          <a:p>
            <a:endParaRPr lang="en-NZ"/>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A35B84-F48F-B046-382D-271E627F4275}"/>
            </a:ext>
          </a:extLst>
        </p:cNvPr>
        <p:cNvGrpSpPr/>
        <p:nvPr/>
      </p:nvGrpSpPr>
      <p:grpSpPr>
        <a:xfrm>
          <a:off x="0" y="0"/>
          <a:ext cx="0" cy="0"/>
          <a:chOff x="0" y="0"/>
          <a:chExt cx="0" cy="0"/>
        </a:xfrm>
      </p:grpSpPr>
      <p:sp>
        <p:nvSpPr>
          <p:cNvPr id="7" name="Freeform 2">
            <a:extLst>
              <a:ext uri="{FF2B5EF4-FFF2-40B4-BE49-F238E27FC236}">
                <a16:creationId xmlns:a16="http://schemas.microsoft.com/office/drawing/2014/main" id="{12C22BFF-3802-45E0-A656-4B0E6E2E7266}"/>
              </a:ext>
            </a:extLst>
          </p:cNvPr>
          <p:cNvSpPr/>
          <p:nvPr/>
        </p:nvSpPr>
        <p:spPr>
          <a:xfrm>
            <a:off x="0" y="0"/>
            <a:ext cx="18282392" cy="10287000"/>
          </a:xfrm>
          <a:custGeom>
            <a:avLst/>
            <a:gdLst/>
            <a:ahLst/>
            <a:cxnLst/>
            <a:rect l="l" t="t" r="r" b="b"/>
            <a:pathLst>
              <a:path w="18282392" h="10287000">
                <a:moveTo>
                  <a:pt x="0" y="0"/>
                </a:moveTo>
                <a:lnTo>
                  <a:pt x="18282392" y="0"/>
                </a:lnTo>
                <a:lnTo>
                  <a:pt x="18282392" y="10287000"/>
                </a:lnTo>
                <a:lnTo>
                  <a:pt x="0" y="10287000"/>
                </a:lnTo>
                <a:lnTo>
                  <a:pt x="0" y="0"/>
                </a:lnTo>
                <a:close/>
              </a:path>
            </a:pathLst>
          </a:custGeom>
          <a:blipFill>
            <a:blip r:embed="rId3"/>
            <a:stretch>
              <a:fillRect/>
            </a:stretch>
          </a:blipFill>
        </p:spPr>
        <p:txBody>
          <a:bodyPr/>
          <a:lstStyle/>
          <a:p>
            <a:endParaRPr lang="en-NZ"/>
          </a:p>
        </p:txBody>
      </p:sp>
      <p:sp>
        <p:nvSpPr>
          <p:cNvPr id="6" name="TextBox 6">
            <a:extLst>
              <a:ext uri="{FF2B5EF4-FFF2-40B4-BE49-F238E27FC236}">
                <a16:creationId xmlns:a16="http://schemas.microsoft.com/office/drawing/2014/main" id="{21741A23-9581-3853-1EDF-774290F9BEA3}"/>
              </a:ext>
            </a:extLst>
          </p:cNvPr>
          <p:cNvSpPr txBox="1"/>
          <p:nvPr/>
        </p:nvSpPr>
        <p:spPr>
          <a:xfrm>
            <a:off x="925354" y="4068699"/>
            <a:ext cx="15362396" cy="2284087"/>
          </a:xfrm>
          <a:prstGeom prst="rect">
            <a:avLst/>
          </a:prstGeom>
        </p:spPr>
        <p:txBody>
          <a:bodyPr wrap="square" lIns="0" tIns="0" rIns="0" bIns="0" rtlCol="0" anchor="t">
            <a:spAutoFit/>
          </a:bodyPr>
          <a:lstStyle/>
          <a:p>
            <a:pPr>
              <a:lnSpc>
                <a:spcPts val="9380"/>
              </a:lnSpc>
            </a:pPr>
            <a:r>
              <a:rPr lang="en-US" sz="5400" b="1">
                <a:solidFill>
                  <a:srgbClr val="FFFFFF"/>
                </a:solidFill>
                <a:latin typeface="Verdana"/>
                <a:ea typeface="Verdana"/>
              </a:rPr>
              <a:t>Activity #2</a:t>
            </a:r>
            <a:endParaRPr lang="en-US"/>
          </a:p>
          <a:p>
            <a:pPr>
              <a:lnSpc>
                <a:spcPts val="9380"/>
              </a:lnSpc>
            </a:pPr>
            <a:r>
              <a:rPr lang="en-US" sz="5400" b="1">
                <a:solidFill>
                  <a:srgbClr val="FFFFFF"/>
                </a:solidFill>
                <a:latin typeface="Verdana"/>
                <a:ea typeface="Verdana"/>
              </a:rPr>
              <a:t>Mapping your stakeholders</a:t>
            </a:r>
            <a:endParaRPr lang="en-US"/>
          </a:p>
        </p:txBody>
      </p:sp>
      <p:sp>
        <p:nvSpPr>
          <p:cNvPr id="3" name="Freeform 3">
            <a:extLst>
              <a:ext uri="{FF2B5EF4-FFF2-40B4-BE49-F238E27FC236}">
                <a16:creationId xmlns:a16="http://schemas.microsoft.com/office/drawing/2014/main" id="{8B399BBC-F961-9E4F-1DFD-C969E69C19CD}"/>
              </a:ext>
            </a:extLst>
          </p:cNvPr>
          <p:cNvSpPr/>
          <p:nvPr/>
        </p:nvSpPr>
        <p:spPr>
          <a:xfrm>
            <a:off x="15218229" y="648444"/>
            <a:ext cx="2457381" cy="960269"/>
          </a:xfrm>
          <a:custGeom>
            <a:avLst/>
            <a:gdLst/>
            <a:ahLst/>
            <a:cxnLst/>
            <a:rect l="l" t="t" r="r" b="b"/>
            <a:pathLst>
              <a:path w="3294775" h="1287497">
                <a:moveTo>
                  <a:pt x="0" y="0"/>
                </a:moveTo>
                <a:lnTo>
                  <a:pt x="3294775" y="0"/>
                </a:lnTo>
                <a:lnTo>
                  <a:pt x="3294775" y="1287497"/>
                </a:lnTo>
                <a:lnTo>
                  <a:pt x="0" y="1287497"/>
                </a:lnTo>
                <a:lnTo>
                  <a:pt x="0" y="0"/>
                </a:lnTo>
                <a:close/>
              </a:path>
            </a:pathLst>
          </a:custGeom>
          <a:blipFill>
            <a:blip r:embed="rId4"/>
            <a:stretch>
              <a:fillRect/>
            </a:stretch>
          </a:blipFill>
        </p:spPr>
        <p:txBody>
          <a:bodyPr/>
          <a:lstStyle/>
          <a:p>
            <a:endParaRPr lang="en-NZ"/>
          </a:p>
        </p:txBody>
      </p:sp>
    </p:spTree>
    <p:extLst>
      <p:ext uri="{BB962C8B-B14F-4D97-AF65-F5344CB8AC3E}">
        <p14:creationId xmlns:p14="http://schemas.microsoft.com/office/powerpoint/2010/main" val="2707384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NZ"/>
          </a:p>
        </p:txBody>
      </p:sp>
      <p:sp>
        <p:nvSpPr>
          <p:cNvPr id="6" name="TextBox 6"/>
          <p:cNvSpPr txBox="1"/>
          <p:nvPr/>
        </p:nvSpPr>
        <p:spPr>
          <a:xfrm>
            <a:off x="639604" y="404375"/>
            <a:ext cx="15362396" cy="1082219"/>
          </a:xfrm>
          <a:prstGeom prst="rect">
            <a:avLst/>
          </a:prstGeom>
        </p:spPr>
        <p:txBody>
          <a:bodyPr wrap="square" lIns="0" tIns="0" rIns="0" bIns="0" rtlCol="0" anchor="t">
            <a:spAutoFit/>
          </a:bodyPr>
          <a:lstStyle/>
          <a:p>
            <a:pPr algn="l">
              <a:lnSpc>
                <a:spcPts val="9380"/>
              </a:lnSpc>
            </a:pPr>
            <a:r>
              <a:rPr lang="en-US" sz="5400" b="1" err="1">
                <a:solidFill>
                  <a:srgbClr val="FFFFFF"/>
                </a:solidFill>
                <a:latin typeface="Verdana" panose="020B0604030504040204" pitchFamily="34" charset="0"/>
                <a:ea typeface="Verdana" panose="020B0604030504040204" pitchFamily="34" charset="0"/>
              </a:rPr>
              <a:t>Prioritising</a:t>
            </a:r>
            <a:r>
              <a:rPr lang="en-US" sz="5400" b="1">
                <a:solidFill>
                  <a:srgbClr val="FFFFFF"/>
                </a:solidFill>
                <a:latin typeface="Verdana" panose="020B0604030504040204" pitchFamily="34" charset="0"/>
                <a:ea typeface="Verdana" panose="020B0604030504040204" pitchFamily="34" charset="0"/>
              </a:rPr>
              <a:t> your stakeholders</a:t>
            </a:r>
          </a:p>
        </p:txBody>
      </p:sp>
      <p:pic>
        <p:nvPicPr>
          <p:cNvPr id="16" name="Picture 15" descr="A diagram of a matrix&#10;&#10;Description automatically generated with medium confidence">
            <a:extLst>
              <a:ext uri="{FF2B5EF4-FFF2-40B4-BE49-F238E27FC236}">
                <a16:creationId xmlns:a16="http://schemas.microsoft.com/office/drawing/2014/main" id="{EDB53A61-22AE-169F-3266-0C896EC52B55}"/>
              </a:ext>
            </a:extLst>
          </p:cNvPr>
          <p:cNvPicPr>
            <a:picLocks noChangeAspect="1"/>
          </p:cNvPicPr>
          <p:nvPr/>
        </p:nvPicPr>
        <p:blipFill>
          <a:blip r:embed="rId4">
            <a:extLst>
              <a:ext uri="{28A0092B-C50C-407E-A947-70E740481C1C}">
                <a14:useLocalDpi xmlns:a14="http://schemas.microsoft.com/office/drawing/2010/main" val="0"/>
              </a:ext>
            </a:extLst>
          </a:blip>
          <a:srcRect l="-217" t="-7443" r="217" b="50000"/>
          <a:stretch/>
        </p:blipFill>
        <p:spPr>
          <a:xfrm>
            <a:off x="3335995" y="1292192"/>
            <a:ext cx="9969613" cy="8100235"/>
          </a:xfrm>
          <a:prstGeom prst="rect">
            <a:avLst/>
          </a:prstGeom>
        </p:spPr>
      </p:pic>
      <p:sp>
        <p:nvSpPr>
          <p:cNvPr id="3" name="Freeform 3">
            <a:extLst>
              <a:ext uri="{FF2B5EF4-FFF2-40B4-BE49-F238E27FC236}">
                <a16:creationId xmlns:a16="http://schemas.microsoft.com/office/drawing/2014/main" id="{688BE661-B7F2-57D1-AB87-0B1730FB528E}"/>
              </a:ext>
            </a:extLst>
          </p:cNvPr>
          <p:cNvSpPr/>
          <p:nvPr/>
        </p:nvSpPr>
        <p:spPr>
          <a:xfrm>
            <a:off x="15218229" y="648444"/>
            <a:ext cx="2457381" cy="960269"/>
          </a:xfrm>
          <a:custGeom>
            <a:avLst/>
            <a:gdLst/>
            <a:ahLst/>
            <a:cxnLst/>
            <a:rect l="l" t="t" r="r" b="b"/>
            <a:pathLst>
              <a:path w="3294775" h="1287497">
                <a:moveTo>
                  <a:pt x="0" y="0"/>
                </a:moveTo>
                <a:lnTo>
                  <a:pt x="3294775" y="0"/>
                </a:lnTo>
                <a:lnTo>
                  <a:pt x="3294775" y="1287497"/>
                </a:lnTo>
                <a:lnTo>
                  <a:pt x="0" y="1287497"/>
                </a:lnTo>
                <a:lnTo>
                  <a:pt x="0" y="0"/>
                </a:lnTo>
                <a:close/>
              </a:path>
            </a:pathLst>
          </a:custGeom>
          <a:blipFill>
            <a:blip r:embed="rId5"/>
            <a:stretch>
              <a:fillRect/>
            </a:stretch>
          </a:blipFill>
        </p:spPr>
        <p:txBody>
          <a:bodyPr/>
          <a:lstStyle/>
          <a:p>
            <a:endParaRPr lang="en-NZ"/>
          </a:p>
        </p:txBody>
      </p:sp>
    </p:spTree>
    <p:extLst>
      <p:ext uri="{BB962C8B-B14F-4D97-AF65-F5344CB8AC3E}">
        <p14:creationId xmlns:p14="http://schemas.microsoft.com/office/powerpoint/2010/main" val="2666882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A2AF6-D3A0-E1BF-3A95-72E45D60FDA0}"/>
            </a:ext>
          </a:extLst>
        </p:cNvPr>
        <p:cNvGrpSpPr/>
        <p:nvPr/>
      </p:nvGrpSpPr>
      <p:grpSpPr>
        <a:xfrm>
          <a:off x="0" y="0"/>
          <a:ext cx="0" cy="0"/>
          <a:chOff x="0" y="0"/>
          <a:chExt cx="0" cy="0"/>
        </a:xfrm>
      </p:grpSpPr>
      <p:sp>
        <p:nvSpPr>
          <p:cNvPr id="7" name="Freeform 2">
            <a:extLst>
              <a:ext uri="{FF2B5EF4-FFF2-40B4-BE49-F238E27FC236}">
                <a16:creationId xmlns:a16="http://schemas.microsoft.com/office/drawing/2014/main" id="{596BF923-85F9-F7E7-77F8-3C6DDA963116}"/>
              </a:ext>
            </a:extLst>
          </p:cNvPr>
          <p:cNvSpPr/>
          <p:nvPr/>
        </p:nvSpPr>
        <p:spPr>
          <a:xfrm>
            <a:off x="0" y="0"/>
            <a:ext cx="18282392" cy="10287000"/>
          </a:xfrm>
          <a:custGeom>
            <a:avLst/>
            <a:gdLst/>
            <a:ahLst/>
            <a:cxnLst/>
            <a:rect l="l" t="t" r="r" b="b"/>
            <a:pathLst>
              <a:path w="18282392" h="10287000">
                <a:moveTo>
                  <a:pt x="0" y="0"/>
                </a:moveTo>
                <a:lnTo>
                  <a:pt x="18282392" y="0"/>
                </a:lnTo>
                <a:lnTo>
                  <a:pt x="18282392" y="10287000"/>
                </a:lnTo>
                <a:lnTo>
                  <a:pt x="0" y="10287000"/>
                </a:lnTo>
                <a:lnTo>
                  <a:pt x="0" y="0"/>
                </a:lnTo>
                <a:close/>
              </a:path>
            </a:pathLst>
          </a:custGeom>
          <a:blipFill>
            <a:blip r:embed="rId3"/>
            <a:stretch>
              <a:fillRect/>
            </a:stretch>
          </a:blipFill>
        </p:spPr>
        <p:txBody>
          <a:bodyPr/>
          <a:lstStyle/>
          <a:p>
            <a:endParaRPr lang="en-NZ"/>
          </a:p>
        </p:txBody>
      </p:sp>
      <p:sp>
        <p:nvSpPr>
          <p:cNvPr id="6" name="TextBox 6">
            <a:extLst>
              <a:ext uri="{FF2B5EF4-FFF2-40B4-BE49-F238E27FC236}">
                <a16:creationId xmlns:a16="http://schemas.microsoft.com/office/drawing/2014/main" id="{2CB7C965-CE1C-CC6C-520C-FEDE388B3D2D}"/>
              </a:ext>
            </a:extLst>
          </p:cNvPr>
          <p:cNvSpPr txBox="1"/>
          <p:nvPr/>
        </p:nvSpPr>
        <p:spPr>
          <a:xfrm>
            <a:off x="925354" y="4068699"/>
            <a:ext cx="15362396" cy="2284087"/>
          </a:xfrm>
          <a:prstGeom prst="rect">
            <a:avLst/>
          </a:prstGeom>
        </p:spPr>
        <p:txBody>
          <a:bodyPr wrap="square" lIns="0" tIns="0" rIns="0" bIns="0" rtlCol="0" anchor="t">
            <a:spAutoFit/>
          </a:bodyPr>
          <a:lstStyle/>
          <a:p>
            <a:pPr>
              <a:lnSpc>
                <a:spcPts val="9380"/>
              </a:lnSpc>
            </a:pPr>
            <a:r>
              <a:rPr lang="en-US" sz="5400" b="1">
                <a:solidFill>
                  <a:srgbClr val="FFFFFF"/>
                </a:solidFill>
                <a:latin typeface="Verdana"/>
                <a:ea typeface="Verdana"/>
              </a:rPr>
              <a:t>Activity #3</a:t>
            </a:r>
            <a:endParaRPr lang="en-US"/>
          </a:p>
          <a:p>
            <a:pPr>
              <a:lnSpc>
                <a:spcPts val="9380"/>
              </a:lnSpc>
            </a:pPr>
            <a:r>
              <a:rPr lang="en-US" sz="5400" b="1" err="1">
                <a:solidFill>
                  <a:srgbClr val="FFFFFF"/>
                </a:solidFill>
                <a:latin typeface="Verdana"/>
                <a:ea typeface="Verdana"/>
              </a:rPr>
              <a:t>Prioritise</a:t>
            </a:r>
            <a:r>
              <a:rPr lang="en-US" sz="5400" b="1">
                <a:solidFill>
                  <a:srgbClr val="FFFFFF"/>
                </a:solidFill>
                <a:latin typeface="Verdana"/>
                <a:ea typeface="Verdana"/>
              </a:rPr>
              <a:t> your stakeholders</a:t>
            </a:r>
            <a:endParaRPr lang="en-US"/>
          </a:p>
        </p:txBody>
      </p:sp>
      <p:sp>
        <p:nvSpPr>
          <p:cNvPr id="3" name="Freeform 3">
            <a:extLst>
              <a:ext uri="{FF2B5EF4-FFF2-40B4-BE49-F238E27FC236}">
                <a16:creationId xmlns:a16="http://schemas.microsoft.com/office/drawing/2014/main" id="{D1DC3EF4-C11D-97F0-CE2E-4DB3D9653729}"/>
              </a:ext>
            </a:extLst>
          </p:cNvPr>
          <p:cNvSpPr/>
          <p:nvPr/>
        </p:nvSpPr>
        <p:spPr>
          <a:xfrm>
            <a:off x="15218229" y="648444"/>
            <a:ext cx="2457381" cy="960269"/>
          </a:xfrm>
          <a:custGeom>
            <a:avLst/>
            <a:gdLst/>
            <a:ahLst/>
            <a:cxnLst/>
            <a:rect l="l" t="t" r="r" b="b"/>
            <a:pathLst>
              <a:path w="3294775" h="1287497">
                <a:moveTo>
                  <a:pt x="0" y="0"/>
                </a:moveTo>
                <a:lnTo>
                  <a:pt x="3294775" y="0"/>
                </a:lnTo>
                <a:lnTo>
                  <a:pt x="3294775" y="1287497"/>
                </a:lnTo>
                <a:lnTo>
                  <a:pt x="0" y="1287497"/>
                </a:lnTo>
                <a:lnTo>
                  <a:pt x="0" y="0"/>
                </a:lnTo>
                <a:close/>
              </a:path>
            </a:pathLst>
          </a:custGeom>
          <a:blipFill>
            <a:blip r:embed="rId4"/>
            <a:stretch>
              <a:fillRect/>
            </a:stretch>
          </a:blipFill>
        </p:spPr>
        <p:txBody>
          <a:bodyPr/>
          <a:lstStyle/>
          <a:p>
            <a:endParaRPr lang="en-NZ"/>
          </a:p>
        </p:txBody>
      </p:sp>
    </p:spTree>
    <p:extLst>
      <p:ext uri="{BB962C8B-B14F-4D97-AF65-F5344CB8AC3E}">
        <p14:creationId xmlns:p14="http://schemas.microsoft.com/office/powerpoint/2010/main" val="3051900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A552B-0FBF-CEA4-FC3C-506FE8DB0A0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5A53113-BD81-7413-EBD2-CCB3F0616D8B}"/>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NZ"/>
          </a:p>
        </p:txBody>
      </p:sp>
      <p:sp>
        <p:nvSpPr>
          <p:cNvPr id="6" name="TextBox 6">
            <a:extLst>
              <a:ext uri="{FF2B5EF4-FFF2-40B4-BE49-F238E27FC236}">
                <a16:creationId xmlns:a16="http://schemas.microsoft.com/office/drawing/2014/main" id="{47252D12-6549-D916-B110-D2611F666717}"/>
              </a:ext>
            </a:extLst>
          </p:cNvPr>
          <p:cNvSpPr txBox="1"/>
          <p:nvPr/>
        </p:nvSpPr>
        <p:spPr>
          <a:xfrm>
            <a:off x="639604" y="404375"/>
            <a:ext cx="15362396" cy="1082219"/>
          </a:xfrm>
          <a:prstGeom prst="rect">
            <a:avLst/>
          </a:prstGeom>
        </p:spPr>
        <p:txBody>
          <a:bodyPr wrap="square" lIns="0" tIns="0" rIns="0" bIns="0" rtlCol="0" anchor="t">
            <a:spAutoFit/>
          </a:bodyPr>
          <a:lstStyle/>
          <a:p>
            <a:pPr algn="l">
              <a:lnSpc>
                <a:spcPts val="9380"/>
              </a:lnSpc>
            </a:pPr>
            <a:r>
              <a:rPr lang="en-US" sz="5400" b="1">
                <a:solidFill>
                  <a:srgbClr val="FFFFFF"/>
                </a:solidFill>
                <a:latin typeface="Verdana" panose="020B0604030504040204" pitchFamily="34" charset="0"/>
                <a:ea typeface="Verdana" panose="020B0604030504040204" pitchFamily="34" charset="0"/>
              </a:rPr>
              <a:t>Developing engagement plans</a:t>
            </a:r>
          </a:p>
        </p:txBody>
      </p:sp>
      <p:graphicFrame>
        <p:nvGraphicFramePr>
          <p:cNvPr id="8" name="Diagram 7">
            <a:extLst>
              <a:ext uri="{FF2B5EF4-FFF2-40B4-BE49-F238E27FC236}">
                <a16:creationId xmlns:a16="http://schemas.microsoft.com/office/drawing/2014/main" id="{80E450CA-7AA7-AD4D-9EAF-28F6B77ACC36}"/>
              </a:ext>
            </a:extLst>
          </p:cNvPr>
          <p:cNvGraphicFramePr/>
          <p:nvPr/>
        </p:nvGraphicFramePr>
        <p:xfrm>
          <a:off x="1081802" y="610344"/>
          <a:ext cx="16124396" cy="65143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1" name="TextBox 5">
            <a:extLst>
              <a:ext uri="{FF2B5EF4-FFF2-40B4-BE49-F238E27FC236}">
                <a16:creationId xmlns:a16="http://schemas.microsoft.com/office/drawing/2014/main" id="{CFE0E25B-6A64-503A-DE0D-016E3354BAC9}"/>
              </a:ext>
            </a:extLst>
          </p:cNvPr>
          <p:cNvSpPr txBox="1"/>
          <p:nvPr/>
        </p:nvSpPr>
        <p:spPr>
          <a:xfrm>
            <a:off x="1249204" y="5702461"/>
            <a:ext cx="15362396" cy="3803285"/>
          </a:xfrm>
          <a:prstGeom prst="rect">
            <a:avLst/>
          </a:prstGeom>
        </p:spPr>
        <p:txBody>
          <a:bodyPr wrap="square" lIns="0" tIns="0" rIns="0" bIns="0" numCol="1" rtlCol="0" anchor="t">
            <a:spAutoFit/>
          </a:bodyPr>
          <a:lstStyle/>
          <a:p>
            <a:pPr marL="742950" indent="-742950">
              <a:lnSpc>
                <a:spcPct val="150000"/>
              </a:lnSpc>
              <a:buFont typeface="Wingdings" panose="05000000000000000000" pitchFamily="2" charset="2"/>
              <a:buChar char="v"/>
            </a:pPr>
            <a:r>
              <a:rPr lang="en-US" sz="2400">
                <a:solidFill>
                  <a:srgbClr val="FFFFFF"/>
                </a:solidFill>
                <a:latin typeface="Verdana"/>
                <a:ea typeface="Verdana"/>
              </a:rPr>
              <a:t>Stakeholder engagement is essential for enabling the use and benefit of research. It supports the sharing of knowledge, insights, and perspectives, and helps ensure your research is relevant, meaningful, and fit-for-purpose — especially for those it aims to serve or influence.</a:t>
            </a:r>
          </a:p>
          <a:p>
            <a:pPr marL="742950" indent="-742950">
              <a:lnSpc>
                <a:spcPct val="150000"/>
              </a:lnSpc>
              <a:buFont typeface="Wingdings" panose="05000000000000000000" pitchFamily="2" charset="2"/>
              <a:buChar char="v"/>
            </a:pPr>
            <a:endParaRPr lang="en-US" sz="2400">
              <a:solidFill>
                <a:srgbClr val="FFFFFF"/>
              </a:solidFill>
              <a:latin typeface="Verdana"/>
              <a:ea typeface="Verdana"/>
            </a:endParaRPr>
          </a:p>
          <a:p>
            <a:pPr marL="742950" indent="-742950">
              <a:lnSpc>
                <a:spcPct val="150000"/>
              </a:lnSpc>
              <a:buFont typeface="Wingdings" panose="05000000000000000000" pitchFamily="2" charset="2"/>
              <a:buChar char="v"/>
            </a:pPr>
            <a:r>
              <a:rPr lang="en-US" sz="2400">
                <a:solidFill>
                  <a:srgbClr val="FFFFFF"/>
                </a:solidFill>
                <a:latin typeface="Verdana"/>
                <a:ea typeface="Verdana"/>
              </a:rPr>
              <a:t>For each stakeholder you have identified, consider:</a:t>
            </a:r>
          </a:p>
          <a:p>
            <a:pPr marL="1657350" lvl="2" indent="-742950">
              <a:lnSpc>
                <a:spcPct val="150000"/>
              </a:lnSpc>
              <a:buFont typeface="Wingdings" panose="05000000000000000000" pitchFamily="2" charset="2"/>
              <a:buChar char="v"/>
            </a:pPr>
            <a:r>
              <a:rPr lang="en-US" sz="2400">
                <a:solidFill>
                  <a:srgbClr val="FFFFFF"/>
                </a:solidFill>
                <a:latin typeface="Verdana"/>
                <a:ea typeface="Verdana"/>
              </a:rPr>
              <a:t>Why are you engaging with them? (Purpose)</a:t>
            </a:r>
          </a:p>
          <a:p>
            <a:pPr marL="1657350" lvl="2" indent="-742950">
              <a:lnSpc>
                <a:spcPct val="150000"/>
              </a:lnSpc>
              <a:buFont typeface="Wingdings" panose="05000000000000000000" pitchFamily="2" charset="2"/>
              <a:buChar char="v"/>
            </a:pPr>
            <a:r>
              <a:rPr lang="en-US" sz="2400">
                <a:solidFill>
                  <a:srgbClr val="FFFFFF"/>
                </a:solidFill>
                <a:latin typeface="Verdana"/>
                <a:ea typeface="Verdana"/>
              </a:rPr>
              <a:t>When should the engagement happen? (Timing)</a:t>
            </a:r>
          </a:p>
        </p:txBody>
      </p:sp>
      <p:sp>
        <p:nvSpPr>
          <p:cNvPr id="3" name="Freeform 3">
            <a:extLst>
              <a:ext uri="{FF2B5EF4-FFF2-40B4-BE49-F238E27FC236}">
                <a16:creationId xmlns:a16="http://schemas.microsoft.com/office/drawing/2014/main" id="{CD9DC2FA-8DB4-98BA-5C27-4F700DE19B6A}"/>
              </a:ext>
            </a:extLst>
          </p:cNvPr>
          <p:cNvSpPr/>
          <p:nvPr/>
        </p:nvSpPr>
        <p:spPr>
          <a:xfrm>
            <a:off x="15218229" y="648444"/>
            <a:ext cx="2457381" cy="960269"/>
          </a:xfrm>
          <a:custGeom>
            <a:avLst/>
            <a:gdLst/>
            <a:ahLst/>
            <a:cxnLst/>
            <a:rect l="l" t="t" r="r" b="b"/>
            <a:pathLst>
              <a:path w="3294775" h="1287497">
                <a:moveTo>
                  <a:pt x="0" y="0"/>
                </a:moveTo>
                <a:lnTo>
                  <a:pt x="3294775" y="0"/>
                </a:lnTo>
                <a:lnTo>
                  <a:pt x="3294775" y="1287497"/>
                </a:lnTo>
                <a:lnTo>
                  <a:pt x="0" y="1287497"/>
                </a:lnTo>
                <a:lnTo>
                  <a:pt x="0" y="0"/>
                </a:lnTo>
                <a:close/>
              </a:path>
            </a:pathLst>
          </a:custGeom>
          <a:blipFill>
            <a:blip r:embed="rId9"/>
            <a:stretch>
              <a:fillRect/>
            </a:stretch>
          </a:blipFill>
        </p:spPr>
        <p:txBody>
          <a:bodyPr/>
          <a:lstStyle/>
          <a:p>
            <a:endParaRPr lang="en-NZ"/>
          </a:p>
        </p:txBody>
      </p:sp>
    </p:spTree>
    <p:extLst>
      <p:ext uri="{BB962C8B-B14F-4D97-AF65-F5344CB8AC3E}">
        <p14:creationId xmlns:p14="http://schemas.microsoft.com/office/powerpoint/2010/main" val="33549169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2392" cy="10287000"/>
          </a:xfrm>
          <a:custGeom>
            <a:avLst/>
            <a:gdLst/>
            <a:ahLst/>
            <a:cxnLst/>
            <a:rect l="l" t="t" r="r" b="b"/>
            <a:pathLst>
              <a:path w="18282392" h="10287000">
                <a:moveTo>
                  <a:pt x="0" y="0"/>
                </a:moveTo>
                <a:lnTo>
                  <a:pt x="18282392" y="0"/>
                </a:lnTo>
                <a:lnTo>
                  <a:pt x="18282392" y="10287000"/>
                </a:lnTo>
                <a:lnTo>
                  <a:pt x="0" y="10287000"/>
                </a:lnTo>
                <a:lnTo>
                  <a:pt x="0" y="0"/>
                </a:lnTo>
                <a:close/>
              </a:path>
            </a:pathLst>
          </a:custGeom>
          <a:blipFill>
            <a:blip r:embed="rId3"/>
            <a:stretch>
              <a:fillRect/>
            </a:stretch>
          </a:blipFill>
        </p:spPr>
        <p:txBody>
          <a:bodyPr/>
          <a:lstStyle/>
          <a:p>
            <a:endParaRPr lang="en-NZ"/>
          </a:p>
        </p:txBody>
      </p:sp>
      <p:sp>
        <p:nvSpPr>
          <p:cNvPr id="4" name="TextBox 4"/>
          <p:cNvSpPr txBox="1"/>
          <p:nvPr/>
        </p:nvSpPr>
        <p:spPr>
          <a:xfrm>
            <a:off x="639663" y="394658"/>
            <a:ext cx="12847737" cy="1082219"/>
          </a:xfrm>
          <a:prstGeom prst="rect">
            <a:avLst/>
          </a:prstGeom>
        </p:spPr>
        <p:txBody>
          <a:bodyPr wrap="square" lIns="0" tIns="0" rIns="0" bIns="0" rtlCol="0" anchor="t">
            <a:spAutoFit/>
          </a:bodyPr>
          <a:lstStyle/>
          <a:p>
            <a:pPr algn="l">
              <a:lnSpc>
                <a:spcPts val="9380"/>
              </a:lnSpc>
            </a:pPr>
            <a:r>
              <a:rPr lang="en-US" sz="5400" b="1">
                <a:solidFill>
                  <a:srgbClr val="FFFFFF"/>
                </a:solidFill>
                <a:latin typeface="Verdana" panose="020B0604030504040204" pitchFamily="34" charset="0"/>
                <a:ea typeface="Verdana" panose="020B0604030504040204" pitchFamily="34" charset="0"/>
              </a:rPr>
              <a:t>Engagement activities</a:t>
            </a:r>
          </a:p>
        </p:txBody>
      </p:sp>
      <p:grpSp>
        <p:nvGrpSpPr>
          <p:cNvPr id="16" name="Group 15">
            <a:extLst>
              <a:ext uri="{FF2B5EF4-FFF2-40B4-BE49-F238E27FC236}">
                <a16:creationId xmlns:a16="http://schemas.microsoft.com/office/drawing/2014/main" id="{EB3AF897-6F71-1C0C-16E4-6E9F1B2AFA36}"/>
              </a:ext>
            </a:extLst>
          </p:cNvPr>
          <p:cNvGrpSpPr/>
          <p:nvPr/>
        </p:nvGrpSpPr>
        <p:grpSpPr>
          <a:xfrm>
            <a:off x="639663" y="2144371"/>
            <a:ext cx="16986070" cy="7583348"/>
            <a:chOff x="235130" y="1598752"/>
            <a:chExt cx="8712927" cy="4597332"/>
          </a:xfrm>
        </p:grpSpPr>
        <p:graphicFrame>
          <p:nvGraphicFramePr>
            <p:cNvPr id="5" name="Diagram 4">
              <a:extLst>
                <a:ext uri="{FF2B5EF4-FFF2-40B4-BE49-F238E27FC236}">
                  <a16:creationId xmlns:a16="http://schemas.microsoft.com/office/drawing/2014/main" id="{12D26FFB-F252-6633-821D-2B4F367194B3}"/>
                </a:ext>
              </a:extLst>
            </p:cNvPr>
            <p:cNvGraphicFramePr/>
            <p:nvPr>
              <p:extLst>
                <p:ext uri="{D42A27DB-BD31-4B8C-83A1-F6EECF244321}">
                  <p14:modId xmlns:p14="http://schemas.microsoft.com/office/powerpoint/2010/main" val="2636738902"/>
                </p:ext>
              </p:extLst>
            </p:nvPr>
          </p:nvGraphicFramePr>
          <p:xfrm>
            <a:off x="235130" y="1598752"/>
            <a:ext cx="4171407" cy="42227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Diagram 5">
              <a:extLst>
                <a:ext uri="{FF2B5EF4-FFF2-40B4-BE49-F238E27FC236}">
                  <a16:creationId xmlns:a16="http://schemas.microsoft.com/office/drawing/2014/main" id="{B17EF447-9FBC-B4FB-6266-73B88989001E}"/>
                </a:ext>
              </a:extLst>
            </p:cNvPr>
            <p:cNvGraphicFramePr/>
            <p:nvPr>
              <p:extLst>
                <p:ext uri="{D42A27DB-BD31-4B8C-83A1-F6EECF244321}">
                  <p14:modId xmlns:p14="http://schemas.microsoft.com/office/powerpoint/2010/main" val="4257207903"/>
                </p:ext>
              </p:extLst>
            </p:nvPr>
          </p:nvGraphicFramePr>
          <p:xfrm>
            <a:off x="4776650" y="2133600"/>
            <a:ext cx="4171407" cy="406248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4" name="TextBox 13">
              <a:extLst>
                <a:ext uri="{FF2B5EF4-FFF2-40B4-BE49-F238E27FC236}">
                  <a16:creationId xmlns:a16="http://schemas.microsoft.com/office/drawing/2014/main" id="{7050A4AB-BD10-0012-10C9-0AB0D70963A8}"/>
                </a:ext>
              </a:extLst>
            </p:cNvPr>
            <p:cNvSpPr txBox="1"/>
            <p:nvPr/>
          </p:nvSpPr>
          <p:spPr>
            <a:xfrm>
              <a:off x="235130" y="1606773"/>
              <a:ext cx="1064715" cy="317197"/>
            </a:xfrm>
            <a:prstGeom prst="rect">
              <a:avLst/>
            </a:prstGeom>
          </p:spPr>
          <p:txBody>
            <a:bodyPr vert="horz" wrap="square" rtlCol="0">
              <a:spAutoFit/>
            </a:bodyPr>
            <a:lstStyle/>
            <a:p>
              <a:r>
                <a:rPr lang="en-NZ" sz="2800" b="1">
                  <a:solidFill>
                    <a:schemeClr val="bg1"/>
                  </a:solidFill>
                  <a:latin typeface="Verdana" panose="020B0604030504040204" pitchFamily="34" charset="0"/>
                  <a:ea typeface="Verdana" panose="020B0604030504040204" pitchFamily="34" charset="0"/>
                </a:rPr>
                <a:t>Activities</a:t>
              </a:r>
            </a:p>
          </p:txBody>
        </p:sp>
        <p:sp>
          <p:nvSpPr>
            <p:cNvPr id="15" name="TextBox 14">
              <a:extLst>
                <a:ext uri="{FF2B5EF4-FFF2-40B4-BE49-F238E27FC236}">
                  <a16:creationId xmlns:a16="http://schemas.microsoft.com/office/drawing/2014/main" id="{18333A57-FAE5-7267-9086-F5EDADD8A25D}"/>
                </a:ext>
              </a:extLst>
            </p:cNvPr>
            <p:cNvSpPr txBox="1"/>
            <p:nvPr/>
          </p:nvSpPr>
          <p:spPr>
            <a:xfrm>
              <a:off x="4857750" y="1606773"/>
              <a:ext cx="962123" cy="317197"/>
            </a:xfrm>
            <a:prstGeom prst="rect">
              <a:avLst/>
            </a:prstGeom>
          </p:spPr>
          <p:txBody>
            <a:bodyPr vert="horz" wrap="square" rtlCol="0">
              <a:spAutoFit/>
            </a:bodyPr>
            <a:lstStyle/>
            <a:p>
              <a:r>
                <a:rPr lang="en-NZ" sz="2800" b="1">
                  <a:solidFill>
                    <a:schemeClr val="bg1"/>
                  </a:solidFill>
                  <a:latin typeface="Verdana" panose="020B0604030504040204" pitchFamily="34" charset="0"/>
                  <a:ea typeface="Verdana" panose="020B0604030504040204" pitchFamily="34" charset="0"/>
                </a:rPr>
                <a:t>Outputs</a:t>
              </a:r>
            </a:p>
          </p:txBody>
        </p:sp>
      </p:grpSp>
      <p:sp>
        <p:nvSpPr>
          <p:cNvPr id="7" name="Freeform 3">
            <a:extLst>
              <a:ext uri="{FF2B5EF4-FFF2-40B4-BE49-F238E27FC236}">
                <a16:creationId xmlns:a16="http://schemas.microsoft.com/office/drawing/2014/main" id="{0AB95A97-3BFE-A4F7-99E7-69AFC54A64B9}"/>
              </a:ext>
            </a:extLst>
          </p:cNvPr>
          <p:cNvSpPr/>
          <p:nvPr/>
        </p:nvSpPr>
        <p:spPr>
          <a:xfrm>
            <a:off x="15218229" y="648444"/>
            <a:ext cx="2457381" cy="960269"/>
          </a:xfrm>
          <a:custGeom>
            <a:avLst/>
            <a:gdLst/>
            <a:ahLst/>
            <a:cxnLst/>
            <a:rect l="l" t="t" r="r" b="b"/>
            <a:pathLst>
              <a:path w="3294775" h="1287497">
                <a:moveTo>
                  <a:pt x="0" y="0"/>
                </a:moveTo>
                <a:lnTo>
                  <a:pt x="3294775" y="0"/>
                </a:lnTo>
                <a:lnTo>
                  <a:pt x="3294775" y="1287497"/>
                </a:lnTo>
                <a:lnTo>
                  <a:pt x="0" y="1287497"/>
                </a:lnTo>
                <a:lnTo>
                  <a:pt x="0" y="0"/>
                </a:lnTo>
                <a:close/>
              </a:path>
            </a:pathLst>
          </a:custGeom>
          <a:blipFill>
            <a:blip r:embed="rId14"/>
            <a:stretch>
              <a:fillRect/>
            </a:stretch>
          </a:blipFill>
        </p:spPr>
        <p:txBody>
          <a:bodyPr/>
          <a:lstStyle/>
          <a:p>
            <a:endParaRPr lang="en-NZ"/>
          </a:p>
        </p:txBody>
      </p:sp>
    </p:spTree>
    <p:extLst>
      <p:ext uri="{BB962C8B-B14F-4D97-AF65-F5344CB8AC3E}">
        <p14:creationId xmlns:p14="http://schemas.microsoft.com/office/powerpoint/2010/main" val="2775739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A5631-8F65-E90E-2953-EA010C875BDB}"/>
            </a:ext>
          </a:extLst>
        </p:cNvPr>
        <p:cNvGrpSpPr/>
        <p:nvPr/>
      </p:nvGrpSpPr>
      <p:grpSpPr>
        <a:xfrm>
          <a:off x="0" y="0"/>
          <a:ext cx="0" cy="0"/>
          <a:chOff x="0" y="0"/>
          <a:chExt cx="0" cy="0"/>
        </a:xfrm>
      </p:grpSpPr>
      <p:sp>
        <p:nvSpPr>
          <p:cNvPr id="7" name="Freeform 2">
            <a:extLst>
              <a:ext uri="{FF2B5EF4-FFF2-40B4-BE49-F238E27FC236}">
                <a16:creationId xmlns:a16="http://schemas.microsoft.com/office/drawing/2014/main" id="{02D5728C-02F1-519F-5F43-B3378608C5EF}"/>
              </a:ext>
            </a:extLst>
          </p:cNvPr>
          <p:cNvSpPr/>
          <p:nvPr/>
        </p:nvSpPr>
        <p:spPr>
          <a:xfrm>
            <a:off x="0" y="0"/>
            <a:ext cx="18282392" cy="10287000"/>
          </a:xfrm>
          <a:custGeom>
            <a:avLst/>
            <a:gdLst/>
            <a:ahLst/>
            <a:cxnLst/>
            <a:rect l="l" t="t" r="r" b="b"/>
            <a:pathLst>
              <a:path w="18282392" h="10287000">
                <a:moveTo>
                  <a:pt x="0" y="0"/>
                </a:moveTo>
                <a:lnTo>
                  <a:pt x="18282392" y="0"/>
                </a:lnTo>
                <a:lnTo>
                  <a:pt x="18282392" y="10287000"/>
                </a:lnTo>
                <a:lnTo>
                  <a:pt x="0" y="10287000"/>
                </a:lnTo>
                <a:lnTo>
                  <a:pt x="0" y="0"/>
                </a:lnTo>
                <a:close/>
              </a:path>
            </a:pathLst>
          </a:custGeom>
          <a:blipFill>
            <a:blip r:embed="rId3"/>
            <a:stretch>
              <a:fillRect/>
            </a:stretch>
          </a:blipFill>
        </p:spPr>
        <p:txBody>
          <a:bodyPr/>
          <a:lstStyle/>
          <a:p>
            <a:endParaRPr lang="en-NZ"/>
          </a:p>
        </p:txBody>
      </p:sp>
      <p:sp>
        <p:nvSpPr>
          <p:cNvPr id="6" name="TextBox 6">
            <a:extLst>
              <a:ext uri="{FF2B5EF4-FFF2-40B4-BE49-F238E27FC236}">
                <a16:creationId xmlns:a16="http://schemas.microsoft.com/office/drawing/2014/main" id="{CAB92429-4642-BBE2-F2DF-500CD4CE0CCB}"/>
              </a:ext>
            </a:extLst>
          </p:cNvPr>
          <p:cNvSpPr txBox="1"/>
          <p:nvPr/>
        </p:nvSpPr>
        <p:spPr>
          <a:xfrm>
            <a:off x="925354" y="4068699"/>
            <a:ext cx="15362396" cy="2284087"/>
          </a:xfrm>
          <a:prstGeom prst="rect">
            <a:avLst/>
          </a:prstGeom>
        </p:spPr>
        <p:txBody>
          <a:bodyPr wrap="square" lIns="0" tIns="0" rIns="0" bIns="0" rtlCol="0" anchor="t">
            <a:spAutoFit/>
          </a:bodyPr>
          <a:lstStyle/>
          <a:p>
            <a:pPr>
              <a:lnSpc>
                <a:spcPts val="9380"/>
              </a:lnSpc>
            </a:pPr>
            <a:r>
              <a:rPr lang="en-US" sz="5400" b="1" dirty="0">
                <a:solidFill>
                  <a:srgbClr val="FFFFFF"/>
                </a:solidFill>
                <a:latin typeface="Verdana"/>
                <a:ea typeface="Verdana"/>
              </a:rPr>
              <a:t>Activity #4</a:t>
            </a:r>
            <a:endParaRPr lang="en-US" dirty="0"/>
          </a:p>
          <a:p>
            <a:pPr>
              <a:lnSpc>
                <a:spcPts val="9380"/>
              </a:lnSpc>
            </a:pPr>
            <a:r>
              <a:rPr lang="en-US" sz="5400" b="1" dirty="0">
                <a:solidFill>
                  <a:srgbClr val="FFFFFF"/>
                </a:solidFill>
                <a:latin typeface="Verdana"/>
                <a:ea typeface="Verdana"/>
              </a:rPr>
              <a:t>Create your engagement plan</a:t>
            </a:r>
            <a:endParaRPr lang="en-US" dirty="0"/>
          </a:p>
        </p:txBody>
      </p:sp>
      <p:sp>
        <p:nvSpPr>
          <p:cNvPr id="3" name="Freeform 3">
            <a:extLst>
              <a:ext uri="{FF2B5EF4-FFF2-40B4-BE49-F238E27FC236}">
                <a16:creationId xmlns:a16="http://schemas.microsoft.com/office/drawing/2014/main" id="{7876DD24-645C-3E00-E5F1-9C7A837C3950}"/>
              </a:ext>
            </a:extLst>
          </p:cNvPr>
          <p:cNvSpPr/>
          <p:nvPr/>
        </p:nvSpPr>
        <p:spPr>
          <a:xfrm>
            <a:off x="15218229" y="648444"/>
            <a:ext cx="2457381" cy="960269"/>
          </a:xfrm>
          <a:custGeom>
            <a:avLst/>
            <a:gdLst/>
            <a:ahLst/>
            <a:cxnLst/>
            <a:rect l="l" t="t" r="r" b="b"/>
            <a:pathLst>
              <a:path w="3294775" h="1287497">
                <a:moveTo>
                  <a:pt x="0" y="0"/>
                </a:moveTo>
                <a:lnTo>
                  <a:pt x="3294775" y="0"/>
                </a:lnTo>
                <a:lnTo>
                  <a:pt x="3294775" y="1287497"/>
                </a:lnTo>
                <a:lnTo>
                  <a:pt x="0" y="1287497"/>
                </a:lnTo>
                <a:lnTo>
                  <a:pt x="0" y="0"/>
                </a:lnTo>
                <a:close/>
              </a:path>
            </a:pathLst>
          </a:custGeom>
          <a:blipFill>
            <a:blip r:embed="rId4"/>
            <a:stretch>
              <a:fillRect/>
            </a:stretch>
          </a:blipFill>
        </p:spPr>
        <p:txBody>
          <a:bodyPr/>
          <a:lstStyle/>
          <a:p>
            <a:endParaRPr lang="en-NZ"/>
          </a:p>
        </p:txBody>
      </p:sp>
    </p:spTree>
    <p:extLst>
      <p:ext uri="{BB962C8B-B14F-4D97-AF65-F5344CB8AC3E}">
        <p14:creationId xmlns:p14="http://schemas.microsoft.com/office/powerpoint/2010/main" val="1070626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NZ"/>
          </a:p>
        </p:txBody>
      </p:sp>
      <p:sp>
        <p:nvSpPr>
          <p:cNvPr id="6" name="TextBox 6"/>
          <p:cNvSpPr txBox="1"/>
          <p:nvPr/>
        </p:nvSpPr>
        <p:spPr>
          <a:xfrm>
            <a:off x="639604" y="404375"/>
            <a:ext cx="15362396" cy="2253117"/>
          </a:xfrm>
          <a:prstGeom prst="rect">
            <a:avLst/>
          </a:prstGeom>
        </p:spPr>
        <p:txBody>
          <a:bodyPr wrap="square" lIns="0" tIns="0" rIns="0" bIns="0" rtlCol="0" anchor="t">
            <a:spAutoFit/>
          </a:bodyPr>
          <a:lstStyle/>
          <a:p>
            <a:pPr>
              <a:lnSpc>
                <a:spcPts val="9380"/>
              </a:lnSpc>
            </a:pPr>
            <a:r>
              <a:rPr lang="en-US" sz="5400" b="1" dirty="0">
                <a:solidFill>
                  <a:srgbClr val="FFFFFF"/>
                </a:solidFill>
                <a:latin typeface="Verdana"/>
                <a:ea typeface="Verdana"/>
              </a:rPr>
              <a:t>Piecing everything together to </a:t>
            </a:r>
            <a:br>
              <a:rPr lang="en-US" sz="5400" b="1" dirty="0">
                <a:latin typeface="Verdana" panose="020B0604030504040204" pitchFamily="34" charset="0"/>
                <a:ea typeface="Verdana" panose="020B0604030504040204" pitchFamily="34" charset="0"/>
              </a:rPr>
            </a:br>
            <a:r>
              <a:rPr lang="en-US" sz="5400" b="1" dirty="0">
                <a:solidFill>
                  <a:srgbClr val="FFFFFF"/>
                </a:solidFill>
                <a:latin typeface="Verdana"/>
                <a:ea typeface="Verdana"/>
              </a:rPr>
              <a:t>create your engagement plan</a:t>
            </a:r>
          </a:p>
        </p:txBody>
      </p:sp>
      <p:graphicFrame>
        <p:nvGraphicFramePr>
          <p:cNvPr id="41" name="Diagram 40">
            <a:extLst>
              <a:ext uri="{FF2B5EF4-FFF2-40B4-BE49-F238E27FC236}">
                <a16:creationId xmlns:a16="http://schemas.microsoft.com/office/drawing/2014/main" id="{130E8025-501F-592A-B9BE-19FB8D46CD25}"/>
              </a:ext>
            </a:extLst>
          </p:cNvPr>
          <p:cNvGraphicFramePr/>
          <p:nvPr>
            <p:extLst>
              <p:ext uri="{D42A27DB-BD31-4B8C-83A1-F6EECF244321}">
                <p14:modId xmlns:p14="http://schemas.microsoft.com/office/powerpoint/2010/main" val="565038539"/>
              </p:ext>
            </p:extLst>
          </p:nvPr>
        </p:nvGraphicFramePr>
        <p:xfrm>
          <a:off x="1081802" y="1060385"/>
          <a:ext cx="16124396" cy="65143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a:extLst>
              <a:ext uri="{FF2B5EF4-FFF2-40B4-BE49-F238E27FC236}">
                <a16:creationId xmlns:a16="http://schemas.microsoft.com/office/drawing/2014/main" id="{320275FB-E0B1-7593-C5CC-37A882FF7ED5}"/>
              </a:ext>
            </a:extLst>
          </p:cNvPr>
          <p:cNvPicPr>
            <a:picLocks noChangeAspect="1"/>
          </p:cNvPicPr>
          <p:nvPr/>
        </p:nvPicPr>
        <p:blipFill>
          <a:blip r:embed="rId9"/>
          <a:srcRect t="18421"/>
          <a:stretch>
            <a:fillRect/>
          </a:stretch>
        </p:blipFill>
        <p:spPr>
          <a:xfrm>
            <a:off x="1081803" y="6444234"/>
            <a:ext cx="16124395" cy="3084895"/>
          </a:xfrm>
          <a:prstGeom prst="rect">
            <a:avLst/>
          </a:prstGeom>
        </p:spPr>
      </p:pic>
      <p:sp>
        <p:nvSpPr>
          <p:cNvPr id="3" name="Freeform 3">
            <a:extLst>
              <a:ext uri="{FF2B5EF4-FFF2-40B4-BE49-F238E27FC236}">
                <a16:creationId xmlns:a16="http://schemas.microsoft.com/office/drawing/2014/main" id="{93B5E646-3C72-82B0-E8D4-F5F3914533AA}"/>
              </a:ext>
            </a:extLst>
          </p:cNvPr>
          <p:cNvSpPr/>
          <p:nvPr/>
        </p:nvSpPr>
        <p:spPr>
          <a:xfrm>
            <a:off x="15218229" y="648444"/>
            <a:ext cx="2457381" cy="960269"/>
          </a:xfrm>
          <a:custGeom>
            <a:avLst/>
            <a:gdLst/>
            <a:ahLst/>
            <a:cxnLst/>
            <a:rect l="l" t="t" r="r" b="b"/>
            <a:pathLst>
              <a:path w="3294775" h="1287497">
                <a:moveTo>
                  <a:pt x="0" y="0"/>
                </a:moveTo>
                <a:lnTo>
                  <a:pt x="3294775" y="0"/>
                </a:lnTo>
                <a:lnTo>
                  <a:pt x="3294775" y="1287497"/>
                </a:lnTo>
                <a:lnTo>
                  <a:pt x="0" y="1287497"/>
                </a:lnTo>
                <a:lnTo>
                  <a:pt x="0" y="0"/>
                </a:lnTo>
                <a:close/>
              </a:path>
            </a:pathLst>
          </a:custGeom>
          <a:blipFill>
            <a:blip r:embed="rId10"/>
            <a:stretch>
              <a:fillRect/>
            </a:stretch>
          </a:blipFill>
        </p:spPr>
        <p:txBody>
          <a:bodyPr/>
          <a:lstStyle/>
          <a:p>
            <a:endParaRPr lang="en-NZ"/>
          </a:p>
        </p:txBody>
      </p:sp>
    </p:spTree>
    <p:extLst>
      <p:ext uri="{BB962C8B-B14F-4D97-AF65-F5344CB8AC3E}">
        <p14:creationId xmlns:p14="http://schemas.microsoft.com/office/powerpoint/2010/main" val="9487400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2392" cy="10287000"/>
          </a:xfrm>
          <a:custGeom>
            <a:avLst/>
            <a:gdLst/>
            <a:ahLst/>
            <a:cxnLst/>
            <a:rect l="l" t="t" r="r" b="b"/>
            <a:pathLst>
              <a:path w="18282392" h="10287000">
                <a:moveTo>
                  <a:pt x="0" y="0"/>
                </a:moveTo>
                <a:lnTo>
                  <a:pt x="18282392" y="0"/>
                </a:lnTo>
                <a:lnTo>
                  <a:pt x="18282392" y="10287000"/>
                </a:lnTo>
                <a:lnTo>
                  <a:pt x="0" y="10287000"/>
                </a:lnTo>
                <a:lnTo>
                  <a:pt x="0" y="0"/>
                </a:lnTo>
                <a:close/>
              </a:path>
            </a:pathLst>
          </a:custGeom>
          <a:blipFill>
            <a:blip r:embed="rId3"/>
            <a:stretch>
              <a:fillRect/>
            </a:stretch>
          </a:blipFill>
        </p:spPr>
        <p:txBody>
          <a:bodyPr/>
          <a:lstStyle/>
          <a:p>
            <a:endParaRPr lang="en-NZ"/>
          </a:p>
        </p:txBody>
      </p:sp>
      <p:sp>
        <p:nvSpPr>
          <p:cNvPr id="4" name="TextBox 4"/>
          <p:cNvSpPr txBox="1"/>
          <p:nvPr/>
        </p:nvSpPr>
        <p:spPr>
          <a:xfrm>
            <a:off x="639663" y="394658"/>
            <a:ext cx="13971784" cy="830997"/>
          </a:xfrm>
          <a:prstGeom prst="rect">
            <a:avLst/>
          </a:prstGeom>
        </p:spPr>
        <p:txBody>
          <a:bodyPr wrap="square" lIns="0" tIns="0" rIns="0" bIns="0" rtlCol="0" anchor="t">
            <a:spAutoFit/>
          </a:bodyPr>
          <a:lstStyle/>
          <a:p>
            <a:r>
              <a:rPr lang="en-NZ" sz="5400" b="1">
                <a:solidFill>
                  <a:schemeClr val="bg1"/>
                </a:solidFill>
                <a:latin typeface="Verdana" panose="020B0604030504040204" pitchFamily="34" charset="0"/>
                <a:ea typeface="Verdana" panose="020B0604030504040204" pitchFamily="34" charset="0"/>
              </a:rPr>
              <a:t>Some additional things to consider </a:t>
            </a:r>
          </a:p>
        </p:txBody>
      </p:sp>
      <p:sp>
        <p:nvSpPr>
          <p:cNvPr id="31" name="TextBox 5">
            <a:extLst>
              <a:ext uri="{FF2B5EF4-FFF2-40B4-BE49-F238E27FC236}">
                <a16:creationId xmlns:a16="http://schemas.microsoft.com/office/drawing/2014/main" id="{A4C783E4-7DFC-34A3-EE7A-F5A903F24469}"/>
              </a:ext>
            </a:extLst>
          </p:cNvPr>
          <p:cNvSpPr txBox="1"/>
          <p:nvPr/>
        </p:nvSpPr>
        <p:spPr>
          <a:xfrm>
            <a:off x="974015" y="2267135"/>
            <a:ext cx="16334361" cy="7548990"/>
          </a:xfrm>
          <a:prstGeom prst="rect">
            <a:avLst/>
          </a:prstGeom>
        </p:spPr>
        <p:txBody>
          <a:bodyPr wrap="square" lIns="0" tIns="0" rIns="0" bIns="0" numCol="1" rtlCol="0" anchor="t">
            <a:spAutoFit/>
          </a:bodyPr>
          <a:lstStyle/>
          <a:p>
            <a:pPr marL="742950" indent="-742950">
              <a:lnSpc>
                <a:spcPct val="150000"/>
              </a:lnSpc>
              <a:buFont typeface="Wingdings" panose="05000000000000000000" pitchFamily="2" charset="2"/>
              <a:buChar char="v"/>
            </a:pPr>
            <a:r>
              <a:rPr lang="en-US" sz="2200" b="1">
                <a:solidFill>
                  <a:srgbClr val="FFFFFF"/>
                </a:solidFill>
                <a:latin typeface="Verdana"/>
                <a:ea typeface="Verdana"/>
              </a:rPr>
              <a:t>Roles and Responsibilities: </a:t>
            </a:r>
            <a:r>
              <a:rPr lang="en-US" sz="2200">
                <a:solidFill>
                  <a:srgbClr val="FFFFFF"/>
                </a:solidFill>
                <a:latin typeface="Verdana"/>
                <a:ea typeface="Verdana"/>
              </a:rPr>
              <a:t>Consider who is responsible for managing stakeholder relationships and engagement activities. Can you share the load with your wider research team? </a:t>
            </a:r>
          </a:p>
          <a:p>
            <a:pPr marL="742950" indent="-742950">
              <a:lnSpc>
                <a:spcPct val="150000"/>
              </a:lnSpc>
              <a:buFont typeface="Wingdings" panose="05000000000000000000" pitchFamily="2" charset="2"/>
              <a:buChar char="v"/>
            </a:pPr>
            <a:r>
              <a:rPr lang="en-US" sz="2200" b="1">
                <a:solidFill>
                  <a:srgbClr val="FFFFFF"/>
                </a:solidFill>
                <a:latin typeface="Verdana"/>
                <a:ea typeface="Verdana"/>
              </a:rPr>
              <a:t>Expertise: </a:t>
            </a:r>
            <a:r>
              <a:rPr lang="en-US" sz="2200">
                <a:solidFill>
                  <a:srgbClr val="FFFFFF"/>
                </a:solidFill>
                <a:latin typeface="Verdana"/>
                <a:ea typeface="Verdana"/>
              </a:rPr>
              <a:t>Do you need to bring in specialist expertise, e.g. a knowledge broker?</a:t>
            </a:r>
          </a:p>
          <a:p>
            <a:pPr marL="742950" indent="-742950">
              <a:lnSpc>
                <a:spcPct val="150000"/>
              </a:lnSpc>
              <a:buFont typeface="Wingdings" panose="05000000000000000000" pitchFamily="2" charset="2"/>
              <a:buChar char="v"/>
            </a:pPr>
            <a:r>
              <a:rPr lang="en-US" sz="2200" b="1">
                <a:solidFill>
                  <a:srgbClr val="FFFFFF"/>
                </a:solidFill>
                <a:latin typeface="Verdana"/>
                <a:ea typeface="Verdana"/>
              </a:rPr>
              <a:t>Budget and resources: </a:t>
            </a:r>
            <a:r>
              <a:rPr lang="en-US" sz="2200">
                <a:solidFill>
                  <a:srgbClr val="FFFFFF"/>
                </a:solidFill>
                <a:latin typeface="Verdana"/>
                <a:ea typeface="Verdana"/>
              </a:rPr>
              <a:t>A credible impact plan will include budget for resources such as staff time, event costs, honoraria, materials, expert support, etc. If funding for impact activities is limited or non-existent you can still develop an impact plan but will need to </a:t>
            </a:r>
            <a:r>
              <a:rPr lang="en-US" sz="2200" err="1">
                <a:solidFill>
                  <a:srgbClr val="FFFFFF"/>
                </a:solidFill>
                <a:latin typeface="Verdana"/>
                <a:ea typeface="Verdana"/>
              </a:rPr>
              <a:t>prioritise</a:t>
            </a:r>
            <a:r>
              <a:rPr lang="en-US" sz="2200">
                <a:solidFill>
                  <a:srgbClr val="FFFFFF"/>
                </a:solidFill>
                <a:latin typeface="Verdana"/>
                <a:ea typeface="Verdana"/>
              </a:rPr>
              <a:t> and think creatively about how best to support engagement and impact activities. </a:t>
            </a:r>
          </a:p>
          <a:p>
            <a:pPr marL="742950" indent="-742950">
              <a:lnSpc>
                <a:spcPct val="150000"/>
              </a:lnSpc>
              <a:buFont typeface="Wingdings" panose="05000000000000000000" pitchFamily="2" charset="2"/>
              <a:buChar char="v"/>
            </a:pPr>
            <a:r>
              <a:rPr lang="en-US" sz="2200" b="1">
                <a:solidFill>
                  <a:srgbClr val="FFFFFF"/>
                </a:solidFill>
                <a:latin typeface="Verdana"/>
                <a:ea typeface="Verdana"/>
              </a:rPr>
              <a:t>Timeframes: </a:t>
            </a:r>
            <a:r>
              <a:rPr lang="en-US" sz="2200">
                <a:solidFill>
                  <a:srgbClr val="FFFFFF"/>
                </a:solidFill>
                <a:latin typeface="Verdana"/>
                <a:ea typeface="Verdana"/>
              </a:rPr>
              <a:t>Where possible give yourself deadlines or targets for your activities and impacts. This could include milestone or deliverable reviews. Some timeframes may need to be negotiated with relevant stakeholders, particularly if you require their input. Include regular check-ins with your stakeholders and share progress of the research and impact plan.</a:t>
            </a:r>
          </a:p>
          <a:p>
            <a:pPr marL="742950" indent="-742950">
              <a:lnSpc>
                <a:spcPct val="150000"/>
              </a:lnSpc>
              <a:buFont typeface="Wingdings" panose="05000000000000000000" pitchFamily="2" charset="2"/>
              <a:buChar char="v"/>
            </a:pPr>
            <a:r>
              <a:rPr lang="en-US" sz="2200" b="1">
                <a:solidFill>
                  <a:srgbClr val="FFFFFF"/>
                </a:solidFill>
                <a:latin typeface="Verdana"/>
                <a:ea typeface="Verdana"/>
              </a:rPr>
              <a:t>Risks: </a:t>
            </a:r>
            <a:r>
              <a:rPr lang="en-US" sz="2200">
                <a:solidFill>
                  <a:srgbClr val="FFFFFF"/>
                </a:solidFill>
                <a:latin typeface="Verdana"/>
                <a:ea typeface="Verdana"/>
              </a:rPr>
              <a:t>Include a risk assessment of your intended impacts and impact plan and consider how you will mitigate them. What might go wrong or not work? Could there be any unintended consequences? </a:t>
            </a:r>
          </a:p>
          <a:p>
            <a:pPr marL="742950" indent="-742950">
              <a:lnSpc>
                <a:spcPct val="150000"/>
              </a:lnSpc>
              <a:buFont typeface="Wingdings" panose="05000000000000000000" pitchFamily="2" charset="2"/>
              <a:buChar char="v"/>
            </a:pPr>
            <a:r>
              <a:rPr lang="en-US" sz="2200" b="1">
                <a:solidFill>
                  <a:srgbClr val="FFFFFF"/>
                </a:solidFill>
                <a:latin typeface="Verdana"/>
                <a:ea typeface="Verdana"/>
              </a:rPr>
              <a:t>Evaluation: </a:t>
            </a:r>
            <a:r>
              <a:rPr lang="en-US" sz="2200">
                <a:solidFill>
                  <a:srgbClr val="FFFFFF"/>
                </a:solidFill>
                <a:latin typeface="Verdana"/>
                <a:ea typeface="Verdana"/>
              </a:rPr>
              <a:t>How will you know you have achieved your impact goal? Have a plan in place for how you will gather evidence of the impact of your research</a:t>
            </a:r>
          </a:p>
        </p:txBody>
      </p:sp>
      <p:sp>
        <p:nvSpPr>
          <p:cNvPr id="5" name="Freeform 3">
            <a:extLst>
              <a:ext uri="{FF2B5EF4-FFF2-40B4-BE49-F238E27FC236}">
                <a16:creationId xmlns:a16="http://schemas.microsoft.com/office/drawing/2014/main" id="{65A85424-487A-F616-3BBF-BC96E0CFCA96}"/>
              </a:ext>
            </a:extLst>
          </p:cNvPr>
          <p:cNvSpPr/>
          <p:nvPr/>
        </p:nvSpPr>
        <p:spPr>
          <a:xfrm>
            <a:off x="15218229" y="648444"/>
            <a:ext cx="2457381" cy="960269"/>
          </a:xfrm>
          <a:custGeom>
            <a:avLst/>
            <a:gdLst/>
            <a:ahLst/>
            <a:cxnLst/>
            <a:rect l="l" t="t" r="r" b="b"/>
            <a:pathLst>
              <a:path w="3294775" h="1287497">
                <a:moveTo>
                  <a:pt x="0" y="0"/>
                </a:moveTo>
                <a:lnTo>
                  <a:pt x="3294775" y="0"/>
                </a:lnTo>
                <a:lnTo>
                  <a:pt x="3294775" y="1287497"/>
                </a:lnTo>
                <a:lnTo>
                  <a:pt x="0" y="1287497"/>
                </a:lnTo>
                <a:lnTo>
                  <a:pt x="0" y="0"/>
                </a:lnTo>
                <a:close/>
              </a:path>
            </a:pathLst>
          </a:custGeom>
          <a:blipFill>
            <a:blip r:embed="rId4"/>
            <a:stretch>
              <a:fillRect/>
            </a:stretch>
          </a:blipFill>
        </p:spPr>
        <p:txBody>
          <a:bodyPr/>
          <a:lstStyle/>
          <a:p>
            <a:endParaRPr lang="en-NZ"/>
          </a:p>
        </p:txBody>
      </p:sp>
    </p:spTree>
    <p:extLst>
      <p:ext uri="{BB962C8B-B14F-4D97-AF65-F5344CB8AC3E}">
        <p14:creationId xmlns:p14="http://schemas.microsoft.com/office/powerpoint/2010/main" val="30976118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NZ"/>
          </a:p>
        </p:txBody>
      </p:sp>
      <p:sp>
        <p:nvSpPr>
          <p:cNvPr id="3" name="TextBox 3"/>
          <p:cNvSpPr txBox="1"/>
          <p:nvPr/>
        </p:nvSpPr>
        <p:spPr>
          <a:xfrm>
            <a:off x="885825" y="3549017"/>
            <a:ext cx="17376344" cy="1437830"/>
          </a:xfrm>
          <a:prstGeom prst="rect">
            <a:avLst/>
          </a:prstGeom>
        </p:spPr>
        <p:txBody>
          <a:bodyPr wrap="square" lIns="0" tIns="0" rIns="0" bIns="0" rtlCol="0" anchor="t">
            <a:spAutoFit/>
          </a:bodyPr>
          <a:lstStyle/>
          <a:p>
            <a:pPr>
              <a:lnSpc>
                <a:spcPts val="12599"/>
              </a:lnSpc>
            </a:pPr>
            <a:r>
              <a:rPr lang="en-US" sz="8500" b="1">
                <a:solidFill>
                  <a:srgbClr val="FFFFFF"/>
                </a:solidFill>
                <a:latin typeface="Verdana"/>
                <a:ea typeface="Verdana"/>
              </a:rPr>
              <a:t>Support and resources</a:t>
            </a:r>
          </a:p>
        </p:txBody>
      </p:sp>
      <p:sp>
        <p:nvSpPr>
          <p:cNvPr id="4" name="TextBox 5">
            <a:extLst>
              <a:ext uri="{FF2B5EF4-FFF2-40B4-BE49-F238E27FC236}">
                <a16:creationId xmlns:a16="http://schemas.microsoft.com/office/drawing/2014/main" id="{1878EAD8-9B5C-D6A4-2235-24C43ACDA8EF}"/>
              </a:ext>
            </a:extLst>
          </p:cNvPr>
          <p:cNvSpPr txBox="1"/>
          <p:nvPr/>
        </p:nvSpPr>
        <p:spPr>
          <a:xfrm>
            <a:off x="866775" y="5319204"/>
            <a:ext cx="16964025" cy="4437177"/>
          </a:xfrm>
          <a:prstGeom prst="rect">
            <a:avLst/>
          </a:prstGeom>
        </p:spPr>
        <p:txBody>
          <a:bodyPr wrap="square" lIns="0" tIns="0" rIns="0" bIns="0" numCol="1" rtlCol="0" anchor="t">
            <a:spAutoFit/>
          </a:bodyPr>
          <a:lstStyle/>
          <a:p>
            <a:pPr marL="742950" indent="-742950">
              <a:lnSpc>
                <a:spcPct val="150000"/>
              </a:lnSpc>
              <a:buFont typeface="Wingdings" panose="05000000000000000000" pitchFamily="2" charset="2"/>
              <a:buChar char="v"/>
            </a:pPr>
            <a:r>
              <a:rPr lang="en-US" sz="2800">
                <a:solidFill>
                  <a:srgbClr val="FFFFFF"/>
                </a:solidFill>
                <a:latin typeface="Verdana"/>
                <a:ea typeface="Verdana"/>
              </a:rPr>
              <a:t>The HRC Research Impact Slideshow</a:t>
            </a:r>
          </a:p>
          <a:p>
            <a:pPr marL="742950" indent="-742950">
              <a:lnSpc>
                <a:spcPct val="150000"/>
              </a:lnSpc>
              <a:buFont typeface="Wingdings" panose="05000000000000000000" pitchFamily="2" charset="2"/>
              <a:buChar char="v"/>
            </a:pPr>
            <a:r>
              <a:rPr lang="en-US" sz="2800">
                <a:solidFill>
                  <a:srgbClr val="FFFFFF"/>
                </a:solidFill>
                <a:latin typeface="Verdana"/>
                <a:ea typeface="Verdana"/>
              </a:rPr>
              <a:t>The Introduction to Research Impact (RSD001) module</a:t>
            </a:r>
          </a:p>
          <a:p>
            <a:pPr marL="742950" indent="-742950">
              <a:lnSpc>
                <a:spcPct val="150000"/>
              </a:lnSpc>
              <a:buFont typeface="Wingdings" panose="05000000000000000000" pitchFamily="2" charset="2"/>
              <a:buChar char="v"/>
            </a:pPr>
            <a:r>
              <a:rPr lang="en-US" sz="2800">
                <a:solidFill>
                  <a:srgbClr val="FFFFFF"/>
                </a:solidFill>
                <a:latin typeface="Verdana"/>
                <a:ea typeface="Verdana"/>
              </a:rPr>
              <a:t>There are additional online resources on the </a:t>
            </a:r>
            <a:r>
              <a:rPr lang="en-US" sz="2800" err="1">
                <a:solidFill>
                  <a:srgbClr val="FFFFFF"/>
                </a:solidFill>
                <a:latin typeface="Verdana"/>
                <a:ea typeface="Verdana"/>
              </a:rPr>
              <a:t>ResearchHub</a:t>
            </a:r>
            <a:r>
              <a:rPr lang="en-US" sz="2800">
                <a:solidFill>
                  <a:srgbClr val="FFFFFF"/>
                </a:solidFill>
                <a:latin typeface="Verdana"/>
                <a:ea typeface="Verdana"/>
              </a:rPr>
              <a:t>: </a:t>
            </a:r>
            <a:br>
              <a:rPr lang="en-US" sz="2800">
                <a:solidFill>
                  <a:srgbClr val="FFFFFF"/>
                </a:solidFill>
                <a:latin typeface="Verdana"/>
                <a:ea typeface="Verdana"/>
              </a:rPr>
            </a:br>
            <a:r>
              <a:rPr lang="en-US" sz="2800" i="1">
                <a:solidFill>
                  <a:srgbClr val="FFFFFF"/>
                </a:solidFill>
                <a:latin typeface="Verdana"/>
                <a:ea typeface="Verdana"/>
              </a:rPr>
              <a:t>https://research-hub.auckland.ac.nz/subhub/research-impact</a:t>
            </a:r>
          </a:p>
          <a:p>
            <a:pPr marL="742950" indent="-742950">
              <a:lnSpc>
                <a:spcPct val="150000"/>
              </a:lnSpc>
              <a:buFont typeface="Wingdings" panose="05000000000000000000" pitchFamily="2" charset="2"/>
              <a:buChar char="v"/>
            </a:pPr>
            <a:r>
              <a:rPr lang="en-US" sz="2800">
                <a:solidFill>
                  <a:srgbClr val="FFFFFF"/>
                </a:solidFill>
                <a:latin typeface="Verdana"/>
                <a:ea typeface="Verdana"/>
              </a:rPr>
              <a:t>Impact through Culture Change and Research Impact for Public Good webinar series</a:t>
            </a:r>
          </a:p>
          <a:p>
            <a:pPr marL="742950" indent="-742950">
              <a:lnSpc>
                <a:spcPct val="150000"/>
              </a:lnSpc>
              <a:buFont typeface="Wingdings" panose="05000000000000000000" pitchFamily="2" charset="2"/>
              <a:buChar char="v"/>
            </a:pPr>
            <a:r>
              <a:rPr lang="en-US" sz="2800">
                <a:solidFill>
                  <a:srgbClr val="FFFFFF"/>
                </a:solidFill>
                <a:latin typeface="Verdana"/>
                <a:ea typeface="Verdana"/>
              </a:rPr>
              <a:t>Impact Stories on the </a:t>
            </a:r>
            <a:r>
              <a:rPr lang="en-US" sz="2800" err="1">
                <a:solidFill>
                  <a:srgbClr val="FFFFFF"/>
                </a:solidFill>
                <a:latin typeface="Verdana"/>
                <a:ea typeface="Verdana"/>
              </a:rPr>
              <a:t>ResearchHub</a:t>
            </a:r>
            <a:endParaRPr lang="en-US" sz="2800">
              <a:solidFill>
                <a:srgbClr val="FFFFFF"/>
              </a:solidFill>
              <a:latin typeface="Verdana"/>
              <a:ea typeface="Verdana"/>
            </a:endParaRPr>
          </a:p>
          <a:p>
            <a:pPr marL="742950" indent="-742950">
              <a:lnSpc>
                <a:spcPct val="150000"/>
              </a:lnSpc>
              <a:buFont typeface="Wingdings" panose="05000000000000000000" pitchFamily="2" charset="2"/>
              <a:buChar char="v"/>
            </a:pPr>
            <a:endParaRPr lang="en-US" sz="2800">
              <a:solidFill>
                <a:srgbClr val="FFFFFF"/>
              </a:solidFill>
              <a:latin typeface="Verdana"/>
              <a:ea typeface="Verdana"/>
            </a:endParaRPr>
          </a:p>
        </p:txBody>
      </p:sp>
    </p:spTree>
    <p:extLst>
      <p:ext uri="{BB962C8B-B14F-4D97-AF65-F5344CB8AC3E}">
        <p14:creationId xmlns:p14="http://schemas.microsoft.com/office/powerpoint/2010/main" val="1199971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2392" cy="10287000"/>
          </a:xfrm>
          <a:custGeom>
            <a:avLst/>
            <a:gdLst/>
            <a:ahLst/>
            <a:cxnLst/>
            <a:rect l="l" t="t" r="r" b="b"/>
            <a:pathLst>
              <a:path w="18282392" h="10287000">
                <a:moveTo>
                  <a:pt x="0" y="0"/>
                </a:moveTo>
                <a:lnTo>
                  <a:pt x="18282392" y="0"/>
                </a:lnTo>
                <a:lnTo>
                  <a:pt x="18282392" y="10287000"/>
                </a:lnTo>
                <a:lnTo>
                  <a:pt x="0" y="10287000"/>
                </a:lnTo>
                <a:lnTo>
                  <a:pt x="0" y="0"/>
                </a:lnTo>
                <a:close/>
              </a:path>
            </a:pathLst>
          </a:custGeom>
          <a:blipFill>
            <a:blip r:embed="rId3"/>
            <a:stretch>
              <a:fillRect/>
            </a:stretch>
          </a:blipFill>
        </p:spPr>
        <p:txBody>
          <a:bodyPr/>
          <a:lstStyle/>
          <a:p>
            <a:endParaRPr lang="en-NZ"/>
          </a:p>
        </p:txBody>
      </p:sp>
      <p:sp>
        <p:nvSpPr>
          <p:cNvPr id="4" name="TextBox 4"/>
          <p:cNvSpPr txBox="1"/>
          <p:nvPr/>
        </p:nvSpPr>
        <p:spPr>
          <a:xfrm>
            <a:off x="639663" y="394658"/>
            <a:ext cx="12847737" cy="1082219"/>
          </a:xfrm>
          <a:prstGeom prst="rect">
            <a:avLst/>
          </a:prstGeom>
        </p:spPr>
        <p:txBody>
          <a:bodyPr wrap="square" lIns="0" tIns="0" rIns="0" bIns="0" rtlCol="0" anchor="t">
            <a:spAutoFit/>
          </a:bodyPr>
          <a:lstStyle/>
          <a:p>
            <a:pPr algn="l">
              <a:lnSpc>
                <a:spcPts val="9380"/>
              </a:lnSpc>
            </a:pPr>
            <a:r>
              <a:rPr lang="en-US" sz="5400" b="1">
                <a:solidFill>
                  <a:srgbClr val="FFFFFF"/>
                </a:solidFill>
                <a:latin typeface="Verdana" panose="020B0604030504040204" pitchFamily="34" charset="0"/>
                <a:ea typeface="Verdana" panose="020B0604030504040204" pitchFamily="34" charset="0"/>
              </a:rPr>
              <a:t>What is research impact?</a:t>
            </a:r>
          </a:p>
        </p:txBody>
      </p:sp>
      <p:sp>
        <p:nvSpPr>
          <p:cNvPr id="5" name="TextBox 5"/>
          <p:cNvSpPr txBox="1"/>
          <p:nvPr/>
        </p:nvSpPr>
        <p:spPr>
          <a:xfrm>
            <a:off x="1915944" y="2771746"/>
            <a:ext cx="7562499" cy="6340197"/>
          </a:xfrm>
          <a:prstGeom prst="rect">
            <a:avLst/>
          </a:prstGeom>
        </p:spPr>
        <p:txBody>
          <a:bodyPr wrap="square" lIns="0" tIns="0" rIns="0" bIns="0" rtlCol="0" anchor="t">
            <a:spAutoFit/>
          </a:bodyPr>
          <a:lstStyle/>
          <a:p>
            <a:endParaRPr lang="en-US" sz="2800" b="1">
              <a:solidFill>
                <a:srgbClr val="FFFFFF"/>
              </a:solidFill>
              <a:latin typeface="Verdana"/>
              <a:ea typeface="Verdana"/>
            </a:endParaRPr>
          </a:p>
          <a:p>
            <a:r>
              <a:rPr lang="en-US" sz="2800" b="1" err="1">
                <a:solidFill>
                  <a:srgbClr val="FFFFFF"/>
                </a:solidFill>
                <a:latin typeface="Verdana"/>
                <a:ea typeface="Verdana"/>
              </a:rPr>
              <a:t>UoA</a:t>
            </a:r>
            <a:r>
              <a:rPr lang="en-US" sz="2800" b="1">
                <a:solidFill>
                  <a:srgbClr val="FFFFFF"/>
                </a:solidFill>
                <a:latin typeface="Verdana"/>
                <a:ea typeface="Verdana"/>
              </a:rPr>
              <a:t> defines Research Impact as:</a:t>
            </a:r>
            <a:endParaRPr lang="en-US" sz="2800">
              <a:solidFill>
                <a:srgbClr val="000000"/>
              </a:solidFill>
              <a:latin typeface="Verdana"/>
              <a:ea typeface="Verdana"/>
            </a:endParaRPr>
          </a:p>
          <a:p>
            <a:r>
              <a:rPr lang="en-US" sz="2800">
                <a:solidFill>
                  <a:srgbClr val="FFFFFF"/>
                </a:solidFill>
                <a:latin typeface="Verdana"/>
                <a:ea typeface="Verdana"/>
              </a:rPr>
              <a:t>The contribution that research and creative practice makes to society, the environment and the economy.</a:t>
            </a:r>
            <a:endParaRPr lang="en-US" sz="2000"/>
          </a:p>
          <a:p>
            <a:endParaRPr lang="en-US" sz="2800">
              <a:solidFill>
                <a:srgbClr val="FFFFFF"/>
              </a:solidFill>
              <a:latin typeface="Verdana"/>
              <a:ea typeface="Verdana"/>
            </a:endParaRPr>
          </a:p>
          <a:p>
            <a:r>
              <a:rPr lang="en-US" sz="2800" b="1">
                <a:solidFill>
                  <a:srgbClr val="FFFFFF"/>
                </a:solidFill>
                <a:latin typeface="Verdana"/>
                <a:ea typeface="Verdana"/>
              </a:rPr>
              <a:t>HRC defines Research Impact as: </a:t>
            </a:r>
            <a:br>
              <a:rPr lang="en-US" sz="800">
                <a:latin typeface="Verdana"/>
                <a:ea typeface="Verdana"/>
              </a:rPr>
            </a:br>
            <a:r>
              <a:rPr lang="en-US" sz="2800">
                <a:solidFill>
                  <a:srgbClr val="FFFFFF"/>
                </a:solidFill>
                <a:latin typeface="Verdana"/>
                <a:ea typeface="Verdana"/>
              </a:rPr>
              <a:t>The direct and indirect influence of excellent and innovative research on individuals, communities or society, including improvements to health and other social, economic, cultural or </a:t>
            </a:r>
          </a:p>
          <a:p>
            <a:r>
              <a:rPr lang="en-US" sz="2800">
                <a:solidFill>
                  <a:srgbClr val="FFFFFF"/>
                </a:solidFill>
                <a:latin typeface="Verdana"/>
                <a:ea typeface="Verdana"/>
              </a:rPr>
              <a:t>environmental benefits for New Zealand.</a:t>
            </a:r>
            <a:endParaRPr lang="en-US" sz="2800">
              <a:solidFill>
                <a:srgbClr val="FFFFFF"/>
              </a:solidFill>
              <a:latin typeface="Verdana"/>
              <a:ea typeface="Verdana"/>
              <a:cs typeface="Calibri"/>
            </a:endParaRPr>
          </a:p>
          <a:p>
            <a:endParaRPr lang="en-US" sz="2000">
              <a:ea typeface="Calibri"/>
              <a:cs typeface="Calibri"/>
            </a:endParaRPr>
          </a:p>
          <a:p>
            <a:endParaRPr lang="en-US" sz="2800">
              <a:solidFill>
                <a:srgbClr val="FFFFFF"/>
              </a:solidFill>
              <a:latin typeface="Verdana"/>
              <a:ea typeface="Verdana"/>
            </a:endParaRPr>
          </a:p>
        </p:txBody>
      </p:sp>
      <p:pic>
        <p:nvPicPr>
          <p:cNvPr id="9" name="Picture 8" descr="A diagram of a diagram&#10;&#10;Description automatically generated">
            <a:extLst>
              <a:ext uri="{FF2B5EF4-FFF2-40B4-BE49-F238E27FC236}">
                <a16:creationId xmlns:a16="http://schemas.microsoft.com/office/drawing/2014/main" id="{1DE6AA09-0FDB-A0FB-F408-3AD90BE0A2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74956" y="2584386"/>
            <a:ext cx="6698338" cy="6714918"/>
          </a:xfrm>
          <a:prstGeom prst="rect">
            <a:avLst/>
          </a:prstGeom>
        </p:spPr>
      </p:pic>
      <p:sp>
        <p:nvSpPr>
          <p:cNvPr id="6" name="Freeform 3">
            <a:extLst>
              <a:ext uri="{FF2B5EF4-FFF2-40B4-BE49-F238E27FC236}">
                <a16:creationId xmlns:a16="http://schemas.microsoft.com/office/drawing/2014/main" id="{2574CE68-D7DD-35F8-B23B-11D08C2AC2E2}"/>
              </a:ext>
            </a:extLst>
          </p:cNvPr>
          <p:cNvSpPr/>
          <p:nvPr/>
        </p:nvSpPr>
        <p:spPr>
          <a:xfrm>
            <a:off x="15218229" y="648444"/>
            <a:ext cx="2457381" cy="960269"/>
          </a:xfrm>
          <a:custGeom>
            <a:avLst/>
            <a:gdLst/>
            <a:ahLst/>
            <a:cxnLst/>
            <a:rect l="l" t="t" r="r" b="b"/>
            <a:pathLst>
              <a:path w="3294775" h="1287497">
                <a:moveTo>
                  <a:pt x="0" y="0"/>
                </a:moveTo>
                <a:lnTo>
                  <a:pt x="3294775" y="0"/>
                </a:lnTo>
                <a:lnTo>
                  <a:pt x="3294775" y="1287497"/>
                </a:lnTo>
                <a:lnTo>
                  <a:pt x="0" y="1287497"/>
                </a:lnTo>
                <a:lnTo>
                  <a:pt x="0" y="0"/>
                </a:lnTo>
                <a:close/>
              </a:path>
            </a:pathLst>
          </a:custGeom>
          <a:blipFill>
            <a:blip r:embed="rId5"/>
            <a:stretch>
              <a:fillRect/>
            </a:stretch>
          </a:blipFill>
        </p:spPr>
        <p:txBody>
          <a:bodyPr/>
          <a:lstStyle/>
          <a:p>
            <a:endParaRPr lang="en-NZ"/>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2">
            <a:extLst>
              <a:ext uri="{FF2B5EF4-FFF2-40B4-BE49-F238E27FC236}">
                <a16:creationId xmlns:a16="http://schemas.microsoft.com/office/drawing/2014/main" id="{8349EC69-C20F-AD72-669E-BF60F194505C}"/>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NZ"/>
          </a:p>
        </p:txBody>
      </p:sp>
      <p:sp>
        <p:nvSpPr>
          <p:cNvPr id="10" name="TextBox 10"/>
          <p:cNvSpPr txBox="1"/>
          <p:nvPr/>
        </p:nvSpPr>
        <p:spPr>
          <a:xfrm>
            <a:off x="594717" y="394658"/>
            <a:ext cx="11483784" cy="1082219"/>
          </a:xfrm>
          <a:prstGeom prst="rect">
            <a:avLst/>
          </a:prstGeom>
        </p:spPr>
        <p:txBody>
          <a:bodyPr wrap="square" lIns="0" tIns="0" rIns="0" bIns="0" rtlCol="0" anchor="t">
            <a:spAutoFit/>
          </a:bodyPr>
          <a:lstStyle/>
          <a:p>
            <a:pPr algn="l">
              <a:lnSpc>
                <a:spcPts val="9380"/>
              </a:lnSpc>
            </a:pPr>
            <a:r>
              <a:rPr lang="en-US" sz="5400" b="1">
                <a:solidFill>
                  <a:srgbClr val="FFFFFF"/>
                </a:solidFill>
                <a:latin typeface="Verdana" panose="020B0604030504040204" pitchFamily="34" charset="0"/>
                <a:ea typeface="Verdana" panose="020B0604030504040204" pitchFamily="34" charset="0"/>
              </a:rPr>
              <a:t>Types of research impact</a:t>
            </a:r>
          </a:p>
        </p:txBody>
      </p:sp>
      <p:grpSp>
        <p:nvGrpSpPr>
          <p:cNvPr id="46" name="Group 45">
            <a:extLst>
              <a:ext uri="{FF2B5EF4-FFF2-40B4-BE49-F238E27FC236}">
                <a16:creationId xmlns:a16="http://schemas.microsoft.com/office/drawing/2014/main" id="{C0838C25-021D-145C-4950-AB414E098D70}"/>
              </a:ext>
            </a:extLst>
          </p:cNvPr>
          <p:cNvGrpSpPr/>
          <p:nvPr/>
        </p:nvGrpSpPr>
        <p:grpSpPr>
          <a:xfrm>
            <a:off x="594717" y="2763481"/>
            <a:ext cx="16982710" cy="6186309"/>
            <a:chOff x="692900" y="2170161"/>
            <a:chExt cx="16982710" cy="6186309"/>
          </a:xfrm>
        </p:grpSpPr>
        <p:sp>
          <p:nvSpPr>
            <p:cNvPr id="17" name="TextBox 5">
              <a:extLst>
                <a:ext uri="{FF2B5EF4-FFF2-40B4-BE49-F238E27FC236}">
                  <a16:creationId xmlns:a16="http://schemas.microsoft.com/office/drawing/2014/main" id="{B8FAA6C4-5109-C709-4299-AC34161E8D5B}"/>
                </a:ext>
              </a:extLst>
            </p:cNvPr>
            <p:cNvSpPr txBox="1"/>
            <p:nvPr/>
          </p:nvSpPr>
          <p:spPr>
            <a:xfrm>
              <a:off x="692900" y="2170161"/>
              <a:ext cx="16982710" cy="6186309"/>
            </a:xfrm>
            <a:prstGeom prst="rect">
              <a:avLst/>
            </a:prstGeom>
          </p:spPr>
          <p:txBody>
            <a:bodyPr wrap="square" lIns="0" tIns="0" rIns="0" bIns="0" numCol="2" rtlCol="0" anchor="t">
              <a:spAutoFit/>
            </a:bodyPr>
            <a:lstStyle/>
            <a:p>
              <a:pPr lvl="3">
                <a:spcBef>
                  <a:spcPts val="1200"/>
                </a:spcBef>
                <a:spcAft>
                  <a:spcPts val="600"/>
                </a:spcAft>
              </a:pPr>
              <a:r>
                <a:rPr lang="en-US" sz="2100" b="1">
                  <a:solidFill>
                    <a:srgbClr val="FFFFFF"/>
                  </a:solidFill>
                  <a:latin typeface="Verdana"/>
                  <a:ea typeface="Verdana"/>
                </a:rPr>
                <a:t>Health Gains: </a:t>
              </a:r>
              <a:r>
                <a:rPr lang="en-US" sz="2100">
                  <a:solidFill>
                    <a:srgbClr val="FFFFFF"/>
                  </a:solidFill>
                  <a:latin typeface="Verdana"/>
                  <a:ea typeface="Verdana"/>
                </a:rPr>
                <a:t>Research that contributes to improvements in health outcomes, particularly for those with the highest health need in terms of life expectancy, burden of disease, or quality of life.</a:t>
              </a:r>
            </a:p>
            <a:p>
              <a:pPr lvl="3">
                <a:spcBef>
                  <a:spcPts val="1200"/>
                </a:spcBef>
                <a:spcAft>
                  <a:spcPts val="600"/>
                </a:spcAft>
              </a:pPr>
              <a:r>
                <a:rPr lang="en-US" sz="2100" b="1">
                  <a:solidFill>
                    <a:srgbClr val="FFFFFF"/>
                  </a:solidFill>
                  <a:latin typeface="Verdana"/>
                  <a:ea typeface="Verdana"/>
                </a:rPr>
                <a:t>Health System Change: </a:t>
              </a:r>
              <a:r>
                <a:rPr lang="en-US" sz="2100">
                  <a:solidFill>
                    <a:srgbClr val="FFFFFF"/>
                  </a:solidFill>
                  <a:latin typeface="Verdana"/>
                  <a:ea typeface="Verdana"/>
                </a:rPr>
                <a:t>Research that improves the accessibility, safety, effectiveness, efficiency, cost-effectiveness, cost-containment, or responsiveness of health services.</a:t>
              </a:r>
            </a:p>
            <a:p>
              <a:pPr lvl="3">
                <a:spcBef>
                  <a:spcPts val="1200"/>
                </a:spcBef>
                <a:spcAft>
                  <a:spcPts val="600"/>
                </a:spcAft>
              </a:pPr>
              <a:r>
                <a:rPr lang="en-US" sz="2100" b="1">
                  <a:solidFill>
                    <a:srgbClr val="FFFFFF"/>
                  </a:solidFill>
                  <a:latin typeface="Verdana"/>
                  <a:ea typeface="Verdana"/>
                </a:rPr>
                <a:t>Economic Impact: </a:t>
              </a:r>
              <a:r>
                <a:rPr lang="en-US" sz="2100">
                  <a:solidFill>
                    <a:srgbClr val="FFFFFF"/>
                  </a:solidFill>
                  <a:latin typeface="Verdana"/>
                  <a:ea typeface="Verdana"/>
                </a:rPr>
                <a:t>Research that leads to the generation of revenue or cost savings, avoids costs, or enables commercial opportunities such as new businesses or technologies.</a:t>
              </a:r>
            </a:p>
            <a:p>
              <a:pPr lvl="3">
                <a:spcBef>
                  <a:spcPts val="1200"/>
                </a:spcBef>
                <a:spcAft>
                  <a:spcPts val="600"/>
                </a:spcAft>
              </a:pPr>
              <a:r>
                <a:rPr lang="en-US" sz="2100" b="1">
                  <a:solidFill>
                    <a:srgbClr val="FFFFFF"/>
                  </a:solidFill>
                  <a:latin typeface="Verdana"/>
                  <a:ea typeface="Verdana"/>
                </a:rPr>
                <a:t>Environmental Impact: </a:t>
              </a:r>
              <a:r>
                <a:rPr lang="en-US" sz="2100">
                  <a:solidFill>
                    <a:srgbClr val="FFFFFF"/>
                  </a:solidFill>
                  <a:latin typeface="Verdana"/>
                  <a:ea typeface="Verdana"/>
                </a:rPr>
                <a:t>Research that supports positive outcomes for the environment, including conservation, sustainability, ecosystem health, and climate change mitigation, particularly where it intersects with health and wellbeing.</a:t>
              </a:r>
            </a:p>
            <a:p>
              <a:pPr lvl="3">
                <a:spcBef>
                  <a:spcPts val="1200"/>
                </a:spcBef>
                <a:spcAft>
                  <a:spcPts val="600"/>
                </a:spcAft>
              </a:pPr>
              <a:r>
                <a:rPr lang="en-US" sz="2100" b="1">
                  <a:solidFill>
                    <a:srgbClr val="FFFFFF"/>
                  </a:solidFill>
                  <a:latin typeface="Verdana"/>
                  <a:ea typeface="Verdana"/>
                </a:rPr>
                <a:t>Social Impact: </a:t>
              </a:r>
              <a:r>
                <a:rPr lang="en-US" sz="2100">
                  <a:solidFill>
                    <a:srgbClr val="FFFFFF"/>
                  </a:solidFill>
                  <a:latin typeface="Verdana"/>
                  <a:ea typeface="Verdana"/>
                </a:rPr>
                <a:t>Research that delivers benefits for specific groups or society more broadly, such as improved equity, access to education, social cohesion, or human rights.</a:t>
              </a:r>
            </a:p>
            <a:p>
              <a:pPr lvl="3">
                <a:spcBef>
                  <a:spcPts val="1200"/>
                </a:spcBef>
                <a:spcAft>
                  <a:spcPts val="600"/>
                </a:spcAft>
              </a:pPr>
              <a:r>
                <a:rPr lang="en-US" sz="2100" b="1">
                  <a:solidFill>
                    <a:srgbClr val="FFFFFF"/>
                  </a:solidFill>
                  <a:latin typeface="Verdana"/>
                  <a:ea typeface="Verdana"/>
                </a:rPr>
                <a:t>Cultural Impact: </a:t>
              </a:r>
              <a:r>
                <a:rPr lang="en-US" sz="2100">
                  <a:solidFill>
                    <a:srgbClr val="FFFFFF"/>
                  </a:solidFill>
                  <a:latin typeface="Verdana"/>
                  <a:ea typeface="Verdana"/>
                </a:rPr>
                <a:t>Research that promotes cultural understanding, inclusion, and change, particularly where it affirms the value of Māori, Pacific, and other cultural knowledge systems.</a:t>
              </a:r>
            </a:p>
            <a:p>
              <a:pPr lvl="3">
                <a:spcBef>
                  <a:spcPts val="1200"/>
                </a:spcBef>
                <a:spcAft>
                  <a:spcPts val="600"/>
                </a:spcAft>
              </a:pPr>
              <a:r>
                <a:rPr lang="en-US" sz="2100" b="1">
                  <a:solidFill>
                    <a:srgbClr val="FFFFFF"/>
                  </a:solidFill>
                  <a:latin typeface="Verdana"/>
                  <a:ea typeface="Verdana"/>
                </a:rPr>
                <a:t>International Impact: </a:t>
              </a:r>
              <a:r>
                <a:rPr lang="en-US" sz="2100">
                  <a:solidFill>
                    <a:srgbClr val="FFFFFF"/>
                  </a:solidFill>
                  <a:latin typeface="Verdana"/>
                  <a:ea typeface="Verdana"/>
                </a:rPr>
                <a:t>Research that enhances New Zealand’s global reputation through leadership, collaboration, and contribution to international science or health outcomes.</a:t>
              </a:r>
            </a:p>
            <a:p>
              <a:pPr lvl="3">
                <a:spcBef>
                  <a:spcPts val="1200"/>
                </a:spcBef>
                <a:spcAft>
                  <a:spcPts val="600"/>
                </a:spcAft>
              </a:pPr>
              <a:endParaRPr lang="en-US" sz="2100">
                <a:solidFill>
                  <a:srgbClr val="FFFFFF"/>
                </a:solidFill>
                <a:latin typeface="Verdana"/>
                <a:ea typeface="Verdana"/>
              </a:endParaRPr>
            </a:p>
            <a:p>
              <a:pPr lvl="3">
                <a:spcBef>
                  <a:spcPts val="1200"/>
                </a:spcBef>
                <a:spcAft>
                  <a:spcPts val="600"/>
                </a:spcAft>
              </a:pPr>
              <a:endParaRPr lang="en-US" sz="2100">
                <a:solidFill>
                  <a:srgbClr val="FFFFFF"/>
                </a:solidFill>
                <a:latin typeface="Verdana"/>
                <a:ea typeface="Verdana"/>
              </a:endParaRPr>
            </a:p>
            <a:p>
              <a:pPr lvl="3">
                <a:spcBef>
                  <a:spcPts val="1200"/>
                </a:spcBef>
                <a:spcAft>
                  <a:spcPts val="600"/>
                </a:spcAft>
              </a:pPr>
              <a:endParaRPr lang="en-US" sz="2100">
                <a:solidFill>
                  <a:srgbClr val="FFFFFF"/>
                </a:solidFill>
                <a:latin typeface="Verdana"/>
                <a:ea typeface="Verdana"/>
              </a:endParaRPr>
            </a:p>
          </p:txBody>
        </p:sp>
        <p:pic>
          <p:nvPicPr>
            <p:cNvPr id="29" name="Picture 28">
              <a:extLst>
                <a:ext uri="{FF2B5EF4-FFF2-40B4-BE49-F238E27FC236}">
                  <a16:creationId xmlns:a16="http://schemas.microsoft.com/office/drawing/2014/main" id="{3EEEA3A3-8CFB-C72A-1ED3-2486BDED38A3}"/>
                </a:ext>
              </a:extLst>
            </p:cNvPr>
            <p:cNvPicPr>
              <a:picLocks noChangeAspect="1"/>
            </p:cNvPicPr>
            <p:nvPr/>
          </p:nvPicPr>
          <p:blipFill>
            <a:blip r:embed="rId4"/>
            <a:stretch>
              <a:fillRect/>
            </a:stretch>
          </p:blipFill>
          <p:spPr>
            <a:xfrm>
              <a:off x="1156755" y="5276240"/>
              <a:ext cx="628650" cy="628650"/>
            </a:xfrm>
            <a:prstGeom prst="rect">
              <a:avLst/>
            </a:prstGeom>
          </p:spPr>
        </p:pic>
        <p:pic>
          <p:nvPicPr>
            <p:cNvPr id="33" name="Picture 32">
              <a:extLst>
                <a:ext uri="{FF2B5EF4-FFF2-40B4-BE49-F238E27FC236}">
                  <a16:creationId xmlns:a16="http://schemas.microsoft.com/office/drawing/2014/main" id="{482449E4-B8DA-F4D1-A67F-495EA58BBB42}"/>
                </a:ext>
              </a:extLst>
            </p:cNvPr>
            <p:cNvPicPr>
              <a:picLocks noChangeAspect="1"/>
            </p:cNvPicPr>
            <p:nvPr/>
          </p:nvPicPr>
          <p:blipFill>
            <a:blip r:embed="rId5"/>
            <a:stretch>
              <a:fillRect/>
            </a:stretch>
          </p:blipFill>
          <p:spPr>
            <a:xfrm>
              <a:off x="9645218" y="5263315"/>
              <a:ext cx="628650" cy="628650"/>
            </a:xfrm>
            <a:prstGeom prst="rect">
              <a:avLst/>
            </a:prstGeom>
          </p:spPr>
        </p:pic>
        <p:pic>
          <p:nvPicPr>
            <p:cNvPr id="35" name="Picture 34">
              <a:extLst>
                <a:ext uri="{FF2B5EF4-FFF2-40B4-BE49-F238E27FC236}">
                  <a16:creationId xmlns:a16="http://schemas.microsoft.com/office/drawing/2014/main" id="{23E86E79-09A0-123D-C839-D4C154E577A4}"/>
                </a:ext>
              </a:extLst>
            </p:cNvPr>
            <p:cNvPicPr>
              <a:picLocks noChangeAspect="1"/>
            </p:cNvPicPr>
            <p:nvPr/>
          </p:nvPicPr>
          <p:blipFill>
            <a:blip r:embed="rId6"/>
            <a:stretch>
              <a:fillRect/>
            </a:stretch>
          </p:blipFill>
          <p:spPr>
            <a:xfrm>
              <a:off x="1156755" y="2213703"/>
              <a:ext cx="628650" cy="628650"/>
            </a:xfrm>
            <a:prstGeom prst="rect">
              <a:avLst/>
            </a:prstGeom>
          </p:spPr>
        </p:pic>
      </p:grpSp>
      <p:sp>
        <p:nvSpPr>
          <p:cNvPr id="48" name="TextBox 47">
            <a:extLst>
              <a:ext uri="{FF2B5EF4-FFF2-40B4-BE49-F238E27FC236}">
                <a16:creationId xmlns:a16="http://schemas.microsoft.com/office/drawing/2014/main" id="{968EE800-5DCE-C76A-48E6-B79CC0002180}"/>
              </a:ext>
            </a:extLst>
          </p:cNvPr>
          <p:cNvSpPr txBox="1"/>
          <p:nvPr/>
        </p:nvSpPr>
        <p:spPr>
          <a:xfrm>
            <a:off x="11408229" y="9407020"/>
            <a:ext cx="8769663" cy="399405"/>
          </a:xfrm>
          <a:prstGeom prst="rect">
            <a:avLst/>
          </a:prstGeom>
        </p:spPr>
        <p:txBody>
          <a:bodyPr wrap="square" lIns="0" tIns="0" rIns="0" bIns="0" rtlCol="0" anchor="t">
            <a:spAutoFit/>
          </a:bodyPr>
          <a:lstStyle/>
          <a:p>
            <a:pPr>
              <a:lnSpc>
                <a:spcPct val="150000"/>
              </a:lnSpc>
            </a:pPr>
            <a:r>
              <a:rPr lang="en-US" sz="2000">
                <a:solidFill>
                  <a:srgbClr val="FFFFFF"/>
                </a:solidFill>
                <a:latin typeface="Verdana"/>
                <a:ea typeface="Verdana"/>
              </a:rPr>
              <a:t>Source: </a:t>
            </a:r>
            <a:r>
              <a:rPr lang="en-US" sz="2000" i="1">
                <a:solidFill>
                  <a:srgbClr val="FFFFFF"/>
                </a:solidFill>
                <a:latin typeface="Verdana"/>
                <a:ea typeface="Verdana"/>
              </a:rPr>
              <a:t>HRC Impact Assessment Slideshow 2024 </a:t>
            </a:r>
            <a:endParaRPr lang="en-US" sz="8000" b="1" i="1">
              <a:solidFill>
                <a:srgbClr val="FFFFFF"/>
              </a:solidFill>
              <a:latin typeface="Verdana"/>
              <a:ea typeface="Verdana"/>
            </a:endParaRPr>
          </a:p>
        </p:txBody>
      </p:sp>
      <p:pic>
        <p:nvPicPr>
          <p:cNvPr id="4" name="Picture 3">
            <a:extLst>
              <a:ext uri="{FF2B5EF4-FFF2-40B4-BE49-F238E27FC236}">
                <a16:creationId xmlns:a16="http://schemas.microsoft.com/office/drawing/2014/main" id="{E712E638-D760-D158-639B-498D03B15890}"/>
              </a:ext>
            </a:extLst>
          </p:cNvPr>
          <p:cNvPicPr>
            <a:picLocks noChangeAspect="1"/>
          </p:cNvPicPr>
          <p:nvPr/>
        </p:nvPicPr>
        <p:blipFill>
          <a:blip r:embed="rId7"/>
          <a:stretch>
            <a:fillRect/>
          </a:stretch>
        </p:blipFill>
        <p:spPr>
          <a:xfrm>
            <a:off x="1060922" y="4342639"/>
            <a:ext cx="626300" cy="626300"/>
          </a:xfrm>
          <a:prstGeom prst="rect">
            <a:avLst/>
          </a:prstGeom>
        </p:spPr>
      </p:pic>
      <p:pic>
        <p:nvPicPr>
          <p:cNvPr id="6" name="Picture 5">
            <a:extLst>
              <a:ext uri="{FF2B5EF4-FFF2-40B4-BE49-F238E27FC236}">
                <a16:creationId xmlns:a16="http://schemas.microsoft.com/office/drawing/2014/main" id="{5BE08781-9EDD-C270-9103-A0F52F9214FD}"/>
              </a:ext>
            </a:extLst>
          </p:cNvPr>
          <p:cNvPicPr>
            <a:picLocks noChangeAspect="1"/>
          </p:cNvPicPr>
          <p:nvPr/>
        </p:nvPicPr>
        <p:blipFill>
          <a:blip r:embed="rId8"/>
          <a:stretch>
            <a:fillRect/>
          </a:stretch>
        </p:blipFill>
        <p:spPr>
          <a:xfrm>
            <a:off x="1039522" y="7347521"/>
            <a:ext cx="701648" cy="701648"/>
          </a:xfrm>
          <a:prstGeom prst="rect">
            <a:avLst/>
          </a:prstGeom>
        </p:spPr>
      </p:pic>
      <p:pic>
        <p:nvPicPr>
          <p:cNvPr id="9" name="Picture 8">
            <a:extLst>
              <a:ext uri="{FF2B5EF4-FFF2-40B4-BE49-F238E27FC236}">
                <a16:creationId xmlns:a16="http://schemas.microsoft.com/office/drawing/2014/main" id="{27513C7A-95B9-6065-38C1-4A797B55B739}"/>
              </a:ext>
            </a:extLst>
          </p:cNvPr>
          <p:cNvPicPr>
            <a:picLocks noChangeAspect="1"/>
          </p:cNvPicPr>
          <p:nvPr/>
        </p:nvPicPr>
        <p:blipFill>
          <a:blip r:embed="rId9"/>
          <a:stretch>
            <a:fillRect/>
          </a:stretch>
        </p:blipFill>
        <p:spPr>
          <a:xfrm>
            <a:off x="9547033" y="2807023"/>
            <a:ext cx="628651" cy="628651"/>
          </a:xfrm>
          <a:prstGeom prst="rect">
            <a:avLst/>
          </a:prstGeom>
        </p:spPr>
      </p:pic>
      <p:pic>
        <p:nvPicPr>
          <p:cNvPr id="12" name="Picture 11">
            <a:extLst>
              <a:ext uri="{FF2B5EF4-FFF2-40B4-BE49-F238E27FC236}">
                <a16:creationId xmlns:a16="http://schemas.microsoft.com/office/drawing/2014/main" id="{DC3419C6-27BE-9FDB-BC04-E2C39E3BA4CD}"/>
              </a:ext>
            </a:extLst>
          </p:cNvPr>
          <p:cNvPicPr>
            <a:picLocks noChangeAspect="1"/>
          </p:cNvPicPr>
          <p:nvPr/>
        </p:nvPicPr>
        <p:blipFill>
          <a:blip r:embed="rId10"/>
          <a:stretch>
            <a:fillRect/>
          </a:stretch>
        </p:blipFill>
        <p:spPr>
          <a:xfrm rot="9814111">
            <a:off x="9537508" y="4283408"/>
            <a:ext cx="638175" cy="638175"/>
          </a:xfrm>
          <a:prstGeom prst="rect">
            <a:avLst/>
          </a:prstGeom>
        </p:spPr>
      </p:pic>
      <p:sp>
        <p:nvSpPr>
          <p:cNvPr id="13" name="Freeform 3">
            <a:extLst>
              <a:ext uri="{FF2B5EF4-FFF2-40B4-BE49-F238E27FC236}">
                <a16:creationId xmlns:a16="http://schemas.microsoft.com/office/drawing/2014/main" id="{905F3B2F-F483-5F0D-E0E1-A3993EAC9806}"/>
              </a:ext>
            </a:extLst>
          </p:cNvPr>
          <p:cNvSpPr/>
          <p:nvPr/>
        </p:nvSpPr>
        <p:spPr>
          <a:xfrm>
            <a:off x="15218229" y="648444"/>
            <a:ext cx="2457381" cy="960269"/>
          </a:xfrm>
          <a:custGeom>
            <a:avLst/>
            <a:gdLst/>
            <a:ahLst/>
            <a:cxnLst/>
            <a:rect l="l" t="t" r="r" b="b"/>
            <a:pathLst>
              <a:path w="3294775" h="1287497">
                <a:moveTo>
                  <a:pt x="0" y="0"/>
                </a:moveTo>
                <a:lnTo>
                  <a:pt x="3294775" y="0"/>
                </a:lnTo>
                <a:lnTo>
                  <a:pt x="3294775" y="1287497"/>
                </a:lnTo>
                <a:lnTo>
                  <a:pt x="0" y="1287497"/>
                </a:lnTo>
                <a:lnTo>
                  <a:pt x="0" y="0"/>
                </a:lnTo>
                <a:close/>
              </a:path>
            </a:pathLst>
          </a:custGeom>
          <a:blipFill>
            <a:blip r:embed="rId11"/>
            <a:stretch>
              <a:fillRect/>
            </a:stretch>
          </a:blipFill>
        </p:spPr>
        <p:txBody>
          <a:bodyPr/>
          <a:lstStyle/>
          <a:p>
            <a:endParaRPr lang="en-NZ"/>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2392" cy="10287000"/>
          </a:xfrm>
          <a:custGeom>
            <a:avLst/>
            <a:gdLst/>
            <a:ahLst/>
            <a:cxnLst/>
            <a:rect l="l" t="t" r="r" b="b"/>
            <a:pathLst>
              <a:path w="18282392" h="10287000">
                <a:moveTo>
                  <a:pt x="0" y="0"/>
                </a:moveTo>
                <a:lnTo>
                  <a:pt x="18282392" y="0"/>
                </a:lnTo>
                <a:lnTo>
                  <a:pt x="18282392" y="10287000"/>
                </a:lnTo>
                <a:lnTo>
                  <a:pt x="0" y="10287000"/>
                </a:lnTo>
                <a:lnTo>
                  <a:pt x="0" y="0"/>
                </a:lnTo>
                <a:close/>
              </a:path>
            </a:pathLst>
          </a:custGeom>
          <a:blipFill>
            <a:blip r:embed="rId3"/>
            <a:stretch>
              <a:fillRect/>
            </a:stretch>
          </a:blipFill>
        </p:spPr>
        <p:txBody>
          <a:bodyPr/>
          <a:lstStyle/>
          <a:p>
            <a:endParaRPr lang="en-NZ"/>
          </a:p>
        </p:txBody>
      </p:sp>
      <p:sp>
        <p:nvSpPr>
          <p:cNvPr id="4" name="TextBox 4"/>
          <p:cNvSpPr txBox="1"/>
          <p:nvPr/>
        </p:nvSpPr>
        <p:spPr>
          <a:xfrm>
            <a:off x="639663" y="394658"/>
            <a:ext cx="13309801" cy="1047659"/>
          </a:xfrm>
          <a:prstGeom prst="rect">
            <a:avLst/>
          </a:prstGeom>
        </p:spPr>
        <p:txBody>
          <a:bodyPr wrap="square" lIns="0" tIns="0" rIns="0" bIns="0" rtlCol="0" anchor="t">
            <a:spAutoFit/>
          </a:bodyPr>
          <a:lstStyle/>
          <a:p>
            <a:pPr>
              <a:lnSpc>
                <a:spcPts val="9380"/>
              </a:lnSpc>
            </a:pPr>
            <a:r>
              <a:rPr lang="en-US" sz="5400" b="1">
                <a:solidFill>
                  <a:srgbClr val="FFFFFF"/>
                </a:solidFill>
                <a:latin typeface="Verdana" panose="020B0604030504040204" pitchFamily="34" charset="0"/>
                <a:ea typeface="Verdana" panose="020B0604030504040204" pitchFamily="34" charset="0"/>
              </a:rPr>
              <a:t>HRC research impact criteria: </a:t>
            </a:r>
          </a:p>
        </p:txBody>
      </p:sp>
      <p:sp>
        <p:nvSpPr>
          <p:cNvPr id="5" name="TextBox 5"/>
          <p:cNvSpPr txBox="1"/>
          <p:nvPr/>
        </p:nvSpPr>
        <p:spPr>
          <a:xfrm>
            <a:off x="1122202" y="3210733"/>
            <a:ext cx="16037987" cy="1038746"/>
          </a:xfrm>
          <a:prstGeom prst="rect">
            <a:avLst/>
          </a:prstGeom>
        </p:spPr>
        <p:txBody>
          <a:bodyPr wrap="square" lIns="0" tIns="0" rIns="0" bIns="0" rtlCol="0" anchor="t">
            <a:spAutoFit/>
          </a:bodyPr>
          <a:lstStyle/>
          <a:p>
            <a:pPr>
              <a:lnSpc>
                <a:spcPts val="2700"/>
              </a:lnSpc>
              <a:spcAft>
                <a:spcPts val="600"/>
              </a:spcAft>
            </a:pPr>
            <a:r>
              <a:rPr lang="en-US" sz="2800">
                <a:solidFill>
                  <a:srgbClr val="FFFFFF"/>
                </a:solidFill>
                <a:latin typeface="Verdana"/>
                <a:ea typeface="Verdana"/>
              </a:rPr>
              <a:t>Describe how your research might be used and the anticipated benefits for New Zealand, your action plan to </a:t>
            </a:r>
            <a:r>
              <a:rPr lang="en-US" sz="2800" err="1">
                <a:solidFill>
                  <a:srgbClr val="FFFFFF"/>
                </a:solidFill>
                <a:latin typeface="Verdana"/>
                <a:ea typeface="Verdana"/>
              </a:rPr>
              <a:t>maximise</a:t>
            </a:r>
            <a:r>
              <a:rPr lang="en-US" sz="2800">
                <a:solidFill>
                  <a:srgbClr val="FFFFFF"/>
                </a:solidFill>
                <a:latin typeface="Verdana"/>
                <a:ea typeface="Verdana"/>
              </a:rPr>
              <a:t> the research’s use and benefits, and your team’s track record in transferring knowledge and achieving real-world impact. </a:t>
            </a:r>
          </a:p>
        </p:txBody>
      </p:sp>
      <p:sp>
        <p:nvSpPr>
          <p:cNvPr id="6" name="Rectangle 5">
            <a:extLst>
              <a:ext uri="{FF2B5EF4-FFF2-40B4-BE49-F238E27FC236}">
                <a16:creationId xmlns:a16="http://schemas.microsoft.com/office/drawing/2014/main" id="{2A200D1A-A34D-3499-B0AC-08FA91BAB1FB}"/>
              </a:ext>
            </a:extLst>
          </p:cNvPr>
          <p:cNvSpPr/>
          <p:nvPr/>
        </p:nvSpPr>
        <p:spPr>
          <a:xfrm>
            <a:off x="1122202" y="4895503"/>
            <a:ext cx="4995569" cy="3072840"/>
          </a:xfrm>
          <a:prstGeom prst="rect">
            <a:avLst/>
          </a:prstGeom>
          <a:ln>
            <a:solidFill>
              <a:schemeClr val="accent5">
                <a:lumMod val="75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ts val="2700"/>
              </a:lnSpc>
              <a:spcBef>
                <a:spcPts val="0"/>
              </a:spcBef>
              <a:spcAft>
                <a:spcPts val="600"/>
              </a:spcAft>
              <a:buClrTx/>
              <a:buSzTx/>
              <a:buFontTx/>
              <a:buNone/>
              <a:tabLst/>
              <a:defRPr/>
            </a:pPr>
            <a:r>
              <a:rPr kumimoji="0" lang="en-US" sz="2400" b="0" i="0" u="none" strike="noStrike" kern="1200" cap="none" spc="0" normalizeH="0" baseline="0" noProof="0">
                <a:ln>
                  <a:noFill/>
                </a:ln>
                <a:solidFill>
                  <a:srgbClr val="FFFFFF"/>
                </a:solidFill>
                <a:effectLst/>
                <a:uLnTx/>
                <a:uFillTx/>
                <a:latin typeface="Verdana"/>
                <a:ea typeface="Verdana"/>
                <a:cs typeface="+mn-cs"/>
              </a:rPr>
              <a:t>Anticipated benefits for NZ (</a:t>
            </a:r>
            <a:r>
              <a:rPr kumimoji="0" lang="en-US" sz="2400" b="1" i="0" u="none" strike="noStrike" kern="1200" cap="none" spc="0" normalizeH="0" baseline="0" noProof="0">
                <a:ln>
                  <a:noFill/>
                </a:ln>
                <a:solidFill>
                  <a:srgbClr val="FFFFFF"/>
                </a:solidFill>
                <a:effectLst/>
                <a:uLnTx/>
                <a:uFillTx/>
                <a:latin typeface="Verdana"/>
                <a:ea typeface="Verdana"/>
                <a:cs typeface="+mn-cs"/>
              </a:rPr>
              <a:t>what</a:t>
            </a:r>
            <a:r>
              <a:rPr kumimoji="0" lang="en-US" sz="2400" b="0" i="0" u="none" strike="noStrike" kern="1200" cap="none" spc="0" normalizeH="0" baseline="0" noProof="0">
                <a:ln>
                  <a:noFill/>
                </a:ln>
                <a:solidFill>
                  <a:srgbClr val="FFFFFF"/>
                </a:solidFill>
                <a:effectLst/>
                <a:uLnTx/>
                <a:uFillTx/>
                <a:latin typeface="Verdana"/>
                <a:ea typeface="Verdana"/>
                <a:cs typeface="+mn-cs"/>
              </a:rPr>
              <a:t> types of benefits and </a:t>
            </a:r>
            <a:r>
              <a:rPr kumimoji="0" lang="en-US" sz="2400" b="1" i="0" u="none" strike="noStrike" kern="1200" cap="none" spc="0" normalizeH="0" baseline="0" noProof="0">
                <a:ln>
                  <a:noFill/>
                </a:ln>
                <a:solidFill>
                  <a:srgbClr val="FFFFFF"/>
                </a:solidFill>
                <a:effectLst/>
                <a:uLnTx/>
                <a:uFillTx/>
                <a:latin typeface="Verdana"/>
                <a:ea typeface="Verdana"/>
                <a:cs typeface="+mn-cs"/>
              </a:rPr>
              <a:t>who</a:t>
            </a:r>
            <a:r>
              <a:rPr kumimoji="0" lang="en-US" sz="2400" b="0" i="0" u="none" strike="noStrike" kern="1200" cap="none" spc="0" normalizeH="0" baseline="0" noProof="0">
                <a:ln>
                  <a:noFill/>
                </a:ln>
                <a:solidFill>
                  <a:srgbClr val="FFFFFF"/>
                </a:solidFill>
                <a:effectLst/>
                <a:uLnTx/>
                <a:uFillTx/>
                <a:latin typeface="Verdana"/>
                <a:ea typeface="Verdana"/>
                <a:cs typeface="+mn-cs"/>
              </a:rPr>
              <a:t> will benefit)</a:t>
            </a:r>
            <a:endParaRPr lang="en-NZ"/>
          </a:p>
        </p:txBody>
      </p:sp>
      <p:sp>
        <p:nvSpPr>
          <p:cNvPr id="7" name="Rectangle 6">
            <a:extLst>
              <a:ext uri="{FF2B5EF4-FFF2-40B4-BE49-F238E27FC236}">
                <a16:creationId xmlns:a16="http://schemas.microsoft.com/office/drawing/2014/main" id="{8BC9F8E4-C49D-7593-76BF-CEA6207F9233}"/>
              </a:ext>
            </a:extLst>
          </p:cNvPr>
          <p:cNvSpPr/>
          <p:nvPr/>
        </p:nvSpPr>
        <p:spPr>
          <a:xfrm>
            <a:off x="6643410" y="4895503"/>
            <a:ext cx="4995569" cy="3072840"/>
          </a:xfrm>
          <a:prstGeom prst="rect">
            <a:avLst/>
          </a:prstGeom>
          <a:ln>
            <a:solidFill>
              <a:schemeClr val="accent5">
                <a:lumMod val="75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ts val="2700"/>
              </a:lnSpc>
              <a:spcBef>
                <a:spcPts val="0"/>
              </a:spcBef>
              <a:spcAft>
                <a:spcPts val="600"/>
              </a:spcAft>
              <a:buClrTx/>
              <a:buSzTx/>
              <a:buFontTx/>
              <a:buNone/>
              <a:tabLst/>
              <a:defRPr/>
            </a:pPr>
            <a:r>
              <a:rPr lang="en-US" sz="2400">
                <a:solidFill>
                  <a:srgbClr val="FFFFFF"/>
                </a:solidFill>
                <a:latin typeface="Verdana"/>
                <a:ea typeface="Verdana"/>
              </a:rPr>
              <a:t>A</a:t>
            </a:r>
            <a:r>
              <a:rPr kumimoji="0" lang="en-US" sz="2400" b="0" i="0" u="none" strike="noStrike" kern="1200" cap="none" spc="0" normalizeH="0" baseline="0" noProof="0" err="1">
                <a:ln>
                  <a:noFill/>
                </a:ln>
                <a:solidFill>
                  <a:srgbClr val="FFFFFF"/>
                </a:solidFill>
                <a:effectLst/>
                <a:uLnTx/>
                <a:uFillTx/>
                <a:latin typeface="Verdana"/>
                <a:ea typeface="Verdana"/>
                <a:cs typeface="+mn-cs"/>
              </a:rPr>
              <a:t>ction</a:t>
            </a:r>
            <a:r>
              <a:rPr kumimoji="0" lang="en-US" sz="2400" b="0" i="0" u="none" strike="noStrike" kern="1200" cap="none" spc="0" normalizeH="0" baseline="0" noProof="0">
                <a:ln>
                  <a:noFill/>
                </a:ln>
                <a:solidFill>
                  <a:srgbClr val="FFFFFF"/>
                </a:solidFill>
                <a:effectLst/>
                <a:uLnTx/>
                <a:uFillTx/>
                <a:latin typeface="Verdana"/>
                <a:ea typeface="Verdana"/>
                <a:cs typeface="+mn-cs"/>
              </a:rPr>
              <a:t> plan to </a:t>
            </a:r>
            <a:r>
              <a:rPr kumimoji="0" lang="en-US" sz="2400" b="0" i="0" u="none" strike="noStrike" kern="1200" cap="none" spc="0" normalizeH="0" baseline="0" noProof="0" err="1">
                <a:ln>
                  <a:noFill/>
                </a:ln>
                <a:solidFill>
                  <a:srgbClr val="FFFFFF"/>
                </a:solidFill>
                <a:effectLst/>
                <a:uLnTx/>
                <a:uFillTx/>
                <a:latin typeface="Verdana"/>
                <a:ea typeface="Verdana"/>
                <a:cs typeface="+mn-cs"/>
              </a:rPr>
              <a:t>maximise</a:t>
            </a:r>
            <a:r>
              <a:rPr kumimoji="0" lang="en-US" sz="2400" b="0" i="0" u="none" strike="noStrike" kern="1200" cap="none" spc="0" normalizeH="0" baseline="0" noProof="0">
                <a:ln>
                  <a:noFill/>
                </a:ln>
                <a:solidFill>
                  <a:srgbClr val="FFFFFF"/>
                </a:solidFill>
                <a:effectLst/>
                <a:uLnTx/>
                <a:uFillTx/>
                <a:latin typeface="Verdana"/>
                <a:ea typeface="Verdana"/>
                <a:cs typeface="+mn-cs"/>
              </a:rPr>
              <a:t> the research’s use and benefits (the </a:t>
            </a:r>
            <a:r>
              <a:rPr kumimoji="0" lang="en-US" sz="2400" b="1" i="0" u="none" strike="noStrike" kern="1200" cap="none" spc="0" normalizeH="0" baseline="0" noProof="0">
                <a:ln>
                  <a:noFill/>
                </a:ln>
                <a:solidFill>
                  <a:srgbClr val="FFFFFF"/>
                </a:solidFill>
                <a:effectLst/>
                <a:uLnTx/>
                <a:uFillTx/>
                <a:latin typeface="Verdana"/>
                <a:ea typeface="Verdana"/>
                <a:cs typeface="+mn-cs"/>
              </a:rPr>
              <a:t>how</a:t>
            </a:r>
            <a:r>
              <a:rPr kumimoji="0" lang="en-US" sz="2400" b="0" i="0" u="none" strike="noStrike" kern="1200" cap="none" spc="0" normalizeH="0" baseline="0" noProof="0">
                <a:ln>
                  <a:noFill/>
                </a:ln>
                <a:solidFill>
                  <a:srgbClr val="FFFFFF"/>
                </a:solidFill>
                <a:effectLst/>
                <a:uLnTx/>
                <a:uFillTx/>
                <a:latin typeface="Verdana"/>
                <a:ea typeface="Verdana"/>
                <a:cs typeface="+mn-cs"/>
              </a:rPr>
              <a:t>)</a:t>
            </a:r>
            <a:endParaRPr lang="en-NZ"/>
          </a:p>
        </p:txBody>
      </p:sp>
      <p:sp>
        <p:nvSpPr>
          <p:cNvPr id="8" name="Rectangle 7">
            <a:extLst>
              <a:ext uri="{FF2B5EF4-FFF2-40B4-BE49-F238E27FC236}">
                <a16:creationId xmlns:a16="http://schemas.microsoft.com/office/drawing/2014/main" id="{2DAA0F96-D4CC-6AD0-F382-1A3D3F1326BD}"/>
              </a:ext>
            </a:extLst>
          </p:cNvPr>
          <p:cNvSpPr/>
          <p:nvPr/>
        </p:nvSpPr>
        <p:spPr>
          <a:xfrm>
            <a:off x="12164620" y="4895502"/>
            <a:ext cx="4995569" cy="3072839"/>
          </a:xfrm>
          <a:prstGeom prst="rect">
            <a:avLst/>
          </a:prstGeom>
          <a:ln>
            <a:solidFill>
              <a:schemeClr val="accent5">
                <a:lumMod val="75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ts val="2700"/>
              </a:lnSpc>
              <a:spcBef>
                <a:spcPts val="0"/>
              </a:spcBef>
              <a:spcAft>
                <a:spcPts val="600"/>
              </a:spcAft>
              <a:buClrTx/>
              <a:buSzTx/>
              <a:buFontTx/>
              <a:buNone/>
              <a:tabLst/>
              <a:defRPr/>
            </a:pPr>
            <a:r>
              <a:rPr kumimoji="0" lang="en-US" sz="2400" b="0" i="0" u="none" strike="noStrike" kern="1200" cap="none" spc="0" normalizeH="0" baseline="0" noProof="0">
                <a:ln>
                  <a:noFill/>
                </a:ln>
                <a:solidFill>
                  <a:srgbClr val="FFFFFF"/>
                </a:solidFill>
                <a:effectLst/>
                <a:uLnTx/>
                <a:uFillTx/>
                <a:latin typeface="Verdana"/>
                <a:ea typeface="Verdana"/>
                <a:cs typeface="+mn-cs"/>
              </a:rPr>
              <a:t>Team’s track record in transferring knowledge, including relevant relationships, networks, and examples of uptake</a:t>
            </a:r>
            <a:endParaRPr lang="en-NZ"/>
          </a:p>
        </p:txBody>
      </p:sp>
      <p:sp>
        <p:nvSpPr>
          <p:cNvPr id="9" name="Freeform 3">
            <a:extLst>
              <a:ext uri="{FF2B5EF4-FFF2-40B4-BE49-F238E27FC236}">
                <a16:creationId xmlns:a16="http://schemas.microsoft.com/office/drawing/2014/main" id="{C721F652-41D9-30CD-78D7-277C08B3EC99}"/>
              </a:ext>
            </a:extLst>
          </p:cNvPr>
          <p:cNvSpPr/>
          <p:nvPr/>
        </p:nvSpPr>
        <p:spPr>
          <a:xfrm>
            <a:off x="15218229" y="648444"/>
            <a:ext cx="2457381" cy="960269"/>
          </a:xfrm>
          <a:custGeom>
            <a:avLst/>
            <a:gdLst/>
            <a:ahLst/>
            <a:cxnLst/>
            <a:rect l="l" t="t" r="r" b="b"/>
            <a:pathLst>
              <a:path w="3294775" h="1287497">
                <a:moveTo>
                  <a:pt x="0" y="0"/>
                </a:moveTo>
                <a:lnTo>
                  <a:pt x="3294775" y="0"/>
                </a:lnTo>
                <a:lnTo>
                  <a:pt x="3294775" y="1287497"/>
                </a:lnTo>
                <a:lnTo>
                  <a:pt x="0" y="1287497"/>
                </a:lnTo>
                <a:lnTo>
                  <a:pt x="0" y="0"/>
                </a:lnTo>
                <a:close/>
              </a:path>
            </a:pathLst>
          </a:custGeom>
          <a:blipFill>
            <a:blip r:embed="rId4"/>
            <a:stretch>
              <a:fillRect/>
            </a:stretch>
          </a:blipFill>
        </p:spPr>
        <p:txBody>
          <a:bodyPr/>
          <a:lstStyle/>
          <a:p>
            <a:endParaRPr lang="en-NZ"/>
          </a:p>
        </p:txBody>
      </p:sp>
    </p:spTree>
    <p:extLst>
      <p:ext uri="{BB962C8B-B14F-4D97-AF65-F5344CB8AC3E}">
        <p14:creationId xmlns:p14="http://schemas.microsoft.com/office/powerpoint/2010/main" val="2286875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NZ"/>
          </a:p>
        </p:txBody>
      </p:sp>
      <p:sp>
        <p:nvSpPr>
          <p:cNvPr id="3" name="TextBox 3"/>
          <p:cNvSpPr txBox="1"/>
          <p:nvPr/>
        </p:nvSpPr>
        <p:spPr>
          <a:xfrm>
            <a:off x="978370" y="4204500"/>
            <a:ext cx="16691791" cy="1445780"/>
          </a:xfrm>
          <a:prstGeom prst="rect">
            <a:avLst/>
          </a:prstGeom>
        </p:spPr>
        <p:txBody>
          <a:bodyPr wrap="square" lIns="0" tIns="0" rIns="0" bIns="0" rtlCol="0" anchor="t">
            <a:spAutoFit/>
          </a:bodyPr>
          <a:lstStyle/>
          <a:p>
            <a:pPr algn="l">
              <a:lnSpc>
                <a:spcPts val="12599"/>
              </a:lnSpc>
            </a:pPr>
            <a:r>
              <a:rPr lang="en-US" sz="7200" b="1">
                <a:solidFill>
                  <a:srgbClr val="FFFFFF"/>
                </a:solidFill>
                <a:latin typeface="Verdana" panose="020B0604030504040204" pitchFamily="34" charset="0"/>
                <a:ea typeface="Verdana" panose="020B0604030504040204" pitchFamily="34" charset="0"/>
              </a:rPr>
              <a:t>Pathways to Impact</a:t>
            </a:r>
          </a:p>
        </p:txBody>
      </p:sp>
    </p:spTree>
    <p:extLst>
      <p:ext uri="{BB962C8B-B14F-4D97-AF65-F5344CB8AC3E}">
        <p14:creationId xmlns:p14="http://schemas.microsoft.com/office/powerpoint/2010/main" val="1287269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2392" h="10287000">
                <a:moveTo>
                  <a:pt x="0" y="0"/>
                </a:moveTo>
                <a:lnTo>
                  <a:pt x="18282392" y="0"/>
                </a:lnTo>
                <a:lnTo>
                  <a:pt x="18282392" y="10287000"/>
                </a:lnTo>
                <a:lnTo>
                  <a:pt x="0" y="10287000"/>
                </a:lnTo>
                <a:lnTo>
                  <a:pt x="0" y="0"/>
                </a:lnTo>
                <a:close/>
              </a:path>
            </a:pathLst>
          </a:custGeom>
          <a:blipFill>
            <a:blip r:embed="rId3"/>
            <a:stretch>
              <a:fillRect/>
            </a:stretch>
          </a:blipFill>
        </p:spPr>
        <p:txBody>
          <a:bodyPr/>
          <a:lstStyle/>
          <a:p>
            <a:endParaRPr lang="en-NZ"/>
          </a:p>
        </p:txBody>
      </p:sp>
      <p:sp>
        <p:nvSpPr>
          <p:cNvPr id="4" name="TextBox 4"/>
          <p:cNvSpPr txBox="1"/>
          <p:nvPr/>
        </p:nvSpPr>
        <p:spPr>
          <a:xfrm>
            <a:off x="639663" y="394658"/>
            <a:ext cx="12847737" cy="1082219"/>
          </a:xfrm>
          <a:prstGeom prst="rect">
            <a:avLst/>
          </a:prstGeom>
        </p:spPr>
        <p:txBody>
          <a:bodyPr wrap="square" lIns="0" tIns="0" rIns="0" bIns="0" rtlCol="0" anchor="t">
            <a:spAutoFit/>
          </a:bodyPr>
          <a:lstStyle/>
          <a:p>
            <a:pPr algn="l">
              <a:lnSpc>
                <a:spcPts val="9380"/>
              </a:lnSpc>
            </a:pPr>
            <a:r>
              <a:rPr lang="en-US" sz="5400" b="1">
                <a:solidFill>
                  <a:srgbClr val="FFFFFF"/>
                </a:solidFill>
                <a:latin typeface="Verdana" panose="020B0604030504040204" pitchFamily="34" charset="0"/>
                <a:ea typeface="Verdana" panose="020B0604030504040204" pitchFamily="34" charset="0"/>
              </a:rPr>
              <a:t>The HRC Pathway to Impact</a:t>
            </a:r>
          </a:p>
        </p:txBody>
      </p:sp>
      <p:pic>
        <p:nvPicPr>
          <p:cNvPr id="5" name="Picture 4">
            <a:extLst>
              <a:ext uri="{FF2B5EF4-FFF2-40B4-BE49-F238E27FC236}">
                <a16:creationId xmlns:a16="http://schemas.microsoft.com/office/drawing/2014/main" id="{6D2EC628-5F20-01DB-471C-C3BD49320431}"/>
              </a:ext>
            </a:extLst>
          </p:cNvPr>
          <p:cNvPicPr>
            <a:picLocks noChangeAspect="1"/>
          </p:cNvPicPr>
          <p:nvPr/>
        </p:nvPicPr>
        <p:blipFill rotWithShape="1">
          <a:blip r:embed="rId4"/>
          <a:srcRect t="12191"/>
          <a:stretch/>
        </p:blipFill>
        <p:spPr>
          <a:xfrm>
            <a:off x="2102620" y="2257157"/>
            <a:ext cx="14082760" cy="7304543"/>
          </a:xfrm>
          <a:prstGeom prst="rect">
            <a:avLst/>
          </a:prstGeom>
        </p:spPr>
      </p:pic>
      <p:sp>
        <p:nvSpPr>
          <p:cNvPr id="6" name="Freeform 3">
            <a:extLst>
              <a:ext uri="{FF2B5EF4-FFF2-40B4-BE49-F238E27FC236}">
                <a16:creationId xmlns:a16="http://schemas.microsoft.com/office/drawing/2014/main" id="{A7BC0826-F2A9-6E29-F17A-233CF077331C}"/>
              </a:ext>
            </a:extLst>
          </p:cNvPr>
          <p:cNvSpPr/>
          <p:nvPr/>
        </p:nvSpPr>
        <p:spPr>
          <a:xfrm>
            <a:off x="15218229" y="648444"/>
            <a:ext cx="2457381" cy="960269"/>
          </a:xfrm>
          <a:custGeom>
            <a:avLst/>
            <a:gdLst/>
            <a:ahLst/>
            <a:cxnLst/>
            <a:rect l="l" t="t" r="r" b="b"/>
            <a:pathLst>
              <a:path w="3294775" h="1287497">
                <a:moveTo>
                  <a:pt x="0" y="0"/>
                </a:moveTo>
                <a:lnTo>
                  <a:pt x="3294775" y="0"/>
                </a:lnTo>
                <a:lnTo>
                  <a:pt x="3294775" y="1287497"/>
                </a:lnTo>
                <a:lnTo>
                  <a:pt x="0" y="1287497"/>
                </a:lnTo>
                <a:lnTo>
                  <a:pt x="0" y="0"/>
                </a:lnTo>
                <a:close/>
              </a:path>
            </a:pathLst>
          </a:custGeom>
          <a:blipFill>
            <a:blip r:embed="rId5"/>
            <a:stretch>
              <a:fillRect/>
            </a:stretch>
          </a:blipFill>
        </p:spPr>
        <p:txBody>
          <a:bodyPr/>
          <a:lstStyle/>
          <a:p>
            <a:endParaRPr lang="en-NZ"/>
          </a:p>
        </p:txBody>
      </p:sp>
    </p:spTree>
    <p:extLst>
      <p:ext uri="{BB962C8B-B14F-4D97-AF65-F5344CB8AC3E}">
        <p14:creationId xmlns:p14="http://schemas.microsoft.com/office/powerpoint/2010/main" val="1058297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BA792-BE85-3126-9850-02B49CC5E3C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BC8D3AB-DDDD-BFA4-BFF9-DB672D93C847}"/>
              </a:ext>
            </a:extLst>
          </p:cNvPr>
          <p:cNvSpPr/>
          <p:nvPr/>
        </p:nvSpPr>
        <p:spPr>
          <a:xfrm>
            <a:off x="0" y="0"/>
            <a:ext cx="18288000" cy="10287000"/>
          </a:xfrm>
          <a:custGeom>
            <a:avLst/>
            <a:gdLst/>
            <a:ahLst/>
            <a:cxnLst/>
            <a:rect l="l" t="t" r="r" b="b"/>
            <a:pathLst>
              <a:path w="18282392" h="10287000">
                <a:moveTo>
                  <a:pt x="0" y="0"/>
                </a:moveTo>
                <a:lnTo>
                  <a:pt x="18282392" y="0"/>
                </a:lnTo>
                <a:lnTo>
                  <a:pt x="18282392" y="10287000"/>
                </a:lnTo>
                <a:lnTo>
                  <a:pt x="0" y="10287000"/>
                </a:lnTo>
                <a:lnTo>
                  <a:pt x="0" y="0"/>
                </a:lnTo>
                <a:close/>
              </a:path>
            </a:pathLst>
          </a:custGeom>
          <a:blipFill>
            <a:blip r:embed="rId3"/>
            <a:stretch>
              <a:fillRect/>
            </a:stretch>
          </a:blipFill>
        </p:spPr>
        <p:txBody>
          <a:bodyPr/>
          <a:lstStyle/>
          <a:p>
            <a:endParaRPr lang="en-NZ"/>
          </a:p>
        </p:txBody>
      </p:sp>
      <p:sp>
        <p:nvSpPr>
          <p:cNvPr id="4" name="TextBox 4">
            <a:extLst>
              <a:ext uri="{FF2B5EF4-FFF2-40B4-BE49-F238E27FC236}">
                <a16:creationId xmlns:a16="http://schemas.microsoft.com/office/drawing/2014/main" id="{B9114B12-6D61-3FF5-37E9-04082B300C24}"/>
              </a:ext>
            </a:extLst>
          </p:cNvPr>
          <p:cNvSpPr txBox="1"/>
          <p:nvPr/>
        </p:nvSpPr>
        <p:spPr>
          <a:xfrm>
            <a:off x="639663" y="394658"/>
            <a:ext cx="12847737" cy="1082219"/>
          </a:xfrm>
          <a:prstGeom prst="rect">
            <a:avLst/>
          </a:prstGeom>
        </p:spPr>
        <p:txBody>
          <a:bodyPr wrap="square" lIns="0" tIns="0" rIns="0" bIns="0" rtlCol="0" anchor="t">
            <a:spAutoFit/>
          </a:bodyPr>
          <a:lstStyle/>
          <a:p>
            <a:pPr algn="l">
              <a:lnSpc>
                <a:spcPts val="9380"/>
              </a:lnSpc>
            </a:pPr>
            <a:r>
              <a:rPr lang="en-US" sz="5400" b="1">
                <a:solidFill>
                  <a:srgbClr val="FFFFFF"/>
                </a:solidFill>
                <a:latin typeface="Verdana" panose="020B0604030504040204" pitchFamily="34" charset="0"/>
                <a:ea typeface="Verdana" panose="020B0604030504040204" pitchFamily="34" charset="0"/>
              </a:rPr>
              <a:t>The HRC Pathway to Impact</a:t>
            </a:r>
          </a:p>
        </p:txBody>
      </p:sp>
      <p:sp>
        <p:nvSpPr>
          <p:cNvPr id="6" name="Freeform 3">
            <a:extLst>
              <a:ext uri="{FF2B5EF4-FFF2-40B4-BE49-F238E27FC236}">
                <a16:creationId xmlns:a16="http://schemas.microsoft.com/office/drawing/2014/main" id="{BA2F2724-6344-92FB-F61D-2ED6CF279EF4}"/>
              </a:ext>
            </a:extLst>
          </p:cNvPr>
          <p:cNvSpPr/>
          <p:nvPr/>
        </p:nvSpPr>
        <p:spPr>
          <a:xfrm>
            <a:off x="15218229" y="648444"/>
            <a:ext cx="2457381" cy="960269"/>
          </a:xfrm>
          <a:custGeom>
            <a:avLst/>
            <a:gdLst/>
            <a:ahLst/>
            <a:cxnLst/>
            <a:rect l="l" t="t" r="r" b="b"/>
            <a:pathLst>
              <a:path w="3294775" h="1287497">
                <a:moveTo>
                  <a:pt x="0" y="0"/>
                </a:moveTo>
                <a:lnTo>
                  <a:pt x="3294775" y="0"/>
                </a:lnTo>
                <a:lnTo>
                  <a:pt x="3294775" y="1287497"/>
                </a:lnTo>
                <a:lnTo>
                  <a:pt x="0" y="1287497"/>
                </a:lnTo>
                <a:lnTo>
                  <a:pt x="0" y="0"/>
                </a:lnTo>
                <a:close/>
              </a:path>
            </a:pathLst>
          </a:custGeom>
          <a:blipFill>
            <a:blip r:embed="rId4"/>
            <a:stretch>
              <a:fillRect/>
            </a:stretch>
          </a:blipFill>
        </p:spPr>
        <p:txBody>
          <a:bodyPr/>
          <a:lstStyle/>
          <a:p>
            <a:endParaRPr lang="en-NZ"/>
          </a:p>
        </p:txBody>
      </p:sp>
      <p:pic>
        <p:nvPicPr>
          <p:cNvPr id="7" name="Picture 6">
            <a:extLst>
              <a:ext uri="{FF2B5EF4-FFF2-40B4-BE49-F238E27FC236}">
                <a16:creationId xmlns:a16="http://schemas.microsoft.com/office/drawing/2014/main" id="{24135637-8934-5464-795A-3AB65AA7B744}"/>
              </a:ext>
            </a:extLst>
          </p:cNvPr>
          <p:cNvPicPr>
            <a:picLocks noChangeAspect="1"/>
          </p:cNvPicPr>
          <p:nvPr/>
        </p:nvPicPr>
        <p:blipFill rotWithShape="1">
          <a:blip r:embed="rId5"/>
          <a:srcRect l="34088" t="35167" r="24185" b="28192"/>
          <a:stretch>
            <a:fillRect/>
          </a:stretch>
        </p:blipFill>
        <p:spPr>
          <a:xfrm>
            <a:off x="2102620" y="2257157"/>
            <a:ext cx="14082758" cy="7304542"/>
          </a:xfrm>
          <a:prstGeom prst="rect">
            <a:avLst/>
          </a:prstGeom>
        </p:spPr>
      </p:pic>
    </p:spTree>
    <p:extLst>
      <p:ext uri="{BB962C8B-B14F-4D97-AF65-F5344CB8AC3E}">
        <p14:creationId xmlns:p14="http://schemas.microsoft.com/office/powerpoint/2010/main" val="2001038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2">
            <a:extLst>
              <a:ext uri="{FF2B5EF4-FFF2-40B4-BE49-F238E27FC236}">
                <a16:creationId xmlns:a16="http://schemas.microsoft.com/office/drawing/2014/main" id="{18E44574-75D3-CDEF-E560-F636499CEE34}"/>
              </a:ext>
            </a:extLst>
          </p:cNvPr>
          <p:cNvSpPr/>
          <p:nvPr/>
        </p:nvSpPr>
        <p:spPr>
          <a:xfrm>
            <a:off x="0" y="0"/>
            <a:ext cx="18282392" cy="10287000"/>
          </a:xfrm>
          <a:custGeom>
            <a:avLst/>
            <a:gdLst/>
            <a:ahLst/>
            <a:cxnLst/>
            <a:rect l="l" t="t" r="r" b="b"/>
            <a:pathLst>
              <a:path w="18282392" h="10287000">
                <a:moveTo>
                  <a:pt x="0" y="0"/>
                </a:moveTo>
                <a:lnTo>
                  <a:pt x="18282392" y="0"/>
                </a:lnTo>
                <a:lnTo>
                  <a:pt x="18282392" y="10287000"/>
                </a:lnTo>
                <a:lnTo>
                  <a:pt x="0" y="10287000"/>
                </a:lnTo>
                <a:lnTo>
                  <a:pt x="0" y="0"/>
                </a:lnTo>
                <a:close/>
              </a:path>
            </a:pathLst>
          </a:custGeom>
          <a:blipFill>
            <a:blip r:embed="rId3"/>
            <a:stretch>
              <a:fillRect/>
            </a:stretch>
          </a:blipFill>
        </p:spPr>
        <p:txBody>
          <a:bodyPr/>
          <a:lstStyle/>
          <a:p>
            <a:endParaRPr lang="en-NZ"/>
          </a:p>
        </p:txBody>
      </p:sp>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stretch>
              <a:fillRect/>
            </a:stretch>
          </a:blipFill>
        </p:spPr>
        <p:txBody>
          <a:bodyPr/>
          <a:lstStyle/>
          <a:p>
            <a:endParaRPr lang="en-NZ"/>
          </a:p>
        </p:txBody>
      </p:sp>
      <p:sp>
        <p:nvSpPr>
          <p:cNvPr id="10" name="TextBox 10"/>
          <p:cNvSpPr txBox="1"/>
          <p:nvPr/>
        </p:nvSpPr>
        <p:spPr>
          <a:xfrm>
            <a:off x="594717" y="394658"/>
            <a:ext cx="12757418" cy="1082219"/>
          </a:xfrm>
          <a:prstGeom prst="rect">
            <a:avLst/>
          </a:prstGeom>
        </p:spPr>
        <p:txBody>
          <a:bodyPr wrap="square" lIns="0" tIns="0" rIns="0" bIns="0" rtlCol="0" anchor="t">
            <a:spAutoFit/>
          </a:bodyPr>
          <a:lstStyle/>
          <a:p>
            <a:pPr algn="l">
              <a:lnSpc>
                <a:spcPts val="9380"/>
              </a:lnSpc>
            </a:pPr>
            <a:r>
              <a:rPr lang="en-US" sz="5400" b="1">
                <a:solidFill>
                  <a:srgbClr val="FFFFFF"/>
                </a:solidFill>
                <a:latin typeface="Verdana" panose="020B0604030504040204" pitchFamily="34" charset="0"/>
                <a:ea typeface="Verdana" panose="020B0604030504040204" pitchFamily="34" charset="0"/>
              </a:rPr>
              <a:t>Results-chain framework</a:t>
            </a:r>
          </a:p>
        </p:txBody>
      </p:sp>
      <p:pic>
        <p:nvPicPr>
          <p:cNvPr id="5" name="Picture 4" descr="A screenshot of a computer screen&#10;&#10;Description automatically generated">
            <a:extLst>
              <a:ext uri="{FF2B5EF4-FFF2-40B4-BE49-F238E27FC236}">
                <a16:creationId xmlns:a16="http://schemas.microsoft.com/office/drawing/2014/main" id="{0EBB2358-E493-378F-3E2A-94E0A76D0A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7255" y="2010827"/>
            <a:ext cx="15414813" cy="8670831"/>
          </a:xfrm>
          <a:prstGeom prst="rect">
            <a:avLst/>
          </a:prstGeom>
        </p:spPr>
      </p:pic>
      <p:sp>
        <p:nvSpPr>
          <p:cNvPr id="4" name="Freeform 3">
            <a:extLst>
              <a:ext uri="{FF2B5EF4-FFF2-40B4-BE49-F238E27FC236}">
                <a16:creationId xmlns:a16="http://schemas.microsoft.com/office/drawing/2014/main" id="{D921EE74-8042-8EA8-0C85-D7A32282C341}"/>
              </a:ext>
            </a:extLst>
          </p:cNvPr>
          <p:cNvSpPr/>
          <p:nvPr/>
        </p:nvSpPr>
        <p:spPr>
          <a:xfrm>
            <a:off x="15218229" y="648444"/>
            <a:ext cx="2457381" cy="960269"/>
          </a:xfrm>
          <a:custGeom>
            <a:avLst/>
            <a:gdLst/>
            <a:ahLst/>
            <a:cxnLst/>
            <a:rect l="l" t="t" r="r" b="b"/>
            <a:pathLst>
              <a:path w="3294775" h="1287497">
                <a:moveTo>
                  <a:pt x="0" y="0"/>
                </a:moveTo>
                <a:lnTo>
                  <a:pt x="3294775" y="0"/>
                </a:lnTo>
                <a:lnTo>
                  <a:pt x="3294775" y="1287497"/>
                </a:lnTo>
                <a:lnTo>
                  <a:pt x="0" y="1287497"/>
                </a:lnTo>
                <a:lnTo>
                  <a:pt x="0" y="0"/>
                </a:lnTo>
                <a:close/>
              </a:path>
            </a:pathLst>
          </a:custGeom>
          <a:blipFill>
            <a:blip r:embed="rId6"/>
            <a:stretch>
              <a:fillRect/>
            </a:stretch>
          </a:blipFill>
        </p:spPr>
        <p:txBody>
          <a:bodyPr/>
          <a:lstStyle/>
          <a:p>
            <a:endParaRPr lang="en-NZ"/>
          </a:p>
        </p:txBody>
      </p:sp>
    </p:spTree>
    <p:extLst>
      <p:ext uri="{BB962C8B-B14F-4D97-AF65-F5344CB8AC3E}">
        <p14:creationId xmlns:p14="http://schemas.microsoft.com/office/powerpoint/2010/main" val="27001432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c5e9cd7a-283a-407b-9b45-84d2c2056e08" ContentTypeId="0x0101" PreviousValue="false"/>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fbfc688-d600-411b-bc3a-d1485d95ae30">
      <Terms xmlns="http://schemas.microsoft.com/office/infopath/2007/PartnerControls"/>
    </lcf76f155ced4ddcb4097134ff3c332f>
    <TaxCatchAll xmlns="46045d71-c37b-49f9-824c-3c0250386da4" xsi:nil="true"/>
    <DocumentType xmlns="9fbfc688-d600-411b-bc3a-d1485d95ae30" xsi:nil="true"/>
    <_Flow_SignoffStatus xmlns="9fbfc688-d600-411b-bc3a-d1485d95ae30" xsi:nil="true"/>
    <Topic xmlns="9fbfc688-d600-411b-bc3a-d1485d95ae30" xsi:nil="true"/>
    <SharedWithUsers xmlns="46045d71-c37b-49f9-824c-3c0250386da4">
      <UserInfo>
        <DisplayName/>
        <AccountId xsi:nil="true"/>
        <AccountType/>
      </UserInfo>
    </SharedWithUser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478E31B9CA3609479E6A0DFC990D9FBB" ma:contentTypeVersion="22" ma:contentTypeDescription="Create a new document." ma:contentTypeScope="" ma:versionID="92e0a67bb0b22e791e96f3890978ee0a">
  <xsd:schema xmlns:xsd="http://www.w3.org/2001/XMLSchema" xmlns:xs="http://www.w3.org/2001/XMLSchema" xmlns:p="http://schemas.microsoft.com/office/2006/metadata/properties" xmlns:ns2="9fbfc688-d600-411b-bc3a-d1485d95ae30" xmlns:ns3="46045d71-c37b-49f9-824c-3c0250386da4" targetNamespace="http://schemas.microsoft.com/office/2006/metadata/properties" ma:root="true" ma:fieldsID="e2041854b90efc47826b465070f2f6c1" ns2:_="" ns3:_="">
    <xsd:import namespace="9fbfc688-d600-411b-bc3a-d1485d95ae30"/>
    <xsd:import namespace="46045d71-c37b-49f9-824c-3c0250386da4"/>
    <xsd:element name="properties">
      <xsd:complexType>
        <xsd:sequence>
          <xsd:element name="documentManagement">
            <xsd:complexType>
              <xsd:all>
                <xsd:element ref="ns2:Topic" minOccurs="0"/>
                <xsd:element ref="ns2:DocumentType"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_Flow_SignoffStatu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bfc688-d600-411b-bc3a-d1485d95ae30" elementFormDefault="qualified">
    <xsd:import namespace="http://schemas.microsoft.com/office/2006/documentManagement/types"/>
    <xsd:import namespace="http://schemas.microsoft.com/office/infopath/2007/PartnerControls"/>
    <xsd:element name="Topic" ma:index="8" nillable="true" ma:displayName="Topic" ma:format="Dropdown" ma:internalName="Topic">
      <xsd:simpleType>
        <xsd:restriction base="dms:Choice">
          <xsd:enumeration value="Subcontracts"/>
          <xsd:enumeration value="Public Good"/>
          <xsd:enumeration value="Commercial"/>
          <xsd:enumeration value="Variations"/>
          <xsd:enumeration value="IP / Legal"/>
          <xsd:enumeration value="RCRM"/>
          <xsd:enumeration value="MFiles"/>
          <xsd:enumeration value="Funder Profiles"/>
        </xsd:restriction>
      </xsd:simpleType>
    </xsd:element>
    <xsd:element name="DocumentType" ma:index="9" nillable="true" ma:displayName="Document Type" ma:format="Dropdown" ma:internalName="DocumentType">
      <xsd:simpleType>
        <xsd:restriction base="dms:Choice">
          <xsd:enumeration value="Guide"/>
          <xsd:enumeration value="Process"/>
          <xsd:enumeration value="Template"/>
          <xsd:enumeration value="Presentation"/>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5e9cd7a-283a-407b-9b45-84d2c2056e08" ma:termSetId="09814cd3-568e-fe90-9814-8d621ff8fb84" ma:anchorId="fba54fb3-c3e1-fe81-a776-ca4b69148c4d" ma:open="true" ma:isKeyword="false">
      <xsd:complexType>
        <xsd:sequence>
          <xsd:element ref="pc:Terms" minOccurs="0" maxOccurs="1"/>
        </xsd:sequence>
      </xsd:complexType>
    </xsd:element>
    <xsd:element name="MediaServiceOCR" ma:index="24" nillable="true" ma:displayName="Extracted Text" ma:internalName="MediaServiceOCR" ma:readOnly="true">
      <xsd:simpleType>
        <xsd:restriction base="dms:Note">
          <xsd:maxLength value="255"/>
        </xsd:restriction>
      </xsd:simpleType>
    </xsd:element>
    <xsd:element name="_Flow_SignoffStatus" ma:index="25" nillable="true" ma:displayName="Sign-off status" ma:format="Dropdown" ma:internalName="Sign_x002d_off_x0020_status">
      <xsd:simpleType>
        <xsd:restriction base="dms:Choice">
          <xsd:enumeration value="Y"/>
        </xsd:restriction>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6045d71-c37b-49f9-824c-3c0250386da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42d8981-b2fa-48d7-89e7-e209c4eae885}" ma:internalName="TaxCatchAll" ma:showField="CatchAllData" ma:web="46045d71-c37b-49f9-824c-3c0250386da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F05DB9-A48D-41C4-945F-269920935E10}">
  <ds:schemaRefs>
    <ds:schemaRef ds:uri="http://schemas.microsoft.com/sharepoint/v3/contenttype/forms"/>
  </ds:schemaRefs>
</ds:datastoreItem>
</file>

<file path=customXml/itemProps2.xml><?xml version="1.0" encoding="utf-8"?>
<ds:datastoreItem xmlns:ds="http://schemas.openxmlformats.org/officeDocument/2006/customXml" ds:itemID="{BC614EA6-A911-4E5B-A4A1-11FA799AC19B}">
  <ds:schemaRefs>
    <ds:schemaRef ds:uri="Microsoft.SharePoint.Taxonomy.ContentTypeSync"/>
  </ds:schemaRefs>
</ds:datastoreItem>
</file>

<file path=customXml/itemProps3.xml><?xml version="1.0" encoding="utf-8"?>
<ds:datastoreItem xmlns:ds="http://schemas.openxmlformats.org/officeDocument/2006/customXml" ds:itemID="{9F36E313-2B55-4957-B786-820FF75C6AAA}">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 ds:uri="46045d71-c37b-49f9-824c-3c0250386da4"/>
    <ds:schemaRef ds:uri="http://purl.org/dc/dcmitype/"/>
    <ds:schemaRef ds:uri="http://schemas.openxmlformats.org/package/2006/metadata/core-properties"/>
    <ds:schemaRef ds:uri="9fbfc688-d600-411b-bc3a-d1485d95ae30"/>
    <ds:schemaRef ds:uri="http://purl.org/dc/terms/"/>
  </ds:schemaRefs>
</ds:datastoreItem>
</file>

<file path=customXml/itemProps4.xml><?xml version="1.0" encoding="utf-8"?>
<ds:datastoreItem xmlns:ds="http://schemas.openxmlformats.org/officeDocument/2006/customXml" ds:itemID="{B1E87E7A-236F-48D2-A686-E21CA75819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bfc688-d600-411b-bc3a-d1485d95ae30"/>
    <ds:schemaRef ds:uri="46045d71-c37b-49f9-824c-3c0250386d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d1b36e95-0d50-42e9-958f-b63fa906beaa}" enabled="0" method="" siteId="{d1b36e95-0d50-42e9-958f-b63fa906beaa}" removed="1"/>
</clbl:labelList>
</file>

<file path=docProps/app.xml><?xml version="1.0" encoding="utf-8"?>
<Properties xmlns="http://schemas.openxmlformats.org/officeDocument/2006/extended-properties" xmlns:vt="http://schemas.openxmlformats.org/officeDocument/2006/docPropsVTypes">
  <TotalTime>0</TotalTime>
  <Words>5780</Words>
  <Application>Microsoft Office PowerPoint</Application>
  <PresentationFormat>Custom</PresentationFormat>
  <Paragraphs>439</Paragraphs>
  <Slides>28</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Wingdings</vt:lpstr>
      <vt:lpstr>Calibri</vt:lpstr>
      <vt:lpstr>Arial</vt:lpstr>
      <vt:lpstr>Heebo</vt:lpstr>
      <vt:lpstr>Lato Extended</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Impact x Centre for Brain Research</dc:title>
  <dc:creator>Brittany Bennenbroek</dc:creator>
  <cp:lastModifiedBy>Brittany Bennenbroek</cp:lastModifiedBy>
  <cp:revision>25</cp:revision>
  <dcterms:created xsi:type="dcterms:W3CDTF">2006-08-16T00:00:00Z</dcterms:created>
  <dcterms:modified xsi:type="dcterms:W3CDTF">2025-11-02T23:15:36Z</dcterms:modified>
  <dc:identifier>DAGH5Ph-QcA</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0x010100478E31B9CA3609479E6A0DFC990D9FBB</vt:lpwstr>
  </property>
  <property fmtid="{D5CDD505-2E9C-101B-9397-08002B2CF9AE}" pid="3" name="MediaServiceImageTags">
    <vt:lpwstr/>
  </property>
  <property fmtid="{D5CDD505-2E9C-101B-9397-08002B2CF9AE}" pid="4" name="Order">
    <vt:r8>798500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