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Lst>
  <p:notesMasterIdLst>
    <p:notesMasterId r:id="rId43"/>
  </p:notesMasterIdLst>
  <p:handoutMasterIdLst>
    <p:handoutMasterId r:id="rId44"/>
  </p:handoutMasterIdLst>
  <p:sldIdLst>
    <p:sldId id="679" r:id="rId5"/>
    <p:sldId id="687" r:id="rId6"/>
    <p:sldId id="762" r:id="rId7"/>
    <p:sldId id="751" r:id="rId8"/>
    <p:sldId id="738" r:id="rId9"/>
    <p:sldId id="743" r:id="rId10"/>
    <p:sldId id="757" r:id="rId11"/>
    <p:sldId id="758" r:id="rId12"/>
    <p:sldId id="759" r:id="rId13"/>
    <p:sldId id="761" r:id="rId14"/>
    <p:sldId id="742" r:id="rId15"/>
    <p:sldId id="706" r:id="rId16"/>
    <p:sldId id="745" r:id="rId17"/>
    <p:sldId id="744" r:id="rId18"/>
    <p:sldId id="763" r:id="rId19"/>
    <p:sldId id="516" r:id="rId20"/>
    <p:sldId id="710" r:id="rId21"/>
    <p:sldId id="712" r:id="rId22"/>
    <p:sldId id="755" r:id="rId23"/>
    <p:sldId id="713" r:id="rId24"/>
    <p:sldId id="756" r:id="rId25"/>
    <p:sldId id="714" r:id="rId26"/>
    <p:sldId id="715" r:id="rId27"/>
    <p:sldId id="740" r:id="rId28"/>
    <p:sldId id="748" r:id="rId29"/>
    <p:sldId id="724" r:id="rId30"/>
    <p:sldId id="747" r:id="rId31"/>
    <p:sldId id="725" r:id="rId32"/>
    <p:sldId id="726" r:id="rId33"/>
    <p:sldId id="727" r:id="rId34"/>
    <p:sldId id="728" r:id="rId35"/>
    <p:sldId id="729" r:id="rId36"/>
    <p:sldId id="730" r:id="rId37"/>
    <p:sldId id="731" r:id="rId38"/>
    <p:sldId id="732" r:id="rId39"/>
    <p:sldId id="736" r:id="rId40"/>
    <p:sldId id="760" r:id="rId41"/>
    <p:sldId id="684" r:id="rId42"/>
  </p:sldIdLst>
  <p:sldSz cx="12192000" cy="6858000"/>
  <p:notesSz cx="7315200" cy="9601200"/>
  <p:embeddedFontLst>
    <p:embeddedFont>
      <p:font typeface="Roboto Light" panose="020F0502020204030204" pitchFamily="2" charset="0"/>
      <p:regular r:id="rId45"/>
      <p:italic r:id="rId46"/>
    </p:embeddedFont>
    <p:embeddedFont>
      <p:font typeface="Roboto Medium" panose="020F0502020204030204" pitchFamily="2" charset="0"/>
      <p:regular r:id="rId47"/>
      <p:italic r:id="rId48"/>
    </p:embeddedFont>
    <p:embeddedFont>
      <p:font typeface="Segoe UI" panose="020B0502040204020203" pitchFamily="3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
      <p:font typeface="Verdana Pro" panose="020F0502020204030204" pitchFamily="34" charset="0"/>
      <p:regular r:id="rId57"/>
      <p:bold r:id="rId58"/>
      <p:italic r:id="rId59"/>
      <p:boldItalic r:id="rId60"/>
    </p:embeddedFont>
    <p:embeddedFont>
      <p:font typeface="Verdana Pro Bold" panose="020B060402020202020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9ABF27-CBE5-5FDB-FFA5-5FCDDD94F0D8}" name="Sarah Hopkins" initials="SH" userId="S::shop013@UoA.auckland.ac.nz::20769d50-1fd7-43b8-9519-dac11ffb2937" providerId="AD"/>
  <p188:author id="{EB519149-4178-CF6F-0981-2C748AD7F441}" name="Laura Armstrong" initials="LA" userId="S::ltuc007@uoa.auckland.ac.nz::0571ad82-98ab-4e3a-8d7f-7d5e410bddc2" providerId="AD"/>
  <p188:author id="{BCADD381-473B-0730-B891-CF5BB0B5D5D3}" name="Kyle Hemming" initials="KH" userId="S::khem480@uoa.auckland.ac.nz::ffc98c0f-473e-4029-8649-7c95a6ad2c04" providerId="AD"/>
  <p188:author id="{DB09F3B5-2417-3DB8-39C2-2889DAF7FDB4}" name="Jens Brinkmann" initials="JB" userId="S::jbri364@uoa.auckland.ac.nz::cb3db833-eb1f-40f8-b076-66b40f9e8ef3" providerId="AD"/>
  <p188:author id="{1F0480D8-B2D5-9AA0-04A0-35D26B8CD46F}" name="Tom Saunders" initials="TS" userId="S::tsau017@uoa.auckland.ac.nz::46330dfc-5598-4ed0-a335-176683ba86a1" providerId="AD"/>
  <p188:author id="{9CA431E3-B9E3-314D-FB6A-5F98DA43E9C8}" name="James Love" initials="JL" userId="S::jlov034@uoa.auckland.ac.nz::d11bae58-1ba3-45fb-8fd2-68a06a580469" providerId="AD"/>
  <p188:author id="{0FD14AE3-9B39-A9D4-5040-F7252ED42CD9}" name="Ben Collings" initials="BC" userId="S::bcol845@uoa.auckland.ac.nz::0bdfec53-bd97-4166-9ebe-adbfbd574b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7"/>
    <a:srgbClr val="FFFFFF"/>
    <a:srgbClr val="EEF7F8"/>
    <a:srgbClr val="7A9C98"/>
    <a:srgbClr val="532600"/>
    <a:srgbClr val="007414"/>
    <a:srgbClr val="E9D803"/>
    <a:srgbClr val="0059A6"/>
    <a:srgbClr val="006BCF"/>
    <a:srgbClr val="006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3"/>
    <p:restoredTop sz="85282"/>
  </p:normalViewPr>
  <p:slideViewPr>
    <p:cSldViewPr snapToGrid="0">
      <p:cViewPr varScale="1">
        <p:scale>
          <a:sx n="94" d="100"/>
          <a:sy n="94" d="100"/>
        </p:scale>
        <p:origin x="942" y="90"/>
      </p:cViewPr>
      <p:guideLst>
        <p:guide orient="horz" pos="1440"/>
        <p:guide pos="19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E47D6-B9CB-4547-B752-B8844BD4E450}" type="doc">
      <dgm:prSet loTypeId="urn:microsoft.com/office/officeart/2005/8/layout/process1" loCatId="" qsTypeId="urn:microsoft.com/office/officeart/2005/8/quickstyle/simple1" qsCatId="simple" csTypeId="urn:microsoft.com/office/officeart/2005/8/colors/accent1_2" csCatId="accent1" phldr="1"/>
      <dgm:spPr/>
    </dgm:pt>
    <dgm:pt modelId="{CADE1A87-FE92-FC40-9BD6-593C90430E84}">
      <dgm:prSet phldrT="[Text]" custT="1"/>
      <dgm:spPr/>
      <dgm:t>
        <a:bodyPr/>
        <a:lstStyle/>
        <a:p>
          <a:r>
            <a:rPr lang="en-US" sz="2000"/>
            <a:t>Collect data</a:t>
          </a:r>
        </a:p>
      </dgm:t>
    </dgm:pt>
    <dgm:pt modelId="{0F300271-6781-CC4A-8C53-102B0031E5E0}" type="parTrans" cxnId="{1A230ECE-4453-3141-9816-99A2470B5462}">
      <dgm:prSet/>
      <dgm:spPr/>
      <dgm:t>
        <a:bodyPr/>
        <a:lstStyle/>
        <a:p>
          <a:endParaRPr lang="en-US" sz="2000"/>
        </a:p>
      </dgm:t>
    </dgm:pt>
    <dgm:pt modelId="{76C2C264-5D38-0D4F-832A-76CC282A60A3}" type="sibTrans" cxnId="{1A230ECE-4453-3141-9816-99A2470B5462}">
      <dgm:prSet custT="1"/>
      <dgm:spPr/>
      <dgm:t>
        <a:bodyPr/>
        <a:lstStyle/>
        <a:p>
          <a:endParaRPr lang="en-US" sz="1600"/>
        </a:p>
      </dgm:t>
    </dgm:pt>
    <dgm:pt modelId="{BD89F9D9-FFE4-D646-B610-6BEBF412FB2A}">
      <dgm:prSet phldrT="[Text]" custT="1"/>
      <dgm:spPr/>
      <dgm:t>
        <a:bodyPr/>
        <a:lstStyle/>
        <a:p>
          <a:r>
            <a:rPr lang="en-US" sz="2000"/>
            <a:t>AI model</a:t>
          </a:r>
        </a:p>
      </dgm:t>
    </dgm:pt>
    <dgm:pt modelId="{D3824A4D-7E73-B24C-8B8E-08E9B0CD79BD}" type="parTrans" cxnId="{7D978CF0-D844-B543-B1FF-D170A7BC9B3D}">
      <dgm:prSet/>
      <dgm:spPr/>
      <dgm:t>
        <a:bodyPr/>
        <a:lstStyle/>
        <a:p>
          <a:endParaRPr lang="en-US" sz="2000"/>
        </a:p>
      </dgm:t>
    </dgm:pt>
    <dgm:pt modelId="{0C913836-7E32-7549-A218-B980148DA647}" type="sibTrans" cxnId="{7D978CF0-D844-B543-B1FF-D170A7BC9B3D}">
      <dgm:prSet custT="1"/>
      <dgm:spPr/>
      <dgm:t>
        <a:bodyPr/>
        <a:lstStyle/>
        <a:p>
          <a:endParaRPr lang="en-US" sz="1600"/>
        </a:p>
      </dgm:t>
    </dgm:pt>
    <dgm:pt modelId="{488175A1-3F06-1246-803F-B56D4F5AAA2C}">
      <dgm:prSet phldrT="[Text]" custT="1"/>
      <dgm:spPr/>
      <dgm:t>
        <a:bodyPr/>
        <a:lstStyle/>
        <a:p>
          <a:r>
            <a:rPr lang="en-US" sz="2000"/>
            <a:t>Train model using data</a:t>
          </a:r>
        </a:p>
      </dgm:t>
    </dgm:pt>
    <dgm:pt modelId="{81DB8B58-5E99-F248-BCB5-0BB1EB09B73E}" type="parTrans" cxnId="{1CFA895E-64B5-B84A-B80D-0CDC6A43C098}">
      <dgm:prSet/>
      <dgm:spPr/>
      <dgm:t>
        <a:bodyPr/>
        <a:lstStyle/>
        <a:p>
          <a:endParaRPr lang="en-US" sz="2000"/>
        </a:p>
      </dgm:t>
    </dgm:pt>
    <dgm:pt modelId="{FF701868-7FD2-3244-AE82-9F058E25AEE8}" type="sibTrans" cxnId="{1CFA895E-64B5-B84A-B80D-0CDC6A43C098}">
      <dgm:prSet custT="1"/>
      <dgm:spPr/>
      <dgm:t>
        <a:bodyPr/>
        <a:lstStyle/>
        <a:p>
          <a:endParaRPr lang="en-US" sz="1600"/>
        </a:p>
      </dgm:t>
    </dgm:pt>
    <dgm:pt modelId="{39D446EF-59AD-2A4D-896F-A23DD3D4AE6B}">
      <dgm:prSet phldrT="[Text]" custT="1"/>
      <dgm:spPr/>
      <dgm:t>
        <a:bodyPr/>
        <a:lstStyle/>
        <a:p>
          <a:r>
            <a:rPr lang="en-US" sz="2000"/>
            <a:t>Predictions using trained model</a:t>
          </a:r>
        </a:p>
      </dgm:t>
    </dgm:pt>
    <dgm:pt modelId="{95B48D7F-E5AB-F244-844E-371EABDEDC28}" type="parTrans" cxnId="{84B09E1C-13E9-674A-A591-6D28356D34AF}">
      <dgm:prSet/>
      <dgm:spPr/>
      <dgm:t>
        <a:bodyPr/>
        <a:lstStyle/>
        <a:p>
          <a:endParaRPr lang="en-US" sz="2000"/>
        </a:p>
      </dgm:t>
    </dgm:pt>
    <dgm:pt modelId="{C0FF9199-E038-C947-8E5B-54B84B7B364F}" type="sibTrans" cxnId="{84B09E1C-13E9-674A-A591-6D28356D34AF}">
      <dgm:prSet/>
      <dgm:spPr/>
      <dgm:t>
        <a:bodyPr/>
        <a:lstStyle/>
        <a:p>
          <a:endParaRPr lang="en-US" sz="2000"/>
        </a:p>
      </dgm:t>
    </dgm:pt>
    <dgm:pt modelId="{03D05BB3-AF01-7D4E-BEE6-96350D234358}" type="pres">
      <dgm:prSet presAssocID="{02BE47D6-B9CB-4547-B752-B8844BD4E450}" presName="Name0" presStyleCnt="0">
        <dgm:presLayoutVars>
          <dgm:dir/>
          <dgm:resizeHandles val="exact"/>
        </dgm:presLayoutVars>
      </dgm:prSet>
      <dgm:spPr/>
    </dgm:pt>
    <dgm:pt modelId="{497A4426-C49E-3E40-B41C-405E608FE6BA}" type="pres">
      <dgm:prSet presAssocID="{CADE1A87-FE92-FC40-9BD6-593C90430E84}" presName="node" presStyleLbl="node1" presStyleIdx="0" presStyleCnt="4">
        <dgm:presLayoutVars>
          <dgm:bulletEnabled val="1"/>
        </dgm:presLayoutVars>
      </dgm:prSet>
      <dgm:spPr/>
    </dgm:pt>
    <dgm:pt modelId="{0088026F-339C-D244-B612-AF9D79A68721}" type="pres">
      <dgm:prSet presAssocID="{76C2C264-5D38-0D4F-832A-76CC282A60A3}" presName="sibTrans" presStyleLbl="sibTrans2D1" presStyleIdx="0" presStyleCnt="3"/>
      <dgm:spPr/>
    </dgm:pt>
    <dgm:pt modelId="{7DD3B7B5-CA7B-DE45-828B-E1518F1B2C35}" type="pres">
      <dgm:prSet presAssocID="{76C2C264-5D38-0D4F-832A-76CC282A60A3}" presName="connectorText" presStyleLbl="sibTrans2D1" presStyleIdx="0" presStyleCnt="3"/>
      <dgm:spPr/>
    </dgm:pt>
    <dgm:pt modelId="{BBE28C9C-EF34-944C-B411-0802ADC364A8}" type="pres">
      <dgm:prSet presAssocID="{BD89F9D9-FFE4-D646-B610-6BEBF412FB2A}" presName="node" presStyleLbl="node1" presStyleIdx="1" presStyleCnt="4">
        <dgm:presLayoutVars>
          <dgm:bulletEnabled val="1"/>
        </dgm:presLayoutVars>
      </dgm:prSet>
      <dgm:spPr/>
    </dgm:pt>
    <dgm:pt modelId="{1D91E9AA-9BD5-D545-A855-028F83DD880D}" type="pres">
      <dgm:prSet presAssocID="{0C913836-7E32-7549-A218-B980148DA647}" presName="sibTrans" presStyleLbl="sibTrans2D1" presStyleIdx="1" presStyleCnt="3"/>
      <dgm:spPr/>
    </dgm:pt>
    <dgm:pt modelId="{71C2F238-76A0-364C-887B-BC89917EF0BA}" type="pres">
      <dgm:prSet presAssocID="{0C913836-7E32-7549-A218-B980148DA647}" presName="connectorText" presStyleLbl="sibTrans2D1" presStyleIdx="1" presStyleCnt="3"/>
      <dgm:spPr/>
    </dgm:pt>
    <dgm:pt modelId="{0ABD427A-B32C-B544-AD10-5AD0C95AB74F}" type="pres">
      <dgm:prSet presAssocID="{488175A1-3F06-1246-803F-B56D4F5AAA2C}" presName="node" presStyleLbl="node1" presStyleIdx="2" presStyleCnt="4">
        <dgm:presLayoutVars>
          <dgm:bulletEnabled val="1"/>
        </dgm:presLayoutVars>
      </dgm:prSet>
      <dgm:spPr/>
    </dgm:pt>
    <dgm:pt modelId="{4787AFD7-23C1-B843-BF6A-4059A9978EF3}" type="pres">
      <dgm:prSet presAssocID="{FF701868-7FD2-3244-AE82-9F058E25AEE8}" presName="sibTrans" presStyleLbl="sibTrans2D1" presStyleIdx="2" presStyleCnt="3"/>
      <dgm:spPr/>
    </dgm:pt>
    <dgm:pt modelId="{F56E655F-A0E7-1E4D-974E-449BFFE9AA77}" type="pres">
      <dgm:prSet presAssocID="{FF701868-7FD2-3244-AE82-9F058E25AEE8}" presName="connectorText" presStyleLbl="sibTrans2D1" presStyleIdx="2" presStyleCnt="3"/>
      <dgm:spPr/>
    </dgm:pt>
    <dgm:pt modelId="{8AED68B9-7960-6B46-8D5E-A0DBEE1A19A4}" type="pres">
      <dgm:prSet presAssocID="{39D446EF-59AD-2A4D-896F-A23DD3D4AE6B}" presName="node" presStyleLbl="node1" presStyleIdx="3" presStyleCnt="4">
        <dgm:presLayoutVars>
          <dgm:bulletEnabled val="1"/>
        </dgm:presLayoutVars>
      </dgm:prSet>
      <dgm:spPr/>
    </dgm:pt>
  </dgm:ptLst>
  <dgm:cxnLst>
    <dgm:cxn modelId="{84B09E1C-13E9-674A-A591-6D28356D34AF}" srcId="{02BE47D6-B9CB-4547-B752-B8844BD4E450}" destId="{39D446EF-59AD-2A4D-896F-A23DD3D4AE6B}" srcOrd="3" destOrd="0" parTransId="{95B48D7F-E5AB-F244-844E-371EABDEDC28}" sibTransId="{C0FF9199-E038-C947-8E5B-54B84B7B364F}"/>
    <dgm:cxn modelId="{B9C8041D-1E43-7145-80B7-EBF608CA0B04}" type="presOf" srcId="{488175A1-3F06-1246-803F-B56D4F5AAA2C}" destId="{0ABD427A-B32C-B544-AD10-5AD0C95AB74F}" srcOrd="0" destOrd="0" presId="urn:microsoft.com/office/officeart/2005/8/layout/process1"/>
    <dgm:cxn modelId="{03E05A31-3C3C-384E-914C-2EB8F8623117}" type="presOf" srcId="{02BE47D6-B9CB-4547-B752-B8844BD4E450}" destId="{03D05BB3-AF01-7D4E-BEE6-96350D234358}" srcOrd="0" destOrd="0" presId="urn:microsoft.com/office/officeart/2005/8/layout/process1"/>
    <dgm:cxn modelId="{1CFA895E-64B5-B84A-B80D-0CDC6A43C098}" srcId="{02BE47D6-B9CB-4547-B752-B8844BD4E450}" destId="{488175A1-3F06-1246-803F-B56D4F5AAA2C}" srcOrd="2" destOrd="0" parTransId="{81DB8B58-5E99-F248-BCB5-0BB1EB09B73E}" sibTransId="{FF701868-7FD2-3244-AE82-9F058E25AEE8}"/>
    <dgm:cxn modelId="{14C0D14B-C82E-2542-BFDF-D152B72E01D1}" type="presOf" srcId="{0C913836-7E32-7549-A218-B980148DA647}" destId="{71C2F238-76A0-364C-887B-BC89917EF0BA}" srcOrd="1" destOrd="0" presId="urn:microsoft.com/office/officeart/2005/8/layout/process1"/>
    <dgm:cxn modelId="{B82FDB52-6B83-BF44-8B98-423F52612F1C}" type="presOf" srcId="{FF701868-7FD2-3244-AE82-9F058E25AEE8}" destId="{4787AFD7-23C1-B843-BF6A-4059A9978EF3}" srcOrd="0" destOrd="0" presId="urn:microsoft.com/office/officeart/2005/8/layout/process1"/>
    <dgm:cxn modelId="{C1CA0459-4995-7E4C-AF94-47C2C14ED518}" type="presOf" srcId="{CADE1A87-FE92-FC40-9BD6-593C90430E84}" destId="{497A4426-C49E-3E40-B41C-405E608FE6BA}" srcOrd="0" destOrd="0" presId="urn:microsoft.com/office/officeart/2005/8/layout/process1"/>
    <dgm:cxn modelId="{0087AE94-FB2C-BA47-BA86-7EABEB347B1F}" type="presOf" srcId="{0C913836-7E32-7549-A218-B980148DA647}" destId="{1D91E9AA-9BD5-D545-A855-028F83DD880D}" srcOrd="0" destOrd="0" presId="urn:microsoft.com/office/officeart/2005/8/layout/process1"/>
    <dgm:cxn modelId="{D3E75E97-491F-DC4A-B260-33CF218C1264}" type="presOf" srcId="{39D446EF-59AD-2A4D-896F-A23DD3D4AE6B}" destId="{8AED68B9-7960-6B46-8D5E-A0DBEE1A19A4}" srcOrd="0" destOrd="0" presId="urn:microsoft.com/office/officeart/2005/8/layout/process1"/>
    <dgm:cxn modelId="{EBF15BB6-ABBB-A344-88D9-865358A0A636}" type="presOf" srcId="{76C2C264-5D38-0D4F-832A-76CC282A60A3}" destId="{7DD3B7B5-CA7B-DE45-828B-E1518F1B2C35}" srcOrd="1" destOrd="0" presId="urn:microsoft.com/office/officeart/2005/8/layout/process1"/>
    <dgm:cxn modelId="{1EBE21BD-A8BF-EE46-826E-C49FC3A707FF}" type="presOf" srcId="{76C2C264-5D38-0D4F-832A-76CC282A60A3}" destId="{0088026F-339C-D244-B612-AF9D79A68721}" srcOrd="0" destOrd="0" presId="urn:microsoft.com/office/officeart/2005/8/layout/process1"/>
    <dgm:cxn modelId="{C529FECB-A93F-7546-A2EC-AF0208704097}" type="presOf" srcId="{FF701868-7FD2-3244-AE82-9F058E25AEE8}" destId="{F56E655F-A0E7-1E4D-974E-449BFFE9AA77}" srcOrd="1" destOrd="0" presId="urn:microsoft.com/office/officeart/2005/8/layout/process1"/>
    <dgm:cxn modelId="{1A230ECE-4453-3141-9816-99A2470B5462}" srcId="{02BE47D6-B9CB-4547-B752-B8844BD4E450}" destId="{CADE1A87-FE92-FC40-9BD6-593C90430E84}" srcOrd="0" destOrd="0" parTransId="{0F300271-6781-CC4A-8C53-102B0031E5E0}" sibTransId="{76C2C264-5D38-0D4F-832A-76CC282A60A3}"/>
    <dgm:cxn modelId="{2B359DE1-9E15-B84B-A02A-AA86C286EB06}" type="presOf" srcId="{BD89F9D9-FFE4-D646-B610-6BEBF412FB2A}" destId="{BBE28C9C-EF34-944C-B411-0802ADC364A8}" srcOrd="0" destOrd="0" presId="urn:microsoft.com/office/officeart/2005/8/layout/process1"/>
    <dgm:cxn modelId="{7D978CF0-D844-B543-B1FF-D170A7BC9B3D}" srcId="{02BE47D6-B9CB-4547-B752-B8844BD4E450}" destId="{BD89F9D9-FFE4-D646-B610-6BEBF412FB2A}" srcOrd="1" destOrd="0" parTransId="{D3824A4D-7E73-B24C-8B8E-08E9B0CD79BD}" sibTransId="{0C913836-7E32-7549-A218-B980148DA647}"/>
    <dgm:cxn modelId="{DFA15435-010A-FD4B-916F-0E6DFDC8C8D8}" type="presParOf" srcId="{03D05BB3-AF01-7D4E-BEE6-96350D234358}" destId="{497A4426-C49E-3E40-B41C-405E608FE6BA}" srcOrd="0" destOrd="0" presId="urn:microsoft.com/office/officeart/2005/8/layout/process1"/>
    <dgm:cxn modelId="{148BEDDF-36F8-2B4D-AF9F-C5EA11281D4F}" type="presParOf" srcId="{03D05BB3-AF01-7D4E-BEE6-96350D234358}" destId="{0088026F-339C-D244-B612-AF9D79A68721}" srcOrd="1" destOrd="0" presId="urn:microsoft.com/office/officeart/2005/8/layout/process1"/>
    <dgm:cxn modelId="{A947F05B-0C05-894B-B7AA-8570AFE5B458}" type="presParOf" srcId="{0088026F-339C-D244-B612-AF9D79A68721}" destId="{7DD3B7B5-CA7B-DE45-828B-E1518F1B2C35}" srcOrd="0" destOrd="0" presId="urn:microsoft.com/office/officeart/2005/8/layout/process1"/>
    <dgm:cxn modelId="{DD5CE759-17A7-5E44-9CEF-C36E4669FF49}" type="presParOf" srcId="{03D05BB3-AF01-7D4E-BEE6-96350D234358}" destId="{BBE28C9C-EF34-944C-B411-0802ADC364A8}" srcOrd="2" destOrd="0" presId="urn:microsoft.com/office/officeart/2005/8/layout/process1"/>
    <dgm:cxn modelId="{A3D8DBC2-9340-5A4B-9864-960563924282}" type="presParOf" srcId="{03D05BB3-AF01-7D4E-BEE6-96350D234358}" destId="{1D91E9AA-9BD5-D545-A855-028F83DD880D}" srcOrd="3" destOrd="0" presId="urn:microsoft.com/office/officeart/2005/8/layout/process1"/>
    <dgm:cxn modelId="{91C9A9CC-8ACA-AD40-A518-7394C08FBC65}" type="presParOf" srcId="{1D91E9AA-9BD5-D545-A855-028F83DD880D}" destId="{71C2F238-76A0-364C-887B-BC89917EF0BA}" srcOrd="0" destOrd="0" presId="urn:microsoft.com/office/officeart/2005/8/layout/process1"/>
    <dgm:cxn modelId="{F779FCC6-B963-1B4C-8BCA-B8FAF89037D3}" type="presParOf" srcId="{03D05BB3-AF01-7D4E-BEE6-96350D234358}" destId="{0ABD427A-B32C-B544-AD10-5AD0C95AB74F}" srcOrd="4" destOrd="0" presId="urn:microsoft.com/office/officeart/2005/8/layout/process1"/>
    <dgm:cxn modelId="{CE2E03C5-362C-FE4C-AFAB-BCEECB090216}" type="presParOf" srcId="{03D05BB3-AF01-7D4E-BEE6-96350D234358}" destId="{4787AFD7-23C1-B843-BF6A-4059A9978EF3}" srcOrd="5" destOrd="0" presId="urn:microsoft.com/office/officeart/2005/8/layout/process1"/>
    <dgm:cxn modelId="{9C577062-171B-7B4E-B7B8-EC042C364440}" type="presParOf" srcId="{4787AFD7-23C1-B843-BF6A-4059A9978EF3}" destId="{F56E655F-A0E7-1E4D-974E-449BFFE9AA77}" srcOrd="0" destOrd="0" presId="urn:microsoft.com/office/officeart/2005/8/layout/process1"/>
    <dgm:cxn modelId="{B644655E-13DE-6A49-8ADE-C2DDF55887A6}" type="presParOf" srcId="{03D05BB3-AF01-7D4E-BEE6-96350D234358}" destId="{8AED68B9-7960-6B46-8D5E-A0DBEE1A19A4}"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A4426-C49E-3E40-B41C-405E608FE6BA}">
      <dsp:nvSpPr>
        <dsp:cNvPr id="0" name=""/>
        <dsp:cNvSpPr/>
      </dsp:nvSpPr>
      <dsp:spPr>
        <a:xfrm>
          <a:off x="10381" y="0"/>
          <a:ext cx="2148975" cy="9633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Collect data</a:t>
          </a:r>
        </a:p>
      </dsp:txBody>
      <dsp:txXfrm>
        <a:off x="38596" y="28215"/>
        <a:ext cx="2092545" cy="906893"/>
      </dsp:txXfrm>
    </dsp:sp>
    <dsp:sp modelId="{0088026F-339C-D244-B612-AF9D79A68721}">
      <dsp:nvSpPr>
        <dsp:cNvPr id="0" name=""/>
        <dsp:cNvSpPr/>
      </dsp:nvSpPr>
      <dsp:spPr>
        <a:xfrm>
          <a:off x="2374254" y="215188"/>
          <a:ext cx="455582" cy="5329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74254" y="321777"/>
        <a:ext cx="318907" cy="319767"/>
      </dsp:txXfrm>
    </dsp:sp>
    <dsp:sp modelId="{BBE28C9C-EF34-944C-B411-0802ADC364A8}">
      <dsp:nvSpPr>
        <dsp:cNvPr id="0" name=""/>
        <dsp:cNvSpPr/>
      </dsp:nvSpPr>
      <dsp:spPr>
        <a:xfrm>
          <a:off x="3018947" y="0"/>
          <a:ext cx="2148975" cy="9633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AI model</a:t>
          </a:r>
        </a:p>
      </dsp:txBody>
      <dsp:txXfrm>
        <a:off x="3047162" y="28215"/>
        <a:ext cx="2092545" cy="906893"/>
      </dsp:txXfrm>
    </dsp:sp>
    <dsp:sp modelId="{1D91E9AA-9BD5-D545-A855-028F83DD880D}">
      <dsp:nvSpPr>
        <dsp:cNvPr id="0" name=""/>
        <dsp:cNvSpPr/>
      </dsp:nvSpPr>
      <dsp:spPr>
        <a:xfrm>
          <a:off x="5382820" y="215188"/>
          <a:ext cx="455582" cy="5329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82820" y="321777"/>
        <a:ext cx="318907" cy="319767"/>
      </dsp:txXfrm>
    </dsp:sp>
    <dsp:sp modelId="{0ABD427A-B32C-B544-AD10-5AD0C95AB74F}">
      <dsp:nvSpPr>
        <dsp:cNvPr id="0" name=""/>
        <dsp:cNvSpPr/>
      </dsp:nvSpPr>
      <dsp:spPr>
        <a:xfrm>
          <a:off x="6027513" y="0"/>
          <a:ext cx="2148975" cy="9633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Train model using data</a:t>
          </a:r>
        </a:p>
      </dsp:txBody>
      <dsp:txXfrm>
        <a:off x="6055728" y="28215"/>
        <a:ext cx="2092545" cy="906893"/>
      </dsp:txXfrm>
    </dsp:sp>
    <dsp:sp modelId="{4787AFD7-23C1-B843-BF6A-4059A9978EF3}">
      <dsp:nvSpPr>
        <dsp:cNvPr id="0" name=""/>
        <dsp:cNvSpPr/>
      </dsp:nvSpPr>
      <dsp:spPr>
        <a:xfrm>
          <a:off x="8391386" y="215188"/>
          <a:ext cx="455582" cy="5329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391386" y="321777"/>
        <a:ext cx="318907" cy="319767"/>
      </dsp:txXfrm>
    </dsp:sp>
    <dsp:sp modelId="{8AED68B9-7960-6B46-8D5E-A0DBEE1A19A4}">
      <dsp:nvSpPr>
        <dsp:cNvPr id="0" name=""/>
        <dsp:cNvSpPr/>
      </dsp:nvSpPr>
      <dsp:spPr>
        <a:xfrm>
          <a:off x="9036079" y="0"/>
          <a:ext cx="2148975" cy="9633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Predictions using trained model</a:t>
          </a:r>
        </a:p>
      </dsp:txBody>
      <dsp:txXfrm>
        <a:off x="9064294" y="28215"/>
        <a:ext cx="2092545" cy="9068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62ED9-B33C-4B39-4FC8-537AD0FF30D7}"/>
              </a:ext>
            </a:extLst>
          </p:cNvPr>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91822B68-54E2-2017-5862-E83935A5A088}"/>
              </a:ext>
            </a:extLst>
          </p:cNvPr>
          <p:cNvSpPr>
            <a:spLocks noGrp="1"/>
          </p:cNvSpPr>
          <p:nvPr>
            <p:ph type="dt" sz="quarter" idx="1"/>
          </p:nvPr>
        </p:nvSpPr>
        <p:spPr>
          <a:xfrm>
            <a:off x="4143588" y="0"/>
            <a:ext cx="3169920" cy="481728"/>
          </a:xfrm>
          <a:prstGeom prst="rect">
            <a:avLst/>
          </a:prstGeom>
        </p:spPr>
        <p:txBody>
          <a:bodyPr vert="horz" lIns="91440" tIns="45720" rIns="91440" bIns="45720" rtlCol="0"/>
          <a:lstStyle>
            <a:lvl1pPr algn="r">
              <a:defRPr sz="1200"/>
            </a:lvl1pPr>
          </a:lstStyle>
          <a:p>
            <a:fld id="{737A685C-3BCA-4247-98ED-B036063888BA}" type="datetimeFigureOut">
              <a:rPr lang="en-NZ" smtClean="0"/>
              <a:t>18/03/2026</a:t>
            </a:fld>
            <a:endParaRPr lang="en-NZ"/>
          </a:p>
        </p:txBody>
      </p:sp>
      <p:sp>
        <p:nvSpPr>
          <p:cNvPr id="4" name="Footer Placeholder 3">
            <a:extLst>
              <a:ext uri="{FF2B5EF4-FFF2-40B4-BE49-F238E27FC236}">
                <a16:creationId xmlns:a16="http://schemas.microsoft.com/office/drawing/2014/main" id="{B4BB51A9-91C9-5100-67BD-C8E853CB6532}"/>
              </a:ext>
            </a:extLst>
          </p:cNvPr>
          <p:cNvSpPr>
            <a:spLocks noGrp="1"/>
          </p:cNvSpPr>
          <p:nvPr>
            <p:ph type="ftr" sz="quarter" idx="2"/>
          </p:nvPr>
        </p:nvSpPr>
        <p:spPr>
          <a:xfrm>
            <a:off x="0" y="9119475"/>
            <a:ext cx="3169920" cy="48172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21BBAD42-7BEC-327A-BEF9-AA87A8682A51}"/>
              </a:ext>
            </a:extLst>
          </p:cNvPr>
          <p:cNvSpPr>
            <a:spLocks noGrp="1"/>
          </p:cNvSpPr>
          <p:nvPr>
            <p:ph type="sldNum" sz="quarter" idx="3"/>
          </p:nvPr>
        </p:nvSpPr>
        <p:spPr>
          <a:xfrm>
            <a:off x="4143588" y="9119475"/>
            <a:ext cx="3169920" cy="481727"/>
          </a:xfrm>
          <a:prstGeom prst="rect">
            <a:avLst/>
          </a:prstGeom>
        </p:spPr>
        <p:txBody>
          <a:bodyPr vert="horz" lIns="91440" tIns="45720" rIns="91440" bIns="45720" rtlCol="0" anchor="b"/>
          <a:lstStyle>
            <a:lvl1pPr algn="r">
              <a:defRPr sz="1200"/>
            </a:lvl1pPr>
          </a:lstStyle>
          <a:p>
            <a:fld id="{6830BA3E-1EC1-4E8E-83B8-BE0285E6701A}" type="slidenum">
              <a:rPr lang="en-NZ" smtClean="0"/>
              <a:t>‹#›</a:t>
            </a:fld>
            <a:endParaRPr lang="en-NZ"/>
          </a:p>
        </p:txBody>
      </p:sp>
    </p:spTree>
    <p:extLst>
      <p:ext uri="{BB962C8B-B14F-4D97-AF65-F5344CB8AC3E}">
        <p14:creationId xmlns:p14="http://schemas.microsoft.com/office/powerpoint/2010/main" val="2867113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26560" cy="36004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088640" y="0"/>
            <a:ext cx="4226560" cy="360045"/>
          </a:xfrm>
          <a:prstGeom prst="rect">
            <a:avLst/>
          </a:prstGeom>
        </p:spPr>
        <p:txBody>
          <a:bodyPr vert="horz" lIns="91440" tIns="45720" rIns="91440" bIns="45720" rtlCol="0"/>
          <a:lstStyle>
            <a:lvl1pPr algn="r">
              <a:defRPr sz="1200"/>
            </a:lvl1pPr>
          </a:lstStyle>
          <a:p>
            <a:fld id="{B7268E1E-0E44-426D-905E-8AD9B19D2182}" type="datetimeFigureOut">
              <a:rPr lang="cs-CZ" smtClean="0"/>
              <a:t>18.03.2026</a:t>
            </a:fld>
            <a:endParaRPr lang="cs-CZ"/>
          </a:p>
        </p:txBody>
      </p:sp>
      <p:sp>
        <p:nvSpPr>
          <p:cNvPr id="4" name="Slide Image Placeholder 3"/>
          <p:cNvSpPr>
            <a:spLocks noGrp="1" noRot="1" noChangeAspect="1"/>
          </p:cNvSpPr>
          <p:nvPr>
            <p:ph type="sldImg" idx="2"/>
          </p:nvPr>
        </p:nvSpPr>
        <p:spPr>
          <a:xfrm>
            <a:off x="1243013" y="538163"/>
            <a:ext cx="4792662" cy="269557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399805" y="3411480"/>
            <a:ext cx="6414041" cy="32354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81146" y="9062799"/>
            <a:ext cx="4226560" cy="358379"/>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2907494" y="9062799"/>
            <a:ext cx="4226560" cy="358379"/>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000" kern="1200">
        <a:solidFill>
          <a:schemeClr val="tx1"/>
        </a:solidFill>
        <a:latin typeface="+mn-lt"/>
        <a:ea typeface="+mn-ea"/>
        <a:cs typeface="+mn-cs"/>
      </a:defRPr>
    </a:lvl2pPr>
    <a:lvl3pPr marL="609585" algn="l" defTabSz="609585" rtl="0" eaLnBrk="1" latinLnBrk="0" hangingPunct="1">
      <a:defRPr sz="800" kern="1200">
        <a:solidFill>
          <a:schemeClr val="tx1"/>
        </a:solidFill>
        <a:latin typeface="+mn-lt"/>
        <a:ea typeface="+mn-ea"/>
        <a:cs typeface="+mn-cs"/>
      </a:defRPr>
    </a:lvl3pPr>
    <a:lvl4pPr marL="914377" algn="l" defTabSz="609585" rtl="0" eaLnBrk="1" latinLnBrk="0" hangingPunct="1">
      <a:defRPr sz="800" kern="1200">
        <a:solidFill>
          <a:schemeClr val="tx1"/>
        </a:solidFill>
        <a:latin typeface="+mn-lt"/>
        <a:ea typeface="+mn-ea"/>
        <a:cs typeface="+mn-cs"/>
      </a:defRPr>
    </a:lvl4pPr>
    <a:lvl5pPr marL="1219170" algn="l" defTabSz="609585" rtl="0" eaLnBrk="1" latinLnBrk="0" hangingPunct="1">
      <a:defRPr sz="800" kern="1200">
        <a:solidFill>
          <a:schemeClr val="tx1"/>
        </a:solidFill>
        <a:latin typeface="+mn-lt"/>
        <a:ea typeface="+mn-ea"/>
        <a:cs typeface="+mn-cs"/>
      </a:defRPr>
    </a:lvl5pPr>
    <a:lvl6pPr marL="1523962" algn="l" defTabSz="609585" rtl="0" eaLnBrk="1" latinLnBrk="0" hangingPunct="1">
      <a:defRPr sz="800" kern="1200">
        <a:solidFill>
          <a:schemeClr val="tx1"/>
        </a:solidFill>
        <a:latin typeface="+mn-lt"/>
        <a:ea typeface="+mn-ea"/>
        <a:cs typeface="+mn-cs"/>
      </a:defRPr>
    </a:lvl6pPr>
    <a:lvl7pPr marL="1828754" algn="l" defTabSz="609585" rtl="0" eaLnBrk="1" latinLnBrk="0" hangingPunct="1">
      <a:defRPr sz="800" kern="1200">
        <a:solidFill>
          <a:schemeClr val="tx1"/>
        </a:solidFill>
        <a:latin typeface="+mn-lt"/>
        <a:ea typeface="+mn-ea"/>
        <a:cs typeface="+mn-cs"/>
      </a:defRPr>
    </a:lvl7pPr>
    <a:lvl8pPr marL="2133547" algn="l" defTabSz="609585" rtl="0" eaLnBrk="1" latinLnBrk="0" hangingPunct="1">
      <a:defRPr sz="800" kern="1200">
        <a:solidFill>
          <a:schemeClr val="tx1"/>
        </a:solidFill>
        <a:latin typeface="+mn-lt"/>
        <a:ea typeface="+mn-ea"/>
        <a:cs typeface="+mn-cs"/>
      </a:defRPr>
    </a:lvl8pPr>
    <a:lvl9pPr marL="2438339" algn="l" defTabSz="609585"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researchdata@auckland.ac.nz"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cs typeface="+mn-lt"/>
            </a:endParaRPr>
          </a:p>
          <a:p>
            <a:br>
              <a:rPr lang="en-GB">
                <a:cs typeface="+mn-lt"/>
              </a:rPr>
            </a:br>
            <a:r>
              <a:rPr lang="en-GB">
                <a:cs typeface="Arial"/>
              </a:rPr>
              <a:t>The Centre for eResearch (CeR) is a supports and enables researchers through our services and capabilities.</a:t>
            </a:r>
            <a:br>
              <a:rPr lang="en-GB">
                <a:ea typeface="Calibri"/>
                <a:cs typeface="+mn-lt"/>
              </a:rPr>
            </a:br>
            <a:br>
              <a:rPr lang="en-GB">
                <a:ea typeface="Calibri"/>
                <a:cs typeface="+mn-lt"/>
              </a:rPr>
            </a:br>
            <a:r>
              <a:rPr lang="en-GB">
                <a:ea typeface="Calibri"/>
                <a:cs typeface="+mn-lt"/>
              </a:rPr>
              <a:t>We …</a:t>
            </a:r>
            <a:endParaRPr lang="en-US">
              <a:ea typeface="Calibri"/>
              <a:cs typeface="+mn-lt"/>
            </a:endParaRPr>
          </a:p>
          <a:p>
            <a:r>
              <a:rPr lang="en-GB">
                <a:ea typeface="Calibri"/>
                <a:cs typeface="+mn-lt"/>
              </a:rPr>
              <a:t> </a:t>
            </a:r>
            <a:endParaRPr lang="en-GB">
              <a:cs typeface="+mn-lt"/>
            </a:endParaRPr>
          </a:p>
          <a:p>
            <a:pPr marL="171450" indent="-171450">
              <a:buFont typeface="Arial"/>
              <a:buChar char="•"/>
            </a:pPr>
            <a:r>
              <a:rPr lang="en-GB" b="1">
                <a:cs typeface="Arial"/>
              </a:rPr>
              <a:t>Provide research data services to </a:t>
            </a:r>
            <a:r>
              <a:rPr lang="en-GB">
                <a:cs typeface="Arial"/>
              </a:rPr>
              <a:t>enable researchers to capture, store, manage, and share research data and digital artefacts in accordance with increasingly complex requirements and value-driven obligations, including regulatory and policy compliance that allows the University to sustainably fulfil appropriate governance responsibilities and to balance openness in research with risk management e.g. data security breaches.</a:t>
            </a:r>
            <a:endParaRPr lang="en-US">
              <a:ea typeface="Calibri"/>
              <a:cs typeface="Arial"/>
            </a:endParaRPr>
          </a:p>
          <a:p>
            <a:pPr marL="171450" indent="-171450">
              <a:buFont typeface="Arial"/>
              <a:buChar char="•"/>
            </a:pPr>
            <a:endParaRPr lang="en-GB">
              <a:ea typeface="Calibri"/>
              <a:cs typeface="Calibri"/>
            </a:endParaRPr>
          </a:p>
          <a:p>
            <a:pPr marL="171450" indent="-171450">
              <a:buFont typeface="Arial"/>
              <a:buChar char="•"/>
            </a:pPr>
            <a:r>
              <a:rPr lang="en-GB">
                <a:cs typeface="Arial"/>
              </a:rPr>
              <a:t>Enable the use of </a:t>
            </a:r>
            <a:r>
              <a:rPr lang="en-GB" b="1">
                <a:cs typeface="Arial"/>
              </a:rPr>
              <a:t>research compute </a:t>
            </a:r>
            <a:r>
              <a:rPr lang="en-GB">
                <a:cs typeface="Arial"/>
              </a:rPr>
              <a:t>services and support allows flexible, shareable and scalable use of infrastructure that meets most research needs and is delivered in partnership with Digital Services-Connect and the Australian Research Data Commons’ Nectar Research Cloud, and in collaboration with New Zealand eScience Infrastructure (</a:t>
            </a:r>
            <a:r>
              <a:rPr lang="en-GB" err="1">
                <a:cs typeface="Arial"/>
              </a:rPr>
              <a:t>NeSI</a:t>
            </a:r>
            <a:r>
              <a:rPr lang="en-GB">
                <a:cs typeface="Arial"/>
              </a:rPr>
              <a:t>).</a:t>
            </a:r>
            <a:endParaRPr lang="en-GB">
              <a:ea typeface="Calibri"/>
              <a:cs typeface="Arial"/>
            </a:endParaRPr>
          </a:p>
          <a:p>
            <a:pPr marL="171450" indent="-171450">
              <a:buFont typeface="Arial"/>
              <a:buChar char="•"/>
            </a:pPr>
            <a:endParaRPr lang="en-GB">
              <a:ea typeface="Calibri"/>
              <a:cs typeface="Calibri"/>
            </a:endParaRPr>
          </a:p>
          <a:p>
            <a:pPr marL="171450" indent="-171450">
              <a:buFont typeface="Arial"/>
              <a:buChar char="•"/>
            </a:pPr>
            <a:endParaRPr lang="en-GB" b="1"/>
          </a:p>
          <a:p>
            <a:pPr marL="171450" indent="-171450">
              <a:buFont typeface="Arial"/>
              <a:buChar char="•"/>
            </a:pPr>
            <a:r>
              <a:rPr lang="en-GB" b="1">
                <a:cs typeface="Arial"/>
              </a:rPr>
              <a:t>Researcher skills development</a:t>
            </a:r>
            <a:r>
              <a:rPr lang="en-GB">
                <a:cs typeface="Arial"/>
              </a:rPr>
              <a:t>, delivered in collaboration with other service providers where appropriate,</a:t>
            </a:r>
            <a:r>
              <a:rPr lang="en-GB" b="1">
                <a:cs typeface="Arial"/>
              </a:rPr>
              <a:t> </a:t>
            </a:r>
            <a:r>
              <a:rPr lang="en-GB">
                <a:cs typeface="Arial"/>
              </a:rPr>
              <a:t>enables researchers to be aware of, and utilise, evolving research data management and digital research skills tools and technologies, and policy and practices.</a:t>
            </a:r>
            <a:endParaRPr lang="en-US">
              <a:ea typeface="Calibri"/>
              <a:cs typeface="Arial"/>
            </a:endParaRPr>
          </a:p>
          <a:p>
            <a:pPr marL="171450" indent="-171450">
              <a:buFont typeface="Arial"/>
              <a:buChar char="•"/>
            </a:pPr>
            <a:endParaRPr lang="en-GB">
              <a:ea typeface="Calibri"/>
              <a:cs typeface="Calibri"/>
            </a:endParaRPr>
          </a:p>
          <a:p>
            <a:pPr marL="171450" indent="-171450">
              <a:buFont typeface="Arial"/>
              <a:buChar char="•"/>
            </a:pPr>
            <a:r>
              <a:rPr lang="en-GB" b="1">
                <a:cs typeface="Arial"/>
              </a:rPr>
              <a:t>Collaborative research projects* </a:t>
            </a:r>
            <a:r>
              <a:rPr lang="en-GB">
                <a:cs typeface="Arial"/>
              </a:rPr>
              <a:t>involve partnering with researchers to provide technical expertise, solution design and software development, including innovative analysis and visualisation, to funded projects using a cost-recovery model.</a:t>
            </a:r>
            <a:endParaRPr lang="en-US">
              <a:ea typeface="Calibri"/>
              <a:cs typeface="Arial"/>
            </a:endParaRPr>
          </a:p>
          <a:p>
            <a:pPr marL="171450" indent="-171450">
              <a:buFont typeface="Arial"/>
              <a:buChar char="•"/>
            </a:pPr>
            <a:endParaRPr lang="en-GB">
              <a:ea typeface="Calibri"/>
              <a:cs typeface="Calibri"/>
            </a:endParaRPr>
          </a:p>
          <a:p>
            <a:pPr marL="171450" indent="-171450">
              <a:buFont typeface="Arial"/>
              <a:buChar char="•"/>
            </a:pPr>
            <a:r>
              <a:rPr lang="en-GB" b="1">
                <a:cs typeface="Arial"/>
              </a:rPr>
              <a:t>Strategic projects* </a:t>
            </a:r>
            <a:r>
              <a:rPr lang="en-GB">
                <a:cs typeface="Arial"/>
              </a:rPr>
              <a:t>commonly leverage </a:t>
            </a:r>
            <a:r>
              <a:rPr lang="en-GB" err="1">
                <a:cs typeface="Arial"/>
              </a:rPr>
              <a:t>CeR’s</a:t>
            </a:r>
            <a:r>
              <a:rPr lang="en-GB">
                <a:cs typeface="Arial"/>
              </a:rPr>
              <a:t> knowledge and understanding of researcher needs and skills and the research sector to enable the University to deliver research ecosystem improvements, including the initial development of the </a:t>
            </a:r>
            <a:r>
              <a:rPr lang="en-GB" i="1">
                <a:cs typeface="Arial"/>
              </a:rPr>
              <a:t>ResearchHub</a:t>
            </a:r>
            <a:r>
              <a:rPr lang="en-GB">
                <a:cs typeface="Arial"/>
              </a:rPr>
              <a:t>, the current Research Data Management Programme and the Instrument Data Service initiatives.  </a:t>
            </a:r>
            <a:endParaRPr lang="en-US">
              <a:ea typeface="Calibri"/>
              <a:cs typeface="Arial"/>
            </a:endParaRPr>
          </a:p>
          <a:p>
            <a:endParaRPr lang="en-US"/>
          </a:p>
          <a:p>
            <a:r>
              <a:rPr lang="en-GB">
                <a:cs typeface="Arial"/>
              </a:rPr>
              <a:t>Wrapping around these, CeR provides </a:t>
            </a:r>
            <a:r>
              <a:rPr lang="en-GB" b="1">
                <a:cs typeface="Arial"/>
              </a:rPr>
              <a:t>researcher consultations and advocacy</a:t>
            </a:r>
            <a:r>
              <a:rPr lang="en-GB">
                <a:cs typeface="Arial"/>
              </a:rPr>
              <a:t> to better connect researchers to our services and/or those from other service providers. Our advice is based on the team’s diverse range of expertise and the time spent with researchers to understand their needs. These interactions are valuable to researchers and to our team: together, we build a more accurate picture of what is needed to support specific research questions. </a:t>
            </a:r>
            <a:endParaRPr lang="en-US">
              <a:cs typeface="Arial"/>
            </a:endParaRPr>
          </a:p>
          <a:p>
            <a:r>
              <a:rPr lang="en-US">
                <a:cs typeface="Arial"/>
              </a:rPr>
              <a:t>Team field queries from researchers via email  (e.g. </a:t>
            </a:r>
            <a:r>
              <a:rPr lang="en-US">
                <a:cs typeface="Arial"/>
                <a:hlinkClick r:id="rId3"/>
              </a:rPr>
              <a:t>researchdata@auckland.ac.nz</a:t>
            </a:r>
            <a:r>
              <a:rPr lang="en-US">
                <a:cs typeface="Arial"/>
              </a:rPr>
              <a:t>), Service Now tickets, and data/compute consultations. We approach technical problems with social connection … </a:t>
            </a:r>
            <a:r>
              <a:rPr lang="en-US" i="1">
                <a:cs typeface="Arial"/>
              </a:rPr>
              <a:t>What are you trying to achieve?</a:t>
            </a:r>
            <a:endParaRPr lang="en-US">
              <a:cs typeface="Arial"/>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62932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0298-F19C-3659-0EC3-BB35D842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038A1-C639-07B2-CA18-92B966FE02AD}"/>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C9E4FAAD-1384-2DF7-5DA0-29384476A429}"/>
              </a:ext>
            </a:extLst>
          </p:cNvPr>
          <p:cNvSpPr>
            <a:spLocks noGrp="1"/>
          </p:cNvSpPr>
          <p:nvPr>
            <p:ph type="body" idx="1"/>
          </p:nvPr>
        </p:nvSpPr>
        <p:spPr/>
        <p:txBody>
          <a:bodyPr/>
          <a:lstStyle/>
          <a:p>
            <a:pPr marL="0" lvl="0" indent="0" algn="l" rtl="0">
              <a:lnSpc>
                <a:spcPct val="115000"/>
              </a:lnSpc>
              <a:spcBef>
                <a:spcPts val="0"/>
              </a:spcBef>
              <a:spcAft>
                <a:spcPts val="0"/>
              </a:spcAft>
              <a:buNone/>
            </a:pPr>
            <a:br>
              <a:rPr lang="en-NZ">
                <a:cs typeface="+mn-lt"/>
              </a:rPr>
            </a:br>
            <a:endParaRPr lang="en-US">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1F548DE5-66DE-6769-0DE2-5660281E45FC}"/>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88541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D7D5F-E79B-3588-ED58-175A5FBDA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BE91B-B3E7-55D4-9A2F-D1AF3AAA3DA9}"/>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3F1944FC-87EF-A1A6-BE10-0183AC3892FD}"/>
              </a:ext>
            </a:extLst>
          </p:cNvPr>
          <p:cNvSpPr>
            <a:spLocks noGrp="1"/>
          </p:cNvSpPr>
          <p:nvPr>
            <p:ph type="body" idx="1"/>
          </p:nvPr>
        </p:nvSpPr>
        <p:spPr/>
        <p:txBody>
          <a:bodyPr/>
          <a:lstStyle/>
          <a:p>
            <a:pPr marL="0" lvl="0" indent="0" algn="l" rtl="0">
              <a:lnSpc>
                <a:spcPct val="115000"/>
              </a:lnSpc>
              <a:spcBef>
                <a:spcPts val="0"/>
              </a:spcBef>
              <a:spcAft>
                <a:spcPts val="0"/>
              </a:spcAft>
              <a:buNone/>
            </a:pPr>
            <a:endParaRPr lang="en-US">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ABC6D555-8AFD-056E-A847-B0716F8CD2D1}"/>
              </a:ext>
            </a:extLst>
          </p:cNvPr>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91648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D1F1-BA91-98E2-92BD-9D892EA95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3121E-F463-77D1-9E95-3E70278D8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04AB7-DEE8-07D9-49DA-2E69DC38B264}"/>
              </a:ext>
            </a:extLst>
          </p:cNvPr>
          <p:cNvSpPr>
            <a:spLocks noGrp="1"/>
          </p:cNvSpPr>
          <p:nvPr>
            <p:ph type="body" idx="1"/>
          </p:nvPr>
        </p:nvSpPr>
        <p:spPr/>
        <p:txBody>
          <a:bodyPr/>
          <a:lstStyle/>
          <a:p>
            <a:r>
              <a:rPr lang="en-AU"/>
              <a:t>Use Q&amp;A here to put any questions in the chat, and at the end of this section we will revisit these questions to discuss upvoted, unanswered and interesting questions among the group.</a:t>
            </a:r>
          </a:p>
        </p:txBody>
      </p:sp>
      <p:sp>
        <p:nvSpPr>
          <p:cNvPr id="4" name="Slide Number Placeholder 3">
            <a:extLst>
              <a:ext uri="{FF2B5EF4-FFF2-40B4-BE49-F238E27FC236}">
                <a16:creationId xmlns:a16="http://schemas.microsoft.com/office/drawing/2014/main" id="{A90BAB06-8559-7949-DF84-33F34FAFD32E}"/>
              </a:ext>
            </a:extLst>
          </p:cNvPr>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249932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8F6A5-798C-3A36-73F5-DBD834DC5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19EC-79FC-23CA-6BE9-656A39A5D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02025-73FD-1299-D9B2-AA66ED9022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658B71-0E17-50EA-591B-9E61BC99082D}"/>
              </a:ext>
            </a:extLst>
          </p:cNvPr>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413484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05588-6E6B-E3DE-73E2-4324DB572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2FCDE-8413-DC2B-28FD-A82159F5A6B3}"/>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A60D021D-34F9-614E-4564-AF8AA61665EB}"/>
              </a:ext>
            </a:extLst>
          </p:cNvPr>
          <p:cNvSpPr>
            <a:spLocks noGrp="1"/>
          </p:cNvSpPr>
          <p:nvPr>
            <p:ph type="body" idx="1"/>
          </p:nvPr>
        </p:nvSpPr>
        <p:spPr/>
        <p:txBody>
          <a:bodyPr/>
          <a:lstStyle/>
          <a:p>
            <a:pPr marL="0" lvl="0" indent="0" algn="l" rtl="0">
              <a:lnSpc>
                <a:spcPct val="115000"/>
              </a:lnSpc>
              <a:spcBef>
                <a:spcPts val="0"/>
              </a:spcBef>
              <a:spcAft>
                <a:spcPts val="0"/>
              </a:spcAft>
              <a:buNone/>
            </a:pPr>
            <a:br>
              <a:rPr lang="en-NZ">
                <a:cs typeface="+mn-lt"/>
              </a:rPr>
            </a:br>
            <a:endParaRPr lang="en-US">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F5E59B0B-D9BE-20E7-93A8-A5BB724A015A}"/>
              </a:ext>
            </a:extLst>
          </p:cNvPr>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37101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608383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79AA0-47DF-1574-FC66-F46B3CDCC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1B6BE-6907-C70B-E95F-1E68BA4868FD}"/>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30E6EAB8-279A-A4AA-BB59-12F44BEE3537}"/>
              </a:ext>
            </a:extLst>
          </p:cNvPr>
          <p:cNvSpPr>
            <a:spLocks noGrp="1"/>
          </p:cNvSpPr>
          <p:nvPr>
            <p:ph type="body" idx="1"/>
          </p:nvPr>
        </p:nvSpPr>
        <p:spPr/>
        <p:txBody>
          <a:bodyPr/>
          <a:lstStyle/>
          <a:p>
            <a:pPr marL="342900" indent="-342900">
              <a:buFont typeface="Arial" panose="020B0604020202020204" pitchFamily="34" charset="0"/>
              <a:buChar char="•"/>
              <a:tabLst>
                <a:tab pos="457200" algn="l"/>
              </a:tabLst>
            </a:pPr>
            <a:r>
              <a:rPr lang="en-US" b="1"/>
              <a:t>There are no “AI Policies” , AI use is governed and guided by current Policies, with one new process, in the Generative AI standard.</a:t>
            </a:r>
          </a:p>
          <a:p>
            <a:pPr marL="342900" indent="-342900">
              <a:buFont typeface="Arial" panose="020B0604020202020204" pitchFamily="34" charset="0"/>
              <a:buChar char="•"/>
              <a:tabLst>
                <a:tab pos="457200" algn="l"/>
              </a:tabLst>
            </a:pPr>
            <a:r>
              <a:rPr lang="en-US" b="1"/>
              <a:t>Because that is the case, we have other workshops on these topics</a:t>
            </a:r>
          </a:p>
          <a:p>
            <a:pPr marL="342900" indent="-342900">
              <a:buFont typeface="Arial" panose="020B0604020202020204" pitchFamily="34" charset="0"/>
              <a:buChar char="•"/>
              <a:tabLst>
                <a:tab pos="457200" algn="l"/>
              </a:tabLst>
            </a:pPr>
            <a:r>
              <a:rPr lang="en-US" b="1"/>
              <a:t>I then want to focus on AI-specifics, as they embed themselves in these area</a:t>
            </a:r>
          </a:p>
          <a:p>
            <a:pPr marL="342900" indent="-342900">
              <a:buFont typeface="Arial" panose="020B0604020202020204" pitchFamily="34" charset="0"/>
              <a:buChar char="•"/>
              <a:tabLst>
                <a:tab pos="457200" algn="l"/>
              </a:tabLst>
            </a:pPr>
            <a:r>
              <a:rPr lang="en-US" b="1"/>
              <a:t>So this is not comprehensive, and I encourage you to go to other workshops, such as the RDM ones, for more info in these areas. </a:t>
            </a:r>
          </a:p>
        </p:txBody>
      </p:sp>
      <p:sp>
        <p:nvSpPr>
          <p:cNvPr id="4" name="Slide Number Placeholder 3">
            <a:extLst>
              <a:ext uri="{FF2B5EF4-FFF2-40B4-BE49-F238E27FC236}">
                <a16:creationId xmlns:a16="http://schemas.microsoft.com/office/drawing/2014/main" id="{B9CC91D7-6AB9-DAAD-E358-042A93DB581E}"/>
              </a:ext>
            </a:extLst>
          </p:cNvPr>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024909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DA5B1B89-0D37-57FE-62B2-9D2AEE796A85}"/>
            </a:ext>
          </a:extLst>
        </p:cNvPr>
        <p:cNvGrpSpPr/>
        <p:nvPr/>
      </p:nvGrpSpPr>
      <p:grpSpPr>
        <a:xfrm>
          <a:off x="0" y="0"/>
          <a:ext cx="0" cy="0"/>
          <a:chOff x="0" y="0"/>
          <a:chExt cx="0" cy="0"/>
        </a:xfrm>
      </p:grpSpPr>
      <p:sp>
        <p:nvSpPr>
          <p:cNvPr id="379" name="Google Shape;379;g2492d36ec1a_0_77:notes">
            <a:extLst>
              <a:ext uri="{FF2B5EF4-FFF2-40B4-BE49-F238E27FC236}">
                <a16:creationId xmlns:a16="http://schemas.microsoft.com/office/drawing/2014/main" id="{2F4D9791-75D3-6705-6121-C391AC647F24}"/>
              </a:ext>
            </a:extLst>
          </p:cNvPr>
          <p:cNvSpPr>
            <a:spLocks noGrp="1" noRot="1" noChangeAspect="1"/>
          </p:cNvSpPr>
          <p:nvPr>
            <p:ph type="sldImg" idx="2"/>
          </p:nvPr>
        </p:nvSpPr>
        <p:spPr>
          <a:xfrm>
            <a:off x="620713" y="469900"/>
            <a:ext cx="6070600" cy="3414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92d36ec1a_0_77:notes">
            <a:extLst>
              <a:ext uri="{FF2B5EF4-FFF2-40B4-BE49-F238E27FC236}">
                <a16:creationId xmlns:a16="http://schemas.microsoft.com/office/drawing/2014/main" id="{392FE97B-1346-C5C7-AA9E-0DFCCD01FBB3}"/>
              </a:ext>
            </a:extLst>
          </p:cNvPr>
          <p:cNvSpPr txBox="1">
            <a:spLocks noGrp="1"/>
          </p:cNvSpPr>
          <p:nvPr>
            <p:ph type="body" idx="1"/>
          </p:nvPr>
        </p:nvSpPr>
        <p:spPr>
          <a:xfrm>
            <a:off x="431306" y="4079696"/>
            <a:ext cx="6450880" cy="5051655"/>
          </a:xfrm>
          <a:prstGeom prst="rect">
            <a:avLst/>
          </a:prstGeom>
        </p:spPr>
        <p:txBody>
          <a:bodyPr spcFirstLastPara="1" wrap="square" lIns="0" tIns="0" rIns="0" bIns="0" anchor="t" anchorCtr="0">
            <a:noAutofit/>
          </a:bodyPr>
          <a:lstStyle/>
          <a:p>
            <a:pPr>
              <a:tabLst>
                <a:tab pos="457200" algn="l"/>
              </a:tabLst>
            </a:pPr>
            <a:endParaRPr lang="en-US"/>
          </a:p>
          <a:p>
            <a:pPr marL="0" marR="0" lvl="0" indent="0">
              <a:buFontTx/>
              <a:buNone/>
              <a:tabLst>
                <a:tab pos="457200" algn="l"/>
              </a:tabLst>
            </a:pPr>
            <a:endParaRPr lang="en-US" sz="1400">
              <a:latin typeface="Roboto Light"/>
              <a:ea typeface="Roboto Light"/>
              <a:cs typeface="Roboto Light"/>
            </a:endParaRPr>
          </a:p>
        </p:txBody>
      </p:sp>
      <p:sp>
        <p:nvSpPr>
          <p:cNvPr id="381" name="Google Shape;381;g2492d36ec1a_0_77:notes">
            <a:extLst>
              <a:ext uri="{FF2B5EF4-FFF2-40B4-BE49-F238E27FC236}">
                <a16:creationId xmlns:a16="http://schemas.microsoft.com/office/drawing/2014/main" id="{0BC9D088-9295-5FDE-F6B1-59C97BA3A322}"/>
              </a:ext>
            </a:extLst>
          </p:cNvPr>
          <p:cNvSpPr txBox="1">
            <a:spLocks noGrp="1"/>
          </p:cNvSpPr>
          <p:nvPr>
            <p:ph type="sldNum" idx="12"/>
          </p:nvPr>
        </p:nvSpPr>
        <p:spPr>
          <a:xfrm>
            <a:off x="4564224" y="10665270"/>
            <a:ext cx="3499520" cy="561015"/>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021144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108A-DB1C-8B43-5978-F05113EBD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2729-E040-2C7E-BFE3-239504362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467A6-A860-87C5-8834-98F46F2F4D59}"/>
              </a:ext>
            </a:extLst>
          </p:cNvPr>
          <p:cNvSpPr>
            <a:spLocks noGrp="1"/>
          </p:cNvSpPr>
          <p:nvPr>
            <p:ph type="body" idx="1"/>
          </p:nvPr>
        </p:nvSpPr>
        <p:spPr/>
        <p:txBody>
          <a:bodyPr/>
          <a:lstStyle/>
          <a:p>
            <a:pPr marL="342900" marR="0" lvl="0" indent="-342900">
              <a:buFont typeface="+mj-lt"/>
              <a:buAutoNum type="arabicPeriod"/>
              <a:tabLst>
                <a:tab pos="457200" algn="l"/>
              </a:tabLst>
            </a:pPr>
            <a:r>
              <a:rPr lang="en-US" sz="1800">
                <a:effectLst/>
                <a:latin typeface="Times New Roman" panose="02020603050405020304" pitchFamily="18" charset="0"/>
                <a:ea typeface="Times New Roman" panose="02020603050405020304" pitchFamily="18" charset="0"/>
              </a:rPr>
              <a:t>The university classifies research data into four levels: public, internal, sensitive, and restricted, following a security or risk-mitigation framework.</a:t>
            </a:r>
          </a:p>
          <a:p>
            <a:pPr marL="342900" marR="0" lvl="0" indent="-342900">
              <a:buFont typeface="+mj-lt"/>
              <a:buAutoNum type="arabicPeriod"/>
              <a:tabLst>
                <a:tab pos="457200" algn="l"/>
              </a:tabLst>
            </a:pPr>
            <a:r>
              <a:rPr lang="en-US" sz="1800">
                <a:effectLst/>
                <a:latin typeface="Times New Roman" panose="02020603050405020304" pitchFamily="18" charset="0"/>
                <a:ea typeface="Times New Roman" panose="02020603050405020304" pitchFamily="18" charset="0"/>
              </a:rPr>
              <a:t>This classification system aligns with approaches used by other research institutions and government bodies.</a:t>
            </a:r>
          </a:p>
          <a:p>
            <a:pPr marL="342900" marR="0" lvl="0" indent="-342900">
              <a:buFont typeface="+mj-lt"/>
              <a:buAutoNum type="arabicPeriod"/>
              <a:tabLst>
                <a:tab pos="457200" algn="l"/>
              </a:tabLst>
            </a:pPr>
            <a:r>
              <a:rPr lang="en-US" sz="1800">
                <a:effectLst/>
                <a:latin typeface="Times New Roman" panose="02020603050405020304" pitchFamily="18" charset="0"/>
                <a:ea typeface="Times New Roman" panose="02020603050405020304" pitchFamily="18" charset="0"/>
              </a:rPr>
              <a:t>The classification is primarily viewed through a security lens, determining how data should be handled based on its sensitivity.</a:t>
            </a:r>
          </a:p>
          <a:p>
            <a:endParaRPr lang="en-US">
              <a:solidFill>
                <a:srgbClr val="333333"/>
              </a:solidFill>
              <a:latin typeface="Verdana"/>
              <a:ea typeface="Verdana"/>
            </a:endParaRPr>
          </a:p>
        </p:txBody>
      </p:sp>
      <p:sp>
        <p:nvSpPr>
          <p:cNvPr id="4" name="Slide Number Placeholder 3">
            <a:extLst>
              <a:ext uri="{FF2B5EF4-FFF2-40B4-BE49-F238E27FC236}">
                <a16:creationId xmlns:a16="http://schemas.microsoft.com/office/drawing/2014/main" id="{C96AA635-91C6-DD9D-AA44-205474650F73}"/>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45829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73667-32D3-B9A1-2AEA-5E0764A92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B31FB-12D0-CA7A-346D-C9575DC903A7}"/>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2AFE3344-8F22-7164-208D-8E3B8396ABD3}"/>
              </a:ext>
            </a:extLst>
          </p:cNvPr>
          <p:cNvSpPr>
            <a:spLocks noGrp="1"/>
          </p:cNvSpPr>
          <p:nvPr>
            <p:ph type="body" idx="1"/>
          </p:nvPr>
        </p:nvSpPr>
        <p:spPr/>
        <p:txBody>
          <a:bodyPr/>
          <a:lstStyle/>
          <a:p>
            <a:pPr marL="0" lvl="0" indent="0" algn="l" rtl="0">
              <a:lnSpc>
                <a:spcPct val="115000"/>
              </a:lnSpc>
              <a:spcBef>
                <a:spcPts val="0"/>
              </a:spcBef>
              <a:spcAft>
                <a:spcPts val="0"/>
              </a:spcAft>
              <a:buNone/>
            </a:pPr>
            <a:endParaRPr lang="en-US">
              <a:solidFill>
                <a:srgbClr val="434343"/>
              </a:solidFill>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1344FC42-B0E8-CC35-1689-EB9297E1C414}"/>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05479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942A7-1A89-BDC5-1D1B-707032824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FE9A8-4BC1-37F1-6AB4-D44EF620779B}"/>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039C3A9C-D241-DDB3-0A18-FF872401BE49}"/>
              </a:ext>
            </a:extLst>
          </p:cNvPr>
          <p:cNvSpPr>
            <a:spLocks noGrp="1"/>
          </p:cNvSpPr>
          <p:nvPr>
            <p:ph type="body" idx="1"/>
          </p:nvPr>
        </p:nvSpPr>
        <p:spPr/>
        <p:txBody>
          <a:bodyPr/>
          <a:lstStyle/>
          <a:p>
            <a:endParaRPr lang="en-US" b="0" i="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00C9D30D-2F46-669B-F4BF-87FAA23F42C2}"/>
              </a:ext>
            </a:extLst>
          </p:cNvPr>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951732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01313-26B8-EBEB-EDA1-2F826822E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3BCE6-EA6F-6F38-15DE-8BFFB779B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31B13-B7A6-1C71-677D-4C294C4F614B}"/>
              </a:ext>
            </a:extLst>
          </p:cNvPr>
          <p:cNvSpPr>
            <a:spLocks noGrp="1"/>
          </p:cNvSpPr>
          <p:nvPr>
            <p:ph type="body" idx="1"/>
          </p:nvPr>
        </p:nvSpPr>
        <p:spPr/>
        <p:txBody>
          <a:bodyPr/>
          <a:lstStyle/>
          <a:p>
            <a:r>
              <a:rPr lang="en-NZ" dirty="0"/>
              <a:t>If unsure what tools are available to use, ask us.</a:t>
            </a:r>
          </a:p>
        </p:txBody>
      </p:sp>
      <p:sp>
        <p:nvSpPr>
          <p:cNvPr id="4" name="Slide Number Placeholder 3">
            <a:extLst>
              <a:ext uri="{FF2B5EF4-FFF2-40B4-BE49-F238E27FC236}">
                <a16:creationId xmlns:a16="http://schemas.microsoft.com/office/drawing/2014/main" id="{51178FC8-BFE3-3590-1480-0495F3660216}"/>
              </a:ext>
            </a:extLst>
          </p:cNvPr>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35135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3EEA0-32A1-E2ED-892C-2030EA31F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7CA42-49D7-84A5-81BB-6D073CD01FF8}"/>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F3415CE1-2937-1BD0-470D-404555D70119}"/>
              </a:ext>
            </a:extLst>
          </p:cNvPr>
          <p:cNvSpPr>
            <a:spLocks noGrp="1"/>
          </p:cNvSpPr>
          <p:nvPr>
            <p:ph type="body" idx="1"/>
          </p:nvPr>
        </p:nvSpPr>
        <p:spPr/>
        <p:txBody>
          <a:bodyPr/>
          <a:lstStyle/>
          <a:p>
            <a:pPr marR="0" lvl="0">
              <a:tabLst>
                <a:tab pos="457200" algn="l"/>
              </a:tabLst>
            </a:pPr>
            <a:endParaRPr lang="en-US" sz="1100">
              <a:effectLst/>
              <a:latin typeface="Times New Roman" panose="02020603050405020304" pitchFamily="18" charset="0"/>
              <a:ea typeface="Times New Roman" panose="02020603050405020304" pitchFamily="18" charset="0"/>
              <a:cs typeface="Times New Roman"/>
            </a:endParaRPr>
          </a:p>
        </p:txBody>
      </p:sp>
      <p:sp>
        <p:nvSpPr>
          <p:cNvPr id="4" name="Slide Number Placeholder 3">
            <a:extLst>
              <a:ext uri="{FF2B5EF4-FFF2-40B4-BE49-F238E27FC236}">
                <a16:creationId xmlns:a16="http://schemas.microsoft.com/office/drawing/2014/main" id="{C0258936-54E8-E6E3-E51E-A09AD52FBA38}"/>
              </a:ext>
            </a:extLst>
          </p:cNvPr>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841065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1AE05-F7AF-FEDF-84BC-F1E2A32EC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6669A-D9BB-EDFD-7AAA-3F5D2436CE72}"/>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8FF56523-F0F9-2B0E-A720-C1EC37E54A33}"/>
              </a:ext>
            </a:extLst>
          </p:cNvPr>
          <p:cNvSpPr>
            <a:spLocks noGrp="1"/>
          </p:cNvSpPr>
          <p:nvPr>
            <p:ph type="body" idx="1"/>
          </p:nvPr>
        </p:nvSpPr>
        <p:spPr/>
        <p:txBody>
          <a:bodyPr/>
          <a:lstStyle/>
          <a:p>
            <a:pPr>
              <a:tabLst>
                <a:tab pos="457200" algn="l"/>
              </a:tabLst>
            </a:pP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9D6001C-67F6-97C5-9422-E9298238124B}"/>
              </a:ext>
            </a:extLst>
          </p:cNvPr>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975170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1CF28-19F5-D32E-DE13-78355B143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45AC0-9C6C-3F1A-7EB6-C38F13F5883B}"/>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939F831A-E2C6-8A9C-2F4A-F021E7864F36}"/>
              </a:ext>
            </a:extLst>
          </p:cNvPr>
          <p:cNvSpPr>
            <a:spLocks noGrp="1"/>
          </p:cNvSpPr>
          <p:nvPr>
            <p:ph type="body" idx="1"/>
          </p:nvPr>
        </p:nvSpPr>
        <p:spPr/>
        <p:txBody>
          <a:bodyPr/>
          <a:lstStyle/>
          <a:p>
            <a:pPr marR="0" lvl="0">
              <a:tabLst>
                <a:tab pos="457200" algn="l"/>
              </a:tabLst>
            </a:pPr>
            <a:endParaRPr lang="en-US" sz="1100">
              <a:effectLst/>
              <a:latin typeface="Times New Roman" panose="02020603050405020304" pitchFamily="18" charset="0"/>
              <a:ea typeface="Times New Roman" panose="02020603050405020304" pitchFamily="18" charset="0"/>
              <a:cs typeface="Times New Roman"/>
            </a:endParaRPr>
          </a:p>
        </p:txBody>
      </p:sp>
      <p:sp>
        <p:nvSpPr>
          <p:cNvPr id="4" name="Slide Number Placeholder 3">
            <a:extLst>
              <a:ext uri="{FF2B5EF4-FFF2-40B4-BE49-F238E27FC236}">
                <a16:creationId xmlns:a16="http://schemas.microsoft.com/office/drawing/2014/main" id="{FA4F5EA2-EBB5-05EC-A1DE-453288199F25}"/>
              </a:ext>
            </a:extLst>
          </p:cNvPr>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59048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66530-3F40-822A-5B53-4F8278503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73900-BD23-C85A-BB35-FB061ACCF733}"/>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544632BB-9F9B-D092-7394-9BA61F5E0118}"/>
              </a:ext>
            </a:extLst>
          </p:cNvPr>
          <p:cNvSpPr>
            <a:spLocks noGrp="1"/>
          </p:cNvSpPr>
          <p:nvPr>
            <p:ph type="body" idx="1"/>
          </p:nvPr>
        </p:nvSpPr>
        <p:spPr/>
        <p:txBody>
          <a:bodyPr/>
          <a:lstStyle/>
          <a:p>
            <a:pPr marR="0" lvl="0">
              <a:tabLst>
                <a:tab pos="457200" algn="l"/>
              </a:tabLst>
            </a:pPr>
            <a:endParaRPr lang="en-US" sz="1800">
              <a:effectLst/>
              <a:latin typeface="Times New Roman" panose="02020603050405020304" pitchFamily="18" charset="0"/>
              <a:ea typeface="Times New Roman" panose="02020603050405020304" pitchFamily="18" charset="0"/>
              <a:cs typeface="Times New Roman"/>
            </a:endParaRPr>
          </a:p>
          <a:p>
            <a:pPr marL="0" lvl="0" indent="0" algn="l" rtl="0">
              <a:lnSpc>
                <a:spcPct val="115000"/>
              </a:lnSpc>
              <a:spcBef>
                <a:spcPts val="0"/>
              </a:spcBef>
              <a:spcAft>
                <a:spcPts val="0"/>
              </a:spcAft>
              <a:buNone/>
            </a:pPr>
            <a:endParaRPr lang="en-US">
              <a:solidFill>
                <a:srgbClr val="434343"/>
              </a:solidFill>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7F16C72C-0E27-4EE8-B539-BC16EB806E5E}"/>
              </a:ext>
            </a:extLst>
          </p:cNvPr>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677830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98D5D-667A-830B-327B-D06C5AF19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CC3DD-1E49-9735-89DB-E3AB427140D9}"/>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CB9D8DE7-66BD-AC59-474C-BE7A0D2F087C}"/>
              </a:ext>
            </a:extLst>
          </p:cNvPr>
          <p:cNvSpPr>
            <a:spLocks noGrp="1"/>
          </p:cNvSpPr>
          <p:nvPr>
            <p:ph type="body" idx="1"/>
          </p:nvPr>
        </p:nvSpPr>
        <p:spPr/>
        <p:txBody>
          <a:bodyPr/>
          <a:lstStyle/>
          <a:p>
            <a:pPr marL="0" lvl="0" indent="0" algn="l" rtl="0">
              <a:lnSpc>
                <a:spcPct val="115000"/>
              </a:lnSpc>
              <a:spcBef>
                <a:spcPts val="0"/>
              </a:spcBef>
              <a:spcAft>
                <a:spcPts val="0"/>
              </a:spcAft>
              <a:buNone/>
            </a:pPr>
            <a:endParaRPr lang="en-US">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38ADB3E7-3575-57EC-7F05-9D0936672751}"/>
              </a:ext>
            </a:extLst>
          </p:cNvPr>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745523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16BF-F8F2-1D3B-AA4D-EF96F99F2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CE97-008A-EA49-5670-D51D3F8A4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0BBBA-5041-F4D1-AFDF-675443B00C64}"/>
              </a:ext>
            </a:extLst>
          </p:cNvPr>
          <p:cNvSpPr>
            <a:spLocks noGrp="1"/>
          </p:cNvSpPr>
          <p:nvPr>
            <p:ph type="body" idx="1"/>
          </p:nvPr>
        </p:nvSpPr>
        <p:spPr/>
        <p:txBody>
          <a:bodyPr/>
          <a:lstStyle/>
          <a:p>
            <a:r>
              <a:rPr lang="en-AU"/>
              <a:t>Use Q&amp;A here to put any questions in the chat, and at the end of this section we will revisit these questions to discuss upvoted, unanswered and interesting questions among the group.</a:t>
            </a:r>
          </a:p>
        </p:txBody>
      </p:sp>
      <p:sp>
        <p:nvSpPr>
          <p:cNvPr id="4" name="Slide Number Placeholder 3">
            <a:extLst>
              <a:ext uri="{FF2B5EF4-FFF2-40B4-BE49-F238E27FC236}">
                <a16:creationId xmlns:a16="http://schemas.microsoft.com/office/drawing/2014/main" id="{5D2F9C8F-2300-12F2-AEF0-B2FDA8193412}"/>
              </a:ext>
            </a:extLst>
          </p:cNvPr>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0649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5E081-B56F-A535-E87A-4E22EBFF1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4E921-8A66-7EFF-7050-E14A845D5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E8216-F905-8BAF-FC0F-40E729B442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77C71DF-F8AC-6D4E-4DB9-DDB5F32BB7B5}"/>
              </a:ext>
            </a:extLst>
          </p:cNvPr>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4121765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5BBDD-D2BA-5A0C-1F4A-B2EE7CE03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F0737-C581-7AB8-9E17-B5177F32F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31884-DDBE-8DA5-9CC1-3D6DF378CAE7}"/>
              </a:ext>
            </a:extLst>
          </p:cNvPr>
          <p:cNvSpPr>
            <a:spLocks noGrp="1"/>
          </p:cNvSpPr>
          <p:nvPr>
            <p:ph type="body" idx="1"/>
          </p:nvPr>
        </p:nvSpPr>
        <p:spPr/>
        <p:txBody>
          <a:bodyPr/>
          <a:lstStyle/>
          <a:p>
            <a:r>
              <a:rPr lang="en-AU"/>
              <a:t>Point two – on other words, what are the consequences for your research outcomes as a result of using this tool? Like with the stoats example, will this transform the quality of your research?</a:t>
            </a:r>
          </a:p>
        </p:txBody>
      </p:sp>
      <p:sp>
        <p:nvSpPr>
          <p:cNvPr id="4" name="Slide Number Placeholder 3">
            <a:extLst>
              <a:ext uri="{FF2B5EF4-FFF2-40B4-BE49-F238E27FC236}">
                <a16:creationId xmlns:a16="http://schemas.microsoft.com/office/drawing/2014/main" id="{F75BB2AB-DC43-E308-81F2-A1A474DD13BA}"/>
              </a:ext>
            </a:extLst>
          </p:cNvPr>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1193858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AA7F0-D9E4-4279-38AB-0CCA93856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959B6-7307-2F38-F472-F5719486C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CE855-2744-561F-01C5-A6EBBAA209E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E02CD41-14B3-D19D-959B-1D2A46834792}"/>
              </a:ext>
            </a:extLst>
          </p:cNvPr>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286891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238D-2BB5-C3B7-798C-877EC5434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6BF9B-EFBE-60BC-DADF-07F508D61112}"/>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E2B7A69F-04ED-FC2F-DB38-E1FB484147C9}"/>
              </a:ext>
            </a:extLst>
          </p:cNvPr>
          <p:cNvSpPr>
            <a:spLocks noGrp="1"/>
          </p:cNvSpPr>
          <p:nvPr>
            <p:ph type="body" idx="1"/>
          </p:nvPr>
        </p:nvSpPr>
        <p:spPr/>
        <p:txBody>
          <a:bodyPr/>
          <a:lstStyle/>
          <a:p>
            <a:pPr marL="0" lvl="0" indent="0" algn="l" rtl="0">
              <a:lnSpc>
                <a:spcPct val="115000"/>
              </a:lnSpc>
              <a:spcBef>
                <a:spcPts val="0"/>
              </a:spcBef>
              <a:spcAft>
                <a:spcPts val="0"/>
              </a:spcAft>
              <a:buNone/>
            </a:pPr>
            <a:br>
              <a:rPr lang="en-NZ">
                <a:cs typeface="+mn-lt"/>
              </a:rPr>
            </a:br>
            <a:endParaRPr lang="en-US">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5CA55CD4-BCB2-CC61-A8B2-0ADDCF008EFC}"/>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92017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F5D44-E85D-7604-BA08-843BBB1A0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ABCE0-28F5-A041-3E24-0B045600D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6043A-9644-8D7C-DE29-DF61E1BC8EA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002D113-8E16-A465-8E6B-5AED7AB281D2}"/>
              </a:ext>
            </a:extLst>
          </p:cNvPr>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3724619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68318-F7AD-510B-9905-E5B8CEE0C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9418A-89B2-5E92-4EF9-DA11A35EE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262EC-F768-A397-AD78-51DC1F76F31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48D9B3-6F88-DEC6-4B1A-424AE48F3945}"/>
              </a:ext>
            </a:extLst>
          </p:cNvPr>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87967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2638-5298-5738-F014-B0786FB05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A6EF7-5B2E-CE92-BF32-3A4288226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B977E-2690-98DD-EF39-97C89219BA1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BF7584-1FF2-8565-4286-835F749DC2F8}"/>
              </a:ext>
            </a:extLst>
          </p:cNvPr>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649600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219D-BB6C-2436-D538-E12C3189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08A9D-BD8B-61B2-CFEB-7CBC7E1B0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27331-2BA0-CFD8-E284-975634579F20}"/>
              </a:ext>
            </a:extLst>
          </p:cNvPr>
          <p:cNvSpPr>
            <a:spLocks noGrp="1"/>
          </p:cNvSpPr>
          <p:nvPr>
            <p:ph type="body" idx="1"/>
          </p:nvPr>
        </p:nvSpPr>
        <p:spPr/>
        <p:txBody>
          <a:bodyPr/>
          <a:lstStyle/>
          <a:p>
            <a:pPr marL="514350" indent="-514350">
              <a:spcAft>
                <a:spcPts val="1000"/>
              </a:spcAft>
              <a:buAutoNum type="arabicPeriod"/>
            </a:pPr>
            <a:endParaRPr lang="en-US" sz="2400">
              <a:solidFill>
                <a:schemeClr val="accent3">
                  <a:lumMod val="50000"/>
                </a:schemeClr>
              </a:solidFill>
              <a:ea typeface="Verdana"/>
            </a:endParaRPr>
          </a:p>
        </p:txBody>
      </p:sp>
      <p:sp>
        <p:nvSpPr>
          <p:cNvPr id="4" name="Slide Number Placeholder 3">
            <a:extLst>
              <a:ext uri="{FF2B5EF4-FFF2-40B4-BE49-F238E27FC236}">
                <a16:creationId xmlns:a16="http://schemas.microsoft.com/office/drawing/2014/main" id="{50A16179-27BD-4E83-1B30-6C3CD7BF7DC1}"/>
              </a:ext>
            </a:extLst>
          </p:cNvPr>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838269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760F1-B60A-2728-0EA0-CD977F03B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0C9B0-C083-3695-D46E-56B625758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C4A9A-A016-0BE6-57A7-E9FCD76E6D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18E509-8E7C-750B-CC5A-7E1D5054E0D1}"/>
              </a:ext>
            </a:extLst>
          </p:cNvPr>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3798896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D98C4-391A-19D9-7E4E-8B4D021D6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7AF71-186C-0932-4763-1F5BEE33734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B842E17-85A2-6443-4003-2674D3ACB481}"/>
              </a:ext>
            </a:extLst>
          </p:cNvPr>
          <p:cNvSpPr>
            <a:spLocks noGrp="1"/>
          </p:cNvSpPr>
          <p:nvPr>
            <p:ph type="body" idx="1"/>
          </p:nvPr>
        </p:nvSpPr>
        <p:spPr/>
        <p:txBody>
          <a:bodyPr/>
          <a:lstStyle/>
          <a:p>
            <a:endParaRPr lang="en-US">
              <a:cs typeface="Arial"/>
            </a:endParaRPr>
          </a:p>
        </p:txBody>
      </p:sp>
      <p:sp>
        <p:nvSpPr>
          <p:cNvPr id="4" name="Slide Number Placeholder 3">
            <a:extLst>
              <a:ext uri="{FF2B5EF4-FFF2-40B4-BE49-F238E27FC236}">
                <a16:creationId xmlns:a16="http://schemas.microsoft.com/office/drawing/2014/main" id="{1EE3DCCA-EF6B-7ADC-7123-FCFBE7CEC571}"/>
              </a:ext>
            </a:extLst>
          </p:cNvPr>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71222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456F-48C0-E0AA-70C7-149B4B53A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45A31-C031-B5FD-C0D4-C26E5330A0C7}"/>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BAC02D06-570B-5712-D57A-D53CAFED0945}"/>
              </a:ext>
            </a:extLst>
          </p:cNvPr>
          <p:cNvSpPr>
            <a:spLocks noGrp="1"/>
          </p:cNvSpPr>
          <p:nvPr>
            <p:ph type="body" idx="1"/>
          </p:nvPr>
        </p:nvSpPr>
        <p:spPr/>
        <p:txBody>
          <a:bodyPr/>
          <a:lstStyle/>
          <a:p>
            <a:pPr marL="0" lvl="0" indent="0" algn="l" rtl="0">
              <a:lnSpc>
                <a:spcPct val="115000"/>
              </a:lnSpc>
              <a:spcBef>
                <a:spcPts val="0"/>
              </a:spcBef>
              <a:spcAft>
                <a:spcPts val="0"/>
              </a:spcAft>
              <a:buNone/>
            </a:pPr>
            <a:br>
              <a:rPr lang="en-NZ">
                <a:cs typeface="+mn-lt"/>
              </a:rPr>
            </a:br>
            <a:endParaRPr lang="en-US">
              <a:latin typeface="Verdana" panose="020B0604030504040204" pitchFamily="34" charset="0"/>
              <a:ea typeface="Verdana" panose="020B0604030504040204" pitchFamily="34" charset="0"/>
              <a:cs typeface="Roboto"/>
              <a:sym typeface="Roboto"/>
            </a:endParaRPr>
          </a:p>
        </p:txBody>
      </p:sp>
      <p:sp>
        <p:nvSpPr>
          <p:cNvPr id="4" name="Slide Number Placeholder 3">
            <a:extLst>
              <a:ext uri="{FF2B5EF4-FFF2-40B4-BE49-F238E27FC236}">
                <a16:creationId xmlns:a16="http://schemas.microsoft.com/office/drawing/2014/main" id="{CA0A3A40-9BA1-12C8-C2D3-303F65B6B394}"/>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15116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C7F6E-396B-6B8B-1671-C05F3605D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24348-F916-EDB3-56DE-ED0DDAB9C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4FFF1-0699-BD76-29E3-7EA44931C209}"/>
              </a:ext>
            </a:extLst>
          </p:cNvPr>
          <p:cNvSpPr>
            <a:spLocks noGrp="1"/>
          </p:cNvSpPr>
          <p:nvPr>
            <p:ph type="body" idx="1"/>
          </p:nvPr>
        </p:nvSpPr>
        <p:spPr/>
        <p:txBody>
          <a:bodyPr/>
          <a:lstStyle/>
          <a:p>
            <a:r>
              <a:rPr lang="en-AU"/>
              <a:t>Use Q&amp;A here to put any questions in the chat, and at the end of this section we will revisit these questions to discuss upvoted, unanswered and interesting questions among the group.</a:t>
            </a:r>
          </a:p>
        </p:txBody>
      </p:sp>
      <p:sp>
        <p:nvSpPr>
          <p:cNvPr id="4" name="Slide Number Placeholder 3">
            <a:extLst>
              <a:ext uri="{FF2B5EF4-FFF2-40B4-BE49-F238E27FC236}">
                <a16:creationId xmlns:a16="http://schemas.microsoft.com/office/drawing/2014/main" id="{7159F487-2038-61A5-6E31-7BC4722CE6A8}"/>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05661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AFF71-474B-9F44-5D23-CBBF85F60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3EEE5-0AAB-EA7F-5F67-3E9CAFED00BF}"/>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C990F5E2-5CD5-6913-4269-0BDD85B8DB84}"/>
              </a:ext>
            </a:extLst>
          </p:cNvPr>
          <p:cNvSpPr>
            <a:spLocks noGrp="1"/>
          </p:cNvSpPr>
          <p:nvPr>
            <p:ph type="body" idx="1"/>
          </p:nvPr>
        </p:nvSpPr>
        <p:spPr/>
        <p:txBody>
          <a:bodyPr/>
          <a:lstStyle/>
          <a:p>
            <a:pPr algn="l"/>
            <a:endParaRPr lang="en-US" b="0" i="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A627DC91-16F5-FCE5-79B9-7D1C8430AE48}"/>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12526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557DE-0135-5BEF-2390-F0CEC5AF3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877EF-2E48-2781-F201-5F867F946B42}"/>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52CF3E2B-2969-F510-98E4-D3974CDF70BE}"/>
              </a:ext>
            </a:extLst>
          </p:cNvPr>
          <p:cNvSpPr>
            <a:spLocks noGrp="1"/>
          </p:cNvSpPr>
          <p:nvPr>
            <p:ph type="body" idx="1"/>
          </p:nvPr>
        </p:nvSpPr>
        <p:spPr/>
        <p:txBody>
          <a:bodyPr/>
          <a:lstStyle/>
          <a:p>
            <a:pPr algn="l"/>
            <a:endParaRPr lang="en-US" b="0" i="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DAC439C-95C3-C001-7C95-C6C7C4E35CCA}"/>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7553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AFF71-474B-9F44-5D23-CBBF85F60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3EEE5-0AAB-EA7F-5F67-3E9CAFED00BF}"/>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C990F5E2-5CD5-6913-4269-0BDD85B8DB84}"/>
              </a:ext>
            </a:extLst>
          </p:cNvPr>
          <p:cNvSpPr>
            <a:spLocks noGrp="1"/>
          </p:cNvSpPr>
          <p:nvPr>
            <p:ph type="body" idx="1"/>
          </p:nvPr>
        </p:nvSpPr>
        <p:spPr/>
        <p:txBody>
          <a:bodyPr/>
          <a:lstStyle/>
          <a:p>
            <a:endParaRPr lang="en-US" b="0" i="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A627DC91-16F5-FCE5-79B9-7D1C8430AE48}"/>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12526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0301-B517-A6F3-AD3F-5E2BA16A2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983B3-8C0F-A98E-C863-B3776D0EB6D9}"/>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A7223252-CD60-966F-B931-9234632277CC}"/>
              </a:ext>
            </a:extLst>
          </p:cNvPr>
          <p:cNvSpPr>
            <a:spLocks noGrp="1"/>
          </p:cNvSpPr>
          <p:nvPr>
            <p:ph type="body" idx="1"/>
          </p:nvPr>
        </p:nvSpPr>
        <p:spPr/>
        <p:txBody>
          <a:bodyPr/>
          <a:lstStyle/>
          <a:p>
            <a:endParaRPr lang="en-US" b="0" i="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1C8A5AF3-C76E-DDCF-C739-0AC9C675A4BA}"/>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987869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researchdata@auckland.ac.nz"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research-hub.auckland.ac.nz/"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research-hub.auckland.ac.nz/subhub/guide-to-managing-research-dat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research-hub.auckland.ac.nz/guide-to-managing-research-data/rd-support-and-training/research-data-management-overview"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research-hub.auckland.ac.nz/research-software-and-computing/advanced-compute/large-scale-visualisation-facility"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research-hub.auckland.ac.nz/research-software-and-computing/advanced-compute"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9F7A116A-20B9-FDD3-398A-A33F2A7B2347}"/>
              </a:ext>
            </a:extLst>
          </p:cNvPr>
          <p:cNvSpPr/>
          <p:nvPr userDrawn="1"/>
        </p:nvSpPr>
        <p:spPr>
          <a:xfrm>
            <a:off x="0" y="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NZ" sz="601"/>
          </a:p>
        </p:txBody>
      </p:sp>
      <p:sp>
        <p:nvSpPr>
          <p:cNvPr id="8" name="Text Placeholder 6">
            <a:extLst>
              <a:ext uri="{FF2B5EF4-FFF2-40B4-BE49-F238E27FC236}">
                <a16:creationId xmlns:a16="http://schemas.microsoft.com/office/drawing/2014/main" id="{562168C9-0403-93CA-E8DA-4339584DF4EC}"/>
              </a:ext>
            </a:extLst>
          </p:cNvPr>
          <p:cNvSpPr>
            <a:spLocks noGrp="1"/>
          </p:cNvSpPr>
          <p:nvPr>
            <p:ph type="body" sz="quarter" idx="12" hasCustomPrompt="1"/>
          </p:nvPr>
        </p:nvSpPr>
        <p:spPr>
          <a:xfrm>
            <a:off x="9191812" y="5568072"/>
            <a:ext cx="2314391" cy="377850"/>
          </a:xfrm>
        </p:spPr>
        <p:txBody>
          <a:bodyPr>
            <a:noAutofit/>
          </a:bodyPr>
          <a:lstStyle>
            <a:lvl1pPr marL="0" indent="0" algn="r">
              <a:spcBef>
                <a:spcPts val="0"/>
              </a:spcBef>
              <a:buNone/>
              <a:defRPr sz="1600" b="1">
                <a:solidFill>
                  <a:schemeClr val="tx1"/>
                </a:solidFill>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Month YYYY</a:t>
            </a:r>
            <a:endParaRPr lang="en-NZ"/>
          </a:p>
        </p:txBody>
      </p:sp>
      <p:sp>
        <p:nvSpPr>
          <p:cNvPr id="7" name="Text Placeholder 6">
            <a:extLst>
              <a:ext uri="{FF2B5EF4-FFF2-40B4-BE49-F238E27FC236}">
                <a16:creationId xmlns:a16="http://schemas.microsoft.com/office/drawing/2014/main" id="{E99514F6-5373-0639-886F-4195CD668FA3}"/>
              </a:ext>
            </a:extLst>
          </p:cNvPr>
          <p:cNvSpPr>
            <a:spLocks noGrp="1"/>
          </p:cNvSpPr>
          <p:nvPr>
            <p:ph type="body" sz="quarter" idx="11" hasCustomPrompt="1"/>
          </p:nvPr>
        </p:nvSpPr>
        <p:spPr>
          <a:xfrm>
            <a:off x="685797" y="5583148"/>
            <a:ext cx="2314391" cy="377850"/>
          </a:xfrm>
        </p:spPr>
        <p:txBody>
          <a:bodyPr>
            <a:noAutofit/>
          </a:bodyPr>
          <a:lstStyle>
            <a:lvl1pPr marL="0" indent="0">
              <a:spcBef>
                <a:spcPts val="0"/>
              </a:spcBef>
              <a:buNone/>
              <a:defRPr sz="1600" b="1">
                <a:solidFill>
                  <a:schemeClr val="tx1"/>
                </a:solidFill>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Presenter</a:t>
            </a:r>
            <a:endParaRPr lang="en-NZ"/>
          </a:p>
        </p:txBody>
      </p:sp>
      <p:sp>
        <p:nvSpPr>
          <p:cNvPr id="3" name="Subtitle 2"/>
          <p:cNvSpPr>
            <a:spLocks noGrp="1"/>
          </p:cNvSpPr>
          <p:nvPr>
            <p:ph type="subTitle" idx="1"/>
          </p:nvPr>
        </p:nvSpPr>
        <p:spPr>
          <a:xfrm>
            <a:off x="687600" y="3510000"/>
            <a:ext cx="8023860" cy="510540"/>
          </a:xfrm>
          <a:prstGeom prst="rect">
            <a:avLst/>
          </a:prstGeom>
        </p:spPr>
        <p:txBody>
          <a:bodyPr>
            <a:normAutofit/>
          </a:bodyPr>
          <a:lstStyle>
            <a:lvl1pPr marL="0" indent="0" algn="l">
              <a:buNone/>
              <a:defRPr sz="2800" b="1" i="0" baseline="0">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16" name="Freeform 3">
            <a:extLst>
              <a:ext uri="{FF2B5EF4-FFF2-40B4-BE49-F238E27FC236}">
                <a16:creationId xmlns:a16="http://schemas.microsoft.com/office/drawing/2014/main" id="{7107A435-00FB-A170-BD79-4E08F2E0C548}"/>
              </a:ext>
            </a:extLst>
          </p:cNvPr>
          <p:cNvSpPr/>
          <p:nvPr userDrawn="1"/>
        </p:nvSpPr>
        <p:spPr>
          <a:xfrm>
            <a:off x="685805" y="685802"/>
            <a:ext cx="2375124" cy="845903"/>
          </a:xfrm>
          <a:custGeom>
            <a:avLst/>
            <a:gdLst/>
            <a:ahLst/>
            <a:cxnLst/>
            <a:rect l="l" t="t" r="r" b="b"/>
            <a:pathLst>
              <a:path w="3562685" h="1268853">
                <a:moveTo>
                  <a:pt x="0" y="0"/>
                </a:moveTo>
                <a:lnTo>
                  <a:pt x="3562685" y="0"/>
                </a:lnTo>
                <a:lnTo>
                  <a:pt x="3562685" y="1268853"/>
                </a:lnTo>
                <a:lnTo>
                  <a:pt x="0" y="1268853"/>
                </a:lnTo>
                <a:lnTo>
                  <a:pt x="0" y="0"/>
                </a:lnTo>
                <a:close/>
              </a:path>
            </a:pathLst>
          </a:custGeom>
          <a:blipFill>
            <a:blip r:embed="rId3"/>
            <a:stretch>
              <a:fillRect/>
            </a:stretch>
          </a:blipFill>
        </p:spPr>
        <p:txBody>
          <a:bodyPr/>
          <a:lstStyle/>
          <a:p>
            <a:endParaRPr lang="en-NZ" sz="601"/>
          </a:p>
        </p:txBody>
      </p:sp>
      <p:sp>
        <p:nvSpPr>
          <p:cNvPr id="4" name="Text Placeholder 3">
            <a:extLst>
              <a:ext uri="{FF2B5EF4-FFF2-40B4-BE49-F238E27FC236}">
                <a16:creationId xmlns:a16="http://schemas.microsoft.com/office/drawing/2014/main" id="{0D199713-AFBE-C063-1E32-EB745459FE15}"/>
              </a:ext>
            </a:extLst>
          </p:cNvPr>
          <p:cNvSpPr>
            <a:spLocks noGrp="1"/>
          </p:cNvSpPr>
          <p:nvPr>
            <p:ph type="body" sz="quarter" idx="10" hasCustomPrompt="1"/>
          </p:nvPr>
        </p:nvSpPr>
        <p:spPr>
          <a:xfrm>
            <a:off x="685800" y="2583672"/>
            <a:ext cx="8023859" cy="914400"/>
          </a:xfrm>
        </p:spPr>
        <p:txBody>
          <a:bodyPr>
            <a:noAutofit/>
          </a:bodyPr>
          <a:lstStyle>
            <a:lvl1pPr marL="0" indent="0">
              <a:buNone/>
              <a:defRPr sz="5600" b="1">
                <a:solidFill>
                  <a:schemeClr val="tx1"/>
                </a:solidFill>
                <a:latin typeface="+mj-lt"/>
              </a:defRPr>
            </a:lvl1pPr>
          </a:lstStyle>
          <a:p>
            <a:pPr lvl="0"/>
            <a:r>
              <a:rPr lang="en-NZ" sz="5600"/>
              <a:t>Presentation Title</a:t>
            </a:r>
            <a:endParaRPr lang="en-NZ"/>
          </a:p>
        </p:txBody>
      </p:sp>
      <p:sp>
        <p:nvSpPr>
          <p:cNvPr id="21" name="SmartArt Placeholder 20">
            <a:extLst>
              <a:ext uri="{FF2B5EF4-FFF2-40B4-BE49-F238E27FC236}">
                <a16:creationId xmlns:a16="http://schemas.microsoft.com/office/drawing/2014/main" id="{D01447FB-BF78-AB97-71CC-8A94083662ED}"/>
              </a:ext>
            </a:extLst>
          </p:cNvPr>
          <p:cNvSpPr>
            <a:spLocks noGrp="1"/>
          </p:cNvSpPr>
          <p:nvPr>
            <p:ph type="dgm" sz="quarter" idx="13" hasCustomPrompt="1"/>
          </p:nvPr>
        </p:nvSpPr>
        <p:spPr>
          <a:xfrm>
            <a:off x="3" y="6408682"/>
            <a:ext cx="12191997" cy="449317"/>
          </a:xfrm>
          <a:prstGeom prst="rect">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a:lstStyle>
            <a:lvl1pPr marL="0" indent="0">
              <a:buNone/>
              <a:defRPr/>
            </a:lvl1pPr>
          </a:lstStyle>
          <a:p>
            <a:r>
              <a:rPr lang="en-NZ"/>
              <a:t>Change this colour or delete text</a:t>
            </a:r>
          </a:p>
        </p:txBody>
      </p:sp>
    </p:spTree>
    <p:extLst>
      <p:ext uri="{BB962C8B-B14F-4D97-AF65-F5344CB8AC3E}">
        <p14:creationId xmlns:p14="http://schemas.microsoft.com/office/powerpoint/2010/main" val="28706456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588846" y="6406609"/>
            <a:ext cx="1422400" cy="243417"/>
          </a:xfrm>
          <a:prstGeom prst="rect">
            <a:avLst/>
          </a:prstGeom>
        </p:spPr>
        <p:txBody>
          <a:bodyPr/>
          <a:lstStyle/>
          <a:p>
            <a:fld id="{B6F15528-21DE-4FAA-801E-634DDDAF4B2B}" type="slidenum">
              <a:rPr lang="en-US" smtClean="0"/>
              <a:pPr/>
              <a:t>‹#›</a:t>
            </a:fld>
            <a:endParaRPr lang="en-US"/>
          </a:p>
        </p:txBody>
      </p:sp>
      <p:sp>
        <p:nvSpPr>
          <p:cNvPr id="3" name="Title 2">
            <a:extLst>
              <a:ext uri="{FF2B5EF4-FFF2-40B4-BE49-F238E27FC236}">
                <a16:creationId xmlns:a16="http://schemas.microsoft.com/office/drawing/2014/main" id="{C529E943-BDAB-11C2-8F0C-9351141D41E7}"/>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64220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7"/>
        <p:cNvGrpSpPr/>
        <p:nvPr/>
      </p:nvGrpSpPr>
      <p:grpSpPr>
        <a:xfrm>
          <a:off x="0" y="0"/>
          <a:ext cx="0" cy="0"/>
          <a:chOff x="0" y="0"/>
          <a:chExt cx="0" cy="0"/>
        </a:xfrm>
      </p:grpSpPr>
      <p:sp>
        <p:nvSpPr>
          <p:cNvPr id="48" name="Google Shape;48;p5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 name="Google Shape;49;p5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50" name="Google Shape;50;p5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Verdana" panose="020B0604030504040204" pitchFamily="34" charset="0"/>
                <a:ea typeface="Verdana" panose="020B0604030504040204" pitchFamily="34"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6272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1_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175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74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utro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0DAC88B-067D-628F-8284-43B7EBF2885B}"/>
              </a:ext>
            </a:extLst>
          </p:cNvPr>
          <p:cNvSpPr/>
          <p:nvPr userDrawn="1"/>
        </p:nvSpPr>
        <p:spPr>
          <a:xfrm>
            <a:off x="0" y="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NZ" sz="601">
              <a:solidFill>
                <a:schemeClr val="bg1"/>
              </a:solidFill>
            </a:endParaRPr>
          </a:p>
        </p:txBody>
      </p:sp>
      <p:sp>
        <p:nvSpPr>
          <p:cNvPr id="2" name="Text Placeholder 3">
            <a:extLst>
              <a:ext uri="{FF2B5EF4-FFF2-40B4-BE49-F238E27FC236}">
                <a16:creationId xmlns:a16="http://schemas.microsoft.com/office/drawing/2014/main" id="{A284072F-A241-D2D8-7E7B-D59C3046A2A7}"/>
              </a:ext>
            </a:extLst>
          </p:cNvPr>
          <p:cNvSpPr>
            <a:spLocks noGrp="1"/>
          </p:cNvSpPr>
          <p:nvPr>
            <p:ph type="body" sz="quarter" idx="10" hasCustomPrompt="1"/>
          </p:nvPr>
        </p:nvSpPr>
        <p:spPr>
          <a:xfrm>
            <a:off x="685800" y="2583672"/>
            <a:ext cx="8023859" cy="914400"/>
          </a:xfrm>
        </p:spPr>
        <p:txBody>
          <a:bodyPr>
            <a:noAutofit/>
          </a:bodyPr>
          <a:lstStyle>
            <a:lvl1pPr marL="0" indent="0">
              <a:buNone/>
              <a:defRPr sz="5600" b="1" baseline="0">
                <a:solidFill>
                  <a:schemeClr val="bg1"/>
                </a:solidFill>
                <a:latin typeface="+mj-lt"/>
              </a:defRPr>
            </a:lvl1pPr>
          </a:lstStyle>
          <a:p>
            <a:pPr lvl="0"/>
            <a:r>
              <a:rPr lang="en-NZ" sz="5600"/>
              <a:t>Questions?</a:t>
            </a:r>
            <a:endParaRPr lang="en-NZ"/>
          </a:p>
        </p:txBody>
      </p:sp>
      <p:sp>
        <p:nvSpPr>
          <p:cNvPr id="5" name="Freeform 3">
            <a:extLst>
              <a:ext uri="{FF2B5EF4-FFF2-40B4-BE49-F238E27FC236}">
                <a16:creationId xmlns:a16="http://schemas.microsoft.com/office/drawing/2014/main" id="{FABE247E-513C-99B3-60A4-ABFDE6822B9C}"/>
              </a:ext>
            </a:extLst>
          </p:cNvPr>
          <p:cNvSpPr/>
          <p:nvPr userDrawn="1"/>
        </p:nvSpPr>
        <p:spPr>
          <a:xfrm>
            <a:off x="685805" y="685802"/>
            <a:ext cx="2375124" cy="845903"/>
          </a:xfrm>
          <a:custGeom>
            <a:avLst/>
            <a:gdLst/>
            <a:ahLst/>
            <a:cxnLst/>
            <a:rect l="l" t="t" r="r" b="b"/>
            <a:pathLst>
              <a:path w="3562685" h="1268853">
                <a:moveTo>
                  <a:pt x="0" y="0"/>
                </a:moveTo>
                <a:lnTo>
                  <a:pt x="3562685" y="0"/>
                </a:lnTo>
                <a:lnTo>
                  <a:pt x="3562685" y="1268853"/>
                </a:lnTo>
                <a:lnTo>
                  <a:pt x="0" y="1268853"/>
                </a:lnTo>
                <a:lnTo>
                  <a:pt x="0" y="0"/>
                </a:lnTo>
                <a:close/>
              </a:path>
            </a:pathLst>
          </a:custGeom>
          <a:blipFill>
            <a:blip r:embed="rId3"/>
            <a:stretch>
              <a:fillRect/>
            </a:stretch>
          </a:blipFill>
        </p:spPr>
        <p:txBody>
          <a:bodyPr/>
          <a:lstStyle/>
          <a:p>
            <a:endParaRPr lang="en-NZ" sz="601"/>
          </a:p>
        </p:txBody>
      </p:sp>
      <p:sp>
        <p:nvSpPr>
          <p:cNvPr id="3" name="Text Placeholder 6">
            <a:extLst>
              <a:ext uri="{FF2B5EF4-FFF2-40B4-BE49-F238E27FC236}">
                <a16:creationId xmlns:a16="http://schemas.microsoft.com/office/drawing/2014/main" id="{4DA296F6-7684-962A-A0AF-FCD13FBCE066}"/>
              </a:ext>
            </a:extLst>
          </p:cNvPr>
          <p:cNvSpPr>
            <a:spLocks noGrp="1"/>
          </p:cNvSpPr>
          <p:nvPr>
            <p:ph type="body" sz="quarter" idx="12" hasCustomPrompt="1"/>
          </p:nvPr>
        </p:nvSpPr>
        <p:spPr>
          <a:xfrm>
            <a:off x="685800" y="5568072"/>
            <a:ext cx="10820403" cy="377850"/>
          </a:xfrm>
        </p:spPr>
        <p:txBody>
          <a:bodyPr>
            <a:noAutofit/>
          </a:bodyPr>
          <a:lstStyle>
            <a:lvl1pPr marL="0" indent="0" algn="r">
              <a:spcBef>
                <a:spcPts val="0"/>
              </a:spcBef>
              <a:buNone/>
              <a:defRPr sz="2500" b="1">
                <a:solidFill>
                  <a:schemeClr val="bg1"/>
                </a:solidFill>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Thank you</a:t>
            </a:r>
            <a:endParaRPr lang="en-NZ"/>
          </a:p>
        </p:txBody>
      </p:sp>
      <p:sp>
        <p:nvSpPr>
          <p:cNvPr id="11" name="SmartArt Placeholder 20">
            <a:extLst>
              <a:ext uri="{FF2B5EF4-FFF2-40B4-BE49-F238E27FC236}">
                <a16:creationId xmlns:a16="http://schemas.microsoft.com/office/drawing/2014/main" id="{7B271053-DBA0-CFA0-6E38-5E82BE245146}"/>
              </a:ext>
            </a:extLst>
          </p:cNvPr>
          <p:cNvSpPr>
            <a:spLocks noGrp="1"/>
          </p:cNvSpPr>
          <p:nvPr>
            <p:ph type="dgm" sz="quarter" idx="13" hasCustomPrompt="1"/>
          </p:nvPr>
        </p:nvSpPr>
        <p:spPr>
          <a:xfrm>
            <a:off x="3" y="6408682"/>
            <a:ext cx="12191997" cy="449317"/>
          </a:xfrm>
          <a:prstGeom prst="rect">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a:lstStyle>
            <a:lvl1pPr marL="0" indent="0">
              <a:buNone/>
              <a:defRPr/>
            </a:lvl1pPr>
          </a:lstStyle>
          <a:p>
            <a:r>
              <a:rPr lang="en-NZ"/>
              <a:t>Change this colour or delete text</a:t>
            </a:r>
          </a:p>
        </p:txBody>
      </p:sp>
    </p:spTree>
    <p:extLst>
      <p:ext uri="{BB962C8B-B14F-4D97-AF65-F5344CB8AC3E}">
        <p14:creationId xmlns:p14="http://schemas.microsoft.com/office/powerpoint/2010/main" val="2430106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6096000" y="233"/>
            <a:ext cx="6096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6" name="Google Shape;46;p9"/>
          <p:cNvSpPr txBox="1">
            <a:spLocks noGrp="1"/>
          </p:cNvSpPr>
          <p:nvPr>
            <p:ph type="title"/>
          </p:nvPr>
        </p:nvSpPr>
        <p:spPr>
          <a:xfrm>
            <a:off x="354000" y="1438333"/>
            <a:ext cx="5393600" cy="2385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6133">
                <a:solidFill>
                  <a:schemeClr val="lt1"/>
                </a:solidFill>
              </a:defRPr>
            </a:lvl1pPr>
            <a:lvl2pPr lvl="1" algn="ctr">
              <a:spcBef>
                <a:spcPts val="0"/>
              </a:spcBef>
              <a:spcAft>
                <a:spcPts val="0"/>
              </a:spcAft>
              <a:buClr>
                <a:schemeClr val="lt1"/>
              </a:buClr>
              <a:buSzPts val="4600"/>
              <a:buNone/>
              <a:defRPr sz="6133">
                <a:solidFill>
                  <a:schemeClr val="lt1"/>
                </a:solidFill>
              </a:defRPr>
            </a:lvl2pPr>
            <a:lvl3pPr lvl="2" algn="ctr">
              <a:spcBef>
                <a:spcPts val="0"/>
              </a:spcBef>
              <a:spcAft>
                <a:spcPts val="0"/>
              </a:spcAft>
              <a:buClr>
                <a:schemeClr val="lt1"/>
              </a:buClr>
              <a:buSzPts val="4600"/>
              <a:buNone/>
              <a:defRPr sz="6133">
                <a:solidFill>
                  <a:schemeClr val="lt1"/>
                </a:solidFill>
              </a:defRPr>
            </a:lvl3pPr>
            <a:lvl4pPr lvl="3" algn="ctr">
              <a:spcBef>
                <a:spcPts val="0"/>
              </a:spcBef>
              <a:spcAft>
                <a:spcPts val="0"/>
              </a:spcAft>
              <a:buClr>
                <a:schemeClr val="lt1"/>
              </a:buClr>
              <a:buSzPts val="4600"/>
              <a:buNone/>
              <a:defRPr sz="6133">
                <a:solidFill>
                  <a:schemeClr val="lt1"/>
                </a:solidFill>
              </a:defRPr>
            </a:lvl4pPr>
            <a:lvl5pPr lvl="4" algn="ctr">
              <a:spcBef>
                <a:spcPts val="0"/>
              </a:spcBef>
              <a:spcAft>
                <a:spcPts val="0"/>
              </a:spcAft>
              <a:buClr>
                <a:schemeClr val="lt1"/>
              </a:buClr>
              <a:buSzPts val="4600"/>
              <a:buNone/>
              <a:defRPr sz="6133">
                <a:solidFill>
                  <a:schemeClr val="lt1"/>
                </a:solidFill>
              </a:defRPr>
            </a:lvl5pPr>
            <a:lvl6pPr lvl="5" algn="ctr">
              <a:spcBef>
                <a:spcPts val="0"/>
              </a:spcBef>
              <a:spcAft>
                <a:spcPts val="0"/>
              </a:spcAft>
              <a:buClr>
                <a:schemeClr val="lt1"/>
              </a:buClr>
              <a:buSzPts val="4600"/>
              <a:buNone/>
              <a:defRPr sz="6133">
                <a:solidFill>
                  <a:schemeClr val="lt1"/>
                </a:solidFill>
              </a:defRPr>
            </a:lvl6pPr>
            <a:lvl7pPr lvl="6" algn="ctr">
              <a:spcBef>
                <a:spcPts val="0"/>
              </a:spcBef>
              <a:spcAft>
                <a:spcPts val="0"/>
              </a:spcAft>
              <a:buClr>
                <a:schemeClr val="lt1"/>
              </a:buClr>
              <a:buSzPts val="4600"/>
              <a:buNone/>
              <a:defRPr sz="6133">
                <a:solidFill>
                  <a:schemeClr val="lt1"/>
                </a:solidFill>
              </a:defRPr>
            </a:lvl7pPr>
            <a:lvl8pPr lvl="7" algn="ctr">
              <a:spcBef>
                <a:spcPts val="0"/>
              </a:spcBef>
              <a:spcAft>
                <a:spcPts val="0"/>
              </a:spcAft>
              <a:buClr>
                <a:schemeClr val="lt1"/>
              </a:buClr>
              <a:buSzPts val="4600"/>
              <a:buNone/>
              <a:defRPr sz="6133">
                <a:solidFill>
                  <a:schemeClr val="lt1"/>
                </a:solidFill>
              </a:defRPr>
            </a:lvl8pPr>
            <a:lvl9pPr lvl="8" algn="ctr">
              <a:spcBef>
                <a:spcPts val="0"/>
              </a:spcBef>
              <a:spcAft>
                <a:spcPts val="0"/>
              </a:spcAft>
              <a:buClr>
                <a:schemeClr val="lt1"/>
              </a:buClr>
              <a:buSzPts val="4600"/>
              <a:buNone/>
              <a:defRPr sz="6133">
                <a:solidFill>
                  <a:schemeClr val="lt1"/>
                </a:solidFill>
              </a:defRPr>
            </a:lvl9pPr>
          </a:lstStyle>
          <a:p>
            <a:endParaRPr/>
          </a:p>
        </p:txBody>
      </p:sp>
      <p:sp>
        <p:nvSpPr>
          <p:cNvPr id="47" name="Google Shape;47;p9"/>
          <p:cNvSpPr txBox="1">
            <a:spLocks noGrp="1"/>
          </p:cNvSpPr>
          <p:nvPr>
            <p:ph type="subTitle" idx="1"/>
          </p:nvPr>
        </p:nvSpPr>
        <p:spPr>
          <a:xfrm>
            <a:off x="354000" y="389520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2533">
                <a:solidFill>
                  <a:schemeClr val="lt1"/>
                </a:solidFill>
              </a:defRPr>
            </a:lvl1pPr>
            <a:lvl2pPr lvl="1" algn="ctr">
              <a:lnSpc>
                <a:spcPct val="100000"/>
              </a:lnSpc>
              <a:spcBef>
                <a:spcPts val="0"/>
              </a:spcBef>
              <a:spcAft>
                <a:spcPts val="0"/>
              </a:spcAft>
              <a:buClr>
                <a:schemeClr val="lt1"/>
              </a:buClr>
              <a:buSzPts val="1900"/>
              <a:buNone/>
              <a:defRPr sz="2533">
                <a:solidFill>
                  <a:schemeClr val="lt1"/>
                </a:solidFill>
              </a:defRPr>
            </a:lvl2pPr>
            <a:lvl3pPr lvl="2" algn="ctr">
              <a:lnSpc>
                <a:spcPct val="100000"/>
              </a:lnSpc>
              <a:spcBef>
                <a:spcPts val="0"/>
              </a:spcBef>
              <a:spcAft>
                <a:spcPts val="0"/>
              </a:spcAft>
              <a:buClr>
                <a:schemeClr val="lt1"/>
              </a:buClr>
              <a:buSzPts val="1900"/>
              <a:buNone/>
              <a:defRPr sz="2533">
                <a:solidFill>
                  <a:schemeClr val="lt1"/>
                </a:solidFill>
              </a:defRPr>
            </a:lvl3pPr>
            <a:lvl4pPr lvl="3" algn="ctr">
              <a:lnSpc>
                <a:spcPct val="100000"/>
              </a:lnSpc>
              <a:spcBef>
                <a:spcPts val="0"/>
              </a:spcBef>
              <a:spcAft>
                <a:spcPts val="0"/>
              </a:spcAft>
              <a:buClr>
                <a:schemeClr val="lt1"/>
              </a:buClr>
              <a:buSzPts val="1900"/>
              <a:buNone/>
              <a:defRPr sz="2533">
                <a:solidFill>
                  <a:schemeClr val="lt1"/>
                </a:solidFill>
              </a:defRPr>
            </a:lvl4pPr>
            <a:lvl5pPr lvl="4" algn="ctr">
              <a:lnSpc>
                <a:spcPct val="100000"/>
              </a:lnSpc>
              <a:spcBef>
                <a:spcPts val="0"/>
              </a:spcBef>
              <a:spcAft>
                <a:spcPts val="0"/>
              </a:spcAft>
              <a:buClr>
                <a:schemeClr val="lt1"/>
              </a:buClr>
              <a:buSzPts val="1900"/>
              <a:buNone/>
              <a:defRPr sz="2533">
                <a:solidFill>
                  <a:schemeClr val="lt1"/>
                </a:solidFill>
              </a:defRPr>
            </a:lvl5pPr>
            <a:lvl6pPr lvl="5" algn="ctr">
              <a:lnSpc>
                <a:spcPct val="100000"/>
              </a:lnSpc>
              <a:spcBef>
                <a:spcPts val="0"/>
              </a:spcBef>
              <a:spcAft>
                <a:spcPts val="0"/>
              </a:spcAft>
              <a:buClr>
                <a:schemeClr val="lt1"/>
              </a:buClr>
              <a:buSzPts val="1900"/>
              <a:buNone/>
              <a:defRPr sz="2533">
                <a:solidFill>
                  <a:schemeClr val="lt1"/>
                </a:solidFill>
              </a:defRPr>
            </a:lvl6pPr>
            <a:lvl7pPr lvl="6" algn="ctr">
              <a:lnSpc>
                <a:spcPct val="100000"/>
              </a:lnSpc>
              <a:spcBef>
                <a:spcPts val="0"/>
              </a:spcBef>
              <a:spcAft>
                <a:spcPts val="0"/>
              </a:spcAft>
              <a:buClr>
                <a:schemeClr val="lt1"/>
              </a:buClr>
              <a:buSzPts val="1900"/>
              <a:buNone/>
              <a:defRPr sz="2533">
                <a:solidFill>
                  <a:schemeClr val="lt1"/>
                </a:solidFill>
              </a:defRPr>
            </a:lvl7pPr>
            <a:lvl8pPr lvl="7" algn="ctr">
              <a:lnSpc>
                <a:spcPct val="100000"/>
              </a:lnSpc>
              <a:spcBef>
                <a:spcPts val="0"/>
              </a:spcBef>
              <a:spcAft>
                <a:spcPts val="0"/>
              </a:spcAft>
              <a:buClr>
                <a:schemeClr val="lt1"/>
              </a:buClr>
              <a:buSzPts val="1900"/>
              <a:buNone/>
              <a:defRPr sz="2533">
                <a:solidFill>
                  <a:schemeClr val="lt1"/>
                </a:solidFill>
              </a:defRPr>
            </a:lvl8pPr>
            <a:lvl9pPr lvl="8" algn="ctr">
              <a:lnSpc>
                <a:spcPct val="100000"/>
              </a:lnSpc>
              <a:spcBef>
                <a:spcPts val="0"/>
              </a:spcBef>
              <a:spcAft>
                <a:spcPts val="0"/>
              </a:spcAft>
              <a:buClr>
                <a:schemeClr val="lt1"/>
              </a:buClr>
              <a:buSzPts val="1900"/>
              <a:buNone/>
              <a:defRPr sz="2533">
                <a:solidFill>
                  <a:schemeClr val="lt1"/>
                </a:solidFill>
              </a:defRPr>
            </a:lvl9pPr>
          </a:lstStyle>
          <a:p>
            <a:endParaRPr/>
          </a:p>
        </p:txBody>
      </p:sp>
      <p:sp>
        <p:nvSpPr>
          <p:cNvPr id="48" name="Google Shape;48;p9"/>
          <p:cNvSpPr txBox="1">
            <a:spLocks noGrp="1"/>
          </p:cNvSpPr>
          <p:nvPr>
            <p:ph type="body" idx="2"/>
          </p:nvPr>
        </p:nvSpPr>
        <p:spPr>
          <a:xfrm>
            <a:off x="6532733" y="891067"/>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9" name="Google Shape;4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907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25122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164121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tro Slide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DC34B7B-652D-7402-1034-B84FABF6D6A4}"/>
              </a:ext>
            </a:extLst>
          </p:cNvPr>
          <p:cNvSpPr>
            <a:spLocks noGrp="1"/>
          </p:cNvSpPr>
          <p:nvPr>
            <p:ph type="body" sz="quarter" idx="10" hasCustomPrompt="1"/>
          </p:nvPr>
        </p:nvSpPr>
        <p:spPr>
          <a:xfrm>
            <a:off x="1968244" y="2709081"/>
            <a:ext cx="5780549" cy="1171317"/>
          </a:xfrm>
          <a:prstGeom prst="rect">
            <a:avLst/>
          </a:prstGeom>
        </p:spPr>
        <p:txBody>
          <a:bodyPr lIns="0" tIns="0" rIns="0" bIns="0"/>
          <a:lstStyle>
            <a:lvl1pPr marL="0" indent="0">
              <a:buNone/>
              <a:defRPr sz="4000" b="1"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dirty="0"/>
              <a:t>Click to add the title of your presentation</a:t>
            </a:r>
          </a:p>
        </p:txBody>
      </p:sp>
      <p:sp>
        <p:nvSpPr>
          <p:cNvPr id="15" name="Text Placeholder 14">
            <a:extLst>
              <a:ext uri="{FF2B5EF4-FFF2-40B4-BE49-F238E27FC236}">
                <a16:creationId xmlns:a16="http://schemas.microsoft.com/office/drawing/2014/main" id="{E97BFC61-B497-4561-25FD-E7134BCFF6BA}"/>
              </a:ext>
            </a:extLst>
          </p:cNvPr>
          <p:cNvSpPr>
            <a:spLocks noGrp="1"/>
          </p:cNvSpPr>
          <p:nvPr>
            <p:ph type="body" sz="quarter" idx="11" hasCustomPrompt="1"/>
          </p:nvPr>
        </p:nvSpPr>
        <p:spPr>
          <a:xfrm>
            <a:off x="1968244" y="3994956"/>
            <a:ext cx="5753100" cy="741363"/>
          </a:xfrm>
          <a:prstGeom prst="rect">
            <a:avLst/>
          </a:prstGeom>
        </p:spPr>
        <p:txBody>
          <a:bodyPr lIns="0" tIns="0" rIns="0" bIns="0"/>
          <a:lstStyle>
            <a:lvl1pPr marL="0" indent="0">
              <a:buNone/>
              <a:defRPr sz="2000" b="0"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dirty="0"/>
              <a:t>Click to add your subheading</a:t>
            </a:r>
          </a:p>
        </p:txBody>
      </p:sp>
      <p:sp>
        <p:nvSpPr>
          <p:cNvPr id="4" name="Text Placeholder 16">
            <a:extLst>
              <a:ext uri="{FF2B5EF4-FFF2-40B4-BE49-F238E27FC236}">
                <a16:creationId xmlns:a16="http://schemas.microsoft.com/office/drawing/2014/main" id="{459AC8B7-376B-A542-1788-87DD171D0D60}"/>
              </a:ext>
            </a:extLst>
          </p:cNvPr>
          <p:cNvSpPr>
            <a:spLocks noGrp="1"/>
          </p:cNvSpPr>
          <p:nvPr>
            <p:ph type="body" sz="quarter" idx="12" hasCustomPrompt="1"/>
          </p:nvPr>
        </p:nvSpPr>
        <p:spPr>
          <a:xfrm>
            <a:off x="1968244" y="5776354"/>
            <a:ext cx="1875007"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dirty="0"/>
              <a:t>Date</a:t>
            </a:r>
          </a:p>
        </p:txBody>
      </p:sp>
      <p:sp>
        <p:nvSpPr>
          <p:cNvPr id="5" name="Text Placeholder 16">
            <a:extLst>
              <a:ext uri="{FF2B5EF4-FFF2-40B4-BE49-F238E27FC236}">
                <a16:creationId xmlns:a16="http://schemas.microsoft.com/office/drawing/2014/main" id="{02288741-9385-A1B3-21DB-6A2D7E5DE51A}"/>
              </a:ext>
            </a:extLst>
          </p:cNvPr>
          <p:cNvSpPr>
            <a:spLocks noGrp="1"/>
          </p:cNvSpPr>
          <p:nvPr>
            <p:ph type="body" sz="quarter" idx="13" hasCustomPrompt="1"/>
          </p:nvPr>
        </p:nvSpPr>
        <p:spPr>
          <a:xfrm>
            <a:off x="5250813" y="5780933"/>
            <a:ext cx="2790571"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dirty="0"/>
              <a:t>Speaker Name</a:t>
            </a:r>
          </a:p>
        </p:txBody>
      </p:sp>
    </p:spTree>
    <p:extLst>
      <p:ext uri="{BB962C8B-B14F-4D97-AF65-F5344CB8AC3E}">
        <p14:creationId xmlns:p14="http://schemas.microsoft.com/office/powerpoint/2010/main" val="327506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XL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9839BDC-256A-9354-B680-561B17D91D19}"/>
              </a:ext>
            </a:extLst>
          </p:cNvPr>
          <p:cNvSpPr>
            <a:spLocks noGrp="1"/>
          </p:cNvSpPr>
          <p:nvPr>
            <p:ph type="body" sz="quarter" idx="12"/>
          </p:nvPr>
        </p:nvSpPr>
        <p:spPr>
          <a:xfrm>
            <a:off x="685805" y="2061133"/>
            <a:ext cx="10619508" cy="4318888"/>
          </a:xfrm>
          <a:solidFill>
            <a:schemeClr val="accent6"/>
          </a:solidFill>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grpSp>
        <p:nvGrpSpPr>
          <p:cNvPr id="23" name="Group 22">
            <a:extLst>
              <a:ext uri="{FF2B5EF4-FFF2-40B4-BE49-F238E27FC236}">
                <a16:creationId xmlns:a16="http://schemas.microsoft.com/office/drawing/2014/main" id="{F4B5EB2A-E7DC-2D5E-9ADD-0D4AB792890E}"/>
              </a:ext>
            </a:extLst>
          </p:cNvPr>
          <p:cNvGrpSpPr/>
          <p:nvPr userDrawn="1"/>
        </p:nvGrpSpPr>
        <p:grpSpPr>
          <a:xfrm>
            <a:off x="6814754" y="5823535"/>
            <a:ext cx="5301583" cy="397348"/>
            <a:chOff x="1347493" y="8116526"/>
            <a:chExt cx="7952372" cy="596020"/>
          </a:xfrm>
        </p:grpSpPr>
        <p:sp>
          <p:nvSpPr>
            <p:cNvPr id="24" name="Freeform 8">
              <a:extLst>
                <a:ext uri="{FF2B5EF4-FFF2-40B4-BE49-F238E27FC236}">
                  <a16:creationId xmlns:a16="http://schemas.microsoft.com/office/drawing/2014/main" id="{9A8EC6F4-ED8E-0A72-A76A-678C531011EB}"/>
                </a:ext>
              </a:extLst>
            </p:cNvPr>
            <p:cNvSpPr/>
            <p:nvPr/>
          </p:nvSpPr>
          <p:spPr>
            <a:xfrm>
              <a:off x="1347493" y="8116526"/>
              <a:ext cx="687743" cy="596020"/>
            </a:xfrm>
            <a:custGeom>
              <a:avLst/>
              <a:gdLst/>
              <a:ahLst/>
              <a:cxnLst/>
              <a:rect l="l" t="t" r="r" b="b"/>
              <a:pathLst>
                <a:path w="687743" h="596020">
                  <a:moveTo>
                    <a:pt x="0" y="0"/>
                  </a:moveTo>
                  <a:lnTo>
                    <a:pt x="687743" y="0"/>
                  </a:lnTo>
                  <a:lnTo>
                    <a:pt x="687743" y="596020"/>
                  </a:lnTo>
                  <a:lnTo>
                    <a:pt x="0" y="596020"/>
                  </a:lnTo>
                  <a:lnTo>
                    <a:pt x="0" y="0"/>
                  </a:lnTo>
                  <a:close/>
                </a:path>
              </a:pathLst>
            </a:custGeom>
            <a:blipFill>
              <a:blip r:embed="rId2"/>
              <a:stretch>
                <a:fillRect b="-15389"/>
              </a:stretch>
            </a:blipFill>
            <a:ln>
              <a:noFill/>
            </a:ln>
          </p:spPr>
          <p:txBody>
            <a:bodyPr/>
            <a:lstStyle/>
            <a:p>
              <a:endParaRPr lang="en-NZ" sz="601"/>
            </a:p>
          </p:txBody>
        </p:sp>
        <p:sp>
          <p:nvSpPr>
            <p:cNvPr id="25" name="TextBox 12">
              <a:extLst>
                <a:ext uri="{FF2B5EF4-FFF2-40B4-BE49-F238E27FC236}">
                  <a16:creationId xmlns:a16="http://schemas.microsoft.com/office/drawing/2014/main" id="{A040771C-E4D8-FC11-31CE-5ADA51280979}"/>
                </a:ext>
              </a:extLst>
            </p:cNvPr>
            <p:cNvSpPr txBox="1"/>
            <p:nvPr/>
          </p:nvSpPr>
          <p:spPr>
            <a:xfrm>
              <a:off x="2243059" y="8188094"/>
              <a:ext cx="7056806" cy="402130"/>
            </a:xfrm>
            <a:prstGeom prst="rect">
              <a:avLst/>
            </a:prstGeom>
          </p:spPr>
          <p:txBody>
            <a:bodyPr lIns="0" tIns="0" rIns="0" bIns="0" rtlCol="0" anchor="t">
              <a:spAutoFit/>
            </a:bodyPr>
            <a:lstStyle/>
            <a:p>
              <a:pPr>
                <a:lnSpc>
                  <a:spcPts val="2427"/>
                </a:lnSpc>
              </a:pPr>
              <a:r>
                <a:rPr lang="en-US" sz="1401" u="sng" spc="-37">
                  <a:solidFill>
                    <a:srgbClr val="333333"/>
                  </a:solidFill>
                  <a:latin typeface="Verdana Pro"/>
                  <a:hlinkClick r:id="rId3" tooltip="mailto:researchdata@auckland.ac.nz"/>
                </a:rPr>
                <a:t>researchdata@auckland.ac.nz</a:t>
              </a:r>
            </a:p>
          </p:txBody>
        </p:sp>
      </p:grpSp>
      <p:sp>
        <p:nvSpPr>
          <p:cNvPr id="26" name="Freeform 13">
            <a:extLst>
              <a:ext uri="{FF2B5EF4-FFF2-40B4-BE49-F238E27FC236}">
                <a16:creationId xmlns:a16="http://schemas.microsoft.com/office/drawing/2014/main" id="{705FC4FB-D679-7AAE-91E0-D38192F2D22B}"/>
              </a:ext>
            </a:extLst>
          </p:cNvPr>
          <p:cNvSpPr/>
          <p:nvPr userDrawn="1"/>
        </p:nvSpPr>
        <p:spPr>
          <a:xfrm>
            <a:off x="886159" y="5899648"/>
            <a:ext cx="1431355" cy="258441"/>
          </a:xfrm>
          <a:custGeom>
            <a:avLst/>
            <a:gdLst/>
            <a:ahLst/>
            <a:cxnLst/>
            <a:rect l="l" t="t" r="r" b="b"/>
            <a:pathLst>
              <a:path w="2147032" h="387659">
                <a:moveTo>
                  <a:pt x="0" y="0"/>
                </a:moveTo>
                <a:lnTo>
                  <a:pt x="2147032" y="0"/>
                </a:lnTo>
                <a:lnTo>
                  <a:pt x="2147032" y="387659"/>
                </a:lnTo>
                <a:lnTo>
                  <a:pt x="0" y="387659"/>
                </a:lnTo>
                <a:lnTo>
                  <a:pt x="0" y="0"/>
                </a:lnTo>
                <a:close/>
              </a:path>
            </a:pathLst>
          </a:custGeom>
          <a:blipFill>
            <a:blip r:embed="rId4"/>
            <a:stretch>
              <a:fillRect/>
            </a:stretch>
          </a:blipFill>
        </p:spPr>
        <p:txBody>
          <a:bodyPr/>
          <a:lstStyle/>
          <a:p>
            <a:endParaRPr lang="en-NZ" sz="601"/>
          </a:p>
        </p:txBody>
      </p:sp>
      <p:sp>
        <p:nvSpPr>
          <p:cNvPr id="27" name="TextBox 14">
            <a:extLst>
              <a:ext uri="{FF2B5EF4-FFF2-40B4-BE49-F238E27FC236}">
                <a16:creationId xmlns:a16="http://schemas.microsoft.com/office/drawing/2014/main" id="{7360D549-91C4-9742-4807-6B38034AA779}"/>
              </a:ext>
            </a:extLst>
          </p:cNvPr>
          <p:cNvSpPr txBox="1"/>
          <p:nvPr userDrawn="1"/>
        </p:nvSpPr>
        <p:spPr>
          <a:xfrm>
            <a:off x="2550729" y="5897419"/>
            <a:ext cx="3893947" cy="229615"/>
          </a:xfrm>
          <a:prstGeom prst="rect">
            <a:avLst/>
          </a:prstGeom>
        </p:spPr>
        <p:txBody>
          <a:bodyPr lIns="0" tIns="0" rIns="0" bIns="0" rtlCol="0" anchor="t">
            <a:spAutoFit/>
          </a:bodyPr>
          <a:lstStyle/>
          <a:p>
            <a:pPr>
              <a:lnSpc>
                <a:spcPts val="1961"/>
              </a:lnSpc>
            </a:pPr>
            <a:r>
              <a:rPr lang="en-US" sz="1401" u="sng">
                <a:solidFill>
                  <a:srgbClr val="009AC7"/>
                </a:solidFill>
                <a:latin typeface="Verdana Pro"/>
                <a:hlinkClick r:id="rId5" tooltip="https://research-hub.auckland.ac.nz"/>
              </a:rPr>
              <a:t>https://research-hub.auckland.ac.nz</a:t>
            </a:r>
          </a:p>
        </p:txBody>
      </p:sp>
      <p:sp>
        <p:nvSpPr>
          <p:cNvPr id="5" name="Text Placeholder 4">
            <a:extLst>
              <a:ext uri="{FF2B5EF4-FFF2-40B4-BE49-F238E27FC236}">
                <a16:creationId xmlns:a16="http://schemas.microsoft.com/office/drawing/2014/main" id="{44D39530-6353-F214-56F1-D95BA6544622}"/>
              </a:ext>
            </a:extLst>
          </p:cNvPr>
          <p:cNvSpPr>
            <a:spLocks noGrp="1"/>
          </p:cNvSpPr>
          <p:nvPr>
            <p:ph type="body" sz="quarter" idx="10" hasCustomPrompt="1"/>
          </p:nvPr>
        </p:nvSpPr>
        <p:spPr>
          <a:xfrm>
            <a:off x="698400" y="532800"/>
            <a:ext cx="6277688" cy="914400"/>
          </a:xfrm>
        </p:spPr>
        <p:txBody>
          <a:bodyPr/>
          <a:lstStyle>
            <a:lvl1pPr marL="0" indent="0">
              <a:buNone/>
              <a:defRPr lang="en-US" sz="5333" kern="1200" dirty="0" smtClean="0">
                <a:solidFill>
                  <a:srgbClr val="00467F"/>
                </a:solidFill>
                <a:latin typeface="Verdana Pro Bold"/>
                <a:ea typeface="+mn-ea"/>
                <a:cs typeface="+mn-cs"/>
              </a:defRPr>
            </a:lvl1pPr>
          </a:lstStyle>
          <a:p>
            <a:pPr lvl="0"/>
            <a:r>
              <a:rPr lang="en-US"/>
              <a:t>Heading</a:t>
            </a:r>
          </a:p>
        </p:txBody>
      </p:sp>
      <p:sp>
        <p:nvSpPr>
          <p:cNvPr id="7" name="Text Placeholder 6">
            <a:extLst>
              <a:ext uri="{FF2B5EF4-FFF2-40B4-BE49-F238E27FC236}">
                <a16:creationId xmlns:a16="http://schemas.microsoft.com/office/drawing/2014/main" id="{52A5C2E8-B77C-826E-520D-B5E9DAC77F6B}"/>
              </a:ext>
            </a:extLst>
          </p:cNvPr>
          <p:cNvSpPr>
            <a:spLocks noGrp="1"/>
          </p:cNvSpPr>
          <p:nvPr>
            <p:ph type="body" sz="quarter" idx="11" hasCustomPrompt="1"/>
          </p:nvPr>
        </p:nvSpPr>
        <p:spPr>
          <a:xfrm>
            <a:off x="687600" y="1519200"/>
            <a:ext cx="6205590" cy="287505"/>
          </a:xfrm>
        </p:spPr>
        <p:txBody>
          <a:bodyPr>
            <a:normAutofit/>
          </a:bodyPr>
          <a:lstStyle>
            <a:lvl1pPr marL="0" indent="0">
              <a:buNone/>
              <a:defRPr lang="en-NZ" sz="1867" kern="1200" spc="-37" dirty="0">
                <a:solidFill>
                  <a:srgbClr val="333333"/>
                </a:solidFill>
                <a:latin typeface="Verdana Pro Bold"/>
                <a:ea typeface="+mn-ea"/>
                <a:cs typeface="+mn-cs"/>
              </a:defRPr>
            </a:lvl1pPr>
          </a:lstStyle>
          <a:p>
            <a:pPr lvl="0"/>
            <a:r>
              <a:rPr lang="en-US"/>
              <a:t>Click to edit your sub-heading here</a:t>
            </a:r>
            <a:endParaRPr lang="en-NZ"/>
          </a:p>
        </p:txBody>
      </p:sp>
    </p:spTree>
    <p:extLst>
      <p:ext uri="{BB962C8B-B14F-4D97-AF65-F5344CB8AC3E}">
        <p14:creationId xmlns:p14="http://schemas.microsoft.com/office/powerpoint/2010/main" val="37570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rvices Layout">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51797CD2-0FFE-A83D-433A-2BB5C55B1666}"/>
              </a:ext>
            </a:extLst>
          </p:cNvPr>
          <p:cNvSpPr/>
          <p:nvPr userDrawn="1"/>
        </p:nvSpPr>
        <p:spPr>
          <a:xfrm>
            <a:off x="697637" y="3626433"/>
            <a:ext cx="2527348" cy="393600"/>
          </a:xfrm>
          <a:custGeom>
            <a:avLst/>
            <a:gdLst/>
            <a:ahLst/>
            <a:cxnLst/>
            <a:rect l="l" t="t" r="r" b="b"/>
            <a:pathLst>
              <a:path w="998458" h="197625">
                <a:moveTo>
                  <a:pt x="0" y="0"/>
                </a:moveTo>
                <a:lnTo>
                  <a:pt x="998458" y="0"/>
                </a:lnTo>
                <a:lnTo>
                  <a:pt x="998458" y="197625"/>
                </a:lnTo>
                <a:lnTo>
                  <a:pt x="0" y="197625"/>
                </a:lnTo>
                <a:close/>
              </a:path>
            </a:pathLst>
          </a:custGeom>
          <a:solidFill>
            <a:srgbClr val="00467F"/>
          </a:solidFill>
        </p:spPr>
        <p:txBody>
          <a:bodyPr/>
          <a:lstStyle/>
          <a:p>
            <a:endParaRPr lang="en-NZ" sz="601"/>
          </a:p>
        </p:txBody>
      </p:sp>
      <p:sp>
        <p:nvSpPr>
          <p:cNvPr id="10" name="TextBox 4">
            <a:extLst>
              <a:ext uri="{FF2B5EF4-FFF2-40B4-BE49-F238E27FC236}">
                <a16:creationId xmlns:a16="http://schemas.microsoft.com/office/drawing/2014/main" id="{336EB2E9-9069-3367-3623-2698E3FBCED1}"/>
              </a:ext>
            </a:extLst>
          </p:cNvPr>
          <p:cNvSpPr txBox="1"/>
          <p:nvPr userDrawn="1"/>
        </p:nvSpPr>
        <p:spPr>
          <a:xfrm>
            <a:off x="697637" y="3650541"/>
            <a:ext cx="2527348" cy="476128"/>
          </a:xfrm>
          <a:prstGeom prst="rect">
            <a:avLst/>
          </a:prstGeom>
        </p:spPr>
        <p:txBody>
          <a:bodyPr lIns="33867" tIns="33867" rIns="33867" bIns="33867" rtlCol="0" anchor="ctr"/>
          <a:lstStyle/>
          <a:p>
            <a:pPr algn="ctr">
              <a:lnSpc>
                <a:spcPts val="1920"/>
              </a:lnSpc>
            </a:pPr>
            <a:endParaRPr sz="601"/>
          </a:p>
        </p:txBody>
      </p:sp>
      <p:sp>
        <p:nvSpPr>
          <p:cNvPr id="11" name="Freeform 6">
            <a:extLst>
              <a:ext uri="{FF2B5EF4-FFF2-40B4-BE49-F238E27FC236}">
                <a16:creationId xmlns:a16="http://schemas.microsoft.com/office/drawing/2014/main" id="{4F5D8A99-A891-E743-E724-3D694A896B9C}"/>
              </a:ext>
            </a:extLst>
          </p:cNvPr>
          <p:cNvSpPr/>
          <p:nvPr userDrawn="1"/>
        </p:nvSpPr>
        <p:spPr>
          <a:xfrm>
            <a:off x="697634"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2" name="TextBox 7">
            <a:extLst>
              <a:ext uri="{FF2B5EF4-FFF2-40B4-BE49-F238E27FC236}">
                <a16:creationId xmlns:a16="http://schemas.microsoft.com/office/drawing/2014/main" id="{0359C8A0-A109-114B-F775-40C1279AC471}"/>
              </a:ext>
            </a:extLst>
          </p:cNvPr>
          <p:cNvSpPr txBox="1"/>
          <p:nvPr userDrawn="1"/>
        </p:nvSpPr>
        <p:spPr>
          <a:xfrm>
            <a:off x="697634" y="4028858"/>
            <a:ext cx="2527300" cy="2020591"/>
          </a:xfrm>
          <a:prstGeom prst="rect">
            <a:avLst/>
          </a:prstGeom>
        </p:spPr>
        <p:txBody>
          <a:bodyPr lIns="33867" tIns="33867" rIns="33867" bIns="33867" rtlCol="0" anchor="ctr"/>
          <a:lstStyle/>
          <a:p>
            <a:pPr algn="ctr">
              <a:lnSpc>
                <a:spcPts val="1920"/>
              </a:lnSpc>
            </a:pPr>
            <a:endParaRPr sz="601"/>
          </a:p>
        </p:txBody>
      </p:sp>
      <p:sp>
        <p:nvSpPr>
          <p:cNvPr id="13" name="Freeform 9">
            <a:extLst>
              <a:ext uri="{FF2B5EF4-FFF2-40B4-BE49-F238E27FC236}">
                <a16:creationId xmlns:a16="http://schemas.microsoft.com/office/drawing/2014/main" id="{7FC6DF87-24DC-C91E-5F5D-5CBA65665D34}"/>
              </a:ext>
            </a:extLst>
          </p:cNvPr>
          <p:cNvSpPr/>
          <p:nvPr userDrawn="1"/>
        </p:nvSpPr>
        <p:spPr>
          <a:xfrm>
            <a:off x="3483530" y="3626433"/>
            <a:ext cx="2527348" cy="393600"/>
          </a:xfrm>
          <a:custGeom>
            <a:avLst/>
            <a:gdLst/>
            <a:ahLst/>
            <a:cxnLst/>
            <a:rect l="l" t="t" r="r" b="b"/>
            <a:pathLst>
              <a:path w="998458" h="197625">
                <a:moveTo>
                  <a:pt x="0" y="0"/>
                </a:moveTo>
                <a:lnTo>
                  <a:pt x="998458" y="0"/>
                </a:lnTo>
                <a:lnTo>
                  <a:pt x="998458" y="197625"/>
                </a:lnTo>
                <a:lnTo>
                  <a:pt x="0" y="197625"/>
                </a:lnTo>
                <a:close/>
              </a:path>
            </a:pathLst>
          </a:custGeom>
          <a:solidFill>
            <a:srgbClr val="00467F"/>
          </a:solidFill>
        </p:spPr>
        <p:txBody>
          <a:bodyPr/>
          <a:lstStyle/>
          <a:p>
            <a:endParaRPr lang="en-NZ" sz="601"/>
          </a:p>
        </p:txBody>
      </p:sp>
      <p:sp>
        <p:nvSpPr>
          <p:cNvPr id="14" name="TextBox 10">
            <a:extLst>
              <a:ext uri="{FF2B5EF4-FFF2-40B4-BE49-F238E27FC236}">
                <a16:creationId xmlns:a16="http://schemas.microsoft.com/office/drawing/2014/main" id="{7C7BF036-1518-D578-0DF1-2B1FEE2DA69E}"/>
              </a:ext>
            </a:extLst>
          </p:cNvPr>
          <p:cNvSpPr txBox="1"/>
          <p:nvPr userDrawn="1"/>
        </p:nvSpPr>
        <p:spPr>
          <a:xfrm>
            <a:off x="3483530" y="3650541"/>
            <a:ext cx="2527348" cy="476128"/>
          </a:xfrm>
          <a:prstGeom prst="rect">
            <a:avLst/>
          </a:prstGeom>
        </p:spPr>
        <p:txBody>
          <a:bodyPr lIns="33867" tIns="33867" rIns="33867" bIns="33867" rtlCol="0" anchor="ctr"/>
          <a:lstStyle/>
          <a:p>
            <a:pPr algn="ctr">
              <a:lnSpc>
                <a:spcPts val="1920"/>
              </a:lnSpc>
            </a:pPr>
            <a:endParaRPr sz="601"/>
          </a:p>
        </p:txBody>
      </p:sp>
      <p:sp>
        <p:nvSpPr>
          <p:cNvPr id="15" name="Freeform 12">
            <a:extLst>
              <a:ext uri="{FF2B5EF4-FFF2-40B4-BE49-F238E27FC236}">
                <a16:creationId xmlns:a16="http://schemas.microsoft.com/office/drawing/2014/main" id="{627E9D79-2B99-CC09-ABFA-D7729320A16D}"/>
              </a:ext>
            </a:extLst>
          </p:cNvPr>
          <p:cNvSpPr/>
          <p:nvPr userDrawn="1"/>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6" name="TextBox 13">
            <a:extLst>
              <a:ext uri="{FF2B5EF4-FFF2-40B4-BE49-F238E27FC236}">
                <a16:creationId xmlns:a16="http://schemas.microsoft.com/office/drawing/2014/main" id="{34E940EC-501E-0015-6EFB-B5B3A27D25C2}"/>
              </a:ext>
            </a:extLst>
          </p:cNvPr>
          <p:cNvSpPr txBox="1"/>
          <p:nvPr userDrawn="1"/>
        </p:nvSpPr>
        <p:spPr>
          <a:xfrm>
            <a:off x="3483527" y="4150783"/>
            <a:ext cx="2527300" cy="2020591"/>
          </a:xfrm>
          <a:prstGeom prst="rect">
            <a:avLst/>
          </a:prstGeom>
        </p:spPr>
        <p:txBody>
          <a:bodyPr lIns="33867" tIns="33867" rIns="33867" bIns="33867" rtlCol="0" anchor="ctr"/>
          <a:lstStyle/>
          <a:p>
            <a:pPr algn="ctr">
              <a:lnSpc>
                <a:spcPts val="1920"/>
              </a:lnSpc>
            </a:pPr>
            <a:endParaRPr sz="601"/>
          </a:p>
        </p:txBody>
      </p:sp>
      <p:sp>
        <p:nvSpPr>
          <p:cNvPr id="17" name="Freeform 15">
            <a:extLst>
              <a:ext uri="{FF2B5EF4-FFF2-40B4-BE49-F238E27FC236}">
                <a16:creationId xmlns:a16="http://schemas.microsoft.com/office/drawing/2014/main" id="{2DAF129E-5DF7-17F0-DA56-2EEC4A7E8A7A}"/>
              </a:ext>
            </a:extLst>
          </p:cNvPr>
          <p:cNvSpPr/>
          <p:nvPr userDrawn="1"/>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8" name="TextBox 16">
            <a:extLst>
              <a:ext uri="{FF2B5EF4-FFF2-40B4-BE49-F238E27FC236}">
                <a16:creationId xmlns:a16="http://schemas.microsoft.com/office/drawing/2014/main" id="{00E6FF12-3806-E4FE-DF02-251341A4B9F2}"/>
              </a:ext>
            </a:extLst>
          </p:cNvPr>
          <p:cNvSpPr txBox="1"/>
          <p:nvPr userDrawn="1"/>
        </p:nvSpPr>
        <p:spPr>
          <a:xfrm>
            <a:off x="6285339" y="4150783"/>
            <a:ext cx="2527300" cy="2020591"/>
          </a:xfrm>
          <a:prstGeom prst="rect">
            <a:avLst/>
          </a:prstGeom>
        </p:spPr>
        <p:txBody>
          <a:bodyPr lIns="33867" tIns="33867" rIns="33867" bIns="33867" rtlCol="0" anchor="ctr"/>
          <a:lstStyle/>
          <a:p>
            <a:pPr algn="ctr">
              <a:lnSpc>
                <a:spcPts val="1920"/>
              </a:lnSpc>
            </a:pPr>
            <a:endParaRPr sz="601"/>
          </a:p>
        </p:txBody>
      </p:sp>
      <p:sp>
        <p:nvSpPr>
          <p:cNvPr id="19" name="Freeform 18">
            <a:extLst>
              <a:ext uri="{FF2B5EF4-FFF2-40B4-BE49-F238E27FC236}">
                <a16:creationId xmlns:a16="http://schemas.microsoft.com/office/drawing/2014/main" id="{5FEC2776-B1EF-673D-00CC-08DCB1BB4265}"/>
              </a:ext>
            </a:extLst>
          </p:cNvPr>
          <p:cNvSpPr/>
          <p:nvPr userDrawn="1"/>
        </p:nvSpPr>
        <p:spPr>
          <a:xfrm>
            <a:off x="9078743" y="3626433"/>
            <a:ext cx="2527300" cy="393600"/>
          </a:xfrm>
          <a:custGeom>
            <a:avLst/>
            <a:gdLst/>
            <a:ahLst/>
            <a:cxnLst/>
            <a:rect l="l" t="t" r="r" b="b"/>
            <a:pathLst>
              <a:path w="998440" h="197625">
                <a:moveTo>
                  <a:pt x="0" y="0"/>
                </a:moveTo>
                <a:lnTo>
                  <a:pt x="998440" y="0"/>
                </a:lnTo>
                <a:lnTo>
                  <a:pt x="998440" y="197625"/>
                </a:lnTo>
                <a:lnTo>
                  <a:pt x="0" y="197625"/>
                </a:lnTo>
                <a:close/>
              </a:path>
            </a:pathLst>
          </a:custGeom>
          <a:solidFill>
            <a:srgbClr val="8D9091"/>
          </a:solidFill>
        </p:spPr>
        <p:txBody>
          <a:bodyPr/>
          <a:lstStyle/>
          <a:p>
            <a:endParaRPr lang="en-NZ" sz="601"/>
          </a:p>
        </p:txBody>
      </p:sp>
      <p:sp>
        <p:nvSpPr>
          <p:cNvPr id="20" name="TextBox 19">
            <a:extLst>
              <a:ext uri="{FF2B5EF4-FFF2-40B4-BE49-F238E27FC236}">
                <a16:creationId xmlns:a16="http://schemas.microsoft.com/office/drawing/2014/main" id="{3775745D-FC2C-AE89-46A3-1882C0125062}"/>
              </a:ext>
            </a:extLst>
          </p:cNvPr>
          <p:cNvSpPr txBox="1"/>
          <p:nvPr userDrawn="1"/>
        </p:nvSpPr>
        <p:spPr>
          <a:xfrm>
            <a:off x="9078743" y="3650541"/>
            <a:ext cx="2527300" cy="476128"/>
          </a:xfrm>
          <a:prstGeom prst="rect">
            <a:avLst/>
          </a:prstGeom>
        </p:spPr>
        <p:txBody>
          <a:bodyPr lIns="33867" tIns="33867" rIns="33867" bIns="33867" rtlCol="0" anchor="ctr"/>
          <a:lstStyle/>
          <a:p>
            <a:pPr algn="ctr">
              <a:lnSpc>
                <a:spcPts val="1920"/>
              </a:lnSpc>
            </a:pPr>
            <a:endParaRPr sz="601"/>
          </a:p>
        </p:txBody>
      </p:sp>
      <p:sp>
        <p:nvSpPr>
          <p:cNvPr id="21" name="Freeform 21">
            <a:extLst>
              <a:ext uri="{FF2B5EF4-FFF2-40B4-BE49-F238E27FC236}">
                <a16:creationId xmlns:a16="http://schemas.microsoft.com/office/drawing/2014/main" id="{2DE9B4B8-2B7F-D07D-A367-590A6E29BBFF}"/>
              </a:ext>
            </a:extLst>
          </p:cNvPr>
          <p:cNvSpPr/>
          <p:nvPr userDrawn="1"/>
        </p:nvSpPr>
        <p:spPr>
          <a:xfrm>
            <a:off x="9078743"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2" name="TextBox 22">
            <a:extLst>
              <a:ext uri="{FF2B5EF4-FFF2-40B4-BE49-F238E27FC236}">
                <a16:creationId xmlns:a16="http://schemas.microsoft.com/office/drawing/2014/main" id="{E9826AE8-EF51-2F74-3805-857477D6E2CD}"/>
              </a:ext>
            </a:extLst>
          </p:cNvPr>
          <p:cNvSpPr txBox="1"/>
          <p:nvPr userDrawn="1"/>
        </p:nvSpPr>
        <p:spPr>
          <a:xfrm>
            <a:off x="9078743" y="4150783"/>
            <a:ext cx="2527300" cy="2020591"/>
          </a:xfrm>
          <a:prstGeom prst="rect">
            <a:avLst/>
          </a:prstGeom>
        </p:spPr>
        <p:txBody>
          <a:bodyPr lIns="33867" tIns="33867" rIns="33867" bIns="33867" rtlCol="0" anchor="ctr"/>
          <a:lstStyle/>
          <a:p>
            <a:pPr algn="ctr">
              <a:lnSpc>
                <a:spcPts val="1920"/>
              </a:lnSpc>
            </a:pPr>
            <a:endParaRPr sz="601"/>
          </a:p>
        </p:txBody>
      </p:sp>
      <p:sp>
        <p:nvSpPr>
          <p:cNvPr id="23" name="Freeform 24">
            <a:extLst>
              <a:ext uri="{FF2B5EF4-FFF2-40B4-BE49-F238E27FC236}">
                <a16:creationId xmlns:a16="http://schemas.microsoft.com/office/drawing/2014/main" id="{74446ED0-6D34-63EB-E45A-871B3CCFA8B5}"/>
              </a:ext>
            </a:extLst>
          </p:cNvPr>
          <p:cNvSpPr/>
          <p:nvPr userDrawn="1"/>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4" name="Freeform 27">
            <a:extLst>
              <a:ext uri="{FF2B5EF4-FFF2-40B4-BE49-F238E27FC236}">
                <a16:creationId xmlns:a16="http://schemas.microsoft.com/office/drawing/2014/main" id="{8262756A-E154-87D3-516D-3BEE8AF9BE58}"/>
              </a:ext>
            </a:extLst>
          </p:cNvPr>
          <p:cNvSpPr/>
          <p:nvPr userDrawn="1"/>
        </p:nvSpPr>
        <p:spPr>
          <a:xfrm>
            <a:off x="3483527"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5" name="Freeform 30">
            <a:extLst>
              <a:ext uri="{FF2B5EF4-FFF2-40B4-BE49-F238E27FC236}">
                <a16:creationId xmlns:a16="http://schemas.microsoft.com/office/drawing/2014/main" id="{B13F7B80-26F9-2531-1D41-5DE6998C8630}"/>
              </a:ext>
            </a:extLst>
          </p:cNvPr>
          <p:cNvSpPr/>
          <p:nvPr userDrawn="1"/>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6" name="Freeform 33">
            <a:extLst>
              <a:ext uri="{FF2B5EF4-FFF2-40B4-BE49-F238E27FC236}">
                <a16:creationId xmlns:a16="http://schemas.microsoft.com/office/drawing/2014/main" id="{410B0C1B-7D9D-2D47-ADA9-D12E3E5F73FC}"/>
              </a:ext>
            </a:extLst>
          </p:cNvPr>
          <p:cNvSpPr/>
          <p:nvPr userDrawn="1"/>
        </p:nvSpPr>
        <p:spPr>
          <a:xfrm>
            <a:off x="9078743"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endParaRPr lang="en-NZ" sz="601"/>
          </a:p>
        </p:txBody>
      </p:sp>
      <p:sp>
        <p:nvSpPr>
          <p:cNvPr id="29" name="Freeform 40">
            <a:extLst>
              <a:ext uri="{FF2B5EF4-FFF2-40B4-BE49-F238E27FC236}">
                <a16:creationId xmlns:a16="http://schemas.microsoft.com/office/drawing/2014/main" id="{093EA720-BBB1-D583-BF06-012D7F45944E}"/>
              </a:ext>
            </a:extLst>
          </p:cNvPr>
          <p:cNvSpPr/>
          <p:nvPr userDrawn="1"/>
        </p:nvSpPr>
        <p:spPr>
          <a:xfrm>
            <a:off x="6285293" y="3626433"/>
            <a:ext cx="2527348" cy="393600"/>
          </a:xfrm>
          <a:custGeom>
            <a:avLst/>
            <a:gdLst/>
            <a:ahLst/>
            <a:cxnLst/>
            <a:rect l="l" t="t" r="r" b="b"/>
            <a:pathLst>
              <a:path w="998458" h="197625">
                <a:moveTo>
                  <a:pt x="0" y="0"/>
                </a:moveTo>
                <a:lnTo>
                  <a:pt x="998458" y="0"/>
                </a:lnTo>
                <a:lnTo>
                  <a:pt x="998458" y="197625"/>
                </a:lnTo>
                <a:lnTo>
                  <a:pt x="0" y="197625"/>
                </a:lnTo>
                <a:close/>
              </a:path>
            </a:pathLst>
          </a:custGeom>
          <a:solidFill>
            <a:srgbClr val="00467F"/>
          </a:solidFill>
        </p:spPr>
        <p:txBody>
          <a:bodyPr/>
          <a:lstStyle/>
          <a:p>
            <a:endParaRPr lang="en-NZ" sz="601"/>
          </a:p>
        </p:txBody>
      </p:sp>
      <p:sp>
        <p:nvSpPr>
          <p:cNvPr id="30" name="TextBox 41">
            <a:extLst>
              <a:ext uri="{FF2B5EF4-FFF2-40B4-BE49-F238E27FC236}">
                <a16:creationId xmlns:a16="http://schemas.microsoft.com/office/drawing/2014/main" id="{0BC09BBF-1AB5-DB0E-E1BF-BEAAFC35B5EC}"/>
              </a:ext>
            </a:extLst>
          </p:cNvPr>
          <p:cNvSpPr txBox="1"/>
          <p:nvPr userDrawn="1"/>
        </p:nvSpPr>
        <p:spPr>
          <a:xfrm>
            <a:off x="6285341" y="3650541"/>
            <a:ext cx="2527348" cy="476128"/>
          </a:xfrm>
          <a:prstGeom prst="rect">
            <a:avLst/>
          </a:prstGeom>
        </p:spPr>
        <p:txBody>
          <a:bodyPr lIns="33867" tIns="33867" rIns="33867" bIns="33867" rtlCol="0" anchor="ctr"/>
          <a:lstStyle/>
          <a:p>
            <a:pPr algn="ctr">
              <a:lnSpc>
                <a:spcPts val="1920"/>
              </a:lnSpc>
            </a:pPr>
            <a:endParaRPr sz="601"/>
          </a:p>
        </p:txBody>
      </p:sp>
      <p:sp>
        <p:nvSpPr>
          <p:cNvPr id="33" name="TextBox 47">
            <a:extLst>
              <a:ext uri="{FF2B5EF4-FFF2-40B4-BE49-F238E27FC236}">
                <a16:creationId xmlns:a16="http://schemas.microsoft.com/office/drawing/2014/main" id="{2587363E-083B-E66A-0DD6-44409734DE3A}"/>
              </a:ext>
            </a:extLst>
          </p:cNvPr>
          <p:cNvSpPr txBox="1"/>
          <p:nvPr userDrawn="1"/>
        </p:nvSpPr>
        <p:spPr>
          <a:xfrm>
            <a:off x="9172831" y="3723312"/>
            <a:ext cx="2374900" cy="205184"/>
          </a:xfrm>
          <a:prstGeom prst="rect">
            <a:avLst/>
          </a:prstGeom>
        </p:spPr>
        <p:txBody>
          <a:bodyPr lIns="0" tIns="0" rIns="0" bIns="0" rtlCol="0" anchor="t">
            <a:spAutoFit/>
          </a:bodyPr>
          <a:lstStyle/>
          <a:p>
            <a:pPr>
              <a:lnSpc>
                <a:spcPts val="1600"/>
              </a:lnSpc>
              <a:spcBef>
                <a:spcPct val="0"/>
              </a:spcBef>
            </a:pPr>
            <a:r>
              <a:rPr lang="en-US" sz="1400">
                <a:solidFill>
                  <a:srgbClr val="FFFFFF"/>
                </a:solidFill>
                <a:latin typeface="Verdana Pro Bold"/>
              </a:rPr>
              <a:t>Section 4 (future)</a:t>
            </a:r>
          </a:p>
        </p:txBody>
      </p:sp>
      <p:sp>
        <p:nvSpPr>
          <p:cNvPr id="34" name="TextBox 48">
            <a:extLst>
              <a:ext uri="{FF2B5EF4-FFF2-40B4-BE49-F238E27FC236}">
                <a16:creationId xmlns:a16="http://schemas.microsoft.com/office/drawing/2014/main" id="{819BED60-6853-A54F-59C5-31F3DE8F95B8}"/>
              </a:ext>
            </a:extLst>
          </p:cNvPr>
          <p:cNvSpPr txBox="1"/>
          <p:nvPr userDrawn="1"/>
        </p:nvSpPr>
        <p:spPr>
          <a:xfrm>
            <a:off x="9172831" y="4063504"/>
            <a:ext cx="2374900" cy="220125"/>
          </a:xfrm>
          <a:prstGeom prst="rect">
            <a:avLst/>
          </a:prstGeom>
        </p:spPr>
        <p:txBody>
          <a:bodyPr lIns="0" tIns="0" rIns="0" bIns="0" rtlCol="0" anchor="t">
            <a:spAutoFit/>
          </a:bodyPr>
          <a:lstStyle/>
          <a:p>
            <a:pPr>
              <a:lnSpc>
                <a:spcPct val="120000"/>
              </a:lnSpc>
            </a:pPr>
            <a:r>
              <a:rPr lang="en-US" sz="1333">
                <a:solidFill>
                  <a:schemeClr val="accent4"/>
                </a:solidFill>
                <a:latin typeface="Verdana Pro"/>
                <a:ea typeface="+mn-lt"/>
                <a:cs typeface="+mn-lt"/>
              </a:rPr>
              <a:t>Text description</a:t>
            </a:r>
            <a:endParaRPr lang="en-US" sz="1333">
              <a:solidFill>
                <a:srgbClr val="4A4A4C"/>
              </a:solidFill>
              <a:latin typeface="Verdana Pro"/>
            </a:endParaRPr>
          </a:p>
        </p:txBody>
      </p:sp>
      <p:sp>
        <p:nvSpPr>
          <p:cNvPr id="35" name="TextBox 50">
            <a:extLst>
              <a:ext uri="{FF2B5EF4-FFF2-40B4-BE49-F238E27FC236}">
                <a16:creationId xmlns:a16="http://schemas.microsoft.com/office/drawing/2014/main" id="{8CE2C14D-97FA-A395-4D3E-76CCD6B4BAF6}"/>
              </a:ext>
            </a:extLst>
          </p:cNvPr>
          <p:cNvSpPr txBox="1"/>
          <p:nvPr userDrawn="1"/>
        </p:nvSpPr>
        <p:spPr>
          <a:xfrm>
            <a:off x="3559731" y="3722317"/>
            <a:ext cx="2374900" cy="205184"/>
          </a:xfrm>
          <a:prstGeom prst="rect">
            <a:avLst/>
          </a:prstGeom>
        </p:spPr>
        <p:txBody>
          <a:bodyPr lIns="0" tIns="0" rIns="0" bIns="0" rtlCol="0" anchor="t">
            <a:spAutoFit/>
          </a:bodyPr>
          <a:lstStyle/>
          <a:p>
            <a:pPr>
              <a:lnSpc>
                <a:spcPts val="1600"/>
              </a:lnSpc>
              <a:spcBef>
                <a:spcPct val="0"/>
              </a:spcBef>
            </a:pPr>
            <a:r>
              <a:rPr lang="en-US" sz="1535">
                <a:solidFill>
                  <a:srgbClr val="FFFFFF"/>
                </a:solidFill>
                <a:latin typeface="Verdana Pro Bold"/>
              </a:rPr>
              <a:t>Section 2</a:t>
            </a:r>
          </a:p>
        </p:txBody>
      </p:sp>
      <p:sp>
        <p:nvSpPr>
          <p:cNvPr id="36" name="TextBox 51">
            <a:extLst>
              <a:ext uri="{FF2B5EF4-FFF2-40B4-BE49-F238E27FC236}">
                <a16:creationId xmlns:a16="http://schemas.microsoft.com/office/drawing/2014/main" id="{1C30C470-BEA5-2018-FC31-824BC03C318E}"/>
              </a:ext>
            </a:extLst>
          </p:cNvPr>
          <p:cNvSpPr txBox="1"/>
          <p:nvPr userDrawn="1"/>
        </p:nvSpPr>
        <p:spPr>
          <a:xfrm>
            <a:off x="3571445" y="4109952"/>
            <a:ext cx="2374900" cy="220125"/>
          </a:xfrm>
          <a:prstGeom prst="rect">
            <a:avLst/>
          </a:prstGeom>
        </p:spPr>
        <p:txBody>
          <a:bodyPr lIns="0" tIns="0" rIns="0" bIns="0" rtlCol="0" anchor="t">
            <a:spAutoFit/>
          </a:bodyPr>
          <a:lstStyle/>
          <a:p>
            <a:pPr>
              <a:lnSpc>
                <a:spcPct val="120000"/>
              </a:lnSpc>
            </a:pPr>
            <a:r>
              <a:rPr lang="en-US" sz="1333">
                <a:solidFill>
                  <a:schemeClr val="accent4"/>
                </a:solidFill>
                <a:latin typeface="Verdana Pro"/>
                <a:ea typeface="+mn-lt"/>
                <a:cs typeface="+mn-lt"/>
              </a:rPr>
              <a:t>Text description</a:t>
            </a:r>
            <a:endParaRPr lang="en-US" sz="1333">
              <a:solidFill>
                <a:srgbClr val="4A4A4C"/>
              </a:solidFill>
              <a:latin typeface="Verdana Pro"/>
            </a:endParaRPr>
          </a:p>
        </p:txBody>
      </p:sp>
      <p:sp>
        <p:nvSpPr>
          <p:cNvPr id="37" name="TextBox 53">
            <a:extLst>
              <a:ext uri="{FF2B5EF4-FFF2-40B4-BE49-F238E27FC236}">
                <a16:creationId xmlns:a16="http://schemas.microsoft.com/office/drawing/2014/main" id="{011235BD-0A81-7093-F799-E64BE640C5F3}"/>
              </a:ext>
            </a:extLst>
          </p:cNvPr>
          <p:cNvSpPr txBox="1"/>
          <p:nvPr userDrawn="1"/>
        </p:nvSpPr>
        <p:spPr>
          <a:xfrm>
            <a:off x="6366133" y="3722317"/>
            <a:ext cx="2374900" cy="205184"/>
          </a:xfrm>
          <a:prstGeom prst="rect">
            <a:avLst/>
          </a:prstGeom>
        </p:spPr>
        <p:txBody>
          <a:bodyPr lIns="0" tIns="0" rIns="0" bIns="0" rtlCol="0" anchor="t">
            <a:spAutoFit/>
          </a:bodyPr>
          <a:lstStyle/>
          <a:p>
            <a:pPr>
              <a:lnSpc>
                <a:spcPts val="1600"/>
              </a:lnSpc>
              <a:spcBef>
                <a:spcPct val="0"/>
              </a:spcBef>
            </a:pPr>
            <a:r>
              <a:rPr lang="en-US" sz="1535">
                <a:solidFill>
                  <a:srgbClr val="FFFFFF"/>
                </a:solidFill>
                <a:latin typeface="Verdana Pro Bold"/>
              </a:rPr>
              <a:t>Section 3</a:t>
            </a:r>
          </a:p>
        </p:txBody>
      </p:sp>
      <p:sp>
        <p:nvSpPr>
          <p:cNvPr id="38" name="TextBox 54">
            <a:extLst>
              <a:ext uri="{FF2B5EF4-FFF2-40B4-BE49-F238E27FC236}">
                <a16:creationId xmlns:a16="http://schemas.microsoft.com/office/drawing/2014/main" id="{77BDD494-6B27-4B9D-4446-1EC6E2414A71}"/>
              </a:ext>
            </a:extLst>
          </p:cNvPr>
          <p:cNvSpPr txBox="1"/>
          <p:nvPr userDrawn="1"/>
        </p:nvSpPr>
        <p:spPr>
          <a:xfrm>
            <a:off x="6366133" y="4063505"/>
            <a:ext cx="2374900" cy="220125"/>
          </a:xfrm>
          <a:prstGeom prst="rect">
            <a:avLst/>
          </a:prstGeom>
        </p:spPr>
        <p:txBody>
          <a:bodyPr lIns="0" tIns="0" rIns="0" bIns="0" rtlCol="0" anchor="t">
            <a:spAutoFit/>
          </a:bodyPr>
          <a:lstStyle/>
          <a:p>
            <a:pPr>
              <a:lnSpc>
                <a:spcPct val="120000"/>
              </a:lnSpc>
            </a:pPr>
            <a:r>
              <a:rPr lang="en-US" sz="1333">
                <a:solidFill>
                  <a:schemeClr val="accent4"/>
                </a:solidFill>
                <a:latin typeface="Verdana Pro"/>
                <a:ea typeface="+mn-lt"/>
                <a:cs typeface="+mn-lt"/>
              </a:rPr>
              <a:t>Text description</a:t>
            </a:r>
            <a:endParaRPr lang="en-US" sz="1333">
              <a:cs typeface="Calibri"/>
            </a:endParaRPr>
          </a:p>
        </p:txBody>
      </p:sp>
      <p:sp>
        <p:nvSpPr>
          <p:cNvPr id="39" name="TextBox 55">
            <a:extLst>
              <a:ext uri="{FF2B5EF4-FFF2-40B4-BE49-F238E27FC236}">
                <a16:creationId xmlns:a16="http://schemas.microsoft.com/office/drawing/2014/main" id="{3A3DB754-8242-E228-1FF4-9A12B5B171FA}"/>
              </a:ext>
            </a:extLst>
          </p:cNvPr>
          <p:cNvSpPr txBox="1"/>
          <p:nvPr userDrawn="1"/>
        </p:nvSpPr>
        <p:spPr>
          <a:xfrm>
            <a:off x="697636" y="531516"/>
            <a:ext cx="10820400" cy="599395"/>
          </a:xfrm>
          <a:prstGeom prst="rect">
            <a:avLst/>
          </a:prstGeom>
        </p:spPr>
        <p:txBody>
          <a:bodyPr lIns="0" tIns="0" rIns="0" bIns="0" rtlCol="0" anchor="t">
            <a:spAutoFit/>
          </a:bodyPr>
          <a:lstStyle/>
          <a:p>
            <a:pPr>
              <a:lnSpc>
                <a:spcPts val="5227"/>
              </a:lnSpc>
              <a:spcBef>
                <a:spcPct val="0"/>
              </a:spcBef>
            </a:pPr>
            <a:r>
              <a:rPr lang="en-US" sz="3733">
                <a:solidFill>
                  <a:srgbClr val="00467F"/>
                </a:solidFill>
                <a:latin typeface="Verdana Pro Bold"/>
              </a:rPr>
              <a:t>Heading</a:t>
            </a:r>
          </a:p>
        </p:txBody>
      </p:sp>
      <p:sp>
        <p:nvSpPr>
          <p:cNvPr id="40" name="TextBox 57">
            <a:extLst>
              <a:ext uri="{FF2B5EF4-FFF2-40B4-BE49-F238E27FC236}">
                <a16:creationId xmlns:a16="http://schemas.microsoft.com/office/drawing/2014/main" id="{B6A60DF1-F1C5-B234-5DBE-09509D5B83E4}"/>
              </a:ext>
            </a:extLst>
          </p:cNvPr>
          <p:cNvSpPr txBox="1"/>
          <p:nvPr userDrawn="1"/>
        </p:nvSpPr>
        <p:spPr>
          <a:xfrm>
            <a:off x="773838" y="3722317"/>
            <a:ext cx="2374900" cy="205184"/>
          </a:xfrm>
          <a:prstGeom prst="rect">
            <a:avLst/>
          </a:prstGeom>
        </p:spPr>
        <p:txBody>
          <a:bodyPr lIns="0" tIns="0" rIns="0" bIns="0" rtlCol="0" anchor="t">
            <a:spAutoFit/>
          </a:bodyPr>
          <a:lstStyle/>
          <a:p>
            <a:pPr>
              <a:lnSpc>
                <a:spcPts val="1600"/>
              </a:lnSpc>
              <a:spcBef>
                <a:spcPct val="0"/>
              </a:spcBef>
            </a:pPr>
            <a:r>
              <a:rPr lang="en-US" sz="1535">
                <a:solidFill>
                  <a:srgbClr val="FFFFFF"/>
                </a:solidFill>
                <a:latin typeface="Verdana Pro Bold"/>
              </a:rPr>
              <a:t>Section 1</a:t>
            </a:r>
          </a:p>
        </p:txBody>
      </p:sp>
      <p:sp>
        <p:nvSpPr>
          <p:cNvPr id="41" name="TextBox 58">
            <a:extLst>
              <a:ext uri="{FF2B5EF4-FFF2-40B4-BE49-F238E27FC236}">
                <a16:creationId xmlns:a16="http://schemas.microsoft.com/office/drawing/2014/main" id="{D76FA336-060C-FCB9-1EC7-BC9AB7F093AD}"/>
              </a:ext>
            </a:extLst>
          </p:cNvPr>
          <p:cNvSpPr txBox="1"/>
          <p:nvPr userDrawn="1"/>
        </p:nvSpPr>
        <p:spPr>
          <a:xfrm>
            <a:off x="773838" y="4109952"/>
            <a:ext cx="2374900" cy="220125"/>
          </a:xfrm>
          <a:prstGeom prst="rect">
            <a:avLst/>
          </a:prstGeom>
        </p:spPr>
        <p:txBody>
          <a:bodyPr lIns="0" tIns="0" rIns="0" bIns="0" rtlCol="0" anchor="t">
            <a:spAutoFit/>
          </a:bodyPr>
          <a:lstStyle/>
          <a:p>
            <a:pPr>
              <a:lnSpc>
                <a:spcPct val="120000"/>
              </a:lnSpc>
              <a:spcBef>
                <a:spcPts val="400"/>
              </a:spcBef>
              <a:spcAft>
                <a:spcPts val="400"/>
              </a:spcAft>
            </a:pPr>
            <a:r>
              <a:rPr lang="en-US" sz="1333">
                <a:solidFill>
                  <a:schemeClr val="accent4"/>
                </a:solidFill>
                <a:latin typeface="Verdana Pro"/>
                <a:ea typeface="+mn-lt"/>
                <a:cs typeface="+mn-lt"/>
              </a:rPr>
              <a:t>Text description</a:t>
            </a:r>
            <a:endParaRPr lang="en-US" sz="1333">
              <a:solidFill>
                <a:schemeClr val="accent4"/>
              </a:solidFill>
              <a:latin typeface="Verdana Pro"/>
              <a:cs typeface="Calibri"/>
            </a:endParaRPr>
          </a:p>
        </p:txBody>
      </p:sp>
      <p:sp>
        <p:nvSpPr>
          <p:cNvPr id="42" name="TextBox 59">
            <a:extLst>
              <a:ext uri="{FF2B5EF4-FFF2-40B4-BE49-F238E27FC236}">
                <a16:creationId xmlns:a16="http://schemas.microsoft.com/office/drawing/2014/main" id="{325E6FE6-3774-AEB6-38EF-4DF47B170B3A}"/>
              </a:ext>
            </a:extLst>
          </p:cNvPr>
          <p:cNvSpPr txBox="1"/>
          <p:nvPr userDrawn="1"/>
        </p:nvSpPr>
        <p:spPr>
          <a:xfrm>
            <a:off x="723594" y="1141537"/>
            <a:ext cx="10782612" cy="254172"/>
          </a:xfrm>
          <a:prstGeom prst="rect">
            <a:avLst/>
          </a:prstGeom>
        </p:spPr>
        <p:txBody>
          <a:bodyPr lIns="0" tIns="0" rIns="0" bIns="0" rtlCol="0" anchor="t">
            <a:spAutoFit/>
          </a:bodyPr>
          <a:lstStyle/>
          <a:p>
            <a:pPr algn="just">
              <a:lnSpc>
                <a:spcPts val="2240"/>
              </a:lnSpc>
            </a:pPr>
            <a:r>
              <a:rPr lang="en-US" sz="1600">
                <a:solidFill>
                  <a:srgbClr val="4A4A4C"/>
                </a:solidFill>
                <a:latin typeface="Verdana Pro Bold"/>
              </a:rPr>
              <a:t>Click to edit your sub-heading</a:t>
            </a:r>
          </a:p>
        </p:txBody>
      </p:sp>
      <p:sp>
        <p:nvSpPr>
          <p:cNvPr id="43" name="Freeform 61">
            <a:extLst>
              <a:ext uri="{FF2B5EF4-FFF2-40B4-BE49-F238E27FC236}">
                <a16:creationId xmlns:a16="http://schemas.microsoft.com/office/drawing/2014/main" id="{55EFE02E-BDFA-4AAB-35C4-DF47D6EAB2B2}"/>
              </a:ext>
            </a:extLst>
          </p:cNvPr>
          <p:cNvSpPr/>
          <p:nvPr userDrawn="1"/>
        </p:nvSpPr>
        <p:spPr>
          <a:xfrm>
            <a:off x="685801" y="6349174"/>
            <a:ext cx="1431355" cy="258441"/>
          </a:xfrm>
          <a:custGeom>
            <a:avLst/>
            <a:gdLst/>
            <a:ahLst/>
            <a:cxnLst/>
            <a:rect l="l" t="t" r="r" b="b"/>
            <a:pathLst>
              <a:path w="2862709" h="516878">
                <a:moveTo>
                  <a:pt x="0" y="0"/>
                </a:moveTo>
                <a:lnTo>
                  <a:pt x="2862709" y="0"/>
                </a:lnTo>
                <a:lnTo>
                  <a:pt x="2862709" y="516878"/>
                </a:lnTo>
                <a:lnTo>
                  <a:pt x="0" y="516878"/>
                </a:lnTo>
                <a:lnTo>
                  <a:pt x="0" y="0"/>
                </a:lnTo>
                <a:close/>
              </a:path>
            </a:pathLst>
          </a:custGeom>
          <a:blipFill>
            <a:blip r:embed="rId2"/>
            <a:stretch>
              <a:fillRect/>
            </a:stretch>
          </a:blipFill>
        </p:spPr>
        <p:txBody>
          <a:bodyPr/>
          <a:lstStyle/>
          <a:p>
            <a:endParaRPr lang="en-NZ" sz="601"/>
          </a:p>
        </p:txBody>
      </p:sp>
      <p:sp>
        <p:nvSpPr>
          <p:cNvPr id="44" name="TextBox 62">
            <a:extLst>
              <a:ext uri="{FF2B5EF4-FFF2-40B4-BE49-F238E27FC236}">
                <a16:creationId xmlns:a16="http://schemas.microsoft.com/office/drawing/2014/main" id="{D433043C-3A2E-E6D3-3CA5-E35C1620EBD3}"/>
              </a:ext>
            </a:extLst>
          </p:cNvPr>
          <p:cNvSpPr txBox="1"/>
          <p:nvPr userDrawn="1"/>
        </p:nvSpPr>
        <p:spPr>
          <a:xfrm>
            <a:off x="2202055" y="6369390"/>
            <a:ext cx="9875652" cy="218008"/>
          </a:xfrm>
          <a:prstGeom prst="rect">
            <a:avLst/>
          </a:prstGeom>
        </p:spPr>
        <p:txBody>
          <a:bodyPr lIns="0" tIns="0" rIns="0" bIns="0" rtlCol="0" anchor="t">
            <a:spAutoFit/>
          </a:bodyPr>
          <a:lstStyle/>
          <a:p>
            <a:pPr>
              <a:lnSpc>
                <a:spcPts val="1680"/>
              </a:lnSpc>
            </a:pPr>
            <a:r>
              <a:rPr lang="en-US" sz="1600">
                <a:solidFill>
                  <a:srgbClr val="000000"/>
                </a:solidFill>
                <a:latin typeface="Verdana Pro"/>
              </a:rPr>
              <a:t>Home / </a:t>
            </a:r>
            <a:r>
              <a:rPr lang="en-US" sz="1600" b="1">
                <a:solidFill>
                  <a:srgbClr val="000000"/>
                </a:solidFill>
                <a:latin typeface="Verdana Pro"/>
                <a:hlinkClick r:id="rId3"/>
              </a:rPr>
              <a:t>Managing research data and artefacts</a:t>
            </a:r>
            <a:endParaRPr lang="en-US" sz="1600" b="1" u="sng">
              <a:solidFill>
                <a:srgbClr val="009AC7"/>
              </a:solidFill>
              <a:latin typeface="Verdana Pro"/>
              <a:hlinkClick r:id="rId4" tooltip="https://research-hub.auckland.ac.nz/guide-to-managing-research-data/rd-support-and-training/research-data-management-overview"/>
            </a:endParaRPr>
          </a:p>
        </p:txBody>
      </p:sp>
    </p:spTree>
    <p:extLst>
      <p:ext uri="{BB962C8B-B14F-4D97-AF65-F5344CB8AC3E}">
        <p14:creationId xmlns:p14="http://schemas.microsoft.com/office/powerpoint/2010/main" val="78471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rvices 2 panel">
    <p:spTree>
      <p:nvGrpSpPr>
        <p:cNvPr id="1" name=""/>
        <p:cNvGrpSpPr/>
        <p:nvPr/>
      </p:nvGrpSpPr>
      <p:grpSpPr>
        <a:xfrm>
          <a:off x="0" y="0"/>
          <a:ext cx="0" cy="0"/>
          <a:chOff x="0" y="0"/>
          <a:chExt cx="0" cy="0"/>
        </a:xfrm>
      </p:grpSpPr>
      <p:sp>
        <p:nvSpPr>
          <p:cNvPr id="10" name="Freeform 11">
            <a:extLst>
              <a:ext uri="{FF2B5EF4-FFF2-40B4-BE49-F238E27FC236}">
                <a16:creationId xmlns:a16="http://schemas.microsoft.com/office/drawing/2014/main" id="{3B68979A-5415-433D-7FB2-04D8B560B753}"/>
              </a:ext>
            </a:extLst>
          </p:cNvPr>
          <p:cNvSpPr/>
          <p:nvPr userDrawn="1"/>
        </p:nvSpPr>
        <p:spPr>
          <a:xfrm>
            <a:off x="685802" y="1778979"/>
            <a:ext cx="5295973" cy="2581479"/>
          </a:xfrm>
          <a:custGeom>
            <a:avLst/>
            <a:gdLst/>
            <a:ahLst/>
            <a:cxnLst/>
            <a:rect l="l" t="t" r="r" b="b"/>
            <a:pathLst>
              <a:path w="7943960" h="3872218">
                <a:moveTo>
                  <a:pt x="0" y="0"/>
                </a:moveTo>
                <a:lnTo>
                  <a:pt x="7943960" y="0"/>
                </a:lnTo>
                <a:lnTo>
                  <a:pt x="7943960" y="3872218"/>
                </a:lnTo>
                <a:lnTo>
                  <a:pt x="0" y="3872218"/>
                </a:lnTo>
                <a:lnTo>
                  <a:pt x="0" y="0"/>
                </a:lnTo>
                <a:close/>
              </a:path>
            </a:pathLst>
          </a:custGeom>
          <a:solidFill>
            <a:schemeClr val="bg1"/>
          </a:solidFill>
          <a:ln w="38100">
            <a:solidFill>
              <a:schemeClr val="accent1"/>
            </a:solidFill>
          </a:ln>
        </p:spPr>
        <p:txBody>
          <a:bodyPr/>
          <a:lstStyle/>
          <a:p>
            <a:pPr lvl="0"/>
            <a:endParaRPr lang="en-NZ" sz="601"/>
          </a:p>
        </p:txBody>
      </p:sp>
      <p:sp>
        <p:nvSpPr>
          <p:cNvPr id="18" name="Freeform 19">
            <a:extLst>
              <a:ext uri="{FF2B5EF4-FFF2-40B4-BE49-F238E27FC236}">
                <a16:creationId xmlns:a16="http://schemas.microsoft.com/office/drawing/2014/main" id="{723244C0-A373-8189-CCE9-5F45C588F0B2}"/>
              </a:ext>
            </a:extLst>
          </p:cNvPr>
          <p:cNvSpPr/>
          <p:nvPr userDrawn="1"/>
        </p:nvSpPr>
        <p:spPr>
          <a:xfrm>
            <a:off x="6216692" y="1785023"/>
            <a:ext cx="5289513" cy="2572516"/>
          </a:xfrm>
          <a:custGeom>
            <a:avLst/>
            <a:gdLst/>
            <a:ahLst/>
            <a:cxnLst/>
            <a:rect l="l" t="t" r="r" b="b"/>
            <a:pathLst>
              <a:path w="7934270" h="3858771">
                <a:moveTo>
                  <a:pt x="0" y="0"/>
                </a:moveTo>
                <a:lnTo>
                  <a:pt x="7934270" y="0"/>
                </a:lnTo>
                <a:lnTo>
                  <a:pt x="7934270" y="3858770"/>
                </a:lnTo>
                <a:lnTo>
                  <a:pt x="0" y="3858770"/>
                </a:lnTo>
                <a:lnTo>
                  <a:pt x="0" y="0"/>
                </a:lnTo>
                <a:close/>
              </a:path>
            </a:pathLst>
          </a:custGeom>
          <a:solidFill>
            <a:schemeClr val="bg1"/>
          </a:solidFill>
          <a:ln w="38100">
            <a:solidFill>
              <a:schemeClr val="accent1"/>
            </a:solidFill>
          </a:ln>
        </p:spPr>
        <p:txBody>
          <a:bodyPr/>
          <a:lstStyle/>
          <a:p>
            <a:pPr lvl="0"/>
            <a:endParaRPr lang="en-NZ" sz="601"/>
          </a:p>
        </p:txBody>
      </p:sp>
      <p:grpSp>
        <p:nvGrpSpPr>
          <p:cNvPr id="7" name="Group 8">
            <a:extLst>
              <a:ext uri="{FF2B5EF4-FFF2-40B4-BE49-F238E27FC236}">
                <a16:creationId xmlns:a16="http://schemas.microsoft.com/office/drawing/2014/main" id="{875DE583-0805-F49C-2076-42E6E05069D1}"/>
              </a:ext>
            </a:extLst>
          </p:cNvPr>
          <p:cNvGrpSpPr/>
          <p:nvPr userDrawn="1"/>
        </p:nvGrpSpPr>
        <p:grpSpPr>
          <a:xfrm>
            <a:off x="685802" y="4444667"/>
            <a:ext cx="5295973" cy="1732671"/>
            <a:chOff x="0" y="0"/>
            <a:chExt cx="2092236" cy="684512"/>
          </a:xfrm>
        </p:grpSpPr>
        <p:sp>
          <p:nvSpPr>
            <p:cNvPr id="8" name="Freeform 9">
              <a:extLst>
                <a:ext uri="{FF2B5EF4-FFF2-40B4-BE49-F238E27FC236}">
                  <a16:creationId xmlns:a16="http://schemas.microsoft.com/office/drawing/2014/main" id="{5B235C30-7741-A364-9422-72B059FA776B}"/>
                </a:ext>
              </a:extLst>
            </p:cNvPr>
            <p:cNvSpPr/>
            <p:nvPr/>
          </p:nvSpPr>
          <p:spPr>
            <a:xfrm>
              <a:off x="0" y="0"/>
              <a:ext cx="2092236" cy="684512"/>
            </a:xfrm>
            <a:custGeom>
              <a:avLst/>
              <a:gdLst/>
              <a:ahLst/>
              <a:cxnLst/>
              <a:rect l="l" t="t" r="r" b="b"/>
              <a:pathLst>
                <a:path w="2092236" h="684512">
                  <a:moveTo>
                    <a:pt x="0" y="0"/>
                  </a:moveTo>
                  <a:lnTo>
                    <a:pt x="2092236" y="0"/>
                  </a:lnTo>
                  <a:lnTo>
                    <a:pt x="2092236" y="684512"/>
                  </a:lnTo>
                  <a:lnTo>
                    <a:pt x="0" y="684512"/>
                  </a:lnTo>
                  <a:close/>
                </a:path>
              </a:pathLst>
            </a:custGeom>
            <a:solidFill>
              <a:srgbClr val="F2F2F2"/>
            </a:solidFill>
          </p:spPr>
          <p:txBody>
            <a:bodyPr/>
            <a:lstStyle/>
            <a:p>
              <a:endParaRPr lang="en-NZ" sz="601"/>
            </a:p>
          </p:txBody>
        </p:sp>
        <p:sp>
          <p:nvSpPr>
            <p:cNvPr id="9" name="TextBox 10">
              <a:extLst>
                <a:ext uri="{FF2B5EF4-FFF2-40B4-BE49-F238E27FC236}">
                  <a16:creationId xmlns:a16="http://schemas.microsoft.com/office/drawing/2014/main" id="{145BAFE6-069C-00BC-4606-DE193892DC6F}"/>
                </a:ext>
              </a:extLst>
            </p:cNvPr>
            <p:cNvSpPr txBox="1"/>
            <p:nvPr/>
          </p:nvSpPr>
          <p:spPr>
            <a:xfrm>
              <a:off x="0" y="9525"/>
              <a:ext cx="2092236" cy="674987"/>
            </a:xfrm>
            <a:prstGeom prst="rect">
              <a:avLst/>
            </a:prstGeom>
          </p:spPr>
          <p:txBody>
            <a:bodyPr lIns="33867" tIns="33867" rIns="33867" bIns="33867" rtlCol="0" anchor="ctr"/>
            <a:lstStyle/>
            <a:p>
              <a:pPr algn="ctr">
                <a:lnSpc>
                  <a:spcPts val="1920"/>
                </a:lnSpc>
              </a:pPr>
              <a:endParaRPr sz="601"/>
            </a:p>
          </p:txBody>
        </p:sp>
      </p:grpSp>
      <p:grpSp>
        <p:nvGrpSpPr>
          <p:cNvPr id="13" name="Group 14">
            <a:extLst>
              <a:ext uri="{FF2B5EF4-FFF2-40B4-BE49-F238E27FC236}">
                <a16:creationId xmlns:a16="http://schemas.microsoft.com/office/drawing/2014/main" id="{7E916D63-F9F3-E698-7298-E5E73A7E5B7C}"/>
              </a:ext>
            </a:extLst>
          </p:cNvPr>
          <p:cNvGrpSpPr/>
          <p:nvPr userDrawn="1"/>
        </p:nvGrpSpPr>
        <p:grpSpPr>
          <a:xfrm>
            <a:off x="6216690" y="4444666"/>
            <a:ext cx="5289551" cy="1734948"/>
            <a:chOff x="0" y="0"/>
            <a:chExt cx="2089699" cy="685412"/>
          </a:xfrm>
        </p:grpSpPr>
        <p:sp>
          <p:nvSpPr>
            <p:cNvPr id="14" name="Freeform 15">
              <a:extLst>
                <a:ext uri="{FF2B5EF4-FFF2-40B4-BE49-F238E27FC236}">
                  <a16:creationId xmlns:a16="http://schemas.microsoft.com/office/drawing/2014/main" id="{79B08A6E-DDFC-D6EF-E280-751ACD7E2550}"/>
                </a:ext>
              </a:extLst>
            </p:cNvPr>
            <p:cNvSpPr/>
            <p:nvPr/>
          </p:nvSpPr>
          <p:spPr>
            <a:xfrm>
              <a:off x="0" y="0"/>
              <a:ext cx="2089699" cy="685412"/>
            </a:xfrm>
            <a:custGeom>
              <a:avLst/>
              <a:gdLst/>
              <a:ahLst/>
              <a:cxnLst/>
              <a:rect l="l" t="t" r="r" b="b"/>
              <a:pathLst>
                <a:path w="2089699" h="685412">
                  <a:moveTo>
                    <a:pt x="0" y="0"/>
                  </a:moveTo>
                  <a:lnTo>
                    <a:pt x="2089699" y="0"/>
                  </a:lnTo>
                  <a:lnTo>
                    <a:pt x="2089699" y="685412"/>
                  </a:lnTo>
                  <a:lnTo>
                    <a:pt x="0" y="685412"/>
                  </a:lnTo>
                  <a:close/>
                </a:path>
              </a:pathLst>
            </a:custGeom>
            <a:solidFill>
              <a:srgbClr val="F2F2F2"/>
            </a:solidFill>
          </p:spPr>
          <p:txBody>
            <a:bodyPr/>
            <a:lstStyle/>
            <a:p>
              <a:endParaRPr lang="en-NZ" sz="601"/>
            </a:p>
          </p:txBody>
        </p:sp>
        <p:sp>
          <p:nvSpPr>
            <p:cNvPr id="15" name="TextBox 16">
              <a:extLst>
                <a:ext uri="{FF2B5EF4-FFF2-40B4-BE49-F238E27FC236}">
                  <a16:creationId xmlns:a16="http://schemas.microsoft.com/office/drawing/2014/main" id="{6CE32FA6-5768-2223-D59F-A80235AFF5F4}"/>
                </a:ext>
              </a:extLst>
            </p:cNvPr>
            <p:cNvSpPr txBox="1"/>
            <p:nvPr/>
          </p:nvSpPr>
          <p:spPr>
            <a:xfrm>
              <a:off x="0" y="9525"/>
              <a:ext cx="2089699" cy="675887"/>
            </a:xfrm>
            <a:prstGeom prst="rect">
              <a:avLst/>
            </a:prstGeom>
          </p:spPr>
          <p:txBody>
            <a:bodyPr lIns="33867" tIns="33867" rIns="33867" bIns="33867" rtlCol="0" anchor="ctr"/>
            <a:lstStyle/>
            <a:p>
              <a:pPr algn="ctr">
                <a:lnSpc>
                  <a:spcPts val="1920"/>
                </a:lnSpc>
              </a:pPr>
              <a:endParaRPr sz="601"/>
            </a:p>
          </p:txBody>
        </p:sp>
      </p:grpSp>
      <p:sp>
        <p:nvSpPr>
          <p:cNvPr id="19" name="TextBox 20">
            <a:extLst>
              <a:ext uri="{FF2B5EF4-FFF2-40B4-BE49-F238E27FC236}">
                <a16:creationId xmlns:a16="http://schemas.microsoft.com/office/drawing/2014/main" id="{58602119-92A0-6EAF-48BF-D2843CCF01B0}"/>
              </a:ext>
            </a:extLst>
          </p:cNvPr>
          <p:cNvSpPr txBox="1"/>
          <p:nvPr userDrawn="1"/>
        </p:nvSpPr>
        <p:spPr>
          <a:xfrm>
            <a:off x="799977" y="4523567"/>
            <a:ext cx="5081435" cy="187487"/>
          </a:xfrm>
          <a:prstGeom prst="rect">
            <a:avLst/>
          </a:prstGeom>
        </p:spPr>
        <p:txBody>
          <a:bodyPr lIns="0" tIns="0" rIns="0" bIns="0" rtlCol="0" anchor="t">
            <a:spAutoFit/>
          </a:bodyPr>
          <a:lstStyle/>
          <a:p>
            <a:pPr>
              <a:lnSpc>
                <a:spcPts val="1647"/>
              </a:lnSpc>
            </a:pPr>
            <a:r>
              <a:rPr lang="en-US" sz="1265">
                <a:solidFill>
                  <a:srgbClr val="4A4A4C"/>
                </a:solidFill>
                <a:latin typeface="Verdana Pro"/>
              </a:rPr>
              <a:t>Text</a:t>
            </a:r>
          </a:p>
        </p:txBody>
      </p:sp>
      <p:sp>
        <p:nvSpPr>
          <p:cNvPr id="20" name="TextBox 21">
            <a:extLst>
              <a:ext uri="{FF2B5EF4-FFF2-40B4-BE49-F238E27FC236}">
                <a16:creationId xmlns:a16="http://schemas.microsoft.com/office/drawing/2014/main" id="{F7B4550E-75FA-4D86-B70D-686197BBA497}"/>
              </a:ext>
            </a:extLst>
          </p:cNvPr>
          <p:cNvSpPr txBox="1"/>
          <p:nvPr userDrawn="1"/>
        </p:nvSpPr>
        <p:spPr>
          <a:xfrm>
            <a:off x="6327229" y="4523569"/>
            <a:ext cx="5068473" cy="187487"/>
          </a:xfrm>
          <a:prstGeom prst="rect">
            <a:avLst/>
          </a:prstGeom>
        </p:spPr>
        <p:txBody>
          <a:bodyPr lIns="0" tIns="0" rIns="0" bIns="0" rtlCol="0" anchor="t">
            <a:spAutoFit/>
          </a:bodyPr>
          <a:lstStyle/>
          <a:p>
            <a:pPr>
              <a:lnSpc>
                <a:spcPts val="1647"/>
              </a:lnSpc>
            </a:pPr>
            <a:r>
              <a:rPr lang="en-US" sz="1265">
                <a:solidFill>
                  <a:srgbClr val="4A4A4C"/>
                </a:solidFill>
                <a:latin typeface="Verdana Pro"/>
              </a:rPr>
              <a:t>Text</a:t>
            </a:r>
          </a:p>
        </p:txBody>
      </p:sp>
      <p:sp>
        <p:nvSpPr>
          <p:cNvPr id="21" name="TextBox 22">
            <a:extLst>
              <a:ext uri="{FF2B5EF4-FFF2-40B4-BE49-F238E27FC236}">
                <a16:creationId xmlns:a16="http://schemas.microsoft.com/office/drawing/2014/main" id="{7D54B808-FEAE-A4F2-3FCF-6C383EB0412A}"/>
              </a:ext>
            </a:extLst>
          </p:cNvPr>
          <p:cNvSpPr txBox="1"/>
          <p:nvPr userDrawn="1"/>
        </p:nvSpPr>
        <p:spPr>
          <a:xfrm>
            <a:off x="723593" y="531516"/>
            <a:ext cx="10820400" cy="599395"/>
          </a:xfrm>
          <a:prstGeom prst="rect">
            <a:avLst/>
          </a:prstGeom>
        </p:spPr>
        <p:txBody>
          <a:bodyPr lIns="0" tIns="0" rIns="0" bIns="0" rtlCol="0" anchor="t">
            <a:spAutoFit/>
          </a:bodyPr>
          <a:lstStyle/>
          <a:p>
            <a:pPr>
              <a:lnSpc>
                <a:spcPts val="5227"/>
              </a:lnSpc>
              <a:spcBef>
                <a:spcPct val="0"/>
              </a:spcBef>
            </a:pPr>
            <a:r>
              <a:rPr lang="en-US" sz="3733">
                <a:solidFill>
                  <a:srgbClr val="00467F"/>
                </a:solidFill>
                <a:latin typeface="Verdana Pro Bold"/>
              </a:rPr>
              <a:t>Heading</a:t>
            </a:r>
          </a:p>
        </p:txBody>
      </p:sp>
      <p:sp>
        <p:nvSpPr>
          <p:cNvPr id="22" name="TextBox 23">
            <a:extLst>
              <a:ext uri="{FF2B5EF4-FFF2-40B4-BE49-F238E27FC236}">
                <a16:creationId xmlns:a16="http://schemas.microsoft.com/office/drawing/2014/main" id="{DDA6C3E0-FA89-A07D-6E7A-169BA57C322D}"/>
              </a:ext>
            </a:extLst>
          </p:cNvPr>
          <p:cNvSpPr txBox="1"/>
          <p:nvPr userDrawn="1"/>
        </p:nvSpPr>
        <p:spPr>
          <a:xfrm>
            <a:off x="723594" y="1173290"/>
            <a:ext cx="10782612" cy="243656"/>
          </a:xfrm>
          <a:prstGeom prst="rect">
            <a:avLst/>
          </a:prstGeom>
        </p:spPr>
        <p:txBody>
          <a:bodyPr lIns="0" tIns="0" rIns="0" bIns="0" rtlCol="0" anchor="t">
            <a:spAutoFit/>
          </a:bodyPr>
          <a:lstStyle/>
          <a:p>
            <a:pPr algn="just">
              <a:lnSpc>
                <a:spcPts val="1920"/>
              </a:lnSpc>
            </a:pPr>
            <a:r>
              <a:rPr lang="en-US" sz="1600">
                <a:solidFill>
                  <a:srgbClr val="4A4A4C"/>
                </a:solidFill>
                <a:latin typeface="Verdana Pro Bold"/>
              </a:rPr>
              <a:t>Click to edit sub-heading</a:t>
            </a:r>
          </a:p>
        </p:txBody>
      </p:sp>
      <p:grpSp>
        <p:nvGrpSpPr>
          <p:cNvPr id="26" name="Group 5">
            <a:extLst>
              <a:ext uri="{FF2B5EF4-FFF2-40B4-BE49-F238E27FC236}">
                <a16:creationId xmlns:a16="http://schemas.microsoft.com/office/drawing/2014/main" id="{CCAB6025-8B04-6F5D-9895-57BB47341D03}"/>
              </a:ext>
            </a:extLst>
          </p:cNvPr>
          <p:cNvGrpSpPr/>
          <p:nvPr userDrawn="1"/>
        </p:nvGrpSpPr>
        <p:grpSpPr>
          <a:xfrm>
            <a:off x="685805" y="6349173"/>
            <a:ext cx="11391906" cy="258441"/>
            <a:chOff x="0" y="0"/>
            <a:chExt cx="22783812" cy="516878"/>
          </a:xfrm>
        </p:grpSpPr>
        <p:sp>
          <p:nvSpPr>
            <p:cNvPr id="27" name="Freeform 6">
              <a:extLst>
                <a:ext uri="{FF2B5EF4-FFF2-40B4-BE49-F238E27FC236}">
                  <a16:creationId xmlns:a16="http://schemas.microsoft.com/office/drawing/2014/main" id="{998389B4-A687-9FFC-4323-F3C40E5BC068}"/>
                </a:ext>
              </a:extLst>
            </p:cNvPr>
            <p:cNvSpPr/>
            <p:nvPr/>
          </p:nvSpPr>
          <p:spPr>
            <a:xfrm>
              <a:off x="0" y="0"/>
              <a:ext cx="2862710" cy="516878"/>
            </a:xfrm>
            <a:custGeom>
              <a:avLst/>
              <a:gdLst/>
              <a:ahLst/>
              <a:cxnLst/>
              <a:rect l="l" t="t" r="r" b="b"/>
              <a:pathLst>
                <a:path w="2862709" h="516878">
                  <a:moveTo>
                    <a:pt x="0" y="0"/>
                  </a:moveTo>
                  <a:lnTo>
                    <a:pt x="2862709" y="0"/>
                  </a:lnTo>
                  <a:lnTo>
                    <a:pt x="2862709" y="516878"/>
                  </a:lnTo>
                  <a:lnTo>
                    <a:pt x="0" y="516878"/>
                  </a:lnTo>
                  <a:lnTo>
                    <a:pt x="0" y="0"/>
                  </a:lnTo>
                  <a:close/>
                </a:path>
              </a:pathLst>
            </a:custGeom>
            <a:blipFill>
              <a:blip r:embed="rId2"/>
              <a:stretch>
                <a:fillRect/>
              </a:stretch>
            </a:blipFill>
          </p:spPr>
          <p:txBody>
            <a:bodyPr/>
            <a:lstStyle/>
            <a:p>
              <a:endParaRPr lang="en-NZ" sz="601"/>
            </a:p>
          </p:txBody>
        </p:sp>
        <p:sp>
          <p:nvSpPr>
            <p:cNvPr id="28" name="TextBox 7">
              <a:extLst>
                <a:ext uri="{FF2B5EF4-FFF2-40B4-BE49-F238E27FC236}">
                  <a16:creationId xmlns:a16="http://schemas.microsoft.com/office/drawing/2014/main" id="{4C23B590-F4DE-6524-E7F3-0424C6974C23}"/>
                </a:ext>
              </a:extLst>
            </p:cNvPr>
            <p:cNvSpPr txBox="1"/>
            <p:nvPr/>
          </p:nvSpPr>
          <p:spPr>
            <a:xfrm>
              <a:off x="3032510" y="57680"/>
              <a:ext cx="19751302" cy="401519"/>
            </a:xfrm>
            <a:prstGeom prst="rect">
              <a:avLst/>
            </a:prstGeom>
          </p:spPr>
          <p:txBody>
            <a:bodyPr lIns="0" tIns="0" rIns="0" bIns="0" rtlCol="0" anchor="t">
              <a:spAutoFit/>
            </a:bodyPr>
            <a:lstStyle/>
            <a:p>
              <a:pPr>
                <a:lnSpc>
                  <a:spcPts val="1680"/>
                </a:lnSpc>
              </a:pPr>
              <a:r>
                <a:rPr lang="en-US" sz="1400">
                  <a:solidFill>
                    <a:srgbClr val="000000"/>
                  </a:solidFill>
                  <a:latin typeface="Verdana Pro"/>
                </a:rPr>
                <a:t>Home / Research software and computing / Advanced compute… / </a:t>
              </a:r>
              <a:r>
                <a:rPr lang="en-US" sz="1400" b="1">
                  <a:solidFill>
                    <a:schemeClr val="accent2"/>
                  </a:solidFill>
                  <a:latin typeface="Verdana Pro"/>
                  <a:hlinkClick r:id="rId3">
                    <a:extLst>
                      <a:ext uri="{A12FA001-AC4F-418D-AE19-62706E023703}">
                        <ahyp:hlinkClr xmlns:ahyp="http://schemas.microsoft.com/office/drawing/2018/hyperlinkcolor" val="tx"/>
                      </a:ext>
                    </a:extLst>
                  </a:hlinkClick>
                </a:rPr>
                <a:t>Large scale visualisation facility</a:t>
              </a:r>
              <a:endParaRPr lang="en-US" sz="1400" b="1">
                <a:solidFill>
                  <a:schemeClr val="accent2"/>
                </a:solidFill>
                <a:latin typeface="Verdana Pro"/>
                <a:hlinkClick r:id="rId4" tooltip="https://research-hub.auckland.ac.nz/research-software-and-computing/advanced-compute">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182621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DM Policy with ResearchH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pic>
        <p:nvPicPr>
          <p:cNvPr id="5" name="Picture 4">
            <a:extLst>
              <a:ext uri="{FF2B5EF4-FFF2-40B4-BE49-F238E27FC236}">
                <a16:creationId xmlns:a16="http://schemas.microsoft.com/office/drawing/2014/main" id="{5A58455A-34F4-68F3-E056-6969E68A3912}"/>
              </a:ext>
            </a:extLst>
          </p:cNvPr>
          <p:cNvPicPr>
            <a:picLocks noChangeAspect="1"/>
          </p:cNvPicPr>
          <p:nvPr userDrawn="1"/>
        </p:nvPicPr>
        <p:blipFill>
          <a:blip r:embed="rId2"/>
          <a:stretch>
            <a:fillRect/>
          </a:stretch>
        </p:blipFill>
        <p:spPr>
          <a:xfrm>
            <a:off x="698400" y="6248150"/>
            <a:ext cx="1765515" cy="338684"/>
          </a:xfrm>
          <a:prstGeom prst="rect">
            <a:avLst/>
          </a:prstGeom>
        </p:spPr>
      </p:pic>
      <p:sp>
        <p:nvSpPr>
          <p:cNvPr id="8" name="Text Placeholder 7">
            <a:extLst>
              <a:ext uri="{FF2B5EF4-FFF2-40B4-BE49-F238E27FC236}">
                <a16:creationId xmlns:a16="http://schemas.microsoft.com/office/drawing/2014/main" id="{87533CE6-9BE8-E53D-AF55-BE93A4345E9A}"/>
              </a:ext>
            </a:extLst>
          </p:cNvPr>
          <p:cNvSpPr>
            <a:spLocks noGrp="1"/>
          </p:cNvSpPr>
          <p:nvPr>
            <p:ph type="body" sz="quarter" idx="10" hasCustomPrompt="1"/>
          </p:nvPr>
        </p:nvSpPr>
        <p:spPr>
          <a:xfrm>
            <a:off x="590400" y="1512000"/>
            <a:ext cx="10998000" cy="1319176"/>
          </a:xfrm>
          <a:solidFill>
            <a:schemeClr val="accent2">
              <a:lumMod val="20000"/>
              <a:lumOff val="80000"/>
            </a:schemeClr>
          </a:solidFill>
        </p:spPr>
        <p:txBody>
          <a:bodyPr lIns="108000" tIns="108000" rIns="108000" bIns="108000">
            <a:normAutofit/>
          </a:bodyPr>
          <a:lstStyle>
            <a:lvl1pPr marL="0" indent="0">
              <a:buNone/>
              <a:defRPr sz="1600" b="0"/>
            </a:lvl1pPr>
          </a:lstStyle>
          <a:p>
            <a:pPr lvl="0"/>
            <a:r>
              <a:rPr lang="en-US"/>
              <a:t>Researchers are responsible for:</a:t>
            </a:r>
          </a:p>
        </p:txBody>
      </p:sp>
      <p:sp>
        <p:nvSpPr>
          <p:cNvPr id="10" name="Text Placeholder 9">
            <a:extLst>
              <a:ext uri="{FF2B5EF4-FFF2-40B4-BE49-F238E27FC236}">
                <a16:creationId xmlns:a16="http://schemas.microsoft.com/office/drawing/2014/main" id="{1C980FFE-178F-1EDA-21D2-EB44747EFEF2}"/>
              </a:ext>
            </a:extLst>
          </p:cNvPr>
          <p:cNvSpPr>
            <a:spLocks noGrp="1"/>
          </p:cNvSpPr>
          <p:nvPr>
            <p:ph type="body" sz="quarter" idx="11" hasCustomPrompt="1"/>
          </p:nvPr>
        </p:nvSpPr>
        <p:spPr>
          <a:xfrm>
            <a:off x="2547367" y="6273952"/>
            <a:ext cx="8933434" cy="287079"/>
          </a:xfrm>
        </p:spPr>
        <p:txBody>
          <a:bodyPr>
            <a:normAutofit/>
          </a:bodyPr>
          <a:lstStyle>
            <a:lvl1pPr marL="0" indent="0">
              <a:buNone/>
              <a:defRPr sz="1200"/>
            </a:lvl1pPr>
          </a:lstStyle>
          <a:p>
            <a:pPr lvl="0"/>
            <a:r>
              <a:rPr lang="en-US"/>
              <a:t>Home / SUBHUB / Link</a:t>
            </a:r>
            <a:endParaRPr lang="en-NZ"/>
          </a:p>
        </p:txBody>
      </p:sp>
    </p:spTree>
    <p:extLst>
      <p:ext uri="{BB962C8B-B14F-4D97-AF65-F5344CB8AC3E}">
        <p14:creationId xmlns:p14="http://schemas.microsoft.com/office/powerpoint/2010/main" val="4380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DM Content with ResearchH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pic>
        <p:nvPicPr>
          <p:cNvPr id="5" name="Picture 4">
            <a:extLst>
              <a:ext uri="{FF2B5EF4-FFF2-40B4-BE49-F238E27FC236}">
                <a16:creationId xmlns:a16="http://schemas.microsoft.com/office/drawing/2014/main" id="{5A58455A-34F4-68F3-E056-6969E68A3912}"/>
              </a:ext>
            </a:extLst>
          </p:cNvPr>
          <p:cNvPicPr>
            <a:picLocks noChangeAspect="1"/>
          </p:cNvPicPr>
          <p:nvPr userDrawn="1"/>
        </p:nvPicPr>
        <p:blipFill>
          <a:blip r:embed="rId2"/>
          <a:stretch>
            <a:fillRect/>
          </a:stretch>
        </p:blipFill>
        <p:spPr>
          <a:xfrm>
            <a:off x="698400" y="6248150"/>
            <a:ext cx="1765515" cy="338684"/>
          </a:xfrm>
          <a:prstGeom prst="rect">
            <a:avLst/>
          </a:prstGeom>
        </p:spPr>
      </p:pic>
      <p:sp>
        <p:nvSpPr>
          <p:cNvPr id="10" name="Text Placeholder 9">
            <a:extLst>
              <a:ext uri="{FF2B5EF4-FFF2-40B4-BE49-F238E27FC236}">
                <a16:creationId xmlns:a16="http://schemas.microsoft.com/office/drawing/2014/main" id="{1C980FFE-178F-1EDA-21D2-EB44747EFEF2}"/>
              </a:ext>
            </a:extLst>
          </p:cNvPr>
          <p:cNvSpPr>
            <a:spLocks noGrp="1"/>
          </p:cNvSpPr>
          <p:nvPr>
            <p:ph type="body" sz="quarter" idx="11" hasCustomPrompt="1"/>
          </p:nvPr>
        </p:nvSpPr>
        <p:spPr>
          <a:xfrm>
            <a:off x="2547367" y="6273952"/>
            <a:ext cx="8933434" cy="287079"/>
          </a:xfrm>
        </p:spPr>
        <p:txBody>
          <a:bodyPr>
            <a:normAutofit/>
          </a:bodyPr>
          <a:lstStyle>
            <a:lvl1pPr marL="0" indent="0">
              <a:buNone/>
              <a:defRPr sz="1200"/>
            </a:lvl1pPr>
          </a:lstStyle>
          <a:p>
            <a:pPr lvl="0"/>
            <a:r>
              <a:rPr lang="en-US"/>
              <a:t>Home / SUBHUB / Link</a:t>
            </a:r>
            <a:endParaRPr lang="en-NZ"/>
          </a:p>
        </p:txBody>
      </p:sp>
      <p:sp>
        <p:nvSpPr>
          <p:cNvPr id="3" name="Text Placeholder 7">
            <a:extLst>
              <a:ext uri="{FF2B5EF4-FFF2-40B4-BE49-F238E27FC236}">
                <a16:creationId xmlns:a16="http://schemas.microsoft.com/office/drawing/2014/main" id="{E7375A0C-EBC3-4BED-9CDA-88CFDB2F6047}"/>
              </a:ext>
            </a:extLst>
          </p:cNvPr>
          <p:cNvSpPr>
            <a:spLocks noGrp="1"/>
          </p:cNvSpPr>
          <p:nvPr>
            <p:ph type="body" sz="quarter" idx="10" hasCustomPrompt="1"/>
          </p:nvPr>
        </p:nvSpPr>
        <p:spPr>
          <a:xfrm>
            <a:off x="698400" y="1836000"/>
            <a:ext cx="10782000" cy="1319176"/>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Tree>
    <p:extLst>
      <p:ext uri="{BB962C8B-B14F-4D97-AF65-F5344CB8AC3E}">
        <p14:creationId xmlns:p14="http://schemas.microsoft.com/office/powerpoint/2010/main" val="212992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text with l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sp>
        <p:nvSpPr>
          <p:cNvPr id="8" name="Text Placeholder 7">
            <a:extLst>
              <a:ext uri="{FF2B5EF4-FFF2-40B4-BE49-F238E27FC236}">
                <a16:creationId xmlns:a16="http://schemas.microsoft.com/office/drawing/2014/main" id="{87533CE6-9BE8-E53D-AF55-BE93A4345E9A}"/>
              </a:ext>
            </a:extLst>
          </p:cNvPr>
          <p:cNvSpPr>
            <a:spLocks noGrp="1"/>
          </p:cNvSpPr>
          <p:nvPr>
            <p:ph type="body" sz="quarter" idx="10" hasCustomPrompt="1"/>
          </p:nvPr>
        </p:nvSpPr>
        <p:spPr>
          <a:xfrm>
            <a:off x="698400" y="1836000"/>
            <a:ext cx="10782000" cy="1319176"/>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
        <p:nvSpPr>
          <p:cNvPr id="10" name="Text Placeholder 9">
            <a:extLst>
              <a:ext uri="{FF2B5EF4-FFF2-40B4-BE49-F238E27FC236}">
                <a16:creationId xmlns:a16="http://schemas.microsoft.com/office/drawing/2014/main" id="{1C980FFE-178F-1EDA-21D2-EB44747EFEF2}"/>
              </a:ext>
            </a:extLst>
          </p:cNvPr>
          <p:cNvSpPr>
            <a:spLocks noGrp="1"/>
          </p:cNvSpPr>
          <p:nvPr>
            <p:ph type="body" sz="quarter" idx="11" hasCustomPrompt="1"/>
          </p:nvPr>
        </p:nvSpPr>
        <p:spPr>
          <a:xfrm>
            <a:off x="1123183" y="6273952"/>
            <a:ext cx="10357618" cy="287079"/>
          </a:xfrm>
        </p:spPr>
        <p:txBody>
          <a:bodyPr>
            <a:normAutofit/>
          </a:bodyPr>
          <a:lstStyle>
            <a:lvl1pPr marL="0" indent="0">
              <a:buNone/>
              <a:defRPr sz="1200"/>
            </a:lvl1pPr>
          </a:lstStyle>
          <a:p>
            <a:pPr lvl="0"/>
            <a:r>
              <a:rPr lang="en-US"/>
              <a:t>Link</a:t>
            </a:r>
            <a:endParaRPr lang="en-NZ"/>
          </a:p>
        </p:txBody>
      </p:sp>
      <p:pic>
        <p:nvPicPr>
          <p:cNvPr id="3" name="Graphic 2" descr="Link with solid fill">
            <a:extLst>
              <a:ext uri="{FF2B5EF4-FFF2-40B4-BE49-F238E27FC236}">
                <a16:creationId xmlns:a16="http://schemas.microsoft.com/office/drawing/2014/main" id="{09BC461C-8D62-2E04-863B-F808B02C27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3583" y="6112691"/>
            <a:ext cx="609600" cy="609600"/>
          </a:xfrm>
          <a:prstGeom prst="rect">
            <a:avLst/>
          </a:prstGeom>
        </p:spPr>
      </p:pic>
    </p:spTree>
    <p:extLst>
      <p:ext uri="{BB962C8B-B14F-4D97-AF65-F5344CB8AC3E}">
        <p14:creationId xmlns:p14="http://schemas.microsoft.com/office/powerpoint/2010/main" val="258556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text with no l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sp>
        <p:nvSpPr>
          <p:cNvPr id="8" name="Text Placeholder 7">
            <a:extLst>
              <a:ext uri="{FF2B5EF4-FFF2-40B4-BE49-F238E27FC236}">
                <a16:creationId xmlns:a16="http://schemas.microsoft.com/office/drawing/2014/main" id="{87533CE6-9BE8-E53D-AF55-BE93A4345E9A}"/>
              </a:ext>
            </a:extLst>
          </p:cNvPr>
          <p:cNvSpPr>
            <a:spLocks noGrp="1"/>
          </p:cNvSpPr>
          <p:nvPr>
            <p:ph type="body" sz="quarter" idx="10" hasCustomPrompt="1"/>
          </p:nvPr>
        </p:nvSpPr>
        <p:spPr>
          <a:xfrm>
            <a:off x="698400" y="1836000"/>
            <a:ext cx="10782000" cy="1319176"/>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Tree>
    <p:extLst>
      <p:ext uri="{BB962C8B-B14F-4D97-AF65-F5344CB8AC3E}">
        <p14:creationId xmlns:p14="http://schemas.microsoft.com/office/powerpoint/2010/main" val="290510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8400" y="1449917"/>
            <a:ext cx="5112000"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719602" y="1954742"/>
            <a:ext cx="5112000" cy="4589376"/>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0400" y="1449917"/>
            <a:ext cx="5112000"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6360398" y="1954742"/>
            <a:ext cx="5112000" cy="4589376"/>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0546315" y="6417241"/>
            <a:ext cx="1422400" cy="243417"/>
          </a:xfrm>
          <a:prstGeom prst="rect">
            <a:avLst/>
          </a:prstGeom>
        </p:spPr>
        <p:txBody>
          <a:bodyPr/>
          <a:lstStyle/>
          <a:p>
            <a:fld id="{B6F15528-21DE-4FAA-801E-634DDDAF4B2B}" type="slidenum">
              <a:rPr lang="en-US" smtClean="0"/>
              <a:pPr/>
              <a:t>‹#›</a:t>
            </a:fld>
            <a:endParaRPr lang="en-US"/>
          </a:p>
        </p:txBody>
      </p:sp>
      <p:sp>
        <p:nvSpPr>
          <p:cNvPr id="10" name="Title 9">
            <a:extLst>
              <a:ext uri="{FF2B5EF4-FFF2-40B4-BE49-F238E27FC236}">
                <a16:creationId xmlns:a16="http://schemas.microsoft.com/office/drawing/2014/main" id="{88E1D8A1-A208-FC33-F88D-E6C49866A7CE}"/>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24604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EED6B-D82B-5615-D27A-76C19F684AEB}"/>
              </a:ext>
            </a:extLst>
          </p:cNvPr>
          <p:cNvSpPr>
            <a:spLocks noGrp="1"/>
          </p:cNvSpPr>
          <p:nvPr>
            <p:ph type="title"/>
          </p:nvPr>
        </p:nvSpPr>
        <p:spPr>
          <a:xfrm>
            <a:off x="698400" y="532800"/>
            <a:ext cx="10782400" cy="884555"/>
          </a:xfrm>
          <a:prstGeom prst="rect">
            <a:avLst/>
          </a:prstGeom>
        </p:spPr>
        <p:txBody>
          <a:bodyPr vert="horz" lIns="0" tIns="45720" rIns="0" bIns="45720" rtlCol="0" anchor="ctr">
            <a:normAutofit/>
          </a:bodyPr>
          <a:lstStyle/>
          <a:p>
            <a:r>
              <a:rPr lang="en-US"/>
              <a:t>Click to edit Master title style</a:t>
            </a:r>
            <a:endParaRPr lang="en-NZ"/>
          </a:p>
        </p:txBody>
      </p:sp>
      <p:sp>
        <p:nvSpPr>
          <p:cNvPr id="8" name="Text Placeholder 2">
            <a:extLst>
              <a:ext uri="{FF2B5EF4-FFF2-40B4-BE49-F238E27FC236}">
                <a16:creationId xmlns:a16="http://schemas.microsoft.com/office/drawing/2014/main" id="{E0D16FDE-1665-B79B-13FE-ECDA6179DB51}"/>
              </a:ext>
            </a:extLst>
          </p:cNvPr>
          <p:cNvSpPr>
            <a:spLocks noGrp="1"/>
          </p:cNvSpPr>
          <p:nvPr>
            <p:ph type="body" idx="1"/>
          </p:nvPr>
        </p:nvSpPr>
        <p:spPr>
          <a:xfrm>
            <a:off x="698400" y="1825625"/>
            <a:ext cx="107824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1" name="Slide Number Placeholder 5">
            <a:extLst>
              <a:ext uri="{FF2B5EF4-FFF2-40B4-BE49-F238E27FC236}">
                <a16:creationId xmlns:a16="http://schemas.microsoft.com/office/drawing/2014/main" id="{94BA029F-6234-3F9C-D147-CE8EEA4850D6}"/>
              </a:ext>
            </a:extLst>
          </p:cNvPr>
          <p:cNvSpPr>
            <a:spLocks noGrp="1"/>
          </p:cNvSpPr>
          <p:nvPr>
            <p:ph type="sldNum" sz="quarter" idx="4"/>
          </p:nvPr>
        </p:nvSpPr>
        <p:spPr>
          <a:xfrm>
            <a:off x="9281160" y="635762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8244F-19E5-44BA-8F10-C40931FCEF06}" type="slidenum">
              <a:rPr lang="en-NZ" smtClean="0"/>
              <a:t>‹#›</a:t>
            </a:fld>
            <a:endParaRPr lang="en-NZ"/>
          </a:p>
        </p:txBody>
      </p:sp>
    </p:spTree>
    <p:extLst>
      <p:ext uri="{BB962C8B-B14F-4D97-AF65-F5344CB8AC3E}">
        <p14:creationId xmlns:p14="http://schemas.microsoft.com/office/powerpoint/2010/main" val="4015797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83" r:id="rId4"/>
    <p:sldLayoutId id="2147483684" r:id="rId5"/>
    <p:sldLayoutId id="2147483688" r:id="rId6"/>
    <p:sldLayoutId id="2147483686" r:id="rId7"/>
    <p:sldLayoutId id="2147483687" r:id="rId8"/>
    <p:sldLayoutId id="2147483677" r:id="rId9"/>
    <p:sldLayoutId id="2147483678" r:id="rId10"/>
    <p:sldLayoutId id="2147483690" r:id="rId11"/>
    <p:sldLayoutId id="2147483693" r:id="rId12"/>
    <p:sldLayoutId id="2147483679" r:id="rId13"/>
    <p:sldLayoutId id="2147483682" r:id="rId14"/>
    <p:sldLayoutId id="2147483694" r:id="rId15"/>
    <p:sldLayoutId id="2147483718" r:id="rId16"/>
    <p:sldLayoutId id="2147483719" r:id="rId17"/>
    <p:sldLayoutId id="2147483720" r:id="rId18"/>
  </p:sldLayoutIdLst>
  <p:txStyles>
    <p:titleStyle>
      <a:lvl1pPr algn="l" defTabSz="609630" rtl="0" eaLnBrk="1" latinLnBrk="0" hangingPunct="1">
        <a:spcBef>
          <a:spcPct val="0"/>
        </a:spcBef>
        <a:buNone/>
        <a:defRPr sz="4000" b="1" kern="1200">
          <a:solidFill>
            <a:schemeClr val="accent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research-hub.auckland.ac.nz/research-software-and-computing/ai-in-research/generative-ai-tool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research-hub.auckland.ac.nz/research-software-and-computing/ai-in-research/generative-ai-tool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research-hub.auckland.ac.nz/managing-research-data/ethics-integrity-and-compliance/policies-impacting-research-data"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www.auckland.ac.nz/en/about-us/about-the-university/policy-hub/university-governance/privacy/privacy-policy.html" TargetMode="Externa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hyperlink" Target="https://research-hub.auckland.ac.nz/managing-research-data/ethics-integrity-and-compliance/research-data-classification"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mailto:researchdata@auckland.ac.nz" TargetMode="External"/><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research-hub.auckland.ac.nz/infrastructure/eresearch" TargetMode="External"/><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research-hub.auckland.ac.nz/managing-research-data/ethics-integrity-and-compliance/research-data-management-policy-guidance"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hyperlink" Target="https://www.auckland.ac.nz/en/intranet/services/other-services/ai-university/getting-started-ai.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uckland.ac.nz/en/about-us/about-the-university/policy-hub/enabling-environment/digital/security/it-security-policy.html"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research-hub.auckland.ac.nz/research-software-and-computing/ai-in-research/generative-ai-tools" TargetMode="External"/><Relationship Id="rId5" Type="http://schemas.openxmlformats.org/officeDocument/2006/relationships/image" Target="../media/image26.png"/><Relationship Id="rId4" Type="http://schemas.openxmlformats.org/officeDocument/2006/relationships/hyperlink" Target="https://www.auckland.ac.nz/en/intranet/services/a-z-service-teams/digital-services-brm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auckland.ac.nz/en/intranet/services/other-services/ai-university/generative-ai-usage-standard.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uckland.ac.nz/en/about-us/about-the-university/policy-hub/research-innovation/conduct/authorship-and-publication-guidelines.html"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auckland.ac.nz/en/about-us/about-the-university/policy-hub/research-innovation/conduct/third-party-editing-proofreading-theses-dissertations-guidelines.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s://research-hub.auckland.ac.nz/research-software-and-computing/advanced-compute/gpus-for-research"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at.govt.nz/media/1978139/auckland-transports-energy-story.pdf" TargetMode="External"/><Relationship Id="rId4" Type="http://schemas.openxmlformats.org/officeDocument/2006/relationships/hyperlink" Target="https://www.auckland.ac.nz/assets/engineering/Docs/nz-engineering-science-competition/team-1086-pullan-prize-2023.pdf"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hyperlink" Target="https://scitechdaily.com/same-symptoms-different-care-how-ais-hidden-bias-alters-medical-decisions/" TargetMode="External"/><Relationship Id="rId4" Type="http://schemas.openxmlformats.org/officeDocument/2006/relationships/hyperlink" Target="https://www.gov.uk/government/news/ai-doctors-assistant-to-speed-up-appointments-a-gamechanger#:~:text=Guidance%20published%20today%20will%20encourage,including%20hospitals%20and%20GP%20surgerie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research-hub.auckland.ac.nz/research-software-and-computing/ai-in-research"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auckland.ac.nz/en/intranet/services/other-services/ai-university/ai-training-communities-support.htm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doi.org/10.48550/arXiv.2405.1582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research-hub.auckland.ac.nz/research-software-and-computing/transcription"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560BA-6153-A75B-0D83-CA09379C5D2F}"/>
              </a:ext>
            </a:extLst>
          </p:cNvPr>
          <p:cNvSpPr>
            <a:spLocks noGrp="1"/>
          </p:cNvSpPr>
          <p:nvPr>
            <p:ph type="body" sz="quarter" idx="10"/>
          </p:nvPr>
        </p:nvSpPr>
        <p:spPr>
          <a:xfrm>
            <a:off x="1968244" y="2709081"/>
            <a:ext cx="7348476" cy="2360759"/>
          </a:xfrm>
        </p:spPr>
        <p:txBody>
          <a:bodyPr>
            <a:normAutofit/>
          </a:bodyPr>
          <a:lstStyle/>
          <a:p>
            <a:r>
              <a:rPr lang="en-US" sz="5200" dirty="0">
                <a:latin typeface="Verdana"/>
                <a:ea typeface="Verdana"/>
                <a:cs typeface="Calibri"/>
              </a:rPr>
              <a:t>Responsible AI for Research</a:t>
            </a:r>
            <a:endParaRPr lang="en-US" sz="5200" dirty="0"/>
          </a:p>
          <a:p>
            <a:endParaRPr lang="en-AU" dirty="0"/>
          </a:p>
        </p:txBody>
      </p:sp>
      <p:sp>
        <p:nvSpPr>
          <p:cNvPr id="4" name="Text Placeholder 3">
            <a:extLst>
              <a:ext uri="{FF2B5EF4-FFF2-40B4-BE49-F238E27FC236}">
                <a16:creationId xmlns:a16="http://schemas.microsoft.com/office/drawing/2014/main" id="{32080D8F-F73D-A1C9-68D7-2A1E7ED1ACFF}"/>
              </a:ext>
            </a:extLst>
          </p:cNvPr>
          <p:cNvSpPr>
            <a:spLocks noGrp="1"/>
          </p:cNvSpPr>
          <p:nvPr>
            <p:ph type="body" sz="quarter" idx="12"/>
          </p:nvPr>
        </p:nvSpPr>
        <p:spPr>
          <a:xfrm>
            <a:off x="2003869" y="5431669"/>
            <a:ext cx="2805637" cy="556085"/>
          </a:xfrm>
        </p:spPr>
        <p:txBody>
          <a:bodyPr>
            <a:normAutofit/>
          </a:bodyPr>
          <a:lstStyle/>
          <a:p>
            <a:r>
              <a:rPr lang="en-AU" sz="1600" b="1" dirty="0"/>
              <a:t>18 November 2025</a:t>
            </a:r>
          </a:p>
        </p:txBody>
      </p:sp>
      <p:sp>
        <p:nvSpPr>
          <p:cNvPr id="5" name="Text Placeholder 4">
            <a:extLst>
              <a:ext uri="{FF2B5EF4-FFF2-40B4-BE49-F238E27FC236}">
                <a16:creationId xmlns:a16="http://schemas.microsoft.com/office/drawing/2014/main" id="{0B81B6AE-5D0D-5B29-8188-5E10A2294591}"/>
              </a:ext>
            </a:extLst>
          </p:cNvPr>
          <p:cNvSpPr>
            <a:spLocks noGrp="1"/>
          </p:cNvSpPr>
          <p:nvPr>
            <p:ph type="body" sz="quarter" idx="13"/>
          </p:nvPr>
        </p:nvSpPr>
        <p:spPr>
          <a:xfrm>
            <a:off x="5208432" y="5437767"/>
            <a:ext cx="4797416" cy="556086"/>
          </a:xfrm>
        </p:spPr>
        <p:txBody>
          <a:bodyPr>
            <a:normAutofit/>
          </a:bodyPr>
          <a:lstStyle/>
          <a:p>
            <a:r>
              <a:rPr lang="en-NZ" sz="1600" b="1" dirty="0"/>
              <a:t>Centre for eResearch</a:t>
            </a:r>
            <a:endParaRPr lang="en-NZ" sz="1600" b="1" dirty="0">
              <a:ea typeface="Verdana"/>
            </a:endParaRPr>
          </a:p>
        </p:txBody>
      </p:sp>
      <p:pic>
        <p:nvPicPr>
          <p:cNvPr id="3" name="Google Shape;270;p61" title="Copyright symbol CC-BY">
            <a:extLst>
              <a:ext uri="{FF2B5EF4-FFF2-40B4-BE49-F238E27FC236}">
                <a16:creationId xmlns:a16="http://schemas.microsoft.com/office/drawing/2014/main" id="{CDD65955-AE34-290D-B00D-657A63A7B0E7}"/>
              </a:ext>
            </a:extLst>
          </p:cNvPr>
          <p:cNvPicPr preferRelativeResize="0"/>
          <p:nvPr/>
        </p:nvPicPr>
        <p:blipFill rotWithShape="1">
          <a:blip r:embed="rId2">
            <a:alphaModFix/>
          </a:blip>
          <a:srcRect/>
          <a:stretch/>
        </p:blipFill>
        <p:spPr>
          <a:xfrm>
            <a:off x="10530106" y="5886214"/>
            <a:ext cx="876967" cy="306933"/>
          </a:xfrm>
          <a:prstGeom prst="rect">
            <a:avLst/>
          </a:prstGeom>
          <a:noFill/>
          <a:ln>
            <a:noFill/>
          </a:ln>
        </p:spPr>
      </p:pic>
      <p:sp>
        <p:nvSpPr>
          <p:cNvPr id="7" name="TextBox 6">
            <a:extLst>
              <a:ext uri="{FF2B5EF4-FFF2-40B4-BE49-F238E27FC236}">
                <a16:creationId xmlns:a16="http://schemas.microsoft.com/office/drawing/2014/main" id="{AF47514A-378B-123F-0E75-F919FC3ADD5F}"/>
              </a:ext>
            </a:extLst>
          </p:cNvPr>
          <p:cNvSpPr txBox="1"/>
          <p:nvPr/>
        </p:nvSpPr>
        <p:spPr>
          <a:xfrm>
            <a:off x="1942168" y="5002110"/>
            <a:ext cx="6097978" cy="461665"/>
          </a:xfrm>
          <a:prstGeom prst="rect">
            <a:avLst/>
          </a:prstGeom>
          <a:noFill/>
        </p:spPr>
        <p:txBody>
          <a:bodyPr wrap="square">
            <a:spAutoFit/>
          </a:bodyPr>
          <a:lstStyle/>
          <a:p>
            <a:r>
              <a:rPr lang="en-AU" sz="2400" b="1" dirty="0">
                <a:solidFill>
                  <a:schemeClr val="bg1"/>
                </a:solidFill>
              </a:rPr>
              <a:t>Dr Kyle Hemming</a:t>
            </a:r>
          </a:p>
        </p:txBody>
      </p:sp>
    </p:spTree>
    <p:extLst>
      <p:ext uri="{BB962C8B-B14F-4D97-AF65-F5344CB8AC3E}">
        <p14:creationId xmlns:p14="http://schemas.microsoft.com/office/powerpoint/2010/main" val="112474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B431C-3D42-541C-FCF2-84A336B50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84B9E-BA73-3FED-FE2E-CD47B57206E0}"/>
              </a:ext>
            </a:extLst>
          </p:cNvPr>
          <p:cNvSpPr>
            <a:spLocks noGrp="1"/>
          </p:cNvSpPr>
          <p:nvPr>
            <p:ph type="title"/>
          </p:nvPr>
        </p:nvSpPr>
        <p:spPr>
          <a:xfrm>
            <a:off x="698400" y="532800"/>
            <a:ext cx="10782400" cy="884555"/>
          </a:xfrm>
        </p:spPr>
        <p:txBody>
          <a:bodyPr anchor="ctr">
            <a:normAutofit/>
          </a:bodyPr>
          <a:lstStyle/>
          <a:p>
            <a:pPr>
              <a:lnSpc>
                <a:spcPct val="90000"/>
              </a:lnSpc>
            </a:pPr>
            <a:r>
              <a:rPr lang="en-NZ" sz="3400" dirty="0"/>
              <a:t>Generative artificial intelligence (GenAI)</a:t>
            </a:r>
          </a:p>
        </p:txBody>
      </p:sp>
      <p:sp>
        <p:nvSpPr>
          <p:cNvPr id="8" name="TextBox 7">
            <a:extLst>
              <a:ext uri="{FF2B5EF4-FFF2-40B4-BE49-F238E27FC236}">
                <a16:creationId xmlns:a16="http://schemas.microsoft.com/office/drawing/2014/main" id="{7D1D4E51-3A87-68C0-9FDD-06DECEE3643C}"/>
              </a:ext>
            </a:extLst>
          </p:cNvPr>
          <p:cNvSpPr txBox="1"/>
          <p:nvPr/>
        </p:nvSpPr>
        <p:spPr>
          <a:xfrm>
            <a:off x="698400" y="1825625"/>
            <a:ext cx="4985708" cy="4351338"/>
          </a:xfrm>
          <a:prstGeom prst="rect">
            <a:avLst/>
          </a:prstGeom>
        </p:spPr>
        <p:txBody>
          <a:bodyPr vert="horz" lIns="0" tIns="45720" rIns="0" bIns="45720" rtlCol="0">
            <a:normAutofit/>
          </a:bodyPr>
          <a:lstStyle/>
          <a:p>
            <a:pPr marL="228611" marR="0" indent="-228611" defTabSz="609630">
              <a:spcBef>
                <a:spcPct val="20000"/>
              </a:spcBef>
              <a:buFont typeface="Arial" pitchFamily="34" charset="0"/>
              <a:buChar char="•"/>
            </a:pPr>
            <a:r>
              <a:rPr lang="en-US" sz="2133" kern="1200">
                <a:solidFill>
                  <a:schemeClr val="accent4"/>
                </a:solidFill>
                <a:effectLst/>
              </a:rPr>
              <a:t>AI mimics human intelligence</a:t>
            </a:r>
            <a:endParaRPr lang="en-US" sz="2133" kern="1200">
              <a:solidFill>
                <a:schemeClr val="accent4"/>
              </a:solidFill>
            </a:endParaRPr>
          </a:p>
          <a:p>
            <a:pPr marL="228611" marR="0" indent="-228611" defTabSz="609630">
              <a:spcBef>
                <a:spcPct val="20000"/>
              </a:spcBef>
              <a:buFont typeface="Arial" pitchFamily="34" charset="0"/>
              <a:buChar char="•"/>
            </a:pPr>
            <a:endParaRPr lang="en-US" sz="2133" kern="1200">
              <a:solidFill>
                <a:schemeClr val="accent4"/>
              </a:solidFill>
            </a:endParaRPr>
          </a:p>
          <a:p>
            <a:pPr marL="228611" marR="0" indent="-228611" defTabSz="609630">
              <a:spcBef>
                <a:spcPct val="20000"/>
              </a:spcBef>
              <a:buFont typeface="Arial" pitchFamily="34" charset="0"/>
              <a:buChar char="•"/>
            </a:pPr>
            <a:r>
              <a:rPr lang="en-US" sz="2133" kern="1200">
                <a:solidFill>
                  <a:schemeClr val="accent4"/>
                </a:solidFill>
              </a:rPr>
              <a:t>Figures out complex patterns, makes decisions</a:t>
            </a:r>
            <a:endParaRPr lang="en-US" sz="2133" kern="1200">
              <a:solidFill>
                <a:schemeClr val="accent4"/>
              </a:solidFill>
              <a:effectLst/>
            </a:endParaRPr>
          </a:p>
          <a:p>
            <a:pPr marL="228611" marR="0" indent="-228611" defTabSz="609630">
              <a:spcBef>
                <a:spcPct val="20000"/>
              </a:spcBef>
              <a:buFont typeface="Arial" pitchFamily="34" charset="0"/>
              <a:buChar char="•"/>
            </a:pPr>
            <a:endParaRPr lang="en-US" sz="2133" kern="1200">
              <a:solidFill>
                <a:schemeClr val="accent4"/>
              </a:solidFill>
              <a:effectLst/>
            </a:endParaRPr>
          </a:p>
          <a:p>
            <a:pPr marL="228611" marR="0" indent="-228611" defTabSz="609630">
              <a:spcBef>
                <a:spcPct val="20000"/>
              </a:spcBef>
              <a:buFont typeface="Arial" pitchFamily="34" charset="0"/>
              <a:buChar char="•"/>
            </a:pPr>
            <a:r>
              <a:rPr lang="en-US" sz="2133" kern="1200">
                <a:solidFill>
                  <a:schemeClr val="accent4"/>
                </a:solidFill>
                <a:effectLst/>
              </a:rPr>
              <a:t>GenAI = new, language-based answers</a:t>
            </a:r>
          </a:p>
          <a:p>
            <a:pPr marL="228611" marR="0" indent="-228611" defTabSz="609630">
              <a:spcBef>
                <a:spcPct val="20000"/>
              </a:spcBef>
              <a:buFont typeface="Arial" pitchFamily="34" charset="0"/>
              <a:buChar char="•"/>
            </a:pPr>
            <a:endParaRPr lang="en-US" sz="2133" kern="1200">
              <a:solidFill>
                <a:schemeClr val="accent4"/>
              </a:solidFill>
              <a:effectLst/>
            </a:endParaRPr>
          </a:p>
          <a:p>
            <a:pPr marL="228611" marR="0" indent="-228611" defTabSz="609630">
              <a:spcBef>
                <a:spcPct val="20000"/>
              </a:spcBef>
              <a:buFont typeface="Arial" pitchFamily="34" charset="0"/>
              <a:buChar char="•"/>
            </a:pPr>
            <a:r>
              <a:rPr lang="en-US" sz="2133" kern="1200">
                <a:solidFill>
                  <a:schemeClr val="accent4"/>
                </a:solidFill>
                <a:effectLst/>
              </a:rPr>
              <a:t>Uses large language models (LLMs)</a:t>
            </a:r>
          </a:p>
        </p:txBody>
      </p:sp>
      <p:pic>
        <p:nvPicPr>
          <p:cNvPr id="5" name="Picture 4" descr="A painting of a person sitting in a car&#10;&#10;AI-generated content may be incorrect.">
            <a:extLst>
              <a:ext uri="{FF2B5EF4-FFF2-40B4-BE49-F238E27FC236}">
                <a16:creationId xmlns:a16="http://schemas.microsoft.com/office/drawing/2014/main" id="{D6316EA7-DAD2-0735-8A17-07E0DBE78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627" y="1470568"/>
            <a:ext cx="4465054" cy="5061451"/>
          </a:xfrm>
          <a:prstGeom prst="rect">
            <a:avLst/>
          </a:prstGeom>
        </p:spPr>
      </p:pic>
      <p:sp>
        <p:nvSpPr>
          <p:cNvPr id="3" name="Title 1">
            <a:extLst>
              <a:ext uri="{FF2B5EF4-FFF2-40B4-BE49-F238E27FC236}">
                <a16:creationId xmlns:a16="http://schemas.microsoft.com/office/drawing/2014/main" id="{50BBF49B-20AB-FC2F-F0B5-B4C7EC095892}"/>
              </a:ext>
            </a:extLst>
          </p:cNvPr>
          <p:cNvSpPr txBox="1">
            <a:spLocks/>
          </p:cNvSpPr>
          <p:nvPr/>
        </p:nvSpPr>
        <p:spPr>
          <a:xfrm rot="20981886">
            <a:off x="465644" y="782773"/>
            <a:ext cx="7864372" cy="2228620"/>
          </a:xfrm>
          <a:prstGeom prst="rect">
            <a:avLst/>
          </a:prstGeom>
          <a:solidFill>
            <a:srgbClr val="E9D80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pPr algn="ctr" defTabSz="914400"/>
            <a:r>
              <a:rPr lang="en-US" sz="4800" dirty="0">
                <a:latin typeface="+mn-lt"/>
                <a:ea typeface="Verdana"/>
                <a:cs typeface="+mn-cs"/>
              </a:rPr>
              <a:t>What AI tools do use &amp; for what tasks?</a:t>
            </a:r>
          </a:p>
        </p:txBody>
      </p:sp>
    </p:spTree>
    <p:extLst>
      <p:ext uri="{BB962C8B-B14F-4D97-AF65-F5344CB8AC3E}">
        <p14:creationId xmlns:p14="http://schemas.microsoft.com/office/powerpoint/2010/main" val="26242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A7FF-0817-41DA-A9EF-33AEC09B0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5ED49-6653-E99A-B486-BFD69B747FBF}"/>
              </a:ext>
            </a:extLst>
          </p:cNvPr>
          <p:cNvSpPr>
            <a:spLocks noGrp="1"/>
          </p:cNvSpPr>
          <p:nvPr>
            <p:ph type="title"/>
          </p:nvPr>
        </p:nvSpPr>
        <p:spPr/>
        <p:txBody>
          <a:bodyPr>
            <a:normAutofit/>
          </a:bodyPr>
          <a:lstStyle/>
          <a:p>
            <a:r>
              <a:rPr lang="en-AU" sz="4400" noProof="0"/>
              <a:t>Some</a:t>
            </a:r>
            <a:r>
              <a:rPr lang="en-AU" sz="4800" noProof="0"/>
              <a:t> AI tools</a:t>
            </a:r>
          </a:p>
        </p:txBody>
      </p:sp>
      <p:sp>
        <p:nvSpPr>
          <p:cNvPr id="13" name="TextBox 12">
            <a:extLst>
              <a:ext uri="{FF2B5EF4-FFF2-40B4-BE49-F238E27FC236}">
                <a16:creationId xmlns:a16="http://schemas.microsoft.com/office/drawing/2014/main" id="{8E712C2B-1E22-9B35-5CD0-1C82C8701E61}"/>
              </a:ext>
            </a:extLst>
          </p:cNvPr>
          <p:cNvSpPr txBox="1"/>
          <p:nvPr/>
        </p:nvSpPr>
        <p:spPr>
          <a:xfrm>
            <a:off x="602993" y="1272976"/>
            <a:ext cx="440029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chemeClr val="tx2"/>
                </a:solidFill>
              </a:rPr>
              <a:t>Copilot (Free)</a:t>
            </a:r>
            <a:endParaRPr lang="en-US" sz="2800" dirty="0">
              <a:solidFill>
                <a:schemeClr val="tx2"/>
              </a:solidFill>
              <a:ea typeface="Verdana"/>
            </a:endParaRPr>
          </a:p>
          <a:p>
            <a:pPr marL="285750" indent="-285750">
              <a:buFont typeface="Arial"/>
              <a:buChar char="•"/>
            </a:pPr>
            <a:r>
              <a:rPr lang="en-US" sz="2800" dirty="0">
                <a:solidFill>
                  <a:schemeClr val="tx2"/>
                </a:solidFill>
                <a:ea typeface="Verdana"/>
              </a:rPr>
              <a:t>Copilot (Enterprise)</a:t>
            </a:r>
          </a:p>
          <a:p>
            <a:pPr marL="285750" indent="-285750">
              <a:buFont typeface="Arial"/>
              <a:buChar char="•"/>
            </a:pPr>
            <a:r>
              <a:rPr lang="en-US" sz="2800" dirty="0">
                <a:solidFill>
                  <a:schemeClr val="tx2"/>
                </a:solidFill>
                <a:ea typeface="Verdana"/>
              </a:rPr>
              <a:t>Gemini</a:t>
            </a:r>
          </a:p>
          <a:p>
            <a:pPr marL="285750" indent="-285750">
              <a:buFont typeface="Arial"/>
              <a:buChar char="•"/>
            </a:pPr>
            <a:r>
              <a:rPr lang="en-US" sz="2800" dirty="0">
                <a:solidFill>
                  <a:schemeClr val="tx2"/>
                </a:solidFill>
              </a:rPr>
              <a:t>Perplexity</a:t>
            </a:r>
            <a:endParaRPr lang="en-US" sz="2800" dirty="0">
              <a:solidFill>
                <a:schemeClr val="tx2"/>
              </a:solidFill>
              <a:ea typeface="Verdana"/>
            </a:endParaRPr>
          </a:p>
          <a:p>
            <a:pPr marL="285750" indent="-285750">
              <a:buFont typeface="Arial"/>
              <a:buChar char="•"/>
            </a:pPr>
            <a:r>
              <a:rPr lang="en-US" sz="2800" dirty="0">
                <a:solidFill>
                  <a:schemeClr val="tx2"/>
                </a:solidFill>
                <a:ea typeface="Verdana"/>
              </a:rPr>
              <a:t>Elicit</a:t>
            </a:r>
          </a:p>
          <a:p>
            <a:pPr marL="285750" indent="-285750">
              <a:buFont typeface="Arial"/>
              <a:buChar char="•"/>
            </a:pPr>
            <a:r>
              <a:rPr lang="en-US" sz="2800" dirty="0">
                <a:solidFill>
                  <a:schemeClr val="tx2"/>
                </a:solidFill>
              </a:rPr>
              <a:t>ChatGPT</a:t>
            </a:r>
            <a:endParaRPr lang="en-US" sz="2800" dirty="0">
              <a:solidFill>
                <a:schemeClr val="tx2"/>
              </a:solidFill>
              <a:ea typeface="Verdana"/>
            </a:endParaRPr>
          </a:p>
          <a:p>
            <a:pPr marL="285750" indent="-285750">
              <a:buFont typeface="Arial"/>
              <a:buChar char="•"/>
            </a:pPr>
            <a:r>
              <a:rPr lang="en-US" sz="2800" dirty="0">
                <a:solidFill>
                  <a:schemeClr val="tx2"/>
                </a:solidFill>
                <a:ea typeface="Verdana"/>
              </a:rPr>
              <a:t>Grok</a:t>
            </a:r>
          </a:p>
          <a:p>
            <a:pPr marL="285750" indent="-285750">
              <a:buFont typeface="Arial"/>
              <a:buChar char="•"/>
            </a:pPr>
            <a:r>
              <a:rPr lang="en-US" sz="2800" dirty="0">
                <a:solidFill>
                  <a:schemeClr val="tx2"/>
                </a:solidFill>
                <a:ea typeface="Verdana"/>
              </a:rPr>
              <a:t>Claude</a:t>
            </a:r>
          </a:p>
          <a:p>
            <a:pPr marL="285750" indent="-285750">
              <a:buFont typeface="Arial"/>
              <a:buChar char="•"/>
            </a:pPr>
            <a:r>
              <a:rPr lang="en-US" sz="2800" dirty="0">
                <a:solidFill>
                  <a:schemeClr val="tx2"/>
                </a:solidFill>
              </a:rPr>
              <a:t>Mistral</a:t>
            </a:r>
            <a:endParaRPr lang="en-US" sz="2800" dirty="0">
              <a:solidFill>
                <a:schemeClr val="tx2"/>
              </a:solidFill>
              <a:ea typeface="Verdana"/>
            </a:endParaRPr>
          </a:p>
          <a:p>
            <a:pPr marL="285750" indent="-285750">
              <a:buFont typeface="Arial"/>
              <a:buChar char="•"/>
            </a:pPr>
            <a:r>
              <a:rPr lang="en-US" sz="2800" dirty="0" err="1">
                <a:solidFill>
                  <a:schemeClr val="tx2"/>
                </a:solidFill>
                <a:ea typeface="Verdana"/>
              </a:rPr>
              <a:t>Concensus</a:t>
            </a:r>
            <a:endParaRPr lang="en-US" sz="2800" dirty="0">
              <a:solidFill>
                <a:schemeClr val="tx2"/>
              </a:solidFill>
              <a:ea typeface="Verdana"/>
            </a:endParaRPr>
          </a:p>
          <a:p>
            <a:pPr marL="285750" indent="-285750">
              <a:buFont typeface="Arial"/>
              <a:buChar char="•"/>
            </a:pPr>
            <a:r>
              <a:rPr lang="en-US" sz="2800" dirty="0" err="1">
                <a:solidFill>
                  <a:schemeClr val="tx2"/>
                </a:solidFill>
                <a:ea typeface="Verdana"/>
              </a:rPr>
              <a:t>LLaMA</a:t>
            </a:r>
            <a:endParaRPr lang="en-US" sz="2800" dirty="0">
              <a:solidFill>
                <a:schemeClr val="tx2"/>
              </a:solidFill>
              <a:ea typeface="Verdana"/>
            </a:endParaRPr>
          </a:p>
        </p:txBody>
      </p:sp>
      <p:sp>
        <p:nvSpPr>
          <p:cNvPr id="14" name="TextBox 13">
            <a:extLst>
              <a:ext uri="{FF2B5EF4-FFF2-40B4-BE49-F238E27FC236}">
                <a16:creationId xmlns:a16="http://schemas.microsoft.com/office/drawing/2014/main" id="{F7660BDF-9514-B71A-46D4-C5BBCEA5E920}"/>
              </a:ext>
            </a:extLst>
          </p:cNvPr>
          <p:cNvSpPr txBox="1"/>
          <p:nvPr/>
        </p:nvSpPr>
        <p:spPr>
          <a:xfrm>
            <a:off x="2526631" y="6229153"/>
            <a:ext cx="4074642" cy="369332"/>
          </a:xfrm>
          <a:prstGeom prst="rect">
            <a:avLst/>
          </a:prstGeom>
          <a:noFill/>
        </p:spPr>
        <p:txBody>
          <a:bodyPr wrap="none" lIns="91440" tIns="45720" rIns="91440" bIns="45720" rtlCol="0" anchor="t">
            <a:spAutoFit/>
          </a:bodyPr>
          <a:lstStyle/>
          <a:p>
            <a:r>
              <a:rPr lang="en-AU" dirty="0">
                <a:hlinkClick r:id="rId3"/>
              </a:rPr>
              <a:t>Research AI | Generative AI tools</a:t>
            </a:r>
            <a:endParaRPr lang="en-AU" dirty="0"/>
          </a:p>
        </p:txBody>
      </p:sp>
    </p:spTree>
    <p:extLst>
      <p:ext uri="{BB962C8B-B14F-4D97-AF65-F5344CB8AC3E}">
        <p14:creationId xmlns:p14="http://schemas.microsoft.com/office/powerpoint/2010/main" val="3396961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F02F10-32CB-7755-0E03-236F57C79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A2C2C-1641-6F27-3530-4A434B1FB395}"/>
              </a:ext>
            </a:extLst>
          </p:cNvPr>
          <p:cNvSpPr>
            <a:spLocks noGrp="1"/>
          </p:cNvSpPr>
          <p:nvPr>
            <p:ph type="title"/>
          </p:nvPr>
        </p:nvSpPr>
        <p:spPr>
          <a:xfrm>
            <a:off x="1741676" y="492289"/>
            <a:ext cx="8708647" cy="884555"/>
          </a:xfrm>
        </p:spPr>
        <p:txBody>
          <a:bodyPr>
            <a:normAutofit/>
          </a:bodyPr>
          <a:lstStyle/>
          <a:p>
            <a:r>
              <a:rPr lang="en-NZ" dirty="0"/>
              <a:t>Google Gemini</a:t>
            </a:r>
          </a:p>
        </p:txBody>
      </p:sp>
      <p:sp>
        <p:nvSpPr>
          <p:cNvPr id="5" name="TextBox 4">
            <a:extLst>
              <a:ext uri="{FF2B5EF4-FFF2-40B4-BE49-F238E27FC236}">
                <a16:creationId xmlns:a16="http://schemas.microsoft.com/office/drawing/2014/main" id="{072F121D-625D-607A-5453-8ED9CA0D03C6}"/>
              </a:ext>
            </a:extLst>
          </p:cNvPr>
          <p:cNvSpPr txBox="1"/>
          <p:nvPr/>
        </p:nvSpPr>
        <p:spPr>
          <a:xfrm>
            <a:off x="8253661" y="6488668"/>
            <a:ext cx="6096000" cy="369332"/>
          </a:xfrm>
          <a:prstGeom prst="rect">
            <a:avLst/>
          </a:prstGeom>
          <a:noFill/>
        </p:spPr>
        <p:txBody>
          <a:bodyPr wrap="square">
            <a:spAutoFit/>
          </a:bodyPr>
          <a:lstStyle/>
          <a:p>
            <a:r>
              <a:rPr lang="en-AU"/>
              <a:t>https://</a:t>
            </a:r>
            <a:r>
              <a:rPr lang="en-AU" err="1"/>
              <a:t>gemini.google.com</a:t>
            </a:r>
            <a:r>
              <a:rPr lang="en-AU"/>
              <a:t>/app</a:t>
            </a:r>
          </a:p>
        </p:txBody>
      </p:sp>
      <p:sp>
        <p:nvSpPr>
          <p:cNvPr id="6" name="TextBox 5">
            <a:extLst>
              <a:ext uri="{FF2B5EF4-FFF2-40B4-BE49-F238E27FC236}">
                <a16:creationId xmlns:a16="http://schemas.microsoft.com/office/drawing/2014/main" id="{93B6959F-4F6E-B242-A9F7-13E6CBC3E52F}"/>
              </a:ext>
            </a:extLst>
          </p:cNvPr>
          <p:cNvSpPr txBox="1"/>
          <p:nvPr/>
        </p:nvSpPr>
        <p:spPr>
          <a:xfrm>
            <a:off x="385634" y="1739703"/>
            <a:ext cx="6104127" cy="2916889"/>
          </a:xfrm>
          <a:prstGeom prst="rect">
            <a:avLst/>
          </a:prstGeom>
          <a:noFill/>
        </p:spPr>
        <p:txBody>
          <a:bodyPr wrap="square" lIns="91440" tIns="45720" rIns="91440" bIns="45720" anchor="t">
            <a:spAutoFit/>
          </a:bodyPr>
          <a:lstStyle/>
          <a:p>
            <a:pPr marL="0" marR="0">
              <a:lnSpc>
                <a:spcPct val="130000"/>
              </a:lnSpc>
            </a:pPr>
            <a:r>
              <a:rPr lang="en-US" sz="2400" kern="100" dirty="0">
                <a:solidFill>
                  <a:schemeClr val="tx2"/>
                </a:solidFill>
                <a:latin typeface="Verdana"/>
                <a:ea typeface="Aptos" panose="020B0004020202020204" pitchFamily="34" charset="0"/>
                <a:cs typeface="Times New Roman"/>
              </a:rPr>
              <a:t>Can… </a:t>
            </a:r>
          </a:p>
          <a:p>
            <a:pPr marL="457200" marR="0" indent="-457200">
              <a:lnSpc>
                <a:spcPct val="130000"/>
              </a:lnSpc>
              <a:buFont typeface="Arial" panose="020B0604020202020204" pitchFamily="34" charset="0"/>
              <a:buChar char="•"/>
            </a:pPr>
            <a:r>
              <a:rPr lang="en-US" sz="2400" kern="100" dirty="0">
                <a:solidFill>
                  <a:schemeClr val="tx2"/>
                </a:solidFill>
                <a:latin typeface="Verdana"/>
                <a:ea typeface="Aptos" panose="020B0004020202020204" pitchFamily="34" charset="0"/>
                <a:cs typeface="Times New Roman"/>
              </a:rPr>
              <a:t>Handle Sensitive Data</a:t>
            </a:r>
          </a:p>
          <a:p>
            <a:pPr marL="457200" marR="0" indent="-457200">
              <a:lnSpc>
                <a:spcPct val="130000"/>
              </a:lnSpc>
              <a:buFont typeface="Arial" panose="020B0604020202020204" pitchFamily="34" charset="0"/>
              <a:buChar char="•"/>
            </a:pPr>
            <a:r>
              <a:rPr lang="en-US" sz="2400" kern="100" dirty="0" err="1">
                <a:solidFill>
                  <a:schemeClr val="tx2"/>
                </a:solidFill>
                <a:latin typeface="Verdana"/>
                <a:ea typeface="Aptos" panose="020B0004020202020204" pitchFamily="34" charset="0"/>
                <a:cs typeface="Times New Roman"/>
              </a:rPr>
              <a:t>Summarise</a:t>
            </a:r>
            <a:r>
              <a:rPr lang="en-US" sz="2400" kern="100" dirty="0">
                <a:solidFill>
                  <a:schemeClr val="tx2"/>
                </a:solidFill>
                <a:latin typeface="Verdana"/>
                <a:ea typeface="Aptos" panose="020B0004020202020204" pitchFamily="34" charset="0"/>
                <a:cs typeface="Times New Roman"/>
              </a:rPr>
              <a:t> research articles</a:t>
            </a:r>
          </a:p>
          <a:p>
            <a:pPr marL="457200" marR="0" indent="-457200">
              <a:lnSpc>
                <a:spcPct val="130000"/>
              </a:lnSpc>
              <a:buFont typeface="Arial" panose="020B0604020202020204" pitchFamily="34" charset="0"/>
              <a:buChar char="•"/>
            </a:pPr>
            <a:r>
              <a:rPr lang="en-US" sz="2400" kern="100" dirty="0">
                <a:solidFill>
                  <a:schemeClr val="tx2"/>
                </a:solidFill>
                <a:latin typeface="Verdana"/>
                <a:ea typeface="Aptos" panose="020B0004020202020204" pitchFamily="34" charset="0"/>
                <a:cs typeface="Times New Roman"/>
              </a:rPr>
              <a:t>Perform formal statistics</a:t>
            </a:r>
          </a:p>
          <a:p>
            <a:pPr marL="457200" marR="0" indent="-457200">
              <a:lnSpc>
                <a:spcPct val="130000"/>
              </a:lnSpc>
              <a:buFont typeface="Arial" panose="020B0604020202020204" pitchFamily="34" charset="0"/>
              <a:buChar char="•"/>
            </a:pPr>
            <a:r>
              <a:rPr lang="en-US" sz="2400" kern="100" dirty="0">
                <a:solidFill>
                  <a:schemeClr val="tx2"/>
                </a:solidFill>
                <a:latin typeface="Verdana"/>
                <a:ea typeface="Aptos" panose="020B0004020202020204" pitchFamily="34" charset="0"/>
                <a:cs typeface="Times New Roman"/>
              </a:rPr>
              <a:t>Thematic analysis</a:t>
            </a:r>
          </a:p>
          <a:p>
            <a:pPr marL="457200" marR="0" indent="-457200">
              <a:lnSpc>
                <a:spcPct val="130000"/>
              </a:lnSpc>
              <a:buFont typeface="Arial" panose="020B0604020202020204" pitchFamily="34" charset="0"/>
              <a:buChar char="•"/>
            </a:pPr>
            <a:r>
              <a:rPr lang="en-US" sz="2400" kern="100" dirty="0">
                <a:solidFill>
                  <a:schemeClr val="tx2"/>
                </a:solidFill>
                <a:latin typeface="Verdana"/>
                <a:ea typeface="Aptos" panose="020B0004020202020204" pitchFamily="34" charset="0"/>
                <a:cs typeface="Times New Roman"/>
              </a:rPr>
              <a:t>Write functioning code</a:t>
            </a:r>
            <a:r>
              <a:rPr lang="en-US" sz="2400" kern="100" dirty="0">
                <a:latin typeface="Verdana"/>
                <a:ea typeface="Aptos" panose="020B0004020202020204" pitchFamily="34" charset="0"/>
                <a:cs typeface="Times New Roman"/>
              </a:rPr>
              <a:t> </a:t>
            </a:r>
          </a:p>
        </p:txBody>
      </p:sp>
      <p:pic>
        <p:nvPicPr>
          <p:cNvPr id="8" name="Picture 7" descr="A black and white sign with white text&#10;&#10;AI-generated content may be incorrect.">
            <a:extLst>
              <a:ext uri="{FF2B5EF4-FFF2-40B4-BE49-F238E27FC236}">
                <a16:creationId xmlns:a16="http://schemas.microsoft.com/office/drawing/2014/main" id="{BC2D4758-75E3-2E06-BCB8-99263B111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071" y="614149"/>
            <a:ext cx="4743174" cy="673963"/>
          </a:xfrm>
          <a:prstGeom prst="rect">
            <a:avLst/>
          </a:prstGeom>
        </p:spPr>
      </p:pic>
      <p:pic>
        <p:nvPicPr>
          <p:cNvPr id="12" name="Picture 11">
            <a:extLst>
              <a:ext uri="{FF2B5EF4-FFF2-40B4-BE49-F238E27FC236}">
                <a16:creationId xmlns:a16="http://schemas.microsoft.com/office/drawing/2014/main" id="{5C36DCF1-F0C0-8C06-45D0-D043B7D890F2}"/>
              </a:ext>
            </a:extLst>
          </p:cNvPr>
          <p:cNvPicPr>
            <a:picLocks noChangeAspect="1"/>
          </p:cNvPicPr>
          <p:nvPr/>
        </p:nvPicPr>
        <p:blipFill>
          <a:blip r:embed="rId4"/>
          <a:stretch>
            <a:fillRect/>
          </a:stretch>
        </p:blipFill>
        <p:spPr>
          <a:xfrm>
            <a:off x="270965" y="332224"/>
            <a:ext cx="1431709" cy="1431709"/>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3C2374D4-DA03-1F7F-82CE-404AAB425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358022"/>
            <a:ext cx="5967246" cy="5130646"/>
          </a:xfrm>
          <a:prstGeom prst="rect">
            <a:avLst/>
          </a:prstGeom>
        </p:spPr>
      </p:pic>
    </p:spTree>
    <p:extLst>
      <p:ext uri="{BB962C8B-B14F-4D97-AF65-F5344CB8AC3E}">
        <p14:creationId xmlns:p14="http://schemas.microsoft.com/office/powerpoint/2010/main" val="288181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1DA7-920B-C64D-56D6-0B6E6BF88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33647-6B4A-49FD-C673-E0E7C080C3B9}"/>
              </a:ext>
            </a:extLst>
          </p:cNvPr>
          <p:cNvSpPr>
            <a:spLocks noGrp="1"/>
          </p:cNvSpPr>
          <p:nvPr>
            <p:ph type="title"/>
          </p:nvPr>
        </p:nvSpPr>
        <p:spPr>
          <a:xfrm>
            <a:off x="2836650" y="2986722"/>
            <a:ext cx="6518699" cy="884555"/>
          </a:xfrm>
        </p:spPr>
        <p:txBody>
          <a:bodyPr>
            <a:normAutofit/>
          </a:bodyPr>
          <a:lstStyle/>
          <a:p>
            <a:pPr algn="ctr">
              <a:lnSpc>
                <a:spcPct val="120000"/>
              </a:lnSpc>
            </a:pPr>
            <a:endParaRPr lang="en-US">
              <a:ea typeface="Verdana"/>
            </a:endParaRPr>
          </a:p>
        </p:txBody>
      </p:sp>
      <p:sp>
        <p:nvSpPr>
          <p:cNvPr id="4" name="Title 1">
            <a:extLst>
              <a:ext uri="{FF2B5EF4-FFF2-40B4-BE49-F238E27FC236}">
                <a16:creationId xmlns:a16="http://schemas.microsoft.com/office/drawing/2014/main" id="{84CD9D0E-8334-3D81-E189-0D6297856908}"/>
              </a:ext>
            </a:extLst>
          </p:cNvPr>
          <p:cNvSpPr txBox="1">
            <a:spLocks/>
          </p:cNvSpPr>
          <p:nvPr/>
        </p:nvSpPr>
        <p:spPr>
          <a:xfrm>
            <a:off x="1193131" y="2314690"/>
            <a:ext cx="9805738" cy="2228620"/>
          </a:xfrm>
          <a:prstGeom prst="rect">
            <a:avLst/>
          </a:prstGeom>
          <a:solidFill>
            <a:srgbClr val="E9D80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pPr algn="ctr" defTabSz="914400"/>
            <a:r>
              <a:rPr lang="en-US" sz="6000" b="1" i="0" u="none" strike="noStrike" baseline="0" dirty="0">
                <a:solidFill>
                  <a:srgbClr val="00467F"/>
                </a:solidFill>
                <a:latin typeface="Verdana"/>
              </a:rPr>
              <a:t>Q&amp;A</a:t>
            </a:r>
            <a:r>
              <a:rPr lang="en-US" sz="6000" b="0" i="0" dirty="0">
                <a:latin typeface="Verdana"/>
              </a:rPr>
              <a:t>​</a:t>
            </a:r>
            <a:br>
              <a:rPr lang="en-US" sz="4300" b="0" i="0" dirty="0">
                <a:latin typeface="Verdana"/>
              </a:rPr>
            </a:br>
            <a:r>
              <a:rPr lang="en-US" sz="4300" b="1" i="0" u="none" strike="noStrike" baseline="0" dirty="0">
                <a:solidFill>
                  <a:srgbClr val="00467F"/>
                </a:solidFill>
                <a:latin typeface="Verdana"/>
              </a:rPr>
              <a:t>How AI works</a:t>
            </a:r>
            <a:r>
              <a:rPr lang="en-US" sz="4300" b="0" i="0" dirty="0">
                <a:latin typeface="Verdana"/>
              </a:rPr>
              <a:t>​</a:t>
            </a:r>
            <a:br>
              <a:rPr lang="en-US" sz="4300" b="0" i="0" dirty="0">
                <a:latin typeface="Verdana"/>
              </a:rPr>
            </a:br>
            <a:r>
              <a:rPr lang="en-US" sz="4300" b="1" i="0" u="none" strike="noStrike" baseline="0" dirty="0">
                <a:solidFill>
                  <a:srgbClr val="00467F"/>
                </a:solidFill>
                <a:latin typeface="Verdana"/>
              </a:rPr>
              <a:t>Why researchers use AI</a:t>
            </a:r>
            <a:r>
              <a:rPr lang="en-US" sz="3600" b="1" i="0" u="none" strike="noStrike" baseline="0" dirty="0">
                <a:solidFill>
                  <a:srgbClr val="00467F"/>
                </a:solidFill>
                <a:latin typeface="Verdana"/>
              </a:rPr>
              <a:t> </a:t>
            </a:r>
            <a:r>
              <a:rPr lang="en-US" sz="3600" b="0" i="0" dirty="0">
                <a:latin typeface="Verdana"/>
              </a:rPr>
              <a:t>​</a:t>
            </a:r>
            <a:endParaRPr lang="en-US" sz="4800" dirty="0">
              <a:latin typeface="+mn-lt"/>
              <a:ea typeface="Verdana"/>
              <a:cs typeface="+mn-cs"/>
            </a:endParaRPr>
          </a:p>
        </p:txBody>
      </p:sp>
    </p:spTree>
    <p:extLst>
      <p:ext uri="{BB962C8B-B14F-4D97-AF65-F5344CB8AC3E}">
        <p14:creationId xmlns:p14="http://schemas.microsoft.com/office/powerpoint/2010/main" val="3892032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35D11-C693-0B05-2108-5ABC34EFA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2C3DB-2697-761B-2A31-BE6E141A14C9}"/>
              </a:ext>
            </a:extLst>
          </p:cNvPr>
          <p:cNvSpPr>
            <a:spLocks noGrp="1"/>
          </p:cNvSpPr>
          <p:nvPr>
            <p:ph type="title"/>
          </p:nvPr>
        </p:nvSpPr>
        <p:spPr>
          <a:xfrm>
            <a:off x="2836650" y="2986722"/>
            <a:ext cx="6518699" cy="884555"/>
          </a:xfrm>
        </p:spPr>
        <p:txBody>
          <a:bodyPr>
            <a:normAutofit/>
          </a:bodyPr>
          <a:lstStyle/>
          <a:p>
            <a:pPr algn="ctr">
              <a:lnSpc>
                <a:spcPct val="120000"/>
              </a:lnSpc>
            </a:pPr>
            <a:r>
              <a:rPr lang="en-US" sz="4400"/>
              <a:t>Responsible AI</a:t>
            </a:r>
          </a:p>
        </p:txBody>
      </p:sp>
    </p:spTree>
    <p:extLst>
      <p:ext uri="{BB962C8B-B14F-4D97-AF65-F5344CB8AC3E}">
        <p14:creationId xmlns:p14="http://schemas.microsoft.com/office/powerpoint/2010/main" val="232789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CC89F-F1CD-05C9-0A39-E3BBD39B1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D2F12-7195-F57B-1959-D1EA13B0F492}"/>
              </a:ext>
            </a:extLst>
          </p:cNvPr>
          <p:cNvSpPr>
            <a:spLocks noGrp="1"/>
          </p:cNvSpPr>
          <p:nvPr>
            <p:ph type="title"/>
          </p:nvPr>
        </p:nvSpPr>
        <p:spPr/>
        <p:txBody>
          <a:bodyPr>
            <a:normAutofit/>
          </a:bodyPr>
          <a:lstStyle/>
          <a:p>
            <a:r>
              <a:rPr lang="en-AU" sz="4400" noProof="0"/>
              <a:t>Some</a:t>
            </a:r>
            <a:r>
              <a:rPr lang="en-AU" sz="4800" noProof="0"/>
              <a:t> AI tools</a:t>
            </a:r>
          </a:p>
        </p:txBody>
      </p:sp>
      <p:sp>
        <p:nvSpPr>
          <p:cNvPr id="13" name="TextBox 12">
            <a:extLst>
              <a:ext uri="{FF2B5EF4-FFF2-40B4-BE49-F238E27FC236}">
                <a16:creationId xmlns:a16="http://schemas.microsoft.com/office/drawing/2014/main" id="{DEB6CAC3-210B-63C1-7646-151C5012EF56}"/>
              </a:ext>
            </a:extLst>
          </p:cNvPr>
          <p:cNvSpPr txBox="1"/>
          <p:nvPr/>
        </p:nvSpPr>
        <p:spPr>
          <a:xfrm>
            <a:off x="602993" y="1272976"/>
            <a:ext cx="440029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chemeClr val="tx2"/>
                </a:solidFill>
              </a:rPr>
              <a:t>Copilot (Free)</a:t>
            </a:r>
            <a:endParaRPr lang="en-US" sz="2800" dirty="0">
              <a:solidFill>
                <a:schemeClr val="tx2"/>
              </a:solidFill>
              <a:ea typeface="Verdana"/>
            </a:endParaRPr>
          </a:p>
          <a:p>
            <a:pPr marL="285750" indent="-285750">
              <a:buFont typeface="Arial"/>
              <a:buChar char="•"/>
            </a:pPr>
            <a:r>
              <a:rPr lang="en-US" sz="2800" dirty="0">
                <a:solidFill>
                  <a:schemeClr val="tx2"/>
                </a:solidFill>
                <a:ea typeface="Verdana"/>
              </a:rPr>
              <a:t>Copilot (Enterprise)</a:t>
            </a:r>
          </a:p>
          <a:p>
            <a:pPr marL="285750" indent="-285750">
              <a:buFont typeface="Arial"/>
              <a:buChar char="•"/>
            </a:pPr>
            <a:r>
              <a:rPr lang="en-US" sz="2800" dirty="0">
                <a:solidFill>
                  <a:schemeClr val="tx2"/>
                </a:solidFill>
                <a:ea typeface="Verdana"/>
              </a:rPr>
              <a:t>Gemini</a:t>
            </a:r>
          </a:p>
          <a:p>
            <a:pPr marL="285750" indent="-285750">
              <a:buFont typeface="Arial"/>
              <a:buChar char="•"/>
            </a:pPr>
            <a:r>
              <a:rPr lang="en-US" sz="2800" dirty="0">
                <a:solidFill>
                  <a:schemeClr val="tx2"/>
                </a:solidFill>
              </a:rPr>
              <a:t>Perplexity</a:t>
            </a:r>
            <a:endParaRPr lang="en-US" sz="2800" dirty="0">
              <a:solidFill>
                <a:schemeClr val="tx2"/>
              </a:solidFill>
              <a:ea typeface="Verdana"/>
            </a:endParaRPr>
          </a:p>
          <a:p>
            <a:pPr marL="285750" indent="-285750">
              <a:buFont typeface="Arial"/>
              <a:buChar char="•"/>
            </a:pPr>
            <a:r>
              <a:rPr lang="en-US" sz="2800" dirty="0">
                <a:solidFill>
                  <a:schemeClr val="tx2"/>
                </a:solidFill>
                <a:ea typeface="Verdana"/>
              </a:rPr>
              <a:t>Elicit</a:t>
            </a:r>
          </a:p>
          <a:p>
            <a:pPr marL="285750" indent="-285750">
              <a:buFont typeface="Arial"/>
              <a:buChar char="•"/>
            </a:pPr>
            <a:r>
              <a:rPr lang="en-US" sz="2800" dirty="0">
                <a:solidFill>
                  <a:schemeClr val="tx2"/>
                </a:solidFill>
              </a:rPr>
              <a:t>ChatGPT</a:t>
            </a:r>
            <a:endParaRPr lang="en-US" sz="2800" dirty="0">
              <a:solidFill>
                <a:schemeClr val="tx2"/>
              </a:solidFill>
              <a:ea typeface="Verdana"/>
            </a:endParaRPr>
          </a:p>
          <a:p>
            <a:pPr marL="285750" indent="-285750">
              <a:buFont typeface="Arial"/>
              <a:buChar char="•"/>
            </a:pPr>
            <a:r>
              <a:rPr lang="en-US" sz="2800" dirty="0">
                <a:solidFill>
                  <a:schemeClr val="tx2"/>
                </a:solidFill>
                <a:ea typeface="Verdana"/>
              </a:rPr>
              <a:t>Grok</a:t>
            </a:r>
          </a:p>
          <a:p>
            <a:pPr marL="285750" indent="-285750">
              <a:buFont typeface="Arial"/>
              <a:buChar char="•"/>
            </a:pPr>
            <a:r>
              <a:rPr lang="en-US" sz="2800" dirty="0">
                <a:solidFill>
                  <a:schemeClr val="tx2"/>
                </a:solidFill>
                <a:ea typeface="Verdana"/>
              </a:rPr>
              <a:t>Claude</a:t>
            </a:r>
          </a:p>
          <a:p>
            <a:pPr marL="285750" indent="-285750">
              <a:buFont typeface="Arial"/>
              <a:buChar char="•"/>
            </a:pPr>
            <a:r>
              <a:rPr lang="en-US" sz="2800" dirty="0">
                <a:solidFill>
                  <a:schemeClr val="tx2"/>
                </a:solidFill>
              </a:rPr>
              <a:t>Mistral</a:t>
            </a:r>
            <a:endParaRPr lang="en-US" sz="2800" dirty="0">
              <a:solidFill>
                <a:schemeClr val="tx2"/>
              </a:solidFill>
              <a:ea typeface="Verdana"/>
            </a:endParaRPr>
          </a:p>
          <a:p>
            <a:pPr marL="285750" indent="-285750">
              <a:buFont typeface="Arial"/>
              <a:buChar char="•"/>
            </a:pPr>
            <a:r>
              <a:rPr lang="en-US" sz="2800" dirty="0" err="1">
                <a:solidFill>
                  <a:schemeClr val="tx2"/>
                </a:solidFill>
                <a:ea typeface="Verdana"/>
              </a:rPr>
              <a:t>Concensus</a:t>
            </a:r>
            <a:endParaRPr lang="en-US" sz="2800" dirty="0">
              <a:solidFill>
                <a:schemeClr val="tx2"/>
              </a:solidFill>
              <a:ea typeface="Verdana"/>
            </a:endParaRPr>
          </a:p>
          <a:p>
            <a:pPr marL="285750" indent="-285750">
              <a:buFont typeface="Arial"/>
              <a:buChar char="•"/>
            </a:pPr>
            <a:r>
              <a:rPr lang="en-US" sz="2800" dirty="0" err="1">
                <a:solidFill>
                  <a:schemeClr val="tx2"/>
                </a:solidFill>
                <a:ea typeface="Verdana"/>
              </a:rPr>
              <a:t>LLaMA</a:t>
            </a:r>
            <a:endParaRPr lang="en-US" sz="2800" dirty="0">
              <a:solidFill>
                <a:schemeClr val="tx2"/>
              </a:solidFill>
              <a:ea typeface="Verdana"/>
            </a:endParaRPr>
          </a:p>
        </p:txBody>
      </p:sp>
      <p:sp>
        <p:nvSpPr>
          <p:cNvPr id="14" name="TextBox 13">
            <a:extLst>
              <a:ext uri="{FF2B5EF4-FFF2-40B4-BE49-F238E27FC236}">
                <a16:creationId xmlns:a16="http://schemas.microsoft.com/office/drawing/2014/main" id="{6BCB9BFF-F5C9-23F2-30FE-ACCB82CC7D63}"/>
              </a:ext>
            </a:extLst>
          </p:cNvPr>
          <p:cNvSpPr txBox="1"/>
          <p:nvPr/>
        </p:nvSpPr>
        <p:spPr>
          <a:xfrm>
            <a:off x="2526631" y="6229153"/>
            <a:ext cx="4074642" cy="369332"/>
          </a:xfrm>
          <a:prstGeom prst="rect">
            <a:avLst/>
          </a:prstGeom>
          <a:noFill/>
        </p:spPr>
        <p:txBody>
          <a:bodyPr wrap="none" lIns="91440" tIns="45720" rIns="91440" bIns="45720" rtlCol="0" anchor="t">
            <a:spAutoFit/>
          </a:bodyPr>
          <a:lstStyle/>
          <a:p>
            <a:r>
              <a:rPr lang="en-AU" dirty="0">
                <a:hlinkClick r:id="rId3"/>
              </a:rPr>
              <a:t>Research AI | Generative AI tools</a:t>
            </a:r>
            <a:endParaRPr lang="en-AU" dirty="0"/>
          </a:p>
        </p:txBody>
      </p:sp>
      <p:pic>
        <p:nvPicPr>
          <p:cNvPr id="5" name="Picture 4" descr="A screenshot of a web page&#10;&#10;AI-generated content may be incorrect.">
            <a:extLst>
              <a:ext uri="{FF2B5EF4-FFF2-40B4-BE49-F238E27FC236}">
                <a16:creationId xmlns:a16="http://schemas.microsoft.com/office/drawing/2014/main" id="{8E67615E-DD93-07C1-0F2B-D709F1033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292" y="344592"/>
            <a:ext cx="6087235" cy="5098059"/>
          </a:xfrm>
          <a:prstGeom prst="rect">
            <a:avLst/>
          </a:prstGeom>
          <a:effectLst>
            <a:outerShdw blurRad="279943" dist="161131" dir="2483006" sx="101000" sy="101000" algn="tl" rotWithShape="0">
              <a:prstClr val="black">
                <a:alpha val="47000"/>
              </a:prstClr>
            </a:outerShdw>
          </a:effectLst>
        </p:spPr>
      </p:pic>
      <p:pic>
        <p:nvPicPr>
          <p:cNvPr id="7" name="Picture 6" descr="A screenshot of a computer&#10;&#10;AI-generated content may be incorrect.">
            <a:extLst>
              <a:ext uri="{FF2B5EF4-FFF2-40B4-BE49-F238E27FC236}">
                <a16:creationId xmlns:a16="http://schemas.microsoft.com/office/drawing/2014/main" id="{D8BC36A3-108C-0479-DA0D-AEBAAD04A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5586" y="1415349"/>
            <a:ext cx="6442649" cy="4815810"/>
          </a:xfrm>
          <a:prstGeom prst="rect">
            <a:avLst/>
          </a:prstGeom>
          <a:effectLst>
            <a:outerShdw blurRad="279943" dist="161131" dir="2483006" sx="101000" sy="101000" algn="tl" rotWithShape="0">
              <a:prstClr val="black">
                <a:alpha val="47000"/>
              </a:prstClr>
            </a:outerShdw>
          </a:effectLst>
        </p:spPr>
      </p:pic>
      <p:sp>
        <p:nvSpPr>
          <p:cNvPr id="3" name="Title 1">
            <a:extLst>
              <a:ext uri="{FF2B5EF4-FFF2-40B4-BE49-F238E27FC236}">
                <a16:creationId xmlns:a16="http://schemas.microsoft.com/office/drawing/2014/main" id="{5CA42A93-55F5-E03A-AF0D-7765FEAC7E16}"/>
              </a:ext>
            </a:extLst>
          </p:cNvPr>
          <p:cNvSpPr txBox="1">
            <a:spLocks/>
          </p:cNvSpPr>
          <p:nvPr/>
        </p:nvSpPr>
        <p:spPr>
          <a:xfrm rot="20718283">
            <a:off x="407633" y="919085"/>
            <a:ext cx="8927053" cy="2228620"/>
          </a:xfrm>
          <a:prstGeom prst="rect">
            <a:avLst/>
          </a:prstGeom>
          <a:solidFill>
            <a:srgbClr val="E9D80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pPr algn="ctr" defTabSz="914400"/>
            <a:r>
              <a:rPr lang="en-US" sz="4800" dirty="0">
                <a:latin typeface="+mn-lt"/>
                <a:ea typeface="Verdana"/>
                <a:cs typeface="+mn-cs"/>
              </a:rPr>
              <a:t>What kind of research data do you work with?</a:t>
            </a:r>
          </a:p>
        </p:txBody>
      </p:sp>
    </p:spTree>
    <p:extLst>
      <p:ext uri="{BB962C8B-B14F-4D97-AF65-F5344CB8AC3E}">
        <p14:creationId xmlns:p14="http://schemas.microsoft.com/office/powerpoint/2010/main" val="244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352F469B-91FA-3D83-9292-8A6923BCB8BE}"/>
              </a:ext>
            </a:extLst>
          </p:cNvPr>
          <p:cNvPicPr>
            <a:picLocks noGrp="1" noChangeAspect="1"/>
          </p:cNvPicPr>
          <p:nvPr>
            <p:ph idx="1"/>
          </p:nvPr>
        </p:nvPicPr>
        <p:blipFill>
          <a:blip r:embed="rId3"/>
          <a:srcRect l="15080" t="9361" r="14900" b="7789"/>
          <a:stretch/>
        </p:blipFill>
        <p:spPr>
          <a:xfrm>
            <a:off x="705155" y="861231"/>
            <a:ext cx="8068456" cy="5936647"/>
          </a:xfrm>
          <a:prstGeom prst="rect">
            <a:avLst/>
          </a:prstGeom>
          <a:ln w="38100">
            <a:solidFill>
              <a:schemeClr val="tx1"/>
            </a:solidFill>
          </a:ln>
        </p:spPr>
      </p:pic>
      <p:sp>
        <p:nvSpPr>
          <p:cNvPr id="5" name="TextBox 4">
            <a:extLst>
              <a:ext uri="{FF2B5EF4-FFF2-40B4-BE49-F238E27FC236}">
                <a16:creationId xmlns:a16="http://schemas.microsoft.com/office/drawing/2014/main" id="{38C50B19-9262-7818-6C90-1CBEC3FDE6E8}"/>
              </a:ext>
            </a:extLst>
          </p:cNvPr>
          <p:cNvSpPr txBox="1"/>
          <p:nvPr/>
        </p:nvSpPr>
        <p:spPr>
          <a:xfrm>
            <a:off x="9319578" y="6490102"/>
            <a:ext cx="33108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mn-lt"/>
                <a:cs typeface="+mn-lt"/>
              </a:rPr>
              <a:t>https://</a:t>
            </a:r>
            <a:r>
              <a:rPr lang="en-US" sz="1400" err="1">
                <a:ea typeface="+mn-lt"/>
                <a:cs typeface="+mn-lt"/>
              </a:rPr>
              <a:t>otter.ai</a:t>
            </a:r>
            <a:r>
              <a:rPr lang="en-US" sz="1400">
                <a:ea typeface="+mn-lt"/>
                <a:cs typeface="+mn-lt"/>
              </a:rPr>
              <a:t>/privacy-policy</a:t>
            </a:r>
            <a:endParaRPr lang="en-US" sz="1400"/>
          </a:p>
        </p:txBody>
      </p:sp>
      <p:sp>
        <p:nvSpPr>
          <p:cNvPr id="3" name="Title 1">
            <a:extLst>
              <a:ext uri="{FF2B5EF4-FFF2-40B4-BE49-F238E27FC236}">
                <a16:creationId xmlns:a16="http://schemas.microsoft.com/office/drawing/2014/main" id="{5150F68B-4786-49E4-72F9-EA341D006733}"/>
              </a:ext>
            </a:extLst>
          </p:cNvPr>
          <p:cNvSpPr>
            <a:spLocks noGrp="1"/>
          </p:cNvSpPr>
          <p:nvPr>
            <p:ph type="title"/>
          </p:nvPr>
        </p:nvSpPr>
        <p:spPr>
          <a:xfrm>
            <a:off x="3680342" y="-218199"/>
            <a:ext cx="7505975" cy="1325563"/>
          </a:xfrm>
        </p:spPr>
        <p:txBody>
          <a:bodyPr/>
          <a:lstStyle/>
          <a:p>
            <a:r>
              <a:rPr lang="en-US" sz="4400"/>
              <a:t>Terms of use example</a:t>
            </a:r>
            <a:r>
              <a:rPr lang="en-US"/>
              <a:t> </a:t>
            </a:r>
          </a:p>
        </p:txBody>
      </p:sp>
      <p:pic>
        <p:nvPicPr>
          <p:cNvPr id="6" name="Content Placeholder 3" descr="A screenshot of a computer&#10;&#10;Description automatically generated">
            <a:extLst>
              <a:ext uri="{FF2B5EF4-FFF2-40B4-BE49-F238E27FC236}">
                <a16:creationId xmlns:a16="http://schemas.microsoft.com/office/drawing/2014/main" id="{CAE24C79-0196-5C82-39BC-EF5AAE001733}"/>
              </a:ext>
            </a:extLst>
          </p:cNvPr>
          <p:cNvPicPr>
            <a:picLocks noChangeAspect="1"/>
          </p:cNvPicPr>
          <p:nvPr/>
        </p:nvPicPr>
        <p:blipFill>
          <a:blip r:embed="rId3"/>
          <a:srcRect l="1821" t="1208" r="85464" b="94121"/>
          <a:stretch/>
        </p:blipFill>
        <p:spPr>
          <a:xfrm>
            <a:off x="696844" y="108223"/>
            <a:ext cx="2815789" cy="677711"/>
          </a:xfrm>
          <a:prstGeom prst="rect">
            <a:avLst/>
          </a:prstGeom>
        </p:spPr>
      </p:pic>
      <p:sp>
        <p:nvSpPr>
          <p:cNvPr id="7" name="Rectangle 6">
            <a:extLst>
              <a:ext uri="{FF2B5EF4-FFF2-40B4-BE49-F238E27FC236}">
                <a16:creationId xmlns:a16="http://schemas.microsoft.com/office/drawing/2014/main" id="{B35FBE57-2167-6742-9EB3-99D9FAABC04C}"/>
              </a:ext>
            </a:extLst>
          </p:cNvPr>
          <p:cNvSpPr/>
          <p:nvPr/>
        </p:nvSpPr>
        <p:spPr>
          <a:xfrm>
            <a:off x="1028421" y="1968565"/>
            <a:ext cx="7548419" cy="2221469"/>
          </a:xfrm>
          <a:prstGeom prst="rect">
            <a:avLst/>
          </a:prstGeom>
          <a:solidFill>
            <a:schemeClr val="bg1">
              <a:alpha val="7058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D13396-212E-7F01-B42B-E3CDF2F30994}"/>
              </a:ext>
            </a:extLst>
          </p:cNvPr>
          <p:cNvSpPr/>
          <p:nvPr/>
        </p:nvSpPr>
        <p:spPr>
          <a:xfrm>
            <a:off x="3831220" y="4297742"/>
            <a:ext cx="3206188" cy="2163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ECA63D-4AAC-7EC2-0D93-06D2470EE549}"/>
              </a:ext>
            </a:extLst>
          </p:cNvPr>
          <p:cNvSpPr/>
          <p:nvPr/>
        </p:nvSpPr>
        <p:spPr>
          <a:xfrm>
            <a:off x="2889812" y="5115523"/>
            <a:ext cx="5687028" cy="2163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81E0AC-991D-F351-FDD3-FD36D35094C0}"/>
              </a:ext>
            </a:extLst>
          </p:cNvPr>
          <p:cNvSpPr/>
          <p:nvPr/>
        </p:nvSpPr>
        <p:spPr>
          <a:xfrm>
            <a:off x="2162536" y="5377723"/>
            <a:ext cx="3312289" cy="2163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F5A5BC-817A-635A-1279-28099529AC10}"/>
              </a:ext>
            </a:extLst>
          </p:cNvPr>
          <p:cNvSpPr/>
          <p:nvPr/>
        </p:nvSpPr>
        <p:spPr>
          <a:xfrm>
            <a:off x="1331089" y="5669980"/>
            <a:ext cx="2500132" cy="2163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5D2F7B-04B1-5C6B-408B-8FFBAB5BEC6D}"/>
              </a:ext>
            </a:extLst>
          </p:cNvPr>
          <p:cNvSpPr/>
          <p:nvPr/>
        </p:nvSpPr>
        <p:spPr>
          <a:xfrm>
            <a:off x="4829577" y="5933304"/>
            <a:ext cx="3644722" cy="2163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5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7321-5D77-E56C-FFD9-2288C1F53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4E0F6E-CF7A-1E0F-F230-D39A27044D89}"/>
              </a:ext>
            </a:extLst>
          </p:cNvPr>
          <p:cNvSpPr>
            <a:spLocks noGrp="1"/>
          </p:cNvSpPr>
          <p:nvPr>
            <p:ph type="title"/>
          </p:nvPr>
        </p:nvSpPr>
        <p:spPr/>
        <p:txBody>
          <a:bodyPr>
            <a:normAutofit/>
          </a:bodyPr>
          <a:lstStyle/>
          <a:p>
            <a:r>
              <a:rPr lang="en-NZ" sz="4400"/>
              <a:t>Responsible AI</a:t>
            </a:r>
          </a:p>
        </p:txBody>
      </p:sp>
      <p:sp>
        <p:nvSpPr>
          <p:cNvPr id="7" name="Text Placeholder 6">
            <a:extLst>
              <a:ext uri="{FF2B5EF4-FFF2-40B4-BE49-F238E27FC236}">
                <a16:creationId xmlns:a16="http://schemas.microsoft.com/office/drawing/2014/main" id="{1A18FDE7-3698-D4D3-06E3-92116BABC2A7}"/>
              </a:ext>
            </a:extLst>
          </p:cNvPr>
          <p:cNvSpPr>
            <a:spLocks noGrp="1"/>
          </p:cNvSpPr>
          <p:nvPr>
            <p:ph type="body" sz="quarter" idx="11"/>
          </p:nvPr>
        </p:nvSpPr>
        <p:spPr/>
        <p:txBody>
          <a:bodyPr vert="horz" lIns="0" tIns="45720" rIns="0" bIns="45720" rtlCol="0" anchor="t">
            <a:normAutofit/>
          </a:bodyPr>
          <a:lstStyle/>
          <a:p>
            <a:r>
              <a:rPr lang="en-NZ" sz="1200" dirty="0"/>
              <a:t>Home / </a:t>
            </a:r>
            <a:r>
              <a:rPr lang="en-NZ" sz="1200" dirty="0">
                <a:hlinkClick r:id="rId3"/>
              </a:rPr>
              <a:t>Policies impacting research data</a:t>
            </a:r>
            <a:endParaRPr lang="en-NZ" sz="1200" dirty="0"/>
          </a:p>
          <a:p>
            <a:endParaRPr lang="en-NZ" dirty="0"/>
          </a:p>
        </p:txBody>
      </p:sp>
      <p:sp>
        <p:nvSpPr>
          <p:cNvPr id="6" name="Text Placeholder 5">
            <a:extLst>
              <a:ext uri="{FF2B5EF4-FFF2-40B4-BE49-F238E27FC236}">
                <a16:creationId xmlns:a16="http://schemas.microsoft.com/office/drawing/2014/main" id="{CFEEECC6-5221-3279-952D-0C168BF29BF1}"/>
              </a:ext>
            </a:extLst>
          </p:cNvPr>
          <p:cNvSpPr>
            <a:spLocks noGrp="1"/>
          </p:cNvSpPr>
          <p:nvPr>
            <p:ph type="body" sz="quarter" idx="10"/>
          </p:nvPr>
        </p:nvSpPr>
        <p:spPr>
          <a:xfrm>
            <a:off x="593591" y="1338681"/>
            <a:ext cx="6435770" cy="3021393"/>
          </a:xfrm>
        </p:spPr>
        <p:txBody>
          <a:bodyPr vert="horz" lIns="108000" tIns="108000" rIns="108000" bIns="108000" rtlCol="0" anchor="t">
            <a:noAutofit/>
          </a:bodyPr>
          <a:lstStyle/>
          <a:p>
            <a:pPr>
              <a:lnSpc>
                <a:spcPct val="100000"/>
              </a:lnSpc>
              <a:spcBef>
                <a:spcPct val="20000"/>
              </a:spcBef>
              <a:spcAft>
                <a:spcPts val="0"/>
              </a:spcAft>
            </a:pPr>
            <a:r>
              <a:rPr lang="en-US" sz="2800" b="1" dirty="0">
                <a:ea typeface="Verdana"/>
              </a:rPr>
              <a:t>No AI Policy</a:t>
            </a:r>
          </a:p>
          <a:p>
            <a:pPr>
              <a:lnSpc>
                <a:spcPct val="100000"/>
              </a:lnSpc>
              <a:spcBef>
                <a:spcPct val="20000"/>
              </a:spcBef>
              <a:spcAft>
                <a:spcPts val="0"/>
              </a:spcAft>
            </a:pPr>
            <a:r>
              <a:rPr lang="en-US" sz="2800" b="1" dirty="0">
                <a:ea typeface="Verdana"/>
              </a:rPr>
              <a:t>Use guided by existing policies</a:t>
            </a:r>
          </a:p>
          <a:p>
            <a:pPr>
              <a:lnSpc>
                <a:spcPct val="100000"/>
              </a:lnSpc>
              <a:spcBef>
                <a:spcPct val="20000"/>
              </a:spcBef>
              <a:spcAft>
                <a:spcPts val="0"/>
              </a:spcAft>
            </a:pPr>
            <a:endParaRPr lang="en-US" sz="1200" b="1" i="1" dirty="0">
              <a:ea typeface="Verdana"/>
            </a:endParaRPr>
          </a:p>
          <a:p>
            <a:pPr marL="457200" indent="-457200">
              <a:lnSpc>
                <a:spcPct val="100000"/>
              </a:lnSpc>
              <a:spcBef>
                <a:spcPct val="20000"/>
              </a:spcBef>
              <a:spcAft>
                <a:spcPts val="0"/>
              </a:spcAft>
              <a:buFont typeface="+mj-lt"/>
              <a:buAutoNum type="arabicPeriod"/>
            </a:pPr>
            <a:r>
              <a:rPr lang="en-US" sz="2400" dirty="0">
                <a:ea typeface="Verdana"/>
              </a:rPr>
              <a:t>Privacy Policy</a:t>
            </a:r>
          </a:p>
          <a:p>
            <a:pPr marL="457200" indent="-457200">
              <a:lnSpc>
                <a:spcPct val="100000"/>
              </a:lnSpc>
              <a:spcBef>
                <a:spcPct val="20000"/>
              </a:spcBef>
              <a:spcAft>
                <a:spcPts val="0"/>
              </a:spcAft>
              <a:buFont typeface="+mj-lt"/>
              <a:buAutoNum type="arabicPeriod"/>
            </a:pPr>
            <a:r>
              <a:rPr lang="en-US" sz="2400" dirty="0">
                <a:ea typeface="Verdana"/>
              </a:rPr>
              <a:t>Research Data Management</a:t>
            </a:r>
            <a:br>
              <a:rPr lang="en-US" sz="2400" dirty="0">
                <a:ea typeface="Verdana"/>
              </a:rPr>
            </a:br>
            <a:r>
              <a:rPr lang="en-US" dirty="0">
                <a:ea typeface="Verdana"/>
              </a:rPr>
              <a:t>- Data</a:t>
            </a:r>
            <a:r>
              <a:rPr lang="en-US" sz="2000" dirty="0">
                <a:ea typeface="Verdana"/>
              </a:rPr>
              <a:t> classification</a:t>
            </a:r>
          </a:p>
          <a:p>
            <a:pPr marL="457200" indent="-457200">
              <a:lnSpc>
                <a:spcPct val="100000"/>
              </a:lnSpc>
              <a:buFont typeface="+mj-lt"/>
              <a:buAutoNum type="arabicPeriod"/>
            </a:pPr>
            <a:r>
              <a:rPr lang="en-US" sz="2400" dirty="0">
                <a:ea typeface="Verdana"/>
              </a:rPr>
              <a:t>IT Security Policy</a:t>
            </a:r>
            <a:endParaRPr lang="en-US" sz="1800" dirty="0">
              <a:ea typeface="Verdana"/>
            </a:endParaRPr>
          </a:p>
          <a:p>
            <a:pPr marL="457200" indent="-457200">
              <a:lnSpc>
                <a:spcPct val="100000"/>
              </a:lnSpc>
              <a:buFont typeface="+mj-lt"/>
              <a:buAutoNum type="arabicPeriod"/>
            </a:pPr>
            <a:r>
              <a:rPr lang="en-US" sz="2400" dirty="0">
                <a:ea typeface="Verdana"/>
              </a:rPr>
              <a:t>GenAI usage standard</a:t>
            </a:r>
            <a:endParaRPr lang="en-US" sz="1800" dirty="0">
              <a:ea typeface="Verdana"/>
            </a:endParaRPr>
          </a:p>
          <a:p>
            <a:pPr marL="457200" indent="-457200">
              <a:lnSpc>
                <a:spcPct val="100000"/>
              </a:lnSpc>
              <a:buFont typeface="+mj-lt"/>
              <a:buAutoNum type="arabicPeriod"/>
            </a:pPr>
            <a:r>
              <a:rPr lang="en-US" sz="2400" dirty="0">
                <a:ea typeface="Verdana"/>
              </a:rPr>
              <a:t>Research Integrity Policy </a:t>
            </a:r>
            <a:br>
              <a:rPr lang="en-US" sz="2400" dirty="0">
                <a:ea typeface="Verdana"/>
              </a:rPr>
            </a:br>
            <a:r>
              <a:rPr lang="en-US" dirty="0">
                <a:ea typeface="Verdana"/>
              </a:rPr>
              <a:t>- Authorship and Publication Guidelines</a:t>
            </a:r>
          </a:p>
        </p:txBody>
      </p:sp>
      <p:pic>
        <p:nvPicPr>
          <p:cNvPr id="4" name="Picture 3" descr="A screenshot of a website&#10;&#10;AI-generated content may be incorrect.">
            <a:extLst>
              <a:ext uri="{FF2B5EF4-FFF2-40B4-BE49-F238E27FC236}">
                <a16:creationId xmlns:a16="http://schemas.microsoft.com/office/drawing/2014/main" id="{91DBC75F-9260-B01A-FDCD-D64AFA37C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848" y="209378"/>
            <a:ext cx="4629569" cy="64392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16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500"/>
                                        <p:tgtEl>
                                          <p:spTgt spid="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fade">
                                      <p:cBhvr>
                                        <p:cTn id="13" dur="500"/>
                                        <p:tgtEl>
                                          <p:spTgt spid="6">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fade">
                                      <p:cBhvr>
                                        <p:cTn id="1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82">
          <a:extLst>
            <a:ext uri="{FF2B5EF4-FFF2-40B4-BE49-F238E27FC236}">
              <a16:creationId xmlns:a16="http://schemas.microsoft.com/office/drawing/2014/main" id="{A64F39CF-41B6-4060-7760-4B1735DF4A58}"/>
            </a:ext>
          </a:extLst>
        </p:cNvPr>
        <p:cNvGrpSpPr/>
        <p:nvPr/>
      </p:nvGrpSpPr>
      <p:grpSpPr>
        <a:xfrm>
          <a:off x="0" y="0"/>
          <a:ext cx="0" cy="0"/>
          <a:chOff x="0" y="0"/>
          <a:chExt cx="0" cy="0"/>
        </a:xfrm>
      </p:grpSpPr>
      <p:pic>
        <p:nvPicPr>
          <p:cNvPr id="7" name="Picture 6" descr="A circular blue and white diagram&#10;&#10;AI-generated content may be incorrect.">
            <a:extLst>
              <a:ext uri="{FF2B5EF4-FFF2-40B4-BE49-F238E27FC236}">
                <a16:creationId xmlns:a16="http://schemas.microsoft.com/office/drawing/2014/main" id="{C57932E6-84ED-B66B-54BA-C571D5076AAA}"/>
              </a:ext>
            </a:extLst>
          </p:cNvPr>
          <p:cNvPicPr>
            <a:picLocks noChangeAspect="1"/>
          </p:cNvPicPr>
          <p:nvPr/>
        </p:nvPicPr>
        <p:blipFill>
          <a:blip r:embed="rId3">
            <a:clrChange>
              <a:clrFrom>
                <a:srgbClr val="FFFFFF"/>
              </a:clrFrom>
              <a:clrTo>
                <a:srgbClr val="FFFFFF">
                  <a:alpha val="0"/>
                </a:srgbClr>
              </a:clrTo>
            </a:clrChange>
            <a:alphaModFix/>
            <a:duotone>
              <a:prstClr val="black"/>
              <a:schemeClr val="accent2">
                <a:tint val="45000"/>
                <a:satMod val="400000"/>
              </a:schemeClr>
            </a:duotone>
            <a:extLst>
              <a:ext uri="{BEBA8EAE-BF5A-486C-A8C5-ECC9F3942E4B}">
                <a14:imgProps xmlns:a14="http://schemas.microsoft.com/office/drawing/2010/main">
                  <a14:imgLayer r:embed="rId4">
                    <a14:imgEffect>
                      <a14:saturation sat="200000"/>
                    </a14:imgEffect>
                    <a14:imgEffect>
                      <a14:brightnessContrast contrast="-1000"/>
                    </a14:imgEffect>
                  </a14:imgLayer>
                </a14:imgProps>
              </a:ext>
              <a:ext uri="{28A0092B-C50C-407E-A947-70E740481C1C}">
                <a14:useLocalDpi xmlns:a14="http://schemas.microsoft.com/office/drawing/2010/main" val="0"/>
              </a:ext>
            </a:extLst>
          </a:blip>
          <a:srcRect l="5064" t="1544" r="11191" b="749"/>
          <a:stretch/>
        </p:blipFill>
        <p:spPr>
          <a:xfrm>
            <a:off x="5705592" y="982639"/>
            <a:ext cx="6604519" cy="5800414"/>
          </a:xfrm>
          <a:prstGeom prst="rect">
            <a:avLst/>
          </a:prstGeom>
        </p:spPr>
      </p:pic>
      <p:sp>
        <p:nvSpPr>
          <p:cNvPr id="4" name="Google Shape;383;p76">
            <a:extLst>
              <a:ext uri="{FF2B5EF4-FFF2-40B4-BE49-F238E27FC236}">
                <a16:creationId xmlns:a16="http://schemas.microsoft.com/office/drawing/2014/main" id="{83B9A1A9-5560-3B15-3D7F-892EB1863DC9}"/>
              </a:ext>
            </a:extLst>
          </p:cNvPr>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buSzPts val="990"/>
            </a:pPr>
            <a:r>
              <a:rPr lang="en-NZ" sz="4400" b="1" dirty="0">
                <a:ea typeface="Roboto Light"/>
                <a:cs typeface="Roboto Light"/>
                <a:sym typeface="Roboto Light"/>
              </a:rPr>
              <a:t>1. Privacy principles</a:t>
            </a:r>
            <a:endParaRPr sz="4027" b="1" dirty="0">
              <a:solidFill>
                <a:schemeClr val="accent1"/>
              </a:solidFill>
              <a:ea typeface="Roboto Medium"/>
              <a:cs typeface="Roboto Medium"/>
              <a:sym typeface="Roboto Light"/>
            </a:endParaRPr>
          </a:p>
        </p:txBody>
      </p:sp>
      <p:sp>
        <p:nvSpPr>
          <p:cNvPr id="384" name="Google Shape;384;p76">
            <a:extLst>
              <a:ext uri="{FF2B5EF4-FFF2-40B4-BE49-F238E27FC236}">
                <a16:creationId xmlns:a16="http://schemas.microsoft.com/office/drawing/2014/main" id="{54E1EEA8-3555-BDF5-E37B-EDFDDAAF9EC5}"/>
              </a:ext>
            </a:extLst>
          </p:cNvPr>
          <p:cNvSpPr txBox="1">
            <a:spLocks noGrp="1"/>
          </p:cNvSpPr>
          <p:nvPr>
            <p:ph type="body" sz="quarter" idx="10"/>
          </p:nvPr>
        </p:nvSpPr>
        <p:spPr>
          <a:xfrm>
            <a:off x="722107" y="1712762"/>
            <a:ext cx="4623326" cy="1288285"/>
          </a:xfrm>
          <a:prstGeom prst="rect">
            <a:avLst/>
          </a:prstGeom>
          <a:noFill/>
          <a:ln>
            <a:noFill/>
          </a:ln>
        </p:spPr>
        <p:txBody>
          <a:bodyPr spcFirstLastPara="1" vert="horz" wrap="square" lIns="121900" tIns="121900" rIns="121900" bIns="121900" rtlCol="0" anchor="t" anchorCtr="0">
            <a:noAutofit/>
          </a:bodyPr>
          <a:lstStyle/>
          <a:p>
            <a:pPr>
              <a:lnSpc>
                <a:spcPct val="114999"/>
              </a:lnSpc>
              <a:spcBef>
                <a:spcPts val="800"/>
              </a:spcBef>
              <a:spcAft>
                <a:spcPts val="800"/>
              </a:spcAft>
            </a:pPr>
            <a:r>
              <a:rPr lang="en-NZ" sz="2800" b="1">
                <a:ea typeface="Verdana"/>
                <a:cs typeface="Roboto Light"/>
                <a:sym typeface="Roboto Light"/>
              </a:rPr>
              <a:t>Based on Privacy Act 2020</a:t>
            </a:r>
          </a:p>
        </p:txBody>
      </p:sp>
      <p:sp>
        <p:nvSpPr>
          <p:cNvPr id="14" name="Text Placeholder 13">
            <a:extLst>
              <a:ext uri="{FF2B5EF4-FFF2-40B4-BE49-F238E27FC236}">
                <a16:creationId xmlns:a16="http://schemas.microsoft.com/office/drawing/2014/main" id="{AC708758-3338-6C9E-C90D-59BEB1E218B5}"/>
              </a:ext>
            </a:extLst>
          </p:cNvPr>
          <p:cNvSpPr>
            <a:spLocks noGrp="1"/>
          </p:cNvSpPr>
          <p:nvPr>
            <p:ph type="body" sz="quarter" idx="11"/>
          </p:nvPr>
        </p:nvSpPr>
        <p:spPr>
          <a:xfrm>
            <a:off x="727296" y="6032025"/>
            <a:ext cx="8933434" cy="932191"/>
          </a:xfrm>
        </p:spPr>
        <p:txBody>
          <a:bodyPr vert="horz" lIns="0" tIns="45720" rIns="0" bIns="45720" rtlCol="0" anchor="t">
            <a:normAutofit/>
          </a:bodyPr>
          <a:lstStyle/>
          <a:p>
            <a:r>
              <a:rPr lang="en-AU" sz="2400"/>
              <a:t> </a:t>
            </a:r>
            <a:r>
              <a:rPr lang="en-NZ" sz="2400">
                <a:hlinkClick r:id="rId5"/>
              </a:rPr>
              <a:t>Privacy Policy</a:t>
            </a:r>
            <a:endParaRPr lang="en-AU" sz="2400"/>
          </a:p>
        </p:txBody>
      </p:sp>
      <p:sp>
        <p:nvSpPr>
          <p:cNvPr id="5" name="Google Shape;166;p29" descr="Yellow circle">
            <a:extLst>
              <a:ext uri="{FF2B5EF4-FFF2-40B4-BE49-F238E27FC236}">
                <a16:creationId xmlns:a16="http://schemas.microsoft.com/office/drawing/2014/main" id="{2DA6C980-688D-3C13-02BE-2CD44E302766}"/>
              </a:ext>
            </a:extLst>
          </p:cNvPr>
          <p:cNvSpPr/>
          <p:nvPr/>
        </p:nvSpPr>
        <p:spPr>
          <a:xfrm>
            <a:off x="6251103" y="4089807"/>
            <a:ext cx="284486" cy="284486"/>
          </a:xfrm>
          <a:prstGeom prst="ellipse">
            <a:avLst/>
          </a:prstGeom>
          <a:solidFill>
            <a:srgbClr val="E9D80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3200"/>
          </a:p>
        </p:txBody>
      </p:sp>
    </p:spTree>
    <p:extLst>
      <p:ext uri="{BB962C8B-B14F-4D97-AF65-F5344CB8AC3E}">
        <p14:creationId xmlns:p14="http://schemas.microsoft.com/office/powerpoint/2010/main" val="1604693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EE710-43AC-DF6A-FF3F-83106040F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7FDED-6423-65D6-1B23-7736C2E638A2}"/>
              </a:ext>
            </a:extLst>
          </p:cNvPr>
          <p:cNvSpPr>
            <a:spLocks noGrp="1"/>
          </p:cNvSpPr>
          <p:nvPr>
            <p:ph type="title"/>
          </p:nvPr>
        </p:nvSpPr>
        <p:spPr/>
        <p:txBody>
          <a:bodyPr/>
          <a:lstStyle/>
          <a:p>
            <a:r>
              <a:rPr lang="en-NZ"/>
              <a:t>2. RDM: Data classification</a:t>
            </a:r>
          </a:p>
        </p:txBody>
      </p:sp>
      <p:sp>
        <p:nvSpPr>
          <p:cNvPr id="3" name="Text Placeholder 2">
            <a:extLst>
              <a:ext uri="{FF2B5EF4-FFF2-40B4-BE49-F238E27FC236}">
                <a16:creationId xmlns:a16="http://schemas.microsoft.com/office/drawing/2014/main" id="{1A5E27FA-8DB3-585C-B313-3C408D13BCB3}"/>
              </a:ext>
            </a:extLst>
          </p:cNvPr>
          <p:cNvSpPr>
            <a:spLocks noGrp="1"/>
          </p:cNvSpPr>
          <p:nvPr>
            <p:ph type="body" sz="quarter" idx="11"/>
          </p:nvPr>
        </p:nvSpPr>
        <p:spPr/>
        <p:txBody>
          <a:bodyPr>
            <a:normAutofit/>
          </a:bodyPr>
          <a:lstStyle/>
          <a:p>
            <a:r>
              <a:rPr lang="en-NZ" sz="1200"/>
              <a:t> </a:t>
            </a:r>
            <a:r>
              <a:rPr lang="en-NZ" sz="1200">
                <a:hlinkClick r:id="rId3"/>
              </a:rPr>
              <a:t>Research data classification standard</a:t>
            </a:r>
            <a:endParaRPr lang="en-NZ" sz="1200"/>
          </a:p>
          <a:p>
            <a:endParaRPr lang="en-NZ"/>
          </a:p>
          <a:p>
            <a:endParaRPr lang="en-NZ"/>
          </a:p>
        </p:txBody>
      </p:sp>
      <p:sp>
        <p:nvSpPr>
          <p:cNvPr id="6" name="Text Placeholder">
            <a:extLst>
              <a:ext uri="{FF2B5EF4-FFF2-40B4-BE49-F238E27FC236}">
                <a16:creationId xmlns:a16="http://schemas.microsoft.com/office/drawing/2014/main" id="{2BC51FCF-88B9-9395-8768-503C3A3D9FF7}"/>
              </a:ext>
            </a:extLst>
          </p:cNvPr>
          <p:cNvSpPr txBox="1">
            <a:spLocks/>
          </p:cNvSpPr>
          <p:nvPr/>
        </p:nvSpPr>
        <p:spPr>
          <a:xfrm>
            <a:off x="690153" y="1417355"/>
            <a:ext cx="5300433" cy="2516401"/>
          </a:xfrm>
          <a:prstGeom prst="rect">
            <a:avLst/>
          </a:prstGeom>
        </p:spPr>
        <p:txBody>
          <a:bodyPr spcFirstLastPara="1" vert="horz" wrap="square" lIns="121900" tIns="121900" rIns="121900" bIns="121900" numCol="1" rtlCol="0" anchor="t" anchorCtr="0">
            <a:noAutofit/>
          </a:bodyPr>
          <a:lstStyle>
            <a:lvl1pPr marL="228611" indent="-228611" algn="l" defTabSz="609630" rtl="0" eaLnBrk="1" latinLnBrk="0" hangingPunct="1">
              <a:spcBef>
                <a:spcPct val="20000"/>
              </a:spcBef>
              <a:buFont typeface="Arial" pitchFamily="34" charset="0"/>
              <a:buChar char="•"/>
              <a:defRPr sz="2133"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460375" indent="-287020">
              <a:spcAft>
                <a:spcPts val="800"/>
              </a:spcAft>
              <a:buSzPct val="100000"/>
            </a:pPr>
            <a:r>
              <a:rPr lang="en-US" sz="2400">
                <a:latin typeface="Verdana"/>
                <a:ea typeface="Verdana"/>
              </a:rPr>
              <a:t>All University data types: administrative, teaching &amp; learning, research</a:t>
            </a:r>
          </a:p>
          <a:p>
            <a:pPr marL="460375" indent="-287020">
              <a:spcAft>
                <a:spcPts val="800"/>
              </a:spcAft>
              <a:buSzPct val="100000"/>
            </a:pPr>
            <a:r>
              <a:rPr lang="en-US" sz="2400">
                <a:latin typeface="Verdana"/>
                <a:ea typeface="Verdana"/>
              </a:rPr>
              <a:t>Security orientated</a:t>
            </a:r>
          </a:p>
          <a:p>
            <a:pPr marL="460375" indent="-287020">
              <a:spcAft>
                <a:spcPts val="800"/>
              </a:spcAft>
              <a:buSzPct val="100000"/>
            </a:pPr>
            <a:r>
              <a:rPr lang="en-US" sz="2400">
                <a:latin typeface="Verdana"/>
                <a:ea typeface="Verdana"/>
              </a:rPr>
              <a:t>Aligns with government</a:t>
            </a:r>
          </a:p>
          <a:p>
            <a:pPr marL="460375" indent="-287020">
              <a:spcAft>
                <a:spcPts val="800"/>
              </a:spcAft>
              <a:buSzPct val="100000"/>
            </a:pPr>
            <a:r>
              <a:rPr lang="en-US" sz="2400">
                <a:latin typeface="Verdana"/>
                <a:ea typeface="Verdana"/>
              </a:rPr>
              <a:t>Data classification informs selection of systems and tools used to collect, process, </a:t>
            </a:r>
            <a:r>
              <a:rPr lang="en-US" sz="2400" err="1">
                <a:latin typeface="Verdana"/>
                <a:ea typeface="Verdana"/>
              </a:rPr>
              <a:t>analyse</a:t>
            </a:r>
            <a:r>
              <a:rPr lang="en-US" sz="2400">
                <a:latin typeface="Verdana"/>
                <a:ea typeface="Verdana"/>
              </a:rPr>
              <a:t> etc. data</a:t>
            </a:r>
          </a:p>
        </p:txBody>
      </p:sp>
      <p:sp>
        <p:nvSpPr>
          <p:cNvPr id="5" name="Text Placeholder">
            <a:extLst>
              <a:ext uri="{FF2B5EF4-FFF2-40B4-BE49-F238E27FC236}">
                <a16:creationId xmlns:a16="http://schemas.microsoft.com/office/drawing/2014/main" id="{8A1AA9F3-5747-2978-7F3C-5B10D8CB0FC5}"/>
              </a:ext>
            </a:extLst>
          </p:cNvPr>
          <p:cNvSpPr txBox="1">
            <a:spLocks/>
          </p:cNvSpPr>
          <p:nvPr/>
        </p:nvSpPr>
        <p:spPr>
          <a:xfrm>
            <a:off x="7183996" y="1417355"/>
            <a:ext cx="5300433" cy="2516401"/>
          </a:xfrm>
          <a:prstGeom prst="rect">
            <a:avLst/>
          </a:prstGeom>
        </p:spPr>
        <p:txBody>
          <a:bodyPr spcFirstLastPara="1" vert="horz" wrap="square" lIns="121900" tIns="121900" rIns="121900" bIns="121900" numCol="1" rtlCol="0" anchor="t" anchorCtr="0">
            <a:noAutofit/>
          </a:bodyPr>
          <a:lstStyle>
            <a:lvl1pPr marL="228611" indent="-228611" algn="l" defTabSz="609630" rtl="0" eaLnBrk="1" latinLnBrk="0" hangingPunct="1">
              <a:spcBef>
                <a:spcPct val="20000"/>
              </a:spcBef>
              <a:buFont typeface="Arial" pitchFamily="34" charset="0"/>
              <a:buChar char="•"/>
              <a:defRPr sz="2133"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173355" indent="0">
              <a:spcAft>
                <a:spcPts val="800"/>
              </a:spcAft>
              <a:buSzPct val="100000"/>
              <a:buNone/>
            </a:pPr>
            <a:r>
              <a:rPr lang="en-US" sz="2400" b="1" dirty="0">
                <a:latin typeface="Verdana"/>
                <a:ea typeface="Verdana"/>
              </a:rPr>
              <a:t>Four levels</a:t>
            </a:r>
            <a:endParaRPr lang="en-US" sz="2400" dirty="0">
              <a:latin typeface="Verdana"/>
              <a:ea typeface="Verdana"/>
            </a:endParaRPr>
          </a:p>
          <a:p>
            <a:pPr marL="892810" indent="-457200">
              <a:lnSpc>
                <a:spcPct val="113999"/>
              </a:lnSpc>
              <a:spcBef>
                <a:spcPts val="0"/>
              </a:spcBef>
              <a:spcAft>
                <a:spcPts val="800"/>
              </a:spcAft>
            </a:pPr>
            <a:r>
              <a:rPr lang="en-US" sz="2400" dirty="0">
                <a:latin typeface="Verdana"/>
                <a:ea typeface="Verdana"/>
              </a:rPr>
              <a:t>Public</a:t>
            </a:r>
          </a:p>
          <a:p>
            <a:pPr marL="892810" indent="-457200">
              <a:lnSpc>
                <a:spcPct val="113999"/>
              </a:lnSpc>
              <a:spcBef>
                <a:spcPts val="0"/>
              </a:spcBef>
              <a:spcAft>
                <a:spcPts val="800"/>
              </a:spcAft>
            </a:pPr>
            <a:r>
              <a:rPr lang="en-US" sz="2400" dirty="0">
                <a:latin typeface="Verdana"/>
                <a:ea typeface="Verdana"/>
              </a:rPr>
              <a:t>Internal</a:t>
            </a:r>
          </a:p>
          <a:p>
            <a:pPr marL="892810" indent="-457200">
              <a:lnSpc>
                <a:spcPct val="113999"/>
              </a:lnSpc>
              <a:spcBef>
                <a:spcPts val="0"/>
              </a:spcBef>
              <a:spcAft>
                <a:spcPts val="800"/>
              </a:spcAft>
            </a:pPr>
            <a:r>
              <a:rPr lang="en-US" sz="2400" dirty="0">
                <a:latin typeface="Verdana"/>
                <a:ea typeface="Verdana"/>
              </a:rPr>
              <a:t>Sensitive</a:t>
            </a:r>
          </a:p>
          <a:p>
            <a:pPr marL="892810" indent="-457200">
              <a:lnSpc>
                <a:spcPct val="113999"/>
              </a:lnSpc>
              <a:spcBef>
                <a:spcPts val="0"/>
              </a:spcBef>
              <a:spcAft>
                <a:spcPts val="800"/>
              </a:spcAft>
            </a:pPr>
            <a:r>
              <a:rPr lang="en-US" sz="2400" dirty="0">
                <a:latin typeface="Verdana"/>
                <a:ea typeface="Verdana"/>
              </a:rPr>
              <a:t>Restricted</a:t>
            </a:r>
          </a:p>
        </p:txBody>
      </p:sp>
    </p:spTree>
    <p:extLst>
      <p:ext uri="{BB962C8B-B14F-4D97-AF65-F5344CB8AC3E}">
        <p14:creationId xmlns:p14="http://schemas.microsoft.com/office/powerpoint/2010/main" val="2324698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ttps://lh7-rt.googleusercontent.com/slidesz/AGV_vUdDn2kL4VJdoKeXpR-3FYkDPudbk8uwzVlpv0KilA4KiZ-shp2jndCsgoXlxyMWpX1XkU47A7Sa5Vs9aZCO8xpTuih0g_PIeWyYI0JChMFGc464uGtn9D_gDbvyKySWNZ4zu4O9Vw=s2048?key=Mbdlh7khl678-_bqPzUIMQ">
            <a:extLst>
              <a:ext uri="{FF2B5EF4-FFF2-40B4-BE49-F238E27FC236}">
                <a16:creationId xmlns:a16="http://schemas.microsoft.com/office/drawing/2014/main" id="{406AE79A-BB37-4631-315C-D830169C63E5}"/>
              </a:ext>
            </a:extLst>
          </p:cNvPr>
          <p:cNvPicPr>
            <a:picLocks noChangeAspect="1"/>
          </p:cNvPicPr>
          <p:nvPr/>
        </p:nvPicPr>
        <p:blipFill>
          <a:blip r:embed="rId3">
            <a:extLst>
              <a:ext uri="{BEBA8EAE-BF5A-486C-A8C5-ECC9F3942E4B}">
                <a14:imgProps xmlns:a14="http://schemas.microsoft.com/office/drawing/2010/main">
                  <a14:imgLayer r:embed="rId4">
                    <a14:imgEffect>
                      <a14:saturation sat="388000"/>
                    </a14:imgEffect>
                    <a14:imgEffect>
                      <a14:brightnessContrast bright="38000" contrast="90000"/>
                    </a14:imgEffect>
                  </a14:imgLayer>
                </a14:imgProps>
              </a:ext>
            </a:extLst>
          </a:blip>
          <a:stretch>
            <a:fillRect/>
          </a:stretch>
        </p:blipFill>
        <p:spPr>
          <a:xfrm rot="5400000">
            <a:off x="7469167" y="2152270"/>
            <a:ext cx="6855581" cy="2527324"/>
          </a:xfrm>
          <a:prstGeom prst="rect">
            <a:avLst/>
          </a:prstGeom>
        </p:spPr>
      </p:pic>
      <p:sp>
        <p:nvSpPr>
          <p:cNvPr id="5" name="TextBox 5"/>
          <p:cNvSpPr txBox="1"/>
          <p:nvPr/>
        </p:nvSpPr>
        <p:spPr>
          <a:xfrm>
            <a:off x="685800" y="800101"/>
            <a:ext cx="5511532" cy="6668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5174"/>
              </a:lnSpc>
            </a:pPr>
            <a:r>
              <a:rPr lang="en-US" sz="4400" b="1" err="1">
                <a:solidFill>
                  <a:srgbClr val="00467F"/>
                </a:solidFill>
                <a:latin typeface="Verdana"/>
                <a:ea typeface="Verdana"/>
              </a:rPr>
              <a:t>CeR</a:t>
            </a:r>
            <a:r>
              <a:rPr lang="en-US" sz="4400" b="1">
                <a:solidFill>
                  <a:srgbClr val="00467F"/>
                </a:solidFill>
                <a:latin typeface="Verdana"/>
                <a:ea typeface="Verdana"/>
              </a:rPr>
              <a:t> Services</a:t>
            </a:r>
          </a:p>
        </p:txBody>
      </p:sp>
      <p:sp>
        <p:nvSpPr>
          <p:cNvPr id="9" name="Freeform 6">
            <a:extLst>
              <a:ext uri="{FF2B5EF4-FFF2-40B4-BE49-F238E27FC236}">
                <a16:creationId xmlns:a16="http://schemas.microsoft.com/office/drawing/2014/main" id="{8B478126-F7FC-7BD6-0D93-75D353E7E4A9}"/>
              </a:ext>
            </a:extLst>
          </p:cNvPr>
          <p:cNvSpPr/>
          <p:nvPr/>
        </p:nvSpPr>
        <p:spPr>
          <a:xfrm>
            <a:off x="687552" y="1548535"/>
            <a:ext cx="8961998" cy="4363901"/>
          </a:xfrm>
          <a:custGeom>
            <a:avLst/>
            <a:gdLst/>
            <a:ahLst/>
            <a:cxnLst/>
            <a:rect l="l" t="t" r="r" b="b"/>
            <a:pathLst>
              <a:path w="2137363" h="1174862">
                <a:moveTo>
                  <a:pt x="0" y="0"/>
                </a:moveTo>
                <a:lnTo>
                  <a:pt x="2137363" y="0"/>
                </a:lnTo>
                <a:lnTo>
                  <a:pt x="2137363" y="1174862"/>
                </a:lnTo>
                <a:lnTo>
                  <a:pt x="0" y="1174862"/>
                </a:lnTo>
                <a:close/>
              </a:path>
            </a:pathLst>
          </a:custGeom>
          <a:solidFill>
            <a:schemeClr val="accent6"/>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NZ" sz="800">
              <a:solidFill>
                <a:schemeClr val="accent6"/>
              </a:solidFill>
            </a:endParaRPr>
          </a:p>
        </p:txBody>
      </p:sp>
      <p:sp>
        <p:nvSpPr>
          <p:cNvPr id="7" name="Freeform 7"/>
          <p:cNvSpPr/>
          <p:nvPr/>
        </p:nvSpPr>
        <p:spPr>
          <a:xfrm>
            <a:off x="685801" y="6281803"/>
            <a:ext cx="1431355" cy="258439"/>
          </a:xfrm>
          <a:custGeom>
            <a:avLst/>
            <a:gdLst/>
            <a:ahLst/>
            <a:cxnLst/>
            <a:rect l="l" t="t" r="r" b="b"/>
            <a:pathLst>
              <a:path w="2147032" h="387659">
                <a:moveTo>
                  <a:pt x="0" y="0"/>
                </a:moveTo>
                <a:lnTo>
                  <a:pt x="2147032" y="0"/>
                </a:lnTo>
                <a:lnTo>
                  <a:pt x="2147032" y="387659"/>
                </a:lnTo>
                <a:lnTo>
                  <a:pt x="0" y="387659"/>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NZ" sz="800"/>
          </a:p>
        </p:txBody>
      </p:sp>
      <p:sp>
        <p:nvSpPr>
          <p:cNvPr id="8" name="TextBox 8"/>
          <p:cNvSpPr txBox="1"/>
          <p:nvPr/>
        </p:nvSpPr>
        <p:spPr>
          <a:xfrm>
            <a:off x="2239033" y="6273575"/>
            <a:ext cx="5696315" cy="2296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pPr>
            <a:r>
              <a:rPr lang="en-US" sz="1400">
                <a:solidFill>
                  <a:srgbClr val="009AC7"/>
                </a:solidFill>
                <a:ea typeface="+mn-lt"/>
                <a:cs typeface="+mn-lt"/>
                <a:hlinkClick r:id="rId6"/>
              </a:rPr>
              <a:t>Centre</a:t>
            </a:r>
            <a:r>
              <a:rPr lang="en-US" sz="1400">
                <a:solidFill>
                  <a:srgbClr val="009AC7"/>
                </a:solidFill>
                <a:ea typeface="+mn-lt"/>
                <a:cs typeface="+mn-lt"/>
                <a:hlinkClick r:id="rId6">
                  <a:extLst>
                    <a:ext uri="{A12FA001-AC4F-418D-AE19-62706E023703}">
                      <ahyp:hlinkClr xmlns:ahyp="http://schemas.microsoft.com/office/drawing/2018/hyperlinkcolor" val="tx"/>
                    </a:ext>
                  </a:extLst>
                </a:hlinkClick>
              </a:rPr>
              <a:t> for eResearch</a:t>
            </a:r>
            <a:endParaRPr lang="en-US" sz="1400"/>
          </a:p>
        </p:txBody>
      </p:sp>
      <p:sp>
        <p:nvSpPr>
          <p:cNvPr id="6" name="TextBox 6"/>
          <p:cNvSpPr txBox="1"/>
          <p:nvPr/>
        </p:nvSpPr>
        <p:spPr>
          <a:xfrm>
            <a:off x="606294" y="1735566"/>
            <a:ext cx="8143999" cy="40908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88639" lvl="1" indent="-194320">
              <a:lnSpc>
                <a:spcPts val="2160"/>
              </a:lnSpc>
              <a:spcBef>
                <a:spcPts val="800"/>
              </a:spcBef>
              <a:spcAft>
                <a:spcPts val="800"/>
              </a:spcAft>
              <a:buFont typeface="Arial"/>
              <a:buChar char="•"/>
            </a:pPr>
            <a:r>
              <a:rPr lang="en-US" sz="2000" spc="-36">
                <a:solidFill>
                  <a:srgbClr val="333333"/>
                </a:solidFill>
                <a:latin typeface="Verdana Pro"/>
              </a:rPr>
              <a:t>Provide </a:t>
            </a:r>
            <a:r>
              <a:rPr lang="en-US" sz="2000" spc="-36">
                <a:solidFill>
                  <a:srgbClr val="333333"/>
                </a:solidFill>
                <a:latin typeface="Verdana Pro Bold"/>
              </a:rPr>
              <a:t>research data services</a:t>
            </a:r>
            <a:r>
              <a:rPr lang="en-US" sz="2000" spc="-36">
                <a:solidFill>
                  <a:srgbClr val="333333"/>
                </a:solidFill>
                <a:latin typeface="Verdana Pro"/>
              </a:rPr>
              <a:t> </a:t>
            </a:r>
            <a:endParaRPr lang="en-US" sz="2700"/>
          </a:p>
          <a:p>
            <a:pPr marL="388639" lvl="1" indent="-194320">
              <a:lnSpc>
                <a:spcPts val="2160"/>
              </a:lnSpc>
              <a:spcBef>
                <a:spcPts val="800"/>
              </a:spcBef>
              <a:spcAft>
                <a:spcPts val="800"/>
              </a:spcAft>
              <a:buFont typeface="Arial"/>
              <a:buChar char="•"/>
            </a:pPr>
            <a:r>
              <a:rPr lang="en-US" sz="2000" spc="-36">
                <a:solidFill>
                  <a:srgbClr val="333333"/>
                </a:solidFill>
                <a:latin typeface="Verdana Pro"/>
              </a:rPr>
              <a:t>Enable the use of </a:t>
            </a:r>
            <a:r>
              <a:rPr lang="en-US" sz="2000" spc="-36">
                <a:solidFill>
                  <a:srgbClr val="333333"/>
                </a:solidFill>
                <a:latin typeface="Verdana Pro Bold"/>
              </a:rPr>
              <a:t>research compute</a:t>
            </a:r>
            <a:r>
              <a:rPr lang="en-US" sz="2000" spc="-36">
                <a:solidFill>
                  <a:srgbClr val="333333"/>
                </a:solidFill>
                <a:latin typeface="Verdana Pro"/>
              </a:rPr>
              <a:t> to meet evolving needs</a:t>
            </a:r>
          </a:p>
          <a:p>
            <a:pPr marL="388639" lvl="1" indent="-194320">
              <a:lnSpc>
                <a:spcPts val="2160"/>
              </a:lnSpc>
              <a:spcBef>
                <a:spcPts val="800"/>
              </a:spcBef>
              <a:spcAft>
                <a:spcPts val="800"/>
              </a:spcAft>
              <a:buFont typeface="Arial"/>
              <a:buChar char="•"/>
            </a:pPr>
            <a:r>
              <a:rPr lang="en-US" sz="2000" spc="-36">
                <a:solidFill>
                  <a:srgbClr val="333333"/>
                </a:solidFill>
                <a:latin typeface="Verdana Pro"/>
              </a:rPr>
              <a:t>Provide </a:t>
            </a:r>
            <a:r>
              <a:rPr lang="en-US" sz="2000" spc="-36" err="1">
                <a:solidFill>
                  <a:srgbClr val="333333"/>
                </a:solidFill>
                <a:latin typeface="Verdana Pro Bold"/>
              </a:rPr>
              <a:t>visualisation</a:t>
            </a:r>
            <a:r>
              <a:rPr lang="en-US" sz="2000" spc="-36">
                <a:solidFill>
                  <a:srgbClr val="333333"/>
                </a:solidFill>
                <a:latin typeface="Verdana Pro Bold"/>
              </a:rPr>
              <a:t> &amp; analytics</a:t>
            </a:r>
            <a:r>
              <a:rPr lang="en-US" sz="2000" spc="-36">
                <a:solidFill>
                  <a:srgbClr val="333333"/>
                </a:solidFill>
                <a:latin typeface="Verdana Pro"/>
              </a:rPr>
              <a:t> services to facilitate insight and communication of data &amp; findings</a:t>
            </a:r>
          </a:p>
          <a:p>
            <a:pPr marL="388639" lvl="1" indent="-194320">
              <a:lnSpc>
                <a:spcPts val="2160"/>
              </a:lnSpc>
              <a:spcBef>
                <a:spcPts val="800"/>
              </a:spcBef>
              <a:spcAft>
                <a:spcPts val="800"/>
              </a:spcAft>
              <a:buFont typeface="Arial"/>
              <a:buChar char="•"/>
            </a:pPr>
            <a:r>
              <a:rPr lang="en-US" sz="2000" spc="-36">
                <a:solidFill>
                  <a:srgbClr val="333333"/>
                </a:solidFill>
                <a:latin typeface="Verdana Pro Bold"/>
              </a:rPr>
              <a:t>Partner with researchers</a:t>
            </a:r>
            <a:r>
              <a:rPr lang="en-US" sz="2000" spc="-36">
                <a:solidFill>
                  <a:srgbClr val="333333"/>
                </a:solidFill>
                <a:latin typeface="Verdana Pro"/>
              </a:rPr>
              <a:t> to deliver highly </a:t>
            </a:r>
            <a:r>
              <a:rPr lang="en-GB" sz="2000" spc="-36">
                <a:solidFill>
                  <a:srgbClr val="333333"/>
                </a:solidFill>
                <a:latin typeface="Verdana Pro"/>
              </a:rPr>
              <a:t>customised</a:t>
            </a:r>
            <a:r>
              <a:rPr lang="en-US" sz="2000" spc="-36">
                <a:solidFill>
                  <a:srgbClr val="333333"/>
                </a:solidFill>
                <a:latin typeface="Verdana Pro"/>
              </a:rPr>
              <a:t> solutions</a:t>
            </a:r>
          </a:p>
          <a:p>
            <a:pPr marL="374034" lvl="1" indent="-186699">
              <a:lnSpc>
                <a:spcPts val="2080"/>
              </a:lnSpc>
              <a:spcBef>
                <a:spcPts val="800"/>
              </a:spcBef>
              <a:spcAft>
                <a:spcPts val="800"/>
              </a:spcAft>
              <a:buFont typeface="Arial"/>
              <a:buChar char="•"/>
            </a:pPr>
            <a:r>
              <a:rPr lang="en-US" sz="2000" spc="-35">
                <a:solidFill>
                  <a:srgbClr val="333333"/>
                </a:solidFill>
                <a:latin typeface="Verdana Pro"/>
              </a:rPr>
              <a:t>Deliver </a:t>
            </a:r>
            <a:r>
              <a:rPr lang="en-US" sz="2000" spc="-35">
                <a:solidFill>
                  <a:srgbClr val="333333"/>
                </a:solidFill>
                <a:latin typeface="Verdana Pro Bold"/>
              </a:rPr>
              <a:t>digital research skills</a:t>
            </a:r>
            <a:r>
              <a:rPr lang="en-US" sz="2000" spc="-35">
                <a:solidFill>
                  <a:srgbClr val="333333"/>
                </a:solidFill>
                <a:latin typeface="Verdana Pro"/>
              </a:rPr>
              <a:t> opportunities &amp; community building to increase our research workforce capability &amp; capacity</a:t>
            </a:r>
          </a:p>
          <a:p>
            <a:pPr marL="388639" lvl="1" indent="-194320">
              <a:lnSpc>
                <a:spcPts val="2160"/>
              </a:lnSpc>
              <a:spcBef>
                <a:spcPts val="800"/>
              </a:spcBef>
              <a:spcAft>
                <a:spcPts val="800"/>
              </a:spcAft>
              <a:buFont typeface="Arial"/>
              <a:buChar char="•"/>
            </a:pPr>
            <a:r>
              <a:rPr lang="en-US" sz="2000" spc="-36">
                <a:solidFill>
                  <a:srgbClr val="333333"/>
                </a:solidFill>
                <a:latin typeface="Verdana Pro"/>
              </a:rPr>
              <a:t>Strategic projects – Research Data Management (RDM) </a:t>
            </a:r>
            <a:r>
              <a:rPr lang="en-US" sz="2000" spc="-36" err="1">
                <a:solidFill>
                  <a:srgbClr val="333333"/>
                </a:solidFill>
                <a:latin typeface="Verdana Pro"/>
              </a:rPr>
              <a:t>Programme</a:t>
            </a:r>
            <a:endParaRPr lang="en-US" sz="2000" spc="-36">
              <a:solidFill>
                <a:srgbClr val="333333"/>
              </a:solidFill>
              <a:latin typeface="Verdana Pro"/>
            </a:endParaRPr>
          </a:p>
        </p:txBody>
      </p:sp>
      <p:grpSp>
        <p:nvGrpSpPr>
          <p:cNvPr id="11" name="Group 10">
            <a:extLst>
              <a:ext uri="{FF2B5EF4-FFF2-40B4-BE49-F238E27FC236}">
                <a16:creationId xmlns:a16="http://schemas.microsoft.com/office/drawing/2014/main" id="{539F07D6-AE59-A799-4F01-E44A5DAD2D71}"/>
              </a:ext>
            </a:extLst>
          </p:cNvPr>
          <p:cNvGrpSpPr/>
          <p:nvPr/>
        </p:nvGrpSpPr>
        <p:grpSpPr>
          <a:xfrm>
            <a:off x="7937234" y="6170772"/>
            <a:ext cx="4213515" cy="397347"/>
            <a:chOff x="1347493" y="8116526"/>
            <a:chExt cx="6320272" cy="596020"/>
          </a:xfrm>
        </p:grpSpPr>
        <p:sp>
          <p:nvSpPr>
            <p:cNvPr id="4" name="Freeform 8">
              <a:extLst>
                <a:ext uri="{FF2B5EF4-FFF2-40B4-BE49-F238E27FC236}">
                  <a16:creationId xmlns:a16="http://schemas.microsoft.com/office/drawing/2014/main" id="{C4F335DC-D84B-712E-325E-F8D5244039BD}"/>
                </a:ext>
              </a:extLst>
            </p:cNvPr>
            <p:cNvSpPr/>
            <p:nvPr/>
          </p:nvSpPr>
          <p:spPr>
            <a:xfrm>
              <a:off x="1347493" y="8116526"/>
              <a:ext cx="687743" cy="596020"/>
            </a:xfrm>
            <a:custGeom>
              <a:avLst/>
              <a:gdLst/>
              <a:ahLst/>
              <a:cxnLst/>
              <a:rect l="l" t="t" r="r" b="b"/>
              <a:pathLst>
                <a:path w="687743" h="596020">
                  <a:moveTo>
                    <a:pt x="0" y="0"/>
                  </a:moveTo>
                  <a:lnTo>
                    <a:pt x="687743" y="0"/>
                  </a:lnTo>
                  <a:lnTo>
                    <a:pt x="687743" y="596020"/>
                  </a:lnTo>
                  <a:lnTo>
                    <a:pt x="0" y="596020"/>
                  </a:lnTo>
                  <a:lnTo>
                    <a:pt x="0" y="0"/>
                  </a:lnTo>
                  <a:close/>
                </a:path>
              </a:pathLst>
            </a:custGeom>
            <a:blipFill>
              <a:blip r:embed="rId7"/>
              <a:stretch>
                <a:fillRect b="-15389"/>
              </a:stretch>
            </a:blipFill>
            <a:ln>
              <a:no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NZ" sz="800"/>
            </a:p>
          </p:txBody>
        </p:sp>
        <p:sp>
          <p:nvSpPr>
            <p:cNvPr id="10" name="TextBox 12">
              <a:extLst>
                <a:ext uri="{FF2B5EF4-FFF2-40B4-BE49-F238E27FC236}">
                  <a16:creationId xmlns:a16="http://schemas.microsoft.com/office/drawing/2014/main" id="{9924E06B-BC4A-5A3D-81AD-DC4D51AA2C34}"/>
                </a:ext>
              </a:extLst>
            </p:cNvPr>
            <p:cNvSpPr txBox="1"/>
            <p:nvPr/>
          </p:nvSpPr>
          <p:spPr>
            <a:xfrm>
              <a:off x="2288002" y="8148063"/>
              <a:ext cx="5379763" cy="41011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426"/>
                </a:lnSpc>
              </a:pPr>
              <a:r>
                <a:rPr lang="en-US" sz="1400" u="sng" spc="-37">
                  <a:solidFill>
                    <a:srgbClr val="333333"/>
                  </a:solidFill>
                  <a:latin typeface="Verdana Pro"/>
                  <a:hlinkClick r:id="rId8" tooltip="mailto:researchdata@auckland.ac.nz"/>
                </a:rPr>
                <a:t>researchdata@auckland.ac.nz</a:t>
              </a:r>
            </a:p>
          </p:txBody>
        </p:sp>
      </p:grpSp>
      <p:pic>
        <p:nvPicPr>
          <p:cNvPr id="12" name="Picture 11" descr="A screenshot of a computer&#10;&#10;Description automatically generated">
            <a:extLst>
              <a:ext uri="{FF2B5EF4-FFF2-40B4-BE49-F238E27FC236}">
                <a16:creationId xmlns:a16="http://schemas.microsoft.com/office/drawing/2014/main" id="{7CBD3A0F-D5C9-85B5-07E1-7A2BC4CADC0C}"/>
              </a:ext>
            </a:extLst>
          </p:cNvPr>
          <p:cNvPicPr>
            <a:picLocks noChangeAspect="1"/>
          </p:cNvPicPr>
          <p:nvPr/>
        </p:nvPicPr>
        <p:blipFill>
          <a:blip r:embed="rId9"/>
          <a:stretch>
            <a:fillRect/>
          </a:stretch>
        </p:blipFill>
        <p:spPr>
          <a:xfrm>
            <a:off x="8814188" y="2112301"/>
            <a:ext cx="3120066" cy="33331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2300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9F21BD-A736-34AA-B83D-32A442D24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BA2BD-EFE6-868E-EA58-2C4CFC3C83F2}"/>
              </a:ext>
            </a:extLst>
          </p:cNvPr>
          <p:cNvSpPr>
            <a:spLocks noGrp="1"/>
          </p:cNvSpPr>
          <p:nvPr>
            <p:ph type="title"/>
          </p:nvPr>
        </p:nvSpPr>
        <p:spPr>
          <a:xfrm>
            <a:off x="709524" y="532800"/>
            <a:ext cx="11085391" cy="884555"/>
          </a:xfrm>
        </p:spPr>
        <p:txBody>
          <a:bodyPr>
            <a:normAutofit fontScale="90000"/>
          </a:bodyPr>
          <a:lstStyle/>
          <a:p>
            <a:r>
              <a:rPr lang="en-NZ" sz="4400"/>
              <a:t>2. Research Data Management </a:t>
            </a:r>
            <a:br>
              <a:rPr lang="en-NZ" sz="4400"/>
            </a:br>
            <a:r>
              <a:rPr lang="en-NZ" sz="4400"/>
              <a:t>Policy</a:t>
            </a:r>
            <a:endParaRPr lang="en-NZ" sz="4400">
              <a:ea typeface="Verdana"/>
            </a:endParaRPr>
          </a:p>
        </p:txBody>
      </p:sp>
      <p:sp>
        <p:nvSpPr>
          <p:cNvPr id="7" name="Google Shape;384;p76">
            <a:extLst>
              <a:ext uri="{FF2B5EF4-FFF2-40B4-BE49-F238E27FC236}">
                <a16:creationId xmlns:a16="http://schemas.microsoft.com/office/drawing/2014/main" id="{107651DC-3AFF-E9B1-9965-459BBCDDB144}"/>
              </a:ext>
            </a:extLst>
          </p:cNvPr>
          <p:cNvSpPr txBox="1">
            <a:spLocks noGrp="1"/>
          </p:cNvSpPr>
          <p:nvPr>
            <p:ph type="body" sz="quarter" idx="10"/>
          </p:nvPr>
        </p:nvSpPr>
        <p:spPr>
          <a:xfrm>
            <a:off x="597000" y="2184933"/>
            <a:ext cx="10998000" cy="1319176"/>
          </a:xfrm>
          <a:prstGeom prst="rect">
            <a:avLst/>
          </a:prstGeom>
          <a:noFill/>
          <a:ln>
            <a:noFill/>
          </a:ln>
        </p:spPr>
        <p:txBody>
          <a:bodyPr spcFirstLastPara="1" vert="horz" wrap="square" lIns="121900" tIns="121900" rIns="121900" bIns="121900" rtlCol="0" anchor="t" anchorCtr="0">
            <a:noAutofit/>
          </a:bodyPr>
          <a:lstStyle/>
          <a:p>
            <a:pPr>
              <a:lnSpc>
                <a:spcPct val="113999"/>
              </a:lnSpc>
              <a:spcBef>
                <a:spcPts val="800"/>
              </a:spcBef>
              <a:spcAft>
                <a:spcPts val="800"/>
              </a:spcAft>
            </a:pPr>
            <a:r>
              <a:rPr lang="en-NZ" sz="2800" b="1">
                <a:solidFill>
                  <a:schemeClr val="tx2"/>
                </a:solidFill>
                <a:ea typeface="+mn-lt"/>
                <a:cs typeface="+mn-lt"/>
              </a:rPr>
              <a:t>Use University-approved systems and tools for research data capture and storage</a:t>
            </a:r>
          </a:p>
          <a:p>
            <a:pPr>
              <a:lnSpc>
                <a:spcPct val="113999"/>
              </a:lnSpc>
              <a:spcBef>
                <a:spcPts val="800"/>
              </a:spcBef>
              <a:spcAft>
                <a:spcPts val="800"/>
              </a:spcAft>
            </a:pPr>
            <a:endParaRPr lang="en-NZ" sz="2800">
              <a:ea typeface="+mn-lt"/>
              <a:cs typeface="+mn-lt"/>
            </a:endParaRPr>
          </a:p>
          <a:p>
            <a:pPr>
              <a:lnSpc>
                <a:spcPct val="113999"/>
              </a:lnSpc>
              <a:spcBef>
                <a:spcPts val="800"/>
              </a:spcBef>
              <a:spcAft>
                <a:spcPts val="800"/>
              </a:spcAft>
            </a:pPr>
            <a:r>
              <a:rPr lang="en-NZ" sz="1800" i="1">
                <a:ea typeface="+mn-lt"/>
                <a:cs typeface="+mn-lt"/>
              </a:rPr>
              <a:t>“Ensuring that digital forms of research data are stored on an appropriate University-managed research storage service or other trusted storage service approved by the University Chief Information Security Officer.”</a:t>
            </a:r>
          </a:p>
          <a:p>
            <a:pPr algn="r">
              <a:lnSpc>
                <a:spcPct val="113999"/>
              </a:lnSpc>
              <a:spcBef>
                <a:spcPts val="800"/>
              </a:spcBef>
              <a:spcAft>
                <a:spcPts val="800"/>
              </a:spcAft>
            </a:pPr>
            <a:r>
              <a:rPr lang="en-NZ" sz="1800">
                <a:ea typeface="+mn-lt"/>
                <a:cs typeface="+mn-lt"/>
                <a:hlinkClick r:id="rId3"/>
              </a:rPr>
              <a:t>Research Data Management Policy Guidance</a:t>
            </a:r>
            <a:endParaRPr lang="en-NZ">
              <a:ea typeface="Roboto Light"/>
              <a:cs typeface="Roboto Light"/>
              <a:sym typeface="Roboto Light"/>
            </a:endParaRPr>
          </a:p>
        </p:txBody>
      </p:sp>
    </p:spTree>
    <p:extLst>
      <p:ext uri="{BB962C8B-B14F-4D97-AF65-F5344CB8AC3E}">
        <p14:creationId xmlns:p14="http://schemas.microsoft.com/office/powerpoint/2010/main" val="218658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25093-EFEF-5DBD-04CE-5E40B7595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814B7-D639-3AB3-BC24-26963C5B8528}"/>
              </a:ext>
            </a:extLst>
          </p:cNvPr>
          <p:cNvSpPr>
            <a:spLocks noGrp="1"/>
          </p:cNvSpPr>
          <p:nvPr>
            <p:ph type="title"/>
          </p:nvPr>
        </p:nvSpPr>
        <p:spPr/>
        <p:txBody>
          <a:bodyPr>
            <a:normAutofit/>
          </a:bodyPr>
          <a:lstStyle/>
          <a:p>
            <a:r>
              <a:rPr lang="en-NZ"/>
              <a:t>3. IT: University-approved systems</a:t>
            </a:r>
          </a:p>
        </p:txBody>
      </p:sp>
      <p:pic>
        <p:nvPicPr>
          <p:cNvPr id="4" name="Picture 3" descr="A screenshot of a computer&#10;&#10;AI-generated content may be incorrect.">
            <a:extLst>
              <a:ext uri="{FF2B5EF4-FFF2-40B4-BE49-F238E27FC236}">
                <a16:creationId xmlns:a16="http://schemas.microsoft.com/office/drawing/2014/main" id="{67C02D54-F416-2D9B-CF46-138BBA138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00" y="1561118"/>
            <a:ext cx="5652301" cy="4764082"/>
          </a:xfrm>
          <a:prstGeom prst="rect">
            <a:avLst/>
          </a:prstGeom>
          <a:ln>
            <a:noFill/>
          </a:ln>
          <a:effectLst>
            <a:outerShdw blurRad="190500" algn="tl" rotWithShape="0">
              <a:srgbClr val="000000">
                <a:alpha val="70000"/>
              </a:srgbClr>
            </a:outerShdw>
          </a:effectLst>
        </p:spPr>
      </p:pic>
      <p:sp>
        <p:nvSpPr>
          <p:cNvPr id="10" name="TextBox 8">
            <a:extLst>
              <a:ext uri="{FF2B5EF4-FFF2-40B4-BE49-F238E27FC236}">
                <a16:creationId xmlns:a16="http://schemas.microsoft.com/office/drawing/2014/main" id="{6C1DC474-FFDD-0FB1-A212-E251EA249552}"/>
              </a:ext>
            </a:extLst>
          </p:cNvPr>
          <p:cNvSpPr txBox="1"/>
          <p:nvPr/>
        </p:nvSpPr>
        <p:spPr>
          <a:xfrm>
            <a:off x="8932553" y="6452338"/>
            <a:ext cx="7383948" cy="2348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pPr>
            <a:r>
              <a:rPr lang="en-AU" sz="1600" noProof="0" dirty="0">
                <a:solidFill>
                  <a:schemeClr val="accent4"/>
                </a:solidFill>
                <a:hlinkClick r:id="rId4"/>
              </a:rPr>
              <a:t>Internet / … / Getting started</a:t>
            </a:r>
            <a:endParaRPr lang="en-AU" sz="1800" noProof="0" dirty="0"/>
          </a:p>
        </p:txBody>
      </p:sp>
      <p:pic>
        <p:nvPicPr>
          <p:cNvPr id="13" name="Picture 12" descr="A screenshot of a web page&#10;&#10;AI-generated content may be incorrect.">
            <a:extLst>
              <a:ext uri="{FF2B5EF4-FFF2-40B4-BE49-F238E27FC236}">
                <a16:creationId xmlns:a16="http://schemas.microsoft.com/office/drawing/2014/main" id="{1B933864-B804-60C1-5A55-707324009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515" y="1561118"/>
            <a:ext cx="5527018" cy="29609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146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11C16-5C61-EFF5-1FB4-592C69508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64CDE-220E-28E0-72D1-429643E504E1}"/>
              </a:ext>
            </a:extLst>
          </p:cNvPr>
          <p:cNvSpPr>
            <a:spLocks noGrp="1"/>
          </p:cNvSpPr>
          <p:nvPr>
            <p:ph type="title"/>
          </p:nvPr>
        </p:nvSpPr>
        <p:spPr/>
        <p:txBody>
          <a:bodyPr>
            <a:normAutofit/>
          </a:bodyPr>
          <a:lstStyle/>
          <a:p>
            <a:r>
              <a:rPr lang="en-NZ"/>
              <a:t>3. IT: University-approved systems</a:t>
            </a:r>
            <a:endParaRPr lang="en-NZ">
              <a:ea typeface="Verdana"/>
            </a:endParaRPr>
          </a:p>
        </p:txBody>
      </p:sp>
      <p:sp>
        <p:nvSpPr>
          <p:cNvPr id="6" name="Text Placeholder 5">
            <a:extLst>
              <a:ext uri="{FF2B5EF4-FFF2-40B4-BE49-F238E27FC236}">
                <a16:creationId xmlns:a16="http://schemas.microsoft.com/office/drawing/2014/main" id="{64559D04-9D72-B611-073D-0B211C89AB30}"/>
              </a:ext>
            </a:extLst>
          </p:cNvPr>
          <p:cNvSpPr>
            <a:spLocks noGrp="1"/>
          </p:cNvSpPr>
          <p:nvPr>
            <p:ph type="body" sz="quarter" idx="10"/>
          </p:nvPr>
        </p:nvSpPr>
        <p:spPr>
          <a:xfrm>
            <a:off x="698399" y="1399365"/>
            <a:ext cx="11313491" cy="1773852"/>
          </a:xfrm>
        </p:spPr>
        <p:txBody>
          <a:bodyPr vert="horz" lIns="108000" tIns="108000" rIns="108000" bIns="108000" rtlCol="0" anchor="t">
            <a:noAutofit/>
          </a:bodyPr>
          <a:lstStyle/>
          <a:p>
            <a:pPr>
              <a:lnSpc>
                <a:spcPct val="100000"/>
              </a:lnSpc>
              <a:spcBef>
                <a:spcPts val="0"/>
              </a:spcBef>
              <a:spcAft>
                <a:spcPts val="1200"/>
              </a:spcAft>
            </a:pPr>
            <a:r>
              <a:rPr lang="en-NZ" sz="1800" i="1" dirty="0">
                <a:solidFill>
                  <a:srgbClr val="4A4C4C"/>
                </a:solidFill>
                <a:ea typeface="Verdana"/>
              </a:rPr>
              <a:t>“University applications, services and systems will be assessed in order to identify </a:t>
            </a:r>
            <a:r>
              <a:rPr lang="en-NZ" sz="1800" i="1" dirty="0" err="1">
                <a:solidFill>
                  <a:srgbClr val="4A4C4C"/>
                </a:solidFill>
                <a:ea typeface="Verdana"/>
              </a:rPr>
              <a:t>CyberSecurity</a:t>
            </a:r>
            <a:r>
              <a:rPr lang="en-NZ" sz="1800" i="1" dirty="0">
                <a:solidFill>
                  <a:srgbClr val="4A4C4C"/>
                </a:solidFill>
                <a:ea typeface="Verdana"/>
              </a:rPr>
              <a:t> risks and alignment with the University’s risk appetite.”</a:t>
            </a:r>
          </a:p>
          <a:p>
            <a:pPr algn="r">
              <a:lnSpc>
                <a:spcPct val="100000"/>
              </a:lnSpc>
              <a:spcBef>
                <a:spcPts val="0"/>
              </a:spcBef>
              <a:spcAft>
                <a:spcPts val="1200"/>
              </a:spcAft>
            </a:pPr>
            <a:r>
              <a:rPr lang="en-NZ" sz="1800" i="1" dirty="0">
                <a:hlinkClick r:id="rId3"/>
              </a:rPr>
              <a:t>- IT Security Policy</a:t>
            </a:r>
            <a:endParaRPr lang="en-NZ" sz="1600" dirty="0">
              <a:ea typeface="Verdana"/>
            </a:endParaRPr>
          </a:p>
          <a:p>
            <a:pPr>
              <a:lnSpc>
                <a:spcPct val="100000"/>
              </a:lnSpc>
              <a:spcBef>
                <a:spcPct val="20000"/>
              </a:spcBef>
              <a:spcAft>
                <a:spcPts val="0"/>
              </a:spcAft>
            </a:pPr>
            <a:endParaRPr lang="en-US" sz="1600" dirty="0">
              <a:ea typeface="Verdana"/>
            </a:endParaRPr>
          </a:p>
        </p:txBody>
      </p:sp>
      <p:sp>
        <p:nvSpPr>
          <p:cNvPr id="8" name="TextBox 7">
            <a:extLst>
              <a:ext uri="{FF2B5EF4-FFF2-40B4-BE49-F238E27FC236}">
                <a16:creationId xmlns:a16="http://schemas.microsoft.com/office/drawing/2014/main" id="{0D49446B-7F91-070F-BEAE-2F819E294A40}"/>
              </a:ext>
            </a:extLst>
          </p:cNvPr>
          <p:cNvSpPr txBox="1"/>
          <p:nvPr/>
        </p:nvSpPr>
        <p:spPr>
          <a:xfrm>
            <a:off x="581907" y="2409719"/>
            <a:ext cx="11028186" cy="2092881"/>
          </a:xfrm>
          <a:prstGeom prst="rect">
            <a:avLst/>
          </a:prstGeom>
          <a:noFill/>
        </p:spPr>
        <p:txBody>
          <a:bodyPr wrap="square" lIns="91440" tIns="45720" rIns="91440" bIns="45720" anchor="t">
            <a:spAutoFit/>
          </a:bodyPr>
          <a:lstStyle/>
          <a:p>
            <a:pPr>
              <a:lnSpc>
                <a:spcPct val="100000"/>
              </a:lnSpc>
              <a:spcBef>
                <a:spcPts val="0"/>
              </a:spcBef>
              <a:spcAft>
                <a:spcPts val="1200"/>
              </a:spcAft>
            </a:pPr>
            <a:r>
              <a:rPr lang="en-NZ" sz="2800" b="1" dirty="0">
                <a:solidFill>
                  <a:schemeClr val="accent4"/>
                </a:solidFill>
              </a:rPr>
              <a:t>Identify University-approved AI Tools </a:t>
            </a:r>
          </a:p>
          <a:p>
            <a:pPr marL="342900" indent="-342900">
              <a:lnSpc>
                <a:spcPct val="100000"/>
              </a:lnSpc>
              <a:spcBef>
                <a:spcPts val="0"/>
              </a:spcBef>
              <a:spcAft>
                <a:spcPts val="1200"/>
              </a:spcAft>
              <a:buFont typeface="Arial,Sans-Serif"/>
              <a:buChar char="•"/>
            </a:pPr>
            <a:r>
              <a:rPr lang="en-NZ" sz="2400" dirty="0">
                <a:solidFill>
                  <a:schemeClr val="accent4"/>
                </a:solidFill>
                <a:ea typeface="Verdana"/>
              </a:rPr>
              <a:t>See Research Hub Page for steps </a:t>
            </a:r>
          </a:p>
          <a:p>
            <a:pPr marL="342900" indent="-342900">
              <a:lnSpc>
                <a:spcPct val="100000"/>
              </a:lnSpc>
              <a:spcBef>
                <a:spcPts val="0"/>
              </a:spcBef>
              <a:spcAft>
                <a:spcPts val="1200"/>
              </a:spcAft>
              <a:buFont typeface="Arial,Sans-Serif"/>
              <a:buChar char="•"/>
            </a:pPr>
            <a:r>
              <a:rPr lang="en-NZ" sz="2400" dirty="0">
                <a:solidFill>
                  <a:schemeClr val="accent4"/>
                </a:solidFill>
                <a:ea typeface="Verdana"/>
              </a:rPr>
              <a:t>Contact your Business Relationship Manager (BRM list </a:t>
            </a:r>
            <a:r>
              <a:rPr lang="en-NZ" sz="2400" dirty="0">
                <a:solidFill>
                  <a:srgbClr val="0097A7"/>
                </a:solidFill>
                <a:ea typeface="Verdana"/>
                <a:hlinkClick r:id="rId4">
                  <a:extLst>
                    <a:ext uri="{A12FA001-AC4F-418D-AE19-62706E023703}">
                      <ahyp:hlinkClr xmlns:ahyp="http://schemas.microsoft.com/office/drawing/2018/hyperlinkcolor" val="tx"/>
                    </a:ext>
                  </a:extLst>
                </a:hlinkClick>
              </a:rPr>
              <a:t>here</a:t>
            </a:r>
            <a:r>
              <a:rPr lang="en-NZ" sz="2400" dirty="0">
                <a:solidFill>
                  <a:schemeClr val="accent4"/>
                </a:solidFill>
                <a:ea typeface="Verdana"/>
              </a:rPr>
              <a:t>)</a:t>
            </a:r>
          </a:p>
          <a:p>
            <a:pPr marL="342900" indent="-342900">
              <a:lnSpc>
                <a:spcPct val="100000"/>
              </a:lnSpc>
              <a:spcBef>
                <a:spcPts val="0"/>
              </a:spcBef>
              <a:spcAft>
                <a:spcPts val="1200"/>
              </a:spcAft>
              <a:buFont typeface="Arial,Sans-Serif"/>
              <a:buChar char="•"/>
            </a:pPr>
            <a:r>
              <a:rPr lang="en-NZ" sz="2400" dirty="0">
                <a:solidFill>
                  <a:schemeClr val="accent4"/>
                </a:solidFill>
                <a:ea typeface="Verdana"/>
              </a:rPr>
              <a:t>Initiates security assessment (start alongside Ethics)</a:t>
            </a:r>
          </a:p>
        </p:txBody>
      </p:sp>
      <p:pic>
        <p:nvPicPr>
          <p:cNvPr id="4" name="Picture 3" descr="A screenshot of a computer screen&#10;&#10;AI-generated content may be incorrect.">
            <a:extLst>
              <a:ext uri="{FF2B5EF4-FFF2-40B4-BE49-F238E27FC236}">
                <a16:creationId xmlns:a16="http://schemas.microsoft.com/office/drawing/2014/main" id="{0A27ED5B-8826-291C-8AE6-4109E3DBC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00" y="4549833"/>
            <a:ext cx="6620573" cy="1643404"/>
          </a:xfrm>
          <a:prstGeom prst="rect">
            <a:avLst/>
          </a:prstGeom>
        </p:spPr>
      </p:pic>
      <p:sp>
        <p:nvSpPr>
          <p:cNvPr id="7" name="TextBox 6">
            <a:extLst>
              <a:ext uri="{FF2B5EF4-FFF2-40B4-BE49-F238E27FC236}">
                <a16:creationId xmlns:a16="http://schemas.microsoft.com/office/drawing/2014/main" id="{8B51172F-05CB-B6B0-3163-332DAEA5D9FA}"/>
              </a:ext>
            </a:extLst>
          </p:cNvPr>
          <p:cNvSpPr txBox="1"/>
          <p:nvPr/>
        </p:nvSpPr>
        <p:spPr>
          <a:xfrm>
            <a:off x="2524990" y="6240471"/>
            <a:ext cx="8424429" cy="338554"/>
          </a:xfrm>
          <a:prstGeom prst="rect">
            <a:avLst/>
          </a:prstGeom>
          <a:noFill/>
        </p:spPr>
        <p:txBody>
          <a:bodyPr wrap="square">
            <a:spAutoFit/>
          </a:bodyPr>
          <a:lstStyle/>
          <a:p>
            <a:r>
              <a:rPr lang="en-AU" sz="1600" dirty="0">
                <a:hlinkClick r:id="rId6"/>
              </a:rPr>
              <a:t>Research software &amp; computing / AI in research / GenAI tools</a:t>
            </a:r>
            <a:endParaRPr lang="en-AU" sz="1600" dirty="0"/>
          </a:p>
        </p:txBody>
      </p:sp>
    </p:spTree>
    <p:extLst>
      <p:ext uri="{BB962C8B-B14F-4D97-AF65-F5344CB8AC3E}">
        <p14:creationId xmlns:p14="http://schemas.microsoft.com/office/powerpoint/2010/main" val="35807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B4033D-2AA2-0574-1E88-D4BEDC617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AF741-2034-CFAF-E3A2-87292CAB3CF0}"/>
              </a:ext>
            </a:extLst>
          </p:cNvPr>
          <p:cNvSpPr>
            <a:spLocks noGrp="1"/>
          </p:cNvSpPr>
          <p:nvPr>
            <p:ph type="title"/>
          </p:nvPr>
        </p:nvSpPr>
        <p:spPr>
          <a:xfrm>
            <a:off x="690475" y="246319"/>
            <a:ext cx="5548400" cy="1505550"/>
          </a:xfrm>
        </p:spPr>
        <p:txBody>
          <a:bodyPr>
            <a:normAutofit/>
          </a:bodyPr>
          <a:lstStyle/>
          <a:p>
            <a:pPr marL="749300" indent="-749300"/>
            <a:r>
              <a:rPr lang="en-NZ" dirty="0"/>
              <a:t>4. Generative AI usage standard</a:t>
            </a:r>
          </a:p>
        </p:txBody>
      </p:sp>
      <p:sp>
        <p:nvSpPr>
          <p:cNvPr id="5" name="Google Shape;384;p76">
            <a:extLst>
              <a:ext uri="{FF2B5EF4-FFF2-40B4-BE49-F238E27FC236}">
                <a16:creationId xmlns:a16="http://schemas.microsoft.com/office/drawing/2014/main" id="{94E73725-880E-5864-3C51-163C031E0A61}"/>
              </a:ext>
            </a:extLst>
          </p:cNvPr>
          <p:cNvSpPr txBox="1">
            <a:spLocks/>
          </p:cNvSpPr>
          <p:nvPr/>
        </p:nvSpPr>
        <p:spPr>
          <a:xfrm>
            <a:off x="618277" y="1700298"/>
            <a:ext cx="3407030" cy="1267806"/>
          </a:xfrm>
          <a:prstGeom prst="rect">
            <a:avLst/>
          </a:prstGeom>
          <a:noFill/>
          <a:ln>
            <a:noFill/>
          </a:ln>
        </p:spPr>
        <p:txBody>
          <a:bodyPr spcFirstLastPara="1" vert="horz" wrap="square" lIns="121900" tIns="121900" rIns="121900" bIns="121900" rtlCol="0" anchor="t" anchorCtr="0">
            <a:noAutofit/>
          </a:bodyPr>
          <a:lstStyle>
            <a:lvl1pPr marL="0" indent="0" algn="l" defTabSz="609630" rtl="0" eaLnBrk="1" latinLnBrk="0" hangingPunct="1">
              <a:lnSpc>
                <a:spcPct val="114000"/>
              </a:lnSpc>
              <a:spcBef>
                <a:spcPts val="600"/>
              </a:spcBef>
              <a:spcAft>
                <a:spcPts val="600"/>
              </a:spcAft>
              <a:buFont typeface="Arial" pitchFamily="34" charset="0"/>
              <a:buNone/>
              <a:defRPr sz="2000" b="0"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514350" indent="-514350">
              <a:spcBef>
                <a:spcPts val="800"/>
              </a:spcBef>
              <a:spcAft>
                <a:spcPts val="800"/>
              </a:spcAft>
              <a:buSzPct val="100000"/>
              <a:buFont typeface="+mj-lt"/>
              <a:buAutoNum type="arabicPeriod"/>
            </a:pPr>
            <a:r>
              <a:rPr lang="en-NZ" sz="2400">
                <a:ea typeface="Roboto Light"/>
                <a:cs typeface="Roboto Light"/>
                <a:sym typeface="Roboto Light"/>
              </a:rPr>
              <a:t>Select Data classification</a:t>
            </a:r>
            <a:endParaRPr lang="en-NZ" sz="2400">
              <a:ea typeface="Roboto Light"/>
              <a:cs typeface="Roboto Light"/>
            </a:endParaRPr>
          </a:p>
          <a:p>
            <a:pPr marL="514350" indent="-514350">
              <a:spcBef>
                <a:spcPts val="800"/>
              </a:spcBef>
              <a:spcAft>
                <a:spcPts val="800"/>
              </a:spcAft>
              <a:buSzPct val="100000"/>
              <a:buFont typeface="+mj-lt"/>
              <a:buAutoNum type="arabicPeriod" startAt="3"/>
            </a:pPr>
            <a:r>
              <a:rPr lang="en-NZ" sz="2400">
                <a:ea typeface="Roboto Light"/>
                <a:cs typeface="Roboto Light"/>
                <a:sym typeface="Roboto Light"/>
              </a:rPr>
              <a:t>Undertake Privacy Impact Assessment</a:t>
            </a:r>
            <a:endParaRPr lang="en-NZ" sz="2400">
              <a:ea typeface="Roboto Light"/>
              <a:cs typeface="Roboto Light"/>
            </a:endParaRPr>
          </a:p>
          <a:p>
            <a:pPr marL="514350" indent="-514350">
              <a:spcBef>
                <a:spcPts val="800"/>
              </a:spcBef>
              <a:spcAft>
                <a:spcPts val="800"/>
              </a:spcAft>
              <a:buSzPct val="100000"/>
              <a:buFont typeface="+mj-lt"/>
              <a:buAutoNum type="arabicPeriod" startAt="6"/>
            </a:pPr>
            <a:r>
              <a:rPr lang="en-NZ" sz="2400">
                <a:ea typeface="Roboto Light"/>
                <a:cs typeface="Roboto Light"/>
                <a:sym typeface="Roboto Light"/>
              </a:rPr>
              <a:t>Understand AI limitations and biases</a:t>
            </a:r>
            <a:endParaRPr lang="en-NZ" sz="2400">
              <a:ea typeface="Roboto Light"/>
              <a:cs typeface="Roboto Light"/>
            </a:endParaRPr>
          </a:p>
          <a:p>
            <a:pPr>
              <a:spcBef>
                <a:spcPts val="800"/>
              </a:spcBef>
              <a:spcAft>
                <a:spcPts val="800"/>
              </a:spcAft>
              <a:buSzPts val="1100"/>
            </a:pPr>
            <a:endParaRPr lang="en-NZ" sz="2400">
              <a:ea typeface="Roboto Light"/>
              <a:cs typeface="Roboto Light"/>
              <a:sym typeface="Roboto Light"/>
            </a:endParaRPr>
          </a:p>
        </p:txBody>
      </p:sp>
      <p:pic>
        <p:nvPicPr>
          <p:cNvPr id="6" name="Picture 5" descr="A screenshot of a application&#10;&#10;AI-generated content may be incorrect.">
            <a:extLst>
              <a:ext uri="{FF2B5EF4-FFF2-40B4-BE49-F238E27FC236}">
                <a16:creationId xmlns:a16="http://schemas.microsoft.com/office/drawing/2014/main" id="{EDDE4DE4-4C07-3DE3-14E2-30AD92198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796" y="604021"/>
            <a:ext cx="4878359" cy="5721179"/>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34EE25AC-B4EA-F4B5-83A0-0B81C51685D4}"/>
              </a:ext>
            </a:extLst>
          </p:cNvPr>
          <p:cNvSpPr txBox="1"/>
          <p:nvPr/>
        </p:nvSpPr>
        <p:spPr>
          <a:xfrm>
            <a:off x="6584850" y="6421291"/>
            <a:ext cx="6097604" cy="369332"/>
          </a:xfrm>
          <a:prstGeom prst="rect">
            <a:avLst/>
          </a:prstGeom>
          <a:noFill/>
        </p:spPr>
        <p:txBody>
          <a:bodyPr wrap="square">
            <a:spAutoFit/>
          </a:bodyPr>
          <a:lstStyle/>
          <a:p>
            <a:pPr>
              <a:lnSpc>
                <a:spcPct val="100000"/>
              </a:lnSpc>
              <a:spcBef>
                <a:spcPts val="0"/>
              </a:spcBef>
              <a:spcAft>
                <a:spcPts val="1200"/>
              </a:spcAft>
            </a:pPr>
            <a:r>
              <a:rPr lang="en-NZ" sz="1800" dirty="0">
                <a:hlinkClick r:id="rId4"/>
              </a:rPr>
              <a:t>Intranet / … / Generative AI usage standard</a:t>
            </a:r>
            <a:endParaRPr lang="en-NZ" sz="1600" dirty="0">
              <a:ea typeface="Verdana"/>
            </a:endParaRPr>
          </a:p>
        </p:txBody>
      </p:sp>
    </p:spTree>
    <p:extLst>
      <p:ext uri="{BB962C8B-B14F-4D97-AF65-F5344CB8AC3E}">
        <p14:creationId xmlns:p14="http://schemas.microsoft.com/office/powerpoint/2010/main" val="372331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42090B-E4EB-93BE-16CB-111978E9A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05D89-435A-F62B-8435-2F482E8B70F3}"/>
              </a:ext>
            </a:extLst>
          </p:cNvPr>
          <p:cNvSpPr>
            <a:spLocks noGrp="1"/>
          </p:cNvSpPr>
          <p:nvPr>
            <p:ph type="title"/>
          </p:nvPr>
        </p:nvSpPr>
        <p:spPr/>
        <p:txBody>
          <a:bodyPr>
            <a:normAutofit/>
          </a:bodyPr>
          <a:lstStyle/>
          <a:p>
            <a:r>
              <a:rPr lang="en-NZ"/>
              <a:t>5. Integrity: Authorship &amp; Publication</a:t>
            </a:r>
            <a:endParaRPr lang="en-NZ">
              <a:ea typeface="Verdana"/>
            </a:endParaRPr>
          </a:p>
        </p:txBody>
      </p:sp>
      <p:sp>
        <p:nvSpPr>
          <p:cNvPr id="4" name="TextBox 3">
            <a:extLst>
              <a:ext uri="{FF2B5EF4-FFF2-40B4-BE49-F238E27FC236}">
                <a16:creationId xmlns:a16="http://schemas.microsoft.com/office/drawing/2014/main" id="{D3BAECD7-5A55-B2C1-88CA-E809A8362981}"/>
              </a:ext>
            </a:extLst>
          </p:cNvPr>
          <p:cNvSpPr txBox="1"/>
          <p:nvPr/>
        </p:nvSpPr>
        <p:spPr>
          <a:xfrm>
            <a:off x="581906" y="1813173"/>
            <a:ext cx="11610094" cy="3508653"/>
          </a:xfrm>
          <a:prstGeom prst="rect">
            <a:avLst/>
          </a:prstGeom>
          <a:noFill/>
        </p:spPr>
        <p:txBody>
          <a:bodyPr wrap="square">
            <a:spAutoFit/>
          </a:bodyPr>
          <a:lstStyle/>
          <a:p>
            <a:pPr>
              <a:lnSpc>
                <a:spcPct val="100000"/>
              </a:lnSpc>
              <a:spcBef>
                <a:spcPts val="0"/>
              </a:spcBef>
              <a:spcAft>
                <a:spcPts val="1200"/>
              </a:spcAft>
            </a:pPr>
            <a:r>
              <a:rPr lang="en-NZ" sz="2800" b="1">
                <a:solidFill>
                  <a:schemeClr val="accent4"/>
                </a:solidFill>
              </a:rPr>
              <a:t>Use University-approved systems for writing assistance </a:t>
            </a:r>
          </a:p>
          <a:p>
            <a:pPr>
              <a:lnSpc>
                <a:spcPct val="100000"/>
              </a:lnSpc>
              <a:spcBef>
                <a:spcPts val="0"/>
              </a:spcBef>
              <a:spcAft>
                <a:spcPts val="1200"/>
              </a:spcAft>
            </a:pPr>
            <a:endParaRPr lang="en-NZ" sz="2800">
              <a:solidFill>
                <a:schemeClr val="accent4"/>
              </a:solidFill>
            </a:endParaRPr>
          </a:p>
          <a:p>
            <a:pPr marL="342900" indent="-342900">
              <a:lnSpc>
                <a:spcPct val="100000"/>
              </a:lnSpc>
              <a:spcBef>
                <a:spcPts val="0"/>
              </a:spcBef>
              <a:spcAft>
                <a:spcPts val="1200"/>
              </a:spcAft>
              <a:buFont typeface="Arial,Sans-Serif"/>
              <a:buChar char="•"/>
            </a:pPr>
            <a:r>
              <a:rPr lang="en-NZ" sz="2400">
                <a:solidFill>
                  <a:schemeClr val="accent4"/>
                </a:solidFill>
                <a:ea typeface="Verdana"/>
              </a:rPr>
              <a:t>19. Follow University Policies</a:t>
            </a:r>
          </a:p>
          <a:p>
            <a:pPr marL="342900" indent="-342900">
              <a:lnSpc>
                <a:spcPct val="100000"/>
              </a:lnSpc>
              <a:spcBef>
                <a:spcPts val="0"/>
              </a:spcBef>
              <a:spcAft>
                <a:spcPts val="1200"/>
              </a:spcAft>
              <a:buFont typeface="Arial,Sans-Serif"/>
              <a:buChar char="•"/>
            </a:pPr>
            <a:r>
              <a:rPr lang="en-NZ" sz="2400">
                <a:solidFill>
                  <a:schemeClr val="accent4"/>
                </a:solidFill>
                <a:ea typeface="Verdana"/>
              </a:rPr>
              <a:t>20. Check Publisher AI usage requirements</a:t>
            </a:r>
          </a:p>
          <a:p>
            <a:pPr marL="342900" indent="-342900">
              <a:lnSpc>
                <a:spcPct val="100000"/>
              </a:lnSpc>
              <a:spcBef>
                <a:spcPts val="0"/>
              </a:spcBef>
              <a:spcAft>
                <a:spcPts val="1200"/>
              </a:spcAft>
              <a:buFont typeface="Arial,Sans-Serif"/>
              <a:buChar char="•"/>
            </a:pPr>
            <a:r>
              <a:rPr lang="en-NZ" sz="2400">
                <a:solidFill>
                  <a:schemeClr val="accent4"/>
                </a:solidFill>
                <a:ea typeface="Verdana"/>
              </a:rPr>
              <a:t>21. Must disclose AI usage (E.g. in Ethics application, manuscript citation)</a:t>
            </a:r>
          </a:p>
          <a:p>
            <a:pPr marL="342900" indent="-342900">
              <a:lnSpc>
                <a:spcPct val="100000"/>
              </a:lnSpc>
              <a:spcBef>
                <a:spcPts val="0"/>
              </a:spcBef>
              <a:spcAft>
                <a:spcPts val="1200"/>
              </a:spcAft>
              <a:buFont typeface="Arial,Sans-Serif"/>
              <a:buChar char="•"/>
            </a:pPr>
            <a:endParaRPr lang="en-NZ" sz="2000">
              <a:solidFill>
                <a:schemeClr val="accent4"/>
              </a:solidFill>
              <a:ea typeface="Verdana"/>
            </a:endParaRPr>
          </a:p>
        </p:txBody>
      </p:sp>
      <p:sp>
        <p:nvSpPr>
          <p:cNvPr id="3" name="Text Placeholder 13">
            <a:extLst>
              <a:ext uri="{FF2B5EF4-FFF2-40B4-BE49-F238E27FC236}">
                <a16:creationId xmlns:a16="http://schemas.microsoft.com/office/drawing/2014/main" id="{A3843EF9-2353-6A95-C01B-1AD6979D7CDB}"/>
              </a:ext>
            </a:extLst>
          </p:cNvPr>
          <p:cNvSpPr txBox="1">
            <a:spLocks/>
          </p:cNvSpPr>
          <p:nvPr/>
        </p:nvSpPr>
        <p:spPr>
          <a:xfrm>
            <a:off x="3740248" y="5403411"/>
            <a:ext cx="6629048" cy="1006380"/>
          </a:xfrm>
          <a:prstGeom prst="rect">
            <a:avLst/>
          </a:prstGeom>
        </p:spPr>
        <p:txBody>
          <a:bodyPr vert="horz" lIns="0" tIns="45720" rIns="0" bIns="45720" rtlCol="0" anchor="t">
            <a:normAutofit/>
          </a:bodyPr>
          <a:lstStyle>
            <a:lvl1pPr marL="0" indent="0" algn="l" defTabSz="609630" rtl="0" eaLnBrk="1" latinLnBrk="0" hangingPunct="1">
              <a:spcBef>
                <a:spcPct val="20000"/>
              </a:spcBef>
              <a:buFont typeface="Arial" pitchFamily="34" charset="0"/>
              <a:buNone/>
              <a:defRPr sz="1200"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r>
              <a:rPr lang="en-NZ" sz="2000" i="1">
                <a:hlinkClick r:id="rId3"/>
              </a:rPr>
              <a:t>- University's Authorship and Publication Guidelines</a:t>
            </a:r>
            <a:endParaRPr lang="en-AU" sz="2000" i="1"/>
          </a:p>
        </p:txBody>
      </p:sp>
    </p:spTree>
    <p:extLst>
      <p:ext uri="{BB962C8B-B14F-4D97-AF65-F5344CB8AC3E}">
        <p14:creationId xmlns:p14="http://schemas.microsoft.com/office/powerpoint/2010/main" val="343701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C6AF1E-4534-19A7-61A0-946331958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92472-02CF-1910-2C3C-D9C4EBDF9A4F}"/>
              </a:ext>
            </a:extLst>
          </p:cNvPr>
          <p:cNvSpPr>
            <a:spLocks noGrp="1"/>
          </p:cNvSpPr>
          <p:nvPr>
            <p:ph type="title"/>
          </p:nvPr>
        </p:nvSpPr>
        <p:spPr>
          <a:xfrm>
            <a:off x="709525" y="532800"/>
            <a:ext cx="11017132" cy="884555"/>
          </a:xfrm>
        </p:spPr>
        <p:txBody>
          <a:bodyPr>
            <a:normAutofit fontScale="90000"/>
          </a:bodyPr>
          <a:lstStyle/>
          <a:p>
            <a:r>
              <a:rPr lang="en-NZ">
                <a:ea typeface="Verdana"/>
              </a:rPr>
              <a:t>6. Doctoral candidates, AI, &amp; writing assistance</a:t>
            </a:r>
          </a:p>
        </p:txBody>
      </p:sp>
      <p:sp>
        <p:nvSpPr>
          <p:cNvPr id="6" name="TextBox 5">
            <a:extLst>
              <a:ext uri="{FF2B5EF4-FFF2-40B4-BE49-F238E27FC236}">
                <a16:creationId xmlns:a16="http://schemas.microsoft.com/office/drawing/2014/main" id="{39ED417A-00A8-C8E1-D8DC-DC0F8E94CC95}"/>
              </a:ext>
            </a:extLst>
          </p:cNvPr>
          <p:cNvSpPr txBox="1"/>
          <p:nvPr/>
        </p:nvSpPr>
        <p:spPr>
          <a:xfrm>
            <a:off x="709789" y="2113844"/>
            <a:ext cx="10476088" cy="424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0"/>
              </a:lnSpc>
              <a:spcAft>
                <a:spcPts val="400"/>
              </a:spcAft>
            </a:pPr>
            <a:r>
              <a:rPr lang="en-US" sz="2400">
                <a:cs typeface="Arial"/>
              </a:rPr>
              <a:t>​</a:t>
            </a:r>
            <a:endParaRPr lang="en-US" sz="2400">
              <a:ea typeface="Verdana"/>
              <a:cs typeface="Arial"/>
            </a:endParaRPr>
          </a:p>
          <a:p>
            <a:endParaRPr lang="en-US"/>
          </a:p>
        </p:txBody>
      </p:sp>
      <p:sp>
        <p:nvSpPr>
          <p:cNvPr id="8" name="TextBox 7">
            <a:extLst>
              <a:ext uri="{FF2B5EF4-FFF2-40B4-BE49-F238E27FC236}">
                <a16:creationId xmlns:a16="http://schemas.microsoft.com/office/drawing/2014/main" id="{009EDF72-ECC5-5D31-9711-4563F2924554}"/>
              </a:ext>
            </a:extLst>
          </p:cNvPr>
          <p:cNvSpPr txBox="1"/>
          <p:nvPr/>
        </p:nvSpPr>
        <p:spPr>
          <a:xfrm>
            <a:off x="709525" y="2113844"/>
            <a:ext cx="10596031"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NZ" sz="2400" b="1">
                <a:solidFill>
                  <a:schemeClr val="accent4"/>
                </a:solidFill>
              </a:rPr>
              <a:t>Current guidelines are under review</a:t>
            </a:r>
          </a:p>
          <a:p>
            <a:pPr>
              <a:lnSpc>
                <a:spcPct val="100000"/>
              </a:lnSpc>
              <a:spcBef>
                <a:spcPts val="0"/>
              </a:spcBef>
              <a:spcAft>
                <a:spcPts val="1200"/>
              </a:spcAft>
            </a:pPr>
            <a:endParaRPr lang="en-NZ" sz="2400" b="1">
              <a:solidFill>
                <a:schemeClr val="accent4"/>
              </a:solidFill>
            </a:endParaRPr>
          </a:p>
          <a:p>
            <a:pPr>
              <a:lnSpc>
                <a:spcPct val="100000"/>
              </a:lnSpc>
              <a:spcBef>
                <a:spcPts val="0"/>
              </a:spcBef>
              <a:spcAft>
                <a:spcPts val="1200"/>
              </a:spcAft>
            </a:pPr>
            <a:endParaRPr lang="en-NZ" sz="2400" b="1">
              <a:solidFill>
                <a:schemeClr val="accent4"/>
              </a:solidFill>
            </a:endParaRPr>
          </a:p>
          <a:p>
            <a:r>
              <a:rPr lang="en-NZ" sz="2400" b="1">
                <a:solidFill>
                  <a:schemeClr val="accent4"/>
                </a:solidFill>
              </a:rPr>
              <a:t>Update from the School of Graduate Studies</a:t>
            </a:r>
            <a:br>
              <a:rPr lang="en-NZ" sz="2400" b="1">
                <a:solidFill>
                  <a:schemeClr val="accent4"/>
                </a:solidFill>
                <a:ea typeface="Verdana"/>
              </a:rPr>
            </a:br>
            <a:br>
              <a:rPr lang="en-NZ" sz="2400" b="1"/>
            </a:br>
            <a:r>
              <a:rPr lang="en-NZ" sz="2000">
                <a:solidFill>
                  <a:srgbClr val="242424"/>
                </a:solidFill>
              </a:rPr>
              <a:t>AI Guidelines for Doctoral Researchers – in-development</a:t>
            </a:r>
            <a:endParaRPr lang="en-NZ" sz="2000">
              <a:ea typeface="Verdana"/>
            </a:endParaRPr>
          </a:p>
          <a:p>
            <a:endParaRPr lang="en-NZ" sz="2400" b="1"/>
          </a:p>
        </p:txBody>
      </p:sp>
      <p:sp>
        <p:nvSpPr>
          <p:cNvPr id="3" name="TextBox 2">
            <a:extLst>
              <a:ext uri="{FF2B5EF4-FFF2-40B4-BE49-F238E27FC236}">
                <a16:creationId xmlns:a16="http://schemas.microsoft.com/office/drawing/2014/main" id="{EE4BDB62-CD79-9886-BDBC-4015F5FE09D2}"/>
              </a:ext>
            </a:extLst>
          </p:cNvPr>
          <p:cNvSpPr txBox="1"/>
          <p:nvPr/>
        </p:nvSpPr>
        <p:spPr>
          <a:xfrm flipH="1">
            <a:off x="709525" y="2564410"/>
            <a:ext cx="9749763" cy="400110"/>
          </a:xfrm>
          <a:prstGeom prst="rect">
            <a:avLst/>
          </a:prstGeom>
          <a:noFill/>
        </p:spPr>
        <p:txBody>
          <a:bodyPr wrap="square" rtlCol="0">
            <a:spAutoFit/>
          </a:bodyPr>
          <a:lstStyle/>
          <a:p>
            <a:r>
              <a:rPr lang="en-AU" sz="2000" i="1">
                <a:hlinkClick r:id="rId3"/>
              </a:rPr>
              <a:t>Third Party Editing and Proofreading of These and Dissertations Guidelines</a:t>
            </a:r>
            <a:endParaRPr lang="en-AU" sz="2000" i="1"/>
          </a:p>
        </p:txBody>
      </p:sp>
    </p:spTree>
    <p:extLst>
      <p:ext uri="{BB962C8B-B14F-4D97-AF65-F5344CB8AC3E}">
        <p14:creationId xmlns:p14="http://schemas.microsoft.com/office/powerpoint/2010/main" val="1744288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4213FD-3129-961F-9BEE-0AD51B6E1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7EEAB-C025-C233-6E75-D40861506DD3}"/>
              </a:ext>
            </a:extLst>
          </p:cNvPr>
          <p:cNvSpPr>
            <a:spLocks noGrp="1"/>
          </p:cNvSpPr>
          <p:nvPr>
            <p:ph type="title"/>
          </p:nvPr>
        </p:nvSpPr>
        <p:spPr/>
        <p:txBody>
          <a:bodyPr/>
          <a:lstStyle/>
          <a:p>
            <a:r>
              <a:rPr lang="en-NZ"/>
              <a:t>Responsible AI summary</a:t>
            </a:r>
          </a:p>
        </p:txBody>
      </p:sp>
      <p:sp>
        <p:nvSpPr>
          <p:cNvPr id="6" name="Text Placeholder 5">
            <a:extLst>
              <a:ext uri="{FF2B5EF4-FFF2-40B4-BE49-F238E27FC236}">
                <a16:creationId xmlns:a16="http://schemas.microsoft.com/office/drawing/2014/main" id="{D1126D95-DA50-8003-EBCA-93A47D32ABC9}"/>
              </a:ext>
            </a:extLst>
          </p:cNvPr>
          <p:cNvSpPr>
            <a:spLocks noGrp="1"/>
          </p:cNvSpPr>
          <p:nvPr>
            <p:ph type="body" sz="quarter" idx="10"/>
          </p:nvPr>
        </p:nvSpPr>
        <p:spPr>
          <a:xfrm>
            <a:off x="698398" y="1789536"/>
            <a:ext cx="10185691" cy="3021393"/>
          </a:xfrm>
        </p:spPr>
        <p:txBody>
          <a:bodyPr vert="horz" lIns="108000" tIns="108000" rIns="108000" bIns="108000" rtlCol="0" anchor="t">
            <a:noAutofit/>
          </a:bodyPr>
          <a:lstStyle/>
          <a:p>
            <a:pPr>
              <a:lnSpc>
                <a:spcPct val="100000"/>
              </a:lnSpc>
              <a:spcBef>
                <a:spcPct val="20000"/>
              </a:spcBef>
              <a:spcAft>
                <a:spcPts val="0"/>
              </a:spcAft>
            </a:pPr>
            <a:r>
              <a:rPr lang="en-US" sz="2400" b="1" dirty="0">
                <a:ea typeface="Verdana"/>
              </a:rPr>
              <a:t>Key takeaways</a:t>
            </a:r>
          </a:p>
          <a:p>
            <a:pPr marL="457200" indent="-457200">
              <a:lnSpc>
                <a:spcPct val="100000"/>
              </a:lnSpc>
              <a:spcBef>
                <a:spcPts val="1000"/>
              </a:spcBef>
              <a:spcAft>
                <a:spcPts val="0"/>
              </a:spcAft>
              <a:buFont typeface="Arial" panose="020B0604020202020204" pitchFamily="34" charset="0"/>
              <a:buChar char="•"/>
            </a:pPr>
            <a:r>
              <a:rPr lang="en-US" sz="2400" dirty="0">
                <a:ea typeface="Verdana"/>
              </a:rPr>
              <a:t>University-approved tools (AI + everything else)</a:t>
            </a:r>
          </a:p>
          <a:p>
            <a:pPr marL="457200" indent="-457200">
              <a:lnSpc>
                <a:spcPct val="100000"/>
              </a:lnSpc>
              <a:spcBef>
                <a:spcPts val="1000"/>
              </a:spcBef>
              <a:spcAft>
                <a:spcPts val="0"/>
              </a:spcAft>
              <a:buFont typeface="Arial" panose="020B0604020202020204" pitchFamily="34" charset="0"/>
              <a:buChar char="•"/>
            </a:pPr>
            <a:r>
              <a:rPr lang="en-US" sz="2400" dirty="0">
                <a:ea typeface="Verdana"/>
              </a:rPr>
              <a:t>Data classification, Sovereignty </a:t>
            </a:r>
            <a:r>
              <a:rPr lang="en-US" sz="2400" dirty="0">
                <a:ea typeface="Verdana"/>
                <a:sym typeface="Wingdings" pitchFamily="2" charset="2"/>
              </a:rPr>
              <a:t> determines tool selection</a:t>
            </a:r>
          </a:p>
          <a:p>
            <a:pPr marL="457200" indent="-457200">
              <a:lnSpc>
                <a:spcPct val="100000"/>
              </a:lnSpc>
              <a:spcBef>
                <a:spcPts val="1000"/>
              </a:spcBef>
              <a:spcAft>
                <a:spcPts val="0"/>
              </a:spcAft>
              <a:buFont typeface="Arial" panose="020B0604020202020204" pitchFamily="34" charset="0"/>
              <a:buChar char="•"/>
            </a:pPr>
            <a:r>
              <a:rPr lang="en-US" sz="2400" dirty="0">
                <a:ea typeface="Verdana"/>
                <a:sym typeface="Wingdings" pitchFamily="2" charset="2"/>
              </a:rPr>
              <a:t>Personal data  Privacy act; Privacy Impact Assessment</a:t>
            </a:r>
            <a:endParaRPr lang="en-US" sz="2400" dirty="0">
              <a:ea typeface="Verdana"/>
            </a:endParaRPr>
          </a:p>
          <a:p>
            <a:pPr marL="457200" indent="-457200">
              <a:lnSpc>
                <a:spcPct val="100000"/>
              </a:lnSpc>
              <a:spcBef>
                <a:spcPts val="1000"/>
              </a:spcBef>
              <a:spcAft>
                <a:spcPts val="0"/>
              </a:spcAft>
              <a:buFont typeface="Arial" panose="020B0604020202020204" pitchFamily="34" charset="0"/>
              <a:buChar char="•"/>
            </a:pPr>
            <a:r>
              <a:rPr lang="en-US" sz="2400" dirty="0">
                <a:ea typeface="Verdana"/>
              </a:rPr>
              <a:t>New tool? </a:t>
            </a:r>
            <a:r>
              <a:rPr lang="en-US" sz="2400" dirty="0">
                <a:ea typeface="Verdana"/>
                <a:sym typeface="Wingdings" pitchFamily="2" charset="2"/>
              </a:rPr>
              <a:t> Contact BRM</a:t>
            </a:r>
          </a:p>
          <a:p>
            <a:pPr marL="457200" indent="-457200">
              <a:lnSpc>
                <a:spcPct val="100000"/>
              </a:lnSpc>
              <a:spcBef>
                <a:spcPts val="1000"/>
              </a:spcBef>
              <a:spcAft>
                <a:spcPts val="0"/>
              </a:spcAft>
              <a:buFont typeface="Arial" panose="020B0604020202020204" pitchFamily="34" charset="0"/>
              <a:buChar char="•"/>
            </a:pPr>
            <a:r>
              <a:rPr lang="en-US" sz="2400" dirty="0">
                <a:ea typeface="Verdana"/>
                <a:sym typeface="Wingdings" pitchFamily="2" charset="2"/>
              </a:rPr>
              <a:t>Guidance  Supervisor</a:t>
            </a:r>
          </a:p>
        </p:txBody>
      </p:sp>
    </p:spTree>
    <p:extLst>
      <p:ext uri="{BB962C8B-B14F-4D97-AF65-F5344CB8AC3E}">
        <p14:creationId xmlns:p14="http://schemas.microsoft.com/office/powerpoint/2010/main" val="852049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4D6E-B014-2A7D-E467-1306A4CF02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2965B1C-D23F-7B99-6CDD-09B61DE3267C}"/>
              </a:ext>
            </a:extLst>
          </p:cNvPr>
          <p:cNvSpPr txBox="1">
            <a:spLocks/>
          </p:cNvSpPr>
          <p:nvPr/>
        </p:nvSpPr>
        <p:spPr>
          <a:xfrm>
            <a:off x="1297288" y="1925468"/>
            <a:ext cx="9805738" cy="3231828"/>
          </a:xfrm>
          <a:prstGeom prst="rect">
            <a:avLst/>
          </a:prstGeom>
          <a:solidFill>
            <a:srgbClr val="E9D80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pPr algn="ctr" defTabSz="914400">
              <a:lnSpc>
                <a:spcPct val="120000"/>
              </a:lnSpc>
            </a:pPr>
            <a:r>
              <a:rPr lang="en-US" sz="5400" dirty="0">
                <a:latin typeface="+mn-lt"/>
                <a:ea typeface="Verdana"/>
                <a:cs typeface="+mn-cs"/>
              </a:rPr>
              <a:t>Q&amp;A</a:t>
            </a:r>
            <a:br>
              <a:rPr lang="en-US" sz="4400" dirty="0">
                <a:latin typeface="+mn-lt"/>
                <a:ea typeface="Verdana"/>
                <a:cs typeface="+mn-cs"/>
              </a:rPr>
            </a:br>
            <a:r>
              <a:rPr lang="en-US" sz="4400" dirty="0">
                <a:latin typeface="+mn-lt"/>
                <a:ea typeface="Verdana"/>
                <a:cs typeface="+mn-cs"/>
              </a:rPr>
              <a:t>Responsible AI</a:t>
            </a:r>
            <a:endParaRPr lang="en-US" sz="4400" b="0" dirty="0">
              <a:latin typeface="+mn-lt"/>
              <a:ea typeface="Verdana"/>
              <a:cs typeface="+mn-cs"/>
            </a:endParaRPr>
          </a:p>
        </p:txBody>
      </p:sp>
    </p:spTree>
    <p:extLst>
      <p:ext uri="{BB962C8B-B14F-4D97-AF65-F5344CB8AC3E}">
        <p14:creationId xmlns:p14="http://schemas.microsoft.com/office/powerpoint/2010/main" val="440391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E72FD-4429-C2AC-7360-2715D4CA8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F4B28-D533-CB6A-E0EA-DBA7FF668AFD}"/>
              </a:ext>
            </a:extLst>
          </p:cNvPr>
          <p:cNvSpPr>
            <a:spLocks noGrp="1"/>
          </p:cNvSpPr>
          <p:nvPr>
            <p:ph type="title"/>
          </p:nvPr>
        </p:nvSpPr>
        <p:spPr>
          <a:xfrm>
            <a:off x="2614068" y="2986722"/>
            <a:ext cx="6689730" cy="884555"/>
          </a:xfrm>
        </p:spPr>
        <p:txBody>
          <a:bodyPr vert="horz" lIns="0" tIns="45720" rIns="0" bIns="45720" rtlCol="0" anchor="ctr">
            <a:noAutofit/>
          </a:bodyPr>
          <a:lstStyle/>
          <a:p>
            <a:pPr algn="ctr"/>
            <a:r>
              <a:rPr lang="en-NZ" sz="4400"/>
              <a:t>AI methodological</a:t>
            </a:r>
            <a:br>
              <a:rPr lang="en-NZ" sz="4400"/>
            </a:br>
            <a:r>
              <a:rPr lang="en-NZ" sz="4400"/>
              <a:t>considerations, limitations &amp; biases</a:t>
            </a:r>
            <a:endParaRPr lang="en-US" sz="4400"/>
          </a:p>
        </p:txBody>
      </p:sp>
    </p:spTree>
    <p:extLst>
      <p:ext uri="{BB962C8B-B14F-4D97-AF65-F5344CB8AC3E}">
        <p14:creationId xmlns:p14="http://schemas.microsoft.com/office/powerpoint/2010/main" val="71110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96B6-EC9C-6FC3-B737-C31E039B2E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23BDCE-D17A-60D2-77D3-075B9EE76CF1}"/>
              </a:ext>
            </a:extLst>
          </p:cNvPr>
          <p:cNvSpPr>
            <a:spLocks noGrp="1"/>
          </p:cNvSpPr>
          <p:nvPr>
            <p:ph idx="1"/>
          </p:nvPr>
        </p:nvSpPr>
        <p:spPr>
          <a:xfrm>
            <a:off x="564223" y="1573588"/>
            <a:ext cx="9227477" cy="5130523"/>
          </a:xfrm>
        </p:spPr>
        <p:txBody>
          <a:bodyPr vert="horz" lIns="91440" tIns="45720" rIns="91440" bIns="45720" rtlCol="0" anchor="t" anchorCtr="0">
            <a:noAutofit/>
          </a:bodyPr>
          <a:lstStyle/>
          <a:p>
            <a:pPr marL="125413" indent="0">
              <a:spcAft>
                <a:spcPts val="1000"/>
              </a:spcAft>
              <a:buNone/>
            </a:pPr>
            <a:r>
              <a:rPr lang="en-US" sz="2400" b="1">
                <a:solidFill>
                  <a:schemeClr val="accent3">
                    <a:lumMod val="50000"/>
                  </a:schemeClr>
                </a:solidFill>
                <a:ea typeface="Verdana"/>
              </a:rPr>
              <a:t>Data</a:t>
            </a:r>
          </a:p>
          <a:p>
            <a:pPr marL="614377" lvl="1" indent="-222250">
              <a:spcAft>
                <a:spcPts val="1000"/>
              </a:spcAft>
            </a:pPr>
            <a:r>
              <a:rPr lang="en-US" sz="2134">
                <a:solidFill>
                  <a:schemeClr val="accent3">
                    <a:lumMod val="50000"/>
                  </a:schemeClr>
                </a:solidFill>
                <a:ea typeface="Verdana"/>
              </a:rPr>
              <a:t>Do you have the data for it? (Size, representation)</a:t>
            </a:r>
          </a:p>
          <a:p>
            <a:pPr marL="125413" indent="0">
              <a:spcAft>
                <a:spcPts val="1000"/>
              </a:spcAft>
              <a:buNone/>
            </a:pPr>
            <a:r>
              <a:rPr kumimoji="0" lang="en-US" sz="2400" b="1" i="0" u="none" strike="noStrike" kern="1200" cap="none" spc="0" normalizeH="0" baseline="0" noProof="0">
                <a:ln>
                  <a:noFill/>
                </a:ln>
                <a:solidFill>
                  <a:srgbClr val="8D9091">
                    <a:lumMod val="50000"/>
                  </a:srgbClr>
                </a:solidFill>
                <a:effectLst/>
                <a:uLnTx/>
                <a:uFillTx/>
                <a:latin typeface="Verdana"/>
                <a:ea typeface="Verdana"/>
                <a:cs typeface="+mn-cs"/>
              </a:rPr>
              <a:t>Computing power</a:t>
            </a:r>
          </a:p>
          <a:p>
            <a:pPr marL="614377" lvl="1" indent="-222250">
              <a:spcAft>
                <a:spcPts val="1000"/>
              </a:spcAft>
            </a:pPr>
            <a:r>
              <a:rPr lang="en-US" sz="2134">
                <a:solidFill>
                  <a:srgbClr val="8D9091">
                    <a:lumMod val="50000"/>
                  </a:srgbClr>
                </a:solidFill>
                <a:ea typeface="Verdana"/>
                <a:hlinkClick r:id="rId3"/>
              </a:rPr>
              <a:t>Access</a:t>
            </a:r>
            <a:r>
              <a:rPr lang="en-US" sz="2134">
                <a:solidFill>
                  <a:srgbClr val="8D9091">
                    <a:lumMod val="50000"/>
                  </a:srgbClr>
                </a:solidFill>
                <a:ea typeface="Verdana"/>
              </a:rPr>
              <a:t>, technical ability? </a:t>
            </a:r>
            <a:r>
              <a:rPr kumimoji="0" lang="en-US" sz="2134" b="0" i="0" u="none" strike="noStrike" kern="1200" cap="none" spc="0" normalizeH="0" baseline="0" noProof="0">
                <a:ln>
                  <a:noFill/>
                </a:ln>
                <a:solidFill>
                  <a:srgbClr val="8D9091">
                    <a:lumMod val="50000"/>
                  </a:srgbClr>
                </a:solidFill>
                <a:effectLst/>
                <a:uLnTx/>
                <a:uFillTx/>
                <a:latin typeface="Verdana"/>
                <a:ea typeface="Verdana"/>
                <a:cs typeface="+mn-cs"/>
              </a:rPr>
              <a:t>(Is it worth it)</a:t>
            </a:r>
          </a:p>
          <a:p>
            <a:pPr marL="125413" indent="0">
              <a:spcAft>
                <a:spcPts val="1000"/>
              </a:spcAft>
              <a:buNone/>
            </a:pPr>
            <a:r>
              <a:rPr lang="en-US" sz="2400" b="1">
                <a:solidFill>
                  <a:srgbClr val="8D9091">
                    <a:lumMod val="50000"/>
                  </a:srgbClr>
                </a:solidFill>
                <a:latin typeface="Verdana"/>
                <a:ea typeface="Verdana"/>
              </a:rPr>
              <a:t>Algorithm (tools)</a:t>
            </a:r>
          </a:p>
          <a:p>
            <a:pPr marL="614377" lvl="1" indent="-222250">
              <a:spcAft>
                <a:spcPts val="1000"/>
              </a:spcAft>
            </a:pPr>
            <a:r>
              <a:rPr lang="en-US" sz="2134">
                <a:solidFill>
                  <a:schemeClr val="accent3">
                    <a:lumMod val="50000"/>
                  </a:schemeClr>
                </a:solidFill>
                <a:ea typeface="Verdana"/>
              </a:rPr>
              <a:t>Peers using it? (Consult lab, literature)</a:t>
            </a:r>
          </a:p>
        </p:txBody>
      </p:sp>
      <p:sp>
        <p:nvSpPr>
          <p:cNvPr id="4" name="Title 1">
            <a:extLst>
              <a:ext uri="{FF2B5EF4-FFF2-40B4-BE49-F238E27FC236}">
                <a16:creationId xmlns:a16="http://schemas.microsoft.com/office/drawing/2014/main" id="{47D14423-3827-3193-6297-E6E6EB6BFF33}"/>
              </a:ext>
            </a:extLst>
          </p:cNvPr>
          <p:cNvSpPr txBox="1">
            <a:spLocks/>
          </p:cNvSpPr>
          <p:nvPr/>
        </p:nvSpPr>
        <p:spPr>
          <a:xfrm>
            <a:off x="698400" y="532800"/>
            <a:ext cx="10782400" cy="88455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a:t>Methodological considerations</a:t>
            </a:r>
          </a:p>
        </p:txBody>
      </p:sp>
      <p:pic>
        <p:nvPicPr>
          <p:cNvPr id="8" name="Picture 7">
            <a:extLst>
              <a:ext uri="{FF2B5EF4-FFF2-40B4-BE49-F238E27FC236}">
                <a16:creationId xmlns:a16="http://schemas.microsoft.com/office/drawing/2014/main" id="{E288C121-CAA4-078A-405A-BD2D550FAE4F}"/>
              </a:ext>
            </a:extLst>
          </p:cNvPr>
          <p:cNvPicPr>
            <a:picLocks noChangeAspect="1"/>
          </p:cNvPicPr>
          <p:nvPr/>
        </p:nvPicPr>
        <p:blipFill>
          <a:blip r:embed="rId4"/>
          <a:srcRect l="1307" t="12255" r="7680" b="9069"/>
          <a:stretch/>
        </p:blipFill>
        <p:spPr>
          <a:xfrm>
            <a:off x="7459669" y="3972784"/>
            <a:ext cx="4472378" cy="2577439"/>
          </a:xfrm>
          <a:prstGeom prst="rect">
            <a:avLst/>
          </a:prstGeom>
        </p:spPr>
      </p:pic>
      <p:sp>
        <p:nvSpPr>
          <p:cNvPr id="10" name="TextBox 9">
            <a:extLst>
              <a:ext uri="{FF2B5EF4-FFF2-40B4-BE49-F238E27FC236}">
                <a16:creationId xmlns:a16="http://schemas.microsoft.com/office/drawing/2014/main" id="{7C1F61F6-4469-B705-8E38-8D110B76938E}"/>
              </a:ext>
            </a:extLst>
          </p:cNvPr>
          <p:cNvSpPr txBox="1"/>
          <p:nvPr/>
        </p:nvSpPr>
        <p:spPr>
          <a:xfrm>
            <a:off x="9791700" y="6550223"/>
            <a:ext cx="6096000" cy="307777"/>
          </a:xfrm>
          <a:prstGeom prst="rect">
            <a:avLst/>
          </a:prstGeom>
          <a:noFill/>
        </p:spPr>
        <p:txBody>
          <a:bodyPr wrap="square">
            <a:spAutoFit/>
          </a:bodyPr>
          <a:lstStyle/>
          <a:p>
            <a:r>
              <a:rPr lang="en-US" sz="1400">
                <a:solidFill>
                  <a:schemeClr val="accent3">
                    <a:lumMod val="50000"/>
                  </a:schemeClr>
                </a:solidFill>
                <a:ea typeface="Verdana"/>
              </a:rPr>
              <a:t>Produced by ChatGPT</a:t>
            </a:r>
            <a:endParaRPr lang="en-AU" sz="1400"/>
          </a:p>
        </p:txBody>
      </p:sp>
      <p:sp>
        <p:nvSpPr>
          <p:cNvPr id="12" name="TextBox 11">
            <a:extLst>
              <a:ext uri="{FF2B5EF4-FFF2-40B4-BE49-F238E27FC236}">
                <a16:creationId xmlns:a16="http://schemas.microsoft.com/office/drawing/2014/main" id="{3F8B2815-7C2B-2227-C519-A98483353978}"/>
              </a:ext>
            </a:extLst>
          </p:cNvPr>
          <p:cNvSpPr txBox="1"/>
          <p:nvPr/>
        </p:nvSpPr>
        <p:spPr>
          <a:xfrm>
            <a:off x="564223" y="4873042"/>
            <a:ext cx="6566000" cy="1246752"/>
          </a:xfrm>
          <a:prstGeom prst="rect">
            <a:avLst/>
          </a:prstGeom>
          <a:noFill/>
        </p:spPr>
        <p:txBody>
          <a:bodyPr wrap="square">
            <a:spAutoFit/>
          </a:bodyPr>
          <a:lstStyle/>
          <a:p>
            <a:pPr marL="347663" indent="-222250">
              <a:spcAft>
                <a:spcPts val="1000"/>
              </a:spcAft>
            </a:pPr>
            <a:r>
              <a:rPr lang="en-US" sz="2400" b="1">
                <a:solidFill>
                  <a:schemeClr val="accent3">
                    <a:lumMod val="50000"/>
                  </a:schemeClr>
                </a:solidFill>
                <a:ea typeface="Verdana"/>
              </a:rPr>
              <a:t>Dream big</a:t>
            </a:r>
            <a:r>
              <a:rPr lang="en-US" sz="2400">
                <a:solidFill>
                  <a:schemeClr val="accent3">
                    <a:lumMod val="50000"/>
                  </a:schemeClr>
                </a:solidFill>
                <a:ea typeface="Verdana"/>
              </a:rPr>
              <a:t> </a:t>
            </a:r>
          </a:p>
          <a:p>
            <a:pPr marL="635000" lvl="1" indent="-230188">
              <a:spcAft>
                <a:spcPts val="1000"/>
              </a:spcAft>
              <a:buFont typeface="System Font Regular"/>
              <a:buChar char="−"/>
            </a:pPr>
            <a:r>
              <a:rPr lang="en-US" sz="2134">
                <a:solidFill>
                  <a:schemeClr val="accent3">
                    <a:lumMod val="50000"/>
                  </a:schemeClr>
                </a:solidFill>
                <a:ea typeface="Verdana"/>
              </a:rPr>
              <a:t>What questions would change your field? (If we could know X, then we can do Y)</a:t>
            </a:r>
          </a:p>
        </p:txBody>
      </p:sp>
      <p:pic>
        <p:nvPicPr>
          <p:cNvPr id="2" name="Picture 1" descr="A satellite on the ground&#10;&#10;AI-generated content may be incorrect.">
            <a:extLst>
              <a:ext uri="{FF2B5EF4-FFF2-40B4-BE49-F238E27FC236}">
                <a16:creationId xmlns:a16="http://schemas.microsoft.com/office/drawing/2014/main" id="{CDDB8983-F672-79D6-B846-AA478128F656}"/>
              </a:ext>
            </a:extLst>
          </p:cNvPr>
          <p:cNvPicPr>
            <a:picLocks noChangeAspect="1"/>
          </p:cNvPicPr>
          <p:nvPr/>
        </p:nvPicPr>
        <p:blipFill>
          <a:blip r:embed="rId5">
            <a:extLst>
              <a:ext uri="{28A0092B-C50C-407E-A947-70E740481C1C}">
                <a14:useLocalDpi xmlns:a14="http://schemas.microsoft.com/office/drawing/2010/main" val="0"/>
              </a:ext>
            </a:extLst>
          </a:blip>
          <a:srcRect l="6244" t="14451" r="5334" b="17141"/>
          <a:stretch>
            <a:fillRect/>
          </a:stretch>
        </p:blipFill>
        <p:spPr>
          <a:xfrm>
            <a:off x="8754003" y="1501438"/>
            <a:ext cx="3178044" cy="2351261"/>
          </a:xfrm>
          <a:prstGeom prst="rect">
            <a:avLst/>
          </a:prstGeom>
        </p:spPr>
      </p:pic>
    </p:spTree>
    <p:extLst>
      <p:ext uri="{BB962C8B-B14F-4D97-AF65-F5344CB8AC3E}">
        <p14:creationId xmlns:p14="http://schemas.microsoft.com/office/powerpoint/2010/main" val="3607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8635"/>
          </a:schemeClr>
        </a:solidFill>
        <a:effectLst/>
      </p:bgPr>
    </p:bg>
    <p:spTree>
      <p:nvGrpSpPr>
        <p:cNvPr id="1" name="">
          <a:extLst>
            <a:ext uri="{FF2B5EF4-FFF2-40B4-BE49-F238E27FC236}">
              <a16:creationId xmlns:a16="http://schemas.microsoft.com/office/drawing/2014/main" id="{D3A7D808-A626-C10E-A4CE-E1E093BD7AF5}"/>
            </a:ext>
          </a:extLst>
        </p:cNvPr>
        <p:cNvGrpSpPr/>
        <p:nvPr/>
      </p:nvGrpSpPr>
      <p:grpSpPr>
        <a:xfrm>
          <a:off x="0" y="0"/>
          <a:ext cx="0" cy="0"/>
          <a:chOff x="0" y="0"/>
          <a:chExt cx="0" cy="0"/>
        </a:xfrm>
      </p:grpSpPr>
      <p:pic>
        <p:nvPicPr>
          <p:cNvPr id="5" name="Picture 4" descr="A painting of a person sitting in a car&#10;&#10;AI-generated content may be incorrect.">
            <a:extLst>
              <a:ext uri="{FF2B5EF4-FFF2-40B4-BE49-F238E27FC236}">
                <a16:creationId xmlns:a16="http://schemas.microsoft.com/office/drawing/2014/main" id="{058DAC0E-B8E7-6E41-F966-A1EEAC533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516" y="116160"/>
            <a:ext cx="5844968" cy="6625680"/>
          </a:xfrm>
          <a:prstGeom prst="rect">
            <a:avLst/>
          </a:prstGeom>
        </p:spPr>
      </p:pic>
    </p:spTree>
    <p:extLst>
      <p:ext uri="{BB962C8B-B14F-4D97-AF65-F5344CB8AC3E}">
        <p14:creationId xmlns:p14="http://schemas.microsoft.com/office/powerpoint/2010/main" val="3287486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5DF6C1-7C36-A640-B3E6-E05627923E6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4A94655-73A8-AEE5-5FD1-4D73D3865867}"/>
              </a:ext>
            </a:extLst>
          </p:cNvPr>
          <p:cNvSpPr txBox="1">
            <a:spLocks/>
          </p:cNvSpPr>
          <p:nvPr/>
        </p:nvSpPr>
        <p:spPr>
          <a:xfrm>
            <a:off x="698400" y="532800"/>
            <a:ext cx="10782400" cy="88455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a:t>Unseen AI impacts</a:t>
            </a:r>
          </a:p>
        </p:txBody>
      </p:sp>
      <p:grpSp>
        <p:nvGrpSpPr>
          <p:cNvPr id="26" name="Group 25">
            <a:extLst>
              <a:ext uri="{FF2B5EF4-FFF2-40B4-BE49-F238E27FC236}">
                <a16:creationId xmlns:a16="http://schemas.microsoft.com/office/drawing/2014/main" id="{C8F2D5EB-54B9-69F0-586F-452BE02D83BC}"/>
              </a:ext>
            </a:extLst>
          </p:cNvPr>
          <p:cNvGrpSpPr/>
          <p:nvPr/>
        </p:nvGrpSpPr>
        <p:grpSpPr>
          <a:xfrm>
            <a:off x="8291269" y="278884"/>
            <a:ext cx="3611843" cy="5966001"/>
            <a:chOff x="6215643" y="97971"/>
            <a:chExt cx="4051266" cy="6858000"/>
          </a:xfrm>
        </p:grpSpPr>
        <p:sp>
          <p:nvSpPr>
            <p:cNvPr id="25" name="TextBox 24">
              <a:extLst>
                <a:ext uri="{FF2B5EF4-FFF2-40B4-BE49-F238E27FC236}">
                  <a16:creationId xmlns:a16="http://schemas.microsoft.com/office/drawing/2014/main" id="{6F219C59-F274-BF93-2F78-8367B5D96E8A}"/>
                </a:ext>
              </a:extLst>
            </p:cNvPr>
            <p:cNvSpPr txBox="1"/>
            <p:nvPr/>
          </p:nvSpPr>
          <p:spPr>
            <a:xfrm>
              <a:off x="6215643" y="6256763"/>
              <a:ext cx="326823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ea typeface="+mn-lt"/>
                  <a:cs typeface="+mn-lt"/>
                </a:rPr>
                <a:t>https://at.govt.nz/media/1978139/auckland-transports-energy-story.pdf</a:t>
              </a:r>
            </a:p>
          </p:txBody>
        </p:sp>
        <p:pic>
          <p:nvPicPr>
            <p:cNvPr id="24" name="Picture 23" descr="A pie chart with numbers and text&#10;&#10;AI-generated content may be incorrect.">
              <a:extLst>
                <a:ext uri="{FF2B5EF4-FFF2-40B4-BE49-F238E27FC236}">
                  <a16:creationId xmlns:a16="http://schemas.microsoft.com/office/drawing/2014/main" id="{8B37BAFE-FEEC-89E9-9EBF-8903A3C2FA3F}"/>
                </a:ext>
              </a:extLst>
            </p:cNvPr>
            <p:cNvPicPr>
              <a:picLocks noChangeAspect="1"/>
            </p:cNvPicPr>
            <p:nvPr/>
          </p:nvPicPr>
          <p:blipFill>
            <a:blip r:embed="rId3"/>
            <a:stretch>
              <a:fillRect/>
            </a:stretch>
          </p:blipFill>
          <p:spPr>
            <a:xfrm>
              <a:off x="6218312" y="97971"/>
              <a:ext cx="4048597" cy="6858000"/>
            </a:xfrm>
            <a:prstGeom prst="rect">
              <a:avLst/>
            </a:prstGeom>
            <a:ln>
              <a:noFill/>
            </a:ln>
            <a:effectLst>
              <a:outerShdw blurRad="190500" algn="tl" rotWithShape="0">
                <a:srgbClr val="000000">
                  <a:alpha val="70000"/>
                </a:srgbClr>
              </a:outerShdw>
            </a:effectLst>
          </p:spPr>
        </p:pic>
      </p:grpSp>
      <p:sp>
        <p:nvSpPr>
          <p:cNvPr id="38" name="Content Placeholder 2">
            <a:extLst>
              <a:ext uri="{FF2B5EF4-FFF2-40B4-BE49-F238E27FC236}">
                <a16:creationId xmlns:a16="http://schemas.microsoft.com/office/drawing/2014/main" id="{99E4396D-DAAB-6C68-B5FC-629716CBA581}"/>
              </a:ext>
            </a:extLst>
          </p:cNvPr>
          <p:cNvSpPr txBox="1">
            <a:spLocks/>
          </p:cNvSpPr>
          <p:nvPr/>
        </p:nvSpPr>
        <p:spPr>
          <a:xfrm>
            <a:off x="698400" y="1448593"/>
            <a:ext cx="7615867" cy="5130523"/>
          </a:xfrm>
          <a:prstGeom prst="rect">
            <a:avLst/>
          </a:prstGeom>
        </p:spPr>
        <p:txBody>
          <a:bodyPr vert="horz" lIns="91440" tIns="45720" rIns="91440" bIns="45720" rtlCol="0" anchor="t" anchorCtr="0">
            <a:noAutofit/>
          </a:bodyPr>
          <a:lstStyle>
            <a:lvl1pPr marL="228611" indent="-228611" algn="l" defTabSz="609630" rtl="0" eaLnBrk="1" latinLnBrk="0" hangingPunct="1">
              <a:spcBef>
                <a:spcPct val="20000"/>
              </a:spcBef>
              <a:buFont typeface="Arial" pitchFamily="34" charset="0"/>
              <a:buChar char="•"/>
              <a:defRPr sz="2133"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125095" indent="0">
              <a:spcAft>
                <a:spcPts val="1000"/>
              </a:spcAft>
              <a:buFont typeface="Arial" pitchFamily="34" charset="0"/>
              <a:buNone/>
            </a:pPr>
            <a:r>
              <a:rPr lang="en-US" sz="2400" b="1">
                <a:solidFill>
                  <a:srgbClr val="8D9091">
                    <a:lumMod val="50000"/>
                  </a:srgbClr>
                </a:solidFill>
                <a:latin typeface="Verdana"/>
                <a:ea typeface="Verdana"/>
              </a:rPr>
              <a:t>Computing power</a:t>
            </a:r>
          </a:p>
          <a:p>
            <a:pPr marL="614045" lvl="1" indent="-222250">
              <a:spcAft>
                <a:spcPts val="1000"/>
              </a:spcAft>
            </a:pPr>
            <a:r>
              <a:rPr lang="en-US" sz="2100">
                <a:solidFill>
                  <a:srgbClr val="8D9091">
                    <a:lumMod val="50000"/>
                  </a:srgbClr>
                </a:solidFill>
                <a:ea typeface="Verdana"/>
              </a:rPr>
              <a:t>Data </a:t>
            </a:r>
            <a:r>
              <a:rPr lang="en-US" sz="2100" err="1">
                <a:solidFill>
                  <a:srgbClr val="8D9091">
                    <a:lumMod val="50000"/>
                  </a:srgbClr>
                </a:solidFill>
                <a:ea typeface="Verdana"/>
              </a:rPr>
              <a:t>centres</a:t>
            </a:r>
            <a:r>
              <a:rPr lang="en-US" sz="2100">
                <a:solidFill>
                  <a:srgbClr val="8D9091">
                    <a:lumMod val="50000"/>
                  </a:srgbClr>
                </a:solidFill>
                <a:ea typeface="Verdana"/>
              </a:rPr>
              <a:t> run queries</a:t>
            </a:r>
            <a:endParaRPr lang="en-US"/>
          </a:p>
          <a:p>
            <a:pPr marL="614045" lvl="1" indent="-222250">
              <a:spcAft>
                <a:spcPts val="1000"/>
              </a:spcAft>
            </a:pPr>
            <a:r>
              <a:rPr lang="en-US" sz="2100">
                <a:solidFill>
                  <a:schemeClr val="accent3">
                    <a:lumMod val="50000"/>
                  </a:schemeClr>
                </a:solidFill>
                <a:ea typeface="Verdana"/>
              </a:rPr>
              <a:t>Training, usage</a:t>
            </a:r>
            <a:endParaRPr lang="en-US" sz="1850">
              <a:solidFill>
                <a:schemeClr val="accent3">
                  <a:lumMod val="50000"/>
                </a:schemeClr>
              </a:solidFill>
              <a:ea typeface="Verdana"/>
            </a:endParaRPr>
          </a:p>
          <a:p>
            <a:pPr marL="125095" indent="0">
              <a:spcAft>
                <a:spcPts val="1000"/>
              </a:spcAft>
              <a:buNone/>
            </a:pPr>
            <a:r>
              <a:rPr lang="en-US" sz="2400" b="1">
                <a:solidFill>
                  <a:srgbClr val="8D9091">
                    <a:lumMod val="50000"/>
                  </a:srgbClr>
                </a:solidFill>
                <a:latin typeface="Verdana"/>
                <a:ea typeface="Verdana"/>
              </a:rPr>
              <a:t>Power consumption</a:t>
            </a:r>
            <a:endParaRPr lang="en-US"/>
          </a:p>
          <a:p>
            <a:pPr marL="614045" lvl="1" indent="-222250">
              <a:spcAft>
                <a:spcPts val="1000"/>
              </a:spcAft>
            </a:pPr>
            <a:r>
              <a:rPr lang="en-US" sz="2100">
                <a:solidFill>
                  <a:schemeClr val="accent3">
                    <a:lumMod val="50000"/>
                  </a:schemeClr>
                </a:solidFill>
                <a:ea typeface="Verdana"/>
              </a:rPr>
              <a:t>3% NZ's total power consumption</a:t>
            </a:r>
            <a:r>
              <a:rPr lang="en-US" sz="2100" baseline="30000">
                <a:solidFill>
                  <a:schemeClr val="accent3">
                    <a:lumMod val="50000"/>
                  </a:schemeClr>
                </a:solidFill>
                <a:ea typeface="Verdana"/>
              </a:rPr>
              <a:t>1</a:t>
            </a:r>
          </a:p>
          <a:p>
            <a:pPr marL="614045" lvl="1" indent="-222250">
              <a:spcAft>
                <a:spcPts val="1000"/>
              </a:spcAft>
            </a:pPr>
            <a:r>
              <a:rPr lang="en-US" sz="2100">
                <a:solidFill>
                  <a:schemeClr val="accent3">
                    <a:lumMod val="50000"/>
                  </a:schemeClr>
                </a:solidFill>
                <a:ea typeface="Verdana"/>
              </a:rPr>
              <a:t>Equivalent to Auckland's electric rail network / total coal plant power generation</a:t>
            </a:r>
            <a:r>
              <a:rPr lang="en-US" sz="2100" baseline="30000">
                <a:solidFill>
                  <a:schemeClr val="accent3">
                    <a:lumMod val="50000"/>
                  </a:schemeClr>
                </a:solidFill>
                <a:ea typeface="Verdana"/>
              </a:rPr>
              <a:t>2</a:t>
            </a:r>
          </a:p>
          <a:p>
            <a:pPr marL="125095" indent="0">
              <a:spcAft>
                <a:spcPts val="1000"/>
              </a:spcAft>
              <a:buNone/>
            </a:pPr>
            <a:endParaRPr lang="en-US" sz="2100">
              <a:solidFill>
                <a:schemeClr val="accent3">
                  <a:lumMod val="50000"/>
                </a:schemeClr>
              </a:solidFill>
              <a:ea typeface="Verdana"/>
            </a:endParaRPr>
          </a:p>
        </p:txBody>
      </p:sp>
      <p:sp>
        <p:nvSpPr>
          <p:cNvPr id="3" name="TextBox 2">
            <a:extLst>
              <a:ext uri="{FF2B5EF4-FFF2-40B4-BE49-F238E27FC236}">
                <a16:creationId xmlns:a16="http://schemas.microsoft.com/office/drawing/2014/main" id="{623831EF-524C-7C92-6161-DA1C05154488}"/>
              </a:ext>
            </a:extLst>
          </p:cNvPr>
          <p:cNvSpPr txBox="1"/>
          <p:nvPr/>
        </p:nvSpPr>
        <p:spPr>
          <a:xfrm>
            <a:off x="15799" y="6402605"/>
            <a:ext cx="8981067" cy="415498"/>
          </a:xfrm>
          <a:prstGeom prst="rect">
            <a:avLst/>
          </a:prstGeom>
          <a:noFill/>
        </p:spPr>
        <p:txBody>
          <a:bodyPr wrap="square">
            <a:spAutoFit/>
          </a:bodyPr>
          <a:lstStyle/>
          <a:p>
            <a:r>
              <a:rPr lang="en-AU" sz="1050"/>
              <a:t>1 </a:t>
            </a:r>
            <a:r>
              <a:rPr lang="en-US" sz="1050">
                <a:hlinkClick r:id="rId4"/>
              </a:rPr>
              <a:t>How much electrical power will be required due to New Zealanders adopting the use of generative AI?</a:t>
            </a:r>
            <a:endParaRPr lang="en-US" sz="1050"/>
          </a:p>
          <a:p>
            <a:r>
              <a:rPr lang="en-US" sz="1050"/>
              <a:t>2 </a:t>
            </a:r>
            <a:r>
              <a:rPr lang="en-US" sz="1050">
                <a:hlinkClick r:id="rId5"/>
              </a:rPr>
              <a:t>Auckland Transport’s Energy Story</a:t>
            </a:r>
            <a:endParaRPr lang="en-AU" sz="1050"/>
          </a:p>
        </p:txBody>
      </p:sp>
    </p:spTree>
    <p:extLst>
      <p:ext uri="{BB962C8B-B14F-4D97-AF65-F5344CB8AC3E}">
        <p14:creationId xmlns:p14="http://schemas.microsoft.com/office/powerpoint/2010/main" val="3320525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FD68E-F722-5D13-3DC0-FD871F170AD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17F4C41-0078-0168-4289-9A8DF9581E3E}"/>
              </a:ext>
            </a:extLst>
          </p:cNvPr>
          <p:cNvSpPr txBox="1">
            <a:spLocks/>
          </p:cNvSpPr>
          <p:nvPr/>
        </p:nvSpPr>
        <p:spPr>
          <a:xfrm>
            <a:off x="698400" y="532800"/>
            <a:ext cx="10782400" cy="88455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a:t>Limitations</a:t>
            </a:r>
          </a:p>
        </p:txBody>
      </p:sp>
      <p:sp>
        <p:nvSpPr>
          <p:cNvPr id="3" name="Content Placeholder 2">
            <a:extLst>
              <a:ext uri="{FF2B5EF4-FFF2-40B4-BE49-F238E27FC236}">
                <a16:creationId xmlns:a16="http://schemas.microsoft.com/office/drawing/2014/main" id="{EEF22E7F-211B-A69E-2E7F-5DC6B599811F}"/>
              </a:ext>
            </a:extLst>
          </p:cNvPr>
          <p:cNvSpPr>
            <a:spLocks noGrp="1"/>
          </p:cNvSpPr>
          <p:nvPr>
            <p:ph idx="1"/>
          </p:nvPr>
        </p:nvSpPr>
        <p:spPr>
          <a:xfrm>
            <a:off x="399520" y="2937202"/>
            <a:ext cx="6952634" cy="5130523"/>
          </a:xfrm>
        </p:spPr>
        <p:txBody>
          <a:bodyPr vert="horz" lIns="91440" tIns="45720" rIns="91440" bIns="45720" rtlCol="0" anchor="t" anchorCtr="0">
            <a:noAutofit/>
          </a:bodyPr>
          <a:lstStyle/>
          <a:p>
            <a:pPr marL="125095" indent="0">
              <a:spcAft>
                <a:spcPts val="1000"/>
              </a:spcAft>
              <a:buNone/>
            </a:pPr>
            <a:r>
              <a:rPr lang="en-US" sz="2400" b="1" noProof="0">
                <a:solidFill>
                  <a:srgbClr val="8D9091">
                    <a:lumMod val="50000"/>
                  </a:srgbClr>
                </a:solidFill>
                <a:latin typeface="Verdana"/>
                <a:ea typeface="Verdana"/>
              </a:rPr>
              <a:t>I</a:t>
            </a:r>
            <a:r>
              <a:rPr kumimoji="0" lang="en-US" sz="2400" b="1" i="0" u="none" strike="noStrike" kern="1200" cap="none" spc="0" normalizeH="0" baseline="0" noProof="0">
                <a:ln>
                  <a:noFill/>
                </a:ln>
                <a:solidFill>
                  <a:srgbClr val="8D9091">
                    <a:lumMod val="50000"/>
                  </a:srgbClr>
                </a:solidFill>
                <a:effectLst/>
                <a:uLnTx/>
                <a:uFillTx/>
                <a:latin typeface="Verdana"/>
                <a:ea typeface="Verdana"/>
                <a:cs typeface="+mn-cs"/>
              </a:rPr>
              <a:t>t </a:t>
            </a:r>
            <a:r>
              <a:rPr lang="en-US" sz="2400" b="1">
                <a:solidFill>
                  <a:srgbClr val="8D9091">
                    <a:lumMod val="50000"/>
                  </a:srgbClr>
                </a:solidFill>
                <a:latin typeface="Verdana"/>
                <a:ea typeface="Verdana"/>
              </a:rPr>
              <a:t>can't tell us how it decides things</a:t>
            </a:r>
            <a:endParaRPr lang="en-US">
              <a:solidFill>
                <a:srgbClr val="4A4A4C"/>
              </a:solidFill>
              <a:latin typeface="Verdana"/>
              <a:ea typeface="Verdana"/>
            </a:endParaRPr>
          </a:p>
          <a:p>
            <a:pPr marL="125095" indent="0">
              <a:spcAft>
                <a:spcPts val="1000"/>
              </a:spcAft>
              <a:buNone/>
            </a:pPr>
            <a:r>
              <a:rPr lang="en-US" sz="2400" b="1">
                <a:solidFill>
                  <a:srgbClr val="8D9091">
                    <a:lumMod val="50000"/>
                  </a:srgbClr>
                </a:solidFill>
                <a:latin typeface="Verdana"/>
                <a:ea typeface="Verdana"/>
              </a:rPr>
              <a:t>It </a:t>
            </a:r>
            <a:r>
              <a:rPr kumimoji="0" lang="en-US" sz="2400" b="1" i="0" u="none" strike="noStrike" kern="1200" cap="none" spc="0" normalizeH="0" baseline="0" noProof="0">
                <a:ln>
                  <a:noFill/>
                </a:ln>
                <a:solidFill>
                  <a:srgbClr val="8D9091">
                    <a:lumMod val="50000"/>
                  </a:srgbClr>
                </a:solidFill>
                <a:effectLst/>
                <a:uLnTx/>
                <a:uFillTx/>
                <a:latin typeface="Verdana"/>
                <a:ea typeface="Verdana"/>
                <a:cs typeface="+mn-cs"/>
              </a:rPr>
              <a:t>doesn’t “know” things</a:t>
            </a:r>
            <a:endParaRPr lang="en-US" sz="2100">
              <a:ea typeface="Verdana"/>
            </a:endParaRPr>
          </a:p>
          <a:p>
            <a:pPr marL="125413" indent="0">
              <a:spcAft>
                <a:spcPts val="1000"/>
              </a:spcAft>
              <a:buNone/>
            </a:pPr>
            <a:r>
              <a:rPr lang="en-US" sz="2400" b="1">
                <a:solidFill>
                  <a:srgbClr val="8D9091">
                    <a:lumMod val="50000"/>
                  </a:srgbClr>
                </a:solidFill>
                <a:ea typeface="Verdana"/>
              </a:rPr>
              <a:t>Data = training – which data?</a:t>
            </a:r>
          </a:p>
          <a:p>
            <a:pPr marL="614377" lvl="1" indent="-222250">
              <a:spcAft>
                <a:spcPts val="1000"/>
              </a:spcAft>
            </a:pPr>
            <a:r>
              <a:rPr lang="en-US" sz="2134">
                <a:solidFill>
                  <a:srgbClr val="8D9091">
                    <a:lumMod val="50000"/>
                  </a:srgbClr>
                </a:solidFill>
                <a:ea typeface="Verdana"/>
              </a:rPr>
              <a:t>Who makes up the voice of the internet? </a:t>
            </a:r>
          </a:p>
          <a:p>
            <a:pPr marL="614377" lvl="1" indent="-222250">
              <a:spcAft>
                <a:spcPts val="1000"/>
              </a:spcAft>
            </a:pPr>
            <a:r>
              <a:rPr lang="en-US" sz="2134">
                <a:solidFill>
                  <a:srgbClr val="8D9091">
                    <a:lumMod val="50000"/>
                  </a:srgbClr>
                </a:solidFill>
                <a:ea typeface="Verdana"/>
              </a:rPr>
              <a:t>Where is most research conducted?</a:t>
            </a:r>
          </a:p>
          <a:p>
            <a:pPr marL="614377" lvl="1" indent="-222250">
              <a:spcAft>
                <a:spcPts val="1000"/>
              </a:spcAft>
            </a:pPr>
            <a:r>
              <a:rPr lang="en-US" sz="2134">
                <a:solidFill>
                  <a:srgbClr val="8D9091">
                    <a:lumMod val="50000"/>
                  </a:srgbClr>
                </a:solidFill>
                <a:ea typeface="Verdana"/>
              </a:rPr>
              <a:t>Who’s missing?</a:t>
            </a:r>
          </a:p>
          <a:p>
            <a:pPr marL="125081" indent="0">
              <a:spcAft>
                <a:spcPts val="1000"/>
              </a:spcAft>
              <a:buNone/>
            </a:pPr>
            <a:r>
              <a:rPr lang="en-US" sz="2266" b="1">
                <a:solidFill>
                  <a:srgbClr val="8D9091">
                    <a:lumMod val="50000"/>
                  </a:srgbClr>
                </a:solidFill>
                <a:ea typeface="Verdana"/>
              </a:rPr>
              <a:t>Predictions, outcomes affected by this</a:t>
            </a:r>
          </a:p>
        </p:txBody>
      </p:sp>
      <p:sp>
        <p:nvSpPr>
          <p:cNvPr id="6" name="Rounded Rectangle 5">
            <a:extLst>
              <a:ext uri="{FF2B5EF4-FFF2-40B4-BE49-F238E27FC236}">
                <a16:creationId xmlns:a16="http://schemas.microsoft.com/office/drawing/2014/main" id="{A4325F1C-6DC6-600D-102A-CE32574F976F}"/>
              </a:ext>
            </a:extLst>
          </p:cNvPr>
          <p:cNvSpPr/>
          <p:nvPr/>
        </p:nvSpPr>
        <p:spPr>
          <a:xfrm>
            <a:off x="8321040" y="1283441"/>
            <a:ext cx="3042771" cy="1018469"/>
          </a:xfrm>
          <a:prstGeom prst="roundRect">
            <a:avLst/>
          </a:prstGeom>
          <a:solidFill>
            <a:schemeClr val="bg1">
              <a:alpha val="5694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 name="Diagram 1">
            <a:extLst>
              <a:ext uri="{FF2B5EF4-FFF2-40B4-BE49-F238E27FC236}">
                <a16:creationId xmlns:a16="http://schemas.microsoft.com/office/drawing/2014/main" id="{6AE4267A-77F2-B7B3-148A-D87B758E9429}"/>
              </a:ext>
            </a:extLst>
          </p:cNvPr>
          <p:cNvGraphicFramePr/>
          <p:nvPr/>
        </p:nvGraphicFramePr>
        <p:xfrm>
          <a:off x="498280" y="1650271"/>
          <a:ext cx="11195437" cy="963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a:extLst>
              <a:ext uri="{FF2B5EF4-FFF2-40B4-BE49-F238E27FC236}">
                <a16:creationId xmlns:a16="http://schemas.microsoft.com/office/drawing/2014/main" id="{926041D5-0846-67A3-9F20-ED9C502FA625}"/>
              </a:ext>
            </a:extLst>
          </p:cNvPr>
          <p:cNvSpPr/>
          <p:nvPr/>
        </p:nvSpPr>
        <p:spPr>
          <a:xfrm>
            <a:off x="304800" y="1451349"/>
            <a:ext cx="11969469" cy="1191323"/>
          </a:xfrm>
          <a:prstGeom prst="roundRect">
            <a:avLst/>
          </a:prstGeom>
          <a:solidFill>
            <a:schemeClr val="bg1">
              <a:alpha val="5694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3999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60F45-584A-EA33-4FC6-76D6779B9A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9DBEFC-2DA5-EA30-FF71-6674410F8C6E}"/>
              </a:ext>
            </a:extLst>
          </p:cNvPr>
          <p:cNvSpPr txBox="1">
            <a:spLocks/>
          </p:cNvSpPr>
          <p:nvPr/>
        </p:nvSpPr>
        <p:spPr>
          <a:xfrm>
            <a:off x="698400" y="532800"/>
            <a:ext cx="10782400" cy="88455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a:t>AI fabricating, modifying findings</a:t>
            </a:r>
          </a:p>
        </p:txBody>
      </p:sp>
      <p:pic>
        <p:nvPicPr>
          <p:cNvPr id="7" name="Picture 6">
            <a:extLst>
              <a:ext uri="{FF2B5EF4-FFF2-40B4-BE49-F238E27FC236}">
                <a16:creationId xmlns:a16="http://schemas.microsoft.com/office/drawing/2014/main" id="{B168AD36-656F-989E-C85B-D14AD32D6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475" y="4589307"/>
            <a:ext cx="5892800" cy="800100"/>
          </a:xfrm>
          <a:prstGeom prst="rect">
            <a:avLst/>
          </a:prstGeom>
        </p:spPr>
      </p:pic>
      <p:pic>
        <p:nvPicPr>
          <p:cNvPr id="9" name="Picture 8" descr="A graph with a bar chart&#10;&#10;AI-generated content may be incorrect.">
            <a:extLst>
              <a:ext uri="{FF2B5EF4-FFF2-40B4-BE49-F238E27FC236}">
                <a16:creationId xmlns:a16="http://schemas.microsoft.com/office/drawing/2014/main" id="{FD95B054-9139-7222-2717-E19269B7CFE1}"/>
              </a:ext>
            </a:extLst>
          </p:cNvPr>
          <p:cNvPicPr>
            <a:picLocks noChangeAspect="1"/>
          </p:cNvPicPr>
          <p:nvPr/>
        </p:nvPicPr>
        <p:blipFill>
          <a:blip r:embed="rId4">
            <a:extLst>
              <a:ext uri="{28A0092B-C50C-407E-A947-70E740481C1C}">
                <a14:useLocalDpi xmlns:a14="http://schemas.microsoft.com/office/drawing/2010/main" val="0"/>
              </a:ext>
            </a:extLst>
          </a:blip>
          <a:srcRect l="2037" t="22447" r="11346"/>
          <a:stretch/>
        </p:blipFill>
        <p:spPr>
          <a:xfrm>
            <a:off x="699127" y="1468593"/>
            <a:ext cx="10189031" cy="4971394"/>
          </a:xfrm>
          <a:prstGeom prst="rect">
            <a:avLst/>
          </a:prstGeom>
          <a:ln>
            <a:noFill/>
          </a:ln>
          <a:effectLst>
            <a:outerShdw blurRad="190500" algn="tl" rotWithShape="0">
              <a:srgbClr val="000000">
                <a:alpha val="70000"/>
              </a:srgbClr>
            </a:outerShdw>
          </a:effectLst>
        </p:spPr>
      </p:pic>
      <p:pic>
        <p:nvPicPr>
          <p:cNvPr id="11" name="Picture 10" descr="A graph with a bar chart&#10;&#10;AI-generated content may be incorrect.">
            <a:extLst>
              <a:ext uri="{FF2B5EF4-FFF2-40B4-BE49-F238E27FC236}">
                <a16:creationId xmlns:a16="http://schemas.microsoft.com/office/drawing/2014/main" id="{520D43B7-A469-1FBA-D52D-E52249E0AD2F}"/>
              </a:ext>
            </a:extLst>
          </p:cNvPr>
          <p:cNvPicPr>
            <a:picLocks noChangeAspect="1"/>
          </p:cNvPicPr>
          <p:nvPr/>
        </p:nvPicPr>
        <p:blipFill>
          <a:blip r:embed="rId4">
            <a:extLst>
              <a:ext uri="{28A0092B-C50C-407E-A947-70E740481C1C}">
                <a14:useLocalDpi xmlns:a14="http://schemas.microsoft.com/office/drawing/2010/main" val="0"/>
              </a:ext>
            </a:extLst>
          </a:blip>
          <a:srcRect l="84703" r="1415" b="88165"/>
          <a:stretch/>
        </p:blipFill>
        <p:spPr>
          <a:xfrm>
            <a:off x="9391698" y="1786527"/>
            <a:ext cx="2349455" cy="109147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A2ACE2AC-BE39-75B5-F64D-E7876E8DB180}"/>
              </a:ext>
            </a:extLst>
          </p:cNvPr>
          <p:cNvSpPr txBox="1"/>
          <p:nvPr/>
        </p:nvSpPr>
        <p:spPr>
          <a:xfrm>
            <a:off x="8132725" y="6501382"/>
            <a:ext cx="4059275" cy="307777"/>
          </a:xfrm>
          <a:prstGeom prst="rect">
            <a:avLst/>
          </a:prstGeom>
          <a:noFill/>
        </p:spPr>
        <p:txBody>
          <a:bodyPr wrap="square">
            <a:spAutoFit/>
          </a:bodyPr>
          <a:lstStyle/>
          <a:p>
            <a:r>
              <a:rPr lang="en-US" sz="1400" i="0">
                <a:solidFill>
                  <a:schemeClr val="tx1">
                    <a:lumMod val="85000"/>
                    <a:lumOff val="15000"/>
                  </a:schemeClr>
                </a:solidFill>
                <a:effectLst/>
              </a:rPr>
              <a:t>Tanisha Jowsey &amp; Colleagues (in review)</a:t>
            </a:r>
            <a:endParaRPr lang="en-AU" sz="1400">
              <a:solidFill>
                <a:schemeClr val="tx1">
                  <a:lumMod val="85000"/>
                  <a:lumOff val="15000"/>
                </a:schemeClr>
              </a:solidFill>
            </a:endParaRPr>
          </a:p>
        </p:txBody>
      </p:sp>
      <p:cxnSp>
        <p:nvCxnSpPr>
          <p:cNvPr id="6" name="Straight Connector 5">
            <a:extLst>
              <a:ext uri="{FF2B5EF4-FFF2-40B4-BE49-F238E27FC236}">
                <a16:creationId xmlns:a16="http://schemas.microsoft.com/office/drawing/2014/main" id="{DAF8F6C4-E9E8-0055-2F85-B1F5C621DF44}"/>
              </a:ext>
            </a:extLst>
          </p:cNvPr>
          <p:cNvCxnSpPr>
            <a:cxnSpLocks/>
          </p:cNvCxnSpPr>
          <p:nvPr/>
        </p:nvCxnSpPr>
        <p:spPr>
          <a:xfrm flipV="1">
            <a:off x="1286934" y="2332266"/>
            <a:ext cx="4732866" cy="1239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A795ED-04A0-C161-BCA5-FFAC0E24ECE7}"/>
              </a:ext>
            </a:extLst>
          </p:cNvPr>
          <p:cNvCxnSpPr>
            <a:cxnSpLocks/>
          </p:cNvCxnSpPr>
          <p:nvPr/>
        </p:nvCxnSpPr>
        <p:spPr>
          <a:xfrm>
            <a:off x="1286934" y="4050999"/>
            <a:ext cx="463126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6F5DD3-924B-2C79-B149-8244B00B1DE3}"/>
              </a:ext>
            </a:extLst>
          </p:cNvPr>
          <p:cNvCxnSpPr>
            <a:cxnSpLocks/>
          </p:cNvCxnSpPr>
          <p:nvPr/>
        </p:nvCxnSpPr>
        <p:spPr>
          <a:xfrm>
            <a:off x="1286934" y="4914599"/>
            <a:ext cx="463126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E91180-1F68-E31B-B881-303F8BD7E75A}"/>
              </a:ext>
            </a:extLst>
          </p:cNvPr>
          <p:cNvCxnSpPr>
            <a:cxnSpLocks/>
          </p:cNvCxnSpPr>
          <p:nvPr/>
        </p:nvCxnSpPr>
        <p:spPr>
          <a:xfrm>
            <a:off x="1286934" y="3212799"/>
            <a:ext cx="463126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683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2E64A-06EF-792E-38C4-A6991E1A1C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61F2A6B-CD00-CF90-41A2-AB574F0838EA}"/>
              </a:ext>
            </a:extLst>
          </p:cNvPr>
          <p:cNvSpPr txBox="1">
            <a:spLocks/>
          </p:cNvSpPr>
          <p:nvPr/>
        </p:nvSpPr>
        <p:spPr>
          <a:xfrm>
            <a:off x="698400" y="532800"/>
            <a:ext cx="2585713" cy="88455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a:t>Biases</a:t>
            </a:r>
          </a:p>
        </p:txBody>
      </p:sp>
      <p:pic>
        <p:nvPicPr>
          <p:cNvPr id="5" name="Picture 4">
            <a:extLst>
              <a:ext uri="{FF2B5EF4-FFF2-40B4-BE49-F238E27FC236}">
                <a16:creationId xmlns:a16="http://schemas.microsoft.com/office/drawing/2014/main" id="{5B9A545F-6BC3-00EA-94AE-1D2DDCB06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06" y="1711676"/>
            <a:ext cx="5609003" cy="4613524"/>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477EF776-3DC1-BEDC-D8BC-43169458DD47}"/>
              </a:ext>
            </a:extLst>
          </p:cNvPr>
          <p:cNvSpPr txBox="1"/>
          <p:nvPr/>
        </p:nvSpPr>
        <p:spPr>
          <a:xfrm>
            <a:off x="605306" y="6518911"/>
            <a:ext cx="6094602" cy="307777"/>
          </a:xfrm>
          <a:prstGeom prst="rect">
            <a:avLst/>
          </a:prstGeom>
          <a:noFill/>
        </p:spPr>
        <p:txBody>
          <a:bodyPr wrap="square">
            <a:spAutoFit/>
          </a:bodyPr>
          <a:lstStyle/>
          <a:p>
            <a:r>
              <a:rPr lang="en-AU" sz="1400">
                <a:hlinkClick r:id="rId4"/>
              </a:rPr>
              <a:t>AI Doc assistant</a:t>
            </a:r>
            <a:endParaRPr lang="en-AU" sz="1400"/>
          </a:p>
        </p:txBody>
      </p:sp>
      <p:sp>
        <p:nvSpPr>
          <p:cNvPr id="10" name="TextBox 9">
            <a:extLst>
              <a:ext uri="{FF2B5EF4-FFF2-40B4-BE49-F238E27FC236}">
                <a16:creationId xmlns:a16="http://schemas.microsoft.com/office/drawing/2014/main" id="{E63D1355-A7F5-5768-5A68-D014A42DF0D1}"/>
              </a:ext>
            </a:extLst>
          </p:cNvPr>
          <p:cNvSpPr txBox="1"/>
          <p:nvPr/>
        </p:nvSpPr>
        <p:spPr>
          <a:xfrm>
            <a:off x="4862749" y="6504054"/>
            <a:ext cx="6094602" cy="307777"/>
          </a:xfrm>
          <a:prstGeom prst="rect">
            <a:avLst/>
          </a:prstGeom>
          <a:noFill/>
        </p:spPr>
        <p:txBody>
          <a:bodyPr wrap="square">
            <a:spAutoFit/>
          </a:bodyPr>
          <a:lstStyle/>
          <a:p>
            <a:r>
              <a:rPr lang="en-AU" sz="1400">
                <a:hlinkClick r:id="rId5"/>
              </a:rPr>
              <a:t>Same symptoms, different care</a:t>
            </a:r>
            <a:endParaRPr lang="en-AU" sz="1400"/>
          </a:p>
        </p:txBody>
      </p:sp>
      <p:pic>
        <p:nvPicPr>
          <p:cNvPr id="13" name="Picture 12">
            <a:extLst>
              <a:ext uri="{FF2B5EF4-FFF2-40B4-BE49-F238E27FC236}">
                <a16:creationId xmlns:a16="http://schemas.microsoft.com/office/drawing/2014/main" id="{1C0718D3-897F-BC2F-4195-0FE1F637F574}"/>
              </a:ext>
            </a:extLst>
          </p:cNvPr>
          <p:cNvPicPr>
            <a:picLocks noChangeAspect="1"/>
          </p:cNvPicPr>
          <p:nvPr/>
        </p:nvPicPr>
        <p:blipFill>
          <a:blip r:embed="rId6">
            <a:extLst>
              <a:ext uri="{28A0092B-C50C-407E-A947-70E740481C1C}">
                <a14:useLocalDpi xmlns:a14="http://schemas.microsoft.com/office/drawing/2010/main" val="0"/>
              </a:ext>
            </a:extLst>
          </a:blip>
          <a:srcRect l="2883" t="2358" r="1787" b="8769"/>
          <a:stretch/>
        </p:blipFill>
        <p:spPr>
          <a:xfrm>
            <a:off x="6593983" y="584302"/>
            <a:ext cx="5313089" cy="56893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63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89142-DA1A-C7B3-1597-523133FC389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23D28F-B097-285E-0140-D11BB4D9F56D}"/>
              </a:ext>
            </a:extLst>
          </p:cNvPr>
          <p:cNvSpPr txBox="1">
            <a:spLocks/>
          </p:cNvSpPr>
          <p:nvPr/>
        </p:nvSpPr>
        <p:spPr>
          <a:xfrm>
            <a:off x="698399" y="532800"/>
            <a:ext cx="11840733" cy="88455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dirty="0"/>
              <a:t>Considerations, limits, biases</a:t>
            </a:r>
          </a:p>
        </p:txBody>
      </p:sp>
      <p:sp>
        <p:nvSpPr>
          <p:cNvPr id="3" name="Content Placeholder 2">
            <a:extLst>
              <a:ext uri="{FF2B5EF4-FFF2-40B4-BE49-F238E27FC236}">
                <a16:creationId xmlns:a16="http://schemas.microsoft.com/office/drawing/2014/main" id="{862180EE-1B15-D53B-834A-81BE0CF64151}"/>
              </a:ext>
            </a:extLst>
          </p:cNvPr>
          <p:cNvSpPr>
            <a:spLocks noGrp="1"/>
          </p:cNvSpPr>
          <p:nvPr>
            <p:ph idx="1"/>
          </p:nvPr>
        </p:nvSpPr>
        <p:spPr>
          <a:xfrm>
            <a:off x="332711" y="2283572"/>
            <a:ext cx="11526578" cy="3692225"/>
          </a:xfrm>
        </p:spPr>
        <p:txBody>
          <a:bodyPr vert="horz" lIns="91440" tIns="45720" rIns="91440" bIns="45720" rtlCol="0" anchor="t" anchorCtr="0">
            <a:noAutofit/>
          </a:bodyPr>
          <a:lstStyle/>
          <a:p>
            <a:pPr marL="734695" lvl="1" indent="-342900">
              <a:spcAft>
                <a:spcPts val="1000"/>
              </a:spcAft>
              <a:buChar char="•"/>
            </a:pPr>
            <a:r>
              <a:rPr lang="en-US" sz="2400" dirty="0">
                <a:solidFill>
                  <a:schemeClr val="accent3">
                    <a:lumMod val="50000"/>
                  </a:schemeClr>
                </a:solidFill>
                <a:ea typeface="Verdana"/>
              </a:rPr>
              <a:t>Environmental impacts</a:t>
            </a:r>
          </a:p>
          <a:p>
            <a:pPr marL="734695" lvl="1" indent="-342900">
              <a:spcAft>
                <a:spcPts val="1000"/>
              </a:spcAft>
              <a:buChar char="•"/>
            </a:pPr>
            <a:r>
              <a:rPr lang="en-US" sz="2400" dirty="0">
                <a:solidFill>
                  <a:schemeClr val="accent3">
                    <a:lumMod val="50000"/>
                  </a:schemeClr>
                </a:solidFill>
                <a:ea typeface="Verdana"/>
              </a:rPr>
              <a:t>Outputs result of inputs </a:t>
            </a:r>
          </a:p>
          <a:p>
            <a:pPr marL="734695" lvl="1" indent="-342900">
              <a:spcAft>
                <a:spcPts val="1000"/>
              </a:spcAft>
              <a:buChar char="•"/>
            </a:pPr>
            <a:r>
              <a:rPr lang="en-US" sz="2400" dirty="0">
                <a:solidFill>
                  <a:schemeClr val="accent3">
                    <a:lumMod val="50000"/>
                  </a:schemeClr>
                </a:solidFill>
                <a:ea typeface="Verdana"/>
              </a:rPr>
              <a:t>Non-representative results</a:t>
            </a:r>
          </a:p>
          <a:p>
            <a:pPr marL="734695" lvl="1" indent="-342900">
              <a:spcAft>
                <a:spcPts val="1000"/>
              </a:spcAft>
              <a:buChar char="•"/>
            </a:pPr>
            <a:r>
              <a:rPr lang="en-US" sz="2400" dirty="0">
                <a:solidFill>
                  <a:schemeClr val="accent3">
                    <a:lumMod val="50000"/>
                  </a:schemeClr>
                </a:solidFill>
                <a:ea typeface="Verdana"/>
              </a:rPr>
              <a:t>Can perpetuate biases in data, and prompting (e.g. persona)</a:t>
            </a:r>
          </a:p>
          <a:p>
            <a:pPr marL="734695" lvl="1" indent="-342900">
              <a:spcAft>
                <a:spcPts val="1000"/>
              </a:spcAft>
              <a:buChar char="•"/>
            </a:pPr>
            <a:r>
              <a:rPr lang="en-US" sz="2400" dirty="0">
                <a:solidFill>
                  <a:schemeClr val="accent3">
                    <a:lumMod val="50000"/>
                  </a:schemeClr>
                </a:solidFill>
                <a:ea typeface="Verdana"/>
              </a:rPr>
              <a:t>False, misleading, harmful </a:t>
            </a:r>
          </a:p>
          <a:p>
            <a:pPr marL="734695" lvl="1" indent="-342900">
              <a:spcAft>
                <a:spcPts val="1000"/>
              </a:spcAft>
              <a:buChar char="•"/>
            </a:pPr>
            <a:r>
              <a:rPr lang="en-US" sz="2400" dirty="0">
                <a:solidFill>
                  <a:schemeClr val="accent3">
                    <a:lumMod val="50000"/>
                  </a:schemeClr>
                </a:solidFill>
                <a:ea typeface="Verdana"/>
              </a:rPr>
              <a:t>Validation critical</a:t>
            </a:r>
          </a:p>
        </p:txBody>
      </p:sp>
    </p:spTree>
    <p:extLst>
      <p:ext uri="{BB962C8B-B14F-4D97-AF65-F5344CB8AC3E}">
        <p14:creationId xmlns:p14="http://schemas.microsoft.com/office/powerpoint/2010/main" val="655490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1C90F-255A-0A9B-352A-BDF39B68B6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C125E-D300-C02D-F928-CA57C7435300}"/>
              </a:ext>
            </a:extLst>
          </p:cNvPr>
          <p:cNvSpPr>
            <a:spLocks noGrp="1"/>
          </p:cNvSpPr>
          <p:nvPr>
            <p:ph idx="1"/>
          </p:nvPr>
        </p:nvSpPr>
        <p:spPr>
          <a:xfrm>
            <a:off x="698400" y="1712970"/>
            <a:ext cx="11313086" cy="2882254"/>
          </a:xfrm>
        </p:spPr>
        <p:txBody>
          <a:bodyPr vert="horz" lIns="91440" tIns="45720" rIns="91440" bIns="45720" rtlCol="0" anchor="t" anchorCtr="0">
            <a:noAutofit/>
          </a:bodyPr>
          <a:lstStyle/>
          <a:p>
            <a:pPr marL="514350" indent="-514350">
              <a:spcAft>
                <a:spcPts val="1000"/>
              </a:spcAft>
              <a:buAutoNum type="arabicPeriod"/>
            </a:pPr>
            <a:r>
              <a:rPr lang="en-US" sz="2400" dirty="0">
                <a:solidFill>
                  <a:schemeClr val="accent3">
                    <a:lumMod val="50000"/>
                  </a:schemeClr>
                </a:solidFill>
                <a:ea typeface="Verdana"/>
              </a:rPr>
              <a:t>Is it ethical to use</a:t>
            </a:r>
          </a:p>
          <a:p>
            <a:pPr marL="574675" lvl="1" indent="-307975">
              <a:spcAft>
                <a:spcPts val="1000"/>
              </a:spcAft>
            </a:pPr>
            <a:r>
              <a:rPr lang="en-US" sz="2000" dirty="0">
                <a:solidFill>
                  <a:schemeClr val="accent3">
                    <a:lumMod val="50000"/>
                  </a:schemeClr>
                </a:solidFill>
                <a:ea typeface="Verdana"/>
              </a:rPr>
              <a:t>Participant consent, environmental impacts</a:t>
            </a:r>
          </a:p>
          <a:p>
            <a:pPr marL="514350" indent="-514350">
              <a:spcAft>
                <a:spcPts val="1000"/>
              </a:spcAft>
              <a:buAutoNum type="arabicPeriod"/>
            </a:pPr>
            <a:r>
              <a:rPr lang="en-US" sz="2400" dirty="0">
                <a:solidFill>
                  <a:schemeClr val="accent3">
                    <a:lumMod val="50000"/>
                  </a:schemeClr>
                </a:solidFill>
                <a:ea typeface="Verdana"/>
              </a:rPr>
              <a:t>Do not assume it is correct; test if mispresenting</a:t>
            </a:r>
          </a:p>
          <a:p>
            <a:pPr marL="574675" lvl="1" indent="-307975">
              <a:spcAft>
                <a:spcPts val="1000"/>
              </a:spcAft>
            </a:pPr>
            <a:r>
              <a:rPr lang="en-US" sz="1800" dirty="0">
                <a:solidFill>
                  <a:schemeClr val="accent3">
                    <a:lumMod val="50000"/>
                  </a:schemeClr>
                </a:solidFill>
                <a:ea typeface="Verdana"/>
              </a:rPr>
              <a:t>Fact check, disprove it, critically evaluate</a:t>
            </a:r>
          </a:p>
          <a:p>
            <a:pPr marL="574675" lvl="1" indent="-307975">
              <a:spcAft>
                <a:spcPts val="1000"/>
              </a:spcAft>
            </a:pPr>
            <a:r>
              <a:rPr lang="en-US" sz="1800" dirty="0">
                <a:solidFill>
                  <a:schemeClr val="accent3">
                    <a:lumMod val="50000"/>
                  </a:schemeClr>
                </a:solidFill>
                <a:ea typeface="Verdana"/>
              </a:rPr>
              <a:t>Whose perspective is this coming from? Who’s missing? </a:t>
            </a:r>
          </a:p>
          <a:p>
            <a:pPr marL="514350" indent="-514350">
              <a:spcAft>
                <a:spcPts val="1000"/>
              </a:spcAft>
              <a:buFont typeface="Arial" pitchFamily="34" charset="0"/>
              <a:buAutoNum type="arabicPeriod"/>
            </a:pPr>
            <a:r>
              <a:rPr lang="en-US" sz="2400" dirty="0">
                <a:solidFill>
                  <a:schemeClr val="accent3">
                    <a:lumMod val="50000"/>
                  </a:schemeClr>
                </a:solidFill>
                <a:ea typeface="Verdana"/>
              </a:rPr>
              <a:t>Consequences if it’s wrong? (Decide not to use)</a:t>
            </a:r>
          </a:p>
          <a:p>
            <a:pPr marL="635000" lvl="1" indent="-368300">
              <a:spcAft>
                <a:spcPts val="1000"/>
              </a:spcAft>
            </a:pPr>
            <a:r>
              <a:rPr lang="en-US" sz="1800" dirty="0">
                <a:solidFill>
                  <a:schemeClr val="accent3">
                    <a:lumMod val="50000"/>
                  </a:schemeClr>
                </a:solidFill>
                <a:ea typeface="Verdana"/>
              </a:rPr>
              <a:t>How risky if wrong? </a:t>
            </a:r>
            <a:r>
              <a:rPr lang="en-US" sz="1800" dirty="0">
                <a:solidFill>
                  <a:schemeClr val="accent3">
                    <a:lumMod val="50000"/>
                  </a:schemeClr>
                </a:solidFill>
                <a:ea typeface="Verdana"/>
                <a:sym typeface="Wingdings" pitchFamily="2" charset="2"/>
              </a:rPr>
              <a:t> </a:t>
            </a:r>
            <a:r>
              <a:rPr lang="en-US" sz="1800" dirty="0">
                <a:solidFill>
                  <a:schemeClr val="accent3">
                    <a:lumMod val="50000"/>
                  </a:schemeClr>
                </a:solidFill>
                <a:ea typeface="Verdana"/>
              </a:rPr>
              <a:t>use traditional method (less powerful, less harm)</a:t>
            </a:r>
          </a:p>
          <a:p>
            <a:pPr marL="514350" indent="-514350">
              <a:spcAft>
                <a:spcPts val="1000"/>
              </a:spcAft>
              <a:buAutoNum type="arabicPeriod"/>
            </a:pPr>
            <a:r>
              <a:rPr lang="en-US" sz="2400" dirty="0">
                <a:solidFill>
                  <a:schemeClr val="accent3">
                    <a:lumMod val="50000"/>
                  </a:schemeClr>
                </a:solidFill>
                <a:ea typeface="Verdana"/>
              </a:rPr>
              <a:t>Couch interpretations, discuss limitations</a:t>
            </a:r>
          </a:p>
          <a:p>
            <a:pPr marL="514350" indent="-514350">
              <a:spcAft>
                <a:spcPts val="1000"/>
              </a:spcAft>
              <a:buFont typeface="Arial" pitchFamily="34" charset="0"/>
              <a:buAutoNum type="arabicPeriod"/>
            </a:pPr>
            <a:r>
              <a:rPr lang="en-US" sz="2400" dirty="0">
                <a:solidFill>
                  <a:schemeClr val="accent3">
                    <a:lumMod val="50000"/>
                  </a:schemeClr>
                </a:solidFill>
                <a:ea typeface="Verdana"/>
              </a:rPr>
              <a:t>You’re ultimately responsible</a:t>
            </a:r>
          </a:p>
          <a:p>
            <a:pPr marL="513715" indent="-514350">
              <a:spcAft>
                <a:spcPts val="1000"/>
              </a:spcAft>
              <a:buFont typeface="+mj-lt"/>
              <a:buAutoNum type="arabicPeriod"/>
            </a:pPr>
            <a:endParaRPr lang="en-US" sz="2400" dirty="0">
              <a:solidFill>
                <a:schemeClr val="accent3">
                  <a:lumMod val="50000"/>
                </a:schemeClr>
              </a:solidFill>
              <a:ea typeface="Verdana"/>
            </a:endParaRPr>
          </a:p>
        </p:txBody>
      </p:sp>
      <p:sp>
        <p:nvSpPr>
          <p:cNvPr id="4" name="Title 1">
            <a:extLst>
              <a:ext uri="{FF2B5EF4-FFF2-40B4-BE49-F238E27FC236}">
                <a16:creationId xmlns:a16="http://schemas.microsoft.com/office/drawing/2014/main" id="{99EFAC71-8C9E-DAD7-7969-B8F8DA13941B}"/>
              </a:ext>
            </a:extLst>
          </p:cNvPr>
          <p:cNvSpPr txBox="1">
            <a:spLocks/>
          </p:cNvSpPr>
          <p:nvPr/>
        </p:nvSpPr>
        <p:spPr>
          <a:xfrm>
            <a:off x="638098" y="390268"/>
            <a:ext cx="11434759" cy="911965"/>
          </a:xfrm>
          <a:prstGeom prst="rect">
            <a:avLst/>
          </a:prstGeom>
        </p:spPr>
        <p:txBody>
          <a:bodyPr vert="horz" lIns="0" tIns="45720" rIns="0" bIns="45720" rtlCol="0" anchor="ctr">
            <a:no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sz="4400" dirty="0"/>
              <a:t>AI method considerations</a:t>
            </a:r>
          </a:p>
        </p:txBody>
      </p:sp>
      <p:pic>
        <p:nvPicPr>
          <p:cNvPr id="7" name="Picture 6">
            <a:extLst>
              <a:ext uri="{FF2B5EF4-FFF2-40B4-BE49-F238E27FC236}">
                <a16:creationId xmlns:a16="http://schemas.microsoft.com/office/drawing/2014/main" id="{FE029ABD-FCAF-3DED-389A-168019737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00" y="5913838"/>
            <a:ext cx="6059419" cy="822723"/>
          </a:xfrm>
          <a:prstGeom prst="rect">
            <a:avLst/>
          </a:prstGeom>
          <a:ln>
            <a:noFill/>
          </a:ln>
          <a:effectLst>
            <a:outerShdw blurRad="190500" algn="tl" rotWithShape="0">
              <a:srgbClr val="000000">
                <a:alpha val="70000"/>
              </a:srgbClr>
            </a:outerShdw>
          </a:effectLst>
        </p:spPr>
      </p:pic>
      <p:sp>
        <p:nvSpPr>
          <p:cNvPr id="6" name="Arc 5">
            <a:extLst>
              <a:ext uri="{FF2B5EF4-FFF2-40B4-BE49-F238E27FC236}">
                <a16:creationId xmlns:a16="http://schemas.microsoft.com/office/drawing/2014/main" id="{76063D8A-450D-6B7C-AA5B-E6D4EDC948A7}"/>
              </a:ext>
            </a:extLst>
          </p:cNvPr>
          <p:cNvSpPr/>
          <p:nvPr/>
        </p:nvSpPr>
        <p:spPr>
          <a:xfrm rot="4909422" flipH="1">
            <a:off x="7205708" y="5401866"/>
            <a:ext cx="1259572" cy="1391482"/>
          </a:xfrm>
          <a:prstGeom prst="arc">
            <a:avLst>
              <a:gd name="adj1" fmla="val 16200000"/>
              <a:gd name="adj2" fmla="val 20558543"/>
            </a:avLst>
          </a:prstGeom>
          <a:ln w="5715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364315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5F1D0-79EC-0E52-FC31-B21F8EA575B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C17E07-D2AC-6DD1-977D-2D56A47D28F7}"/>
              </a:ext>
            </a:extLst>
          </p:cNvPr>
          <p:cNvSpPr>
            <a:spLocks noGrp="1"/>
          </p:cNvSpPr>
          <p:nvPr>
            <p:ph idx="1"/>
          </p:nvPr>
        </p:nvSpPr>
        <p:spPr>
          <a:xfrm>
            <a:off x="704799" y="1844741"/>
            <a:ext cx="10782399" cy="6651287"/>
          </a:xfrm>
        </p:spPr>
        <p:txBody>
          <a:bodyPr vert="horz" lIns="91440" tIns="45720" rIns="91440" bIns="45720" rtlCol="0" anchor="t" anchorCtr="0">
            <a:noAutofit/>
          </a:bodyPr>
          <a:lstStyle/>
          <a:p>
            <a:pPr marL="0" indent="0">
              <a:spcAft>
                <a:spcPts val="1000"/>
              </a:spcAft>
              <a:buNone/>
            </a:pPr>
            <a:r>
              <a:rPr lang="en-US" sz="2400" b="1" dirty="0">
                <a:solidFill>
                  <a:schemeClr val="accent3">
                    <a:lumMod val="50000"/>
                  </a:schemeClr>
                </a:solidFill>
              </a:rPr>
              <a:t>Discuss early, different conversations in different parts of research:</a:t>
            </a:r>
          </a:p>
          <a:p>
            <a:pPr marL="0" indent="0">
              <a:spcAft>
                <a:spcPts val="1000"/>
              </a:spcAft>
              <a:buNone/>
            </a:pPr>
            <a:r>
              <a:rPr lang="en-US" sz="2400" dirty="0">
                <a:solidFill>
                  <a:schemeClr val="accent3">
                    <a:lumMod val="50000"/>
                  </a:schemeClr>
                </a:solidFill>
              </a:rPr>
              <a:t>a) AI considerations: Can AI help your research; Data, algorithm, compute; limitations</a:t>
            </a:r>
          </a:p>
          <a:p>
            <a:pPr marL="0" indent="0">
              <a:spcAft>
                <a:spcPts val="1000"/>
              </a:spcAft>
              <a:buNone/>
            </a:pPr>
            <a:r>
              <a:rPr lang="en-US" sz="2400" dirty="0">
                <a:solidFill>
                  <a:schemeClr val="accent3">
                    <a:lumMod val="50000"/>
                  </a:schemeClr>
                </a:solidFill>
              </a:rPr>
              <a:t>b) Responsible AI: Data classification, Ethics, PIA, Tool / app approval</a:t>
            </a:r>
          </a:p>
          <a:p>
            <a:pPr marL="0" indent="0">
              <a:spcAft>
                <a:spcPts val="1000"/>
              </a:spcAft>
              <a:buNone/>
            </a:pPr>
            <a:r>
              <a:rPr lang="en-US" sz="2400" dirty="0">
                <a:solidFill>
                  <a:schemeClr val="accent3">
                    <a:lumMod val="50000"/>
                  </a:schemeClr>
                </a:solidFill>
              </a:rPr>
              <a:t>c) Limitations, biases: what are the risks, limitations of analysis; address / discuss (decide not to use)</a:t>
            </a:r>
          </a:p>
          <a:p>
            <a:pPr marL="0" indent="0">
              <a:spcAft>
                <a:spcPts val="1000"/>
              </a:spcAft>
              <a:buNone/>
            </a:pPr>
            <a:r>
              <a:rPr lang="en-US" sz="2400" dirty="0">
                <a:solidFill>
                  <a:schemeClr val="accent3">
                    <a:lumMod val="50000"/>
                  </a:schemeClr>
                </a:solidFill>
              </a:rPr>
              <a:t>d) Discuss all parts with supervisor, lab, peers</a:t>
            </a:r>
          </a:p>
        </p:txBody>
      </p:sp>
      <p:sp>
        <p:nvSpPr>
          <p:cNvPr id="3" name="Title 1">
            <a:extLst>
              <a:ext uri="{FF2B5EF4-FFF2-40B4-BE49-F238E27FC236}">
                <a16:creationId xmlns:a16="http://schemas.microsoft.com/office/drawing/2014/main" id="{D0A43351-9216-9702-C3BE-E271B30AE790}"/>
              </a:ext>
            </a:extLst>
          </p:cNvPr>
          <p:cNvSpPr txBox="1">
            <a:spLocks/>
          </p:cNvSpPr>
          <p:nvPr/>
        </p:nvSpPr>
        <p:spPr>
          <a:xfrm>
            <a:off x="704799" y="100894"/>
            <a:ext cx="12120453" cy="1917102"/>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US" sz="4400" dirty="0" err="1">
                <a:ea typeface="Verdana"/>
              </a:rPr>
              <a:t>Summarising</a:t>
            </a:r>
            <a:r>
              <a:rPr lang="en-US" sz="4400" dirty="0">
                <a:ea typeface="Verdana"/>
              </a:rPr>
              <a:t> responsible AI</a:t>
            </a:r>
          </a:p>
        </p:txBody>
      </p:sp>
    </p:spTree>
    <p:extLst>
      <p:ext uri="{BB962C8B-B14F-4D97-AF65-F5344CB8AC3E}">
        <p14:creationId xmlns:p14="http://schemas.microsoft.com/office/powerpoint/2010/main" val="3243060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BC7D-74E9-63AC-8CB7-FDAE105E7124}"/>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1A224DC4-84B2-1178-EFFC-0ABC303AC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00" y="1245499"/>
            <a:ext cx="9834153" cy="4693429"/>
          </a:xfrm>
          <a:prstGeom prst="rect">
            <a:avLst/>
          </a:prstGeom>
          <a:ln>
            <a:noFill/>
          </a:ln>
          <a:effectLst>
            <a:outerShdw blurRad="292100" dist="3300" dir="4211460" sx="102000" sy="102000" algn="tl" rotWithShape="0">
              <a:srgbClr val="333333">
                <a:alpha val="56604"/>
              </a:srgbClr>
            </a:outerShdw>
          </a:effectLst>
        </p:spPr>
      </p:pic>
      <p:pic>
        <p:nvPicPr>
          <p:cNvPr id="15" name="Picture 14" descr="https://lh7-rt.googleusercontent.com/slidesz/AGV_vUdDn2kL4VJdoKeXpR-3FYkDPudbk8uwzVlpv0KilA4KiZ-shp2jndCsgoXlxyMWpX1XkU47A7Sa5Vs9aZCO8xpTuih0g_PIeWyYI0JChMFGc464uGtn9D_gDbvyKySWNZ4zu4O9Vw=s2048?key=Mbdlh7khl678-_bqPzUIMQ">
            <a:extLst>
              <a:ext uri="{FF2B5EF4-FFF2-40B4-BE49-F238E27FC236}">
                <a16:creationId xmlns:a16="http://schemas.microsoft.com/office/drawing/2014/main" id="{DBA88B13-D3DE-4CE9-D150-AB9F47D41814}"/>
              </a:ext>
            </a:extLst>
          </p:cNvPr>
          <p:cNvPicPr>
            <a:picLocks noChangeAspect="1"/>
          </p:cNvPicPr>
          <p:nvPr/>
        </p:nvPicPr>
        <p:blipFill>
          <a:blip r:embed="rId4">
            <a:extLst>
              <a:ext uri="{BEBA8EAE-BF5A-486C-A8C5-ECC9F3942E4B}">
                <a14:imgProps xmlns:a14="http://schemas.microsoft.com/office/drawing/2010/main">
                  <a14:imgLayer r:embed="rId5">
                    <a14:imgEffect>
                      <a14:saturation sat="388000"/>
                    </a14:imgEffect>
                    <a14:imgEffect>
                      <a14:brightnessContrast bright="38000" contrast="90000"/>
                    </a14:imgEffect>
                  </a14:imgLayer>
                </a14:imgProps>
              </a:ext>
            </a:extLst>
          </a:blip>
          <a:stretch>
            <a:fillRect/>
          </a:stretch>
        </p:blipFill>
        <p:spPr>
          <a:xfrm rot="5400000">
            <a:off x="7469167" y="2152270"/>
            <a:ext cx="6855581" cy="2527324"/>
          </a:xfrm>
          <a:prstGeom prst="rect">
            <a:avLst/>
          </a:prstGeom>
        </p:spPr>
      </p:pic>
      <p:sp>
        <p:nvSpPr>
          <p:cNvPr id="7" name="Freeform 7">
            <a:extLst>
              <a:ext uri="{FF2B5EF4-FFF2-40B4-BE49-F238E27FC236}">
                <a16:creationId xmlns:a16="http://schemas.microsoft.com/office/drawing/2014/main" id="{F5E52C2A-7898-F23B-C1B4-EE9130C9BE92}"/>
              </a:ext>
            </a:extLst>
          </p:cNvPr>
          <p:cNvSpPr/>
          <p:nvPr/>
        </p:nvSpPr>
        <p:spPr>
          <a:xfrm>
            <a:off x="685801" y="6281803"/>
            <a:ext cx="1431355" cy="258439"/>
          </a:xfrm>
          <a:custGeom>
            <a:avLst/>
            <a:gdLst/>
            <a:ahLst/>
            <a:cxnLst/>
            <a:rect l="l" t="t" r="r" b="b"/>
            <a:pathLst>
              <a:path w="2147032" h="387659">
                <a:moveTo>
                  <a:pt x="0" y="0"/>
                </a:moveTo>
                <a:lnTo>
                  <a:pt x="2147032" y="0"/>
                </a:lnTo>
                <a:lnTo>
                  <a:pt x="2147032" y="387659"/>
                </a:lnTo>
                <a:lnTo>
                  <a:pt x="0" y="387659"/>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NZ" sz="800"/>
          </a:p>
        </p:txBody>
      </p:sp>
      <p:sp>
        <p:nvSpPr>
          <p:cNvPr id="8" name="TextBox 8">
            <a:extLst>
              <a:ext uri="{FF2B5EF4-FFF2-40B4-BE49-F238E27FC236}">
                <a16:creationId xmlns:a16="http://schemas.microsoft.com/office/drawing/2014/main" id="{2CB5E255-C88A-6851-1C72-2155286F399C}"/>
              </a:ext>
            </a:extLst>
          </p:cNvPr>
          <p:cNvSpPr txBox="1"/>
          <p:nvPr/>
        </p:nvSpPr>
        <p:spPr>
          <a:xfrm>
            <a:off x="2240919" y="6310627"/>
            <a:ext cx="5696315" cy="2295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pPr>
            <a:r>
              <a:rPr lang="en-US" sz="1400">
                <a:solidFill>
                  <a:schemeClr val="accent4"/>
                </a:solidFill>
                <a:ea typeface="+mn-lt"/>
                <a:cs typeface="+mn-lt"/>
              </a:rPr>
              <a:t>Research software and computing / </a:t>
            </a:r>
            <a:r>
              <a:rPr lang="en-US" sz="1400">
                <a:solidFill>
                  <a:schemeClr val="accent4"/>
                </a:solidFill>
                <a:ea typeface="+mn-lt"/>
                <a:cs typeface="+mn-lt"/>
                <a:hlinkClick r:id="rId7"/>
              </a:rPr>
              <a:t>Research AI</a:t>
            </a:r>
            <a:endParaRPr lang="en-US" sz="1400">
              <a:solidFill>
                <a:schemeClr val="accent4"/>
              </a:solidFill>
            </a:endParaRPr>
          </a:p>
        </p:txBody>
      </p:sp>
      <p:sp>
        <p:nvSpPr>
          <p:cNvPr id="5" name="Title 1">
            <a:extLst>
              <a:ext uri="{FF2B5EF4-FFF2-40B4-BE49-F238E27FC236}">
                <a16:creationId xmlns:a16="http://schemas.microsoft.com/office/drawing/2014/main" id="{42BAC7D3-5958-ACEF-BC85-1BFCA34B48CA}"/>
              </a:ext>
            </a:extLst>
          </p:cNvPr>
          <p:cNvSpPr txBox="1">
            <a:spLocks/>
          </p:cNvSpPr>
          <p:nvPr/>
        </p:nvSpPr>
        <p:spPr>
          <a:xfrm>
            <a:off x="704800" y="-84069"/>
            <a:ext cx="10782400" cy="1678675"/>
          </a:xfrm>
          <a:prstGeom prst="rect">
            <a:avLst/>
          </a:prstGeom>
        </p:spPr>
        <p:txBody>
          <a:bodyPr vert="horz" lIns="0" tIns="45720" rIns="0" bIns="45720" rtlCol="0" anchor="ctr">
            <a:normAutofit/>
          </a:bodyPr>
          <a:lstStyle>
            <a:lvl1pPr algn="l" defTabSz="609630" rtl="0" eaLnBrk="1" latinLnBrk="0" hangingPunct="1">
              <a:spcBef>
                <a:spcPct val="0"/>
              </a:spcBef>
              <a:buNone/>
              <a:defRPr sz="4000" b="1" kern="1200">
                <a:solidFill>
                  <a:schemeClr val="accent1"/>
                </a:solidFill>
                <a:latin typeface="+mj-lt"/>
                <a:ea typeface="+mj-ea"/>
                <a:cs typeface="+mj-cs"/>
              </a:defRPr>
            </a:lvl1pPr>
          </a:lstStyle>
          <a:p>
            <a:pPr>
              <a:lnSpc>
                <a:spcPct val="120000"/>
              </a:lnSpc>
            </a:pPr>
            <a:r>
              <a:rPr lang="en-US" dirty="0">
                <a:ea typeface="Verdana"/>
              </a:rPr>
              <a:t>Access AI services, training</a:t>
            </a:r>
            <a:endParaRPr lang="en-NZ" dirty="0"/>
          </a:p>
        </p:txBody>
      </p:sp>
    </p:spTree>
    <p:extLst>
      <p:ext uri="{BB962C8B-B14F-4D97-AF65-F5344CB8AC3E}">
        <p14:creationId xmlns:p14="http://schemas.microsoft.com/office/powerpoint/2010/main" val="1901431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4A29-A3F0-C147-2EBB-B98ED11BFD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E664F8-EE6D-BE87-931B-44369B93E034}"/>
              </a:ext>
            </a:extLst>
          </p:cNvPr>
          <p:cNvSpPr>
            <a:spLocks noGrp="1"/>
          </p:cNvSpPr>
          <p:nvPr>
            <p:ph type="body" sz="quarter" idx="10"/>
          </p:nvPr>
        </p:nvSpPr>
        <p:spPr>
          <a:xfrm>
            <a:off x="1968243" y="2228193"/>
            <a:ext cx="8573633" cy="3457904"/>
          </a:xfrm>
        </p:spPr>
        <p:txBody>
          <a:bodyPr>
            <a:normAutofit/>
          </a:bodyPr>
          <a:lstStyle/>
          <a:p>
            <a:pPr fontAlgn="base"/>
            <a:r>
              <a:rPr lang="en-AU" sz="4400" i="1" dirty="0"/>
              <a:t>Hacky hour </a:t>
            </a:r>
            <a:r>
              <a:rPr lang="en-US" sz="4400" b="0" dirty="0"/>
              <a:t>​</a:t>
            </a:r>
            <a:br>
              <a:rPr lang="en-US" sz="4400" b="0" dirty="0"/>
            </a:br>
            <a:r>
              <a:rPr lang="en-AU" sz="4400" i="1" dirty="0"/>
              <a:t>Tuesdays, 3-4pm</a:t>
            </a:r>
            <a:r>
              <a:rPr lang="en-US" sz="4400" b="0" dirty="0"/>
              <a:t>​</a:t>
            </a:r>
          </a:p>
          <a:p>
            <a:pPr fontAlgn="base"/>
            <a:r>
              <a:rPr lang="en-AU" sz="1050" b="0" dirty="0"/>
              <a:t>​</a:t>
            </a:r>
          </a:p>
          <a:p>
            <a:pPr fontAlgn="base"/>
            <a:r>
              <a:rPr lang="en-US" i="1" dirty="0" err="1"/>
              <a:t>Coffix</a:t>
            </a:r>
            <a:r>
              <a:rPr lang="en-US" i="1" dirty="0"/>
              <a:t> – ground floor Building 302</a:t>
            </a:r>
            <a:endParaRPr lang="en-US" b="0" dirty="0"/>
          </a:p>
          <a:p>
            <a:pPr fontAlgn="base"/>
            <a:r>
              <a:rPr lang="en-AU" sz="2400" i="1" dirty="0"/>
              <a:t>&amp;</a:t>
            </a:r>
            <a:r>
              <a:rPr lang="en-US" sz="2400" b="0" dirty="0"/>
              <a:t>​</a:t>
            </a:r>
          </a:p>
          <a:p>
            <a:pPr fontAlgn="base"/>
            <a:r>
              <a:rPr lang="en-AU" b="0" dirty="0"/>
              <a:t>https://</a:t>
            </a:r>
            <a:r>
              <a:rPr lang="en-AU" b="0" dirty="0" err="1"/>
              <a:t>auckland.zoom.us</a:t>
            </a:r>
            <a:r>
              <a:rPr lang="en-AU" b="0" dirty="0"/>
              <a:t>/my/</a:t>
            </a:r>
            <a:r>
              <a:rPr lang="en-AU" b="0" dirty="0" err="1"/>
              <a:t>hackyhour</a:t>
            </a:r>
            <a:r>
              <a:rPr lang="en-AU" b="0" dirty="0"/>
              <a:t>​</a:t>
            </a:r>
          </a:p>
          <a:p>
            <a:endParaRPr lang="en-AU" dirty="0"/>
          </a:p>
        </p:txBody>
      </p:sp>
    </p:spTree>
    <p:extLst>
      <p:ext uri="{BB962C8B-B14F-4D97-AF65-F5344CB8AC3E}">
        <p14:creationId xmlns:p14="http://schemas.microsoft.com/office/powerpoint/2010/main" val="713356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B8C417-67DE-FA86-BAF5-74DF3A220C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A9148-B039-C658-1D30-A97F7A88B36F}"/>
              </a:ext>
            </a:extLst>
          </p:cNvPr>
          <p:cNvSpPr>
            <a:spLocks noGrp="1"/>
          </p:cNvSpPr>
          <p:nvPr>
            <p:ph type="title"/>
          </p:nvPr>
        </p:nvSpPr>
        <p:spPr/>
        <p:txBody>
          <a:bodyPr>
            <a:normAutofit/>
          </a:bodyPr>
          <a:lstStyle/>
          <a:p>
            <a:r>
              <a:rPr lang="en-AU" sz="4400" noProof="0"/>
              <a:t>Learning outcomes</a:t>
            </a:r>
          </a:p>
        </p:txBody>
      </p:sp>
      <p:sp>
        <p:nvSpPr>
          <p:cNvPr id="6" name="Text Placeholder 5">
            <a:extLst>
              <a:ext uri="{FF2B5EF4-FFF2-40B4-BE49-F238E27FC236}">
                <a16:creationId xmlns:a16="http://schemas.microsoft.com/office/drawing/2014/main" id="{AADED940-4F36-C73C-52F5-2F7A5616DF1D}"/>
              </a:ext>
            </a:extLst>
          </p:cNvPr>
          <p:cNvSpPr>
            <a:spLocks noGrp="1"/>
          </p:cNvSpPr>
          <p:nvPr>
            <p:ph type="body" sz="quarter" idx="10"/>
          </p:nvPr>
        </p:nvSpPr>
        <p:spPr>
          <a:xfrm>
            <a:off x="515521" y="1653151"/>
            <a:ext cx="11521148" cy="1880515"/>
          </a:xfrm>
        </p:spPr>
        <p:txBody>
          <a:bodyPr vert="horz" lIns="108000" tIns="108000" rIns="108000" bIns="108000" rtlCol="0" anchor="t">
            <a:noAutofit/>
          </a:bodyPr>
          <a:lstStyle/>
          <a:p>
            <a:pPr marL="457200" marR="0" lvl="0" indent="-457200">
              <a:lnSpc>
                <a:spcPct val="116000"/>
              </a:lnSpc>
              <a:buFont typeface="+mj-lt"/>
              <a:buAutoNum type="arabicPeriod"/>
            </a:pPr>
            <a:r>
              <a:rPr lang="en-US" sz="2400" dirty="0">
                <a:solidFill>
                  <a:srgbClr val="000000"/>
                </a:solidFill>
                <a:effectLst/>
                <a:latin typeface="Verdana"/>
                <a:ea typeface="Calibri"/>
                <a:cs typeface="Times New Roman"/>
              </a:rPr>
              <a:t>Describe how AI tools work and define important terminology</a:t>
            </a:r>
            <a:endParaRPr lang="en-US" sz="2400" dirty="0">
              <a:effectLst/>
              <a:latin typeface="Verdana"/>
              <a:ea typeface="Calibri"/>
              <a:cs typeface="Times New Roman"/>
            </a:endParaRPr>
          </a:p>
          <a:p>
            <a:pPr marL="457200" marR="0" lvl="0" indent="-457200">
              <a:lnSpc>
                <a:spcPct val="116000"/>
              </a:lnSpc>
              <a:buFont typeface="+mj-lt"/>
              <a:buAutoNum type="arabicPeriod"/>
            </a:pPr>
            <a:r>
              <a:rPr lang="en-US" sz="2400" dirty="0">
                <a:solidFill>
                  <a:srgbClr val="000000"/>
                </a:solidFill>
                <a:effectLst/>
                <a:latin typeface="Verdana"/>
                <a:ea typeface="Calibri"/>
                <a:cs typeface="Times New Roman"/>
              </a:rPr>
              <a:t>Describe the potential benefits of using AI when conducting research</a:t>
            </a:r>
            <a:endParaRPr lang="en-US" sz="2400" dirty="0">
              <a:effectLst/>
              <a:latin typeface="Verdana"/>
              <a:ea typeface="Calibri"/>
              <a:cs typeface="Times New Roman"/>
            </a:endParaRPr>
          </a:p>
          <a:p>
            <a:pPr marL="457200" indent="-457200">
              <a:lnSpc>
                <a:spcPct val="116000"/>
              </a:lnSpc>
              <a:buFont typeface="+mj-lt"/>
              <a:buAutoNum type="arabicPeriod"/>
            </a:pPr>
            <a:r>
              <a:rPr lang="en-US" sz="2400" dirty="0">
                <a:solidFill>
                  <a:srgbClr val="000000"/>
                </a:solidFill>
                <a:effectLst/>
                <a:latin typeface="Verdana"/>
                <a:ea typeface="Calibri"/>
                <a:cs typeface="Times New Roman"/>
              </a:rPr>
              <a:t>Awareness of relevant legal, institutional, ethical and project requirements </a:t>
            </a:r>
            <a:endParaRPr lang="en-US" sz="2400" dirty="0">
              <a:effectLst/>
              <a:latin typeface="Verdana"/>
              <a:ea typeface="Calibri"/>
              <a:cs typeface="Times New Roman"/>
            </a:endParaRPr>
          </a:p>
          <a:p>
            <a:pPr marL="457200" marR="0" lvl="0" indent="-457200">
              <a:lnSpc>
                <a:spcPct val="116000"/>
              </a:lnSpc>
              <a:buFont typeface="+mj-lt"/>
              <a:buAutoNum type="arabicPeriod"/>
            </a:pPr>
            <a:r>
              <a:rPr lang="en-US" sz="2400" dirty="0">
                <a:solidFill>
                  <a:srgbClr val="000000"/>
                </a:solidFill>
                <a:effectLst/>
                <a:latin typeface="Verdana"/>
                <a:ea typeface="Calibri"/>
                <a:cs typeface="Times New Roman"/>
              </a:rPr>
              <a:t>Advise on potential risks and limitations of AI tools</a:t>
            </a:r>
            <a:endParaRPr lang="en-US" sz="2400" dirty="0">
              <a:effectLst/>
              <a:latin typeface="Verdana"/>
              <a:ea typeface="Calibri"/>
              <a:cs typeface="Times New Roman"/>
            </a:endParaRPr>
          </a:p>
          <a:p>
            <a:pPr marL="457200" marR="0" lvl="0" indent="-457200">
              <a:lnSpc>
                <a:spcPct val="116000"/>
              </a:lnSpc>
              <a:spcAft>
                <a:spcPts val="800"/>
              </a:spcAft>
              <a:buFont typeface="+mj-lt"/>
              <a:buAutoNum type="arabicPeriod"/>
            </a:pPr>
            <a:r>
              <a:rPr lang="en-US" sz="2400" dirty="0">
                <a:solidFill>
                  <a:srgbClr val="000000"/>
                </a:solidFill>
                <a:effectLst/>
                <a:latin typeface="Verdana"/>
                <a:ea typeface="Calibri"/>
                <a:cs typeface="Times New Roman"/>
              </a:rPr>
              <a:t>Critically evaluate the potential inclusion of AI tools for conducting research</a:t>
            </a:r>
            <a:endParaRPr lang="en-US" sz="2400" dirty="0">
              <a:effectLst/>
              <a:latin typeface="Verdana"/>
              <a:ea typeface="Calibri"/>
              <a:cs typeface="Times New Roman"/>
            </a:endParaRPr>
          </a:p>
        </p:txBody>
      </p:sp>
    </p:spTree>
    <p:extLst>
      <p:ext uri="{BB962C8B-B14F-4D97-AF65-F5344CB8AC3E}">
        <p14:creationId xmlns:p14="http://schemas.microsoft.com/office/powerpoint/2010/main" val="3987416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EBD247-0AB6-02DC-6400-ED1EDD394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C6119-3B61-17F4-E79A-D56929C613F2}"/>
              </a:ext>
            </a:extLst>
          </p:cNvPr>
          <p:cNvSpPr>
            <a:spLocks noGrp="1"/>
          </p:cNvSpPr>
          <p:nvPr>
            <p:ph type="title"/>
          </p:nvPr>
        </p:nvSpPr>
        <p:spPr/>
        <p:txBody>
          <a:bodyPr>
            <a:normAutofit/>
          </a:bodyPr>
          <a:lstStyle/>
          <a:p>
            <a:r>
              <a:rPr lang="en-AU" sz="4400" noProof="0"/>
              <a:t>Learning outcomes</a:t>
            </a:r>
          </a:p>
        </p:txBody>
      </p:sp>
      <p:sp>
        <p:nvSpPr>
          <p:cNvPr id="6" name="Text Placeholder 5">
            <a:extLst>
              <a:ext uri="{FF2B5EF4-FFF2-40B4-BE49-F238E27FC236}">
                <a16:creationId xmlns:a16="http://schemas.microsoft.com/office/drawing/2014/main" id="{C17F13D7-CCF0-2772-3913-62F1AA007480}"/>
              </a:ext>
            </a:extLst>
          </p:cNvPr>
          <p:cNvSpPr>
            <a:spLocks noGrp="1"/>
          </p:cNvSpPr>
          <p:nvPr>
            <p:ph type="body" sz="quarter" idx="10"/>
          </p:nvPr>
        </p:nvSpPr>
        <p:spPr>
          <a:xfrm>
            <a:off x="515521" y="1653151"/>
            <a:ext cx="4909334" cy="3579752"/>
          </a:xfrm>
        </p:spPr>
        <p:txBody>
          <a:bodyPr vert="horz" lIns="108000" tIns="108000" rIns="108000" bIns="108000" rtlCol="0" anchor="t">
            <a:noAutofit/>
          </a:bodyPr>
          <a:lstStyle/>
          <a:p>
            <a:pPr marL="457200" marR="0" lvl="0" indent="-457200">
              <a:lnSpc>
                <a:spcPct val="116000"/>
              </a:lnSpc>
              <a:buFont typeface="+mj-lt"/>
              <a:buAutoNum type="arabicPeriod"/>
            </a:pPr>
            <a:r>
              <a:rPr lang="en-US" sz="2400" dirty="0">
                <a:solidFill>
                  <a:srgbClr val="000000"/>
                </a:solidFill>
                <a:effectLst/>
                <a:latin typeface="Verdana"/>
                <a:ea typeface="Calibri"/>
                <a:cs typeface="Times New Roman"/>
              </a:rPr>
              <a:t>How AI works</a:t>
            </a:r>
            <a:endParaRPr lang="en-US" sz="2400" dirty="0">
              <a:effectLst/>
              <a:latin typeface="Verdana"/>
              <a:ea typeface="Calibri"/>
              <a:cs typeface="Times New Roman"/>
            </a:endParaRPr>
          </a:p>
          <a:p>
            <a:pPr marL="457200" marR="0" lvl="0" indent="-457200">
              <a:lnSpc>
                <a:spcPct val="116000"/>
              </a:lnSpc>
              <a:buFont typeface="+mj-lt"/>
              <a:buAutoNum type="arabicPeriod"/>
            </a:pPr>
            <a:r>
              <a:rPr lang="en-US" sz="2400" dirty="0">
                <a:solidFill>
                  <a:srgbClr val="000000"/>
                </a:solidFill>
                <a:effectLst/>
                <a:latin typeface="Verdana"/>
                <a:ea typeface="Calibri"/>
                <a:cs typeface="Times New Roman"/>
              </a:rPr>
              <a:t>Why researchers use AI</a:t>
            </a:r>
            <a:endParaRPr lang="en-US" sz="2400" dirty="0">
              <a:effectLst/>
              <a:latin typeface="Verdana"/>
              <a:ea typeface="Calibri"/>
              <a:cs typeface="Times New Roman"/>
            </a:endParaRPr>
          </a:p>
          <a:p>
            <a:pPr marL="457200" indent="-457200">
              <a:lnSpc>
                <a:spcPct val="116000"/>
              </a:lnSpc>
              <a:buFont typeface="+mj-lt"/>
              <a:buAutoNum type="arabicPeriod"/>
            </a:pPr>
            <a:r>
              <a:rPr lang="en-US" sz="2400" dirty="0">
                <a:solidFill>
                  <a:srgbClr val="000000"/>
                </a:solidFill>
                <a:effectLst/>
                <a:latin typeface="Verdana"/>
                <a:ea typeface="Calibri"/>
                <a:cs typeface="Times New Roman"/>
              </a:rPr>
              <a:t>Responsible AI </a:t>
            </a:r>
            <a:endParaRPr lang="en-US" sz="2400" dirty="0">
              <a:effectLst/>
              <a:latin typeface="Verdana"/>
              <a:ea typeface="Calibri"/>
              <a:cs typeface="Times New Roman"/>
            </a:endParaRPr>
          </a:p>
          <a:p>
            <a:pPr marL="457200" marR="0" lvl="0" indent="-457200">
              <a:lnSpc>
                <a:spcPct val="116000"/>
              </a:lnSpc>
              <a:buFont typeface="+mj-lt"/>
              <a:buAutoNum type="arabicPeriod"/>
            </a:pPr>
            <a:r>
              <a:rPr lang="en-US" sz="2400" dirty="0">
                <a:solidFill>
                  <a:srgbClr val="000000"/>
                </a:solidFill>
                <a:effectLst/>
                <a:latin typeface="Verdana"/>
                <a:ea typeface="Calibri"/>
                <a:cs typeface="Times New Roman"/>
              </a:rPr>
              <a:t>AI shortfalls</a:t>
            </a:r>
          </a:p>
          <a:p>
            <a:pPr marL="457200" marR="0" lvl="0" indent="-457200">
              <a:lnSpc>
                <a:spcPct val="116000"/>
              </a:lnSpc>
              <a:buFont typeface="+mj-lt"/>
              <a:buAutoNum type="arabicPeriod"/>
            </a:pPr>
            <a:r>
              <a:rPr lang="en-US" sz="2400" dirty="0">
                <a:solidFill>
                  <a:srgbClr val="000000"/>
                </a:solidFill>
                <a:latin typeface="Verdana"/>
                <a:ea typeface="Times New Roman" panose="02020603050405020304" pitchFamily="18" charset="0"/>
                <a:cs typeface="Times New Roman"/>
              </a:rPr>
              <a:t>Use for research (or not)</a:t>
            </a:r>
            <a:endParaRPr lang="en-US" sz="2400" dirty="0">
              <a:effectLst/>
              <a:latin typeface="Verdana"/>
              <a:ea typeface="Times New Roman" panose="02020603050405020304" pitchFamily="18" charset="0"/>
              <a:cs typeface="Times New Roman"/>
            </a:endParaRPr>
          </a:p>
        </p:txBody>
      </p:sp>
      <p:sp>
        <p:nvSpPr>
          <p:cNvPr id="3" name="TextBox 8">
            <a:extLst>
              <a:ext uri="{FF2B5EF4-FFF2-40B4-BE49-F238E27FC236}">
                <a16:creationId xmlns:a16="http://schemas.microsoft.com/office/drawing/2014/main" id="{C9DE8EBF-8A7D-CBF5-E227-63FF3AD29ADC}"/>
              </a:ext>
            </a:extLst>
          </p:cNvPr>
          <p:cNvSpPr txBox="1"/>
          <p:nvPr/>
        </p:nvSpPr>
        <p:spPr>
          <a:xfrm>
            <a:off x="6998226" y="6348950"/>
            <a:ext cx="7383948" cy="2348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pPr>
            <a:r>
              <a:rPr lang="en-AU" sz="1600" dirty="0">
                <a:solidFill>
                  <a:schemeClr val="accent4"/>
                </a:solidFill>
                <a:hlinkClick r:id="rId3"/>
              </a:rPr>
              <a:t>Intranet /… / AI training communities support</a:t>
            </a:r>
            <a:endParaRPr lang="en-AU" sz="1800" noProof="0" dirty="0"/>
          </a:p>
        </p:txBody>
      </p:sp>
      <p:pic>
        <p:nvPicPr>
          <p:cNvPr id="5" name="Picture 4" descr="A white and blue text on a white background&#10;&#10;AI-generated content may be incorrect.">
            <a:extLst>
              <a:ext uri="{FF2B5EF4-FFF2-40B4-BE49-F238E27FC236}">
                <a16:creationId xmlns:a16="http://schemas.microsoft.com/office/drawing/2014/main" id="{3685AD5C-5A8D-BE3D-FC52-3C2A172F1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385" y="1676901"/>
            <a:ext cx="6283723" cy="4213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844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CA8C-9DA2-A8F9-C97A-526CDB465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EB281-9FE4-4E63-E442-01B8FDC3D55B}"/>
              </a:ext>
            </a:extLst>
          </p:cNvPr>
          <p:cNvSpPr>
            <a:spLocks noGrp="1"/>
          </p:cNvSpPr>
          <p:nvPr>
            <p:ph type="title"/>
          </p:nvPr>
        </p:nvSpPr>
        <p:spPr>
          <a:xfrm>
            <a:off x="1966529" y="2899195"/>
            <a:ext cx="8264090" cy="884555"/>
          </a:xfrm>
        </p:spPr>
        <p:txBody>
          <a:bodyPr vert="horz" lIns="0" tIns="45720" rIns="0" bIns="45720" rtlCol="0" anchor="ctr">
            <a:noAutofit/>
          </a:bodyPr>
          <a:lstStyle/>
          <a:p>
            <a:pPr algn="ctr">
              <a:lnSpc>
                <a:spcPct val="120000"/>
              </a:lnSpc>
            </a:pPr>
            <a:r>
              <a:rPr lang="en-US" sz="4800" dirty="0"/>
              <a:t>How AI works</a:t>
            </a:r>
            <a:br>
              <a:rPr lang="en-US" sz="4800" dirty="0"/>
            </a:br>
            <a:r>
              <a:rPr lang="en-US" sz="4800" dirty="0"/>
              <a:t>Why researchers use AI</a:t>
            </a:r>
          </a:p>
        </p:txBody>
      </p:sp>
    </p:spTree>
    <p:extLst>
      <p:ext uri="{BB962C8B-B14F-4D97-AF65-F5344CB8AC3E}">
        <p14:creationId xmlns:p14="http://schemas.microsoft.com/office/powerpoint/2010/main" val="9023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67DC0-8804-E979-CF17-9D4E35357AF4}"/>
            </a:ext>
          </a:extLst>
        </p:cNvPr>
        <p:cNvGrpSpPr/>
        <p:nvPr/>
      </p:nvGrpSpPr>
      <p:grpSpPr>
        <a:xfrm>
          <a:off x="0" y="0"/>
          <a:ext cx="0" cy="0"/>
          <a:chOff x="0" y="0"/>
          <a:chExt cx="0" cy="0"/>
        </a:xfrm>
      </p:grpSpPr>
      <p:pic>
        <p:nvPicPr>
          <p:cNvPr id="4" name="Picture 3" descr="A graph with a line graph&#10;&#10;AI-generated content may be incorrect.">
            <a:extLst>
              <a:ext uri="{FF2B5EF4-FFF2-40B4-BE49-F238E27FC236}">
                <a16:creationId xmlns:a16="http://schemas.microsoft.com/office/drawing/2014/main" id="{5E08FF07-9A3D-E4D9-52CD-850A2F670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824" y="638055"/>
            <a:ext cx="8951335" cy="6028231"/>
          </a:xfrm>
          <a:prstGeom prst="rect">
            <a:avLst/>
          </a:prstGeom>
        </p:spPr>
      </p:pic>
      <p:sp>
        <p:nvSpPr>
          <p:cNvPr id="2" name="Title 1">
            <a:extLst>
              <a:ext uri="{FF2B5EF4-FFF2-40B4-BE49-F238E27FC236}">
                <a16:creationId xmlns:a16="http://schemas.microsoft.com/office/drawing/2014/main" id="{96EB4AD2-597A-BB68-B931-1F6BDE17F25D}"/>
              </a:ext>
            </a:extLst>
          </p:cNvPr>
          <p:cNvSpPr>
            <a:spLocks noGrp="1"/>
          </p:cNvSpPr>
          <p:nvPr>
            <p:ph type="title"/>
          </p:nvPr>
        </p:nvSpPr>
        <p:spPr>
          <a:xfrm>
            <a:off x="698399" y="532800"/>
            <a:ext cx="8708647" cy="884555"/>
          </a:xfrm>
        </p:spPr>
        <p:txBody>
          <a:bodyPr>
            <a:normAutofit/>
          </a:bodyPr>
          <a:lstStyle/>
          <a:p>
            <a:r>
              <a:rPr lang="en-NZ" sz="4400"/>
              <a:t>AI use in research</a:t>
            </a:r>
          </a:p>
        </p:txBody>
      </p:sp>
      <p:sp>
        <p:nvSpPr>
          <p:cNvPr id="5" name="TextBox 4">
            <a:extLst>
              <a:ext uri="{FF2B5EF4-FFF2-40B4-BE49-F238E27FC236}">
                <a16:creationId xmlns:a16="http://schemas.microsoft.com/office/drawing/2014/main" id="{1F7382BF-5D4A-2A11-B039-696180CC6273}"/>
              </a:ext>
            </a:extLst>
          </p:cNvPr>
          <p:cNvSpPr txBox="1"/>
          <p:nvPr/>
        </p:nvSpPr>
        <p:spPr>
          <a:xfrm>
            <a:off x="8028878" y="6512397"/>
            <a:ext cx="6096000" cy="307777"/>
          </a:xfrm>
          <a:prstGeom prst="rect">
            <a:avLst/>
          </a:prstGeom>
          <a:noFill/>
        </p:spPr>
        <p:txBody>
          <a:bodyPr wrap="square">
            <a:spAutoFit/>
          </a:bodyPr>
          <a:lstStyle/>
          <a:p>
            <a:r>
              <a:rPr lang="en-US" sz="1400" b="0" i="0" u="sng">
                <a:effectLst/>
                <a:latin typeface="Lucida Grande" panose="020B0600040502020204" pitchFamily="34" charset="0"/>
                <a:hlinkClick r:id="rId4"/>
              </a:rPr>
              <a:t>https://doi.org/10.48550/arXiv.2405.15828</a:t>
            </a:r>
            <a:endParaRPr lang="en-AU" sz="1400"/>
          </a:p>
        </p:txBody>
      </p:sp>
    </p:spTree>
    <p:extLst>
      <p:ext uri="{BB962C8B-B14F-4D97-AF65-F5344CB8AC3E}">
        <p14:creationId xmlns:p14="http://schemas.microsoft.com/office/powerpoint/2010/main" val="27280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68BD4-9610-25E0-E22E-F6EE34F47E1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3C2D195-89EC-651E-C6CB-79F8F2C5C491}"/>
              </a:ext>
            </a:extLst>
          </p:cNvPr>
          <p:cNvSpPr>
            <a:spLocks noGrp="1"/>
          </p:cNvSpPr>
          <p:nvPr>
            <p:ph type="body" sz="quarter" idx="11"/>
          </p:nvPr>
        </p:nvSpPr>
        <p:spPr/>
        <p:txBody>
          <a:bodyPr/>
          <a:lstStyle/>
          <a:p>
            <a:r>
              <a:rPr lang="en-NZ" sz="1200"/>
              <a:t>Home / </a:t>
            </a:r>
            <a:r>
              <a:rPr lang="en-NZ" sz="1200">
                <a:hlinkClick r:id="rId3"/>
              </a:rPr>
              <a:t>Transcription</a:t>
            </a:r>
            <a:endParaRPr lang="en-NZ" sz="1200"/>
          </a:p>
          <a:p>
            <a:endParaRPr lang="en-NZ"/>
          </a:p>
        </p:txBody>
      </p:sp>
      <p:pic>
        <p:nvPicPr>
          <p:cNvPr id="8" name="Picture 7" descr="A graph of different types of graphs&#10;&#10;AI-generated content may be incorrect.">
            <a:extLst>
              <a:ext uri="{FF2B5EF4-FFF2-40B4-BE49-F238E27FC236}">
                <a16:creationId xmlns:a16="http://schemas.microsoft.com/office/drawing/2014/main" id="{5DB49205-AC71-FB85-D2F7-C5949432E5CA}"/>
              </a:ext>
            </a:extLst>
          </p:cNvPr>
          <p:cNvPicPr>
            <a:picLocks noChangeAspect="1"/>
          </p:cNvPicPr>
          <p:nvPr/>
        </p:nvPicPr>
        <p:blipFill>
          <a:blip r:embed="rId4">
            <a:extLst>
              <a:ext uri="{28A0092B-C50C-407E-A947-70E740481C1C}">
                <a14:useLocalDpi xmlns:a14="http://schemas.microsoft.com/office/drawing/2010/main" val="0"/>
              </a:ext>
            </a:extLst>
          </a:blip>
          <a:srcRect b="460"/>
          <a:stretch/>
        </p:blipFill>
        <p:spPr>
          <a:xfrm>
            <a:off x="2021427" y="0"/>
            <a:ext cx="8567802" cy="6750205"/>
          </a:xfrm>
          <a:prstGeom prst="rect">
            <a:avLst/>
          </a:prstGeom>
        </p:spPr>
      </p:pic>
    </p:spTree>
    <p:extLst>
      <p:ext uri="{BB962C8B-B14F-4D97-AF65-F5344CB8AC3E}">
        <p14:creationId xmlns:p14="http://schemas.microsoft.com/office/powerpoint/2010/main" val="31335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67DC0-8804-E979-CF17-9D4E35357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06B03-2212-8645-ACE5-2972C3211156}"/>
              </a:ext>
            </a:extLst>
          </p:cNvPr>
          <p:cNvSpPr>
            <a:spLocks noGrp="1"/>
          </p:cNvSpPr>
          <p:nvPr>
            <p:ph type="title"/>
          </p:nvPr>
        </p:nvSpPr>
        <p:spPr>
          <a:xfrm>
            <a:off x="698400" y="532800"/>
            <a:ext cx="10782400" cy="884555"/>
          </a:xfrm>
        </p:spPr>
        <p:txBody>
          <a:bodyPr anchor="ctr">
            <a:normAutofit/>
          </a:bodyPr>
          <a:lstStyle/>
          <a:p>
            <a:pPr>
              <a:lnSpc>
                <a:spcPct val="90000"/>
              </a:lnSpc>
            </a:pPr>
            <a:r>
              <a:rPr lang="en-NZ" sz="3400"/>
              <a:t>Generative artificial intelligence (GenAI)</a:t>
            </a:r>
          </a:p>
        </p:txBody>
      </p:sp>
      <p:sp>
        <p:nvSpPr>
          <p:cNvPr id="8" name="TextBox 7">
            <a:extLst>
              <a:ext uri="{FF2B5EF4-FFF2-40B4-BE49-F238E27FC236}">
                <a16:creationId xmlns:a16="http://schemas.microsoft.com/office/drawing/2014/main" id="{688EE791-C726-9D3A-D1F6-BE4680A0DF24}"/>
              </a:ext>
            </a:extLst>
          </p:cNvPr>
          <p:cNvSpPr txBox="1"/>
          <p:nvPr/>
        </p:nvSpPr>
        <p:spPr>
          <a:xfrm>
            <a:off x="698400" y="1825625"/>
            <a:ext cx="4985708" cy="4351338"/>
          </a:xfrm>
          <a:prstGeom prst="rect">
            <a:avLst/>
          </a:prstGeom>
        </p:spPr>
        <p:txBody>
          <a:bodyPr vert="horz" lIns="0" tIns="45720" rIns="0" bIns="45720" rtlCol="0">
            <a:normAutofit/>
          </a:bodyPr>
          <a:lstStyle/>
          <a:p>
            <a:pPr marL="228611" marR="0" indent="-228611" defTabSz="609630">
              <a:spcBef>
                <a:spcPct val="20000"/>
              </a:spcBef>
              <a:buFont typeface="Arial" pitchFamily="34" charset="0"/>
              <a:buChar char="•"/>
            </a:pPr>
            <a:r>
              <a:rPr lang="en-US" sz="2133" kern="1200">
                <a:solidFill>
                  <a:schemeClr val="accent4"/>
                </a:solidFill>
                <a:effectLst/>
              </a:rPr>
              <a:t>AI mimics human intelligence</a:t>
            </a:r>
            <a:endParaRPr lang="en-US" sz="2133" kern="1200">
              <a:solidFill>
                <a:schemeClr val="accent4"/>
              </a:solidFill>
            </a:endParaRPr>
          </a:p>
          <a:p>
            <a:pPr marL="228611" marR="0" indent="-228611" defTabSz="609630">
              <a:spcBef>
                <a:spcPct val="20000"/>
              </a:spcBef>
              <a:buFont typeface="Arial" pitchFamily="34" charset="0"/>
              <a:buChar char="•"/>
            </a:pPr>
            <a:endParaRPr lang="en-US" sz="2133" kern="1200">
              <a:solidFill>
                <a:schemeClr val="accent4"/>
              </a:solidFill>
            </a:endParaRPr>
          </a:p>
          <a:p>
            <a:pPr marL="228611" marR="0" indent="-228611" defTabSz="609630">
              <a:spcBef>
                <a:spcPct val="20000"/>
              </a:spcBef>
              <a:buFont typeface="Arial" pitchFamily="34" charset="0"/>
              <a:buChar char="•"/>
            </a:pPr>
            <a:r>
              <a:rPr lang="en-US" sz="2133" kern="1200">
                <a:solidFill>
                  <a:schemeClr val="accent4"/>
                </a:solidFill>
              </a:rPr>
              <a:t>Figures out complex patterns, makes decisions</a:t>
            </a:r>
            <a:endParaRPr lang="en-US" sz="2133" kern="1200">
              <a:solidFill>
                <a:schemeClr val="accent4"/>
              </a:solidFill>
              <a:effectLst/>
            </a:endParaRPr>
          </a:p>
          <a:p>
            <a:pPr marL="228611" marR="0" indent="-228611" defTabSz="609630">
              <a:spcBef>
                <a:spcPct val="20000"/>
              </a:spcBef>
              <a:buFont typeface="Arial" pitchFamily="34" charset="0"/>
              <a:buChar char="•"/>
            </a:pPr>
            <a:endParaRPr lang="en-US" sz="2133" kern="1200">
              <a:solidFill>
                <a:schemeClr val="accent4"/>
              </a:solidFill>
              <a:effectLst/>
            </a:endParaRPr>
          </a:p>
          <a:p>
            <a:pPr marL="228611" marR="0" indent="-228611" defTabSz="609630">
              <a:spcBef>
                <a:spcPct val="20000"/>
              </a:spcBef>
              <a:buFont typeface="Arial" pitchFamily="34" charset="0"/>
              <a:buChar char="•"/>
            </a:pPr>
            <a:r>
              <a:rPr lang="en-US" sz="2133" kern="1200">
                <a:solidFill>
                  <a:schemeClr val="accent4"/>
                </a:solidFill>
                <a:effectLst/>
              </a:rPr>
              <a:t>GenAI = new, language-based answers</a:t>
            </a:r>
          </a:p>
          <a:p>
            <a:pPr marL="228611" marR="0" indent="-228611" defTabSz="609630">
              <a:spcBef>
                <a:spcPct val="20000"/>
              </a:spcBef>
              <a:buFont typeface="Arial" pitchFamily="34" charset="0"/>
              <a:buChar char="•"/>
            </a:pPr>
            <a:endParaRPr lang="en-US" sz="2133" kern="1200">
              <a:solidFill>
                <a:schemeClr val="accent4"/>
              </a:solidFill>
              <a:effectLst/>
            </a:endParaRPr>
          </a:p>
          <a:p>
            <a:pPr marL="228611" marR="0" indent="-228611" defTabSz="609630">
              <a:spcBef>
                <a:spcPct val="20000"/>
              </a:spcBef>
              <a:buFont typeface="Arial" pitchFamily="34" charset="0"/>
              <a:buChar char="•"/>
            </a:pPr>
            <a:r>
              <a:rPr lang="en-US" sz="2133" kern="1200">
                <a:solidFill>
                  <a:schemeClr val="accent4"/>
                </a:solidFill>
                <a:effectLst/>
              </a:rPr>
              <a:t>Uses large language models (LLMs)</a:t>
            </a:r>
          </a:p>
        </p:txBody>
      </p:sp>
      <p:pic>
        <p:nvPicPr>
          <p:cNvPr id="5" name="Picture 4" descr="A painting of a person sitting in a car&#10;&#10;AI-generated content may be incorrect.">
            <a:extLst>
              <a:ext uri="{FF2B5EF4-FFF2-40B4-BE49-F238E27FC236}">
                <a16:creationId xmlns:a16="http://schemas.microsoft.com/office/drawing/2014/main" id="{49E61D79-0C4E-597A-0B49-94F9393BC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627" y="1470568"/>
            <a:ext cx="4465054" cy="5061451"/>
          </a:xfrm>
          <a:prstGeom prst="rect">
            <a:avLst/>
          </a:prstGeom>
        </p:spPr>
      </p:pic>
    </p:spTree>
    <p:extLst>
      <p:ext uri="{BB962C8B-B14F-4D97-AF65-F5344CB8AC3E}">
        <p14:creationId xmlns:p14="http://schemas.microsoft.com/office/powerpoint/2010/main" val="2876145778"/>
      </p:ext>
    </p:extLst>
  </p:cSld>
  <p:clrMapOvr>
    <a:masterClrMapping/>
  </p:clrMapOvr>
</p:sld>
</file>

<file path=ppt/theme/theme1.xml><?xml version="1.0" encoding="utf-8"?>
<a:theme xmlns:a="http://schemas.openxmlformats.org/drawingml/2006/main" name="cer-comms">
  <a:themeElements>
    <a:clrScheme name="UoA">
      <a:dk1>
        <a:srgbClr val="000000"/>
      </a:dk1>
      <a:lt1>
        <a:srgbClr val="FFFFFF"/>
      </a:lt1>
      <a:dk2>
        <a:srgbClr val="595959"/>
      </a:dk2>
      <a:lt2>
        <a:srgbClr val="EEEEEE"/>
      </a:lt2>
      <a:accent1>
        <a:srgbClr val="00467F"/>
      </a:accent1>
      <a:accent2>
        <a:srgbClr val="009AC7"/>
      </a:accent2>
      <a:accent3>
        <a:srgbClr val="8D9091"/>
      </a:accent3>
      <a:accent4>
        <a:srgbClr val="4A4A4C"/>
      </a:accent4>
      <a:accent5>
        <a:srgbClr val="BEC3C4"/>
      </a:accent5>
      <a:accent6>
        <a:srgbClr val="F2F2F2"/>
      </a:accent6>
      <a:hlink>
        <a:srgbClr val="0097A7"/>
      </a:hlink>
      <a:folHlink>
        <a:srgbClr val="00467F"/>
      </a:folHlink>
    </a:clrScheme>
    <a:fontScheme name="Engagem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r-comms" id="{7F41E230-3764-4F7B-A0A7-506B89D22B89}" vid="{1EC347E0-8157-49E1-BF1C-6E7C60BABD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5AB6B28-FFB5-9D42-A425-7C89ED06D580}">
  <we:reference id="wa200001745" version="1.0.1.5" store="en-US" storeType="OMEX"/>
  <we:alternateReferences>
    <we:reference id="wa200001745" version="1.0.1.5" store="wa20000174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B3AC3CF64161429D7E4638AB47060D" ma:contentTypeVersion="19" ma:contentTypeDescription="Create a new document." ma:contentTypeScope="" ma:versionID="3b1b6359030f99e90735b42b35e5f150">
  <xsd:schema xmlns:xsd="http://www.w3.org/2001/XMLSchema" xmlns:xs="http://www.w3.org/2001/XMLSchema" xmlns:p="http://schemas.microsoft.com/office/2006/metadata/properties" xmlns:ns2="9ae8d21e-9f0b-4f8c-af18-737431b916ac" xmlns:ns3="2b020a29-aecd-476b-8002-043cdcfcec60" xmlns:ns4="d800a5cf-5799-495b-9b49-f15f7ad25ed9" targetNamespace="http://schemas.microsoft.com/office/2006/metadata/properties" ma:root="true" ma:fieldsID="d307250c6b55424fa0a8d11b924ff48b" ns2:_="" ns3:_="" ns4:_="">
    <xsd:import namespace="9ae8d21e-9f0b-4f8c-af18-737431b916ac"/>
    <xsd:import namespace="2b020a29-aecd-476b-8002-043cdcfcec60"/>
    <xsd:import namespace="d800a5cf-5799-495b-9b49-f15f7ad25e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e8d21e-9f0b-4f8c-af18-737431b91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20a29-aecd-476b-8002-043cdcfcec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00a5cf-5799-495b-9b49-f15f7ad25ed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ff0129-bcfc-4403-aedf-b1a835cee450}" ma:internalName="TaxCatchAll" ma:showField="CatchAllData" ma:web="2b020a29-aecd-476b-8002-043cdcfce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e8d21e-9f0b-4f8c-af18-737431b916ac">
      <Terms xmlns="http://schemas.microsoft.com/office/infopath/2007/PartnerControls"/>
    </lcf76f155ced4ddcb4097134ff3c332f>
    <TaxCatchAll xmlns="d800a5cf-5799-495b-9b49-f15f7ad25ed9" xsi:nil="true"/>
    <SharedWithUsers xmlns="2b020a29-aecd-476b-8002-043cdcfcec60">
      <UserInfo>
        <DisplayName>Laura Armstrong</DisplayName>
        <AccountId>23</AccountId>
        <AccountType/>
      </UserInfo>
      <UserInfo>
        <DisplayName>Janine Paynter</DisplayName>
        <AccountId>234</AccountId>
        <AccountType/>
      </UserInfo>
    </SharedWithUsers>
  </documentManagement>
</p:properties>
</file>

<file path=customXml/itemProps1.xml><?xml version="1.0" encoding="utf-8"?>
<ds:datastoreItem xmlns:ds="http://schemas.openxmlformats.org/officeDocument/2006/customXml" ds:itemID="{F30A37CD-A11B-4942-8C1D-E25F9AB33343}">
  <ds:schemaRefs>
    <ds:schemaRef ds:uri="http://schemas.microsoft.com/sharepoint/v3/contenttype/forms"/>
  </ds:schemaRefs>
</ds:datastoreItem>
</file>

<file path=customXml/itemProps2.xml><?xml version="1.0" encoding="utf-8"?>
<ds:datastoreItem xmlns:ds="http://schemas.openxmlformats.org/officeDocument/2006/customXml" ds:itemID="{B9EFE67F-D626-4713-80B7-CECE601E2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e8d21e-9f0b-4f8c-af18-737431b916ac"/>
    <ds:schemaRef ds:uri="2b020a29-aecd-476b-8002-043cdcfcec60"/>
    <ds:schemaRef ds:uri="d800a5cf-5799-495b-9b49-f15f7ad25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270BCB-8B02-4E38-B779-211F7A5B9859}">
  <ds:schemaRefs>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9ae8d21e-9f0b-4f8c-af18-737431b916ac"/>
    <ds:schemaRef ds:uri="http://purl.org/dc/elements/1.1/"/>
    <ds:schemaRef ds:uri="d800a5cf-5799-495b-9b49-f15f7ad25ed9"/>
    <ds:schemaRef ds:uri="2b020a29-aecd-476b-8002-043cdcfcec60"/>
    <ds:schemaRef ds:uri="http://www.w3.org/XML/1998/namespace"/>
    <ds:schemaRef ds:uri="http://purl.org/dc/dcmitype/"/>
  </ds:schemaRefs>
</ds:datastoreItem>
</file>

<file path=docMetadata/LabelInfo.xml><?xml version="1.0" encoding="utf-8"?>
<clbl:labelList xmlns:clbl="http://schemas.microsoft.com/office/2020/mipLabelMetadata">
  <clbl:label id="{d1b36e95-0d50-42e9-958f-b63fa906beaa}" enabled="0" method="" siteId="{d1b36e95-0d50-42e9-958f-b63fa906beaa}" removed="1"/>
</clbl:labelList>
</file>

<file path=docProps/app.xml><?xml version="1.0" encoding="utf-8"?>
<Properties xmlns="http://schemas.openxmlformats.org/officeDocument/2006/extended-properties" xmlns:vt="http://schemas.openxmlformats.org/officeDocument/2006/docPropsVTypes">
  <Template/>
  <TotalTime>3917</TotalTime>
  <Words>1979</Words>
  <Application>Microsoft Office PowerPoint</Application>
  <PresentationFormat>Widescreen</PresentationFormat>
  <Paragraphs>287</Paragraphs>
  <Slides>38</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Lucida Grande</vt:lpstr>
      <vt:lpstr>Roboto Light</vt:lpstr>
      <vt:lpstr>Calibri</vt:lpstr>
      <vt:lpstr>Arial</vt:lpstr>
      <vt:lpstr>Roboto Medium</vt:lpstr>
      <vt:lpstr>Verdana</vt:lpstr>
      <vt:lpstr>Times New Roman</vt:lpstr>
      <vt:lpstr>Segoe UI</vt:lpstr>
      <vt:lpstr>System Font Regular</vt:lpstr>
      <vt:lpstr>Arial,Sans-Serif</vt:lpstr>
      <vt:lpstr>Inter</vt:lpstr>
      <vt:lpstr>Verdana Pro Bold</vt:lpstr>
      <vt:lpstr>Verdana Pro</vt:lpstr>
      <vt:lpstr>cer-comms</vt:lpstr>
      <vt:lpstr>PowerPoint Presentation</vt:lpstr>
      <vt:lpstr>PowerPoint Presentation</vt:lpstr>
      <vt:lpstr>PowerPoint Presentation</vt:lpstr>
      <vt:lpstr>Learning outcomes</vt:lpstr>
      <vt:lpstr>Learning outcomes</vt:lpstr>
      <vt:lpstr>How AI works Why researchers use AI</vt:lpstr>
      <vt:lpstr>AI use in research</vt:lpstr>
      <vt:lpstr>PowerPoint Presentation</vt:lpstr>
      <vt:lpstr>Generative artificial intelligence (GenAI)</vt:lpstr>
      <vt:lpstr>Generative artificial intelligence (GenAI)</vt:lpstr>
      <vt:lpstr>Some AI tools</vt:lpstr>
      <vt:lpstr>Google Gemini</vt:lpstr>
      <vt:lpstr>PowerPoint Presentation</vt:lpstr>
      <vt:lpstr>Responsible AI</vt:lpstr>
      <vt:lpstr>Some AI tools</vt:lpstr>
      <vt:lpstr>Terms of use example </vt:lpstr>
      <vt:lpstr>Responsible AI</vt:lpstr>
      <vt:lpstr>1. Privacy principles</vt:lpstr>
      <vt:lpstr>2. RDM: Data classification</vt:lpstr>
      <vt:lpstr>2. Research Data Management  Policy</vt:lpstr>
      <vt:lpstr>3. IT: University-approved systems</vt:lpstr>
      <vt:lpstr>3. IT: University-approved systems</vt:lpstr>
      <vt:lpstr>4. Generative AI usage standard</vt:lpstr>
      <vt:lpstr>5. Integrity: Authorship &amp; Publication</vt:lpstr>
      <vt:lpstr>6. Doctoral candidates, AI, &amp; writing assistance</vt:lpstr>
      <vt:lpstr>Responsible AI summary</vt:lpstr>
      <vt:lpstr>PowerPoint Presentation</vt:lpstr>
      <vt:lpstr>AI methodological considerations, limitations &amp; biases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Responsible AI for research</dc:title>
  <dc:creator>Sarah Hopkins</dc:creator>
  <cp:lastModifiedBy>Philip Abela</cp:lastModifiedBy>
  <cp:revision>7</cp:revision>
  <cp:lastPrinted>2023-11-22T00:03:18Z</cp:lastPrinted>
  <dcterms:created xsi:type="dcterms:W3CDTF">2006-08-16T00:00:00Z</dcterms:created>
  <dcterms:modified xsi:type="dcterms:W3CDTF">2026-03-17T20:50:11Z</dcterms:modified>
  <dc:identifier>DAFvg2VUusY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0x01010045B3AC3CF64161429D7E4638AB47060D</vt:lpwstr>
  </property>
  <property fmtid="{D5CDD505-2E9C-101B-9397-08002B2CF9AE}" pid="3" name="MediaServiceImageTags">
    <vt:lpwstr/>
  </property>
</Properties>
</file>