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2E_D482B27F.xml" ContentType="application/vnd.ms-powerpoint.comments+xml"/>
  <Override PartName="/ppt/notesSlides/notesSlide41.xml" ContentType="application/vnd.openxmlformats-officedocument.presentationml.notesSlide+xml"/>
  <Override PartName="/ppt/comments/modernComment_17B_A11C0B89.xml" ContentType="application/vnd.ms-powerpoint.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05"/>
  </p:notesMasterIdLst>
  <p:handoutMasterIdLst>
    <p:handoutMasterId r:id="rId106"/>
  </p:handoutMasterIdLst>
  <p:sldIdLst>
    <p:sldId id="343" r:id="rId5"/>
    <p:sldId id="390" r:id="rId6"/>
    <p:sldId id="414" r:id="rId7"/>
    <p:sldId id="433" r:id="rId8"/>
    <p:sldId id="416" r:id="rId9"/>
    <p:sldId id="417" r:id="rId10"/>
    <p:sldId id="418" r:id="rId11"/>
    <p:sldId id="419" r:id="rId12"/>
    <p:sldId id="420" r:id="rId13"/>
    <p:sldId id="474" r:id="rId14"/>
    <p:sldId id="432" r:id="rId15"/>
    <p:sldId id="422" r:id="rId16"/>
    <p:sldId id="350" r:id="rId17"/>
    <p:sldId id="365" r:id="rId18"/>
    <p:sldId id="429" r:id="rId19"/>
    <p:sldId id="404" r:id="rId20"/>
    <p:sldId id="423" r:id="rId21"/>
    <p:sldId id="352" r:id="rId22"/>
    <p:sldId id="465" r:id="rId23"/>
    <p:sldId id="456" r:id="rId24"/>
    <p:sldId id="462" r:id="rId25"/>
    <p:sldId id="460" r:id="rId26"/>
    <p:sldId id="463" r:id="rId27"/>
    <p:sldId id="357" r:id="rId28"/>
    <p:sldId id="461" r:id="rId29"/>
    <p:sldId id="427" r:id="rId30"/>
    <p:sldId id="405" r:id="rId31"/>
    <p:sldId id="464" r:id="rId32"/>
    <p:sldId id="428" r:id="rId33"/>
    <p:sldId id="292" r:id="rId34"/>
    <p:sldId id="430" r:id="rId35"/>
    <p:sldId id="431" r:id="rId36"/>
    <p:sldId id="407" r:id="rId37"/>
    <p:sldId id="468" r:id="rId38"/>
    <p:sldId id="397" r:id="rId39"/>
    <p:sldId id="467" r:id="rId40"/>
    <p:sldId id="469" r:id="rId41"/>
    <p:sldId id="398" r:id="rId42"/>
    <p:sldId id="400" r:id="rId43"/>
    <p:sldId id="302" r:id="rId44"/>
    <p:sldId id="379" r:id="rId45"/>
    <p:sldId id="380" r:id="rId46"/>
    <p:sldId id="381" r:id="rId47"/>
    <p:sldId id="401" r:id="rId48"/>
    <p:sldId id="479" r:id="rId49"/>
    <p:sldId id="471" r:id="rId50"/>
    <p:sldId id="436" r:id="rId51"/>
    <p:sldId id="437" r:id="rId52"/>
    <p:sldId id="452" r:id="rId53"/>
    <p:sldId id="454" r:id="rId54"/>
    <p:sldId id="470" r:id="rId55"/>
    <p:sldId id="478" r:id="rId56"/>
    <p:sldId id="411" r:id="rId57"/>
    <p:sldId id="476" r:id="rId58"/>
    <p:sldId id="475" r:id="rId59"/>
    <p:sldId id="477" r:id="rId60"/>
    <p:sldId id="304" r:id="rId61"/>
    <p:sldId id="440" r:id="rId62"/>
    <p:sldId id="312" r:id="rId63"/>
    <p:sldId id="306" r:id="rId64"/>
    <p:sldId id="282" r:id="rId65"/>
    <p:sldId id="441" r:id="rId66"/>
    <p:sldId id="480" r:id="rId67"/>
    <p:sldId id="307" r:id="rId68"/>
    <p:sldId id="443" r:id="rId69"/>
    <p:sldId id="349" r:id="rId70"/>
    <p:sldId id="444" r:id="rId71"/>
    <p:sldId id="387" r:id="rId72"/>
    <p:sldId id="388" r:id="rId73"/>
    <p:sldId id="482" r:id="rId74"/>
    <p:sldId id="453" r:id="rId75"/>
    <p:sldId id="311" r:id="rId76"/>
    <p:sldId id="451" r:id="rId77"/>
    <p:sldId id="448" r:id="rId78"/>
    <p:sldId id="391" r:id="rId79"/>
    <p:sldId id="351" r:id="rId80"/>
    <p:sldId id="425" r:id="rId81"/>
    <p:sldId id="366" r:id="rId82"/>
    <p:sldId id="426" r:id="rId83"/>
    <p:sldId id="280" r:id="rId84"/>
    <p:sldId id="378" r:id="rId85"/>
    <p:sldId id="297" r:id="rId86"/>
    <p:sldId id="396" r:id="rId87"/>
    <p:sldId id="399" r:id="rId88"/>
    <p:sldId id="459" r:id="rId89"/>
    <p:sldId id="435" r:id="rId90"/>
    <p:sldId id="438" r:id="rId91"/>
    <p:sldId id="439" r:id="rId92"/>
    <p:sldId id="412" r:id="rId93"/>
    <p:sldId id="377" r:id="rId94"/>
    <p:sldId id="434" r:id="rId95"/>
    <p:sldId id="271" r:id="rId96"/>
    <p:sldId id="384" r:id="rId97"/>
    <p:sldId id="442" r:id="rId98"/>
    <p:sldId id="313" r:id="rId99"/>
    <p:sldId id="481" r:id="rId100"/>
    <p:sldId id="348" r:id="rId101"/>
    <p:sldId id="402" r:id="rId102"/>
    <p:sldId id="483" r:id="rId103"/>
    <p:sldId id="389" r:id="rId104"/>
  </p:sldIdLst>
  <p:sldSz cx="12192000" cy="6858000"/>
  <p:notesSz cx="6858000" cy="9144000"/>
  <p:custDataLst>
    <p:tags r:id="rId10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A1BC08-B387-47A7-8868-56FC5D891AFF}">
          <p14:sldIdLst>
            <p14:sldId id="343"/>
            <p14:sldId id="390"/>
            <p14:sldId id="414"/>
            <p14:sldId id="433"/>
            <p14:sldId id="416"/>
            <p14:sldId id="417"/>
            <p14:sldId id="418"/>
            <p14:sldId id="419"/>
            <p14:sldId id="420"/>
            <p14:sldId id="474"/>
            <p14:sldId id="432"/>
            <p14:sldId id="422"/>
            <p14:sldId id="350"/>
            <p14:sldId id="365"/>
            <p14:sldId id="429"/>
            <p14:sldId id="404"/>
            <p14:sldId id="423"/>
            <p14:sldId id="352"/>
            <p14:sldId id="465"/>
            <p14:sldId id="456"/>
            <p14:sldId id="462"/>
            <p14:sldId id="460"/>
            <p14:sldId id="463"/>
            <p14:sldId id="357"/>
            <p14:sldId id="461"/>
            <p14:sldId id="427"/>
            <p14:sldId id="405"/>
            <p14:sldId id="464"/>
            <p14:sldId id="428"/>
            <p14:sldId id="292"/>
            <p14:sldId id="430"/>
            <p14:sldId id="431"/>
            <p14:sldId id="407"/>
            <p14:sldId id="468"/>
            <p14:sldId id="397"/>
            <p14:sldId id="467"/>
            <p14:sldId id="469"/>
            <p14:sldId id="398"/>
            <p14:sldId id="400"/>
            <p14:sldId id="302"/>
            <p14:sldId id="379"/>
            <p14:sldId id="380"/>
            <p14:sldId id="381"/>
            <p14:sldId id="401"/>
            <p14:sldId id="479"/>
            <p14:sldId id="471"/>
            <p14:sldId id="436"/>
            <p14:sldId id="437"/>
            <p14:sldId id="452"/>
            <p14:sldId id="454"/>
            <p14:sldId id="470"/>
            <p14:sldId id="478"/>
            <p14:sldId id="411"/>
            <p14:sldId id="476"/>
            <p14:sldId id="475"/>
            <p14:sldId id="477"/>
            <p14:sldId id="304"/>
            <p14:sldId id="440"/>
            <p14:sldId id="312"/>
            <p14:sldId id="306"/>
            <p14:sldId id="282"/>
            <p14:sldId id="441"/>
            <p14:sldId id="480"/>
            <p14:sldId id="307"/>
            <p14:sldId id="443"/>
            <p14:sldId id="349"/>
            <p14:sldId id="444"/>
            <p14:sldId id="387"/>
            <p14:sldId id="388"/>
            <p14:sldId id="482"/>
            <p14:sldId id="453"/>
            <p14:sldId id="311"/>
            <p14:sldId id="451"/>
            <p14:sldId id="448"/>
            <p14:sldId id="391"/>
            <p14:sldId id="351"/>
            <p14:sldId id="425"/>
            <p14:sldId id="366"/>
            <p14:sldId id="426"/>
            <p14:sldId id="280"/>
            <p14:sldId id="378"/>
            <p14:sldId id="297"/>
            <p14:sldId id="396"/>
            <p14:sldId id="399"/>
            <p14:sldId id="459"/>
            <p14:sldId id="435"/>
            <p14:sldId id="438"/>
            <p14:sldId id="439"/>
            <p14:sldId id="412"/>
            <p14:sldId id="377"/>
            <p14:sldId id="434"/>
            <p14:sldId id="271"/>
            <p14:sldId id="384"/>
            <p14:sldId id="442"/>
            <p14:sldId id="313"/>
            <p14:sldId id="481"/>
            <p14:sldId id="348"/>
            <p14:sldId id="402"/>
            <p14:sldId id="483"/>
            <p14:sldId id="3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F6CE0A-B856-F78B-C3C7-B20CB56572F0}" name="Erin Wood" initials="EW" userId="S::ewoo478@UoA.auckland.ac.nz::a404fcc7-3ab4-4f22-8275-b433565e787d" providerId="AD"/>
  <p188:author id="{F5E7DB14-E972-2F8D-52E1-F746504E931C}" name="Rayna Dewar" initials="RD" userId="S::rdew746@uoa.auckland.ac.nz::c1f57a1d-ee0e-445b-a9cb-64ec134268d8" providerId="AD"/>
  <p188:author id="{8B0B9180-0906-2080-675B-42074BC75D3A}" name="Dawn Carlisle" initials="DC" userId="S::dcar914@UoA.auckland.ac.nz::520ced09-fdcc-4d69-b7db-b13164d92268" providerId="AD"/>
  <p188:author id="{3037A9F1-7924-99E5-03AB-90B5DFD39AD4}" name="Dawn Carlisle" initials="DC" userId="S::dcar914@uoa.auckland.ac.nz::520ced09-fdcc-4d69-b7db-b13164d922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2072"/>
    <a:srgbClr val="CC7C06"/>
    <a:srgbClr val="D68C02"/>
    <a:srgbClr val="F5CFCB"/>
    <a:srgbClr val="792472"/>
    <a:srgbClr val="F05B4A"/>
    <a:srgbClr val="ED3A58"/>
    <a:srgbClr val="F0B3AD"/>
    <a:srgbClr val="FCE6EF"/>
    <a:srgbClr val="F9D1E1"/>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5CDC37-184A-FF3D-07B5-AB740A9D8EA7}" v="2" dt="2025-10-20T02:14:33.607"/>
    <p1510:client id="{9EF5CD27-F664-655C-E24C-3B12B9DA8642}" v="36" dt="2025-10-20T22:24:21.117"/>
  </p1510:revLst>
</p1510:revInfo>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5/10/relationships/revisionInfo" Target="revisionInfo.xml"/><Relationship Id="rId16" Type="http://schemas.openxmlformats.org/officeDocument/2006/relationships/slide" Target="slides/slide12.xml"/><Relationship Id="rId107" Type="http://schemas.openxmlformats.org/officeDocument/2006/relationships/tags" Target="tags/tag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bleStyles" Target="tableStyles.xml"/></Relationships>
</file>

<file path=ppt/comments/modernComment_12E_D482B27F.xml><?xml version="1.0" encoding="utf-8"?>
<p188:cmLst xmlns:a="http://schemas.openxmlformats.org/drawingml/2006/main" xmlns:r="http://schemas.openxmlformats.org/officeDocument/2006/relationships" xmlns:p188="http://schemas.microsoft.com/office/powerpoint/2018/8/main">
  <p188:cm id="{E47EFEFD-57BC-43E7-8DFB-D4D6F4AFE1E2}" authorId="{EAF6CE0A-B856-F78B-C3C7-B20CB56572F0}" created="2024-07-15T03:28:55.478">
    <ac:txMkLst xmlns:ac="http://schemas.microsoft.com/office/drawing/2013/main/command">
      <pc:docMk xmlns:pc="http://schemas.microsoft.com/office/powerpoint/2013/main/command"/>
      <pc:sldMk xmlns:pc="http://schemas.microsoft.com/office/powerpoint/2013/main/command" cId="3565335167" sldId="302"/>
      <ac:spMk id="3" creationId="{3C12F48D-AA27-9400-EC85-75DAE45BD024}"/>
      <ac:txMk cp="0" len="16">
        <ac:context len="17" hash="2777217028"/>
      </ac:txMk>
    </ac:txMkLst>
    <p188:pos x="4468095" y="425803"/>
    <p188:txBody>
      <a:bodyPr/>
      <a:lstStyle/>
      <a:p>
        <a:r>
          <a:rPr lang="en-NZ"/>
          <a:t>"Adapted from [citation for the original image]"</a:t>
        </a:r>
      </a:p>
    </p188:txBody>
  </p188:cm>
</p188:cmLst>
</file>

<file path=ppt/comments/modernComment_17B_A11C0B89.xml><?xml version="1.0" encoding="utf-8"?>
<p188:cmLst xmlns:a="http://schemas.openxmlformats.org/drawingml/2006/main" xmlns:r="http://schemas.openxmlformats.org/officeDocument/2006/relationships" xmlns:p188="http://schemas.microsoft.com/office/powerpoint/2018/8/main">
  <p188:cm id="{6A1E341F-EEE8-45A4-A163-BB4117628995}" authorId="{EAF6CE0A-B856-F78B-C3C7-B20CB56572F0}" created="2024-07-15T03:29:15.844">
    <ac:txMkLst xmlns:ac="http://schemas.microsoft.com/office/drawing/2013/main/command">
      <pc:docMk xmlns:pc="http://schemas.microsoft.com/office/powerpoint/2013/main/command"/>
      <pc:sldMk xmlns:pc="http://schemas.microsoft.com/office/powerpoint/2013/main/command" cId="2702969737" sldId="379"/>
      <ac:spMk id="2" creationId="{248873FD-88D9-BEA1-8809-DDC5A755C035}"/>
      <ac:txMk cp="0" len="10">
        <ac:context len="11" hash="4290883700"/>
      </ac:txMk>
    </ac:txMkLst>
    <p188:pos x="2804658" y="439466"/>
    <p188:txBody>
      <a:bodyPr/>
      <a:lstStyle/>
      <a:p>
        <a:r>
          <a:rPr lang="en-NZ"/>
          <a:t>"Adapted from [citation for original image]"</a:t>
        </a:r>
      </a:p>
    </p188:txBody>
  </p188:cm>
</p188:cmLst>
</file>

<file path=ppt/diagrams/_rels/data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DAA722-3E43-42EA-AD5F-1F7366D4D785}" type="doc">
      <dgm:prSet loTypeId="urn:microsoft.com/office/officeart/2005/8/layout/process1" loCatId="process" qsTypeId="urn:microsoft.com/office/officeart/2005/8/quickstyle/simple1" qsCatId="simple" csTypeId="urn:microsoft.com/office/officeart/2005/8/colors/accent1_5" csCatId="accent1" phldr="1"/>
      <dgm:spPr/>
    </dgm:pt>
    <dgm:pt modelId="{A80DE817-F83C-4B21-AB86-60D73555D705}">
      <dgm:prSet phldrT="[Text]" custT="1"/>
      <dgm:spPr>
        <a:solidFill>
          <a:srgbClr val="792572">
            <a:alpha val="40000"/>
          </a:srgbClr>
        </a:solidFill>
      </dgm:spPr>
      <dgm:t>
        <a:bodyPr/>
        <a:lstStyle/>
        <a:p>
          <a:r>
            <a:rPr lang="en-NZ" sz="2400">
              <a:solidFill>
                <a:schemeClr val="tx1"/>
              </a:solidFill>
              <a:latin typeface="Ariel"/>
            </a:rPr>
            <a:t>Select a topic</a:t>
          </a:r>
        </a:p>
      </dgm:t>
    </dgm:pt>
    <dgm:pt modelId="{3FC96604-5828-464F-A4A6-97146273E323}" type="parTrans" cxnId="{36B00BE0-7C26-4CB4-A826-5242D63DC5FE}">
      <dgm:prSet/>
      <dgm:spPr/>
      <dgm:t>
        <a:bodyPr/>
        <a:lstStyle/>
        <a:p>
          <a:endParaRPr lang="en-NZ" sz="2400"/>
        </a:p>
      </dgm:t>
    </dgm:pt>
    <dgm:pt modelId="{9246B3D6-AB62-4A6C-98C4-603829BFF67A}" type="sibTrans" cxnId="{36B00BE0-7C26-4CB4-A826-5242D63DC5FE}">
      <dgm:prSet custT="1"/>
      <dgm:spPr>
        <a:solidFill>
          <a:srgbClr val="792572"/>
        </a:solidFill>
      </dgm:spPr>
      <dgm:t>
        <a:bodyPr/>
        <a:lstStyle/>
        <a:p>
          <a:endParaRPr lang="en-NZ" sz="2400"/>
        </a:p>
      </dgm:t>
    </dgm:pt>
    <dgm:pt modelId="{E8F56726-D624-4E4F-82EF-3440E2F13C7F}">
      <dgm:prSet phldrT="[Text]" custT="1"/>
      <dgm:spPr>
        <a:solidFill>
          <a:srgbClr val="792572">
            <a:alpha val="40000"/>
          </a:srgbClr>
        </a:solidFill>
      </dgm:spPr>
      <dgm:t>
        <a:bodyPr/>
        <a:lstStyle/>
        <a:p>
          <a:r>
            <a:rPr lang="en-NZ" sz="2400">
              <a:solidFill>
                <a:schemeClr val="tx1"/>
              </a:solidFill>
              <a:latin typeface="Ariel"/>
            </a:rPr>
            <a:t>Identify appropriate places to search</a:t>
          </a:r>
        </a:p>
      </dgm:t>
    </dgm:pt>
    <dgm:pt modelId="{475A460B-F99E-4A55-A9AA-6A9CE32452AA}" type="parTrans" cxnId="{F6FCE567-4DBC-45CF-BEAD-A2BE2253DFA4}">
      <dgm:prSet/>
      <dgm:spPr/>
      <dgm:t>
        <a:bodyPr/>
        <a:lstStyle/>
        <a:p>
          <a:endParaRPr lang="en-NZ" sz="2400"/>
        </a:p>
      </dgm:t>
    </dgm:pt>
    <dgm:pt modelId="{58D22639-05BD-4D38-8805-016AC6D032E9}" type="sibTrans" cxnId="{F6FCE567-4DBC-45CF-BEAD-A2BE2253DFA4}">
      <dgm:prSet custT="1"/>
      <dgm:spPr>
        <a:solidFill>
          <a:srgbClr val="792572"/>
        </a:solidFill>
      </dgm:spPr>
      <dgm:t>
        <a:bodyPr/>
        <a:lstStyle/>
        <a:p>
          <a:endParaRPr lang="en-NZ" sz="2400"/>
        </a:p>
      </dgm:t>
    </dgm:pt>
    <dgm:pt modelId="{93374A55-9CCF-4E6F-B754-61157101D27E}">
      <dgm:prSet phldrT="[Text]" custT="1"/>
      <dgm:spPr>
        <a:solidFill>
          <a:srgbClr val="792572">
            <a:alpha val="40000"/>
          </a:srgbClr>
        </a:solidFill>
      </dgm:spPr>
      <dgm:t>
        <a:bodyPr/>
        <a:lstStyle/>
        <a:p>
          <a:r>
            <a:rPr lang="en-NZ" sz="2400">
              <a:solidFill>
                <a:schemeClr val="tx1"/>
              </a:solidFill>
              <a:latin typeface="Ariel"/>
            </a:rPr>
            <a:t>Search for sources</a:t>
          </a:r>
        </a:p>
      </dgm:t>
    </dgm:pt>
    <dgm:pt modelId="{1621749A-C44A-455E-820E-AF5AD4D29B2C}" type="parTrans" cxnId="{3C7C254B-33B5-4CF2-B869-BB74922BD49B}">
      <dgm:prSet/>
      <dgm:spPr/>
      <dgm:t>
        <a:bodyPr/>
        <a:lstStyle/>
        <a:p>
          <a:endParaRPr lang="en-NZ" sz="2400"/>
        </a:p>
      </dgm:t>
    </dgm:pt>
    <dgm:pt modelId="{75ADD4AB-FAB9-4631-BE0D-03981E724290}" type="sibTrans" cxnId="{3C7C254B-33B5-4CF2-B869-BB74922BD49B}">
      <dgm:prSet custT="1"/>
      <dgm:spPr>
        <a:solidFill>
          <a:srgbClr val="792572"/>
        </a:solidFill>
      </dgm:spPr>
      <dgm:t>
        <a:bodyPr/>
        <a:lstStyle/>
        <a:p>
          <a:endParaRPr lang="en-NZ" sz="2400"/>
        </a:p>
      </dgm:t>
    </dgm:pt>
    <dgm:pt modelId="{B5D9B3E7-F71D-4143-AA90-F1A72480D017}">
      <dgm:prSet phldrT="[Text]" custT="1"/>
      <dgm:spPr>
        <a:solidFill>
          <a:srgbClr val="792572">
            <a:alpha val="40000"/>
          </a:srgbClr>
        </a:solidFill>
      </dgm:spPr>
      <dgm:t>
        <a:bodyPr/>
        <a:lstStyle/>
        <a:p>
          <a:r>
            <a:rPr lang="en-NZ" sz="2400">
              <a:solidFill>
                <a:schemeClr val="tx1"/>
              </a:solidFill>
              <a:latin typeface="Ariel"/>
            </a:rPr>
            <a:t>Read, analyse, critique</a:t>
          </a:r>
        </a:p>
      </dgm:t>
    </dgm:pt>
    <dgm:pt modelId="{D279D360-F5DE-4394-B0DF-D18A5310DF4A}" type="parTrans" cxnId="{B5D573A3-859B-4448-A704-DDBC427E80A4}">
      <dgm:prSet/>
      <dgm:spPr/>
      <dgm:t>
        <a:bodyPr/>
        <a:lstStyle/>
        <a:p>
          <a:endParaRPr lang="en-NZ" sz="2400"/>
        </a:p>
      </dgm:t>
    </dgm:pt>
    <dgm:pt modelId="{04FA4459-D023-4F27-974E-7AB2BB3CF11D}" type="sibTrans" cxnId="{B5D573A3-859B-4448-A704-DDBC427E80A4}">
      <dgm:prSet custT="1"/>
      <dgm:spPr>
        <a:solidFill>
          <a:srgbClr val="792572"/>
        </a:solidFill>
      </dgm:spPr>
      <dgm:t>
        <a:bodyPr/>
        <a:lstStyle/>
        <a:p>
          <a:endParaRPr lang="en-NZ" sz="2400"/>
        </a:p>
      </dgm:t>
    </dgm:pt>
    <dgm:pt modelId="{73AF49EE-D274-47E4-BEEF-B4C2156A3D6E}">
      <dgm:prSet phldrT="[Text]" custT="1"/>
      <dgm:spPr>
        <a:solidFill>
          <a:srgbClr val="792572">
            <a:alpha val="40000"/>
          </a:srgbClr>
        </a:solidFill>
      </dgm:spPr>
      <dgm:t>
        <a:bodyPr/>
        <a:lstStyle/>
        <a:p>
          <a:r>
            <a:rPr lang="en-NZ" sz="2400">
              <a:solidFill>
                <a:schemeClr val="tx1"/>
              </a:solidFill>
              <a:latin typeface="Ariel"/>
            </a:rPr>
            <a:t>Write the review</a:t>
          </a:r>
        </a:p>
      </dgm:t>
    </dgm:pt>
    <dgm:pt modelId="{226C96CB-92E2-4A81-9FF7-EB117DCD0E0A}" type="parTrans" cxnId="{D1B6D35C-F617-4EC4-B3A9-3EBB2FDE4D5E}">
      <dgm:prSet/>
      <dgm:spPr/>
      <dgm:t>
        <a:bodyPr/>
        <a:lstStyle/>
        <a:p>
          <a:endParaRPr lang="en-NZ" sz="2400"/>
        </a:p>
      </dgm:t>
    </dgm:pt>
    <dgm:pt modelId="{668D1E74-C6F8-4DCB-A914-94F109481A05}" type="sibTrans" cxnId="{D1B6D35C-F617-4EC4-B3A9-3EBB2FDE4D5E}">
      <dgm:prSet/>
      <dgm:spPr/>
      <dgm:t>
        <a:bodyPr/>
        <a:lstStyle/>
        <a:p>
          <a:endParaRPr lang="en-NZ" sz="2400"/>
        </a:p>
      </dgm:t>
    </dgm:pt>
    <dgm:pt modelId="{B5266C19-DFA3-42F1-8F6F-336F2702A849}" type="pres">
      <dgm:prSet presAssocID="{10DAA722-3E43-42EA-AD5F-1F7366D4D785}" presName="Name0" presStyleCnt="0">
        <dgm:presLayoutVars>
          <dgm:dir/>
          <dgm:resizeHandles val="exact"/>
        </dgm:presLayoutVars>
      </dgm:prSet>
      <dgm:spPr/>
    </dgm:pt>
    <dgm:pt modelId="{C9B9D36D-5355-4418-B7E1-2038EE2F50C3}" type="pres">
      <dgm:prSet presAssocID="{A80DE817-F83C-4B21-AB86-60D73555D705}" presName="node" presStyleLbl="node1" presStyleIdx="0" presStyleCnt="5" custScaleX="137870" custScaleY="99502">
        <dgm:presLayoutVars>
          <dgm:bulletEnabled val="1"/>
        </dgm:presLayoutVars>
      </dgm:prSet>
      <dgm:spPr/>
    </dgm:pt>
    <dgm:pt modelId="{BF4C9254-1739-4889-A4A9-BDBB4828DFE8}" type="pres">
      <dgm:prSet presAssocID="{9246B3D6-AB62-4A6C-98C4-603829BFF67A}" presName="sibTrans" presStyleLbl="sibTrans2D1" presStyleIdx="0" presStyleCnt="4"/>
      <dgm:spPr/>
    </dgm:pt>
    <dgm:pt modelId="{9885A270-877F-48A8-9D31-F8200A633BA2}" type="pres">
      <dgm:prSet presAssocID="{9246B3D6-AB62-4A6C-98C4-603829BFF67A}" presName="connectorText" presStyleLbl="sibTrans2D1" presStyleIdx="0" presStyleCnt="4"/>
      <dgm:spPr/>
    </dgm:pt>
    <dgm:pt modelId="{7566D5B8-E191-400E-9813-2C45243FF0D6}" type="pres">
      <dgm:prSet presAssocID="{E8F56726-D624-4E4F-82EF-3440E2F13C7F}" presName="node" presStyleLbl="node1" presStyleIdx="1" presStyleCnt="5" custScaleX="167231" custScaleY="99502">
        <dgm:presLayoutVars>
          <dgm:bulletEnabled val="1"/>
        </dgm:presLayoutVars>
      </dgm:prSet>
      <dgm:spPr/>
    </dgm:pt>
    <dgm:pt modelId="{116FC234-C230-498F-853B-415F0FAE840C}" type="pres">
      <dgm:prSet presAssocID="{58D22639-05BD-4D38-8805-016AC6D032E9}" presName="sibTrans" presStyleLbl="sibTrans2D1" presStyleIdx="1" presStyleCnt="4"/>
      <dgm:spPr/>
    </dgm:pt>
    <dgm:pt modelId="{092986AC-1292-4EEA-A188-2F76A53B9040}" type="pres">
      <dgm:prSet presAssocID="{58D22639-05BD-4D38-8805-016AC6D032E9}" presName="connectorText" presStyleLbl="sibTrans2D1" presStyleIdx="1" presStyleCnt="4"/>
      <dgm:spPr/>
    </dgm:pt>
    <dgm:pt modelId="{B2CBFB44-AD1E-435D-8AFE-852207BE26CF}" type="pres">
      <dgm:prSet presAssocID="{93374A55-9CCF-4E6F-B754-61157101D27E}" presName="node" presStyleLbl="node1" presStyleIdx="2" presStyleCnt="5" custScaleX="130923" custScaleY="99502">
        <dgm:presLayoutVars>
          <dgm:bulletEnabled val="1"/>
        </dgm:presLayoutVars>
      </dgm:prSet>
      <dgm:spPr/>
    </dgm:pt>
    <dgm:pt modelId="{B7DF352E-5CBA-4D67-B2B7-025BA988C335}" type="pres">
      <dgm:prSet presAssocID="{75ADD4AB-FAB9-4631-BE0D-03981E724290}" presName="sibTrans" presStyleLbl="sibTrans2D1" presStyleIdx="2" presStyleCnt="4"/>
      <dgm:spPr/>
    </dgm:pt>
    <dgm:pt modelId="{CEBCCDB2-3EC3-4FF7-99E1-A7BA8E9802B4}" type="pres">
      <dgm:prSet presAssocID="{75ADD4AB-FAB9-4631-BE0D-03981E724290}" presName="connectorText" presStyleLbl="sibTrans2D1" presStyleIdx="2" presStyleCnt="4"/>
      <dgm:spPr/>
    </dgm:pt>
    <dgm:pt modelId="{E423FE79-9CC6-485E-B87D-0A1467E69652}" type="pres">
      <dgm:prSet presAssocID="{B5D9B3E7-F71D-4143-AA90-F1A72480D017}" presName="node" presStyleLbl="node1" presStyleIdx="3" presStyleCnt="5" custScaleX="116139" custScaleY="99502">
        <dgm:presLayoutVars>
          <dgm:bulletEnabled val="1"/>
        </dgm:presLayoutVars>
      </dgm:prSet>
      <dgm:spPr/>
    </dgm:pt>
    <dgm:pt modelId="{014201BB-6D37-4244-B676-255CD0B208EE}" type="pres">
      <dgm:prSet presAssocID="{04FA4459-D023-4F27-974E-7AB2BB3CF11D}" presName="sibTrans" presStyleLbl="sibTrans2D1" presStyleIdx="3" presStyleCnt="4"/>
      <dgm:spPr/>
    </dgm:pt>
    <dgm:pt modelId="{45B029B6-762F-4506-9103-B6A18CB4F795}" type="pres">
      <dgm:prSet presAssocID="{04FA4459-D023-4F27-974E-7AB2BB3CF11D}" presName="connectorText" presStyleLbl="sibTrans2D1" presStyleIdx="3" presStyleCnt="4"/>
      <dgm:spPr/>
    </dgm:pt>
    <dgm:pt modelId="{28448070-1303-4E66-867F-29BF228AF09D}" type="pres">
      <dgm:prSet presAssocID="{73AF49EE-D274-47E4-BEEF-B4C2156A3D6E}" presName="node" presStyleLbl="node1" presStyleIdx="4" presStyleCnt="5" custScaleX="131498" custScaleY="99502">
        <dgm:presLayoutVars>
          <dgm:bulletEnabled val="1"/>
        </dgm:presLayoutVars>
      </dgm:prSet>
      <dgm:spPr/>
    </dgm:pt>
  </dgm:ptLst>
  <dgm:cxnLst>
    <dgm:cxn modelId="{388FC200-DFF6-451D-ACB4-C92A2E9527A0}" type="presOf" srcId="{75ADD4AB-FAB9-4631-BE0D-03981E724290}" destId="{B7DF352E-5CBA-4D67-B2B7-025BA988C335}" srcOrd="0" destOrd="0" presId="urn:microsoft.com/office/officeart/2005/8/layout/process1"/>
    <dgm:cxn modelId="{2F00250C-1A64-4BE7-9338-DBA05B8998EC}" type="presOf" srcId="{9246B3D6-AB62-4A6C-98C4-603829BFF67A}" destId="{BF4C9254-1739-4889-A4A9-BDBB4828DFE8}" srcOrd="0" destOrd="0" presId="urn:microsoft.com/office/officeart/2005/8/layout/process1"/>
    <dgm:cxn modelId="{2AFFD813-44E1-4C31-ABDC-934AB3F92141}" type="presOf" srcId="{B5D9B3E7-F71D-4143-AA90-F1A72480D017}" destId="{E423FE79-9CC6-485E-B87D-0A1467E69652}" srcOrd="0" destOrd="0" presId="urn:microsoft.com/office/officeart/2005/8/layout/process1"/>
    <dgm:cxn modelId="{50DC3816-450F-4459-B5DD-84305F05E9B7}" type="presOf" srcId="{A80DE817-F83C-4B21-AB86-60D73555D705}" destId="{C9B9D36D-5355-4418-B7E1-2038EE2F50C3}" srcOrd="0" destOrd="0" presId="urn:microsoft.com/office/officeart/2005/8/layout/process1"/>
    <dgm:cxn modelId="{D4A18A21-9946-4193-A2F3-35FD09B537B3}" type="presOf" srcId="{75ADD4AB-FAB9-4631-BE0D-03981E724290}" destId="{CEBCCDB2-3EC3-4FF7-99E1-A7BA8E9802B4}" srcOrd="1" destOrd="0" presId="urn:microsoft.com/office/officeart/2005/8/layout/process1"/>
    <dgm:cxn modelId="{614D0632-FB1B-4092-9463-D5D0C300CFA3}" type="presOf" srcId="{93374A55-9CCF-4E6F-B754-61157101D27E}" destId="{B2CBFB44-AD1E-435D-8AFE-852207BE26CF}" srcOrd="0" destOrd="0" presId="urn:microsoft.com/office/officeart/2005/8/layout/process1"/>
    <dgm:cxn modelId="{849CE83B-EC6F-4619-9FD5-E1C340E192E5}" type="presOf" srcId="{73AF49EE-D274-47E4-BEEF-B4C2156A3D6E}" destId="{28448070-1303-4E66-867F-29BF228AF09D}" srcOrd="0" destOrd="0" presId="urn:microsoft.com/office/officeart/2005/8/layout/process1"/>
    <dgm:cxn modelId="{D1B6D35C-F617-4EC4-B3A9-3EBB2FDE4D5E}" srcId="{10DAA722-3E43-42EA-AD5F-1F7366D4D785}" destId="{73AF49EE-D274-47E4-BEEF-B4C2156A3D6E}" srcOrd="4" destOrd="0" parTransId="{226C96CB-92E2-4A81-9FF7-EB117DCD0E0A}" sibTransId="{668D1E74-C6F8-4DCB-A914-94F109481A05}"/>
    <dgm:cxn modelId="{F6FCE567-4DBC-45CF-BEAD-A2BE2253DFA4}" srcId="{10DAA722-3E43-42EA-AD5F-1F7366D4D785}" destId="{E8F56726-D624-4E4F-82EF-3440E2F13C7F}" srcOrd="1" destOrd="0" parTransId="{475A460B-F99E-4A55-A9AA-6A9CE32452AA}" sibTransId="{58D22639-05BD-4D38-8805-016AC6D032E9}"/>
    <dgm:cxn modelId="{B95D054A-DAF8-4A1F-B6E0-A6070B546154}" type="presOf" srcId="{E8F56726-D624-4E4F-82EF-3440E2F13C7F}" destId="{7566D5B8-E191-400E-9813-2C45243FF0D6}" srcOrd="0" destOrd="0" presId="urn:microsoft.com/office/officeart/2005/8/layout/process1"/>
    <dgm:cxn modelId="{3C7C254B-33B5-4CF2-B869-BB74922BD49B}" srcId="{10DAA722-3E43-42EA-AD5F-1F7366D4D785}" destId="{93374A55-9CCF-4E6F-B754-61157101D27E}" srcOrd="2" destOrd="0" parTransId="{1621749A-C44A-455E-820E-AF5AD4D29B2C}" sibTransId="{75ADD4AB-FAB9-4631-BE0D-03981E724290}"/>
    <dgm:cxn modelId="{B6E00C75-D146-444E-A5F7-C48D6E81438F}" type="presOf" srcId="{10DAA722-3E43-42EA-AD5F-1F7366D4D785}" destId="{B5266C19-DFA3-42F1-8F6F-336F2702A849}" srcOrd="0" destOrd="0" presId="urn:microsoft.com/office/officeart/2005/8/layout/process1"/>
    <dgm:cxn modelId="{345CE975-4EF8-4DA7-A759-E6B7EEF02ACB}" type="presOf" srcId="{04FA4459-D023-4F27-974E-7AB2BB3CF11D}" destId="{014201BB-6D37-4244-B676-255CD0B208EE}" srcOrd="0" destOrd="0" presId="urn:microsoft.com/office/officeart/2005/8/layout/process1"/>
    <dgm:cxn modelId="{C9A1C69C-8E2A-4390-BEA4-14EEACCD1F01}" type="presOf" srcId="{58D22639-05BD-4D38-8805-016AC6D032E9}" destId="{116FC234-C230-498F-853B-415F0FAE840C}" srcOrd="0" destOrd="0" presId="urn:microsoft.com/office/officeart/2005/8/layout/process1"/>
    <dgm:cxn modelId="{B5D573A3-859B-4448-A704-DDBC427E80A4}" srcId="{10DAA722-3E43-42EA-AD5F-1F7366D4D785}" destId="{B5D9B3E7-F71D-4143-AA90-F1A72480D017}" srcOrd="3" destOrd="0" parTransId="{D279D360-F5DE-4394-B0DF-D18A5310DF4A}" sibTransId="{04FA4459-D023-4F27-974E-7AB2BB3CF11D}"/>
    <dgm:cxn modelId="{7B464FB1-FCA7-4DDD-A3F5-7E6D7E1F1F53}" type="presOf" srcId="{9246B3D6-AB62-4A6C-98C4-603829BFF67A}" destId="{9885A270-877F-48A8-9D31-F8200A633BA2}" srcOrd="1" destOrd="0" presId="urn:microsoft.com/office/officeart/2005/8/layout/process1"/>
    <dgm:cxn modelId="{44CBB5DF-A406-4801-8BB6-3E752C9132A8}" type="presOf" srcId="{58D22639-05BD-4D38-8805-016AC6D032E9}" destId="{092986AC-1292-4EEA-A188-2F76A53B9040}" srcOrd="1" destOrd="0" presId="urn:microsoft.com/office/officeart/2005/8/layout/process1"/>
    <dgm:cxn modelId="{36B00BE0-7C26-4CB4-A826-5242D63DC5FE}" srcId="{10DAA722-3E43-42EA-AD5F-1F7366D4D785}" destId="{A80DE817-F83C-4B21-AB86-60D73555D705}" srcOrd="0" destOrd="0" parTransId="{3FC96604-5828-464F-A4A6-97146273E323}" sibTransId="{9246B3D6-AB62-4A6C-98C4-603829BFF67A}"/>
    <dgm:cxn modelId="{DB65C3F1-F0D4-4DB0-97F0-83D17F70DF12}" type="presOf" srcId="{04FA4459-D023-4F27-974E-7AB2BB3CF11D}" destId="{45B029B6-762F-4506-9103-B6A18CB4F795}" srcOrd="1" destOrd="0" presId="urn:microsoft.com/office/officeart/2005/8/layout/process1"/>
    <dgm:cxn modelId="{9E8BEFA1-E39D-4F07-AC94-643C84E7757A}" type="presParOf" srcId="{B5266C19-DFA3-42F1-8F6F-336F2702A849}" destId="{C9B9D36D-5355-4418-B7E1-2038EE2F50C3}" srcOrd="0" destOrd="0" presId="urn:microsoft.com/office/officeart/2005/8/layout/process1"/>
    <dgm:cxn modelId="{981A80C9-8E49-4539-88E7-E21734CB98F2}" type="presParOf" srcId="{B5266C19-DFA3-42F1-8F6F-336F2702A849}" destId="{BF4C9254-1739-4889-A4A9-BDBB4828DFE8}" srcOrd="1" destOrd="0" presId="urn:microsoft.com/office/officeart/2005/8/layout/process1"/>
    <dgm:cxn modelId="{1089A26C-95AA-4BA0-926D-EFFADE7AA7FF}" type="presParOf" srcId="{BF4C9254-1739-4889-A4A9-BDBB4828DFE8}" destId="{9885A270-877F-48A8-9D31-F8200A633BA2}" srcOrd="0" destOrd="0" presId="urn:microsoft.com/office/officeart/2005/8/layout/process1"/>
    <dgm:cxn modelId="{175FA113-9165-44EF-B7BC-C2B11AA5E8F4}" type="presParOf" srcId="{B5266C19-DFA3-42F1-8F6F-336F2702A849}" destId="{7566D5B8-E191-400E-9813-2C45243FF0D6}" srcOrd="2" destOrd="0" presId="urn:microsoft.com/office/officeart/2005/8/layout/process1"/>
    <dgm:cxn modelId="{95634CD8-161B-4E2D-89D8-CF182D4FFF3E}" type="presParOf" srcId="{B5266C19-DFA3-42F1-8F6F-336F2702A849}" destId="{116FC234-C230-498F-853B-415F0FAE840C}" srcOrd="3" destOrd="0" presId="urn:microsoft.com/office/officeart/2005/8/layout/process1"/>
    <dgm:cxn modelId="{98178333-2FD6-472E-9C47-A8D13BE52C71}" type="presParOf" srcId="{116FC234-C230-498F-853B-415F0FAE840C}" destId="{092986AC-1292-4EEA-A188-2F76A53B9040}" srcOrd="0" destOrd="0" presId="urn:microsoft.com/office/officeart/2005/8/layout/process1"/>
    <dgm:cxn modelId="{82F0A05F-273E-4734-83B1-B30B9714BE29}" type="presParOf" srcId="{B5266C19-DFA3-42F1-8F6F-336F2702A849}" destId="{B2CBFB44-AD1E-435D-8AFE-852207BE26CF}" srcOrd="4" destOrd="0" presId="urn:microsoft.com/office/officeart/2005/8/layout/process1"/>
    <dgm:cxn modelId="{38DAF066-0481-43A4-9174-54BB44E2A693}" type="presParOf" srcId="{B5266C19-DFA3-42F1-8F6F-336F2702A849}" destId="{B7DF352E-5CBA-4D67-B2B7-025BA988C335}" srcOrd="5" destOrd="0" presId="urn:microsoft.com/office/officeart/2005/8/layout/process1"/>
    <dgm:cxn modelId="{C4229FFC-2DAF-4D9F-95AD-F2F324582C73}" type="presParOf" srcId="{B7DF352E-5CBA-4D67-B2B7-025BA988C335}" destId="{CEBCCDB2-3EC3-4FF7-99E1-A7BA8E9802B4}" srcOrd="0" destOrd="0" presId="urn:microsoft.com/office/officeart/2005/8/layout/process1"/>
    <dgm:cxn modelId="{EC2D96F2-AFC1-4665-83C4-329F64341E34}" type="presParOf" srcId="{B5266C19-DFA3-42F1-8F6F-336F2702A849}" destId="{E423FE79-9CC6-485E-B87D-0A1467E69652}" srcOrd="6" destOrd="0" presId="urn:microsoft.com/office/officeart/2005/8/layout/process1"/>
    <dgm:cxn modelId="{7EEF2F93-1772-4A9F-BD53-508EC165D64C}" type="presParOf" srcId="{B5266C19-DFA3-42F1-8F6F-336F2702A849}" destId="{014201BB-6D37-4244-B676-255CD0B208EE}" srcOrd="7" destOrd="0" presId="urn:microsoft.com/office/officeart/2005/8/layout/process1"/>
    <dgm:cxn modelId="{DF26517B-5C56-46BB-87A2-24EF772AA6F0}" type="presParOf" srcId="{014201BB-6D37-4244-B676-255CD0B208EE}" destId="{45B029B6-762F-4506-9103-B6A18CB4F795}" srcOrd="0" destOrd="0" presId="urn:microsoft.com/office/officeart/2005/8/layout/process1"/>
    <dgm:cxn modelId="{CFA5EBA1-C228-4E40-92E6-A5CF9E9D6868}" type="presParOf" srcId="{B5266C19-DFA3-42F1-8F6F-336F2702A849}" destId="{28448070-1303-4E66-867F-29BF228AF09D}" srcOrd="8"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0DAA722-3E43-42EA-AD5F-1F7366D4D785}" type="doc">
      <dgm:prSet loTypeId="urn:microsoft.com/office/officeart/2005/8/layout/process1" loCatId="process" qsTypeId="urn:microsoft.com/office/officeart/2005/8/quickstyle/simple1" qsCatId="simple" csTypeId="urn:microsoft.com/office/officeart/2005/8/colors/accent1_5" csCatId="accent1" phldr="1"/>
      <dgm:spPr/>
    </dgm:pt>
    <dgm:pt modelId="{A80DE817-F83C-4B21-AB86-60D73555D705}">
      <dgm:prSet phldrT="[Text]" custT="1"/>
      <dgm:spPr>
        <a:solidFill>
          <a:srgbClr val="792572">
            <a:alpha val="40000"/>
          </a:srgbClr>
        </a:solidFill>
      </dgm:spPr>
      <dgm:t>
        <a:bodyPr/>
        <a:lstStyle/>
        <a:p>
          <a:r>
            <a:rPr lang="en-NZ" sz="2400">
              <a:solidFill>
                <a:schemeClr val="tx1"/>
              </a:solidFill>
              <a:latin typeface="Ariel"/>
            </a:rPr>
            <a:t>Problem identification</a:t>
          </a:r>
        </a:p>
      </dgm:t>
    </dgm:pt>
    <dgm:pt modelId="{3FC96604-5828-464F-A4A6-97146273E323}" type="parTrans" cxnId="{36B00BE0-7C26-4CB4-A826-5242D63DC5FE}">
      <dgm:prSet/>
      <dgm:spPr/>
      <dgm:t>
        <a:bodyPr/>
        <a:lstStyle/>
        <a:p>
          <a:endParaRPr lang="en-NZ" sz="2400"/>
        </a:p>
      </dgm:t>
    </dgm:pt>
    <dgm:pt modelId="{9246B3D6-AB62-4A6C-98C4-603829BFF67A}" type="sibTrans" cxnId="{36B00BE0-7C26-4CB4-A826-5242D63DC5FE}">
      <dgm:prSet custT="1"/>
      <dgm:spPr>
        <a:solidFill>
          <a:srgbClr val="792572"/>
        </a:solidFill>
      </dgm:spPr>
      <dgm:t>
        <a:bodyPr/>
        <a:lstStyle/>
        <a:p>
          <a:endParaRPr lang="en-NZ" sz="2400"/>
        </a:p>
      </dgm:t>
    </dgm:pt>
    <dgm:pt modelId="{E8F56726-D624-4E4F-82EF-3440E2F13C7F}">
      <dgm:prSet phldrT="[Text]" custT="1"/>
      <dgm:spPr>
        <a:solidFill>
          <a:srgbClr val="792572">
            <a:alpha val="40000"/>
          </a:srgbClr>
        </a:solidFill>
      </dgm:spPr>
      <dgm:t>
        <a:bodyPr/>
        <a:lstStyle/>
        <a:p>
          <a:r>
            <a:rPr lang="en-NZ" sz="2400">
              <a:solidFill>
                <a:schemeClr val="tx1"/>
              </a:solidFill>
              <a:latin typeface="Ariel"/>
            </a:rPr>
            <a:t>Literature search</a:t>
          </a:r>
        </a:p>
      </dgm:t>
    </dgm:pt>
    <dgm:pt modelId="{475A460B-F99E-4A55-A9AA-6A9CE32452AA}" type="parTrans" cxnId="{F6FCE567-4DBC-45CF-BEAD-A2BE2253DFA4}">
      <dgm:prSet/>
      <dgm:spPr/>
      <dgm:t>
        <a:bodyPr/>
        <a:lstStyle/>
        <a:p>
          <a:endParaRPr lang="en-NZ" sz="2400"/>
        </a:p>
      </dgm:t>
    </dgm:pt>
    <dgm:pt modelId="{58D22639-05BD-4D38-8805-016AC6D032E9}" type="sibTrans" cxnId="{F6FCE567-4DBC-45CF-BEAD-A2BE2253DFA4}">
      <dgm:prSet custT="1"/>
      <dgm:spPr>
        <a:solidFill>
          <a:srgbClr val="792572"/>
        </a:solidFill>
      </dgm:spPr>
      <dgm:t>
        <a:bodyPr/>
        <a:lstStyle/>
        <a:p>
          <a:endParaRPr lang="en-NZ" sz="2400"/>
        </a:p>
      </dgm:t>
    </dgm:pt>
    <dgm:pt modelId="{93374A55-9CCF-4E6F-B754-61157101D27E}">
      <dgm:prSet phldrT="[Text]" custT="1"/>
      <dgm:spPr>
        <a:solidFill>
          <a:srgbClr val="792572">
            <a:alpha val="40000"/>
          </a:srgbClr>
        </a:solidFill>
      </dgm:spPr>
      <dgm:t>
        <a:bodyPr/>
        <a:lstStyle/>
        <a:p>
          <a:r>
            <a:rPr lang="en-NZ" sz="2400">
              <a:solidFill>
                <a:schemeClr val="tx1"/>
              </a:solidFill>
              <a:latin typeface="Ariel"/>
            </a:rPr>
            <a:t>Data evaluation</a:t>
          </a:r>
        </a:p>
      </dgm:t>
    </dgm:pt>
    <dgm:pt modelId="{1621749A-C44A-455E-820E-AF5AD4D29B2C}" type="parTrans" cxnId="{3C7C254B-33B5-4CF2-B869-BB74922BD49B}">
      <dgm:prSet/>
      <dgm:spPr/>
      <dgm:t>
        <a:bodyPr/>
        <a:lstStyle/>
        <a:p>
          <a:endParaRPr lang="en-NZ" sz="2400"/>
        </a:p>
      </dgm:t>
    </dgm:pt>
    <dgm:pt modelId="{75ADD4AB-FAB9-4631-BE0D-03981E724290}" type="sibTrans" cxnId="{3C7C254B-33B5-4CF2-B869-BB74922BD49B}">
      <dgm:prSet custT="1"/>
      <dgm:spPr>
        <a:solidFill>
          <a:srgbClr val="792572"/>
        </a:solidFill>
      </dgm:spPr>
      <dgm:t>
        <a:bodyPr/>
        <a:lstStyle/>
        <a:p>
          <a:endParaRPr lang="en-NZ" sz="2400"/>
        </a:p>
      </dgm:t>
    </dgm:pt>
    <dgm:pt modelId="{B5D9B3E7-F71D-4143-AA90-F1A72480D017}">
      <dgm:prSet phldrT="[Text]" custT="1"/>
      <dgm:spPr>
        <a:solidFill>
          <a:srgbClr val="792572">
            <a:alpha val="40000"/>
          </a:srgbClr>
        </a:solidFill>
      </dgm:spPr>
      <dgm:t>
        <a:bodyPr/>
        <a:lstStyle/>
        <a:p>
          <a:r>
            <a:rPr lang="en-NZ" sz="2400">
              <a:solidFill>
                <a:schemeClr val="tx1"/>
              </a:solidFill>
              <a:latin typeface="Ariel"/>
            </a:rPr>
            <a:t>Data analysis</a:t>
          </a:r>
        </a:p>
      </dgm:t>
    </dgm:pt>
    <dgm:pt modelId="{D279D360-F5DE-4394-B0DF-D18A5310DF4A}" type="parTrans" cxnId="{B5D573A3-859B-4448-A704-DDBC427E80A4}">
      <dgm:prSet/>
      <dgm:spPr/>
      <dgm:t>
        <a:bodyPr/>
        <a:lstStyle/>
        <a:p>
          <a:endParaRPr lang="en-NZ" sz="2400"/>
        </a:p>
      </dgm:t>
    </dgm:pt>
    <dgm:pt modelId="{04FA4459-D023-4F27-974E-7AB2BB3CF11D}" type="sibTrans" cxnId="{B5D573A3-859B-4448-A704-DDBC427E80A4}">
      <dgm:prSet custT="1"/>
      <dgm:spPr>
        <a:solidFill>
          <a:srgbClr val="792572"/>
        </a:solidFill>
      </dgm:spPr>
      <dgm:t>
        <a:bodyPr/>
        <a:lstStyle/>
        <a:p>
          <a:endParaRPr lang="en-NZ" sz="2400"/>
        </a:p>
      </dgm:t>
    </dgm:pt>
    <dgm:pt modelId="{73AF49EE-D274-47E4-BEEF-B4C2156A3D6E}">
      <dgm:prSet phldrT="[Text]" custT="1"/>
      <dgm:spPr>
        <a:solidFill>
          <a:srgbClr val="792572">
            <a:alpha val="40000"/>
          </a:srgbClr>
        </a:solidFill>
      </dgm:spPr>
      <dgm:t>
        <a:bodyPr/>
        <a:lstStyle/>
        <a:p>
          <a:r>
            <a:rPr lang="en-NZ" sz="2400">
              <a:solidFill>
                <a:schemeClr val="tx1"/>
              </a:solidFill>
              <a:latin typeface="Ariel"/>
            </a:rPr>
            <a:t>Presentation</a:t>
          </a:r>
        </a:p>
      </dgm:t>
    </dgm:pt>
    <dgm:pt modelId="{226C96CB-92E2-4A81-9FF7-EB117DCD0E0A}" type="parTrans" cxnId="{D1B6D35C-F617-4EC4-B3A9-3EBB2FDE4D5E}">
      <dgm:prSet/>
      <dgm:spPr/>
      <dgm:t>
        <a:bodyPr/>
        <a:lstStyle/>
        <a:p>
          <a:endParaRPr lang="en-NZ" sz="2400"/>
        </a:p>
      </dgm:t>
    </dgm:pt>
    <dgm:pt modelId="{668D1E74-C6F8-4DCB-A914-94F109481A05}" type="sibTrans" cxnId="{D1B6D35C-F617-4EC4-B3A9-3EBB2FDE4D5E}">
      <dgm:prSet/>
      <dgm:spPr/>
      <dgm:t>
        <a:bodyPr/>
        <a:lstStyle/>
        <a:p>
          <a:endParaRPr lang="en-NZ" sz="2400"/>
        </a:p>
      </dgm:t>
    </dgm:pt>
    <dgm:pt modelId="{B5266C19-DFA3-42F1-8F6F-336F2702A849}" type="pres">
      <dgm:prSet presAssocID="{10DAA722-3E43-42EA-AD5F-1F7366D4D785}" presName="Name0" presStyleCnt="0">
        <dgm:presLayoutVars>
          <dgm:dir/>
          <dgm:resizeHandles val="exact"/>
        </dgm:presLayoutVars>
      </dgm:prSet>
      <dgm:spPr/>
    </dgm:pt>
    <dgm:pt modelId="{C9B9D36D-5355-4418-B7E1-2038EE2F50C3}" type="pres">
      <dgm:prSet presAssocID="{A80DE817-F83C-4B21-AB86-60D73555D705}" presName="node" presStyleLbl="node1" presStyleIdx="0" presStyleCnt="5" custScaleX="158085" custScaleY="138369">
        <dgm:presLayoutVars>
          <dgm:bulletEnabled val="1"/>
        </dgm:presLayoutVars>
      </dgm:prSet>
      <dgm:spPr/>
    </dgm:pt>
    <dgm:pt modelId="{BF4C9254-1739-4889-A4A9-BDBB4828DFE8}" type="pres">
      <dgm:prSet presAssocID="{9246B3D6-AB62-4A6C-98C4-603829BFF67A}" presName="sibTrans" presStyleLbl="sibTrans2D1" presStyleIdx="0" presStyleCnt="4"/>
      <dgm:spPr/>
    </dgm:pt>
    <dgm:pt modelId="{9885A270-877F-48A8-9D31-F8200A633BA2}" type="pres">
      <dgm:prSet presAssocID="{9246B3D6-AB62-4A6C-98C4-603829BFF67A}" presName="connectorText" presStyleLbl="sibTrans2D1" presStyleIdx="0" presStyleCnt="4"/>
      <dgm:spPr/>
    </dgm:pt>
    <dgm:pt modelId="{7566D5B8-E191-400E-9813-2C45243FF0D6}" type="pres">
      <dgm:prSet presAssocID="{E8F56726-D624-4E4F-82EF-3440E2F13C7F}" presName="node" presStyleLbl="node1" presStyleIdx="1" presStyleCnt="5" custScaleX="167231" custScaleY="138369">
        <dgm:presLayoutVars>
          <dgm:bulletEnabled val="1"/>
        </dgm:presLayoutVars>
      </dgm:prSet>
      <dgm:spPr/>
    </dgm:pt>
    <dgm:pt modelId="{116FC234-C230-498F-853B-415F0FAE840C}" type="pres">
      <dgm:prSet presAssocID="{58D22639-05BD-4D38-8805-016AC6D032E9}" presName="sibTrans" presStyleLbl="sibTrans2D1" presStyleIdx="1" presStyleCnt="4"/>
      <dgm:spPr/>
    </dgm:pt>
    <dgm:pt modelId="{092986AC-1292-4EEA-A188-2F76A53B9040}" type="pres">
      <dgm:prSet presAssocID="{58D22639-05BD-4D38-8805-016AC6D032E9}" presName="connectorText" presStyleLbl="sibTrans2D1" presStyleIdx="1" presStyleCnt="4"/>
      <dgm:spPr/>
    </dgm:pt>
    <dgm:pt modelId="{B2CBFB44-AD1E-435D-8AFE-852207BE26CF}" type="pres">
      <dgm:prSet presAssocID="{93374A55-9CCF-4E6F-B754-61157101D27E}" presName="node" presStyleLbl="node1" presStyleIdx="2" presStyleCnt="5" custScaleX="130923" custScaleY="138369">
        <dgm:presLayoutVars>
          <dgm:bulletEnabled val="1"/>
        </dgm:presLayoutVars>
      </dgm:prSet>
      <dgm:spPr/>
    </dgm:pt>
    <dgm:pt modelId="{B7DF352E-5CBA-4D67-B2B7-025BA988C335}" type="pres">
      <dgm:prSet presAssocID="{75ADD4AB-FAB9-4631-BE0D-03981E724290}" presName="sibTrans" presStyleLbl="sibTrans2D1" presStyleIdx="2" presStyleCnt="4"/>
      <dgm:spPr/>
    </dgm:pt>
    <dgm:pt modelId="{CEBCCDB2-3EC3-4FF7-99E1-A7BA8E9802B4}" type="pres">
      <dgm:prSet presAssocID="{75ADD4AB-FAB9-4631-BE0D-03981E724290}" presName="connectorText" presStyleLbl="sibTrans2D1" presStyleIdx="2" presStyleCnt="4"/>
      <dgm:spPr/>
    </dgm:pt>
    <dgm:pt modelId="{E423FE79-9CC6-485E-B87D-0A1467E69652}" type="pres">
      <dgm:prSet presAssocID="{B5D9B3E7-F71D-4143-AA90-F1A72480D017}" presName="node" presStyleLbl="node1" presStyleIdx="3" presStyleCnt="5" custScaleX="116139" custScaleY="138369">
        <dgm:presLayoutVars>
          <dgm:bulletEnabled val="1"/>
        </dgm:presLayoutVars>
      </dgm:prSet>
      <dgm:spPr/>
    </dgm:pt>
    <dgm:pt modelId="{014201BB-6D37-4244-B676-255CD0B208EE}" type="pres">
      <dgm:prSet presAssocID="{04FA4459-D023-4F27-974E-7AB2BB3CF11D}" presName="sibTrans" presStyleLbl="sibTrans2D1" presStyleIdx="3" presStyleCnt="4"/>
      <dgm:spPr/>
    </dgm:pt>
    <dgm:pt modelId="{45B029B6-762F-4506-9103-B6A18CB4F795}" type="pres">
      <dgm:prSet presAssocID="{04FA4459-D023-4F27-974E-7AB2BB3CF11D}" presName="connectorText" presStyleLbl="sibTrans2D1" presStyleIdx="3" presStyleCnt="4"/>
      <dgm:spPr/>
    </dgm:pt>
    <dgm:pt modelId="{28448070-1303-4E66-867F-29BF228AF09D}" type="pres">
      <dgm:prSet presAssocID="{73AF49EE-D274-47E4-BEEF-B4C2156A3D6E}" presName="node" presStyleLbl="node1" presStyleIdx="4" presStyleCnt="5" custScaleX="176444" custScaleY="138369">
        <dgm:presLayoutVars>
          <dgm:bulletEnabled val="1"/>
        </dgm:presLayoutVars>
      </dgm:prSet>
      <dgm:spPr/>
    </dgm:pt>
  </dgm:ptLst>
  <dgm:cxnLst>
    <dgm:cxn modelId="{388FC200-DFF6-451D-ACB4-C92A2E9527A0}" type="presOf" srcId="{75ADD4AB-FAB9-4631-BE0D-03981E724290}" destId="{B7DF352E-5CBA-4D67-B2B7-025BA988C335}" srcOrd="0" destOrd="0" presId="urn:microsoft.com/office/officeart/2005/8/layout/process1"/>
    <dgm:cxn modelId="{2F00250C-1A64-4BE7-9338-DBA05B8998EC}" type="presOf" srcId="{9246B3D6-AB62-4A6C-98C4-603829BFF67A}" destId="{BF4C9254-1739-4889-A4A9-BDBB4828DFE8}" srcOrd="0" destOrd="0" presId="urn:microsoft.com/office/officeart/2005/8/layout/process1"/>
    <dgm:cxn modelId="{2AFFD813-44E1-4C31-ABDC-934AB3F92141}" type="presOf" srcId="{B5D9B3E7-F71D-4143-AA90-F1A72480D017}" destId="{E423FE79-9CC6-485E-B87D-0A1467E69652}" srcOrd="0" destOrd="0" presId="urn:microsoft.com/office/officeart/2005/8/layout/process1"/>
    <dgm:cxn modelId="{50DC3816-450F-4459-B5DD-84305F05E9B7}" type="presOf" srcId="{A80DE817-F83C-4B21-AB86-60D73555D705}" destId="{C9B9D36D-5355-4418-B7E1-2038EE2F50C3}" srcOrd="0" destOrd="0" presId="urn:microsoft.com/office/officeart/2005/8/layout/process1"/>
    <dgm:cxn modelId="{D4A18A21-9946-4193-A2F3-35FD09B537B3}" type="presOf" srcId="{75ADD4AB-FAB9-4631-BE0D-03981E724290}" destId="{CEBCCDB2-3EC3-4FF7-99E1-A7BA8E9802B4}" srcOrd="1" destOrd="0" presId="urn:microsoft.com/office/officeart/2005/8/layout/process1"/>
    <dgm:cxn modelId="{614D0632-FB1B-4092-9463-D5D0C300CFA3}" type="presOf" srcId="{93374A55-9CCF-4E6F-B754-61157101D27E}" destId="{B2CBFB44-AD1E-435D-8AFE-852207BE26CF}" srcOrd="0" destOrd="0" presId="urn:microsoft.com/office/officeart/2005/8/layout/process1"/>
    <dgm:cxn modelId="{849CE83B-EC6F-4619-9FD5-E1C340E192E5}" type="presOf" srcId="{73AF49EE-D274-47E4-BEEF-B4C2156A3D6E}" destId="{28448070-1303-4E66-867F-29BF228AF09D}" srcOrd="0" destOrd="0" presId="urn:microsoft.com/office/officeart/2005/8/layout/process1"/>
    <dgm:cxn modelId="{D1B6D35C-F617-4EC4-B3A9-3EBB2FDE4D5E}" srcId="{10DAA722-3E43-42EA-AD5F-1F7366D4D785}" destId="{73AF49EE-D274-47E4-BEEF-B4C2156A3D6E}" srcOrd="4" destOrd="0" parTransId="{226C96CB-92E2-4A81-9FF7-EB117DCD0E0A}" sibTransId="{668D1E74-C6F8-4DCB-A914-94F109481A05}"/>
    <dgm:cxn modelId="{F6FCE567-4DBC-45CF-BEAD-A2BE2253DFA4}" srcId="{10DAA722-3E43-42EA-AD5F-1F7366D4D785}" destId="{E8F56726-D624-4E4F-82EF-3440E2F13C7F}" srcOrd="1" destOrd="0" parTransId="{475A460B-F99E-4A55-A9AA-6A9CE32452AA}" sibTransId="{58D22639-05BD-4D38-8805-016AC6D032E9}"/>
    <dgm:cxn modelId="{B95D054A-DAF8-4A1F-B6E0-A6070B546154}" type="presOf" srcId="{E8F56726-D624-4E4F-82EF-3440E2F13C7F}" destId="{7566D5B8-E191-400E-9813-2C45243FF0D6}" srcOrd="0" destOrd="0" presId="urn:microsoft.com/office/officeart/2005/8/layout/process1"/>
    <dgm:cxn modelId="{3C7C254B-33B5-4CF2-B869-BB74922BD49B}" srcId="{10DAA722-3E43-42EA-AD5F-1F7366D4D785}" destId="{93374A55-9CCF-4E6F-B754-61157101D27E}" srcOrd="2" destOrd="0" parTransId="{1621749A-C44A-455E-820E-AF5AD4D29B2C}" sibTransId="{75ADD4AB-FAB9-4631-BE0D-03981E724290}"/>
    <dgm:cxn modelId="{B6E00C75-D146-444E-A5F7-C48D6E81438F}" type="presOf" srcId="{10DAA722-3E43-42EA-AD5F-1F7366D4D785}" destId="{B5266C19-DFA3-42F1-8F6F-336F2702A849}" srcOrd="0" destOrd="0" presId="urn:microsoft.com/office/officeart/2005/8/layout/process1"/>
    <dgm:cxn modelId="{345CE975-4EF8-4DA7-A759-E6B7EEF02ACB}" type="presOf" srcId="{04FA4459-D023-4F27-974E-7AB2BB3CF11D}" destId="{014201BB-6D37-4244-B676-255CD0B208EE}" srcOrd="0" destOrd="0" presId="urn:microsoft.com/office/officeart/2005/8/layout/process1"/>
    <dgm:cxn modelId="{C9A1C69C-8E2A-4390-BEA4-14EEACCD1F01}" type="presOf" srcId="{58D22639-05BD-4D38-8805-016AC6D032E9}" destId="{116FC234-C230-498F-853B-415F0FAE840C}" srcOrd="0" destOrd="0" presId="urn:microsoft.com/office/officeart/2005/8/layout/process1"/>
    <dgm:cxn modelId="{B5D573A3-859B-4448-A704-DDBC427E80A4}" srcId="{10DAA722-3E43-42EA-AD5F-1F7366D4D785}" destId="{B5D9B3E7-F71D-4143-AA90-F1A72480D017}" srcOrd="3" destOrd="0" parTransId="{D279D360-F5DE-4394-B0DF-D18A5310DF4A}" sibTransId="{04FA4459-D023-4F27-974E-7AB2BB3CF11D}"/>
    <dgm:cxn modelId="{7B464FB1-FCA7-4DDD-A3F5-7E6D7E1F1F53}" type="presOf" srcId="{9246B3D6-AB62-4A6C-98C4-603829BFF67A}" destId="{9885A270-877F-48A8-9D31-F8200A633BA2}" srcOrd="1" destOrd="0" presId="urn:microsoft.com/office/officeart/2005/8/layout/process1"/>
    <dgm:cxn modelId="{44CBB5DF-A406-4801-8BB6-3E752C9132A8}" type="presOf" srcId="{58D22639-05BD-4D38-8805-016AC6D032E9}" destId="{092986AC-1292-4EEA-A188-2F76A53B9040}" srcOrd="1" destOrd="0" presId="urn:microsoft.com/office/officeart/2005/8/layout/process1"/>
    <dgm:cxn modelId="{36B00BE0-7C26-4CB4-A826-5242D63DC5FE}" srcId="{10DAA722-3E43-42EA-AD5F-1F7366D4D785}" destId="{A80DE817-F83C-4B21-AB86-60D73555D705}" srcOrd="0" destOrd="0" parTransId="{3FC96604-5828-464F-A4A6-97146273E323}" sibTransId="{9246B3D6-AB62-4A6C-98C4-603829BFF67A}"/>
    <dgm:cxn modelId="{DB65C3F1-F0D4-4DB0-97F0-83D17F70DF12}" type="presOf" srcId="{04FA4459-D023-4F27-974E-7AB2BB3CF11D}" destId="{45B029B6-762F-4506-9103-B6A18CB4F795}" srcOrd="1" destOrd="0" presId="urn:microsoft.com/office/officeart/2005/8/layout/process1"/>
    <dgm:cxn modelId="{9E8BEFA1-E39D-4F07-AC94-643C84E7757A}" type="presParOf" srcId="{B5266C19-DFA3-42F1-8F6F-336F2702A849}" destId="{C9B9D36D-5355-4418-B7E1-2038EE2F50C3}" srcOrd="0" destOrd="0" presId="urn:microsoft.com/office/officeart/2005/8/layout/process1"/>
    <dgm:cxn modelId="{981A80C9-8E49-4539-88E7-E21734CB98F2}" type="presParOf" srcId="{B5266C19-DFA3-42F1-8F6F-336F2702A849}" destId="{BF4C9254-1739-4889-A4A9-BDBB4828DFE8}" srcOrd="1" destOrd="0" presId="urn:microsoft.com/office/officeart/2005/8/layout/process1"/>
    <dgm:cxn modelId="{1089A26C-95AA-4BA0-926D-EFFADE7AA7FF}" type="presParOf" srcId="{BF4C9254-1739-4889-A4A9-BDBB4828DFE8}" destId="{9885A270-877F-48A8-9D31-F8200A633BA2}" srcOrd="0" destOrd="0" presId="urn:microsoft.com/office/officeart/2005/8/layout/process1"/>
    <dgm:cxn modelId="{175FA113-9165-44EF-B7BC-C2B11AA5E8F4}" type="presParOf" srcId="{B5266C19-DFA3-42F1-8F6F-336F2702A849}" destId="{7566D5B8-E191-400E-9813-2C45243FF0D6}" srcOrd="2" destOrd="0" presId="urn:microsoft.com/office/officeart/2005/8/layout/process1"/>
    <dgm:cxn modelId="{95634CD8-161B-4E2D-89D8-CF182D4FFF3E}" type="presParOf" srcId="{B5266C19-DFA3-42F1-8F6F-336F2702A849}" destId="{116FC234-C230-498F-853B-415F0FAE840C}" srcOrd="3" destOrd="0" presId="urn:microsoft.com/office/officeart/2005/8/layout/process1"/>
    <dgm:cxn modelId="{98178333-2FD6-472E-9C47-A8D13BE52C71}" type="presParOf" srcId="{116FC234-C230-498F-853B-415F0FAE840C}" destId="{092986AC-1292-4EEA-A188-2F76A53B9040}" srcOrd="0" destOrd="0" presId="urn:microsoft.com/office/officeart/2005/8/layout/process1"/>
    <dgm:cxn modelId="{82F0A05F-273E-4734-83B1-B30B9714BE29}" type="presParOf" srcId="{B5266C19-DFA3-42F1-8F6F-336F2702A849}" destId="{B2CBFB44-AD1E-435D-8AFE-852207BE26CF}" srcOrd="4" destOrd="0" presId="urn:microsoft.com/office/officeart/2005/8/layout/process1"/>
    <dgm:cxn modelId="{38DAF066-0481-43A4-9174-54BB44E2A693}" type="presParOf" srcId="{B5266C19-DFA3-42F1-8F6F-336F2702A849}" destId="{B7DF352E-5CBA-4D67-B2B7-025BA988C335}" srcOrd="5" destOrd="0" presId="urn:microsoft.com/office/officeart/2005/8/layout/process1"/>
    <dgm:cxn modelId="{C4229FFC-2DAF-4D9F-95AD-F2F324582C73}" type="presParOf" srcId="{B7DF352E-5CBA-4D67-B2B7-025BA988C335}" destId="{CEBCCDB2-3EC3-4FF7-99E1-A7BA8E9802B4}" srcOrd="0" destOrd="0" presId="urn:microsoft.com/office/officeart/2005/8/layout/process1"/>
    <dgm:cxn modelId="{EC2D96F2-AFC1-4665-83C4-329F64341E34}" type="presParOf" srcId="{B5266C19-DFA3-42F1-8F6F-336F2702A849}" destId="{E423FE79-9CC6-485E-B87D-0A1467E69652}" srcOrd="6" destOrd="0" presId="urn:microsoft.com/office/officeart/2005/8/layout/process1"/>
    <dgm:cxn modelId="{7EEF2F93-1772-4A9F-BD53-508EC165D64C}" type="presParOf" srcId="{B5266C19-DFA3-42F1-8F6F-336F2702A849}" destId="{014201BB-6D37-4244-B676-255CD0B208EE}" srcOrd="7" destOrd="0" presId="urn:microsoft.com/office/officeart/2005/8/layout/process1"/>
    <dgm:cxn modelId="{DF26517B-5C56-46BB-87A2-24EF772AA6F0}" type="presParOf" srcId="{014201BB-6D37-4244-B676-255CD0B208EE}" destId="{45B029B6-762F-4506-9103-B6A18CB4F795}" srcOrd="0" destOrd="0" presId="urn:microsoft.com/office/officeart/2005/8/layout/process1"/>
    <dgm:cxn modelId="{CFA5EBA1-C228-4E40-92E6-A5CF9E9D6868}" type="presParOf" srcId="{B5266C19-DFA3-42F1-8F6F-336F2702A849}" destId="{28448070-1303-4E66-867F-29BF228AF09D}" srcOrd="8"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0DAA722-3E43-42EA-AD5F-1F7366D4D785}" type="doc">
      <dgm:prSet loTypeId="urn:microsoft.com/office/officeart/2005/8/layout/process1" loCatId="process" qsTypeId="urn:microsoft.com/office/officeart/2005/8/quickstyle/simple1" qsCatId="simple" csTypeId="urn:microsoft.com/office/officeart/2005/8/colors/accent1_5" csCatId="accent1" phldr="1"/>
      <dgm:spPr/>
    </dgm:pt>
    <dgm:pt modelId="{A80DE817-F83C-4B21-AB86-60D73555D705}">
      <dgm:prSet phldrT="[Text]" custT="1"/>
      <dgm:spPr>
        <a:solidFill>
          <a:srgbClr val="792572">
            <a:alpha val="40000"/>
          </a:srgbClr>
        </a:solidFill>
      </dgm:spPr>
      <dgm:t>
        <a:bodyPr/>
        <a:lstStyle/>
        <a:p>
          <a:r>
            <a:rPr lang="en-NZ" sz="2000">
              <a:solidFill>
                <a:schemeClr val="tx1"/>
              </a:solidFill>
              <a:latin typeface="Ariel"/>
            </a:rPr>
            <a:t>Problem identification</a:t>
          </a:r>
        </a:p>
      </dgm:t>
    </dgm:pt>
    <dgm:pt modelId="{3FC96604-5828-464F-A4A6-97146273E323}" type="parTrans" cxnId="{36B00BE0-7C26-4CB4-A826-5242D63DC5FE}">
      <dgm:prSet/>
      <dgm:spPr/>
      <dgm:t>
        <a:bodyPr/>
        <a:lstStyle/>
        <a:p>
          <a:endParaRPr lang="en-NZ" sz="2000">
            <a:latin typeface="Ariel"/>
          </a:endParaRPr>
        </a:p>
      </dgm:t>
    </dgm:pt>
    <dgm:pt modelId="{9246B3D6-AB62-4A6C-98C4-603829BFF67A}" type="sibTrans" cxnId="{36B00BE0-7C26-4CB4-A826-5242D63DC5FE}">
      <dgm:prSet custT="1"/>
      <dgm:spPr>
        <a:solidFill>
          <a:srgbClr val="792572"/>
        </a:solidFill>
      </dgm:spPr>
      <dgm:t>
        <a:bodyPr/>
        <a:lstStyle/>
        <a:p>
          <a:endParaRPr lang="en-NZ" sz="2000">
            <a:latin typeface="Ariel"/>
          </a:endParaRPr>
        </a:p>
      </dgm:t>
    </dgm:pt>
    <dgm:pt modelId="{E8F56726-D624-4E4F-82EF-3440E2F13C7F}">
      <dgm:prSet phldrT="[Text]" custT="1"/>
      <dgm:spPr>
        <a:solidFill>
          <a:srgbClr val="792572">
            <a:alpha val="40000"/>
          </a:srgbClr>
        </a:solidFill>
      </dgm:spPr>
      <dgm:t>
        <a:bodyPr/>
        <a:lstStyle/>
        <a:p>
          <a:r>
            <a:rPr lang="en-NZ" sz="2000">
              <a:solidFill>
                <a:schemeClr val="tx1"/>
              </a:solidFill>
              <a:latin typeface="Ariel"/>
            </a:rPr>
            <a:t>Research question definition</a:t>
          </a:r>
        </a:p>
      </dgm:t>
    </dgm:pt>
    <dgm:pt modelId="{475A460B-F99E-4A55-A9AA-6A9CE32452AA}" type="parTrans" cxnId="{F6FCE567-4DBC-45CF-BEAD-A2BE2253DFA4}">
      <dgm:prSet/>
      <dgm:spPr/>
      <dgm:t>
        <a:bodyPr/>
        <a:lstStyle/>
        <a:p>
          <a:endParaRPr lang="en-NZ" sz="2000">
            <a:latin typeface="Ariel"/>
          </a:endParaRPr>
        </a:p>
      </dgm:t>
    </dgm:pt>
    <dgm:pt modelId="{58D22639-05BD-4D38-8805-016AC6D032E9}" type="sibTrans" cxnId="{F6FCE567-4DBC-45CF-BEAD-A2BE2253DFA4}">
      <dgm:prSet custT="1"/>
      <dgm:spPr>
        <a:solidFill>
          <a:srgbClr val="792572"/>
        </a:solidFill>
      </dgm:spPr>
      <dgm:t>
        <a:bodyPr/>
        <a:lstStyle/>
        <a:p>
          <a:endParaRPr lang="en-NZ" sz="2000">
            <a:latin typeface="Ariel"/>
          </a:endParaRPr>
        </a:p>
      </dgm:t>
    </dgm:pt>
    <dgm:pt modelId="{93374A55-9CCF-4E6F-B754-61157101D27E}">
      <dgm:prSet phldrT="[Text]" custT="1"/>
      <dgm:spPr>
        <a:solidFill>
          <a:srgbClr val="792572">
            <a:alpha val="40000"/>
          </a:srgbClr>
        </a:solidFill>
      </dgm:spPr>
      <dgm:t>
        <a:bodyPr/>
        <a:lstStyle/>
        <a:p>
          <a:r>
            <a:rPr lang="en-NZ" sz="2000">
              <a:solidFill>
                <a:schemeClr val="tx1"/>
              </a:solidFill>
              <a:latin typeface="Ariel"/>
            </a:rPr>
            <a:t>Searching &amp; filtering</a:t>
          </a:r>
        </a:p>
      </dgm:t>
    </dgm:pt>
    <dgm:pt modelId="{1621749A-C44A-455E-820E-AF5AD4D29B2C}" type="parTrans" cxnId="{3C7C254B-33B5-4CF2-B869-BB74922BD49B}">
      <dgm:prSet/>
      <dgm:spPr/>
      <dgm:t>
        <a:bodyPr/>
        <a:lstStyle/>
        <a:p>
          <a:endParaRPr lang="en-NZ" sz="2000">
            <a:latin typeface="Ariel"/>
          </a:endParaRPr>
        </a:p>
      </dgm:t>
    </dgm:pt>
    <dgm:pt modelId="{75ADD4AB-FAB9-4631-BE0D-03981E724290}" type="sibTrans" cxnId="{3C7C254B-33B5-4CF2-B869-BB74922BD49B}">
      <dgm:prSet custT="1"/>
      <dgm:spPr>
        <a:solidFill>
          <a:srgbClr val="792572"/>
        </a:solidFill>
      </dgm:spPr>
      <dgm:t>
        <a:bodyPr/>
        <a:lstStyle/>
        <a:p>
          <a:endParaRPr lang="en-NZ" sz="2000">
            <a:latin typeface="Ariel"/>
          </a:endParaRPr>
        </a:p>
      </dgm:t>
    </dgm:pt>
    <dgm:pt modelId="{B5D9B3E7-F71D-4143-AA90-F1A72480D017}">
      <dgm:prSet phldrT="[Text]" custT="1"/>
      <dgm:spPr>
        <a:solidFill>
          <a:srgbClr val="792572">
            <a:alpha val="40000"/>
          </a:srgbClr>
        </a:solidFill>
      </dgm:spPr>
      <dgm:t>
        <a:bodyPr/>
        <a:lstStyle/>
        <a:p>
          <a:r>
            <a:rPr lang="en-NZ" sz="2000">
              <a:solidFill>
                <a:schemeClr val="tx1"/>
              </a:solidFill>
              <a:latin typeface="Ariel"/>
            </a:rPr>
            <a:t>Assessment</a:t>
          </a:r>
        </a:p>
      </dgm:t>
    </dgm:pt>
    <dgm:pt modelId="{D279D360-F5DE-4394-B0DF-D18A5310DF4A}" type="parTrans" cxnId="{B5D573A3-859B-4448-A704-DDBC427E80A4}">
      <dgm:prSet/>
      <dgm:spPr/>
      <dgm:t>
        <a:bodyPr/>
        <a:lstStyle/>
        <a:p>
          <a:endParaRPr lang="en-NZ" sz="2000">
            <a:latin typeface="Ariel"/>
          </a:endParaRPr>
        </a:p>
      </dgm:t>
    </dgm:pt>
    <dgm:pt modelId="{04FA4459-D023-4F27-974E-7AB2BB3CF11D}" type="sibTrans" cxnId="{B5D573A3-859B-4448-A704-DDBC427E80A4}">
      <dgm:prSet custT="1"/>
      <dgm:spPr>
        <a:solidFill>
          <a:srgbClr val="792572"/>
        </a:solidFill>
      </dgm:spPr>
      <dgm:t>
        <a:bodyPr/>
        <a:lstStyle/>
        <a:p>
          <a:endParaRPr lang="en-NZ" sz="2000">
            <a:latin typeface="Ariel"/>
          </a:endParaRPr>
        </a:p>
      </dgm:t>
    </dgm:pt>
    <dgm:pt modelId="{73AF49EE-D274-47E4-BEEF-B4C2156A3D6E}">
      <dgm:prSet phldrT="[Text]" custT="1"/>
      <dgm:spPr>
        <a:solidFill>
          <a:srgbClr val="792572">
            <a:alpha val="40000"/>
          </a:srgbClr>
        </a:solidFill>
      </dgm:spPr>
      <dgm:t>
        <a:bodyPr/>
        <a:lstStyle/>
        <a:p>
          <a:r>
            <a:rPr lang="en-NZ" sz="2000">
              <a:solidFill>
                <a:schemeClr val="tx1"/>
              </a:solidFill>
              <a:latin typeface="Ariel"/>
            </a:rPr>
            <a:t>Screening of studies</a:t>
          </a:r>
        </a:p>
      </dgm:t>
    </dgm:pt>
    <dgm:pt modelId="{226C96CB-92E2-4A81-9FF7-EB117DCD0E0A}" type="parTrans" cxnId="{D1B6D35C-F617-4EC4-B3A9-3EBB2FDE4D5E}">
      <dgm:prSet/>
      <dgm:spPr/>
      <dgm:t>
        <a:bodyPr/>
        <a:lstStyle/>
        <a:p>
          <a:endParaRPr lang="en-NZ" sz="2000">
            <a:latin typeface="Ariel"/>
          </a:endParaRPr>
        </a:p>
      </dgm:t>
    </dgm:pt>
    <dgm:pt modelId="{668D1E74-C6F8-4DCB-A914-94F109481A05}" type="sibTrans" cxnId="{D1B6D35C-F617-4EC4-B3A9-3EBB2FDE4D5E}">
      <dgm:prSet custT="1"/>
      <dgm:spPr>
        <a:solidFill>
          <a:srgbClr val="792572"/>
        </a:solidFill>
      </dgm:spPr>
      <dgm:t>
        <a:bodyPr/>
        <a:lstStyle/>
        <a:p>
          <a:endParaRPr lang="en-NZ" sz="2000">
            <a:latin typeface="Ariel"/>
          </a:endParaRPr>
        </a:p>
      </dgm:t>
    </dgm:pt>
    <dgm:pt modelId="{997B3B99-5DAE-4E82-8379-48D217F21A9E}">
      <dgm:prSet phldrT="[Text]" custT="1"/>
      <dgm:spPr>
        <a:solidFill>
          <a:srgbClr val="792572">
            <a:alpha val="40000"/>
          </a:srgbClr>
        </a:solidFill>
      </dgm:spPr>
      <dgm:t>
        <a:bodyPr/>
        <a:lstStyle/>
        <a:p>
          <a:r>
            <a:rPr lang="en-NZ" sz="2000">
              <a:solidFill>
                <a:schemeClr val="tx1"/>
              </a:solidFill>
              <a:latin typeface="Ariel"/>
            </a:rPr>
            <a:t>Synthesis</a:t>
          </a:r>
        </a:p>
      </dgm:t>
    </dgm:pt>
    <dgm:pt modelId="{7146B74C-08D5-4E6D-8528-21412F6EAB6D}" type="parTrans" cxnId="{9B7151A0-CFC6-475A-8F48-0951F06090B6}">
      <dgm:prSet/>
      <dgm:spPr/>
      <dgm:t>
        <a:bodyPr/>
        <a:lstStyle/>
        <a:p>
          <a:endParaRPr lang="en-NZ" sz="2000">
            <a:latin typeface="Ariel"/>
          </a:endParaRPr>
        </a:p>
      </dgm:t>
    </dgm:pt>
    <dgm:pt modelId="{FE0F98D2-4CA6-4798-9AD8-CEC6A684BA05}" type="sibTrans" cxnId="{9B7151A0-CFC6-475A-8F48-0951F06090B6}">
      <dgm:prSet/>
      <dgm:spPr/>
      <dgm:t>
        <a:bodyPr/>
        <a:lstStyle/>
        <a:p>
          <a:endParaRPr lang="en-NZ" sz="2000">
            <a:latin typeface="Ariel"/>
          </a:endParaRPr>
        </a:p>
      </dgm:t>
    </dgm:pt>
    <dgm:pt modelId="{B5266C19-DFA3-42F1-8F6F-336F2702A849}" type="pres">
      <dgm:prSet presAssocID="{10DAA722-3E43-42EA-AD5F-1F7366D4D785}" presName="Name0" presStyleCnt="0">
        <dgm:presLayoutVars>
          <dgm:dir/>
          <dgm:resizeHandles val="exact"/>
        </dgm:presLayoutVars>
      </dgm:prSet>
      <dgm:spPr/>
    </dgm:pt>
    <dgm:pt modelId="{C9B9D36D-5355-4418-B7E1-2038EE2F50C3}" type="pres">
      <dgm:prSet presAssocID="{A80DE817-F83C-4B21-AB86-60D73555D705}" presName="node" presStyleLbl="node1" presStyleIdx="0" presStyleCnt="6" custScaleX="212759" custScaleY="119854">
        <dgm:presLayoutVars>
          <dgm:bulletEnabled val="1"/>
        </dgm:presLayoutVars>
      </dgm:prSet>
      <dgm:spPr/>
    </dgm:pt>
    <dgm:pt modelId="{BF4C9254-1739-4889-A4A9-BDBB4828DFE8}" type="pres">
      <dgm:prSet presAssocID="{9246B3D6-AB62-4A6C-98C4-603829BFF67A}" presName="sibTrans" presStyleLbl="sibTrans2D1" presStyleIdx="0" presStyleCnt="5"/>
      <dgm:spPr/>
    </dgm:pt>
    <dgm:pt modelId="{9885A270-877F-48A8-9D31-F8200A633BA2}" type="pres">
      <dgm:prSet presAssocID="{9246B3D6-AB62-4A6C-98C4-603829BFF67A}" presName="connectorText" presStyleLbl="sibTrans2D1" presStyleIdx="0" presStyleCnt="5"/>
      <dgm:spPr/>
    </dgm:pt>
    <dgm:pt modelId="{7566D5B8-E191-400E-9813-2C45243FF0D6}" type="pres">
      <dgm:prSet presAssocID="{E8F56726-D624-4E4F-82EF-3440E2F13C7F}" presName="node" presStyleLbl="node1" presStyleIdx="1" presStyleCnt="6" custScaleX="167231" custScaleY="119854">
        <dgm:presLayoutVars>
          <dgm:bulletEnabled val="1"/>
        </dgm:presLayoutVars>
      </dgm:prSet>
      <dgm:spPr/>
    </dgm:pt>
    <dgm:pt modelId="{116FC234-C230-498F-853B-415F0FAE840C}" type="pres">
      <dgm:prSet presAssocID="{58D22639-05BD-4D38-8805-016AC6D032E9}" presName="sibTrans" presStyleLbl="sibTrans2D1" presStyleIdx="1" presStyleCnt="5"/>
      <dgm:spPr/>
    </dgm:pt>
    <dgm:pt modelId="{092986AC-1292-4EEA-A188-2F76A53B9040}" type="pres">
      <dgm:prSet presAssocID="{58D22639-05BD-4D38-8805-016AC6D032E9}" presName="connectorText" presStyleLbl="sibTrans2D1" presStyleIdx="1" presStyleCnt="5"/>
      <dgm:spPr/>
    </dgm:pt>
    <dgm:pt modelId="{B2CBFB44-AD1E-435D-8AFE-852207BE26CF}" type="pres">
      <dgm:prSet presAssocID="{93374A55-9CCF-4E6F-B754-61157101D27E}" presName="node" presStyleLbl="node1" presStyleIdx="2" presStyleCnt="6" custScaleX="173221" custScaleY="119854">
        <dgm:presLayoutVars>
          <dgm:bulletEnabled val="1"/>
        </dgm:presLayoutVars>
      </dgm:prSet>
      <dgm:spPr/>
    </dgm:pt>
    <dgm:pt modelId="{B7DF352E-5CBA-4D67-B2B7-025BA988C335}" type="pres">
      <dgm:prSet presAssocID="{75ADD4AB-FAB9-4631-BE0D-03981E724290}" presName="sibTrans" presStyleLbl="sibTrans2D1" presStyleIdx="2" presStyleCnt="5"/>
      <dgm:spPr/>
    </dgm:pt>
    <dgm:pt modelId="{CEBCCDB2-3EC3-4FF7-99E1-A7BA8E9802B4}" type="pres">
      <dgm:prSet presAssocID="{75ADD4AB-FAB9-4631-BE0D-03981E724290}" presName="connectorText" presStyleLbl="sibTrans2D1" presStyleIdx="2" presStyleCnt="5"/>
      <dgm:spPr/>
    </dgm:pt>
    <dgm:pt modelId="{E423FE79-9CC6-485E-B87D-0A1467E69652}" type="pres">
      <dgm:prSet presAssocID="{B5D9B3E7-F71D-4143-AA90-F1A72480D017}" presName="node" presStyleLbl="node1" presStyleIdx="3" presStyleCnt="6" custScaleX="222346" custScaleY="119854">
        <dgm:presLayoutVars>
          <dgm:bulletEnabled val="1"/>
        </dgm:presLayoutVars>
      </dgm:prSet>
      <dgm:spPr/>
    </dgm:pt>
    <dgm:pt modelId="{014201BB-6D37-4244-B676-255CD0B208EE}" type="pres">
      <dgm:prSet presAssocID="{04FA4459-D023-4F27-974E-7AB2BB3CF11D}" presName="sibTrans" presStyleLbl="sibTrans2D1" presStyleIdx="3" presStyleCnt="5"/>
      <dgm:spPr/>
    </dgm:pt>
    <dgm:pt modelId="{45B029B6-762F-4506-9103-B6A18CB4F795}" type="pres">
      <dgm:prSet presAssocID="{04FA4459-D023-4F27-974E-7AB2BB3CF11D}" presName="connectorText" presStyleLbl="sibTrans2D1" presStyleIdx="3" presStyleCnt="5"/>
      <dgm:spPr/>
    </dgm:pt>
    <dgm:pt modelId="{28448070-1303-4E66-867F-29BF228AF09D}" type="pres">
      <dgm:prSet presAssocID="{73AF49EE-D274-47E4-BEEF-B4C2156A3D6E}" presName="node" presStyleLbl="node1" presStyleIdx="4" presStyleCnt="6" custScaleX="188816" custScaleY="119854">
        <dgm:presLayoutVars>
          <dgm:bulletEnabled val="1"/>
        </dgm:presLayoutVars>
      </dgm:prSet>
      <dgm:spPr/>
    </dgm:pt>
    <dgm:pt modelId="{9010A1BF-B4B7-4462-90F5-EB83C39495C1}" type="pres">
      <dgm:prSet presAssocID="{668D1E74-C6F8-4DCB-A914-94F109481A05}" presName="sibTrans" presStyleLbl="sibTrans2D1" presStyleIdx="4" presStyleCnt="5"/>
      <dgm:spPr/>
    </dgm:pt>
    <dgm:pt modelId="{42ABE7A3-CB5B-4701-A185-0DF9F7E7E2D3}" type="pres">
      <dgm:prSet presAssocID="{668D1E74-C6F8-4DCB-A914-94F109481A05}" presName="connectorText" presStyleLbl="sibTrans2D1" presStyleIdx="4" presStyleCnt="5"/>
      <dgm:spPr/>
    </dgm:pt>
    <dgm:pt modelId="{38410087-3254-4ED0-9695-E650BC6B3477}" type="pres">
      <dgm:prSet presAssocID="{997B3B99-5DAE-4E82-8379-48D217F21A9E}" presName="node" presStyleLbl="node1" presStyleIdx="5" presStyleCnt="6" custScaleX="139535" custScaleY="119854">
        <dgm:presLayoutVars>
          <dgm:bulletEnabled val="1"/>
        </dgm:presLayoutVars>
      </dgm:prSet>
      <dgm:spPr/>
    </dgm:pt>
  </dgm:ptLst>
  <dgm:cxnLst>
    <dgm:cxn modelId="{388FC200-DFF6-451D-ACB4-C92A2E9527A0}" type="presOf" srcId="{75ADD4AB-FAB9-4631-BE0D-03981E724290}" destId="{B7DF352E-5CBA-4D67-B2B7-025BA988C335}" srcOrd="0" destOrd="0" presId="urn:microsoft.com/office/officeart/2005/8/layout/process1"/>
    <dgm:cxn modelId="{2F00250C-1A64-4BE7-9338-DBA05B8998EC}" type="presOf" srcId="{9246B3D6-AB62-4A6C-98C4-603829BFF67A}" destId="{BF4C9254-1739-4889-A4A9-BDBB4828DFE8}" srcOrd="0" destOrd="0" presId="urn:microsoft.com/office/officeart/2005/8/layout/process1"/>
    <dgm:cxn modelId="{2AFFD813-44E1-4C31-ABDC-934AB3F92141}" type="presOf" srcId="{B5D9B3E7-F71D-4143-AA90-F1A72480D017}" destId="{E423FE79-9CC6-485E-B87D-0A1467E69652}" srcOrd="0" destOrd="0" presId="urn:microsoft.com/office/officeart/2005/8/layout/process1"/>
    <dgm:cxn modelId="{50DC3816-450F-4459-B5DD-84305F05E9B7}" type="presOf" srcId="{A80DE817-F83C-4B21-AB86-60D73555D705}" destId="{C9B9D36D-5355-4418-B7E1-2038EE2F50C3}" srcOrd="0" destOrd="0" presId="urn:microsoft.com/office/officeart/2005/8/layout/process1"/>
    <dgm:cxn modelId="{D4A18A21-9946-4193-A2F3-35FD09B537B3}" type="presOf" srcId="{75ADD4AB-FAB9-4631-BE0D-03981E724290}" destId="{CEBCCDB2-3EC3-4FF7-99E1-A7BA8E9802B4}" srcOrd="1" destOrd="0" presId="urn:microsoft.com/office/officeart/2005/8/layout/process1"/>
    <dgm:cxn modelId="{614D0632-FB1B-4092-9463-D5D0C300CFA3}" type="presOf" srcId="{93374A55-9CCF-4E6F-B754-61157101D27E}" destId="{B2CBFB44-AD1E-435D-8AFE-852207BE26CF}" srcOrd="0" destOrd="0" presId="urn:microsoft.com/office/officeart/2005/8/layout/process1"/>
    <dgm:cxn modelId="{849CE83B-EC6F-4619-9FD5-E1C340E192E5}" type="presOf" srcId="{73AF49EE-D274-47E4-BEEF-B4C2156A3D6E}" destId="{28448070-1303-4E66-867F-29BF228AF09D}" srcOrd="0" destOrd="0" presId="urn:microsoft.com/office/officeart/2005/8/layout/process1"/>
    <dgm:cxn modelId="{D1B6D35C-F617-4EC4-B3A9-3EBB2FDE4D5E}" srcId="{10DAA722-3E43-42EA-AD5F-1F7366D4D785}" destId="{73AF49EE-D274-47E4-BEEF-B4C2156A3D6E}" srcOrd="4" destOrd="0" parTransId="{226C96CB-92E2-4A81-9FF7-EB117DCD0E0A}" sibTransId="{668D1E74-C6F8-4DCB-A914-94F109481A05}"/>
    <dgm:cxn modelId="{F6FCE567-4DBC-45CF-BEAD-A2BE2253DFA4}" srcId="{10DAA722-3E43-42EA-AD5F-1F7366D4D785}" destId="{E8F56726-D624-4E4F-82EF-3440E2F13C7F}" srcOrd="1" destOrd="0" parTransId="{475A460B-F99E-4A55-A9AA-6A9CE32452AA}" sibTransId="{58D22639-05BD-4D38-8805-016AC6D032E9}"/>
    <dgm:cxn modelId="{B95D054A-DAF8-4A1F-B6E0-A6070B546154}" type="presOf" srcId="{E8F56726-D624-4E4F-82EF-3440E2F13C7F}" destId="{7566D5B8-E191-400E-9813-2C45243FF0D6}" srcOrd="0" destOrd="0" presId="urn:microsoft.com/office/officeart/2005/8/layout/process1"/>
    <dgm:cxn modelId="{3C7C254B-33B5-4CF2-B869-BB74922BD49B}" srcId="{10DAA722-3E43-42EA-AD5F-1F7366D4D785}" destId="{93374A55-9CCF-4E6F-B754-61157101D27E}" srcOrd="2" destOrd="0" parTransId="{1621749A-C44A-455E-820E-AF5AD4D29B2C}" sibTransId="{75ADD4AB-FAB9-4631-BE0D-03981E724290}"/>
    <dgm:cxn modelId="{B6E00C75-D146-444E-A5F7-C48D6E81438F}" type="presOf" srcId="{10DAA722-3E43-42EA-AD5F-1F7366D4D785}" destId="{B5266C19-DFA3-42F1-8F6F-336F2702A849}" srcOrd="0" destOrd="0" presId="urn:microsoft.com/office/officeart/2005/8/layout/process1"/>
    <dgm:cxn modelId="{F4766B75-F071-4974-ADC9-4F3BF5A94829}" type="presOf" srcId="{997B3B99-5DAE-4E82-8379-48D217F21A9E}" destId="{38410087-3254-4ED0-9695-E650BC6B3477}" srcOrd="0" destOrd="0" presId="urn:microsoft.com/office/officeart/2005/8/layout/process1"/>
    <dgm:cxn modelId="{345CE975-4EF8-4DA7-A759-E6B7EEF02ACB}" type="presOf" srcId="{04FA4459-D023-4F27-974E-7AB2BB3CF11D}" destId="{014201BB-6D37-4244-B676-255CD0B208EE}" srcOrd="0" destOrd="0" presId="urn:microsoft.com/office/officeart/2005/8/layout/process1"/>
    <dgm:cxn modelId="{A361A478-71CA-4551-A27D-A95E07C055D1}" type="presOf" srcId="{668D1E74-C6F8-4DCB-A914-94F109481A05}" destId="{9010A1BF-B4B7-4462-90F5-EB83C39495C1}" srcOrd="0" destOrd="0" presId="urn:microsoft.com/office/officeart/2005/8/layout/process1"/>
    <dgm:cxn modelId="{C9A1C69C-8E2A-4390-BEA4-14EEACCD1F01}" type="presOf" srcId="{58D22639-05BD-4D38-8805-016AC6D032E9}" destId="{116FC234-C230-498F-853B-415F0FAE840C}" srcOrd="0" destOrd="0" presId="urn:microsoft.com/office/officeart/2005/8/layout/process1"/>
    <dgm:cxn modelId="{9B7151A0-CFC6-475A-8F48-0951F06090B6}" srcId="{10DAA722-3E43-42EA-AD5F-1F7366D4D785}" destId="{997B3B99-5DAE-4E82-8379-48D217F21A9E}" srcOrd="5" destOrd="0" parTransId="{7146B74C-08D5-4E6D-8528-21412F6EAB6D}" sibTransId="{FE0F98D2-4CA6-4798-9AD8-CEC6A684BA05}"/>
    <dgm:cxn modelId="{B5D573A3-859B-4448-A704-DDBC427E80A4}" srcId="{10DAA722-3E43-42EA-AD5F-1F7366D4D785}" destId="{B5D9B3E7-F71D-4143-AA90-F1A72480D017}" srcOrd="3" destOrd="0" parTransId="{D279D360-F5DE-4394-B0DF-D18A5310DF4A}" sibTransId="{04FA4459-D023-4F27-974E-7AB2BB3CF11D}"/>
    <dgm:cxn modelId="{7B464FB1-FCA7-4DDD-A3F5-7E6D7E1F1F53}" type="presOf" srcId="{9246B3D6-AB62-4A6C-98C4-603829BFF67A}" destId="{9885A270-877F-48A8-9D31-F8200A633BA2}" srcOrd="1" destOrd="0" presId="urn:microsoft.com/office/officeart/2005/8/layout/process1"/>
    <dgm:cxn modelId="{CD526FC4-A553-4AD7-9982-874C1DD8F674}" type="presOf" srcId="{668D1E74-C6F8-4DCB-A914-94F109481A05}" destId="{42ABE7A3-CB5B-4701-A185-0DF9F7E7E2D3}" srcOrd="1" destOrd="0" presId="urn:microsoft.com/office/officeart/2005/8/layout/process1"/>
    <dgm:cxn modelId="{44CBB5DF-A406-4801-8BB6-3E752C9132A8}" type="presOf" srcId="{58D22639-05BD-4D38-8805-016AC6D032E9}" destId="{092986AC-1292-4EEA-A188-2F76A53B9040}" srcOrd="1" destOrd="0" presId="urn:microsoft.com/office/officeart/2005/8/layout/process1"/>
    <dgm:cxn modelId="{36B00BE0-7C26-4CB4-A826-5242D63DC5FE}" srcId="{10DAA722-3E43-42EA-AD5F-1F7366D4D785}" destId="{A80DE817-F83C-4B21-AB86-60D73555D705}" srcOrd="0" destOrd="0" parTransId="{3FC96604-5828-464F-A4A6-97146273E323}" sibTransId="{9246B3D6-AB62-4A6C-98C4-603829BFF67A}"/>
    <dgm:cxn modelId="{DB65C3F1-F0D4-4DB0-97F0-83D17F70DF12}" type="presOf" srcId="{04FA4459-D023-4F27-974E-7AB2BB3CF11D}" destId="{45B029B6-762F-4506-9103-B6A18CB4F795}" srcOrd="1" destOrd="0" presId="urn:microsoft.com/office/officeart/2005/8/layout/process1"/>
    <dgm:cxn modelId="{9E8BEFA1-E39D-4F07-AC94-643C84E7757A}" type="presParOf" srcId="{B5266C19-DFA3-42F1-8F6F-336F2702A849}" destId="{C9B9D36D-5355-4418-B7E1-2038EE2F50C3}" srcOrd="0" destOrd="0" presId="urn:microsoft.com/office/officeart/2005/8/layout/process1"/>
    <dgm:cxn modelId="{981A80C9-8E49-4539-88E7-E21734CB98F2}" type="presParOf" srcId="{B5266C19-DFA3-42F1-8F6F-336F2702A849}" destId="{BF4C9254-1739-4889-A4A9-BDBB4828DFE8}" srcOrd="1" destOrd="0" presId="urn:microsoft.com/office/officeart/2005/8/layout/process1"/>
    <dgm:cxn modelId="{1089A26C-95AA-4BA0-926D-EFFADE7AA7FF}" type="presParOf" srcId="{BF4C9254-1739-4889-A4A9-BDBB4828DFE8}" destId="{9885A270-877F-48A8-9D31-F8200A633BA2}" srcOrd="0" destOrd="0" presId="urn:microsoft.com/office/officeart/2005/8/layout/process1"/>
    <dgm:cxn modelId="{175FA113-9165-44EF-B7BC-C2B11AA5E8F4}" type="presParOf" srcId="{B5266C19-DFA3-42F1-8F6F-336F2702A849}" destId="{7566D5B8-E191-400E-9813-2C45243FF0D6}" srcOrd="2" destOrd="0" presId="urn:microsoft.com/office/officeart/2005/8/layout/process1"/>
    <dgm:cxn modelId="{95634CD8-161B-4E2D-89D8-CF182D4FFF3E}" type="presParOf" srcId="{B5266C19-DFA3-42F1-8F6F-336F2702A849}" destId="{116FC234-C230-498F-853B-415F0FAE840C}" srcOrd="3" destOrd="0" presId="urn:microsoft.com/office/officeart/2005/8/layout/process1"/>
    <dgm:cxn modelId="{98178333-2FD6-472E-9C47-A8D13BE52C71}" type="presParOf" srcId="{116FC234-C230-498F-853B-415F0FAE840C}" destId="{092986AC-1292-4EEA-A188-2F76A53B9040}" srcOrd="0" destOrd="0" presId="urn:microsoft.com/office/officeart/2005/8/layout/process1"/>
    <dgm:cxn modelId="{82F0A05F-273E-4734-83B1-B30B9714BE29}" type="presParOf" srcId="{B5266C19-DFA3-42F1-8F6F-336F2702A849}" destId="{B2CBFB44-AD1E-435D-8AFE-852207BE26CF}" srcOrd="4" destOrd="0" presId="urn:microsoft.com/office/officeart/2005/8/layout/process1"/>
    <dgm:cxn modelId="{38DAF066-0481-43A4-9174-54BB44E2A693}" type="presParOf" srcId="{B5266C19-DFA3-42F1-8F6F-336F2702A849}" destId="{B7DF352E-5CBA-4D67-B2B7-025BA988C335}" srcOrd="5" destOrd="0" presId="urn:microsoft.com/office/officeart/2005/8/layout/process1"/>
    <dgm:cxn modelId="{C4229FFC-2DAF-4D9F-95AD-F2F324582C73}" type="presParOf" srcId="{B7DF352E-5CBA-4D67-B2B7-025BA988C335}" destId="{CEBCCDB2-3EC3-4FF7-99E1-A7BA8E9802B4}" srcOrd="0" destOrd="0" presId="urn:microsoft.com/office/officeart/2005/8/layout/process1"/>
    <dgm:cxn modelId="{EC2D96F2-AFC1-4665-83C4-329F64341E34}" type="presParOf" srcId="{B5266C19-DFA3-42F1-8F6F-336F2702A849}" destId="{E423FE79-9CC6-485E-B87D-0A1467E69652}" srcOrd="6" destOrd="0" presId="urn:microsoft.com/office/officeart/2005/8/layout/process1"/>
    <dgm:cxn modelId="{7EEF2F93-1772-4A9F-BD53-508EC165D64C}" type="presParOf" srcId="{B5266C19-DFA3-42F1-8F6F-336F2702A849}" destId="{014201BB-6D37-4244-B676-255CD0B208EE}" srcOrd="7" destOrd="0" presId="urn:microsoft.com/office/officeart/2005/8/layout/process1"/>
    <dgm:cxn modelId="{DF26517B-5C56-46BB-87A2-24EF772AA6F0}" type="presParOf" srcId="{014201BB-6D37-4244-B676-255CD0B208EE}" destId="{45B029B6-762F-4506-9103-B6A18CB4F795}" srcOrd="0" destOrd="0" presId="urn:microsoft.com/office/officeart/2005/8/layout/process1"/>
    <dgm:cxn modelId="{CFA5EBA1-C228-4E40-92E6-A5CF9E9D6868}" type="presParOf" srcId="{B5266C19-DFA3-42F1-8F6F-336F2702A849}" destId="{28448070-1303-4E66-867F-29BF228AF09D}" srcOrd="8" destOrd="0" presId="urn:microsoft.com/office/officeart/2005/8/layout/process1"/>
    <dgm:cxn modelId="{978E2FB0-F813-4AAB-AB7E-B61D366208BF}" type="presParOf" srcId="{B5266C19-DFA3-42F1-8F6F-336F2702A849}" destId="{9010A1BF-B4B7-4462-90F5-EB83C39495C1}" srcOrd="9" destOrd="0" presId="urn:microsoft.com/office/officeart/2005/8/layout/process1"/>
    <dgm:cxn modelId="{4936216B-8DEA-4F7E-A4A6-A976334ADF42}" type="presParOf" srcId="{9010A1BF-B4B7-4462-90F5-EB83C39495C1}" destId="{42ABE7A3-CB5B-4701-A185-0DF9F7E7E2D3}" srcOrd="0" destOrd="0" presId="urn:microsoft.com/office/officeart/2005/8/layout/process1"/>
    <dgm:cxn modelId="{030092D4-3271-4BE7-B122-92C143493FA9}" type="presParOf" srcId="{B5266C19-DFA3-42F1-8F6F-336F2702A849}" destId="{38410087-3254-4ED0-9695-E650BC6B3477}" srcOrd="10"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10DAA722-3E43-42EA-AD5F-1F7366D4D785}" type="doc">
      <dgm:prSet loTypeId="urn:microsoft.com/office/officeart/2005/8/layout/process1" loCatId="process" qsTypeId="urn:microsoft.com/office/officeart/2005/8/quickstyle/simple1" qsCatId="simple" csTypeId="urn:microsoft.com/office/officeart/2005/8/colors/accent1_5" csCatId="accent1" phldr="1"/>
      <dgm:spPr/>
    </dgm:pt>
    <dgm:pt modelId="{A80DE817-F83C-4B21-AB86-60D73555D705}">
      <dgm:prSet phldrT="[Text]" custT="1"/>
      <dgm:spPr>
        <a:solidFill>
          <a:srgbClr val="792572">
            <a:alpha val="40000"/>
          </a:srgbClr>
        </a:solidFill>
      </dgm:spPr>
      <dgm:t>
        <a:bodyPr/>
        <a:lstStyle/>
        <a:p>
          <a:r>
            <a:rPr lang="en-NZ" sz="1800">
              <a:solidFill>
                <a:schemeClr val="tx1"/>
              </a:solidFill>
              <a:latin typeface="Ariel"/>
            </a:rPr>
            <a:t>Define topic, objective and sub-questions</a:t>
          </a:r>
        </a:p>
      </dgm:t>
    </dgm:pt>
    <dgm:pt modelId="{3FC96604-5828-464F-A4A6-97146273E323}" type="parTrans" cxnId="{36B00BE0-7C26-4CB4-A826-5242D63DC5FE}">
      <dgm:prSet/>
      <dgm:spPr/>
      <dgm:t>
        <a:bodyPr/>
        <a:lstStyle/>
        <a:p>
          <a:endParaRPr lang="en-NZ" sz="1800">
            <a:latin typeface="Ariel"/>
          </a:endParaRPr>
        </a:p>
      </dgm:t>
    </dgm:pt>
    <dgm:pt modelId="{9246B3D6-AB62-4A6C-98C4-603829BFF67A}" type="sibTrans" cxnId="{36B00BE0-7C26-4CB4-A826-5242D63DC5FE}">
      <dgm:prSet custT="1"/>
      <dgm:spPr>
        <a:solidFill>
          <a:srgbClr val="792572"/>
        </a:solidFill>
      </dgm:spPr>
      <dgm:t>
        <a:bodyPr/>
        <a:lstStyle/>
        <a:p>
          <a:endParaRPr lang="en-NZ" sz="1800">
            <a:latin typeface="Ariel"/>
          </a:endParaRPr>
        </a:p>
      </dgm:t>
    </dgm:pt>
    <dgm:pt modelId="{E8F56726-D624-4E4F-82EF-3440E2F13C7F}">
      <dgm:prSet phldrT="[Text]" custT="1"/>
      <dgm:spPr>
        <a:solidFill>
          <a:srgbClr val="792572">
            <a:alpha val="40000"/>
          </a:srgbClr>
        </a:solidFill>
      </dgm:spPr>
      <dgm:t>
        <a:bodyPr/>
        <a:lstStyle/>
        <a:p>
          <a:r>
            <a:rPr lang="en-NZ" sz="1800">
              <a:solidFill>
                <a:schemeClr val="tx1"/>
              </a:solidFill>
              <a:latin typeface="Ariel"/>
            </a:rPr>
            <a:t>Develop a protocol</a:t>
          </a:r>
        </a:p>
      </dgm:t>
    </dgm:pt>
    <dgm:pt modelId="{475A460B-F99E-4A55-A9AA-6A9CE32452AA}" type="parTrans" cxnId="{F6FCE567-4DBC-45CF-BEAD-A2BE2253DFA4}">
      <dgm:prSet/>
      <dgm:spPr/>
      <dgm:t>
        <a:bodyPr/>
        <a:lstStyle/>
        <a:p>
          <a:endParaRPr lang="en-NZ" sz="1800">
            <a:latin typeface="Ariel"/>
          </a:endParaRPr>
        </a:p>
      </dgm:t>
    </dgm:pt>
    <dgm:pt modelId="{58D22639-05BD-4D38-8805-016AC6D032E9}" type="sibTrans" cxnId="{F6FCE567-4DBC-45CF-BEAD-A2BE2253DFA4}">
      <dgm:prSet custT="1"/>
      <dgm:spPr>
        <a:solidFill>
          <a:srgbClr val="792572"/>
        </a:solidFill>
      </dgm:spPr>
      <dgm:t>
        <a:bodyPr/>
        <a:lstStyle/>
        <a:p>
          <a:endParaRPr lang="en-NZ" sz="1800">
            <a:latin typeface="Ariel"/>
          </a:endParaRPr>
        </a:p>
      </dgm:t>
    </dgm:pt>
    <dgm:pt modelId="{93374A55-9CCF-4E6F-B754-61157101D27E}">
      <dgm:prSet phldrT="[Text]" custT="1"/>
      <dgm:spPr>
        <a:solidFill>
          <a:srgbClr val="792572">
            <a:alpha val="40000"/>
          </a:srgbClr>
        </a:solidFill>
      </dgm:spPr>
      <dgm:t>
        <a:bodyPr/>
        <a:lstStyle/>
        <a:p>
          <a:r>
            <a:rPr lang="en-NZ" sz="1800">
              <a:solidFill>
                <a:schemeClr val="tx1"/>
              </a:solidFill>
              <a:latin typeface="Ariel"/>
            </a:rPr>
            <a:t>Apply PCC framework</a:t>
          </a:r>
        </a:p>
      </dgm:t>
    </dgm:pt>
    <dgm:pt modelId="{1621749A-C44A-455E-820E-AF5AD4D29B2C}" type="parTrans" cxnId="{3C7C254B-33B5-4CF2-B869-BB74922BD49B}">
      <dgm:prSet/>
      <dgm:spPr/>
      <dgm:t>
        <a:bodyPr/>
        <a:lstStyle/>
        <a:p>
          <a:endParaRPr lang="en-NZ" sz="1800">
            <a:latin typeface="Ariel"/>
          </a:endParaRPr>
        </a:p>
      </dgm:t>
    </dgm:pt>
    <dgm:pt modelId="{75ADD4AB-FAB9-4631-BE0D-03981E724290}" type="sibTrans" cxnId="{3C7C254B-33B5-4CF2-B869-BB74922BD49B}">
      <dgm:prSet custT="1"/>
      <dgm:spPr>
        <a:solidFill>
          <a:srgbClr val="792572"/>
        </a:solidFill>
      </dgm:spPr>
      <dgm:t>
        <a:bodyPr/>
        <a:lstStyle/>
        <a:p>
          <a:endParaRPr lang="en-NZ" sz="1800">
            <a:latin typeface="Ariel"/>
          </a:endParaRPr>
        </a:p>
      </dgm:t>
    </dgm:pt>
    <dgm:pt modelId="{B5D9B3E7-F71D-4143-AA90-F1A72480D017}">
      <dgm:prSet phldrT="[Text]" custT="1"/>
      <dgm:spPr>
        <a:solidFill>
          <a:srgbClr val="792572">
            <a:alpha val="40000"/>
          </a:srgbClr>
        </a:solidFill>
      </dgm:spPr>
      <dgm:t>
        <a:bodyPr/>
        <a:lstStyle/>
        <a:p>
          <a:r>
            <a:rPr lang="en-NZ" sz="1800">
              <a:solidFill>
                <a:schemeClr val="tx1"/>
              </a:solidFill>
              <a:latin typeface="Ariel"/>
            </a:rPr>
            <a:t>Conduct systematic searches</a:t>
          </a:r>
        </a:p>
      </dgm:t>
    </dgm:pt>
    <dgm:pt modelId="{D279D360-F5DE-4394-B0DF-D18A5310DF4A}" type="parTrans" cxnId="{B5D573A3-859B-4448-A704-DDBC427E80A4}">
      <dgm:prSet/>
      <dgm:spPr/>
      <dgm:t>
        <a:bodyPr/>
        <a:lstStyle/>
        <a:p>
          <a:endParaRPr lang="en-NZ" sz="1800">
            <a:latin typeface="Ariel"/>
          </a:endParaRPr>
        </a:p>
      </dgm:t>
    </dgm:pt>
    <dgm:pt modelId="{04FA4459-D023-4F27-974E-7AB2BB3CF11D}" type="sibTrans" cxnId="{B5D573A3-859B-4448-A704-DDBC427E80A4}">
      <dgm:prSet custT="1"/>
      <dgm:spPr>
        <a:solidFill>
          <a:srgbClr val="792572"/>
        </a:solidFill>
      </dgm:spPr>
      <dgm:t>
        <a:bodyPr/>
        <a:lstStyle/>
        <a:p>
          <a:endParaRPr lang="en-NZ" sz="1800">
            <a:latin typeface="Ariel"/>
          </a:endParaRPr>
        </a:p>
      </dgm:t>
    </dgm:pt>
    <dgm:pt modelId="{73AF49EE-D274-47E4-BEEF-B4C2156A3D6E}">
      <dgm:prSet phldrT="[Text]" custT="1"/>
      <dgm:spPr>
        <a:solidFill>
          <a:srgbClr val="792572">
            <a:alpha val="40000"/>
          </a:srgbClr>
        </a:solidFill>
      </dgm:spPr>
      <dgm:t>
        <a:bodyPr/>
        <a:lstStyle/>
        <a:p>
          <a:r>
            <a:rPr lang="en-NZ" sz="1800">
              <a:solidFill>
                <a:schemeClr val="tx1"/>
              </a:solidFill>
              <a:latin typeface="Ariel"/>
            </a:rPr>
            <a:t>Screen studies for eligibility criteria</a:t>
          </a:r>
        </a:p>
      </dgm:t>
    </dgm:pt>
    <dgm:pt modelId="{226C96CB-92E2-4A81-9FF7-EB117DCD0E0A}" type="parTrans" cxnId="{D1B6D35C-F617-4EC4-B3A9-3EBB2FDE4D5E}">
      <dgm:prSet/>
      <dgm:spPr/>
      <dgm:t>
        <a:bodyPr/>
        <a:lstStyle/>
        <a:p>
          <a:endParaRPr lang="en-NZ" sz="1800">
            <a:latin typeface="Ariel"/>
          </a:endParaRPr>
        </a:p>
      </dgm:t>
    </dgm:pt>
    <dgm:pt modelId="{668D1E74-C6F8-4DCB-A914-94F109481A05}" type="sibTrans" cxnId="{D1B6D35C-F617-4EC4-B3A9-3EBB2FDE4D5E}">
      <dgm:prSet custT="1"/>
      <dgm:spPr>
        <a:solidFill>
          <a:srgbClr val="792572"/>
        </a:solidFill>
      </dgm:spPr>
      <dgm:t>
        <a:bodyPr/>
        <a:lstStyle/>
        <a:p>
          <a:endParaRPr lang="en-NZ" sz="1800">
            <a:latin typeface="Ariel"/>
          </a:endParaRPr>
        </a:p>
      </dgm:t>
    </dgm:pt>
    <dgm:pt modelId="{997B3B99-5DAE-4E82-8379-48D217F21A9E}">
      <dgm:prSet phldrT="[Text]" custT="1"/>
      <dgm:spPr>
        <a:solidFill>
          <a:srgbClr val="792572">
            <a:alpha val="40000"/>
          </a:srgbClr>
        </a:solidFill>
      </dgm:spPr>
      <dgm:t>
        <a:bodyPr/>
        <a:lstStyle/>
        <a:p>
          <a:r>
            <a:rPr lang="en-NZ" sz="1800">
              <a:solidFill>
                <a:schemeClr val="tx1"/>
              </a:solidFill>
              <a:latin typeface="Ariel"/>
            </a:rPr>
            <a:t>Extract data</a:t>
          </a:r>
        </a:p>
      </dgm:t>
    </dgm:pt>
    <dgm:pt modelId="{7146B74C-08D5-4E6D-8528-21412F6EAB6D}" type="parTrans" cxnId="{9B7151A0-CFC6-475A-8F48-0951F06090B6}">
      <dgm:prSet/>
      <dgm:spPr/>
      <dgm:t>
        <a:bodyPr/>
        <a:lstStyle/>
        <a:p>
          <a:endParaRPr lang="en-NZ" sz="1800">
            <a:latin typeface="Ariel"/>
          </a:endParaRPr>
        </a:p>
      </dgm:t>
    </dgm:pt>
    <dgm:pt modelId="{FE0F98D2-4CA6-4798-9AD8-CEC6A684BA05}" type="sibTrans" cxnId="{9B7151A0-CFC6-475A-8F48-0951F06090B6}">
      <dgm:prSet custT="1"/>
      <dgm:spPr>
        <a:solidFill>
          <a:srgbClr val="792572"/>
        </a:solidFill>
      </dgm:spPr>
      <dgm:t>
        <a:bodyPr/>
        <a:lstStyle/>
        <a:p>
          <a:endParaRPr lang="en-NZ" sz="1800">
            <a:latin typeface="Ariel"/>
          </a:endParaRPr>
        </a:p>
      </dgm:t>
    </dgm:pt>
    <dgm:pt modelId="{25FE557F-62C5-412A-A314-0683BC7C12B9}">
      <dgm:prSet phldrT="[Text]" custT="1"/>
      <dgm:spPr>
        <a:solidFill>
          <a:srgbClr val="792572">
            <a:alpha val="40000"/>
          </a:srgbClr>
        </a:solidFill>
      </dgm:spPr>
      <dgm:t>
        <a:bodyPr/>
        <a:lstStyle/>
        <a:p>
          <a:r>
            <a:rPr lang="en-NZ" sz="1800">
              <a:solidFill>
                <a:schemeClr val="tx1"/>
              </a:solidFill>
              <a:latin typeface="Ariel"/>
            </a:rPr>
            <a:t>Write up</a:t>
          </a:r>
        </a:p>
      </dgm:t>
    </dgm:pt>
    <dgm:pt modelId="{2636A413-EE3C-4889-B441-CADCFA4945A0}" type="parTrans" cxnId="{62EB38F8-5E3A-4762-84DB-5B554B425B6D}">
      <dgm:prSet/>
      <dgm:spPr/>
      <dgm:t>
        <a:bodyPr/>
        <a:lstStyle/>
        <a:p>
          <a:endParaRPr lang="en-NZ" sz="1800"/>
        </a:p>
      </dgm:t>
    </dgm:pt>
    <dgm:pt modelId="{2F123231-4758-493D-9920-F1A7C0F05599}" type="sibTrans" cxnId="{62EB38F8-5E3A-4762-84DB-5B554B425B6D}">
      <dgm:prSet/>
      <dgm:spPr/>
      <dgm:t>
        <a:bodyPr/>
        <a:lstStyle/>
        <a:p>
          <a:endParaRPr lang="en-NZ" sz="1800"/>
        </a:p>
      </dgm:t>
    </dgm:pt>
    <dgm:pt modelId="{B5266C19-DFA3-42F1-8F6F-336F2702A849}" type="pres">
      <dgm:prSet presAssocID="{10DAA722-3E43-42EA-AD5F-1F7366D4D785}" presName="Name0" presStyleCnt="0">
        <dgm:presLayoutVars>
          <dgm:dir/>
          <dgm:resizeHandles val="exact"/>
        </dgm:presLayoutVars>
      </dgm:prSet>
      <dgm:spPr/>
    </dgm:pt>
    <dgm:pt modelId="{C9B9D36D-5355-4418-B7E1-2038EE2F50C3}" type="pres">
      <dgm:prSet presAssocID="{A80DE817-F83C-4B21-AB86-60D73555D705}" presName="node" presStyleLbl="node1" presStyleIdx="0" presStyleCnt="7" custScaleX="212759" custScaleY="102363">
        <dgm:presLayoutVars>
          <dgm:bulletEnabled val="1"/>
        </dgm:presLayoutVars>
      </dgm:prSet>
      <dgm:spPr/>
    </dgm:pt>
    <dgm:pt modelId="{BF4C9254-1739-4889-A4A9-BDBB4828DFE8}" type="pres">
      <dgm:prSet presAssocID="{9246B3D6-AB62-4A6C-98C4-603829BFF67A}" presName="sibTrans" presStyleLbl="sibTrans2D1" presStyleIdx="0" presStyleCnt="6"/>
      <dgm:spPr/>
    </dgm:pt>
    <dgm:pt modelId="{9885A270-877F-48A8-9D31-F8200A633BA2}" type="pres">
      <dgm:prSet presAssocID="{9246B3D6-AB62-4A6C-98C4-603829BFF67A}" presName="connectorText" presStyleLbl="sibTrans2D1" presStyleIdx="0" presStyleCnt="6"/>
      <dgm:spPr/>
    </dgm:pt>
    <dgm:pt modelId="{7566D5B8-E191-400E-9813-2C45243FF0D6}" type="pres">
      <dgm:prSet presAssocID="{E8F56726-D624-4E4F-82EF-3440E2F13C7F}" presName="node" presStyleLbl="node1" presStyleIdx="1" presStyleCnt="7" custScaleX="167231" custScaleY="102363">
        <dgm:presLayoutVars>
          <dgm:bulletEnabled val="1"/>
        </dgm:presLayoutVars>
      </dgm:prSet>
      <dgm:spPr/>
    </dgm:pt>
    <dgm:pt modelId="{116FC234-C230-498F-853B-415F0FAE840C}" type="pres">
      <dgm:prSet presAssocID="{58D22639-05BD-4D38-8805-016AC6D032E9}" presName="sibTrans" presStyleLbl="sibTrans2D1" presStyleIdx="1" presStyleCnt="6"/>
      <dgm:spPr/>
    </dgm:pt>
    <dgm:pt modelId="{092986AC-1292-4EEA-A188-2F76A53B9040}" type="pres">
      <dgm:prSet presAssocID="{58D22639-05BD-4D38-8805-016AC6D032E9}" presName="connectorText" presStyleLbl="sibTrans2D1" presStyleIdx="1" presStyleCnt="6"/>
      <dgm:spPr/>
    </dgm:pt>
    <dgm:pt modelId="{B2CBFB44-AD1E-435D-8AFE-852207BE26CF}" type="pres">
      <dgm:prSet presAssocID="{93374A55-9CCF-4E6F-B754-61157101D27E}" presName="node" presStyleLbl="node1" presStyleIdx="2" presStyleCnt="7" custScaleX="173221" custScaleY="102363">
        <dgm:presLayoutVars>
          <dgm:bulletEnabled val="1"/>
        </dgm:presLayoutVars>
      </dgm:prSet>
      <dgm:spPr/>
    </dgm:pt>
    <dgm:pt modelId="{B7DF352E-5CBA-4D67-B2B7-025BA988C335}" type="pres">
      <dgm:prSet presAssocID="{75ADD4AB-FAB9-4631-BE0D-03981E724290}" presName="sibTrans" presStyleLbl="sibTrans2D1" presStyleIdx="2" presStyleCnt="6"/>
      <dgm:spPr/>
    </dgm:pt>
    <dgm:pt modelId="{CEBCCDB2-3EC3-4FF7-99E1-A7BA8E9802B4}" type="pres">
      <dgm:prSet presAssocID="{75ADD4AB-FAB9-4631-BE0D-03981E724290}" presName="connectorText" presStyleLbl="sibTrans2D1" presStyleIdx="2" presStyleCnt="6"/>
      <dgm:spPr/>
    </dgm:pt>
    <dgm:pt modelId="{E423FE79-9CC6-485E-B87D-0A1467E69652}" type="pres">
      <dgm:prSet presAssocID="{B5D9B3E7-F71D-4143-AA90-F1A72480D017}" presName="node" presStyleLbl="node1" presStyleIdx="3" presStyleCnt="7" custScaleX="175254" custScaleY="102363">
        <dgm:presLayoutVars>
          <dgm:bulletEnabled val="1"/>
        </dgm:presLayoutVars>
      </dgm:prSet>
      <dgm:spPr/>
    </dgm:pt>
    <dgm:pt modelId="{014201BB-6D37-4244-B676-255CD0B208EE}" type="pres">
      <dgm:prSet presAssocID="{04FA4459-D023-4F27-974E-7AB2BB3CF11D}" presName="sibTrans" presStyleLbl="sibTrans2D1" presStyleIdx="3" presStyleCnt="6"/>
      <dgm:spPr/>
    </dgm:pt>
    <dgm:pt modelId="{45B029B6-762F-4506-9103-B6A18CB4F795}" type="pres">
      <dgm:prSet presAssocID="{04FA4459-D023-4F27-974E-7AB2BB3CF11D}" presName="connectorText" presStyleLbl="sibTrans2D1" presStyleIdx="3" presStyleCnt="6"/>
      <dgm:spPr/>
    </dgm:pt>
    <dgm:pt modelId="{28448070-1303-4E66-867F-29BF228AF09D}" type="pres">
      <dgm:prSet presAssocID="{73AF49EE-D274-47E4-BEEF-B4C2156A3D6E}" presName="node" presStyleLbl="node1" presStyleIdx="4" presStyleCnt="7" custScaleX="155936" custScaleY="102363">
        <dgm:presLayoutVars>
          <dgm:bulletEnabled val="1"/>
        </dgm:presLayoutVars>
      </dgm:prSet>
      <dgm:spPr/>
    </dgm:pt>
    <dgm:pt modelId="{9010A1BF-B4B7-4462-90F5-EB83C39495C1}" type="pres">
      <dgm:prSet presAssocID="{668D1E74-C6F8-4DCB-A914-94F109481A05}" presName="sibTrans" presStyleLbl="sibTrans2D1" presStyleIdx="4" presStyleCnt="6"/>
      <dgm:spPr/>
    </dgm:pt>
    <dgm:pt modelId="{42ABE7A3-CB5B-4701-A185-0DF9F7E7E2D3}" type="pres">
      <dgm:prSet presAssocID="{668D1E74-C6F8-4DCB-A914-94F109481A05}" presName="connectorText" presStyleLbl="sibTrans2D1" presStyleIdx="4" presStyleCnt="6"/>
      <dgm:spPr/>
    </dgm:pt>
    <dgm:pt modelId="{38410087-3254-4ED0-9695-E650BC6B3477}" type="pres">
      <dgm:prSet presAssocID="{997B3B99-5DAE-4E82-8379-48D217F21A9E}" presName="node" presStyleLbl="node1" presStyleIdx="5" presStyleCnt="7" custScaleX="111021" custScaleY="102363">
        <dgm:presLayoutVars>
          <dgm:bulletEnabled val="1"/>
        </dgm:presLayoutVars>
      </dgm:prSet>
      <dgm:spPr/>
    </dgm:pt>
    <dgm:pt modelId="{369FBC61-D21E-4959-B3A4-FD17FAE4F7A5}" type="pres">
      <dgm:prSet presAssocID="{FE0F98D2-4CA6-4798-9AD8-CEC6A684BA05}" presName="sibTrans" presStyleLbl="sibTrans2D1" presStyleIdx="5" presStyleCnt="6"/>
      <dgm:spPr/>
    </dgm:pt>
    <dgm:pt modelId="{0E8D640E-1215-44BA-B642-9AEB33544F07}" type="pres">
      <dgm:prSet presAssocID="{FE0F98D2-4CA6-4798-9AD8-CEC6A684BA05}" presName="connectorText" presStyleLbl="sibTrans2D1" presStyleIdx="5" presStyleCnt="6"/>
      <dgm:spPr/>
    </dgm:pt>
    <dgm:pt modelId="{AFB6FECD-BAD1-47C2-BF14-684A0555939D}" type="pres">
      <dgm:prSet presAssocID="{25FE557F-62C5-412A-A314-0683BC7C12B9}" presName="node" presStyleLbl="node1" presStyleIdx="6" presStyleCnt="7" custScaleX="124689" custScaleY="102363">
        <dgm:presLayoutVars>
          <dgm:bulletEnabled val="1"/>
        </dgm:presLayoutVars>
      </dgm:prSet>
      <dgm:spPr/>
    </dgm:pt>
  </dgm:ptLst>
  <dgm:cxnLst>
    <dgm:cxn modelId="{388FC200-DFF6-451D-ACB4-C92A2E9527A0}" type="presOf" srcId="{75ADD4AB-FAB9-4631-BE0D-03981E724290}" destId="{B7DF352E-5CBA-4D67-B2B7-025BA988C335}" srcOrd="0" destOrd="0" presId="urn:microsoft.com/office/officeart/2005/8/layout/process1"/>
    <dgm:cxn modelId="{2F00250C-1A64-4BE7-9338-DBA05B8998EC}" type="presOf" srcId="{9246B3D6-AB62-4A6C-98C4-603829BFF67A}" destId="{BF4C9254-1739-4889-A4A9-BDBB4828DFE8}" srcOrd="0" destOrd="0" presId="urn:microsoft.com/office/officeart/2005/8/layout/process1"/>
    <dgm:cxn modelId="{E015F910-A4E9-497B-8E5B-3A0F39683B6B}" type="presOf" srcId="{25FE557F-62C5-412A-A314-0683BC7C12B9}" destId="{AFB6FECD-BAD1-47C2-BF14-684A0555939D}" srcOrd="0" destOrd="0" presId="urn:microsoft.com/office/officeart/2005/8/layout/process1"/>
    <dgm:cxn modelId="{2AFFD813-44E1-4C31-ABDC-934AB3F92141}" type="presOf" srcId="{B5D9B3E7-F71D-4143-AA90-F1A72480D017}" destId="{E423FE79-9CC6-485E-B87D-0A1467E69652}" srcOrd="0" destOrd="0" presId="urn:microsoft.com/office/officeart/2005/8/layout/process1"/>
    <dgm:cxn modelId="{50DC3816-450F-4459-B5DD-84305F05E9B7}" type="presOf" srcId="{A80DE817-F83C-4B21-AB86-60D73555D705}" destId="{C9B9D36D-5355-4418-B7E1-2038EE2F50C3}" srcOrd="0" destOrd="0" presId="urn:microsoft.com/office/officeart/2005/8/layout/process1"/>
    <dgm:cxn modelId="{D4A18A21-9946-4193-A2F3-35FD09B537B3}" type="presOf" srcId="{75ADD4AB-FAB9-4631-BE0D-03981E724290}" destId="{CEBCCDB2-3EC3-4FF7-99E1-A7BA8E9802B4}" srcOrd="1" destOrd="0" presId="urn:microsoft.com/office/officeart/2005/8/layout/process1"/>
    <dgm:cxn modelId="{614D0632-FB1B-4092-9463-D5D0C300CFA3}" type="presOf" srcId="{93374A55-9CCF-4E6F-B754-61157101D27E}" destId="{B2CBFB44-AD1E-435D-8AFE-852207BE26CF}" srcOrd="0" destOrd="0" presId="urn:microsoft.com/office/officeart/2005/8/layout/process1"/>
    <dgm:cxn modelId="{849CE83B-EC6F-4619-9FD5-E1C340E192E5}" type="presOf" srcId="{73AF49EE-D274-47E4-BEEF-B4C2156A3D6E}" destId="{28448070-1303-4E66-867F-29BF228AF09D}" srcOrd="0" destOrd="0" presId="urn:microsoft.com/office/officeart/2005/8/layout/process1"/>
    <dgm:cxn modelId="{D1B6D35C-F617-4EC4-B3A9-3EBB2FDE4D5E}" srcId="{10DAA722-3E43-42EA-AD5F-1F7366D4D785}" destId="{73AF49EE-D274-47E4-BEEF-B4C2156A3D6E}" srcOrd="4" destOrd="0" parTransId="{226C96CB-92E2-4A81-9FF7-EB117DCD0E0A}" sibTransId="{668D1E74-C6F8-4DCB-A914-94F109481A05}"/>
    <dgm:cxn modelId="{F6FCE567-4DBC-45CF-BEAD-A2BE2253DFA4}" srcId="{10DAA722-3E43-42EA-AD5F-1F7366D4D785}" destId="{E8F56726-D624-4E4F-82EF-3440E2F13C7F}" srcOrd="1" destOrd="0" parTransId="{475A460B-F99E-4A55-A9AA-6A9CE32452AA}" sibTransId="{58D22639-05BD-4D38-8805-016AC6D032E9}"/>
    <dgm:cxn modelId="{B95D054A-DAF8-4A1F-B6E0-A6070B546154}" type="presOf" srcId="{E8F56726-D624-4E4F-82EF-3440E2F13C7F}" destId="{7566D5B8-E191-400E-9813-2C45243FF0D6}" srcOrd="0" destOrd="0" presId="urn:microsoft.com/office/officeart/2005/8/layout/process1"/>
    <dgm:cxn modelId="{3C7C254B-33B5-4CF2-B869-BB74922BD49B}" srcId="{10DAA722-3E43-42EA-AD5F-1F7366D4D785}" destId="{93374A55-9CCF-4E6F-B754-61157101D27E}" srcOrd="2" destOrd="0" parTransId="{1621749A-C44A-455E-820E-AF5AD4D29B2C}" sibTransId="{75ADD4AB-FAB9-4631-BE0D-03981E724290}"/>
    <dgm:cxn modelId="{B6E00C75-D146-444E-A5F7-C48D6E81438F}" type="presOf" srcId="{10DAA722-3E43-42EA-AD5F-1F7366D4D785}" destId="{B5266C19-DFA3-42F1-8F6F-336F2702A849}" srcOrd="0" destOrd="0" presId="urn:microsoft.com/office/officeart/2005/8/layout/process1"/>
    <dgm:cxn modelId="{F4766B75-F071-4974-ADC9-4F3BF5A94829}" type="presOf" srcId="{997B3B99-5DAE-4E82-8379-48D217F21A9E}" destId="{38410087-3254-4ED0-9695-E650BC6B3477}" srcOrd="0" destOrd="0" presId="urn:microsoft.com/office/officeart/2005/8/layout/process1"/>
    <dgm:cxn modelId="{345CE975-4EF8-4DA7-A759-E6B7EEF02ACB}" type="presOf" srcId="{04FA4459-D023-4F27-974E-7AB2BB3CF11D}" destId="{014201BB-6D37-4244-B676-255CD0B208EE}" srcOrd="0" destOrd="0" presId="urn:microsoft.com/office/officeart/2005/8/layout/process1"/>
    <dgm:cxn modelId="{A361A478-71CA-4551-A27D-A95E07C055D1}" type="presOf" srcId="{668D1E74-C6F8-4DCB-A914-94F109481A05}" destId="{9010A1BF-B4B7-4462-90F5-EB83C39495C1}" srcOrd="0" destOrd="0" presId="urn:microsoft.com/office/officeart/2005/8/layout/process1"/>
    <dgm:cxn modelId="{87A67180-EF2C-4E4E-A048-1F363B3EAF91}" type="presOf" srcId="{FE0F98D2-4CA6-4798-9AD8-CEC6A684BA05}" destId="{0E8D640E-1215-44BA-B642-9AEB33544F07}" srcOrd="1" destOrd="0" presId="urn:microsoft.com/office/officeart/2005/8/layout/process1"/>
    <dgm:cxn modelId="{C9A1C69C-8E2A-4390-BEA4-14EEACCD1F01}" type="presOf" srcId="{58D22639-05BD-4D38-8805-016AC6D032E9}" destId="{116FC234-C230-498F-853B-415F0FAE840C}" srcOrd="0" destOrd="0" presId="urn:microsoft.com/office/officeart/2005/8/layout/process1"/>
    <dgm:cxn modelId="{9B7151A0-CFC6-475A-8F48-0951F06090B6}" srcId="{10DAA722-3E43-42EA-AD5F-1F7366D4D785}" destId="{997B3B99-5DAE-4E82-8379-48D217F21A9E}" srcOrd="5" destOrd="0" parTransId="{7146B74C-08D5-4E6D-8528-21412F6EAB6D}" sibTransId="{FE0F98D2-4CA6-4798-9AD8-CEC6A684BA05}"/>
    <dgm:cxn modelId="{B5D573A3-859B-4448-A704-DDBC427E80A4}" srcId="{10DAA722-3E43-42EA-AD5F-1F7366D4D785}" destId="{B5D9B3E7-F71D-4143-AA90-F1A72480D017}" srcOrd="3" destOrd="0" parTransId="{D279D360-F5DE-4394-B0DF-D18A5310DF4A}" sibTransId="{04FA4459-D023-4F27-974E-7AB2BB3CF11D}"/>
    <dgm:cxn modelId="{78BFD6AA-174A-40E0-BAB4-1C1A03B0F65A}" type="presOf" srcId="{FE0F98D2-4CA6-4798-9AD8-CEC6A684BA05}" destId="{369FBC61-D21E-4959-B3A4-FD17FAE4F7A5}" srcOrd="0" destOrd="0" presId="urn:microsoft.com/office/officeart/2005/8/layout/process1"/>
    <dgm:cxn modelId="{7B464FB1-FCA7-4DDD-A3F5-7E6D7E1F1F53}" type="presOf" srcId="{9246B3D6-AB62-4A6C-98C4-603829BFF67A}" destId="{9885A270-877F-48A8-9D31-F8200A633BA2}" srcOrd="1" destOrd="0" presId="urn:microsoft.com/office/officeart/2005/8/layout/process1"/>
    <dgm:cxn modelId="{CD526FC4-A553-4AD7-9982-874C1DD8F674}" type="presOf" srcId="{668D1E74-C6F8-4DCB-A914-94F109481A05}" destId="{42ABE7A3-CB5B-4701-A185-0DF9F7E7E2D3}" srcOrd="1" destOrd="0" presId="urn:microsoft.com/office/officeart/2005/8/layout/process1"/>
    <dgm:cxn modelId="{44CBB5DF-A406-4801-8BB6-3E752C9132A8}" type="presOf" srcId="{58D22639-05BD-4D38-8805-016AC6D032E9}" destId="{092986AC-1292-4EEA-A188-2F76A53B9040}" srcOrd="1" destOrd="0" presId="urn:microsoft.com/office/officeart/2005/8/layout/process1"/>
    <dgm:cxn modelId="{36B00BE0-7C26-4CB4-A826-5242D63DC5FE}" srcId="{10DAA722-3E43-42EA-AD5F-1F7366D4D785}" destId="{A80DE817-F83C-4B21-AB86-60D73555D705}" srcOrd="0" destOrd="0" parTransId="{3FC96604-5828-464F-A4A6-97146273E323}" sibTransId="{9246B3D6-AB62-4A6C-98C4-603829BFF67A}"/>
    <dgm:cxn modelId="{DB65C3F1-F0D4-4DB0-97F0-83D17F70DF12}" type="presOf" srcId="{04FA4459-D023-4F27-974E-7AB2BB3CF11D}" destId="{45B029B6-762F-4506-9103-B6A18CB4F795}" srcOrd="1" destOrd="0" presId="urn:microsoft.com/office/officeart/2005/8/layout/process1"/>
    <dgm:cxn modelId="{62EB38F8-5E3A-4762-84DB-5B554B425B6D}" srcId="{10DAA722-3E43-42EA-AD5F-1F7366D4D785}" destId="{25FE557F-62C5-412A-A314-0683BC7C12B9}" srcOrd="6" destOrd="0" parTransId="{2636A413-EE3C-4889-B441-CADCFA4945A0}" sibTransId="{2F123231-4758-493D-9920-F1A7C0F05599}"/>
    <dgm:cxn modelId="{9E8BEFA1-E39D-4F07-AC94-643C84E7757A}" type="presParOf" srcId="{B5266C19-DFA3-42F1-8F6F-336F2702A849}" destId="{C9B9D36D-5355-4418-B7E1-2038EE2F50C3}" srcOrd="0" destOrd="0" presId="urn:microsoft.com/office/officeart/2005/8/layout/process1"/>
    <dgm:cxn modelId="{981A80C9-8E49-4539-88E7-E21734CB98F2}" type="presParOf" srcId="{B5266C19-DFA3-42F1-8F6F-336F2702A849}" destId="{BF4C9254-1739-4889-A4A9-BDBB4828DFE8}" srcOrd="1" destOrd="0" presId="urn:microsoft.com/office/officeart/2005/8/layout/process1"/>
    <dgm:cxn modelId="{1089A26C-95AA-4BA0-926D-EFFADE7AA7FF}" type="presParOf" srcId="{BF4C9254-1739-4889-A4A9-BDBB4828DFE8}" destId="{9885A270-877F-48A8-9D31-F8200A633BA2}" srcOrd="0" destOrd="0" presId="urn:microsoft.com/office/officeart/2005/8/layout/process1"/>
    <dgm:cxn modelId="{175FA113-9165-44EF-B7BC-C2B11AA5E8F4}" type="presParOf" srcId="{B5266C19-DFA3-42F1-8F6F-336F2702A849}" destId="{7566D5B8-E191-400E-9813-2C45243FF0D6}" srcOrd="2" destOrd="0" presId="urn:microsoft.com/office/officeart/2005/8/layout/process1"/>
    <dgm:cxn modelId="{95634CD8-161B-4E2D-89D8-CF182D4FFF3E}" type="presParOf" srcId="{B5266C19-DFA3-42F1-8F6F-336F2702A849}" destId="{116FC234-C230-498F-853B-415F0FAE840C}" srcOrd="3" destOrd="0" presId="urn:microsoft.com/office/officeart/2005/8/layout/process1"/>
    <dgm:cxn modelId="{98178333-2FD6-472E-9C47-A8D13BE52C71}" type="presParOf" srcId="{116FC234-C230-498F-853B-415F0FAE840C}" destId="{092986AC-1292-4EEA-A188-2F76A53B9040}" srcOrd="0" destOrd="0" presId="urn:microsoft.com/office/officeart/2005/8/layout/process1"/>
    <dgm:cxn modelId="{82F0A05F-273E-4734-83B1-B30B9714BE29}" type="presParOf" srcId="{B5266C19-DFA3-42F1-8F6F-336F2702A849}" destId="{B2CBFB44-AD1E-435D-8AFE-852207BE26CF}" srcOrd="4" destOrd="0" presId="urn:microsoft.com/office/officeart/2005/8/layout/process1"/>
    <dgm:cxn modelId="{38DAF066-0481-43A4-9174-54BB44E2A693}" type="presParOf" srcId="{B5266C19-DFA3-42F1-8F6F-336F2702A849}" destId="{B7DF352E-5CBA-4D67-B2B7-025BA988C335}" srcOrd="5" destOrd="0" presId="urn:microsoft.com/office/officeart/2005/8/layout/process1"/>
    <dgm:cxn modelId="{C4229FFC-2DAF-4D9F-95AD-F2F324582C73}" type="presParOf" srcId="{B7DF352E-5CBA-4D67-B2B7-025BA988C335}" destId="{CEBCCDB2-3EC3-4FF7-99E1-A7BA8E9802B4}" srcOrd="0" destOrd="0" presId="urn:microsoft.com/office/officeart/2005/8/layout/process1"/>
    <dgm:cxn modelId="{EC2D96F2-AFC1-4665-83C4-329F64341E34}" type="presParOf" srcId="{B5266C19-DFA3-42F1-8F6F-336F2702A849}" destId="{E423FE79-9CC6-485E-B87D-0A1467E69652}" srcOrd="6" destOrd="0" presId="urn:microsoft.com/office/officeart/2005/8/layout/process1"/>
    <dgm:cxn modelId="{7EEF2F93-1772-4A9F-BD53-508EC165D64C}" type="presParOf" srcId="{B5266C19-DFA3-42F1-8F6F-336F2702A849}" destId="{014201BB-6D37-4244-B676-255CD0B208EE}" srcOrd="7" destOrd="0" presId="urn:microsoft.com/office/officeart/2005/8/layout/process1"/>
    <dgm:cxn modelId="{DF26517B-5C56-46BB-87A2-24EF772AA6F0}" type="presParOf" srcId="{014201BB-6D37-4244-B676-255CD0B208EE}" destId="{45B029B6-762F-4506-9103-B6A18CB4F795}" srcOrd="0" destOrd="0" presId="urn:microsoft.com/office/officeart/2005/8/layout/process1"/>
    <dgm:cxn modelId="{CFA5EBA1-C228-4E40-92E6-A5CF9E9D6868}" type="presParOf" srcId="{B5266C19-DFA3-42F1-8F6F-336F2702A849}" destId="{28448070-1303-4E66-867F-29BF228AF09D}" srcOrd="8" destOrd="0" presId="urn:microsoft.com/office/officeart/2005/8/layout/process1"/>
    <dgm:cxn modelId="{978E2FB0-F813-4AAB-AB7E-B61D366208BF}" type="presParOf" srcId="{B5266C19-DFA3-42F1-8F6F-336F2702A849}" destId="{9010A1BF-B4B7-4462-90F5-EB83C39495C1}" srcOrd="9" destOrd="0" presId="urn:microsoft.com/office/officeart/2005/8/layout/process1"/>
    <dgm:cxn modelId="{4936216B-8DEA-4F7E-A4A6-A976334ADF42}" type="presParOf" srcId="{9010A1BF-B4B7-4462-90F5-EB83C39495C1}" destId="{42ABE7A3-CB5B-4701-A185-0DF9F7E7E2D3}" srcOrd="0" destOrd="0" presId="urn:microsoft.com/office/officeart/2005/8/layout/process1"/>
    <dgm:cxn modelId="{030092D4-3271-4BE7-B122-92C143493FA9}" type="presParOf" srcId="{B5266C19-DFA3-42F1-8F6F-336F2702A849}" destId="{38410087-3254-4ED0-9695-E650BC6B3477}" srcOrd="10" destOrd="0" presId="urn:microsoft.com/office/officeart/2005/8/layout/process1"/>
    <dgm:cxn modelId="{57E853FA-07A2-489C-BDF7-24D88F4D0E13}" type="presParOf" srcId="{B5266C19-DFA3-42F1-8F6F-336F2702A849}" destId="{369FBC61-D21E-4959-B3A4-FD17FAE4F7A5}" srcOrd="11" destOrd="0" presId="urn:microsoft.com/office/officeart/2005/8/layout/process1"/>
    <dgm:cxn modelId="{C88BCB70-FBFD-4965-8E0C-956FC0358D8F}" type="presParOf" srcId="{369FBC61-D21E-4959-B3A4-FD17FAE4F7A5}" destId="{0E8D640E-1215-44BA-B642-9AEB33544F07}" srcOrd="0" destOrd="0" presId="urn:microsoft.com/office/officeart/2005/8/layout/process1"/>
    <dgm:cxn modelId="{2DD862E9-1E93-4387-9E95-E8FDCB3EFCC0}" type="presParOf" srcId="{B5266C19-DFA3-42F1-8F6F-336F2702A849}" destId="{AFB6FECD-BAD1-47C2-BF14-684A0555939D}" srcOrd="12"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3BBDA404-04DD-4866-9F03-0E569DF29790}"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68F6CAB2-4C02-4F13-979B-FBD99F85260E}">
      <dgm:prSet/>
      <dgm:spPr>
        <a:solidFill>
          <a:srgbClr val="F05B4A"/>
        </a:solidFill>
        <a:ln w="76200">
          <a:solidFill>
            <a:schemeClr val="bg1"/>
          </a:solidFill>
        </a:ln>
      </dgm:spPr>
      <dgm:t>
        <a:bodyPr/>
        <a:lstStyle/>
        <a:p>
          <a:r>
            <a:rPr lang="en-US" b="1">
              <a:latin typeface="Arial" panose="020B0604020202020204" pitchFamily="34" charset="0"/>
              <a:cs typeface="Arial" panose="020B0604020202020204" pitchFamily="34" charset="0"/>
            </a:rPr>
            <a:t>AND</a:t>
          </a:r>
          <a:endParaRPr lang="en-US">
            <a:latin typeface="Arial" panose="020B0604020202020204" pitchFamily="34" charset="0"/>
            <a:cs typeface="Arial" panose="020B0604020202020204" pitchFamily="34" charset="0"/>
          </a:endParaRPr>
        </a:p>
      </dgm:t>
    </dgm:pt>
    <dgm:pt modelId="{891269DF-8133-4161-A1CA-EE21B8CF6AC2}" type="parTrans" cxnId="{1991FC03-F452-44D2-B8C9-0970BE1530AF}">
      <dgm:prSet/>
      <dgm:spPr/>
      <dgm:t>
        <a:bodyPr/>
        <a:lstStyle/>
        <a:p>
          <a:endParaRPr lang="en-US"/>
        </a:p>
      </dgm:t>
    </dgm:pt>
    <dgm:pt modelId="{E56F5855-E9F0-4173-AA1D-E3DEF285B4AB}" type="sibTrans" cxnId="{1991FC03-F452-44D2-B8C9-0970BE1530AF}">
      <dgm:prSet/>
      <dgm:spPr/>
      <dgm:t>
        <a:bodyPr/>
        <a:lstStyle/>
        <a:p>
          <a:endParaRPr lang="en-US"/>
        </a:p>
      </dgm:t>
    </dgm:pt>
    <dgm:pt modelId="{E237D20D-5A76-42AA-A25F-37D8E1758269}">
      <dgm:prSet/>
      <dgm:spPr>
        <a:solidFill>
          <a:srgbClr val="F05B4A">
            <a:alpha val="20000"/>
          </a:srgbClr>
        </a:solidFill>
        <a:ln>
          <a:noFill/>
        </a:ln>
      </dgm:spPr>
      <dgm:t>
        <a:bodyPr/>
        <a:lstStyle/>
        <a:p>
          <a:r>
            <a:rPr lang="en-US">
              <a:latin typeface="Arial" panose="020B0604020202020204" pitchFamily="34" charset="0"/>
              <a:cs typeface="Arial" panose="020B0604020202020204" pitchFamily="34" charset="0"/>
            </a:rPr>
            <a:t>Includes </a:t>
          </a:r>
          <a:r>
            <a:rPr lang="en-US" b="1">
              <a:latin typeface="Arial" panose="020B0604020202020204" pitchFamily="34" charset="0"/>
              <a:cs typeface="Arial" panose="020B0604020202020204" pitchFamily="34" charset="0"/>
            </a:rPr>
            <a:t>both</a:t>
          </a:r>
          <a:r>
            <a:rPr lang="en-US">
              <a:latin typeface="Arial" panose="020B0604020202020204" pitchFamily="34" charset="0"/>
              <a:cs typeface="Arial" panose="020B0604020202020204" pitchFamily="34" charset="0"/>
            </a:rPr>
            <a:t> search terms</a:t>
          </a:r>
        </a:p>
      </dgm:t>
    </dgm:pt>
    <dgm:pt modelId="{3CB9CC8B-900E-44BF-A377-CDA011EA7B00}" type="parTrans" cxnId="{24E3011D-8B6E-48DE-8D74-1083C231F1BD}">
      <dgm:prSet/>
      <dgm:spPr/>
      <dgm:t>
        <a:bodyPr/>
        <a:lstStyle/>
        <a:p>
          <a:endParaRPr lang="en-US"/>
        </a:p>
      </dgm:t>
    </dgm:pt>
    <dgm:pt modelId="{A9641584-4A7C-4EDE-9B97-2DC6EA2B48D6}" type="sibTrans" cxnId="{24E3011D-8B6E-48DE-8D74-1083C231F1BD}">
      <dgm:prSet/>
      <dgm:spPr/>
      <dgm:t>
        <a:bodyPr/>
        <a:lstStyle/>
        <a:p>
          <a:endParaRPr lang="en-US"/>
        </a:p>
      </dgm:t>
    </dgm:pt>
    <dgm:pt modelId="{05A592DD-D79A-4E38-ADD6-6B03CFA7D67E}">
      <dgm:prSet/>
      <dgm:spPr>
        <a:solidFill>
          <a:srgbClr val="F05B4A">
            <a:alpha val="20000"/>
          </a:srgbClr>
        </a:solidFill>
        <a:ln>
          <a:noFill/>
        </a:ln>
      </dgm:spPr>
      <dgm:t>
        <a:bodyPr/>
        <a:lstStyle/>
        <a:p>
          <a:r>
            <a:rPr lang="en-US">
              <a:latin typeface="Arial" panose="020B0604020202020204" pitchFamily="34" charset="0"/>
              <a:cs typeface="Arial" panose="020B0604020202020204" pitchFamily="34" charset="0"/>
            </a:rPr>
            <a:t>Many databases use AND by default</a:t>
          </a:r>
        </a:p>
      </dgm:t>
    </dgm:pt>
    <dgm:pt modelId="{633D0F28-D7E7-4076-9ADC-9DE26BEB7A89}" type="parTrans" cxnId="{7204A72E-09C6-4E24-A5A8-85974AEF4A69}">
      <dgm:prSet/>
      <dgm:spPr/>
      <dgm:t>
        <a:bodyPr/>
        <a:lstStyle/>
        <a:p>
          <a:endParaRPr lang="en-US"/>
        </a:p>
      </dgm:t>
    </dgm:pt>
    <dgm:pt modelId="{47FDE959-4442-4D0A-94F7-9353EA1BD52B}" type="sibTrans" cxnId="{7204A72E-09C6-4E24-A5A8-85974AEF4A69}">
      <dgm:prSet/>
      <dgm:spPr/>
      <dgm:t>
        <a:bodyPr/>
        <a:lstStyle/>
        <a:p>
          <a:endParaRPr lang="en-US"/>
        </a:p>
      </dgm:t>
    </dgm:pt>
    <dgm:pt modelId="{B619736D-1CFB-401D-874E-12A012DCEC3F}">
      <dgm:prSet/>
      <dgm:spPr>
        <a:solidFill>
          <a:srgbClr val="F05B4A">
            <a:alpha val="20000"/>
          </a:srgbClr>
        </a:solidFill>
        <a:ln>
          <a:noFill/>
        </a:ln>
      </dgm:spPr>
      <dgm:t>
        <a:bodyPr/>
        <a:lstStyle/>
        <a:p>
          <a:r>
            <a:rPr lang="en-US" b="1">
              <a:latin typeface="Arial" panose="020B0604020202020204" pitchFamily="34" charset="0"/>
              <a:cs typeface="Arial" panose="020B0604020202020204" pitchFamily="34" charset="0"/>
            </a:rPr>
            <a:t>Narrows</a:t>
          </a:r>
          <a:r>
            <a:rPr lang="en-US">
              <a:latin typeface="Arial" panose="020B0604020202020204" pitchFamily="34" charset="0"/>
              <a:cs typeface="Arial" panose="020B0604020202020204" pitchFamily="34" charset="0"/>
            </a:rPr>
            <a:t> your search</a:t>
          </a:r>
        </a:p>
      </dgm:t>
    </dgm:pt>
    <dgm:pt modelId="{5A0C3F57-7AC9-46B9-9891-8A71979BBC34}" type="parTrans" cxnId="{95B8FBB4-A8ED-4ADF-A121-8E316B82A166}">
      <dgm:prSet/>
      <dgm:spPr/>
      <dgm:t>
        <a:bodyPr/>
        <a:lstStyle/>
        <a:p>
          <a:endParaRPr lang="en-US"/>
        </a:p>
      </dgm:t>
    </dgm:pt>
    <dgm:pt modelId="{E00DA98E-59A4-4EC6-AC72-18C187C39B0E}" type="sibTrans" cxnId="{95B8FBB4-A8ED-4ADF-A121-8E316B82A166}">
      <dgm:prSet/>
      <dgm:spPr/>
      <dgm:t>
        <a:bodyPr/>
        <a:lstStyle/>
        <a:p>
          <a:endParaRPr lang="en-US"/>
        </a:p>
      </dgm:t>
    </dgm:pt>
    <dgm:pt modelId="{57F12267-D4DB-4FD2-9390-C298787F81B5}">
      <dgm:prSet/>
      <dgm:spPr>
        <a:solidFill>
          <a:srgbClr val="F05B4A"/>
        </a:solidFill>
        <a:ln w="76200">
          <a:solidFill>
            <a:schemeClr val="bg1"/>
          </a:solidFill>
        </a:ln>
      </dgm:spPr>
      <dgm:t>
        <a:bodyPr/>
        <a:lstStyle/>
        <a:p>
          <a:r>
            <a:rPr lang="en-US" b="1">
              <a:latin typeface="Arial" panose="020B0604020202020204" pitchFamily="34" charset="0"/>
              <a:cs typeface="Arial" panose="020B0604020202020204" pitchFamily="34" charset="0"/>
            </a:rPr>
            <a:t>OR</a:t>
          </a:r>
          <a:endParaRPr lang="en-US">
            <a:latin typeface="Arial" panose="020B0604020202020204" pitchFamily="34" charset="0"/>
            <a:cs typeface="Arial" panose="020B0604020202020204" pitchFamily="34" charset="0"/>
          </a:endParaRPr>
        </a:p>
      </dgm:t>
    </dgm:pt>
    <dgm:pt modelId="{652AD0F5-5519-4153-A09D-BEE1F791EEDA}" type="parTrans" cxnId="{AB98A57A-E011-4DCA-8610-8C6ACA7C027D}">
      <dgm:prSet/>
      <dgm:spPr/>
      <dgm:t>
        <a:bodyPr/>
        <a:lstStyle/>
        <a:p>
          <a:endParaRPr lang="en-US"/>
        </a:p>
      </dgm:t>
    </dgm:pt>
    <dgm:pt modelId="{E60D1186-00E1-40B7-A474-3A5FCA4689F3}" type="sibTrans" cxnId="{AB98A57A-E011-4DCA-8610-8C6ACA7C027D}">
      <dgm:prSet/>
      <dgm:spPr/>
      <dgm:t>
        <a:bodyPr/>
        <a:lstStyle/>
        <a:p>
          <a:endParaRPr lang="en-US"/>
        </a:p>
      </dgm:t>
    </dgm:pt>
    <dgm:pt modelId="{B4567F35-AC70-458C-89BB-DB68FDFA51E8}">
      <dgm:prSet/>
      <dgm:spPr>
        <a:solidFill>
          <a:srgbClr val="F05B4A">
            <a:alpha val="20000"/>
          </a:srgbClr>
        </a:solidFill>
        <a:ln>
          <a:noFill/>
        </a:ln>
      </dgm:spPr>
      <dgm:t>
        <a:bodyPr/>
        <a:lstStyle/>
        <a:p>
          <a:r>
            <a:rPr lang="en-US">
              <a:latin typeface="Arial" panose="020B0604020202020204" pitchFamily="34" charset="0"/>
              <a:cs typeface="Arial" panose="020B0604020202020204" pitchFamily="34" charset="0"/>
            </a:rPr>
            <a:t>Includes </a:t>
          </a:r>
          <a:r>
            <a:rPr lang="en-US" b="1">
              <a:latin typeface="Arial" panose="020B0604020202020204" pitchFamily="34" charset="0"/>
              <a:cs typeface="Arial" panose="020B0604020202020204" pitchFamily="34" charset="0"/>
            </a:rPr>
            <a:t>either</a:t>
          </a:r>
          <a:r>
            <a:rPr lang="en-US">
              <a:latin typeface="Arial" panose="020B0604020202020204" pitchFamily="34" charset="0"/>
              <a:cs typeface="Arial" panose="020B0604020202020204" pitchFamily="34" charset="0"/>
            </a:rPr>
            <a:t> search term</a:t>
          </a:r>
        </a:p>
      </dgm:t>
    </dgm:pt>
    <dgm:pt modelId="{695E52FC-9402-4B66-8C46-6C1939AF5434}" type="parTrans" cxnId="{3F755B01-F0A3-4659-97F4-328A28DC14F7}">
      <dgm:prSet/>
      <dgm:spPr/>
      <dgm:t>
        <a:bodyPr/>
        <a:lstStyle/>
        <a:p>
          <a:endParaRPr lang="en-US"/>
        </a:p>
      </dgm:t>
    </dgm:pt>
    <dgm:pt modelId="{8D4B2EF4-DCAB-4EE8-B176-7F03032F4B8B}" type="sibTrans" cxnId="{3F755B01-F0A3-4659-97F4-328A28DC14F7}">
      <dgm:prSet/>
      <dgm:spPr/>
      <dgm:t>
        <a:bodyPr/>
        <a:lstStyle/>
        <a:p>
          <a:endParaRPr lang="en-US"/>
        </a:p>
      </dgm:t>
    </dgm:pt>
    <dgm:pt modelId="{F2C638F5-9D2B-44F9-A054-420F50F3E412}">
      <dgm:prSet/>
      <dgm:spPr>
        <a:solidFill>
          <a:srgbClr val="F05B4A">
            <a:alpha val="20000"/>
          </a:srgbClr>
        </a:solidFill>
        <a:ln>
          <a:noFill/>
        </a:ln>
      </dgm:spPr>
      <dgm:t>
        <a:bodyPr/>
        <a:lstStyle/>
        <a:p>
          <a:r>
            <a:rPr lang="en-US" b="1">
              <a:latin typeface="Arial" panose="020B0604020202020204" pitchFamily="34" charset="0"/>
              <a:cs typeface="Arial" panose="020B0604020202020204" pitchFamily="34" charset="0"/>
            </a:rPr>
            <a:t>Broadens</a:t>
          </a:r>
          <a:r>
            <a:rPr lang="en-US">
              <a:latin typeface="Arial" panose="020B0604020202020204" pitchFamily="34" charset="0"/>
              <a:cs typeface="Arial" panose="020B0604020202020204" pitchFamily="34" charset="0"/>
            </a:rPr>
            <a:t> your search</a:t>
          </a:r>
        </a:p>
      </dgm:t>
    </dgm:pt>
    <dgm:pt modelId="{DDE42F82-D5D1-455B-AB5E-05BB5F7B92FA}" type="parTrans" cxnId="{DF345DCC-B10F-4024-A4C3-48B5B2391DFF}">
      <dgm:prSet/>
      <dgm:spPr/>
      <dgm:t>
        <a:bodyPr/>
        <a:lstStyle/>
        <a:p>
          <a:endParaRPr lang="en-US"/>
        </a:p>
      </dgm:t>
    </dgm:pt>
    <dgm:pt modelId="{E114EA52-C244-4C9C-ABD9-80B7EA8FB62E}" type="sibTrans" cxnId="{DF345DCC-B10F-4024-A4C3-48B5B2391DFF}">
      <dgm:prSet/>
      <dgm:spPr/>
      <dgm:t>
        <a:bodyPr/>
        <a:lstStyle/>
        <a:p>
          <a:endParaRPr lang="en-US"/>
        </a:p>
      </dgm:t>
    </dgm:pt>
    <dgm:pt modelId="{9485B8F0-E081-4AB9-848B-4EA11ECC4B2C}" type="pres">
      <dgm:prSet presAssocID="{3BBDA404-04DD-4866-9F03-0E569DF29790}" presName="Name0" presStyleCnt="0">
        <dgm:presLayoutVars>
          <dgm:dir/>
          <dgm:animLvl val="lvl"/>
          <dgm:resizeHandles val="exact"/>
        </dgm:presLayoutVars>
      </dgm:prSet>
      <dgm:spPr/>
    </dgm:pt>
    <dgm:pt modelId="{6A130325-8BF7-4F32-B286-889587B1C178}" type="pres">
      <dgm:prSet presAssocID="{68F6CAB2-4C02-4F13-979B-FBD99F85260E}" presName="linNode" presStyleCnt="0"/>
      <dgm:spPr/>
    </dgm:pt>
    <dgm:pt modelId="{0ED90367-982D-4425-8650-02587A8DEF2C}" type="pres">
      <dgm:prSet presAssocID="{68F6CAB2-4C02-4F13-979B-FBD99F85260E}" presName="parentText" presStyleLbl="node1" presStyleIdx="0" presStyleCnt="2">
        <dgm:presLayoutVars>
          <dgm:chMax val="1"/>
          <dgm:bulletEnabled val="1"/>
        </dgm:presLayoutVars>
      </dgm:prSet>
      <dgm:spPr/>
    </dgm:pt>
    <dgm:pt modelId="{AF00D9D1-0E98-4030-B69C-7E6D11A09FB3}" type="pres">
      <dgm:prSet presAssocID="{68F6CAB2-4C02-4F13-979B-FBD99F85260E}" presName="descendantText" presStyleLbl="alignAccFollowNode1" presStyleIdx="0" presStyleCnt="2">
        <dgm:presLayoutVars>
          <dgm:bulletEnabled val="1"/>
        </dgm:presLayoutVars>
      </dgm:prSet>
      <dgm:spPr/>
    </dgm:pt>
    <dgm:pt modelId="{F8834437-58B0-4F93-AAD6-59B374D5D3B8}" type="pres">
      <dgm:prSet presAssocID="{E56F5855-E9F0-4173-AA1D-E3DEF285B4AB}" presName="sp" presStyleCnt="0"/>
      <dgm:spPr/>
    </dgm:pt>
    <dgm:pt modelId="{ED9AB2E9-55CA-4D14-B495-5344DB10E1B9}" type="pres">
      <dgm:prSet presAssocID="{57F12267-D4DB-4FD2-9390-C298787F81B5}" presName="linNode" presStyleCnt="0"/>
      <dgm:spPr/>
    </dgm:pt>
    <dgm:pt modelId="{8B3419B6-9163-4091-88E5-17858E42B9D7}" type="pres">
      <dgm:prSet presAssocID="{57F12267-D4DB-4FD2-9390-C298787F81B5}" presName="parentText" presStyleLbl="node1" presStyleIdx="1" presStyleCnt="2">
        <dgm:presLayoutVars>
          <dgm:chMax val="1"/>
          <dgm:bulletEnabled val="1"/>
        </dgm:presLayoutVars>
      </dgm:prSet>
      <dgm:spPr/>
    </dgm:pt>
    <dgm:pt modelId="{AE4DACFD-D63F-47A6-99C1-5CA521859920}" type="pres">
      <dgm:prSet presAssocID="{57F12267-D4DB-4FD2-9390-C298787F81B5}" presName="descendantText" presStyleLbl="alignAccFollowNode1" presStyleIdx="1" presStyleCnt="2">
        <dgm:presLayoutVars>
          <dgm:bulletEnabled val="1"/>
        </dgm:presLayoutVars>
      </dgm:prSet>
      <dgm:spPr/>
    </dgm:pt>
  </dgm:ptLst>
  <dgm:cxnLst>
    <dgm:cxn modelId="{3F755B01-F0A3-4659-97F4-328A28DC14F7}" srcId="{57F12267-D4DB-4FD2-9390-C298787F81B5}" destId="{B4567F35-AC70-458C-89BB-DB68FDFA51E8}" srcOrd="0" destOrd="0" parTransId="{695E52FC-9402-4B66-8C46-6C1939AF5434}" sibTransId="{8D4B2EF4-DCAB-4EE8-B176-7F03032F4B8B}"/>
    <dgm:cxn modelId="{1991FC03-F452-44D2-B8C9-0970BE1530AF}" srcId="{3BBDA404-04DD-4866-9F03-0E569DF29790}" destId="{68F6CAB2-4C02-4F13-979B-FBD99F85260E}" srcOrd="0" destOrd="0" parTransId="{891269DF-8133-4161-A1CA-EE21B8CF6AC2}" sibTransId="{E56F5855-E9F0-4173-AA1D-E3DEF285B4AB}"/>
    <dgm:cxn modelId="{769DB906-CAC7-46BC-8170-2047A102BC98}" type="presOf" srcId="{E237D20D-5A76-42AA-A25F-37D8E1758269}" destId="{AF00D9D1-0E98-4030-B69C-7E6D11A09FB3}" srcOrd="0" destOrd="0" presId="urn:microsoft.com/office/officeart/2005/8/layout/vList5"/>
    <dgm:cxn modelId="{24E3011D-8B6E-48DE-8D74-1083C231F1BD}" srcId="{68F6CAB2-4C02-4F13-979B-FBD99F85260E}" destId="{E237D20D-5A76-42AA-A25F-37D8E1758269}" srcOrd="0" destOrd="0" parTransId="{3CB9CC8B-900E-44BF-A377-CDA011EA7B00}" sibTransId="{A9641584-4A7C-4EDE-9B97-2DC6EA2B48D6}"/>
    <dgm:cxn modelId="{33CF4A25-7BFD-4E18-AA4A-92C9993ADDBC}" type="presOf" srcId="{F2C638F5-9D2B-44F9-A054-420F50F3E412}" destId="{AE4DACFD-D63F-47A6-99C1-5CA521859920}" srcOrd="0" destOrd="1" presId="urn:microsoft.com/office/officeart/2005/8/layout/vList5"/>
    <dgm:cxn modelId="{7204A72E-09C6-4E24-A5A8-85974AEF4A69}" srcId="{68F6CAB2-4C02-4F13-979B-FBD99F85260E}" destId="{05A592DD-D79A-4E38-ADD6-6B03CFA7D67E}" srcOrd="1" destOrd="0" parTransId="{633D0F28-D7E7-4076-9ADC-9DE26BEB7A89}" sibTransId="{47FDE959-4442-4D0A-94F7-9353EA1BD52B}"/>
    <dgm:cxn modelId="{364CF236-FB33-4036-BAF3-BC83A02D0AF5}" type="presOf" srcId="{B619736D-1CFB-401D-874E-12A012DCEC3F}" destId="{AF00D9D1-0E98-4030-B69C-7E6D11A09FB3}" srcOrd="0" destOrd="2" presId="urn:microsoft.com/office/officeart/2005/8/layout/vList5"/>
    <dgm:cxn modelId="{540E5147-20F7-48D4-854B-FF016D1969E6}" type="presOf" srcId="{57F12267-D4DB-4FD2-9390-C298787F81B5}" destId="{8B3419B6-9163-4091-88E5-17858E42B9D7}" srcOrd="0" destOrd="0" presId="urn:microsoft.com/office/officeart/2005/8/layout/vList5"/>
    <dgm:cxn modelId="{D1D77755-19FD-4379-8573-6023C115886E}" type="presOf" srcId="{68F6CAB2-4C02-4F13-979B-FBD99F85260E}" destId="{0ED90367-982D-4425-8650-02587A8DEF2C}" srcOrd="0" destOrd="0" presId="urn:microsoft.com/office/officeart/2005/8/layout/vList5"/>
    <dgm:cxn modelId="{AB98A57A-E011-4DCA-8610-8C6ACA7C027D}" srcId="{3BBDA404-04DD-4866-9F03-0E569DF29790}" destId="{57F12267-D4DB-4FD2-9390-C298787F81B5}" srcOrd="1" destOrd="0" parTransId="{652AD0F5-5519-4153-A09D-BEE1F791EEDA}" sibTransId="{E60D1186-00E1-40B7-A474-3A5FCA4689F3}"/>
    <dgm:cxn modelId="{95B8FBB4-A8ED-4ADF-A121-8E316B82A166}" srcId="{68F6CAB2-4C02-4F13-979B-FBD99F85260E}" destId="{B619736D-1CFB-401D-874E-12A012DCEC3F}" srcOrd="2" destOrd="0" parTransId="{5A0C3F57-7AC9-46B9-9891-8A71979BBC34}" sibTransId="{E00DA98E-59A4-4EC6-AC72-18C187C39B0E}"/>
    <dgm:cxn modelId="{F3446AC2-3574-4685-AA4B-E39D5D628DAD}" type="presOf" srcId="{05A592DD-D79A-4E38-ADD6-6B03CFA7D67E}" destId="{AF00D9D1-0E98-4030-B69C-7E6D11A09FB3}" srcOrd="0" destOrd="1" presId="urn:microsoft.com/office/officeart/2005/8/layout/vList5"/>
    <dgm:cxn modelId="{DF345DCC-B10F-4024-A4C3-48B5B2391DFF}" srcId="{57F12267-D4DB-4FD2-9390-C298787F81B5}" destId="{F2C638F5-9D2B-44F9-A054-420F50F3E412}" srcOrd="1" destOrd="0" parTransId="{DDE42F82-D5D1-455B-AB5E-05BB5F7B92FA}" sibTransId="{E114EA52-C244-4C9C-ABD9-80B7EA8FB62E}"/>
    <dgm:cxn modelId="{3F0FFCFE-034B-4690-95B2-02072545A6A1}" type="presOf" srcId="{B4567F35-AC70-458C-89BB-DB68FDFA51E8}" destId="{AE4DACFD-D63F-47A6-99C1-5CA521859920}" srcOrd="0" destOrd="0" presId="urn:microsoft.com/office/officeart/2005/8/layout/vList5"/>
    <dgm:cxn modelId="{3011FBFF-DD82-4482-B4ED-9D58FA4240D2}" type="presOf" srcId="{3BBDA404-04DD-4866-9F03-0E569DF29790}" destId="{9485B8F0-E081-4AB9-848B-4EA11ECC4B2C}" srcOrd="0" destOrd="0" presId="urn:microsoft.com/office/officeart/2005/8/layout/vList5"/>
    <dgm:cxn modelId="{8376D8B4-9CB4-419B-8758-ACCF63BF9F76}" type="presParOf" srcId="{9485B8F0-E081-4AB9-848B-4EA11ECC4B2C}" destId="{6A130325-8BF7-4F32-B286-889587B1C178}" srcOrd="0" destOrd="0" presId="urn:microsoft.com/office/officeart/2005/8/layout/vList5"/>
    <dgm:cxn modelId="{8D910E90-BD10-479E-B944-01C9E85667B2}" type="presParOf" srcId="{6A130325-8BF7-4F32-B286-889587B1C178}" destId="{0ED90367-982D-4425-8650-02587A8DEF2C}" srcOrd="0" destOrd="0" presId="urn:microsoft.com/office/officeart/2005/8/layout/vList5"/>
    <dgm:cxn modelId="{637ACDA1-E551-42C1-9F5D-EFC2D5394193}" type="presParOf" srcId="{6A130325-8BF7-4F32-B286-889587B1C178}" destId="{AF00D9D1-0E98-4030-B69C-7E6D11A09FB3}" srcOrd="1" destOrd="0" presId="urn:microsoft.com/office/officeart/2005/8/layout/vList5"/>
    <dgm:cxn modelId="{3AF978F8-54CC-4C01-ACF6-44F04E2B7774}" type="presParOf" srcId="{9485B8F0-E081-4AB9-848B-4EA11ECC4B2C}" destId="{F8834437-58B0-4F93-AAD6-59B374D5D3B8}" srcOrd="1" destOrd="0" presId="urn:microsoft.com/office/officeart/2005/8/layout/vList5"/>
    <dgm:cxn modelId="{C7F716DE-F35C-4AC1-87C7-B9CFCC498354}" type="presParOf" srcId="{9485B8F0-E081-4AB9-848B-4EA11ECC4B2C}" destId="{ED9AB2E9-55CA-4D14-B495-5344DB10E1B9}" srcOrd="2" destOrd="0" presId="urn:microsoft.com/office/officeart/2005/8/layout/vList5"/>
    <dgm:cxn modelId="{144EEB4A-8150-4F3F-B87D-01F926599B4E}" type="presParOf" srcId="{ED9AB2E9-55CA-4D14-B495-5344DB10E1B9}" destId="{8B3419B6-9163-4091-88E5-17858E42B9D7}" srcOrd="0" destOrd="0" presId="urn:microsoft.com/office/officeart/2005/8/layout/vList5"/>
    <dgm:cxn modelId="{91180B19-183D-4782-9DCE-160B59572C12}" type="presParOf" srcId="{ED9AB2E9-55CA-4D14-B495-5344DB10E1B9}" destId="{AE4DACFD-D63F-47A6-99C1-5CA52185992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72703F-EB58-4B0C-8B2A-EDF2A51B2C6C}" type="doc">
      <dgm:prSet loTypeId="urn:microsoft.com/office/officeart/2019/1/layout/PeoplePortraitsList" loCatId="profile" qsTypeId="urn:microsoft.com/office/officeart/2005/8/quickstyle/simple1" qsCatId="simple" csTypeId="urn:microsoft.com/office/officeart/2005/8/colors/colorful2" csCatId="colorful" phldr="1"/>
      <dgm:spPr/>
      <dgm:t>
        <a:bodyPr/>
        <a:lstStyle/>
        <a:p>
          <a:endParaRPr lang="en-US"/>
        </a:p>
      </dgm:t>
    </dgm:pt>
    <dgm:pt modelId="{23CA95F9-8BCF-40C1-B842-BCFFD43632F6}">
      <dgm:prSet custT="1"/>
      <dgm:spPr/>
      <dgm:t>
        <a:bodyPr/>
        <a:lstStyle/>
        <a:p>
          <a:pPr algn="ctr">
            <a:lnSpc>
              <a:spcPct val="100000"/>
            </a:lnSpc>
            <a:defRPr b="1" spc="20">
              <a:latin typeface="+mj-lt"/>
            </a:defRPr>
          </a:pPr>
          <a:endParaRPr lang="en-US" sz="1600" b="0">
            <a:solidFill>
              <a:schemeClr val="bg1"/>
            </a:solidFill>
            <a:latin typeface="+mn-lt"/>
          </a:endParaRPr>
        </a:p>
      </dgm:t>
    </dgm:pt>
    <dgm:pt modelId="{FC4F4986-5DCD-4DC2-B7FD-2C5FABEF9979}" type="parTrans" cxnId="{E6EDE7CF-5B3F-4E2C-99EE-D5462F0EC9CE}">
      <dgm:prSet/>
      <dgm:spPr/>
      <dgm:t>
        <a:bodyPr/>
        <a:lstStyle/>
        <a:p>
          <a:endParaRPr lang="en-US"/>
        </a:p>
      </dgm:t>
    </dgm:pt>
    <dgm:pt modelId="{D868EA7F-D868-4231-86D5-66D9B2DF2F62}" type="sibTrans" cxnId="{E6EDE7CF-5B3F-4E2C-99EE-D5462F0EC9CE}">
      <dgm:prSet/>
      <dgm:spPr/>
      <dgm:t>
        <a:bodyPr/>
        <a:lstStyle/>
        <a:p>
          <a:endParaRPr lang="en-US"/>
        </a:p>
      </dgm:t>
    </dgm:pt>
    <dgm:pt modelId="{1E293C9C-50F7-4DF0-A45F-EF6AA41E15B2}">
      <dgm:prSet custT="1"/>
      <dgm:spPr/>
      <dgm:t>
        <a:bodyPr/>
        <a:lstStyle/>
        <a:p>
          <a:pPr algn="ctr">
            <a:lnSpc>
              <a:spcPct val="100000"/>
            </a:lnSpc>
            <a:defRPr b="1" spc="20">
              <a:latin typeface="+mj-lt"/>
            </a:defRPr>
          </a:pPr>
          <a:endParaRPr lang="en-US" sz="1600" b="0">
            <a:solidFill>
              <a:schemeClr val="bg1"/>
            </a:solidFill>
            <a:latin typeface="+mn-lt"/>
          </a:endParaRPr>
        </a:p>
      </dgm:t>
    </dgm:pt>
    <dgm:pt modelId="{04936CC5-1B2F-4620-ABDF-F195956C3F4A}" type="parTrans" cxnId="{A7E7000F-0D10-4D88-844F-C9CB2A6A39DA}">
      <dgm:prSet/>
      <dgm:spPr/>
      <dgm:t>
        <a:bodyPr/>
        <a:lstStyle/>
        <a:p>
          <a:endParaRPr lang="en-US"/>
        </a:p>
      </dgm:t>
    </dgm:pt>
    <dgm:pt modelId="{E019F05B-61F4-4915-9D10-5D6F328EA591}" type="sibTrans" cxnId="{A7E7000F-0D10-4D88-844F-C9CB2A6A39DA}">
      <dgm:prSet/>
      <dgm:spPr/>
      <dgm:t>
        <a:bodyPr/>
        <a:lstStyle/>
        <a:p>
          <a:endParaRPr lang="en-US"/>
        </a:p>
      </dgm:t>
    </dgm:pt>
    <dgm:pt modelId="{DA3F2F2F-B5A8-4CFD-ABCE-1BC48CD913AF}">
      <dgm:prSet custT="1"/>
      <dgm:spPr/>
      <dgm:t>
        <a:bodyPr/>
        <a:lstStyle/>
        <a:p>
          <a:pPr algn="ctr">
            <a:lnSpc>
              <a:spcPct val="100000"/>
            </a:lnSpc>
            <a:defRPr b="1" spc="20">
              <a:latin typeface="+mj-lt"/>
            </a:defRPr>
          </a:pPr>
          <a:br>
            <a:rPr lang="en-US" sz="1600">
              <a:solidFill>
                <a:schemeClr val="tx1"/>
              </a:solidFill>
            </a:rPr>
          </a:br>
          <a:endParaRPr lang="en-US" sz="1600" b="0">
            <a:solidFill>
              <a:schemeClr val="bg1"/>
            </a:solidFill>
            <a:latin typeface="+mn-lt"/>
          </a:endParaRPr>
        </a:p>
      </dgm:t>
    </dgm:pt>
    <dgm:pt modelId="{D4AFA5E0-6624-49A6-B10B-4FFA7483C001}" type="parTrans" cxnId="{307321D6-32A9-4F29-A35B-8328C6417311}">
      <dgm:prSet/>
      <dgm:spPr/>
      <dgm:t>
        <a:bodyPr/>
        <a:lstStyle/>
        <a:p>
          <a:endParaRPr lang="en-US"/>
        </a:p>
      </dgm:t>
    </dgm:pt>
    <dgm:pt modelId="{038FE749-6004-418E-86C7-7C1B1D7930F4}" type="sibTrans" cxnId="{307321D6-32A9-4F29-A35B-8328C6417311}">
      <dgm:prSet/>
      <dgm:spPr/>
      <dgm:t>
        <a:bodyPr/>
        <a:lstStyle/>
        <a:p>
          <a:endParaRPr lang="en-US"/>
        </a:p>
      </dgm:t>
    </dgm:pt>
    <dgm:pt modelId="{BF30E86D-EAFC-44CE-B56C-D7C5EC7742F3}" type="pres">
      <dgm:prSet presAssocID="{5C72703F-EB58-4B0C-8B2A-EDF2A51B2C6C}" presName="root" presStyleCnt="0">
        <dgm:presLayoutVars>
          <dgm:dir/>
          <dgm:resizeHandles val="exact"/>
        </dgm:presLayoutVars>
      </dgm:prSet>
      <dgm:spPr/>
    </dgm:pt>
    <dgm:pt modelId="{34A89649-B4A9-4A6F-8793-5A3DB37DDDA6}" type="pres">
      <dgm:prSet presAssocID="{23CA95F9-8BCF-40C1-B842-BCFFD43632F6}" presName="compNode" presStyleCnt="0"/>
      <dgm:spPr/>
    </dgm:pt>
    <dgm:pt modelId="{FFB9F511-6797-4909-9D3B-89EBC96F25A8}" type="pres">
      <dgm:prSet presAssocID="{23CA95F9-8BCF-40C1-B842-BCFFD43632F6}" presName="topSpace" presStyleCnt="0"/>
      <dgm:spPr/>
    </dgm:pt>
    <dgm:pt modelId="{73073D5B-7ADA-4F8B-AD34-0BE114905A44}" type="pres">
      <dgm:prSet presAssocID="{23CA95F9-8BCF-40C1-B842-BCFFD43632F6}" presName="photoElip" presStyleLbl="node1" presStyleIdx="0" presStyleCnt="3" custScaleX="94002" custScaleY="91271" custLinFactNeighborX="10326" custLinFactNeighborY="-13683"/>
      <dgm:spPr>
        <a:prstGeom prst="rect">
          <a:avLst/>
        </a:prstGeom>
        <a:blipFill>
          <a:blip xmlns:r="http://schemas.openxmlformats.org/officeDocument/2006/relationships" r:embed="rId1"/>
          <a:srcRect/>
          <a:stretch>
            <a:fillRect l="-46000" r="-46000"/>
          </a:stretch>
        </a:blipFill>
        <a:ln>
          <a:noFill/>
        </a:ln>
      </dgm:spPr>
    </dgm:pt>
    <dgm:pt modelId="{EE33220B-2292-4F19-BD6E-B7F529CD8414}" type="pres">
      <dgm:prSet presAssocID="{23CA95F9-8BCF-40C1-B842-BCFFD43632F6}" presName="iconSpace" presStyleCnt="0"/>
      <dgm:spPr/>
    </dgm:pt>
    <dgm:pt modelId="{FDFAF16A-4FD0-49F4-8593-32E9A31A4FF7}" type="pres">
      <dgm:prSet presAssocID="{23CA95F9-8BCF-40C1-B842-BCFFD43632F6}" presName="nameTx" presStyleLbl="revTx" presStyleIdx="0" presStyleCnt="6" custLinFactNeighborY="17872">
        <dgm:presLayoutVars>
          <dgm:chMax val="0"/>
          <dgm:chPref val="0"/>
        </dgm:presLayoutVars>
      </dgm:prSet>
      <dgm:spPr/>
    </dgm:pt>
    <dgm:pt modelId="{EEB88C88-E325-43D0-B163-BFD87C897361}" type="pres">
      <dgm:prSet presAssocID="{23CA95F9-8BCF-40C1-B842-BCFFD43632F6}" presName="txSpace" presStyleCnt="0"/>
      <dgm:spPr/>
    </dgm:pt>
    <dgm:pt modelId="{7D166BBB-55AF-452C-B9A0-94A1EE55FF4F}" type="pres">
      <dgm:prSet presAssocID="{23CA95F9-8BCF-40C1-B842-BCFFD43632F6}" presName="desTx" presStyleLbl="revTx" presStyleIdx="1" presStyleCnt="6">
        <dgm:presLayoutVars/>
      </dgm:prSet>
      <dgm:spPr/>
    </dgm:pt>
    <dgm:pt modelId="{860D3358-284A-4827-88CC-2F74FF5A1E56}" type="pres">
      <dgm:prSet presAssocID="{23CA95F9-8BCF-40C1-B842-BCFFD43632F6}" presName="bottSpace" presStyleCnt="0"/>
      <dgm:spPr/>
    </dgm:pt>
    <dgm:pt modelId="{0D4A0804-490F-47AA-B7FA-08C890B0D841}" type="pres">
      <dgm:prSet presAssocID="{D868EA7F-D868-4231-86D5-66D9B2DF2F62}" presName="sibTrans" presStyleCnt="0"/>
      <dgm:spPr/>
    </dgm:pt>
    <dgm:pt modelId="{E40BB94D-AE1C-4F05-8AA5-E9FA9A8CCCDE}" type="pres">
      <dgm:prSet presAssocID="{1E293C9C-50F7-4DF0-A45F-EF6AA41E15B2}" presName="compNode" presStyleCnt="0"/>
      <dgm:spPr/>
    </dgm:pt>
    <dgm:pt modelId="{1BC7C3C6-BE78-4F0A-9E69-54742F1AA0F3}" type="pres">
      <dgm:prSet presAssocID="{1E293C9C-50F7-4DF0-A45F-EF6AA41E15B2}" presName="topSpace" presStyleCnt="0"/>
      <dgm:spPr/>
    </dgm:pt>
    <dgm:pt modelId="{25238F18-07B8-41D8-8BD9-9F8514E8F9C4}" type="pres">
      <dgm:prSet presAssocID="{1E293C9C-50F7-4DF0-A45F-EF6AA41E15B2}" presName="photoElip" presStyleLbl="node1" presStyleIdx="1" presStyleCnt="3" custScaleX="96828" custScaleY="99771" custLinFactNeighborX="-14992" custLinFactNeighborY="-10310"/>
      <dgm:spPr>
        <a:prstGeom prst="rect">
          <a:avLst/>
        </a:prstGeom>
        <a:blipFill>
          <a:blip xmlns:r="http://schemas.openxmlformats.org/officeDocument/2006/relationships" r:embed="rId2"/>
          <a:srcRect/>
          <a:stretch>
            <a:fillRect/>
          </a:stretch>
        </a:blipFill>
        <a:ln>
          <a:noFill/>
        </a:ln>
      </dgm:spPr>
    </dgm:pt>
    <dgm:pt modelId="{6FFE343B-847F-4D3F-A2F9-B95E826EC656}" type="pres">
      <dgm:prSet presAssocID="{1E293C9C-50F7-4DF0-A45F-EF6AA41E15B2}" presName="iconSpace" presStyleCnt="0"/>
      <dgm:spPr/>
    </dgm:pt>
    <dgm:pt modelId="{866F95BB-E9D9-40E2-AB9F-99D5F69BA82A}" type="pres">
      <dgm:prSet presAssocID="{1E293C9C-50F7-4DF0-A45F-EF6AA41E15B2}" presName="nameTx" presStyleLbl="revTx" presStyleIdx="2" presStyleCnt="6" custLinFactNeighborY="17872">
        <dgm:presLayoutVars>
          <dgm:chMax val="0"/>
          <dgm:chPref val="0"/>
        </dgm:presLayoutVars>
      </dgm:prSet>
      <dgm:spPr/>
    </dgm:pt>
    <dgm:pt modelId="{B22197FE-7BF1-485D-9B2D-0AD12CF41435}" type="pres">
      <dgm:prSet presAssocID="{1E293C9C-50F7-4DF0-A45F-EF6AA41E15B2}" presName="txSpace" presStyleCnt="0"/>
      <dgm:spPr/>
    </dgm:pt>
    <dgm:pt modelId="{1223E777-77CB-4A9A-BF21-12B513842696}" type="pres">
      <dgm:prSet presAssocID="{1E293C9C-50F7-4DF0-A45F-EF6AA41E15B2}" presName="desTx" presStyleLbl="revTx" presStyleIdx="3" presStyleCnt="6">
        <dgm:presLayoutVars/>
      </dgm:prSet>
      <dgm:spPr/>
    </dgm:pt>
    <dgm:pt modelId="{48A93FE3-F550-4840-B560-2DB8553BED7D}" type="pres">
      <dgm:prSet presAssocID="{1E293C9C-50F7-4DF0-A45F-EF6AA41E15B2}" presName="bottSpace" presStyleCnt="0"/>
      <dgm:spPr/>
    </dgm:pt>
    <dgm:pt modelId="{DCDF700C-8587-4AD0-95CF-A8CEBB3AD30B}" type="pres">
      <dgm:prSet presAssocID="{E019F05B-61F4-4915-9D10-5D6F328EA591}" presName="sibTrans" presStyleCnt="0"/>
      <dgm:spPr/>
    </dgm:pt>
    <dgm:pt modelId="{D5C9CF54-A3DB-4262-A188-C006BBF08A29}" type="pres">
      <dgm:prSet presAssocID="{DA3F2F2F-B5A8-4CFD-ABCE-1BC48CD913AF}" presName="compNode" presStyleCnt="0"/>
      <dgm:spPr/>
    </dgm:pt>
    <dgm:pt modelId="{EB21A753-DAF6-4914-9F97-D017DE4534D0}" type="pres">
      <dgm:prSet presAssocID="{DA3F2F2F-B5A8-4CFD-ABCE-1BC48CD913AF}" presName="topSpace" presStyleCnt="0"/>
      <dgm:spPr/>
    </dgm:pt>
    <dgm:pt modelId="{418E44D8-60E4-4008-9F09-1A652C62E8A6}" type="pres">
      <dgm:prSet presAssocID="{DA3F2F2F-B5A8-4CFD-ABCE-1BC48CD913AF}" presName="photoElip" presStyleLbl="node1" presStyleIdx="2" presStyleCnt="3" custScaleX="94932" custScaleY="85606" custLinFactNeighborX="-17466" custLinFactNeighborY="-9765"/>
      <dgm:spPr>
        <a:prstGeom prst="rect">
          <a:avLst/>
        </a:prstGeom>
        <a:blipFill>
          <a:blip xmlns:r="http://schemas.openxmlformats.org/officeDocument/2006/relationships" r:embed="rId3"/>
          <a:srcRect/>
          <a:stretch>
            <a:fillRect/>
          </a:stretch>
        </a:blipFill>
        <a:ln>
          <a:noFill/>
        </a:ln>
      </dgm:spPr>
    </dgm:pt>
    <dgm:pt modelId="{51349271-76B0-4CC0-A678-325A9A4D3475}" type="pres">
      <dgm:prSet presAssocID="{DA3F2F2F-B5A8-4CFD-ABCE-1BC48CD913AF}" presName="iconSpace" presStyleCnt="0"/>
      <dgm:spPr/>
    </dgm:pt>
    <dgm:pt modelId="{9B5C14B8-8D61-4009-9F8C-194486F530FA}" type="pres">
      <dgm:prSet presAssocID="{DA3F2F2F-B5A8-4CFD-ABCE-1BC48CD913AF}" presName="nameTx" presStyleLbl="revTx" presStyleIdx="4" presStyleCnt="6" custLinFactNeighborY="17872">
        <dgm:presLayoutVars>
          <dgm:chMax val="0"/>
          <dgm:chPref val="0"/>
        </dgm:presLayoutVars>
      </dgm:prSet>
      <dgm:spPr/>
    </dgm:pt>
    <dgm:pt modelId="{7C23080D-6185-431F-BAF8-5277AA3C0E29}" type="pres">
      <dgm:prSet presAssocID="{DA3F2F2F-B5A8-4CFD-ABCE-1BC48CD913AF}" presName="txSpace" presStyleCnt="0"/>
      <dgm:spPr/>
    </dgm:pt>
    <dgm:pt modelId="{EE420F84-477D-4635-BEF8-66426E9A259D}" type="pres">
      <dgm:prSet presAssocID="{DA3F2F2F-B5A8-4CFD-ABCE-1BC48CD913AF}" presName="desTx" presStyleLbl="revTx" presStyleIdx="5" presStyleCnt="6" custLinFactY="-45265" custLinFactNeighborX="14101" custLinFactNeighborY="-100000">
        <dgm:presLayoutVars/>
      </dgm:prSet>
      <dgm:spPr/>
    </dgm:pt>
    <dgm:pt modelId="{DB61A93F-5AE0-4A97-AFE4-E1EA7F61D044}" type="pres">
      <dgm:prSet presAssocID="{DA3F2F2F-B5A8-4CFD-ABCE-1BC48CD913AF}" presName="bottSpace" presStyleCnt="0"/>
      <dgm:spPr/>
    </dgm:pt>
  </dgm:ptLst>
  <dgm:cxnLst>
    <dgm:cxn modelId="{A7E7000F-0D10-4D88-844F-C9CB2A6A39DA}" srcId="{5C72703F-EB58-4B0C-8B2A-EDF2A51B2C6C}" destId="{1E293C9C-50F7-4DF0-A45F-EF6AA41E15B2}" srcOrd="1" destOrd="0" parTransId="{04936CC5-1B2F-4620-ABDF-F195956C3F4A}" sibTransId="{E019F05B-61F4-4915-9D10-5D6F328EA591}"/>
    <dgm:cxn modelId="{540FED75-CB4E-4EAD-804F-81226869B095}" type="presOf" srcId="{1E293C9C-50F7-4DF0-A45F-EF6AA41E15B2}" destId="{866F95BB-E9D9-40E2-AB9F-99D5F69BA82A}" srcOrd="0" destOrd="0" presId="urn:microsoft.com/office/officeart/2019/1/layout/PeoplePortraitsList"/>
    <dgm:cxn modelId="{103DE3A3-70BD-4C08-B354-5518A18B954E}" type="presOf" srcId="{DA3F2F2F-B5A8-4CFD-ABCE-1BC48CD913AF}" destId="{9B5C14B8-8D61-4009-9F8C-194486F530FA}" srcOrd="0" destOrd="0" presId="urn:microsoft.com/office/officeart/2019/1/layout/PeoplePortraitsList"/>
    <dgm:cxn modelId="{E6EDE7CF-5B3F-4E2C-99EE-D5462F0EC9CE}" srcId="{5C72703F-EB58-4B0C-8B2A-EDF2A51B2C6C}" destId="{23CA95F9-8BCF-40C1-B842-BCFFD43632F6}" srcOrd="0" destOrd="0" parTransId="{FC4F4986-5DCD-4DC2-B7FD-2C5FABEF9979}" sibTransId="{D868EA7F-D868-4231-86D5-66D9B2DF2F62}"/>
    <dgm:cxn modelId="{307321D6-32A9-4F29-A35B-8328C6417311}" srcId="{5C72703F-EB58-4B0C-8B2A-EDF2A51B2C6C}" destId="{DA3F2F2F-B5A8-4CFD-ABCE-1BC48CD913AF}" srcOrd="2" destOrd="0" parTransId="{D4AFA5E0-6624-49A6-B10B-4FFA7483C001}" sibTransId="{038FE749-6004-418E-86C7-7C1B1D7930F4}"/>
    <dgm:cxn modelId="{DE44E4D8-C5CF-4438-860F-3C376D4D64F5}" type="presOf" srcId="{23CA95F9-8BCF-40C1-B842-BCFFD43632F6}" destId="{FDFAF16A-4FD0-49F4-8593-32E9A31A4FF7}" srcOrd="0" destOrd="0" presId="urn:microsoft.com/office/officeart/2019/1/layout/PeoplePortraitsList"/>
    <dgm:cxn modelId="{74A68EEE-876E-4134-B088-DC53246E11FE}" type="presOf" srcId="{5C72703F-EB58-4B0C-8B2A-EDF2A51B2C6C}" destId="{BF30E86D-EAFC-44CE-B56C-D7C5EC7742F3}" srcOrd="0" destOrd="0" presId="urn:microsoft.com/office/officeart/2019/1/layout/PeoplePortraitsList"/>
    <dgm:cxn modelId="{3D9D2C87-FAC6-440F-8296-405914DA77FA}" type="presParOf" srcId="{BF30E86D-EAFC-44CE-B56C-D7C5EC7742F3}" destId="{34A89649-B4A9-4A6F-8793-5A3DB37DDDA6}" srcOrd="0" destOrd="0" presId="urn:microsoft.com/office/officeart/2019/1/layout/PeoplePortraitsList"/>
    <dgm:cxn modelId="{10208EBB-3996-40BD-88FB-7743A0FCFC0C}" type="presParOf" srcId="{34A89649-B4A9-4A6F-8793-5A3DB37DDDA6}" destId="{FFB9F511-6797-4909-9D3B-89EBC96F25A8}" srcOrd="0" destOrd="0" presId="urn:microsoft.com/office/officeart/2019/1/layout/PeoplePortraitsList"/>
    <dgm:cxn modelId="{680FCFE1-C0D6-41B7-81EE-34F07569A758}" type="presParOf" srcId="{34A89649-B4A9-4A6F-8793-5A3DB37DDDA6}" destId="{73073D5B-7ADA-4F8B-AD34-0BE114905A44}" srcOrd="1" destOrd="0" presId="urn:microsoft.com/office/officeart/2019/1/layout/PeoplePortraitsList"/>
    <dgm:cxn modelId="{84E22014-947A-4B8C-A1FF-A1E4AAD40AF2}" type="presParOf" srcId="{34A89649-B4A9-4A6F-8793-5A3DB37DDDA6}" destId="{EE33220B-2292-4F19-BD6E-B7F529CD8414}" srcOrd="2" destOrd="0" presId="urn:microsoft.com/office/officeart/2019/1/layout/PeoplePortraitsList"/>
    <dgm:cxn modelId="{6B5D3C86-47CA-4D7E-A443-7DF8A6130E63}" type="presParOf" srcId="{34A89649-B4A9-4A6F-8793-5A3DB37DDDA6}" destId="{FDFAF16A-4FD0-49F4-8593-32E9A31A4FF7}" srcOrd="3" destOrd="0" presId="urn:microsoft.com/office/officeart/2019/1/layout/PeoplePortraitsList"/>
    <dgm:cxn modelId="{119527D7-3755-4E3D-BC66-7A27143BBB8B}" type="presParOf" srcId="{34A89649-B4A9-4A6F-8793-5A3DB37DDDA6}" destId="{EEB88C88-E325-43D0-B163-BFD87C897361}" srcOrd="4" destOrd="0" presId="urn:microsoft.com/office/officeart/2019/1/layout/PeoplePortraitsList"/>
    <dgm:cxn modelId="{8B410EAE-BFFA-4BD7-B4BA-16AABEF1EAA9}" type="presParOf" srcId="{34A89649-B4A9-4A6F-8793-5A3DB37DDDA6}" destId="{7D166BBB-55AF-452C-B9A0-94A1EE55FF4F}" srcOrd="5" destOrd="0" presId="urn:microsoft.com/office/officeart/2019/1/layout/PeoplePortraitsList"/>
    <dgm:cxn modelId="{02A3AE73-815E-459E-B530-44D4C95EF771}" type="presParOf" srcId="{34A89649-B4A9-4A6F-8793-5A3DB37DDDA6}" destId="{860D3358-284A-4827-88CC-2F74FF5A1E56}" srcOrd="6" destOrd="0" presId="urn:microsoft.com/office/officeart/2019/1/layout/PeoplePortraitsList"/>
    <dgm:cxn modelId="{6C30D5CD-53EE-463E-B6E2-B237F041E4C3}" type="presParOf" srcId="{BF30E86D-EAFC-44CE-B56C-D7C5EC7742F3}" destId="{0D4A0804-490F-47AA-B7FA-08C890B0D841}" srcOrd="1" destOrd="0" presId="urn:microsoft.com/office/officeart/2019/1/layout/PeoplePortraitsList"/>
    <dgm:cxn modelId="{E4C40201-6BC4-420D-A8E7-A3465911B5D7}" type="presParOf" srcId="{BF30E86D-EAFC-44CE-B56C-D7C5EC7742F3}" destId="{E40BB94D-AE1C-4F05-8AA5-E9FA9A8CCCDE}" srcOrd="2" destOrd="0" presId="urn:microsoft.com/office/officeart/2019/1/layout/PeoplePortraitsList"/>
    <dgm:cxn modelId="{DF091FE9-5356-4A17-932D-C2EAD2530E8C}" type="presParOf" srcId="{E40BB94D-AE1C-4F05-8AA5-E9FA9A8CCCDE}" destId="{1BC7C3C6-BE78-4F0A-9E69-54742F1AA0F3}" srcOrd="0" destOrd="0" presId="urn:microsoft.com/office/officeart/2019/1/layout/PeoplePortraitsList"/>
    <dgm:cxn modelId="{43A6DAE1-8229-474F-B737-E5233B5044F7}" type="presParOf" srcId="{E40BB94D-AE1C-4F05-8AA5-E9FA9A8CCCDE}" destId="{25238F18-07B8-41D8-8BD9-9F8514E8F9C4}" srcOrd="1" destOrd="0" presId="urn:microsoft.com/office/officeart/2019/1/layout/PeoplePortraitsList"/>
    <dgm:cxn modelId="{811B328F-D513-4A25-BB09-9EDD8689ED34}" type="presParOf" srcId="{E40BB94D-AE1C-4F05-8AA5-E9FA9A8CCCDE}" destId="{6FFE343B-847F-4D3F-A2F9-B95E826EC656}" srcOrd="2" destOrd="0" presId="urn:microsoft.com/office/officeart/2019/1/layout/PeoplePortraitsList"/>
    <dgm:cxn modelId="{B86088D4-B825-4152-895F-72CD7428D68F}" type="presParOf" srcId="{E40BB94D-AE1C-4F05-8AA5-E9FA9A8CCCDE}" destId="{866F95BB-E9D9-40E2-AB9F-99D5F69BA82A}" srcOrd="3" destOrd="0" presId="urn:microsoft.com/office/officeart/2019/1/layout/PeoplePortraitsList"/>
    <dgm:cxn modelId="{9DF4ADBA-E8BF-45F3-B4C1-57BC4E46838A}" type="presParOf" srcId="{E40BB94D-AE1C-4F05-8AA5-E9FA9A8CCCDE}" destId="{B22197FE-7BF1-485D-9B2D-0AD12CF41435}" srcOrd="4" destOrd="0" presId="urn:microsoft.com/office/officeart/2019/1/layout/PeoplePortraitsList"/>
    <dgm:cxn modelId="{AE599A69-85C5-4380-827C-D751478A667D}" type="presParOf" srcId="{E40BB94D-AE1C-4F05-8AA5-E9FA9A8CCCDE}" destId="{1223E777-77CB-4A9A-BF21-12B513842696}" srcOrd="5" destOrd="0" presId="urn:microsoft.com/office/officeart/2019/1/layout/PeoplePortraitsList"/>
    <dgm:cxn modelId="{F8E06700-DE35-4D59-8FE6-04C15FF36365}" type="presParOf" srcId="{E40BB94D-AE1C-4F05-8AA5-E9FA9A8CCCDE}" destId="{48A93FE3-F550-4840-B560-2DB8553BED7D}" srcOrd="6" destOrd="0" presId="urn:microsoft.com/office/officeart/2019/1/layout/PeoplePortraitsList"/>
    <dgm:cxn modelId="{B3BC6484-B724-49D7-B0A5-B96774D6C5A7}" type="presParOf" srcId="{BF30E86D-EAFC-44CE-B56C-D7C5EC7742F3}" destId="{DCDF700C-8587-4AD0-95CF-A8CEBB3AD30B}" srcOrd="3" destOrd="0" presId="urn:microsoft.com/office/officeart/2019/1/layout/PeoplePortraitsList"/>
    <dgm:cxn modelId="{123A582B-C4F8-4519-967F-856EBB9F6F06}" type="presParOf" srcId="{BF30E86D-EAFC-44CE-B56C-D7C5EC7742F3}" destId="{D5C9CF54-A3DB-4262-A188-C006BBF08A29}" srcOrd="4" destOrd="0" presId="urn:microsoft.com/office/officeart/2019/1/layout/PeoplePortraitsList"/>
    <dgm:cxn modelId="{0A329E61-D0BD-4638-AFBB-ECC1E1BB2FE5}" type="presParOf" srcId="{D5C9CF54-A3DB-4262-A188-C006BBF08A29}" destId="{EB21A753-DAF6-4914-9F97-D017DE4534D0}" srcOrd="0" destOrd="0" presId="urn:microsoft.com/office/officeart/2019/1/layout/PeoplePortraitsList"/>
    <dgm:cxn modelId="{4E8CFC80-611A-4174-A442-0AFBB471F58A}" type="presParOf" srcId="{D5C9CF54-A3DB-4262-A188-C006BBF08A29}" destId="{418E44D8-60E4-4008-9F09-1A652C62E8A6}" srcOrd="1" destOrd="0" presId="urn:microsoft.com/office/officeart/2019/1/layout/PeoplePortraitsList"/>
    <dgm:cxn modelId="{D991B0D3-565F-44D9-A83F-197781E114D0}" type="presParOf" srcId="{D5C9CF54-A3DB-4262-A188-C006BBF08A29}" destId="{51349271-76B0-4CC0-A678-325A9A4D3475}" srcOrd="2" destOrd="0" presId="urn:microsoft.com/office/officeart/2019/1/layout/PeoplePortraitsList"/>
    <dgm:cxn modelId="{7FC54EBB-A416-48DA-AADE-209AE477B46E}" type="presParOf" srcId="{D5C9CF54-A3DB-4262-A188-C006BBF08A29}" destId="{9B5C14B8-8D61-4009-9F8C-194486F530FA}" srcOrd="3" destOrd="0" presId="urn:microsoft.com/office/officeart/2019/1/layout/PeoplePortraitsList"/>
    <dgm:cxn modelId="{2DCC0C79-D17C-4625-A51E-8C6146272B0A}" type="presParOf" srcId="{D5C9CF54-A3DB-4262-A188-C006BBF08A29}" destId="{7C23080D-6185-431F-BAF8-5277AA3C0E29}" srcOrd="4" destOrd="0" presId="urn:microsoft.com/office/officeart/2019/1/layout/PeoplePortraitsList"/>
    <dgm:cxn modelId="{A2D210FF-C687-4AED-82B0-395AAD28B698}" type="presParOf" srcId="{D5C9CF54-A3DB-4262-A188-C006BBF08A29}" destId="{EE420F84-477D-4635-BEF8-66426E9A259D}" srcOrd="5" destOrd="0" presId="urn:microsoft.com/office/officeart/2019/1/layout/PeoplePortraitsList"/>
    <dgm:cxn modelId="{948ADD0E-8022-4129-AB57-AF1F16DEEC20}" type="presParOf" srcId="{D5C9CF54-A3DB-4262-A188-C006BBF08A29}" destId="{DB61A93F-5AE0-4A97-AFE4-E1EA7F61D044}" srcOrd="6" destOrd="0" presId="urn:microsoft.com/office/officeart/2019/1/layout/PeoplePortraits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9D36D-5355-4418-B7E1-2038EE2F50C3}">
      <dsp:nvSpPr>
        <dsp:cNvPr id="0" name=""/>
        <dsp:cNvSpPr/>
      </dsp:nvSpPr>
      <dsp:spPr>
        <a:xfrm>
          <a:off x="5572" y="532482"/>
          <a:ext cx="1851367" cy="1284799"/>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a:solidFill>
                <a:schemeClr val="tx1"/>
              </a:solidFill>
              <a:latin typeface="Ariel"/>
            </a:rPr>
            <a:t>Select a topic</a:t>
          </a:r>
        </a:p>
      </dsp:txBody>
      <dsp:txXfrm>
        <a:off x="43202" y="570112"/>
        <a:ext cx="1776107" cy="1209539"/>
      </dsp:txXfrm>
    </dsp:sp>
    <dsp:sp modelId="{BF4C9254-1739-4889-A4A9-BDBB4828DFE8}">
      <dsp:nvSpPr>
        <dsp:cNvPr id="0" name=""/>
        <dsp:cNvSpPr/>
      </dsp:nvSpPr>
      <dsp:spPr>
        <a:xfrm>
          <a:off x="1991223" y="1008370"/>
          <a:ext cx="284681" cy="333023"/>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NZ" sz="2400" kern="1200"/>
        </a:p>
      </dsp:txBody>
      <dsp:txXfrm>
        <a:off x="1991223" y="1074975"/>
        <a:ext cx="199277" cy="199813"/>
      </dsp:txXfrm>
    </dsp:sp>
    <dsp:sp modelId="{7566D5B8-E191-400E-9813-2C45243FF0D6}">
      <dsp:nvSpPr>
        <dsp:cNvPr id="0" name=""/>
        <dsp:cNvSpPr/>
      </dsp:nvSpPr>
      <dsp:spPr>
        <a:xfrm>
          <a:off x="2394074" y="532482"/>
          <a:ext cx="2245637" cy="1284799"/>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a:solidFill>
                <a:schemeClr val="tx1"/>
              </a:solidFill>
              <a:latin typeface="Ariel"/>
            </a:rPr>
            <a:t>Identify appropriate places to search</a:t>
          </a:r>
        </a:p>
      </dsp:txBody>
      <dsp:txXfrm>
        <a:off x="2431704" y="570112"/>
        <a:ext cx="2170377" cy="1209539"/>
      </dsp:txXfrm>
    </dsp:sp>
    <dsp:sp modelId="{116FC234-C230-498F-853B-415F0FAE840C}">
      <dsp:nvSpPr>
        <dsp:cNvPr id="0" name=""/>
        <dsp:cNvSpPr/>
      </dsp:nvSpPr>
      <dsp:spPr>
        <a:xfrm>
          <a:off x="4773995" y="1008370"/>
          <a:ext cx="284681" cy="333023"/>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NZ" sz="2400" kern="1200"/>
        </a:p>
      </dsp:txBody>
      <dsp:txXfrm>
        <a:off x="4773995" y="1074975"/>
        <a:ext cx="199277" cy="199813"/>
      </dsp:txXfrm>
    </dsp:sp>
    <dsp:sp modelId="{B2CBFB44-AD1E-435D-8AFE-852207BE26CF}">
      <dsp:nvSpPr>
        <dsp:cNvPr id="0" name=""/>
        <dsp:cNvSpPr/>
      </dsp:nvSpPr>
      <dsp:spPr>
        <a:xfrm>
          <a:off x="5176846" y="532482"/>
          <a:ext cx="1758080" cy="1284799"/>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a:solidFill>
                <a:schemeClr val="tx1"/>
              </a:solidFill>
              <a:latin typeface="Ariel"/>
            </a:rPr>
            <a:t>Search for sources</a:t>
          </a:r>
        </a:p>
      </dsp:txBody>
      <dsp:txXfrm>
        <a:off x="5214476" y="570112"/>
        <a:ext cx="1682820" cy="1209539"/>
      </dsp:txXfrm>
    </dsp:sp>
    <dsp:sp modelId="{B7DF352E-5CBA-4D67-B2B7-025BA988C335}">
      <dsp:nvSpPr>
        <dsp:cNvPr id="0" name=""/>
        <dsp:cNvSpPr/>
      </dsp:nvSpPr>
      <dsp:spPr>
        <a:xfrm>
          <a:off x="7069210" y="1008370"/>
          <a:ext cx="284681" cy="333023"/>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NZ" sz="2400" kern="1200"/>
        </a:p>
      </dsp:txBody>
      <dsp:txXfrm>
        <a:off x="7069210" y="1074975"/>
        <a:ext cx="199277" cy="199813"/>
      </dsp:txXfrm>
    </dsp:sp>
    <dsp:sp modelId="{E423FE79-9CC6-485E-B87D-0A1467E69652}">
      <dsp:nvSpPr>
        <dsp:cNvPr id="0" name=""/>
        <dsp:cNvSpPr/>
      </dsp:nvSpPr>
      <dsp:spPr>
        <a:xfrm>
          <a:off x="7472061" y="532482"/>
          <a:ext cx="1559555" cy="1284799"/>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a:solidFill>
                <a:schemeClr val="tx1"/>
              </a:solidFill>
              <a:latin typeface="Ariel"/>
            </a:rPr>
            <a:t>Read, analyse, critique</a:t>
          </a:r>
        </a:p>
      </dsp:txBody>
      <dsp:txXfrm>
        <a:off x="7509691" y="570112"/>
        <a:ext cx="1484295" cy="1209539"/>
      </dsp:txXfrm>
    </dsp:sp>
    <dsp:sp modelId="{014201BB-6D37-4244-B676-255CD0B208EE}">
      <dsp:nvSpPr>
        <dsp:cNvPr id="0" name=""/>
        <dsp:cNvSpPr/>
      </dsp:nvSpPr>
      <dsp:spPr>
        <a:xfrm>
          <a:off x="9165900" y="1008370"/>
          <a:ext cx="284681" cy="333023"/>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NZ" sz="2400" kern="1200"/>
        </a:p>
      </dsp:txBody>
      <dsp:txXfrm>
        <a:off x="9165900" y="1074975"/>
        <a:ext cx="199277" cy="199813"/>
      </dsp:txXfrm>
    </dsp:sp>
    <dsp:sp modelId="{28448070-1303-4E66-867F-29BF228AF09D}">
      <dsp:nvSpPr>
        <dsp:cNvPr id="0" name=""/>
        <dsp:cNvSpPr/>
      </dsp:nvSpPr>
      <dsp:spPr>
        <a:xfrm>
          <a:off x="9568751" y="532482"/>
          <a:ext cx="1765801" cy="1284799"/>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a:solidFill>
                <a:schemeClr val="tx1"/>
              </a:solidFill>
              <a:latin typeface="Ariel"/>
            </a:rPr>
            <a:t>Write the review</a:t>
          </a:r>
        </a:p>
      </dsp:txBody>
      <dsp:txXfrm>
        <a:off x="9606381" y="570112"/>
        <a:ext cx="1690541" cy="1209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9D36D-5355-4418-B7E1-2038EE2F50C3}">
      <dsp:nvSpPr>
        <dsp:cNvPr id="0" name=""/>
        <dsp:cNvSpPr/>
      </dsp:nvSpPr>
      <dsp:spPr>
        <a:xfrm>
          <a:off x="7966" y="541887"/>
          <a:ext cx="1969786" cy="1265989"/>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a:solidFill>
                <a:schemeClr val="tx1"/>
              </a:solidFill>
              <a:latin typeface="Ariel"/>
            </a:rPr>
            <a:t>Problem identification</a:t>
          </a:r>
        </a:p>
      </dsp:txBody>
      <dsp:txXfrm>
        <a:off x="45046" y="578967"/>
        <a:ext cx="1895626" cy="1191829"/>
      </dsp:txXfrm>
    </dsp:sp>
    <dsp:sp modelId="{BF4C9254-1739-4889-A4A9-BDBB4828DFE8}">
      <dsp:nvSpPr>
        <dsp:cNvPr id="0" name=""/>
        <dsp:cNvSpPr/>
      </dsp:nvSpPr>
      <dsp:spPr>
        <a:xfrm>
          <a:off x="2102355" y="1020374"/>
          <a:ext cx="264158" cy="309015"/>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NZ" sz="2400" kern="1200"/>
        </a:p>
      </dsp:txBody>
      <dsp:txXfrm>
        <a:off x="2102355" y="1082177"/>
        <a:ext cx="184911" cy="185409"/>
      </dsp:txXfrm>
    </dsp:sp>
    <dsp:sp modelId="{7566D5B8-E191-400E-9813-2C45243FF0D6}">
      <dsp:nvSpPr>
        <dsp:cNvPr id="0" name=""/>
        <dsp:cNvSpPr/>
      </dsp:nvSpPr>
      <dsp:spPr>
        <a:xfrm>
          <a:off x="2476164" y="541887"/>
          <a:ext cx="2083747" cy="1265989"/>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a:solidFill>
                <a:schemeClr val="tx1"/>
              </a:solidFill>
              <a:latin typeface="Ariel"/>
            </a:rPr>
            <a:t>Literature search</a:t>
          </a:r>
        </a:p>
      </dsp:txBody>
      <dsp:txXfrm>
        <a:off x="2513244" y="578967"/>
        <a:ext cx="2009587" cy="1191829"/>
      </dsp:txXfrm>
    </dsp:sp>
    <dsp:sp modelId="{116FC234-C230-498F-853B-415F0FAE840C}">
      <dsp:nvSpPr>
        <dsp:cNvPr id="0" name=""/>
        <dsp:cNvSpPr/>
      </dsp:nvSpPr>
      <dsp:spPr>
        <a:xfrm>
          <a:off x="4684515" y="1020374"/>
          <a:ext cx="264158" cy="309015"/>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NZ" sz="2400" kern="1200"/>
        </a:p>
      </dsp:txBody>
      <dsp:txXfrm>
        <a:off x="4684515" y="1082177"/>
        <a:ext cx="184911" cy="185409"/>
      </dsp:txXfrm>
    </dsp:sp>
    <dsp:sp modelId="{B2CBFB44-AD1E-435D-8AFE-852207BE26CF}">
      <dsp:nvSpPr>
        <dsp:cNvPr id="0" name=""/>
        <dsp:cNvSpPr/>
      </dsp:nvSpPr>
      <dsp:spPr>
        <a:xfrm>
          <a:off x="5058324" y="541887"/>
          <a:ext cx="1631339" cy="1265989"/>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a:solidFill>
                <a:schemeClr val="tx1"/>
              </a:solidFill>
              <a:latin typeface="Ariel"/>
            </a:rPr>
            <a:t>Data evaluation</a:t>
          </a:r>
        </a:p>
      </dsp:txBody>
      <dsp:txXfrm>
        <a:off x="5095404" y="578967"/>
        <a:ext cx="1557179" cy="1191829"/>
      </dsp:txXfrm>
    </dsp:sp>
    <dsp:sp modelId="{B7DF352E-5CBA-4D67-B2B7-025BA988C335}">
      <dsp:nvSpPr>
        <dsp:cNvPr id="0" name=""/>
        <dsp:cNvSpPr/>
      </dsp:nvSpPr>
      <dsp:spPr>
        <a:xfrm>
          <a:off x="6814267" y="1020374"/>
          <a:ext cx="264158" cy="309015"/>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NZ" sz="2400" kern="1200"/>
        </a:p>
      </dsp:txBody>
      <dsp:txXfrm>
        <a:off x="6814267" y="1082177"/>
        <a:ext cx="184911" cy="185409"/>
      </dsp:txXfrm>
    </dsp:sp>
    <dsp:sp modelId="{E423FE79-9CC6-485E-B87D-0A1467E69652}">
      <dsp:nvSpPr>
        <dsp:cNvPr id="0" name=""/>
        <dsp:cNvSpPr/>
      </dsp:nvSpPr>
      <dsp:spPr>
        <a:xfrm>
          <a:off x="7188076" y="541887"/>
          <a:ext cx="1447126" cy="1265989"/>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a:solidFill>
                <a:schemeClr val="tx1"/>
              </a:solidFill>
              <a:latin typeface="Ariel"/>
            </a:rPr>
            <a:t>Data analysis</a:t>
          </a:r>
        </a:p>
      </dsp:txBody>
      <dsp:txXfrm>
        <a:off x="7225156" y="578967"/>
        <a:ext cx="1372966" cy="1191829"/>
      </dsp:txXfrm>
    </dsp:sp>
    <dsp:sp modelId="{014201BB-6D37-4244-B676-255CD0B208EE}">
      <dsp:nvSpPr>
        <dsp:cNvPr id="0" name=""/>
        <dsp:cNvSpPr/>
      </dsp:nvSpPr>
      <dsp:spPr>
        <a:xfrm>
          <a:off x="8759805" y="1020374"/>
          <a:ext cx="264158" cy="309015"/>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NZ" sz="2400" kern="1200"/>
        </a:p>
      </dsp:txBody>
      <dsp:txXfrm>
        <a:off x="8759805" y="1082177"/>
        <a:ext cx="184911" cy="185409"/>
      </dsp:txXfrm>
    </dsp:sp>
    <dsp:sp modelId="{28448070-1303-4E66-867F-29BF228AF09D}">
      <dsp:nvSpPr>
        <dsp:cNvPr id="0" name=""/>
        <dsp:cNvSpPr/>
      </dsp:nvSpPr>
      <dsp:spPr>
        <a:xfrm>
          <a:off x="9133614" y="541887"/>
          <a:ext cx="2198544" cy="1265989"/>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a:solidFill>
                <a:schemeClr val="tx1"/>
              </a:solidFill>
              <a:latin typeface="Ariel"/>
            </a:rPr>
            <a:t>Presentation</a:t>
          </a:r>
        </a:p>
      </dsp:txBody>
      <dsp:txXfrm>
        <a:off x="9170694" y="578967"/>
        <a:ext cx="2124384" cy="11918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9D36D-5355-4418-B7E1-2038EE2F50C3}">
      <dsp:nvSpPr>
        <dsp:cNvPr id="0" name=""/>
        <dsp:cNvSpPr/>
      </dsp:nvSpPr>
      <dsp:spPr>
        <a:xfrm>
          <a:off x="7928" y="330994"/>
          <a:ext cx="1847783" cy="1259999"/>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kern="1200">
              <a:solidFill>
                <a:schemeClr val="tx1"/>
              </a:solidFill>
              <a:latin typeface="Ariel"/>
            </a:rPr>
            <a:t>Problem identification</a:t>
          </a:r>
        </a:p>
      </dsp:txBody>
      <dsp:txXfrm>
        <a:off x="44832" y="367898"/>
        <a:ext cx="1773975" cy="1186191"/>
      </dsp:txXfrm>
    </dsp:sp>
    <dsp:sp modelId="{BF4C9254-1739-4889-A4A9-BDBB4828DFE8}">
      <dsp:nvSpPr>
        <dsp:cNvPr id="0" name=""/>
        <dsp:cNvSpPr/>
      </dsp:nvSpPr>
      <dsp:spPr>
        <a:xfrm>
          <a:off x="1942560" y="853301"/>
          <a:ext cx="184119" cy="215384"/>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NZ" sz="2000" kern="1200">
            <a:latin typeface="Ariel"/>
          </a:endParaRPr>
        </a:p>
      </dsp:txBody>
      <dsp:txXfrm>
        <a:off x="1942560" y="896378"/>
        <a:ext cx="128883" cy="129230"/>
      </dsp:txXfrm>
    </dsp:sp>
    <dsp:sp modelId="{7566D5B8-E191-400E-9813-2C45243FF0D6}">
      <dsp:nvSpPr>
        <dsp:cNvPr id="0" name=""/>
        <dsp:cNvSpPr/>
      </dsp:nvSpPr>
      <dsp:spPr>
        <a:xfrm>
          <a:off x="2203106" y="330994"/>
          <a:ext cx="1452379" cy="1259999"/>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kern="1200">
              <a:solidFill>
                <a:schemeClr val="tx1"/>
              </a:solidFill>
              <a:latin typeface="Ariel"/>
            </a:rPr>
            <a:t>Research question definition</a:t>
          </a:r>
        </a:p>
      </dsp:txBody>
      <dsp:txXfrm>
        <a:off x="2240010" y="367898"/>
        <a:ext cx="1378571" cy="1186191"/>
      </dsp:txXfrm>
    </dsp:sp>
    <dsp:sp modelId="{116FC234-C230-498F-853B-415F0FAE840C}">
      <dsp:nvSpPr>
        <dsp:cNvPr id="0" name=""/>
        <dsp:cNvSpPr/>
      </dsp:nvSpPr>
      <dsp:spPr>
        <a:xfrm>
          <a:off x="3742334" y="853301"/>
          <a:ext cx="184119" cy="215384"/>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NZ" sz="2000" kern="1200">
            <a:latin typeface="Ariel"/>
          </a:endParaRPr>
        </a:p>
      </dsp:txBody>
      <dsp:txXfrm>
        <a:off x="3742334" y="896378"/>
        <a:ext cx="128883" cy="129230"/>
      </dsp:txXfrm>
    </dsp:sp>
    <dsp:sp modelId="{B2CBFB44-AD1E-435D-8AFE-852207BE26CF}">
      <dsp:nvSpPr>
        <dsp:cNvPr id="0" name=""/>
        <dsp:cNvSpPr/>
      </dsp:nvSpPr>
      <dsp:spPr>
        <a:xfrm>
          <a:off x="4002880" y="330994"/>
          <a:ext cx="1504401" cy="1259999"/>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kern="1200">
              <a:solidFill>
                <a:schemeClr val="tx1"/>
              </a:solidFill>
              <a:latin typeface="Ariel"/>
            </a:rPr>
            <a:t>Searching &amp; filtering</a:t>
          </a:r>
        </a:p>
      </dsp:txBody>
      <dsp:txXfrm>
        <a:off x="4039784" y="367898"/>
        <a:ext cx="1430593" cy="1186191"/>
      </dsp:txXfrm>
    </dsp:sp>
    <dsp:sp modelId="{B7DF352E-5CBA-4D67-B2B7-025BA988C335}">
      <dsp:nvSpPr>
        <dsp:cNvPr id="0" name=""/>
        <dsp:cNvSpPr/>
      </dsp:nvSpPr>
      <dsp:spPr>
        <a:xfrm>
          <a:off x="5594131" y="853301"/>
          <a:ext cx="184119" cy="215384"/>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NZ" sz="2000" kern="1200">
            <a:latin typeface="Ariel"/>
          </a:endParaRPr>
        </a:p>
      </dsp:txBody>
      <dsp:txXfrm>
        <a:off x="5594131" y="896378"/>
        <a:ext cx="128883" cy="129230"/>
      </dsp:txXfrm>
    </dsp:sp>
    <dsp:sp modelId="{E423FE79-9CC6-485E-B87D-0A1467E69652}">
      <dsp:nvSpPr>
        <dsp:cNvPr id="0" name=""/>
        <dsp:cNvSpPr/>
      </dsp:nvSpPr>
      <dsp:spPr>
        <a:xfrm>
          <a:off x="5854677" y="330994"/>
          <a:ext cx="1931045" cy="1259999"/>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kern="1200">
              <a:solidFill>
                <a:schemeClr val="tx1"/>
              </a:solidFill>
              <a:latin typeface="Ariel"/>
            </a:rPr>
            <a:t>Assessment</a:t>
          </a:r>
        </a:p>
      </dsp:txBody>
      <dsp:txXfrm>
        <a:off x="5891581" y="367898"/>
        <a:ext cx="1857237" cy="1186191"/>
      </dsp:txXfrm>
    </dsp:sp>
    <dsp:sp modelId="{014201BB-6D37-4244-B676-255CD0B208EE}">
      <dsp:nvSpPr>
        <dsp:cNvPr id="0" name=""/>
        <dsp:cNvSpPr/>
      </dsp:nvSpPr>
      <dsp:spPr>
        <a:xfrm>
          <a:off x="7872571" y="853301"/>
          <a:ext cx="184119" cy="215384"/>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NZ" sz="2000" kern="1200">
            <a:latin typeface="Ariel"/>
          </a:endParaRPr>
        </a:p>
      </dsp:txBody>
      <dsp:txXfrm>
        <a:off x="7872571" y="896378"/>
        <a:ext cx="128883" cy="129230"/>
      </dsp:txXfrm>
    </dsp:sp>
    <dsp:sp modelId="{28448070-1303-4E66-867F-29BF228AF09D}">
      <dsp:nvSpPr>
        <dsp:cNvPr id="0" name=""/>
        <dsp:cNvSpPr/>
      </dsp:nvSpPr>
      <dsp:spPr>
        <a:xfrm>
          <a:off x="8133117" y="330994"/>
          <a:ext cx="1639842" cy="1259999"/>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kern="1200">
              <a:solidFill>
                <a:schemeClr val="tx1"/>
              </a:solidFill>
              <a:latin typeface="Ariel"/>
            </a:rPr>
            <a:t>Screening of studies</a:t>
          </a:r>
        </a:p>
      </dsp:txBody>
      <dsp:txXfrm>
        <a:off x="8170021" y="367898"/>
        <a:ext cx="1566034" cy="1186191"/>
      </dsp:txXfrm>
    </dsp:sp>
    <dsp:sp modelId="{9010A1BF-B4B7-4462-90F5-EB83C39495C1}">
      <dsp:nvSpPr>
        <dsp:cNvPr id="0" name=""/>
        <dsp:cNvSpPr/>
      </dsp:nvSpPr>
      <dsp:spPr>
        <a:xfrm>
          <a:off x="9859808" y="853301"/>
          <a:ext cx="184119" cy="215384"/>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NZ" sz="2000" kern="1200">
            <a:latin typeface="Ariel"/>
          </a:endParaRPr>
        </a:p>
      </dsp:txBody>
      <dsp:txXfrm>
        <a:off x="9859808" y="896378"/>
        <a:ext cx="128883" cy="129230"/>
      </dsp:txXfrm>
    </dsp:sp>
    <dsp:sp modelId="{38410087-3254-4ED0-9695-E650BC6B3477}">
      <dsp:nvSpPr>
        <dsp:cNvPr id="0" name=""/>
        <dsp:cNvSpPr/>
      </dsp:nvSpPr>
      <dsp:spPr>
        <a:xfrm>
          <a:off x="10120354" y="330994"/>
          <a:ext cx="1211843" cy="1259999"/>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kern="1200">
              <a:solidFill>
                <a:schemeClr val="tx1"/>
              </a:solidFill>
              <a:latin typeface="Ariel"/>
            </a:rPr>
            <a:t>Synthesis</a:t>
          </a:r>
        </a:p>
      </dsp:txBody>
      <dsp:txXfrm>
        <a:off x="10155848" y="366488"/>
        <a:ext cx="1140855" cy="11890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9D36D-5355-4418-B7E1-2038EE2F50C3}">
      <dsp:nvSpPr>
        <dsp:cNvPr id="0" name=""/>
        <dsp:cNvSpPr/>
      </dsp:nvSpPr>
      <dsp:spPr>
        <a:xfrm>
          <a:off x="8394" y="330995"/>
          <a:ext cx="1771283" cy="1259997"/>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NZ" sz="1800" kern="1200">
              <a:solidFill>
                <a:schemeClr val="tx1"/>
              </a:solidFill>
              <a:latin typeface="Ariel"/>
            </a:rPr>
            <a:t>Define topic, objective and sub-questions</a:t>
          </a:r>
        </a:p>
      </dsp:txBody>
      <dsp:txXfrm>
        <a:off x="45298" y="367899"/>
        <a:ext cx="1697475" cy="1186189"/>
      </dsp:txXfrm>
    </dsp:sp>
    <dsp:sp modelId="{BF4C9254-1739-4889-A4A9-BDBB4828DFE8}">
      <dsp:nvSpPr>
        <dsp:cNvPr id="0" name=""/>
        <dsp:cNvSpPr/>
      </dsp:nvSpPr>
      <dsp:spPr>
        <a:xfrm>
          <a:off x="1862930" y="857760"/>
          <a:ext cx="176496" cy="206467"/>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NZ" sz="1800" kern="1200">
            <a:latin typeface="Ariel"/>
          </a:endParaRPr>
        </a:p>
      </dsp:txBody>
      <dsp:txXfrm>
        <a:off x="1862930" y="899053"/>
        <a:ext cx="123547" cy="123881"/>
      </dsp:txXfrm>
    </dsp:sp>
    <dsp:sp modelId="{7566D5B8-E191-400E-9813-2C45243FF0D6}">
      <dsp:nvSpPr>
        <dsp:cNvPr id="0" name=""/>
        <dsp:cNvSpPr/>
      </dsp:nvSpPr>
      <dsp:spPr>
        <a:xfrm>
          <a:off x="2112689" y="330995"/>
          <a:ext cx="1392248" cy="1259997"/>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NZ" sz="1800" kern="1200">
              <a:solidFill>
                <a:schemeClr val="tx1"/>
              </a:solidFill>
              <a:latin typeface="Ariel"/>
            </a:rPr>
            <a:t>Develop a protocol</a:t>
          </a:r>
        </a:p>
      </dsp:txBody>
      <dsp:txXfrm>
        <a:off x="2149593" y="367899"/>
        <a:ext cx="1318440" cy="1186189"/>
      </dsp:txXfrm>
    </dsp:sp>
    <dsp:sp modelId="{116FC234-C230-498F-853B-415F0FAE840C}">
      <dsp:nvSpPr>
        <dsp:cNvPr id="0" name=""/>
        <dsp:cNvSpPr/>
      </dsp:nvSpPr>
      <dsp:spPr>
        <a:xfrm>
          <a:off x="3588191" y="857760"/>
          <a:ext cx="176496" cy="206467"/>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NZ" sz="1800" kern="1200">
            <a:latin typeface="Ariel"/>
          </a:endParaRPr>
        </a:p>
      </dsp:txBody>
      <dsp:txXfrm>
        <a:off x="3588191" y="899053"/>
        <a:ext cx="123547" cy="123881"/>
      </dsp:txXfrm>
    </dsp:sp>
    <dsp:sp modelId="{B2CBFB44-AD1E-435D-8AFE-852207BE26CF}">
      <dsp:nvSpPr>
        <dsp:cNvPr id="0" name=""/>
        <dsp:cNvSpPr/>
      </dsp:nvSpPr>
      <dsp:spPr>
        <a:xfrm>
          <a:off x="3837950" y="330995"/>
          <a:ext cx="1442117" cy="1259997"/>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NZ" sz="1800" kern="1200">
              <a:solidFill>
                <a:schemeClr val="tx1"/>
              </a:solidFill>
              <a:latin typeface="Ariel"/>
            </a:rPr>
            <a:t>Apply PCC framework</a:t>
          </a:r>
        </a:p>
      </dsp:txBody>
      <dsp:txXfrm>
        <a:off x="3874854" y="367899"/>
        <a:ext cx="1368309" cy="1186189"/>
      </dsp:txXfrm>
    </dsp:sp>
    <dsp:sp modelId="{B7DF352E-5CBA-4D67-B2B7-025BA988C335}">
      <dsp:nvSpPr>
        <dsp:cNvPr id="0" name=""/>
        <dsp:cNvSpPr/>
      </dsp:nvSpPr>
      <dsp:spPr>
        <a:xfrm>
          <a:off x="5363321" y="857760"/>
          <a:ext cx="176496" cy="206467"/>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NZ" sz="1800" kern="1200">
            <a:latin typeface="Ariel"/>
          </a:endParaRPr>
        </a:p>
      </dsp:txBody>
      <dsp:txXfrm>
        <a:off x="5363321" y="899053"/>
        <a:ext cx="123547" cy="123881"/>
      </dsp:txXfrm>
    </dsp:sp>
    <dsp:sp modelId="{E423FE79-9CC6-485E-B87D-0A1467E69652}">
      <dsp:nvSpPr>
        <dsp:cNvPr id="0" name=""/>
        <dsp:cNvSpPr/>
      </dsp:nvSpPr>
      <dsp:spPr>
        <a:xfrm>
          <a:off x="5613080" y="330995"/>
          <a:ext cx="1459042" cy="1259997"/>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NZ" sz="1800" kern="1200">
              <a:solidFill>
                <a:schemeClr val="tx1"/>
              </a:solidFill>
              <a:latin typeface="Ariel"/>
            </a:rPr>
            <a:t>Conduct systematic searches</a:t>
          </a:r>
        </a:p>
      </dsp:txBody>
      <dsp:txXfrm>
        <a:off x="5649984" y="367899"/>
        <a:ext cx="1385234" cy="1186189"/>
      </dsp:txXfrm>
    </dsp:sp>
    <dsp:sp modelId="{014201BB-6D37-4244-B676-255CD0B208EE}">
      <dsp:nvSpPr>
        <dsp:cNvPr id="0" name=""/>
        <dsp:cNvSpPr/>
      </dsp:nvSpPr>
      <dsp:spPr>
        <a:xfrm>
          <a:off x="7155376" y="857760"/>
          <a:ext cx="176496" cy="206467"/>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NZ" sz="1800" kern="1200">
            <a:latin typeface="Ariel"/>
          </a:endParaRPr>
        </a:p>
      </dsp:txBody>
      <dsp:txXfrm>
        <a:off x="7155376" y="899053"/>
        <a:ext cx="123547" cy="123881"/>
      </dsp:txXfrm>
    </dsp:sp>
    <dsp:sp modelId="{28448070-1303-4E66-867F-29BF228AF09D}">
      <dsp:nvSpPr>
        <dsp:cNvPr id="0" name=""/>
        <dsp:cNvSpPr/>
      </dsp:nvSpPr>
      <dsp:spPr>
        <a:xfrm>
          <a:off x="7405135" y="330995"/>
          <a:ext cx="1298214" cy="1259997"/>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NZ" sz="1800" kern="1200">
              <a:solidFill>
                <a:schemeClr val="tx1"/>
              </a:solidFill>
              <a:latin typeface="Ariel"/>
            </a:rPr>
            <a:t>Screen studies for eligibility criteria</a:t>
          </a:r>
        </a:p>
      </dsp:txBody>
      <dsp:txXfrm>
        <a:off x="7442039" y="367899"/>
        <a:ext cx="1224406" cy="1186189"/>
      </dsp:txXfrm>
    </dsp:sp>
    <dsp:sp modelId="{9010A1BF-B4B7-4462-90F5-EB83C39495C1}">
      <dsp:nvSpPr>
        <dsp:cNvPr id="0" name=""/>
        <dsp:cNvSpPr/>
      </dsp:nvSpPr>
      <dsp:spPr>
        <a:xfrm>
          <a:off x="8786603" y="857760"/>
          <a:ext cx="176496" cy="206467"/>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NZ" sz="1800" kern="1200">
            <a:latin typeface="Ariel"/>
          </a:endParaRPr>
        </a:p>
      </dsp:txBody>
      <dsp:txXfrm>
        <a:off x="8786603" y="899053"/>
        <a:ext cx="123547" cy="123881"/>
      </dsp:txXfrm>
    </dsp:sp>
    <dsp:sp modelId="{38410087-3254-4ED0-9695-E650BC6B3477}">
      <dsp:nvSpPr>
        <dsp:cNvPr id="0" name=""/>
        <dsp:cNvSpPr/>
      </dsp:nvSpPr>
      <dsp:spPr>
        <a:xfrm>
          <a:off x="9036362" y="330995"/>
          <a:ext cx="924283" cy="1259997"/>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NZ" sz="1800" kern="1200">
              <a:solidFill>
                <a:schemeClr val="tx1"/>
              </a:solidFill>
              <a:latin typeface="Ariel"/>
            </a:rPr>
            <a:t>Extract data</a:t>
          </a:r>
        </a:p>
      </dsp:txBody>
      <dsp:txXfrm>
        <a:off x="9063433" y="358066"/>
        <a:ext cx="870141" cy="1205855"/>
      </dsp:txXfrm>
    </dsp:sp>
    <dsp:sp modelId="{369FBC61-D21E-4959-B3A4-FD17FAE4F7A5}">
      <dsp:nvSpPr>
        <dsp:cNvPr id="0" name=""/>
        <dsp:cNvSpPr/>
      </dsp:nvSpPr>
      <dsp:spPr>
        <a:xfrm>
          <a:off x="10043898" y="857760"/>
          <a:ext cx="176496" cy="206467"/>
        </a:xfrm>
        <a:prstGeom prst="rightArrow">
          <a:avLst>
            <a:gd name="adj1" fmla="val 60000"/>
            <a:gd name="adj2" fmla="val 50000"/>
          </a:avLst>
        </a:prstGeom>
        <a:solidFill>
          <a:srgbClr val="79257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NZ" sz="1800" kern="1200">
            <a:latin typeface="Ariel"/>
          </a:endParaRPr>
        </a:p>
      </dsp:txBody>
      <dsp:txXfrm>
        <a:off x="10043898" y="899053"/>
        <a:ext cx="123547" cy="123881"/>
      </dsp:txXfrm>
    </dsp:sp>
    <dsp:sp modelId="{AFB6FECD-BAD1-47C2-BF14-684A0555939D}">
      <dsp:nvSpPr>
        <dsp:cNvPr id="0" name=""/>
        <dsp:cNvSpPr/>
      </dsp:nvSpPr>
      <dsp:spPr>
        <a:xfrm>
          <a:off x="10293657" y="330995"/>
          <a:ext cx="1038073" cy="1259997"/>
        </a:xfrm>
        <a:prstGeom prst="roundRect">
          <a:avLst>
            <a:gd name="adj" fmla="val 10000"/>
          </a:avLst>
        </a:prstGeom>
        <a:solidFill>
          <a:srgbClr val="792572">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NZ" sz="1800" kern="1200">
              <a:solidFill>
                <a:schemeClr val="tx1"/>
              </a:solidFill>
              <a:latin typeface="Ariel"/>
            </a:rPr>
            <a:t>Write up</a:t>
          </a:r>
        </a:p>
      </dsp:txBody>
      <dsp:txXfrm>
        <a:off x="10324061" y="361399"/>
        <a:ext cx="977265" cy="11991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00D9D1-0E98-4030-B69C-7E6D11A09FB3}">
      <dsp:nvSpPr>
        <dsp:cNvPr id="0" name=""/>
        <dsp:cNvSpPr/>
      </dsp:nvSpPr>
      <dsp:spPr>
        <a:xfrm rot="5400000">
          <a:off x="3027641" y="-820931"/>
          <a:ext cx="1549354" cy="3578653"/>
        </a:xfrm>
        <a:prstGeom prst="round2SameRect">
          <a:avLst/>
        </a:prstGeom>
        <a:solidFill>
          <a:srgbClr val="F05B4A">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Includes </a:t>
          </a:r>
          <a:r>
            <a:rPr lang="en-US" sz="2000" b="1" kern="1200">
              <a:latin typeface="Arial" panose="020B0604020202020204" pitchFamily="34" charset="0"/>
              <a:cs typeface="Arial" panose="020B0604020202020204" pitchFamily="34" charset="0"/>
            </a:rPr>
            <a:t>both</a:t>
          </a:r>
          <a:r>
            <a:rPr lang="en-US" sz="2000" kern="1200">
              <a:latin typeface="Arial" panose="020B0604020202020204" pitchFamily="34" charset="0"/>
              <a:cs typeface="Arial" panose="020B0604020202020204" pitchFamily="34" charset="0"/>
            </a:rPr>
            <a:t> search terms</a:t>
          </a:r>
        </a:p>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Many databases use AND by default</a:t>
          </a:r>
        </a:p>
        <a:p>
          <a:pPr marL="228600" lvl="1" indent="-228600" algn="l" defTabSz="889000">
            <a:lnSpc>
              <a:spcPct val="90000"/>
            </a:lnSpc>
            <a:spcBef>
              <a:spcPct val="0"/>
            </a:spcBef>
            <a:spcAft>
              <a:spcPct val="15000"/>
            </a:spcAft>
            <a:buChar char="•"/>
          </a:pPr>
          <a:r>
            <a:rPr lang="en-US" sz="2000" b="1" kern="1200">
              <a:latin typeface="Arial" panose="020B0604020202020204" pitchFamily="34" charset="0"/>
              <a:cs typeface="Arial" panose="020B0604020202020204" pitchFamily="34" charset="0"/>
            </a:rPr>
            <a:t>Narrows</a:t>
          </a:r>
          <a:r>
            <a:rPr lang="en-US" sz="2000" kern="1200">
              <a:latin typeface="Arial" panose="020B0604020202020204" pitchFamily="34" charset="0"/>
              <a:cs typeface="Arial" panose="020B0604020202020204" pitchFamily="34" charset="0"/>
            </a:rPr>
            <a:t> your search</a:t>
          </a:r>
        </a:p>
      </dsp:txBody>
      <dsp:txXfrm rot="-5400000">
        <a:off x="2012992" y="269351"/>
        <a:ext cx="3503020" cy="1398088"/>
      </dsp:txXfrm>
    </dsp:sp>
    <dsp:sp modelId="{0ED90367-982D-4425-8650-02587A8DEF2C}">
      <dsp:nvSpPr>
        <dsp:cNvPr id="0" name=""/>
        <dsp:cNvSpPr/>
      </dsp:nvSpPr>
      <dsp:spPr>
        <a:xfrm>
          <a:off x="0" y="48"/>
          <a:ext cx="2012992" cy="1936693"/>
        </a:xfrm>
        <a:prstGeom prst="roundRect">
          <a:avLst/>
        </a:prstGeom>
        <a:solidFill>
          <a:srgbClr val="F05B4A"/>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b="1" kern="1200">
              <a:latin typeface="Arial" panose="020B0604020202020204" pitchFamily="34" charset="0"/>
              <a:cs typeface="Arial" panose="020B0604020202020204" pitchFamily="34" charset="0"/>
            </a:rPr>
            <a:t>AND</a:t>
          </a:r>
          <a:endParaRPr lang="en-US" sz="5100" kern="1200">
            <a:latin typeface="Arial" panose="020B0604020202020204" pitchFamily="34" charset="0"/>
            <a:cs typeface="Arial" panose="020B0604020202020204" pitchFamily="34" charset="0"/>
          </a:endParaRPr>
        </a:p>
      </dsp:txBody>
      <dsp:txXfrm>
        <a:off x="94542" y="94590"/>
        <a:ext cx="1823908" cy="1747609"/>
      </dsp:txXfrm>
    </dsp:sp>
    <dsp:sp modelId="{AE4DACFD-D63F-47A6-99C1-5CA521859920}">
      <dsp:nvSpPr>
        <dsp:cNvPr id="0" name=""/>
        <dsp:cNvSpPr/>
      </dsp:nvSpPr>
      <dsp:spPr>
        <a:xfrm rot="5400000">
          <a:off x="3027641" y="1212596"/>
          <a:ext cx="1549354" cy="3578653"/>
        </a:xfrm>
        <a:prstGeom prst="round2SameRect">
          <a:avLst/>
        </a:prstGeom>
        <a:solidFill>
          <a:srgbClr val="F05B4A">
            <a:alpha val="2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latin typeface="Arial" panose="020B0604020202020204" pitchFamily="34" charset="0"/>
              <a:cs typeface="Arial" panose="020B0604020202020204" pitchFamily="34" charset="0"/>
            </a:rPr>
            <a:t>Includes </a:t>
          </a:r>
          <a:r>
            <a:rPr lang="en-US" sz="2000" b="1" kern="1200">
              <a:latin typeface="Arial" panose="020B0604020202020204" pitchFamily="34" charset="0"/>
              <a:cs typeface="Arial" panose="020B0604020202020204" pitchFamily="34" charset="0"/>
            </a:rPr>
            <a:t>either</a:t>
          </a:r>
          <a:r>
            <a:rPr lang="en-US" sz="2000" kern="1200">
              <a:latin typeface="Arial" panose="020B0604020202020204" pitchFamily="34" charset="0"/>
              <a:cs typeface="Arial" panose="020B0604020202020204" pitchFamily="34" charset="0"/>
            </a:rPr>
            <a:t> search term</a:t>
          </a:r>
        </a:p>
        <a:p>
          <a:pPr marL="228600" lvl="1" indent="-228600" algn="l" defTabSz="889000">
            <a:lnSpc>
              <a:spcPct val="90000"/>
            </a:lnSpc>
            <a:spcBef>
              <a:spcPct val="0"/>
            </a:spcBef>
            <a:spcAft>
              <a:spcPct val="15000"/>
            </a:spcAft>
            <a:buChar char="•"/>
          </a:pPr>
          <a:r>
            <a:rPr lang="en-US" sz="2000" b="1" kern="1200">
              <a:latin typeface="Arial" panose="020B0604020202020204" pitchFamily="34" charset="0"/>
              <a:cs typeface="Arial" panose="020B0604020202020204" pitchFamily="34" charset="0"/>
            </a:rPr>
            <a:t>Broadens</a:t>
          </a:r>
          <a:r>
            <a:rPr lang="en-US" sz="2000" kern="1200">
              <a:latin typeface="Arial" panose="020B0604020202020204" pitchFamily="34" charset="0"/>
              <a:cs typeface="Arial" panose="020B0604020202020204" pitchFamily="34" charset="0"/>
            </a:rPr>
            <a:t> your search</a:t>
          </a:r>
        </a:p>
      </dsp:txBody>
      <dsp:txXfrm rot="-5400000">
        <a:off x="2012992" y="2302879"/>
        <a:ext cx="3503020" cy="1398088"/>
      </dsp:txXfrm>
    </dsp:sp>
    <dsp:sp modelId="{8B3419B6-9163-4091-88E5-17858E42B9D7}">
      <dsp:nvSpPr>
        <dsp:cNvPr id="0" name=""/>
        <dsp:cNvSpPr/>
      </dsp:nvSpPr>
      <dsp:spPr>
        <a:xfrm>
          <a:off x="0" y="2033576"/>
          <a:ext cx="2012992" cy="1936693"/>
        </a:xfrm>
        <a:prstGeom prst="roundRect">
          <a:avLst/>
        </a:prstGeom>
        <a:solidFill>
          <a:srgbClr val="F05B4A"/>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97155" rIns="194310" bIns="97155" numCol="1" spcCol="1270" anchor="ctr" anchorCtr="0">
          <a:noAutofit/>
        </a:bodyPr>
        <a:lstStyle/>
        <a:p>
          <a:pPr marL="0" lvl="0" indent="0" algn="ctr" defTabSz="2266950">
            <a:lnSpc>
              <a:spcPct val="90000"/>
            </a:lnSpc>
            <a:spcBef>
              <a:spcPct val="0"/>
            </a:spcBef>
            <a:spcAft>
              <a:spcPct val="35000"/>
            </a:spcAft>
            <a:buNone/>
          </a:pPr>
          <a:r>
            <a:rPr lang="en-US" sz="5100" b="1" kern="1200">
              <a:latin typeface="Arial" panose="020B0604020202020204" pitchFamily="34" charset="0"/>
              <a:cs typeface="Arial" panose="020B0604020202020204" pitchFamily="34" charset="0"/>
            </a:rPr>
            <a:t>OR</a:t>
          </a:r>
          <a:endParaRPr lang="en-US" sz="5100" kern="1200">
            <a:latin typeface="Arial" panose="020B0604020202020204" pitchFamily="34" charset="0"/>
            <a:cs typeface="Arial" panose="020B0604020202020204" pitchFamily="34" charset="0"/>
          </a:endParaRPr>
        </a:p>
      </dsp:txBody>
      <dsp:txXfrm>
        <a:off x="94542" y="2128118"/>
        <a:ext cx="1823908" cy="17476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73D5B-7ADA-4F8B-AD34-0BE114905A44}">
      <dsp:nvSpPr>
        <dsp:cNvPr id="0" name=""/>
        <dsp:cNvSpPr/>
      </dsp:nvSpPr>
      <dsp:spPr>
        <a:xfrm>
          <a:off x="1483751" y="847711"/>
          <a:ext cx="1582899" cy="1536912"/>
        </a:xfrm>
        <a:prstGeom prst="rect">
          <a:avLst/>
        </a:prstGeom>
        <a:blipFill>
          <a:blip xmlns:r="http://schemas.openxmlformats.org/officeDocument/2006/relationships" r:embed="rId1"/>
          <a:srcRect/>
          <a:stretch>
            <a:fillRect l="-46000" r="-46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FAF16A-4FD0-49F4-8593-32E9A31A4FF7}">
      <dsp:nvSpPr>
        <dsp:cNvPr id="0" name=""/>
        <dsp:cNvSpPr/>
      </dsp:nvSpPr>
      <dsp:spPr>
        <a:xfrm>
          <a:off x="797995" y="3138844"/>
          <a:ext cx="2606651" cy="53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spc="20">
              <a:latin typeface="+mj-lt"/>
            </a:defRPr>
          </a:pPr>
          <a:endParaRPr lang="en-US" sz="1600" b="0" kern="1200">
            <a:solidFill>
              <a:schemeClr val="bg1"/>
            </a:solidFill>
            <a:latin typeface="+mn-lt"/>
          </a:endParaRPr>
        </a:p>
      </dsp:txBody>
      <dsp:txXfrm>
        <a:off x="797995" y="3138844"/>
        <a:ext cx="2606651" cy="530809"/>
      </dsp:txXfrm>
    </dsp:sp>
    <dsp:sp modelId="{7D166BBB-55AF-452C-B9A0-94A1EE55FF4F}">
      <dsp:nvSpPr>
        <dsp:cNvPr id="0" name=""/>
        <dsp:cNvSpPr/>
      </dsp:nvSpPr>
      <dsp:spPr>
        <a:xfrm>
          <a:off x="797995" y="3645878"/>
          <a:ext cx="2606651" cy="657587"/>
        </a:xfrm>
        <a:prstGeom prst="rect">
          <a:avLst/>
        </a:prstGeom>
        <a:noFill/>
        <a:ln>
          <a:noFill/>
        </a:ln>
        <a:effectLst/>
      </dsp:spPr>
      <dsp:style>
        <a:lnRef idx="0">
          <a:scrgbClr r="0" g="0" b="0"/>
        </a:lnRef>
        <a:fillRef idx="0">
          <a:scrgbClr r="0" g="0" b="0"/>
        </a:fillRef>
        <a:effectRef idx="0">
          <a:scrgbClr r="0" g="0" b="0"/>
        </a:effectRef>
        <a:fontRef idx="minor"/>
      </dsp:style>
    </dsp:sp>
    <dsp:sp modelId="{25238F18-07B8-41D8-8BD9-9F8514E8F9C4}">
      <dsp:nvSpPr>
        <dsp:cNvPr id="0" name=""/>
        <dsp:cNvSpPr/>
      </dsp:nvSpPr>
      <dsp:spPr>
        <a:xfrm>
          <a:off x="4096443" y="832943"/>
          <a:ext cx="1630486" cy="1680043"/>
        </a:xfrm>
        <a:prstGeom prst="rect">
          <a:avLst/>
        </a:prstGeom>
        <a:blipFill>
          <a:blip xmlns:r="http://schemas.openxmlformats.org/officeDocument/2006/relationships" r:embed="rId2"/>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F95BB-E9D9-40E2-AB9F-99D5F69BA82A}">
      <dsp:nvSpPr>
        <dsp:cNvPr id="0" name=""/>
        <dsp:cNvSpPr/>
      </dsp:nvSpPr>
      <dsp:spPr>
        <a:xfrm>
          <a:off x="3860811" y="3138844"/>
          <a:ext cx="2606651" cy="53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spc="20">
              <a:latin typeface="+mj-lt"/>
            </a:defRPr>
          </a:pPr>
          <a:endParaRPr lang="en-US" sz="1600" b="0" kern="1200">
            <a:solidFill>
              <a:schemeClr val="bg1"/>
            </a:solidFill>
            <a:latin typeface="+mn-lt"/>
          </a:endParaRPr>
        </a:p>
      </dsp:txBody>
      <dsp:txXfrm>
        <a:off x="3860811" y="3138844"/>
        <a:ext cx="2606651" cy="530809"/>
      </dsp:txXfrm>
    </dsp:sp>
    <dsp:sp modelId="{1223E777-77CB-4A9A-BF21-12B513842696}">
      <dsp:nvSpPr>
        <dsp:cNvPr id="0" name=""/>
        <dsp:cNvSpPr/>
      </dsp:nvSpPr>
      <dsp:spPr>
        <a:xfrm>
          <a:off x="3860811" y="3645878"/>
          <a:ext cx="2606651" cy="657587"/>
        </a:xfrm>
        <a:prstGeom prst="rect">
          <a:avLst/>
        </a:prstGeom>
        <a:noFill/>
        <a:ln>
          <a:noFill/>
        </a:ln>
        <a:effectLst/>
      </dsp:spPr>
      <dsp:style>
        <a:lnRef idx="0">
          <a:scrgbClr r="0" g="0" b="0"/>
        </a:lnRef>
        <a:fillRef idx="0">
          <a:scrgbClr r="0" g="0" b="0"/>
        </a:fillRef>
        <a:effectRef idx="0">
          <a:scrgbClr r="0" g="0" b="0"/>
        </a:effectRef>
        <a:fontRef idx="minor"/>
      </dsp:style>
    </dsp:sp>
    <dsp:sp modelId="{418E44D8-60E4-4008-9F09-1A652C62E8A6}">
      <dsp:nvSpPr>
        <dsp:cNvPr id="0" name=""/>
        <dsp:cNvSpPr/>
      </dsp:nvSpPr>
      <dsp:spPr>
        <a:xfrm>
          <a:off x="7133563" y="961383"/>
          <a:ext cx="1598559" cy="1441519"/>
        </a:xfrm>
        <a:prstGeom prst="rect">
          <a:avLst/>
        </a:prstGeom>
        <a:blipFill>
          <a:blip xmlns:r="http://schemas.openxmlformats.org/officeDocument/2006/relationships" r:embed="rId3"/>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5C14B8-8D61-4009-9F8C-194486F530FA}">
      <dsp:nvSpPr>
        <dsp:cNvPr id="0" name=""/>
        <dsp:cNvSpPr/>
      </dsp:nvSpPr>
      <dsp:spPr>
        <a:xfrm>
          <a:off x="6923627" y="3138844"/>
          <a:ext cx="2606651" cy="53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spc="20">
              <a:latin typeface="+mj-lt"/>
            </a:defRPr>
          </a:pPr>
          <a:br>
            <a:rPr lang="en-US" sz="1600" kern="1200">
              <a:solidFill>
                <a:schemeClr val="tx1"/>
              </a:solidFill>
            </a:rPr>
          </a:br>
          <a:endParaRPr lang="en-US" sz="1600" b="0" kern="1200">
            <a:solidFill>
              <a:schemeClr val="bg1"/>
            </a:solidFill>
            <a:latin typeface="+mn-lt"/>
          </a:endParaRPr>
        </a:p>
      </dsp:txBody>
      <dsp:txXfrm>
        <a:off x="6923627" y="3138844"/>
        <a:ext cx="2606651" cy="530809"/>
      </dsp:txXfrm>
    </dsp:sp>
    <dsp:sp modelId="{EE420F84-477D-4635-BEF8-66426E9A259D}">
      <dsp:nvSpPr>
        <dsp:cNvPr id="0" name=""/>
        <dsp:cNvSpPr/>
      </dsp:nvSpPr>
      <dsp:spPr>
        <a:xfrm>
          <a:off x="7291191" y="2690633"/>
          <a:ext cx="2606651" cy="65758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9/1/layout/PeoplePortraitsList">
  <dgm:title val="People Portrait List"/>
  <dgm:desc val="People Portrait List"/>
  <dgm:catLst>
    <dgm:cat type="list"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dgm:constr type="w" for="ch" forName="compNode" refType="h" refFor="ch" refForName="compNode" fact="0.55"/>
      <dgm:constr type="w" for="ch" forName="sibTrans" refType="w" refFor="ch" refForName="compNode" fact="0.175"/>
      <dgm:constr type="primFontSz" for="des" forName="nameTx" val="18"/>
      <dgm:constr type="primFontSz" for="des" forName="desTx" refType="primFontSz" refFor="des" refForName="nameTx" op="lte" fact="0.75"/>
      <dgm:constr type="h" for="des" forName="topSpace" op="equ"/>
      <dgm:constr type="h" for="des" forName="compNode" op="equ"/>
      <dgm:constr type="h" for="des" forName="photoElip" op="equ"/>
      <dgm:constr type="w" for="des" forName="photoElip" op="equ"/>
      <dgm:constr type="l" for="des" forName="photoElip" op="equ"/>
      <dgm:constr type="h" for="des" forName="iconSpace" op="equ"/>
      <dgm:constr type="h" for="des" forName="nameTx" op="equ"/>
      <dgm:constr type="h" for="des" forName="txSpace" op="equ"/>
      <dgm:constr type="h" for="des" forName="desTx" op="equ"/>
      <dgm:constr type="h" for="des" forName="bottSpace"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topSpace" refType="w"/>
          <dgm:constr type="h" for="ch" forName="topSpace" refType="h" fact="0.187"/>
          <dgm:constr type="l" for="ch" forName="topSpace"/>
          <dgm:constr type="w" for="ch" forName="photoElip" refType="h" refFor="ch" refForName="photoElip"/>
          <dgm:constr type="h" for="ch" forName="photoElip" val="46.775"/>
          <dgm:constr type="t" for="ch" forName="photoElip" refType="b" refFor="ch" refForName="topSpace"/>
          <dgm:constr type="ctrX" for="ch" forName="photoElip" refType="w" fact="0.5"/>
          <dgm:constr type="w" for="ch" forName="iconSpace" refType="w"/>
          <dgm:constr type="h" for="ch" forName="iconSpace" refType="h" fact="0.075"/>
          <dgm:constr type="l" for="ch" forName="iconSpace"/>
          <dgm:constr type="t" for="ch" forName="iconSpace" refType="b" refFor="ch" refForName="photoElip"/>
          <dgm:constr type="w" for="ch" forName="nameTx" refType="w"/>
          <dgm:constr type="h" for="ch" forName="nameTx" refType="h" fact="0.112"/>
          <dgm:constr type="l" for="ch" forName="nameTx"/>
          <dgm:constr type="t" for="ch" forName="nameTx" refType="b" refFor="ch" refForName="iconSpace"/>
          <dgm:constr type="h" for="ch" forName="txSpace" refType="h" fact="0.015"/>
          <dgm:constr type="w" for="ch" forName="txSpace" refType="w"/>
          <dgm:constr type="l" for="ch" forName="txSpace"/>
          <dgm:constr type="t" for="ch" forName="txSpace" refType="b" refFor="ch" refForName="nameTx"/>
          <dgm:constr type="w" for="ch" forName="desTx" refType="w"/>
          <dgm:constr type="l" for="ch" forName="desTx"/>
          <dgm:constr type="h" for="ch" forName="desTx" refType="h" fact="0.13875"/>
          <dgm:constr type="t" for="ch" forName="desTx" refType="b" refFor="ch" refForName="txSpace"/>
          <dgm:constr type="w" for="ch" forName="bottSpace" refType="w"/>
          <dgm:constr type="h" for="ch" forName="bottSpace" refType="h" fact="0.067"/>
          <dgm:constr type="l" for="ch" forName="bottSpace"/>
          <dgm:constr type="t" for="ch" forName="bottSpace" refType="b" refFor="ch" refForName="desTx"/>
        </dgm:constrLst>
        <dgm:ruleLst>
          <dgm:rule type="h" val="INF" fact="NaN" max="NaN"/>
        </dgm:ruleLst>
        <dgm:layoutNode name="topSpace">
          <dgm:alg type="sp"/>
          <dgm:shape xmlns:r="http://schemas.openxmlformats.org/officeDocument/2006/relationships" r:blip="">
            <dgm:adjLst/>
          </dgm:shape>
          <dgm:presOf/>
          <dgm:constrLst/>
          <dgm:ruleLst/>
        </dgm:layoutNode>
        <dgm:layoutNode name="photoElip" styleLbl="node1">
          <dgm:alg type="sp"/>
          <dgm:shape xmlns:r="http://schemas.openxmlformats.org/officeDocument/2006/relationships" type="ellipse"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nameTx" styleLbl="revTx">
          <dgm:varLst>
            <dgm:chMax val="0"/>
            <dgm:chPref val="0"/>
          </dgm:varLst>
          <dgm:alg type="tx">
            <dgm:param type="txAnchorVert" val="t"/>
            <dgm:param type="txAnchorHorzCh" val="ct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HorzCh" val="ctr"/>
            <dgm:param type="txAnchorVert" val="t"/>
          </dgm:alg>
          <dgm:shape xmlns:r="http://schemas.openxmlformats.org/officeDocument/2006/relationships" type="rect" r:blip="">
            <dgm:adjLst/>
          </dgm:shape>
          <dgm:presOf axis="des" ptType="node"/>
          <dgm:constrLst>
            <dgm:constr type="primFontSz" val="13"/>
            <dgm:constr type="secFontSz" refType="primFontSz"/>
            <dgm:constr type="lMarg"/>
            <dgm:constr type="rMarg"/>
            <dgm:constr type="tMarg"/>
            <dgm:constr type="bMarg"/>
          </dgm:constrLst>
          <dgm:ruleLst>
            <dgm:rule type="primFontSz" val="13" fact="NaN" max="NaN"/>
            <dgm:rule type="h" val="INF" fact="NaN" max="NaN"/>
          </dgm:ruleLst>
        </dgm:layoutNode>
        <dgm:layoutNode name="bottSpace">
          <dgm:alg type="sp"/>
          <dgm:shape xmlns:r="http://schemas.openxmlformats.org/officeDocument/2006/relationships" r:blip="">
            <dgm:adjLst/>
          </dgm:shape>
          <dgm:presOf/>
          <dgm:constrLst/>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gn="ctr">
          <a:lnSpc>
            <a:spcPct val="100000"/>
          </a:lnSpc>
          <a:defRPr b="1" spc="20">
            <a:latin typeface="+mj-lt"/>
          </a:defRPr>
        </a:lvl1pPr>
        <a:lvl2pPr algn="ctr">
          <a:lnSpc>
            <a:spcPct val="100000"/>
          </a:lnSpc>
          <a:defRPr>
            <a:latin typeface="+mj-lt"/>
          </a:defRPr>
        </a:lvl2pPr>
        <a:lvl3pPr algn="ctr">
          <a:buNone/>
          <a:defRPr i="1">
            <a:latin typeface="+mj-lt"/>
          </a:defRPr>
        </a:lvl3pPr>
        <a:lvl4pPr algn="ctr">
          <a:buNone/>
          <a:defRPr i="1">
            <a:latin typeface="+mj-lt"/>
          </a:defRPr>
        </a:lvl4pPr>
        <a:lvl5pPr algn="ctr">
          <a:buNone/>
          <a:defRPr i="1">
            <a:latin typeface="+mj-lt"/>
          </a:defRPr>
        </a:lvl5pPr>
        <a:lvl6pPr algn="ctr">
          <a:buNone/>
          <a:defRPr i="1">
            <a:latin typeface="+mj-lt"/>
          </a:defRPr>
        </a:lvl6pPr>
        <a:lvl7pPr algn="ctr">
          <a:buNone/>
          <a:defRPr i="1">
            <a:latin typeface="+mj-lt"/>
          </a:defRPr>
        </a:lvl7pPr>
        <a:lvl8pPr algn="ctr">
          <a:buNone/>
          <a:defRPr i="1">
            <a:latin typeface="+mj-lt"/>
          </a:defRPr>
        </a:lvl8pPr>
        <a:lvl9pPr algn="ctr">
          <a:buNone/>
          <a:defRPr i="1">
            <a:latin typeface="+mj-lt"/>
          </a:defRPr>
        </a:lvl9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2/12/2026</a:t>
            </a:fld>
            <a:endParaRPr lang="en-US"/>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ciencedirect.com/science/article/pii/S155730872400083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anvas.auckland.ac.nz/courses/99200/pages/protocol?module_item_id=176761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cochranelibrary.com/cdsr/doi/10.1002/14651858.CD013496.pub2/full?highlightAbstract=nutrition%7Cdiabet%7Cnutrit%7Cdiabetes"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Kia </a:t>
            </a:r>
            <a:r>
              <a:rPr lang="en-US" err="1">
                <a:ea typeface="Calibri"/>
                <a:cs typeface="Calibri"/>
              </a:rPr>
              <a:t>ora</a:t>
            </a:r>
            <a:r>
              <a:rPr lang="en-US">
                <a:ea typeface="Calibri"/>
                <a:cs typeface="Calibri"/>
              </a:rPr>
              <a:t> and welcome – introduce presenters and give some background of our expertise, knowledge.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914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5D789-6C86-07CD-5D8F-71C8FEBDE1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281CC-BF66-8E8A-06A3-AE38694D5F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E951D-79E8-5891-EF1A-56C20A06AFA3}"/>
              </a:ext>
            </a:extLst>
          </p:cNvPr>
          <p:cNvSpPr>
            <a:spLocks noGrp="1"/>
          </p:cNvSpPr>
          <p:nvPr>
            <p:ph type="body" idx="1"/>
          </p:nvPr>
        </p:nvSpPr>
        <p:spPr/>
        <p:txBody>
          <a:bodyPr/>
          <a:lstStyle/>
          <a:p>
            <a:pPr>
              <a:defRPr/>
            </a:pPr>
            <a:r>
              <a:rPr lang="en-US">
                <a:ea typeface="Calibri"/>
                <a:cs typeface="Calibri"/>
              </a:rPr>
              <a:t>Presenter One </a:t>
            </a:r>
            <a:r>
              <a:rPr lang="en-US"/>
              <a:t> - Systematic reviews meticulously gather, appraise, and synthesize all relevant evidence on a specific research question. They follow a rigorous methodology to minimize bias and provide robust conclusions. Systematic reviews are considered the gold standard of evidence synthesis, offering comprehensive insights that inform decision-making in various fields, including healthcare, social sciences, and policy-making.</a:t>
            </a:r>
          </a:p>
        </p:txBody>
      </p:sp>
      <p:sp>
        <p:nvSpPr>
          <p:cNvPr id="4" name="Slide Number Placeholder 3">
            <a:extLst>
              <a:ext uri="{FF2B5EF4-FFF2-40B4-BE49-F238E27FC236}">
                <a16:creationId xmlns:a16="http://schemas.microsoft.com/office/drawing/2014/main" id="{A1FD1185-AF10-8B1B-3E85-D1EA3477CE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432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a:solidFill>
                  <a:srgbClr val="0D0D0D"/>
                </a:solidFill>
                <a:highlight>
                  <a:srgbClr val="FFFFFF"/>
                </a:highlight>
              </a:rPr>
              <a:t>Helena </a:t>
            </a:r>
            <a:r>
              <a:rPr lang="en-US" sz="1800">
                <a:solidFill>
                  <a:srgbClr val="0D0D0D"/>
                </a:solidFill>
                <a:highlight>
                  <a:srgbClr val="FFFFFF"/>
                </a:highlight>
              </a:rPr>
              <a:t> - The next section we will be discussing will be the process in general. </a:t>
            </a:r>
            <a:endParaRPr lang="en-US" sz="1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672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b="0" i="0">
                <a:solidFill>
                  <a:srgbClr val="0D0D0D"/>
                </a:solidFill>
                <a:effectLst/>
                <a:highlight>
                  <a:srgbClr val="FFFFFF"/>
                </a:highlight>
                <a:latin typeface="Söhne"/>
              </a:rPr>
              <a:t>The purpose of a systematic review is to provide a comprehensive and unbiased summary of the existing evidence on a particular research question or topic. It involves systematically identifying, appraising, and synthesizing all relevant studies to answer a specific research question. By following a rigorous and transparent methodology, systematic reviews aim to minimize bias and provide reliable evidence to inform decision-making in various fields, including healthcare, social sciences, and policy-making. They are often considered the highest level of evidence in evidence-based practice because they offer a synthesis of multiple studies, providing a more robust foundation for drawing conclusions and making informed decisions.</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108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463BD-FA57-F0EE-4197-D0D15FC9F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05437-6F17-9B4D-1EAA-66FCED5B0228}"/>
              </a:ext>
            </a:extLst>
          </p:cNvPr>
          <p:cNvSpPr>
            <a:spLocks noGrp="1" noRot="1" noChangeAspect="1"/>
          </p:cNvSpPr>
          <p:nvPr>
            <p:ph type="sldImg"/>
          </p:nvPr>
        </p:nvSpPr>
        <p:spPr>
          <a:xfrm>
            <a:off x="685800" y="630238"/>
            <a:ext cx="5486400" cy="3086100"/>
          </a:xfrm>
        </p:spPr>
      </p:sp>
      <p:sp>
        <p:nvSpPr>
          <p:cNvPr id="3" name="Notes Placeholder 2">
            <a:extLst>
              <a:ext uri="{FF2B5EF4-FFF2-40B4-BE49-F238E27FC236}">
                <a16:creationId xmlns:a16="http://schemas.microsoft.com/office/drawing/2014/main" id="{1505D927-24C2-1904-5F38-846BD1372A84}"/>
              </a:ext>
            </a:extLst>
          </p:cNvPr>
          <p:cNvSpPr>
            <a:spLocks noGrp="1"/>
          </p:cNvSpPr>
          <p:nvPr>
            <p:ph type="body" idx="1"/>
          </p:nvPr>
        </p:nvSpPr>
        <p:spPr>
          <a:xfrm>
            <a:off x="685800" y="3792538"/>
            <a:ext cx="5486400" cy="3600450"/>
          </a:xfrm>
        </p:spPr>
        <p:txBody>
          <a:bodyPr/>
          <a:lstStyle/>
          <a:p>
            <a:pPr>
              <a:defRPr/>
            </a:pPr>
            <a:r>
              <a:rPr lang="en-US" sz="1100">
                <a:cs typeface="Calibri"/>
              </a:rPr>
              <a:t>This graphic outlines the basic steps of a systematic review – there are a few more steps than your traditional literature review (talk through the steps).</a:t>
            </a:r>
          </a:p>
          <a:p>
            <a:pPr>
              <a:defRPr/>
            </a:pPr>
            <a:endParaRPr lang="en-US" sz="1100">
              <a:cs typeface="Calibri"/>
            </a:endParaRPr>
          </a:p>
          <a:p>
            <a:pPr marL="228600" indent="-228600">
              <a:buFont typeface="+mj-lt"/>
              <a:buAutoNum type="arabicPeriod"/>
              <a:defRPr/>
            </a:pPr>
            <a:r>
              <a:rPr lang="en-US" sz="1100">
                <a:cs typeface="Calibri"/>
              </a:rPr>
              <a:t>The Systematic Review Timeline</a:t>
            </a:r>
          </a:p>
          <a:p>
            <a:pPr marL="228600" indent="-228600">
              <a:buFont typeface="+mj-lt"/>
              <a:buAutoNum type="arabicPeriod"/>
              <a:defRPr/>
            </a:pPr>
            <a:endParaRPr lang="en-US" sz="1100">
              <a:cs typeface="Calibri"/>
            </a:endParaRPr>
          </a:p>
          <a:p>
            <a:pPr marL="228600" indent="-228600">
              <a:buFont typeface="+mj-lt"/>
              <a:buAutoNum type="arabicPeriod"/>
              <a:defRPr/>
            </a:pPr>
            <a:r>
              <a:rPr lang="en-US" sz="1100">
                <a:cs typeface="Calibri"/>
              </a:rPr>
              <a:t>The Protocol – What is it?</a:t>
            </a:r>
          </a:p>
          <a:p>
            <a:pPr marL="228600" indent="-228600">
              <a:buFont typeface="+mj-lt"/>
              <a:buAutoNum type="arabicPeriod"/>
              <a:defRPr/>
            </a:pPr>
            <a:r>
              <a:rPr lang="en-US" sz="1100">
                <a:cs typeface="Calibri"/>
              </a:rPr>
              <a:t>Publishing a protocol – We look over the protocol for them. Just an extra set of eyes</a:t>
            </a:r>
          </a:p>
          <a:p>
            <a:pPr marL="228600" indent="-228600">
              <a:buFont typeface="+mj-lt"/>
              <a:buAutoNum type="arabicPeriod"/>
              <a:defRPr/>
            </a:pPr>
            <a:endParaRPr lang="en-US" sz="1100">
              <a:cs typeface="Calibri"/>
            </a:endParaRPr>
          </a:p>
          <a:p>
            <a:pPr marL="228600" indent="-228600">
              <a:buFont typeface="+mj-lt"/>
              <a:buAutoNum type="arabicPeriod"/>
              <a:defRPr/>
            </a:pPr>
            <a:r>
              <a:rPr lang="en-US" sz="1100">
                <a:cs typeface="Calibri"/>
              </a:rPr>
              <a:t>What library support!!!!</a:t>
            </a:r>
          </a:p>
          <a:p>
            <a:pPr>
              <a:defRPr/>
            </a:pPr>
            <a:endParaRPr lang="en-US" sz="1100">
              <a:cs typeface="Calibri"/>
            </a:endParaRPr>
          </a:p>
          <a:p>
            <a:pPr>
              <a:defRPr/>
            </a:pPr>
            <a:r>
              <a:rPr lang="en-US" sz="1100">
                <a:cs typeface="Calibri"/>
              </a:rPr>
              <a:t>As for where you can receive library support -you can see we have highlighted the spaces where the library can offer support and advice on your review. While we can help guide you on the selection of a review type, your final topic selection or the development of a research question is something your supervisor or team should support you with. The same with screening for studies, we can recommend some tools to help you with the process, but the library does not complete the screening on your behalf. </a:t>
            </a:r>
          </a:p>
          <a:p>
            <a:pPr>
              <a:defRPr/>
            </a:pPr>
            <a:endParaRPr lang="en-US" sz="1100">
              <a:cs typeface="Calibri"/>
            </a:endParaRPr>
          </a:p>
          <a:p>
            <a:pPr>
              <a:defRPr/>
            </a:pPr>
            <a:r>
              <a:rPr lang="en-US" sz="1100">
                <a:cs typeface="Calibri"/>
              </a:rPr>
              <a:t>What we can help with, is getting your protocol ready for submission – a big part of this is actually developing the search strategy and search plan. A protocol is a declaration of what you intend to do in your review. If you include a search strategy or plan, it's best practice follow that as closely as possible in your actual review. If you are planning to submit a protocol, it can actually be really helpful to nail down the search strategy early on so you don't have to re-do the work in your review or justify why changes were made after the protocol was submitted. </a:t>
            </a:r>
          </a:p>
          <a:p>
            <a:pPr>
              <a:defRPr/>
            </a:pPr>
            <a:endParaRPr lang="en-US" sz="1100">
              <a:cs typeface="Calibri"/>
            </a:endParaRPr>
          </a:p>
          <a:p>
            <a:pPr>
              <a:defRPr/>
            </a:pPr>
            <a:r>
              <a:rPr lang="en-US" sz="1100">
                <a:cs typeface="Calibri"/>
              </a:rPr>
              <a:t>And of course, searching for studies. This is really where our expertise is so please make use of the resources we offer. </a:t>
            </a:r>
          </a:p>
        </p:txBody>
      </p:sp>
      <p:sp>
        <p:nvSpPr>
          <p:cNvPr id="4" name="Slide Number Placeholder 3">
            <a:extLst>
              <a:ext uri="{FF2B5EF4-FFF2-40B4-BE49-F238E27FC236}">
                <a16:creationId xmlns:a16="http://schemas.microsoft.com/office/drawing/2014/main" id="{1C36C4E5-BDB9-9043-0548-1C326A90D0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104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So another quick graphic for you here, if we think about the steps of a systematic review, this is a nice estimate of how long each of those steps should take you – roughly adding up to 12 months. </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42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additional considerations if you decide that a systematic review is the right choice for you, it pays to think about these questions. If you are unsure, or don't have enough time or people to help you complete the review, you may need to think about reconsidering your review choice.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15</a:t>
            </a:fld>
            <a:endParaRPr lang="en-US"/>
          </a:p>
        </p:txBody>
      </p:sp>
    </p:spTree>
    <p:extLst>
      <p:ext uri="{BB962C8B-B14F-4D97-AF65-F5344CB8AC3E}">
        <p14:creationId xmlns:p14="http://schemas.microsoft.com/office/powerpoint/2010/main" val="99293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16</a:t>
            </a:fld>
            <a:endParaRPr lang="en-US"/>
          </a:p>
        </p:txBody>
      </p:sp>
    </p:spTree>
    <p:extLst>
      <p:ext uri="{BB962C8B-B14F-4D97-AF65-F5344CB8AC3E}">
        <p14:creationId xmlns:p14="http://schemas.microsoft.com/office/powerpoint/2010/main" val="2747234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solidFill>
                  <a:srgbClr val="0D0D0D"/>
                </a:solidFill>
                <a:highlight>
                  <a:srgbClr val="FFFFFF"/>
                </a:highlight>
              </a:rPr>
              <a:t>Dawn – </a:t>
            </a:r>
            <a:endParaRPr lang="en-US"/>
          </a:p>
          <a:p>
            <a:endParaRPr lang="en-NZ">
              <a:solidFill>
                <a:srgbClr val="0D0D0D"/>
              </a:solidFill>
              <a:highlight>
                <a:srgbClr val="FF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prstClr val="black">
                    <a:lumMod val="75000"/>
                    <a:lumOff val="25000"/>
                  </a:prstClr>
                </a:solidFill>
                <a:latin typeface="Arial"/>
                <a:cs typeface="Arial"/>
              </a:rPr>
              <a:t>Y</a:t>
            </a:r>
            <a:r>
              <a:rPr kumimoji="0" lang="en-US" sz="1200" b="0" i="0" u="none" strike="noStrike" kern="1200" cap="none" spc="-20" normalizeH="0" baseline="0" noProof="0">
                <a:ln>
                  <a:noFill/>
                </a:ln>
                <a:solidFill>
                  <a:prstClr val="black">
                    <a:lumMod val="75000"/>
                    <a:lumOff val="25000"/>
                  </a:prstClr>
                </a:solidFill>
                <a:effectLst/>
                <a:uLnTx/>
                <a:uFillTx/>
                <a:latin typeface="Arial"/>
                <a:ea typeface="+mj-ea"/>
                <a:cs typeface="Arial"/>
              </a:rPr>
              <a:t>ou will need to develop your research question and framework</a:t>
            </a:r>
            <a:endParaRPr kumimoji="0" lang="en-US" sz="800" b="1" i="0" u="none" strike="noStrike" kern="1200" cap="none" spc="-20" normalizeH="0" baseline="0" noProof="0">
              <a:ln>
                <a:noFill/>
              </a:ln>
              <a:solidFill>
                <a:prstClr val="black">
                  <a:lumMod val="75000"/>
                  <a:lumOff val="25000"/>
                </a:prstClr>
              </a:solidFill>
              <a:effectLst/>
              <a:uLnTx/>
              <a:uFillTx/>
              <a:latin typeface="Avenir Next LT Pro"/>
              <a:ea typeface="+mj-ea"/>
              <a:cs typeface="+mj-cs"/>
            </a:endParaRPr>
          </a:p>
          <a:p>
            <a:endParaRPr lang="en-NZ" b="1">
              <a:solidFill>
                <a:srgbClr val="0D0D0D"/>
              </a:solidFill>
              <a:highlight>
                <a:srgbClr val="FFFFFF"/>
              </a:highlight>
            </a:endParaRPr>
          </a:p>
          <a:p>
            <a:r>
              <a:rPr lang="en-NZ">
                <a:solidFill>
                  <a:srgbClr val="0D0D0D"/>
                </a:solidFill>
                <a:highlight>
                  <a:srgbClr val="FFFFFF"/>
                </a:highlight>
              </a:rPr>
              <a:t>PICO/PICO /PEO/SPICE/SPIDER</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496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have decided that a systematic review fits your research topic, you need to formulate a research question. The aim of a systematic review is to answer a very </a:t>
            </a:r>
            <a:r>
              <a:rPr lang="en-US" b="1"/>
              <a:t>specific and focused research question</a:t>
            </a:r>
            <a:r>
              <a:rPr lang="en-US"/>
              <a:t>. Your question will guide your methodology, including your search strategy and data analysis, so it's important to think about this carefully.</a:t>
            </a:r>
            <a:endParaRPr lang="en-US">
              <a:ea typeface="Calibri"/>
              <a:cs typeface="Calibri"/>
            </a:endParaRPr>
          </a:p>
          <a:p>
            <a:endParaRPr lang="en-US">
              <a:ea typeface="Calibri"/>
              <a:cs typeface="Calibri"/>
            </a:endParaRPr>
          </a:p>
          <a:p>
            <a:r>
              <a:rPr lang="en-US">
                <a:solidFill>
                  <a:srgbClr val="000000"/>
                </a:solidFill>
                <a:latin typeface="Calibri" panose="020F0502020204030204"/>
                <a:ea typeface="+mn-lt"/>
                <a:cs typeface="Calibri"/>
              </a:rPr>
              <a:t>How do I check that my topic is new? Search for existing protocols in Prospero </a:t>
            </a:r>
            <a:r>
              <a:rPr lang="en-US" err="1">
                <a:solidFill>
                  <a:srgbClr val="000000"/>
                </a:solidFill>
                <a:latin typeface="Calibri" panose="020F0502020204030204"/>
                <a:ea typeface="+mn-lt"/>
                <a:cs typeface="Calibri"/>
              </a:rPr>
              <a:t>etc</a:t>
            </a:r>
            <a:r>
              <a:rPr lang="en-US">
                <a:solidFill>
                  <a:srgbClr val="000000"/>
                </a:solidFill>
                <a:latin typeface="Calibri" panose="020F0502020204030204"/>
                <a:ea typeface="+mn-lt"/>
                <a:cs typeface="Calibri"/>
              </a:rPr>
              <a:t> or </a:t>
            </a:r>
            <a:r>
              <a:rPr lang="en-US">
                <a:solidFill>
                  <a:srgbClr val="000000"/>
                </a:solidFill>
              </a:rPr>
              <a:t>do a database/google scholar search and limit by publication type (Systematic review) or include the keyword "systematic" in the title.</a:t>
            </a:r>
            <a:endParaRPr lang="en-US">
              <a:solidFill>
                <a:srgbClr val="000000"/>
              </a:solidFill>
              <a:latin typeface="Calibri" panose="020F0502020204030204"/>
              <a:ea typeface="+mn-lt"/>
              <a:cs typeface="Calibri"/>
            </a:endParaRPr>
          </a:p>
          <a:p>
            <a:endParaRPr lang="en-US">
              <a:solidFill>
                <a:srgbClr val="000000"/>
              </a:solidFill>
              <a:latin typeface="Calibri" panose="020F0502020204030204"/>
              <a:ea typeface="+mn-lt"/>
              <a:cs typeface="Calibri"/>
            </a:endParaRPr>
          </a:p>
          <a:p>
            <a:r>
              <a:rPr lang="en-US" sz="1200">
                <a:solidFill>
                  <a:schemeClr val="tx1">
                    <a:lumMod val="75000"/>
                    <a:lumOff val="25000"/>
                  </a:schemeClr>
                </a:solidFill>
                <a:latin typeface="Arial"/>
                <a:ea typeface="+mn-lt"/>
                <a:cs typeface="Arial"/>
              </a:rPr>
              <a:t>Your </a:t>
            </a:r>
            <a:r>
              <a:rPr lang="en-US" sz="1200" b="1">
                <a:solidFill>
                  <a:schemeClr val="tx1">
                    <a:lumMod val="75000"/>
                    <a:lumOff val="25000"/>
                  </a:schemeClr>
                </a:solidFill>
                <a:latin typeface="Arial"/>
                <a:ea typeface="+mn-lt"/>
                <a:cs typeface="Arial"/>
              </a:rPr>
              <a:t>research question</a:t>
            </a:r>
            <a:r>
              <a:rPr lang="en-US" sz="1200">
                <a:solidFill>
                  <a:schemeClr val="tx1">
                    <a:lumMod val="75000"/>
                    <a:lumOff val="25000"/>
                  </a:schemeClr>
                </a:solidFill>
                <a:latin typeface="Arial"/>
                <a:ea typeface="+mn-lt"/>
                <a:cs typeface="Arial"/>
              </a:rPr>
              <a:t> is different from your </a:t>
            </a:r>
            <a:r>
              <a:rPr lang="en-US" sz="1200" b="1">
                <a:solidFill>
                  <a:schemeClr val="tx1">
                    <a:lumMod val="75000"/>
                    <a:lumOff val="25000"/>
                  </a:schemeClr>
                </a:solidFill>
                <a:latin typeface="Arial"/>
                <a:ea typeface="+mn-lt"/>
                <a:cs typeface="Arial"/>
              </a:rPr>
              <a:t>research topic</a:t>
            </a:r>
            <a:r>
              <a:rPr lang="en-US" sz="1200">
                <a:solidFill>
                  <a:schemeClr val="tx1">
                    <a:lumMod val="75000"/>
                    <a:lumOff val="25000"/>
                  </a:schemeClr>
                </a:solidFill>
                <a:latin typeface="Arial"/>
                <a:ea typeface="+mn-lt"/>
                <a:cs typeface="Arial"/>
              </a:rPr>
              <a:t>. Your research topic is the broad area of research you are interested in, while your research question must be</a:t>
            </a:r>
            <a:endParaRPr lang="en-US" b="1">
              <a:ea typeface="Calibri"/>
              <a:cs typeface="Arial"/>
            </a:endParaRPr>
          </a:p>
          <a:p>
            <a:r>
              <a:rPr lang="en-NZ">
                <a:ea typeface="Calibri"/>
                <a:cs typeface="Calibri"/>
              </a:rPr>
              <a:t>Answerable - </a:t>
            </a:r>
          </a:p>
          <a:p>
            <a:r>
              <a:rPr lang="en-NZ">
                <a:ea typeface="Calibri"/>
                <a:cs typeface="Calibri"/>
              </a:rPr>
              <a:t>Focused - </a:t>
            </a:r>
          </a:p>
          <a:p>
            <a:r>
              <a:rPr lang="en-NZ">
                <a:ea typeface="Calibri"/>
                <a:cs typeface="Calibri"/>
              </a:rPr>
              <a:t>Specific -</a:t>
            </a:r>
          </a:p>
          <a:p>
            <a:r>
              <a:rPr lang="en-NZ">
                <a:ea typeface="Calibri"/>
                <a:cs typeface="Calibri"/>
              </a:rPr>
              <a:t>New - </a:t>
            </a:r>
            <a:r>
              <a:rPr lang="en-US" sz="1200" baseline="0">
                <a:solidFill>
                  <a:schemeClr val="tx1">
                    <a:lumMod val="75000"/>
                    <a:lumOff val="25000"/>
                  </a:schemeClr>
                </a:solidFill>
                <a:latin typeface="Arial"/>
              </a:rPr>
              <a:t>has not already been answered</a:t>
            </a:r>
            <a:endParaRPr lang="en-NZ">
              <a:ea typeface="Calibri"/>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18</a:t>
            </a:fld>
            <a:endParaRPr lang="en-US"/>
          </a:p>
        </p:txBody>
      </p:sp>
    </p:spTree>
    <p:extLst>
      <p:ext uri="{BB962C8B-B14F-4D97-AF65-F5344CB8AC3E}">
        <p14:creationId xmlns:p14="http://schemas.microsoft.com/office/powerpoint/2010/main" val="78303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91B78-94D7-FA36-AFE0-B78CB572E2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103F1-D73C-8FA2-B776-355B9844B8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78DF2-FC91-4B96-C60A-1FEEA9AADBB1}"/>
              </a:ext>
            </a:extLst>
          </p:cNvPr>
          <p:cNvSpPr>
            <a:spLocks noGrp="1"/>
          </p:cNvSpPr>
          <p:nvPr>
            <p:ph type="body" idx="1"/>
          </p:nvPr>
        </p:nvSpPr>
        <p:spPr/>
        <p:txBody>
          <a:bodyPr/>
          <a:lstStyle/>
          <a:p>
            <a:r>
              <a:rPr lang="en-US"/>
              <a:t>If</a:t>
            </a:r>
            <a:r>
              <a:rPr lang="en-US">
                <a:solidFill>
                  <a:srgbClr val="000000"/>
                </a:solidFill>
                <a:latin typeface="Calibri"/>
                <a:ea typeface="Calibri"/>
                <a:cs typeface="Calibri"/>
              </a:rPr>
              <a:t> </a:t>
            </a:r>
            <a:r>
              <a:rPr lang="en-US">
                <a:solidFill>
                  <a:srgbClr val="000000"/>
                </a:solidFill>
                <a:latin typeface="Calibri"/>
                <a:ea typeface="+mn-lt"/>
                <a:cs typeface="Calibri"/>
              </a:rPr>
              <a:t>there is an existing review:</a:t>
            </a:r>
          </a:p>
          <a:p>
            <a:r>
              <a:rPr lang="en-US"/>
              <a:t>Refine your focus - </a:t>
            </a:r>
            <a:r>
              <a:rPr lang="en-US">
                <a:solidFill>
                  <a:srgbClr val="000000"/>
                </a:solidFill>
              </a:rPr>
              <a:t>If similar reviews exist, adjust your question to explore new angles or address gaps in the research.</a:t>
            </a:r>
            <a:endParaRPr lang="en-US"/>
          </a:p>
          <a:p>
            <a:r>
              <a:rPr lang="en-US"/>
              <a:t>Consult experts -</a:t>
            </a:r>
            <a:r>
              <a:rPr lang="en-US">
                <a:solidFill>
                  <a:srgbClr val="000000"/>
                </a:solidFill>
              </a:rPr>
              <a:t> Seek advice from supervisors, colleagues, or subject experts to confirm your topic's novelty.</a:t>
            </a:r>
            <a:endParaRPr lang="en-US"/>
          </a:p>
          <a:p>
            <a:endParaRPr lang="en-US">
              <a:solidFill>
                <a:srgbClr val="000000"/>
              </a:solidFill>
              <a:latin typeface="Calibri"/>
              <a:ea typeface="Calibri"/>
              <a:cs typeface="Calibri"/>
            </a:endParaRPr>
          </a:p>
          <a:p>
            <a:endParaRPr lang="en-US">
              <a:solidFill>
                <a:srgbClr val="000000"/>
              </a:solidFill>
              <a:latin typeface="Calibri"/>
              <a:ea typeface="Calibri"/>
              <a:cs typeface="Calibri"/>
            </a:endParaRPr>
          </a:p>
        </p:txBody>
      </p:sp>
      <p:sp>
        <p:nvSpPr>
          <p:cNvPr id="4" name="Slide Number Placeholder 3">
            <a:extLst>
              <a:ext uri="{FF2B5EF4-FFF2-40B4-BE49-F238E27FC236}">
                <a16:creationId xmlns:a16="http://schemas.microsoft.com/office/drawing/2014/main" id="{FF1C7101-B50D-640B-4747-EEB95BF2DD90}"/>
              </a:ext>
            </a:extLst>
          </p:cNvPr>
          <p:cNvSpPr>
            <a:spLocks noGrp="1"/>
          </p:cNvSpPr>
          <p:nvPr>
            <p:ph type="sldNum" sz="quarter" idx="5"/>
          </p:nvPr>
        </p:nvSpPr>
        <p:spPr/>
        <p:txBody>
          <a:bodyPr/>
          <a:lstStyle/>
          <a:p>
            <a:fld id="{798C5307-140F-447F-BCBA-BB92E3A2906B}" type="slidenum">
              <a:rPr lang="en-US" smtClean="0"/>
              <a:t>19</a:t>
            </a:fld>
            <a:endParaRPr lang="en-US"/>
          </a:p>
        </p:txBody>
      </p:sp>
    </p:spTree>
    <p:extLst>
      <p:ext uri="{BB962C8B-B14F-4D97-AF65-F5344CB8AC3E}">
        <p14:creationId xmlns:p14="http://schemas.microsoft.com/office/powerpoint/2010/main" val="1149476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Quick </a:t>
            </a:r>
            <a:r>
              <a:rPr lang="en-US"/>
              <a:t>w</a:t>
            </a:r>
            <a:r>
              <a:rPr lang="en" err="1"/>
              <a:t>hanaungatanga</a:t>
            </a:r>
            <a:r>
              <a:rPr lang="en"/>
              <a:t> activity – raise hands / share in the chat. SR support is supposed to be across all disciplines so see who is in the room. </a:t>
            </a:r>
            <a:endParaRPr lang="en-NZ"/>
          </a:p>
        </p:txBody>
      </p:sp>
      <p:sp>
        <p:nvSpPr>
          <p:cNvPr id="4" name="Slide Number Placeholder 3"/>
          <p:cNvSpPr>
            <a:spLocks noGrp="1"/>
          </p:cNvSpPr>
          <p:nvPr>
            <p:ph type="sldNum" sz="quarter" idx="5"/>
          </p:nvPr>
        </p:nvSpPr>
        <p:spPr/>
        <p:txBody>
          <a:bodyPr/>
          <a:lstStyle/>
          <a:p>
            <a:fld id="{798C5307-140F-447F-BCBA-BB92E3A2906B}" type="slidenum">
              <a:rPr lang="en-US" smtClean="0"/>
              <a:t>2</a:t>
            </a:fld>
            <a:endParaRPr lang="en-US"/>
          </a:p>
        </p:txBody>
      </p:sp>
    </p:spTree>
    <p:extLst>
      <p:ext uri="{BB962C8B-B14F-4D97-AF65-F5344CB8AC3E}">
        <p14:creationId xmlns:p14="http://schemas.microsoft.com/office/powerpoint/2010/main" val="2029359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93322-587A-3405-EDAE-216F8754E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03ACB2-F082-0741-7B71-E0E716F033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4C3DF-DB63-1FE9-3FDD-B93740AE1A79}"/>
              </a:ext>
            </a:extLst>
          </p:cNvPr>
          <p:cNvSpPr>
            <a:spLocks noGrp="1"/>
          </p:cNvSpPr>
          <p:nvPr>
            <p:ph type="body" idx="1"/>
          </p:nvPr>
        </p:nvSpPr>
        <p:spPr/>
        <p:txBody>
          <a:bodyPr/>
          <a:lstStyle/>
          <a:p>
            <a:r>
              <a:rPr lang="en-NZ">
                <a:cs typeface="Calibri"/>
              </a:rPr>
              <a:t>By using a mnemonic framework like PICO, we can start to develop our research question. PICO is excellent for quantitative-type questions. </a:t>
            </a:r>
            <a:r>
              <a:rPr lang="en-NZ"/>
              <a:t>The PICO framework grid as a helpful tool for structuring and refining your research question. </a:t>
            </a:r>
            <a:r>
              <a:rPr lang="en-US"/>
              <a:t>PICO research question's structure inquiries by defining the Population (P), Intervention (I), Comparison (C), and Outcome (O). They provide a clear framework for formulating focused research queries, aiding in systematic literature searches and evidence appraisal. PICO questions help researchers clarify study objectives, identify relevant studies, and facilitate evidence-based decision-making across diverse fields.</a:t>
            </a:r>
          </a:p>
        </p:txBody>
      </p:sp>
      <p:sp>
        <p:nvSpPr>
          <p:cNvPr id="4" name="Slide Number Placeholder 3">
            <a:extLst>
              <a:ext uri="{FF2B5EF4-FFF2-40B4-BE49-F238E27FC236}">
                <a16:creationId xmlns:a16="http://schemas.microsoft.com/office/drawing/2014/main" id="{A532557F-ACEC-F57E-DD92-F0A7D727D73E}"/>
              </a:ext>
            </a:extLst>
          </p:cNvPr>
          <p:cNvSpPr>
            <a:spLocks noGrp="1"/>
          </p:cNvSpPr>
          <p:nvPr>
            <p:ph type="sldNum" sz="quarter" idx="5"/>
          </p:nvPr>
        </p:nvSpPr>
        <p:spPr/>
        <p:txBody>
          <a:bodyPr/>
          <a:lstStyle/>
          <a:p>
            <a:fld id="{798C5307-140F-447F-BCBA-BB92E3A2906B}" type="slidenum">
              <a:rPr lang="en-US" smtClean="0"/>
              <a:t>20</a:t>
            </a:fld>
            <a:endParaRPr lang="en-US"/>
          </a:p>
        </p:txBody>
      </p:sp>
    </p:spTree>
    <p:extLst>
      <p:ext uri="{BB962C8B-B14F-4D97-AF65-F5344CB8AC3E}">
        <p14:creationId xmlns:p14="http://schemas.microsoft.com/office/powerpoint/2010/main" val="2477708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7CB2-4579-9D23-AC72-104309D28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442C8-C003-435A-BF3D-2F1C5691B9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F6E18-9617-4AEB-E0AB-E2308B86B510}"/>
              </a:ext>
            </a:extLst>
          </p:cNvPr>
          <p:cNvSpPr>
            <a:spLocks noGrp="1"/>
          </p:cNvSpPr>
          <p:nvPr>
            <p:ph type="body" idx="1"/>
          </p:nvPr>
        </p:nvSpPr>
        <p:spPr/>
        <p:txBody>
          <a:bodyPr/>
          <a:lstStyle/>
          <a:p>
            <a:r>
              <a:rPr lang="en-US"/>
              <a:t>Once you have decided that a systematic review fits your research topic, you need to formulate a research question. The aim of a systematic review is to answer a very </a:t>
            </a:r>
            <a:r>
              <a:rPr lang="en-US" b="1"/>
              <a:t>specific and focused research question</a:t>
            </a:r>
            <a:r>
              <a:rPr lang="en-US"/>
              <a:t>. Your question will guide your methodology, including your search strategy and data analysis, so it's important to think about this carefully.</a:t>
            </a:r>
            <a:endParaRPr lang="en-US">
              <a:ea typeface="Calibri"/>
              <a:cs typeface="Calibri"/>
            </a:endParaRPr>
          </a:p>
          <a:p>
            <a:r>
              <a:rPr lang="en-US" sz="1200">
                <a:solidFill>
                  <a:schemeClr val="tx1">
                    <a:lumMod val="75000"/>
                    <a:lumOff val="25000"/>
                  </a:schemeClr>
                </a:solidFill>
                <a:latin typeface="Arial"/>
                <a:ea typeface="+mn-lt"/>
                <a:cs typeface="Arial"/>
              </a:rPr>
              <a:t>Your </a:t>
            </a:r>
            <a:r>
              <a:rPr lang="en-US" sz="1200" b="1">
                <a:solidFill>
                  <a:schemeClr val="tx1">
                    <a:lumMod val="75000"/>
                    <a:lumOff val="25000"/>
                  </a:schemeClr>
                </a:solidFill>
                <a:latin typeface="Arial"/>
                <a:ea typeface="+mn-lt"/>
                <a:cs typeface="Arial"/>
              </a:rPr>
              <a:t>research question</a:t>
            </a:r>
            <a:r>
              <a:rPr lang="en-US" sz="1200">
                <a:solidFill>
                  <a:schemeClr val="tx1">
                    <a:lumMod val="75000"/>
                    <a:lumOff val="25000"/>
                  </a:schemeClr>
                </a:solidFill>
                <a:latin typeface="Arial"/>
                <a:ea typeface="+mn-lt"/>
                <a:cs typeface="Arial"/>
              </a:rPr>
              <a:t> is different from your </a:t>
            </a:r>
            <a:r>
              <a:rPr lang="en-US" sz="1200" b="1">
                <a:solidFill>
                  <a:schemeClr val="tx1">
                    <a:lumMod val="75000"/>
                    <a:lumOff val="25000"/>
                  </a:schemeClr>
                </a:solidFill>
                <a:latin typeface="Arial"/>
                <a:ea typeface="+mn-lt"/>
                <a:cs typeface="Arial"/>
              </a:rPr>
              <a:t>research topic</a:t>
            </a:r>
            <a:r>
              <a:rPr lang="en-US" sz="1200">
                <a:solidFill>
                  <a:schemeClr val="tx1">
                    <a:lumMod val="75000"/>
                    <a:lumOff val="25000"/>
                  </a:schemeClr>
                </a:solidFill>
                <a:latin typeface="Arial"/>
                <a:ea typeface="+mn-lt"/>
                <a:cs typeface="Arial"/>
              </a:rPr>
              <a:t>. Your research topic is the broad area of research you are interested in, while your research question must be</a:t>
            </a:r>
            <a:endParaRPr lang="en-US" b="1">
              <a:ea typeface="Calibri"/>
              <a:cs typeface="Arial"/>
            </a:endParaRPr>
          </a:p>
          <a:p>
            <a:r>
              <a:rPr lang="en-NZ">
                <a:ea typeface="Calibri"/>
                <a:cs typeface="Calibri"/>
              </a:rPr>
              <a:t>Answerable - </a:t>
            </a:r>
          </a:p>
          <a:p>
            <a:r>
              <a:rPr lang="en-NZ">
                <a:ea typeface="Calibri"/>
                <a:cs typeface="Calibri"/>
              </a:rPr>
              <a:t>Focused - </a:t>
            </a:r>
          </a:p>
          <a:p>
            <a:r>
              <a:rPr lang="en-NZ">
                <a:ea typeface="Calibri"/>
                <a:cs typeface="Calibri"/>
              </a:rPr>
              <a:t>Specific -</a:t>
            </a:r>
          </a:p>
          <a:p>
            <a:r>
              <a:rPr lang="en-NZ">
                <a:ea typeface="Calibri"/>
                <a:cs typeface="Calibri"/>
              </a:rPr>
              <a:t>New - </a:t>
            </a:r>
            <a:r>
              <a:rPr lang="en-US" sz="1200" baseline="0">
                <a:solidFill>
                  <a:schemeClr val="tx1">
                    <a:lumMod val="75000"/>
                    <a:lumOff val="25000"/>
                  </a:schemeClr>
                </a:solidFill>
                <a:latin typeface="Arial"/>
              </a:rPr>
              <a:t>has not already been answered</a:t>
            </a:r>
            <a:endParaRPr lang="en-NZ">
              <a:ea typeface="Calibri"/>
              <a:cs typeface="Calibri"/>
            </a:endParaRPr>
          </a:p>
        </p:txBody>
      </p:sp>
      <p:sp>
        <p:nvSpPr>
          <p:cNvPr id="4" name="Slide Number Placeholder 3">
            <a:extLst>
              <a:ext uri="{FF2B5EF4-FFF2-40B4-BE49-F238E27FC236}">
                <a16:creationId xmlns:a16="http://schemas.microsoft.com/office/drawing/2014/main" id="{3C7ED26E-BF9E-3492-B732-0B5D15F7CA7D}"/>
              </a:ext>
            </a:extLst>
          </p:cNvPr>
          <p:cNvSpPr>
            <a:spLocks noGrp="1"/>
          </p:cNvSpPr>
          <p:nvPr>
            <p:ph type="sldNum" sz="quarter" idx="5"/>
          </p:nvPr>
        </p:nvSpPr>
        <p:spPr/>
        <p:txBody>
          <a:bodyPr/>
          <a:lstStyle/>
          <a:p>
            <a:fld id="{798C5307-140F-447F-BCBA-BB92E3A2906B}" type="slidenum">
              <a:rPr lang="en-US" smtClean="0"/>
              <a:t>21</a:t>
            </a:fld>
            <a:endParaRPr lang="en-US"/>
          </a:p>
        </p:txBody>
      </p:sp>
    </p:spTree>
    <p:extLst>
      <p:ext uri="{BB962C8B-B14F-4D97-AF65-F5344CB8AC3E}">
        <p14:creationId xmlns:p14="http://schemas.microsoft.com/office/powerpoint/2010/main" val="217643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0CDAC-FAB4-12D1-FB18-5FC4C46E8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D215B9-44C9-3EAD-19A5-8A47CD9D6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BAA72-67F2-8C85-1A1B-BD84465F88FA}"/>
              </a:ext>
            </a:extLst>
          </p:cNvPr>
          <p:cNvSpPr>
            <a:spLocks noGrp="1"/>
          </p:cNvSpPr>
          <p:nvPr>
            <p:ph type="body" idx="1"/>
          </p:nvPr>
        </p:nvSpPr>
        <p:spPr/>
        <p:txBody>
          <a:bodyPr/>
          <a:lstStyle/>
          <a:p>
            <a:r>
              <a:rPr lang="en-NZ">
                <a:hlinkClick r:id="rId3"/>
              </a:rPr>
              <a:t>https://www.sciencedirect.com/science/article/pii/S1557308724000830</a:t>
            </a:r>
            <a:r>
              <a:rPr lang="en-NZ"/>
              <a:t> - article link. </a:t>
            </a:r>
            <a:endParaRPr lang="en-US"/>
          </a:p>
        </p:txBody>
      </p:sp>
      <p:sp>
        <p:nvSpPr>
          <p:cNvPr id="4" name="Slide Number Placeholder 3">
            <a:extLst>
              <a:ext uri="{FF2B5EF4-FFF2-40B4-BE49-F238E27FC236}">
                <a16:creationId xmlns:a16="http://schemas.microsoft.com/office/drawing/2014/main" id="{61FEAE29-4A51-4CB5-5B2E-CB6D999A43AE}"/>
              </a:ext>
            </a:extLst>
          </p:cNvPr>
          <p:cNvSpPr>
            <a:spLocks noGrp="1"/>
          </p:cNvSpPr>
          <p:nvPr>
            <p:ph type="sldNum" sz="quarter" idx="5"/>
          </p:nvPr>
        </p:nvSpPr>
        <p:spPr/>
        <p:txBody>
          <a:bodyPr/>
          <a:lstStyle/>
          <a:p>
            <a:fld id="{798C5307-140F-447F-BCBA-BB92E3A2906B}" type="slidenum">
              <a:rPr lang="en-US" smtClean="0"/>
              <a:t>22</a:t>
            </a:fld>
            <a:endParaRPr lang="en-US"/>
          </a:p>
        </p:txBody>
      </p:sp>
    </p:spTree>
    <p:extLst>
      <p:ext uri="{BB962C8B-B14F-4D97-AF65-F5344CB8AC3E}">
        <p14:creationId xmlns:p14="http://schemas.microsoft.com/office/powerpoint/2010/main" val="2984520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566D7-26A8-C35D-06F7-BF485A126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E8D36-38D8-7841-A720-3BF6FBDA13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0B6B0C-4439-A812-CBE8-1DDBC1D56CDF}"/>
              </a:ext>
            </a:extLst>
          </p:cNvPr>
          <p:cNvSpPr>
            <a:spLocks noGrp="1"/>
          </p:cNvSpPr>
          <p:nvPr>
            <p:ph type="body" idx="1"/>
          </p:nvPr>
        </p:nvSpPr>
        <p:spPr/>
        <p:txBody>
          <a:bodyPr/>
          <a:lstStyle/>
          <a:p>
            <a:endParaRPr lang="en-NZ">
              <a:ea typeface="Calibri"/>
              <a:cs typeface="Calibri"/>
            </a:endParaRPr>
          </a:p>
        </p:txBody>
      </p:sp>
      <p:sp>
        <p:nvSpPr>
          <p:cNvPr id="4" name="Slide Number Placeholder 3">
            <a:extLst>
              <a:ext uri="{FF2B5EF4-FFF2-40B4-BE49-F238E27FC236}">
                <a16:creationId xmlns:a16="http://schemas.microsoft.com/office/drawing/2014/main" id="{8D9F52E3-D994-13F9-4B82-A4FB0D1776F7}"/>
              </a:ext>
            </a:extLst>
          </p:cNvPr>
          <p:cNvSpPr>
            <a:spLocks noGrp="1"/>
          </p:cNvSpPr>
          <p:nvPr>
            <p:ph type="sldNum" sz="quarter" idx="5"/>
          </p:nvPr>
        </p:nvSpPr>
        <p:spPr/>
        <p:txBody>
          <a:bodyPr/>
          <a:lstStyle/>
          <a:p>
            <a:fld id="{798C5307-140F-447F-BCBA-BB92E3A2906B}" type="slidenum">
              <a:rPr lang="en-US" smtClean="0"/>
              <a:t>23</a:t>
            </a:fld>
            <a:endParaRPr lang="en-US"/>
          </a:p>
        </p:txBody>
      </p:sp>
    </p:spTree>
    <p:extLst>
      <p:ext uri="{BB962C8B-B14F-4D97-AF65-F5344CB8AC3E}">
        <p14:creationId xmlns:p14="http://schemas.microsoft.com/office/powerpoint/2010/main" val="1205438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ea typeface="Calibri"/>
                <a:cs typeface="Calibri"/>
              </a:rPr>
              <a:t>There are many other framework types – the PCC framework is popular with scoping reviews and others lend themselves well to more qualitative questions. </a:t>
            </a:r>
          </a:p>
          <a:p>
            <a:r>
              <a:rPr lang="en-NZ">
                <a:solidFill>
                  <a:srgbClr val="333333"/>
                </a:solidFill>
              </a:rPr>
              <a:t>You might find that your topic does not always fall into one of the models listed on this page. You can always modify a model to make it work for your topic, and either remove or incorporate additional elements.</a:t>
            </a:r>
            <a:endParaRPr lang="en-NZ"/>
          </a:p>
          <a:p>
            <a:r>
              <a:rPr lang="en-NZ">
                <a:solidFill>
                  <a:srgbClr val="333333"/>
                </a:solidFill>
              </a:rPr>
              <a:t>The important thing is to ensure that you have a high quality question that can be separated into its component parts.</a:t>
            </a:r>
            <a:endParaRPr lang="en-NZ"/>
          </a:p>
          <a:p>
            <a:endParaRPr lang="en-NZ">
              <a:ea typeface="Calibri"/>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24</a:t>
            </a:fld>
            <a:endParaRPr lang="en-US"/>
          </a:p>
        </p:txBody>
      </p:sp>
    </p:spTree>
    <p:extLst>
      <p:ext uri="{BB962C8B-B14F-4D97-AF65-F5344CB8AC3E}">
        <p14:creationId xmlns:p14="http://schemas.microsoft.com/office/powerpoint/2010/main" val="3028531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19E52-E764-10D0-27E1-BC85ED550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C5D36-ED1C-AAF8-D8F4-52DF6AD47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49A158-5F5A-1819-F976-7D418AF720B2}"/>
              </a:ext>
            </a:extLst>
          </p:cNvPr>
          <p:cNvSpPr>
            <a:spLocks noGrp="1"/>
          </p:cNvSpPr>
          <p:nvPr>
            <p:ph type="body" idx="1"/>
          </p:nvPr>
        </p:nvSpPr>
        <p:spPr/>
        <p:txBody>
          <a:bodyPr/>
          <a:lstStyle/>
          <a:p>
            <a:r>
              <a:rPr lang="en-NZ"/>
              <a:t>Here is our first activity. 3mins. </a:t>
            </a:r>
            <a:endParaRPr lang="en-US"/>
          </a:p>
        </p:txBody>
      </p:sp>
      <p:sp>
        <p:nvSpPr>
          <p:cNvPr id="4" name="Slide Number Placeholder 3">
            <a:extLst>
              <a:ext uri="{FF2B5EF4-FFF2-40B4-BE49-F238E27FC236}">
                <a16:creationId xmlns:a16="http://schemas.microsoft.com/office/drawing/2014/main" id="{20F827E2-C912-17C0-3198-F56BFFF3A06E}"/>
              </a:ext>
            </a:extLst>
          </p:cNvPr>
          <p:cNvSpPr>
            <a:spLocks noGrp="1"/>
          </p:cNvSpPr>
          <p:nvPr>
            <p:ph type="sldNum" sz="quarter" idx="5"/>
          </p:nvPr>
        </p:nvSpPr>
        <p:spPr/>
        <p:txBody>
          <a:bodyPr/>
          <a:lstStyle/>
          <a:p>
            <a:fld id="{798C5307-140F-447F-BCBA-BB92E3A2906B}" type="slidenum">
              <a:rPr lang="en-US" smtClean="0"/>
              <a:t>25</a:t>
            </a:fld>
            <a:endParaRPr lang="en-US"/>
          </a:p>
        </p:txBody>
      </p:sp>
    </p:spTree>
    <p:extLst>
      <p:ext uri="{BB962C8B-B14F-4D97-AF65-F5344CB8AC3E}">
        <p14:creationId xmlns:p14="http://schemas.microsoft.com/office/powerpoint/2010/main" val="3951036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solidFill>
                  <a:srgbClr val="0D0D0D"/>
                </a:solidFill>
                <a:highlight>
                  <a:srgbClr val="FFFFFF"/>
                </a:highlight>
              </a:rPr>
              <a:t>Helena </a:t>
            </a:r>
            <a:r>
              <a:rPr lang="en-US">
                <a:solidFill>
                  <a:srgbClr val="0D0D0D"/>
                </a:solidFill>
                <a:highlight>
                  <a:srgbClr val="FFFFFF"/>
                </a:highlight>
              </a:rPr>
              <a:t> - The next topic we will be discussing is the protocol.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545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A systematic review protocol outlines the planned methodology and procedures for conducting a systematic review. It typically includes details such as the research question, inclusion and exclusion criteria, search strategy, data extraction methods, and analysis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By documenting these procedures in advance, systematic review protocols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enhance transparency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reduce bias – readers can </a:t>
            </a:r>
            <a:r>
              <a:rPr lang="en-US" sz="1200">
                <a:solidFill>
                  <a:schemeClr val="tx1">
                    <a:lumMod val="75000"/>
                    <a:lumOff val="25000"/>
                  </a:schemeClr>
                </a:solidFill>
                <a:latin typeface="Arial"/>
                <a:cs typeface="Arial"/>
              </a:rPr>
              <a:t>assess your systematic review for bias, i.e. does the protocol (what you planned to do) match your systematic review (what you achieved)?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ensure consistency in the review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lumMod val="75000"/>
                    <a:lumOff val="25000"/>
                  </a:schemeClr>
                </a:solidFill>
                <a:latin typeface="Arial"/>
                <a:cs typeface="Arial"/>
              </a:rPr>
              <a:t>And, prevents duplication with the same systematic review being performed concurrently by two different research groups.</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Basically</a:t>
            </a:r>
            <a:r>
              <a:rPr lang="en-US">
                <a:ea typeface="Calibri"/>
                <a:cs typeface="Calibri"/>
              </a:rPr>
              <a:t> – it's a way of ensuring you have done what you set out to do. </a:t>
            </a:r>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27</a:t>
            </a:fld>
            <a:endParaRPr lang="en-US"/>
          </a:p>
        </p:txBody>
      </p:sp>
    </p:spTree>
    <p:extLst>
      <p:ext uri="{BB962C8B-B14F-4D97-AF65-F5344CB8AC3E}">
        <p14:creationId xmlns:p14="http://schemas.microsoft.com/office/powerpoint/2010/main" val="876497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A3EAE-6367-2914-162A-CD131A727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8B22C-CFE8-AED1-76FD-441E698B1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C6FE51-E60E-2BB6-20D4-2CD71298A107}"/>
              </a:ext>
            </a:extLst>
          </p:cNvPr>
          <p:cNvSpPr>
            <a:spLocks noGrp="1"/>
          </p:cNvSpPr>
          <p:nvPr>
            <p:ph type="body" idx="1"/>
          </p:nvPr>
        </p:nvSpPr>
        <p:spPr/>
        <p:txBody>
          <a:bodyPr/>
          <a:lstStyle/>
          <a:p>
            <a:pPr>
              <a:defRPr/>
            </a:pPr>
            <a:r>
              <a:rPr lang="en-US">
                <a:ea typeface="Calibri"/>
                <a:cs typeface="Calibri"/>
              </a:rPr>
              <a:t>Because your protocol is setting our your scope, methodology, and processes it is important to have all the required elements before submitting it for registration. </a:t>
            </a:r>
          </a:p>
          <a:p>
            <a:pPr marR="0" lvl="0" algn="l" defTabSz="914400" rtl="0" eaLnBrk="1" fontAlgn="auto" latinLnBrk="0" hangingPunct="1">
              <a:lnSpc>
                <a:spcPct val="100000"/>
              </a:lnSpc>
              <a:spcBef>
                <a:spcPts val="0"/>
              </a:spcBef>
              <a:spcAft>
                <a:spcPts val="0"/>
              </a:spcAft>
              <a:buClrTx/>
              <a:buSzTx/>
              <a:tabLst/>
              <a:defRPr/>
            </a:pPr>
            <a:endParaRPr lang="en-US">
              <a:ea typeface="Calibri"/>
              <a:cs typeface="Calibri"/>
            </a:endParaRPr>
          </a:p>
        </p:txBody>
      </p:sp>
      <p:sp>
        <p:nvSpPr>
          <p:cNvPr id="4" name="Slide Number Placeholder 3">
            <a:extLst>
              <a:ext uri="{FF2B5EF4-FFF2-40B4-BE49-F238E27FC236}">
                <a16:creationId xmlns:a16="http://schemas.microsoft.com/office/drawing/2014/main" id="{FA3E5A29-8D83-E52E-248E-25554F85BFAA}"/>
              </a:ext>
            </a:extLst>
          </p:cNvPr>
          <p:cNvSpPr>
            <a:spLocks noGrp="1"/>
          </p:cNvSpPr>
          <p:nvPr>
            <p:ph type="sldNum" sz="quarter" idx="5"/>
          </p:nvPr>
        </p:nvSpPr>
        <p:spPr/>
        <p:txBody>
          <a:bodyPr/>
          <a:lstStyle/>
          <a:p>
            <a:fld id="{798C5307-140F-447F-BCBA-BB92E3A2906B}" type="slidenum">
              <a:rPr lang="en-US" smtClean="0"/>
              <a:t>28</a:t>
            </a:fld>
            <a:endParaRPr lang="en-US"/>
          </a:p>
        </p:txBody>
      </p:sp>
    </p:spTree>
    <p:extLst>
      <p:ext uri="{BB962C8B-B14F-4D97-AF65-F5344CB8AC3E}">
        <p14:creationId xmlns:p14="http://schemas.microsoft.com/office/powerpoint/2010/main" val="3038089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knowing the answers to these questions during the protocol phase of your review can help you later on. It outlines up the parameters of your research really clearly and informs your inclusion/exclusion criteria which is used when screening your results. </a:t>
            </a:r>
            <a:r>
              <a:rPr lang="en-US">
                <a:ea typeface="Calibri"/>
                <a:cs typeface="Calibri"/>
              </a:rPr>
              <a:t>For example, you might only be interested in immigrant families, or a Pacifica population. </a:t>
            </a:r>
          </a:p>
          <a:p>
            <a:pPr>
              <a:defRPr/>
            </a:pPr>
            <a:endParaRPr lang="en-US">
              <a:ea typeface="Calibri"/>
              <a:cs typeface="Calibri"/>
            </a:endParaRPr>
          </a:p>
          <a:p>
            <a:pPr>
              <a:defRPr/>
            </a:pPr>
            <a:r>
              <a:rPr lang="en-US">
                <a:ea typeface="Calibri"/>
                <a:cs typeface="Calibri"/>
              </a:rPr>
              <a:t>Templates are available – Prospero, Covidence, etc. Just have a quick Google. </a:t>
            </a:r>
          </a:p>
        </p:txBody>
      </p:sp>
      <p:sp>
        <p:nvSpPr>
          <p:cNvPr id="4" name="Slide Number Placeholder 3"/>
          <p:cNvSpPr>
            <a:spLocks noGrp="1"/>
          </p:cNvSpPr>
          <p:nvPr>
            <p:ph type="sldNum" sz="quarter" idx="5"/>
          </p:nvPr>
        </p:nvSpPr>
        <p:spPr/>
        <p:txBody>
          <a:bodyPr/>
          <a:lstStyle/>
          <a:p>
            <a:fld id="{798C5307-140F-447F-BCBA-BB92E3A2906B}" type="slidenum">
              <a:rPr lang="en-US" smtClean="0"/>
              <a:t>29</a:t>
            </a:fld>
            <a:endParaRPr lang="en-US"/>
          </a:p>
        </p:txBody>
      </p:sp>
    </p:spTree>
    <p:extLst>
      <p:ext uri="{BB962C8B-B14F-4D97-AF65-F5344CB8AC3E}">
        <p14:creationId xmlns:p14="http://schemas.microsoft.com/office/powerpoint/2010/main" val="2587781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675981"/>
            <a:ext cx="5486400" cy="3600450"/>
          </a:xfrm>
        </p:spPr>
        <p:txBody>
          <a:bodyPr/>
          <a:lstStyle/>
          <a:p>
            <a:pPr marL="457200" indent="-457200">
              <a:lnSpc>
                <a:spcPct val="90000"/>
              </a:lnSpc>
              <a:spcBef>
                <a:spcPts val="0"/>
              </a:spcBef>
              <a:buClr>
                <a:schemeClr val="dk1"/>
              </a:buClr>
              <a:buSzPts val="3000"/>
              <a:buFont typeface="+mj-lt"/>
              <a:buAutoNum type="arabicPeriod"/>
            </a:pPr>
            <a:r>
              <a:rPr lang="en-US" b="0" i="0" u="none" strike="noStrike" cap="none">
                <a:solidFill>
                  <a:schemeClr val="tx1">
                    <a:lumMod val="65000"/>
                    <a:lumOff val="35000"/>
                  </a:schemeClr>
                </a:solidFill>
                <a:latin typeface="Arial"/>
                <a:ea typeface="Arial"/>
                <a:cs typeface="Arial"/>
                <a:sym typeface="Arial"/>
              </a:rPr>
              <a:t>How to decide which </a:t>
            </a:r>
            <a:r>
              <a:rPr lang="en-US">
                <a:solidFill>
                  <a:schemeClr val="tx1">
                    <a:lumMod val="65000"/>
                    <a:lumOff val="35000"/>
                  </a:schemeClr>
                </a:solidFill>
                <a:latin typeface="Arial"/>
                <a:ea typeface="Arial"/>
                <a:cs typeface="Arial"/>
                <a:sym typeface="Arial"/>
              </a:rPr>
              <a:t>review</a:t>
            </a:r>
            <a:r>
              <a:rPr lang="en-US" b="0" i="0" u="none" strike="noStrike" cap="none">
                <a:solidFill>
                  <a:schemeClr val="tx1">
                    <a:lumMod val="65000"/>
                    <a:lumOff val="35000"/>
                  </a:schemeClr>
                </a:solidFill>
                <a:latin typeface="Arial"/>
                <a:ea typeface="Arial"/>
                <a:cs typeface="Arial"/>
                <a:sym typeface="Arial"/>
              </a:rPr>
              <a:t> suits your research</a:t>
            </a:r>
            <a:r>
              <a:rPr lang="en-US">
                <a:solidFill>
                  <a:schemeClr val="tx1">
                    <a:lumMod val="65000"/>
                    <a:lumOff val="35000"/>
                  </a:schemeClr>
                </a:solidFill>
                <a:latin typeface="Arial"/>
                <a:ea typeface="Arial"/>
                <a:cs typeface="Arial"/>
                <a:sym typeface="Arial"/>
              </a:rPr>
              <a:t>.</a:t>
            </a:r>
            <a:endParaRPr lang="en-US">
              <a:solidFill>
                <a:schemeClr val="tx1">
                  <a:lumMod val="65000"/>
                  <a:lumOff val="35000"/>
                </a:schemeClr>
              </a:solidFill>
              <a:latin typeface="Arial"/>
              <a:cs typeface="Arial"/>
            </a:endParaRPr>
          </a:p>
          <a:p>
            <a:pPr marL="457200" indent="-457200">
              <a:lnSpc>
                <a:spcPct val="90000"/>
              </a:lnSpc>
              <a:spcBef>
                <a:spcPts val="0"/>
              </a:spcBef>
              <a:buClr>
                <a:schemeClr val="dk1"/>
              </a:buClr>
              <a:buSzPts val="3000"/>
              <a:buFont typeface="+mj-lt"/>
              <a:buAutoNum type="arabicPeriod"/>
            </a:pPr>
            <a:r>
              <a:rPr lang="en-US">
                <a:solidFill>
                  <a:schemeClr val="tx1">
                    <a:lumMod val="65000"/>
                    <a:lumOff val="35000"/>
                  </a:schemeClr>
                </a:solidFill>
                <a:latin typeface="Arial"/>
                <a:ea typeface="+mn-lt"/>
                <a:cs typeface="Arial"/>
              </a:rPr>
              <a:t>How to convert your research question into a search framework (e.g., PICO).</a:t>
            </a:r>
          </a:p>
          <a:p>
            <a:pPr marL="457200" indent="-457200">
              <a:lnSpc>
                <a:spcPct val="90000"/>
              </a:lnSpc>
              <a:spcBef>
                <a:spcPts val="0"/>
              </a:spcBef>
              <a:buClr>
                <a:srgbClr val="000000"/>
              </a:buClr>
              <a:buSzPts val="3000"/>
              <a:buFont typeface="+mj-lt"/>
              <a:buAutoNum type="arabicPeriod"/>
            </a:pPr>
            <a:r>
              <a:rPr lang="en-US">
                <a:solidFill>
                  <a:schemeClr val="tx1">
                    <a:lumMod val="65000"/>
                    <a:lumOff val="35000"/>
                  </a:schemeClr>
                </a:solidFill>
                <a:latin typeface="Arial"/>
                <a:ea typeface="+mn-lt"/>
                <a:cs typeface="Arial"/>
                <a:sym typeface="Arial"/>
              </a:rPr>
              <a:t>What to include and where to submit your protocol.</a:t>
            </a:r>
            <a:endParaRPr lang="en-US" b="0" i="0" u="none" strike="noStrike" cap="none">
              <a:solidFill>
                <a:schemeClr val="tx1">
                  <a:lumMod val="65000"/>
                  <a:lumOff val="35000"/>
                </a:schemeClr>
              </a:solidFill>
              <a:latin typeface="Arial"/>
              <a:ea typeface="Arial"/>
              <a:cs typeface="Arial"/>
            </a:endParaRPr>
          </a:p>
          <a:p>
            <a:pPr marL="457200" marR="0" lvl="0" indent="-457200" algn="l" rtl="0">
              <a:lnSpc>
                <a:spcPct val="90000"/>
              </a:lnSpc>
              <a:spcBef>
                <a:spcPts val="0"/>
              </a:spcBef>
              <a:spcAft>
                <a:spcPts val="0"/>
              </a:spcAft>
              <a:buClr>
                <a:schemeClr val="dk1"/>
              </a:buClr>
              <a:buSzPts val="3000"/>
              <a:buFont typeface="+mj-lt"/>
              <a:buAutoNum type="arabicPeriod"/>
            </a:pPr>
            <a:r>
              <a:rPr lang="en-US" b="0" i="0" u="none" strike="noStrike" cap="none">
                <a:solidFill>
                  <a:schemeClr val="tx1">
                    <a:lumMod val="65000"/>
                    <a:lumOff val="35000"/>
                  </a:schemeClr>
                </a:solidFill>
                <a:latin typeface="Arial"/>
                <a:ea typeface="Arial"/>
                <a:cs typeface="Arial"/>
                <a:sym typeface="Arial"/>
              </a:rPr>
              <a:t>How to convert your search framework into a </a:t>
            </a:r>
            <a:r>
              <a:rPr lang="en-US" i="0" u="none" strike="noStrike" cap="none">
                <a:solidFill>
                  <a:schemeClr val="tx1">
                    <a:lumMod val="65000"/>
                    <a:lumOff val="35000"/>
                  </a:schemeClr>
                </a:solidFill>
                <a:latin typeface="Arial"/>
                <a:ea typeface="Arial"/>
                <a:cs typeface="Arial"/>
                <a:sym typeface="Arial"/>
              </a:rPr>
              <a:t>systematic</a:t>
            </a:r>
            <a:r>
              <a:rPr lang="en-US" b="0" i="0" u="none" strike="noStrike" cap="none">
                <a:solidFill>
                  <a:schemeClr val="tx1">
                    <a:lumMod val="65000"/>
                    <a:lumOff val="35000"/>
                  </a:schemeClr>
                </a:solidFill>
                <a:latin typeface="Arial"/>
                <a:ea typeface="Arial"/>
                <a:cs typeface="Arial"/>
                <a:sym typeface="Arial"/>
              </a:rPr>
              <a:t> search strategy</a:t>
            </a:r>
            <a:r>
              <a:rPr lang="en-US">
                <a:solidFill>
                  <a:schemeClr val="tx1">
                    <a:lumMod val="65000"/>
                    <a:lumOff val="35000"/>
                  </a:schemeClr>
                </a:solidFill>
                <a:latin typeface="Arial"/>
                <a:ea typeface="Arial"/>
                <a:cs typeface="Arial"/>
                <a:sym typeface="Arial"/>
              </a:rPr>
              <a:t>.</a:t>
            </a:r>
            <a:endParaRPr lang="en-US" b="0" i="0" u="none" strike="noStrike" cap="none">
              <a:solidFill>
                <a:schemeClr val="tx1">
                  <a:lumMod val="65000"/>
                  <a:lumOff val="35000"/>
                </a:schemeClr>
              </a:solidFill>
              <a:latin typeface="Arial"/>
              <a:ea typeface="Arial"/>
              <a:cs typeface="Arial"/>
            </a:endParaRPr>
          </a:p>
          <a:p>
            <a:pPr marL="457200" marR="0" lvl="0" indent="-457200" algn="l" rtl="0">
              <a:lnSpc>
                <a:spcPct val="90000"/>
              </a:lnSpc>
              <a:spcBef>
                <a:spcPts val="0"/>
              </a:spcBef>
              <a:spcAft>
                <a:spcPts val="0"/>
              </a:spcAft>
              <a:buClr>
                <a:schemeClr val="dk1"/>
              </a:buClr>
              <a:buSzPts val="3000"/>
              <a:buFont typeface="+mj-lt"/>
              <a:buAutoNum type="arabicPeriod"/>
            </a:pPr>
            <a:r>
              <a:rPr lang="en-US" b="0" i="0" u="none" strike="noStrike" cap="none">
                <a:solidFill>
                  <a:schemeClr val="tx1">
                    <a:lumMod val="65000"/>
                    <a:lumOff val="35000"/>
                  </a:schemeClr>
                </a:solidFill>
                <a:latin typeface="Arial"/>
                <a:ea typeface="Arial"/>
                <a:cs typeface="Arial"/>
                <a:sym typeface="Arial"/>
              </a:rPr>
              <a:t>How to apply your search strategy to </a:t>
            </a:r>
            <a:r>
              <a:rPr lang="en-US">
                <a:solidFill>
                  <a:schemeClr val="tx1">
                    <a:lumMod val="65000"/>
                    <a:lumOff val="35000"/>
                  </a:schemeClr>
                </a:solidFill>
                <a:latin typeface="Arial"/>
                <a:ea typeface="Arial"/>
                <a:cs typeface="Arial"/>
                <a:sym typeface="Arial"/>
              </a:rPr>
              <a:t>databases.</a:t>
            </a:r>
            <a:endParaRPr lang="en-US" b="0" i="0" u="none" strike="noStrike" cap="none">
              <a:solidFill>
                <a:schemeClr val="tx1">
                  <a:lumMod val="65000"/>
                  <a:lumOff val="35000"/>
                </a:schemeClr>
              </a:solidFill>
              <a:latin typeface="Arial"/>
              <a:ea typeface="Arial"/>
              <a:cs typeface="Arial"/>
            </a:endParaRPr>
          </a:p>
          <a:p>
            <a:pPr marL="457200" marR="0" lvl="0" indent="-457200" algn="l" rtl="0">
              <a:lnSpc>
                <a:spcPct val="90000"/>
              </a:lnSpc>
              <a:spcBef>
                <a:spcPts val="0"/>
              </a:spcBef>
              <a:spcAft>
                <a:spcPts val="0"/>
              </a:spcAft>
              <a:buClr>
                <a:schemeClr val="dk1"/>
              </a:buClr>
              <a:buSzPts val="3000"/>
              <a:buFont typeface="+mj-lt"/>
              <a:buAutoNum type="arabicPeriod"/>
            </a:pPr>
            <a:r>
              <a:rPr lang="en-US" b="0" i="0" u="none" strike="noStrike" cap="none">
                <a:solidFill>
                  <a:schemeClr val="tx1">
                    <a:lumMod val="65000"/>
                    <a:lumOff val="35000"/>
                  </a:schemeClr>
                </a:solidFill>
                <a:latin typeface="Arial"/>
                <a:ea typeface="Arial"/>
                <a:cs typeface="Arial"/>
                <a:sym typeface="Arial"/>
              </a:rPr>
              <a:t>The </a:t>
            </a:r>
            <a:r>
              <a:rPr lang="en-US">
                <a:solidFill>
                  <a:schemeClr val="tx1">
                    <a:lumMod val="65000"/>
                    <a:lumOff val="35000"/>
                  </a:schemeClr>
                </a:solidFill>
                <a:latin typeface="Arial"/>
                <a:ea typeface="Arial"/>
                <a:cs typeface="Arial"/>
                <a:sym typeface="Arial"/>
              </a:rPr>
              <a:t>next</a:t>
            </a:r>
            <a:r>
              <a:rPr lang="en-US" b="0" i="0" u="none" strike="noStrike" cap="none">
                <a:solidFill>
                  <a:schemeClr val="tx1">
                    <a:lumMod val="65000"/>
                    <a:lumOff val="35000"/>
                  </a:schemeClr>
                </a:solidFill>
                <a:latin typeface="Arial"/>
                <a:ea typeface="Arial"/>
                <a:cs typeface="Arial"/>
                <a:sym typeface="Arial"/>
              </a:rPr>
              <a:t> </a:t>
            </a:r>
            <a:r>
              <a:rPr lang="en-US">
                <a:solidFill>
                  <a:schemeClr val="tx1">
                    <a:lumMod val="65000"/>
                    <a:lumOff val="35000"/>
                  </a:schemeClr>
                </a:solidFill>
                <a:latin typeface="Arial"/>
                <a:ea typeface="Arial"/>
                <a:cs typeface="Arial"/>
                <a:sym typeface="Arial"/>
              </a:rPr>
              <a:t>steps.</a:t>
            </a:r>
            <a:endParaRPr lang="en-US" b="0" i="0" u="none" strike="noStrike" cap="none">
              <a:solidFill>
                <a:schemeClr val="tx1">
                  <a:lumMod val="65000"/>
                  <a:lumOff val="35000"/>
                </a:schemeClr>
              </a:solidFill>
              <a:latin typeface="Arial"/>
              <a:ea typeface="Arial"/>
              <a:cs typeface="Arial"/>
            </a:endParaRPr>
          </a:p>
          <a:p>
            <a:pPr>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1422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Registering your systematic review protocol involves documenting key details of your planned methodology and procedures in a publicly accessible database such as PROSPERO. This enhances transparency, reduces bias, and prevents duplication of effort by allowing others to view your review's scope and objectives. </a:t>
            </a:r>
            <a:r>
              <a:rPr lang="en-US"/>
              <a:t>Why? </a:t>
            </a:r>
            <a:r>
              <a:rPr lang="en-US">
                <a:ea typeface="Calibri"/>
                <a:cs typeface="Calibri"/>
              </a:rPr>
              <a:t>Registration also helps establish credibility and accountability, as it demonstrates adherence to pre-defined methods and reduces the risk of selective reporting.</a:t>
            </a:r>
          </a:p>
          <a:p>
            <a:r>
              <a:rPr lang="en-US">
                <a:cs typeface="Calibri"/>
              </a:rPr>
              <a:t>Do I need to register in more than one place? No. The idea is that before you start a systematic review, you should check these places for registered protocols to ensure you don't start research that is already being done. The same applies for your protocol, other researchers should be checking these sites so they will see your protocol and know the topic has been "claimed"</a:t>
            </a:r>
            <a:endParaRPr lang="en-US">
              <a:ea typeface="Calibri"/>
              <a:cs typeface="Calibri"/>
            </a:endParaRPr>
          </a:p>
          <a:p>
            <a:endParaRPr lang="en-US">
              <a:ea typeface="Calibri"/>
              <a:cs typeface="Calibri"/>
            </a:endParaRPr>
          </a:p>
          <a:p>
            <a:r>
              <a:rPr lang="en-US">
                <a:ea typeface="Calibri"/>
                <a:cs typeface="Calibri"/>
              </a:rPr>
              <a:t>If you have already begun a review: Research Registry &amp; INPLASY will accept your protocol. This is not recommended – but possible. </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30</a:t>
            </a:fld>
            <a:endParaRPr lang="en-US"/>
          </a:p>
        </p:txBody>
      </p:sp>
    </p:spTree>
    <p:extLst>
      <p:ext uri="{BB962C8B-B14F-4D97-AF65-F5344CB8AC3E}">
        <p14:creationId xmlns:p14="http://schemas.microsoft.com/office/powerpoint/2010/main" val="879315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Activity is to write down some of the criteria for your protocol. There is a place for this on your handout.</a:t>
            </a:r>
            <a:r>
              <a:rPr lang="en-US" b="1">
                <a:ea typeface="Calibri"/>
                <a:cs typeface="Calibri"/>
              </a:rPr>
              <a:t> </a:t>
            </a:r>
            <a:r>
              <a:rPr lang="en-US" b="1">
                <a:cs typeface="Calibri"/>
              </a:rPr>
              <a:t>3mins</a:t>
            </a:r>
            <a:endParaRPr lang="en-US" b="1"/>
          </a:p>
        </p:txBody>
      </p:sp>
      <p:sp>
        <p:nvSpPr>
          <p:cNvPr id="4" name="Slide Number Placeholder 3"/>
          <p:cNvSpPr>
            <a:spLocks noGrp="1"/>
          </p:cNvSpPr>
          <p:nvPr>
            <p:ph type="sldNum" sz="quarter" idx="5"/>
          </p:nvPr>
        </p:nvSpPr>
        <p:spPr/>
        <p:txBody>
          <a:bodyPr/>
          <a:lstStyle/>
          <a:p>
            <a:fld id="{798C5307-140F-447F-BCBA-BB92E3A2906B}" type="slidenum">
              <a:rPr lang="en-US" smtClean="0"/>
              <a:t>31</a:t>
            </a:fld>
            <a:endParaRPr lang="en-US"/>
          </a:p>
        </p:txBody>
      </p:sp>
    </p:spTree>
    <p:extLst>
      <p:ext uri="{BB962C8B-B14F-4D97-AF65-F5344CB8AC3E}">
        <p14:creationId xmlns:p14="http://schemas.microsoft.com/office/powerpoint/2010/main" val="2140419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NZ"/>
              <a:t>Dawn </a:t>
            </a:r>
            <a:r>
              <a:rPr lang="en-US">
                <a:ea typeface="Calibri"/>
                <a:cs typeface="Calibri"/>
              </a:rPr>
              <a:t> - </a:t>
            </a:r>
            <a:r>
              <a:rPr lang="en-US"/>
              <a:t>A search strategy details the way you will search specific databases. The search includes all relevant key terms arranged in a specific structure. The aim of a systematic review is to evaluate and </a:t>
            </a:r>
            <a:r>
              <a:rPr lang="en-US" err="1"/>
              <a:t>summarise</a:t>
            </a:r>
            <a:r>
              <a:rPr lang="en-US"/>
              <a:t> </a:t>
            </a:r>
            <a:r>
              <a:rPr lang="en-US" b="1"/>
              <a:t>all</a:t>
            </a:r>
            <a:r>
              <a:rPr lang="en-US"/>
              <a:t> information available about a topic. Therefore, the success of a systematic review depends entirely on the </a:t>
            </a:r>
            <a:r>
              <a:rPr lang="en-US" b="1"/>
              <a:t>search strategy</a:t>
            </a:r>
            <a:r>
              <a:rPr lang="en-US"/>
              <a:t>. Your systematic review search strategy needs to be: Rigorous, Comprehensive, Structured, Methodical &amp; Replicable. </a:t>
            </a:r>
            <a:endParaRPr lang="en-US">
              <a:ea typeface="Calibri" panose="020F0502020204030204"/>
              <a:cs typeface="Calibri" panose="020F0502020204030204"/>
            </a:endParaRPr>
          </a:p>
          <a:p>
            <a:r>
              <a:rPr lang="en-US"/>
              <a:t>Your search will ideally be finalized at the </a:t>
            </a:r>
            <a:r>
              <a:rPr lang="en-US">
                <a:hlinkClick r:id="rId3"/>
              </a:rPr>
              <a:t>protocol stage</a:t>
            </a:r>
            <a:r>
              <a:rPr lang="en-US"/>
              <a:t>, before you begin the review proper.</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284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0D0D0D"/>
              </a:solidFill>
              <a:highlight>
                <a:srgbClr val="FFFFFF"/>
              </a:highlight>
              <a:latin typeface="Söhne"/>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33</a:t>
            </a:fld>
            <a:endParaRPr lang="en-US"/>
          </a:p>
        </p:txBody>
      </p:sp>
    </p:spTree>
    <p:extLst>
      <p:ext uri="{BB962C8B-B14F-4D97-AF65-F5344CB8AC3E}">
        <p14:creationId xmlns:p14="http://schemas.microsoft.com/office/powerpoint/2010/main" val="2329704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988F5-6BA1-E1CC-214E-06A8354D9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3D18D4-06DF-2A05-86AE-48E376463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9EC159-43F4-6601-A498-10BE927D1810}"/>
              </a:ext>
            </a:extLst>
          </p:cNvPr>
          <p:cNvSpPr>
            <a:spLocks noGrp="1"/>
          </p:cNvSpPr>
          <p:nvPr>
            <p:ph type="body" idx="1"/>
          </p:nvPr>
        </p:nvSpPr>
        <p:spPr/>
        <p:txBody>
          <a:bodyPr/>
          <a:lstStyle/>
          <a:p>
            <a:r>
              <a:rPr lang="en-US">
                <a:solidFill>
                  <a:srgbClr val="0D0D0D"/>
                </a:solidFill>
                <a:highlight>
                  <a:srgbClr val="FFFFFF"/>
                </a:highlight>
                <a:latin typeface="Söhne"/>
              </a:rPr>
              <a:t>So where can you find keywords or subject headings for your search? In some databases you can search for subject headings as part of the searching process but these are some other great places to check out to help get you started. </a:t>
            </a:r>
            <a:endParaRPr lang="en-US">
              <a:solidFill>
                <a:srgbClr val="0D0D0D"/>
              </a:solidFill>
              <a:highlight>
                <a:srgbClr val="FFFFFF"/>
              </a:highlight>
              <a:latin typeface="Söhne"/>
              <a:cs typeface="Calibri"/>
            </a:endParaRPr>
          </a:p>
        </p:txBody>
      </p:sp>
      <p:sp>
        <p:nvSpPr>
          <p:cNvPr id="4" name="Slide Number Placeholder 3">
            <a:extLst>
              <a:ext uri="{FF2B5EF4-FFF2-40B4-BE49-F238E27FC236}">
                <a16:creationId xmlns:a16="http://schemas.microsoft.com/office/drawing/2014/main" id="{7DAC40DF-A615-5323-E827-86D167747B93}"/>
              </a:ext>
            </a:extLst>
          </p:cNvPr>
          <p:cNvSpPr>
            <a:spLocks noGrp="1"/>
          </p:cNvSpPr>
          <p:nvPr>
            <p:ph type="sldNum" sz="quarter" idx="5"/>
          </p:nvPr>
        </p:nvSpPr>
        <p:spPr/>
        <p:txBody>
          <a:bodyPr/>
          <a:lstStyle/>
          <a:p>
            <a:fld id="{798C5307-140F-447F-BCBA-BB92E3A2906B}" type="slidenum">
              <a:rPr lang="en-US" smtClean="0"/>
              <a:t>34</a:t>
            </a:fld>
            <a:endParaRPr lang="en-US"/>
          </a:p>
        </p:txBody>
      </p:sp>
    </p:spTree>
    <p:extLst>
      <p:ext uri="{BB962C8B-B14F-4D97-AF65-F5344CB8AC3E}">
        <p14:creationId xmlns:p14="http://schemas.microsoft.com/office/powerpoint/2010/main" val="3086401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Keywords are terms you create or write and enter into a database manually. Subject Headings are controlled vocabulary that may be unique to a database. </a:t>
            </a:r>
          </a:p>
          <a:p>
            <a:r>
              <a:rPr lang="en-US"/>
              <a:t>Using</a:t>
            </a:r>
            <a:r>
              <a:rPr lang="en-US">
                <a:effectLst/>
              </a:rPr>
              <a:t> both keywords and subject headings in your research search enhances the comprehensiveness and precision of your results. Keywords capture specific terms related to your topic, while subject headings (such as </a:t>
            </a:r>
            <a:r>
              <a:rPr lang="en-US" err="1">
                <a:effectLst/>
              </a:rPr>
              <a:t>MeSH</a:t>
            </a:r>
            <a:r>
              <a:rPr lang="en-US">
                <a:effectLst/>
              </a:rPr>
              <a:t> terms in PubMed) categorize articles based on standardized terminology. By combining both approaches, you ensure that your search retrieves relevant articles regardless of variations in terminology used by authors. This strategy optimizes the effectiveness of your literature search and increases the likelihood of identifying all relevant studies for your review.</a:t>
            </a:r>
            <a:endParaRPr lang="en-US"/>
          </a:p>
          <a:p>
            <a:br>
              <a:rPr lang="en-US" b="0" i="0">
                <a:effectLst/>
                <a:highlight>
                  <a:srgbClr val="FFFFFF"/>
                </a:highlight>
                <a:latin typeface="Söhne"/>
              </a:rPr>
            </a:br>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35</a:t>
            </a:fld>
            <a:endParaRPr lang="en-US"/>
          </a:p>
        </p:txBody>
      </p:sp>
    </p:spTree>
    <p:extLst>
      <p:ext uri="{BB962C8B-B14F-4D97-AF65-F5344CB8AC3E}">
        <p14:creationId xmlns:p14="http://schemas.microsoft.com/office/powerpoint/2010/main" val="21728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4A61A-BC85-DE09-88C9-4187D1245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D0B09-A31D-F8D7-1D14-943DCF134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F848EC-C9BD-DBF2-0F52-8C6F4D368C06}"/>
              </a:ext>
            </a:extLst>
          </p:cNvPr>
          <p:cNvSpPr>
            <a:spLocks noGrp="1"/>
          </p:cNvSpPr>
          <p:nvPr>
            <p:ph type="body" idx="1"/>
          </p:nvPr>
        </p:nvSpPr>
        <p:spPr/>
        <p:txBody>
          <a:bodyPr/>
          <a:lstStyle/>
          <a:p>
            <a:r>
              <a:rPr lang="en-NZ">
                <a:cs typeface="Calibri"/>
              </a:rPr>
              <a:t>So how might we find some keywords using our PICO? Here is our example that we will be working on today but feel free to use your own PICO question or a different framework question. If you haven't got a Research Topic yet you can use this one.</a:t>
            </a:r>
          </a:p>
          <a:p>
            <a:r>
              <a:rPr lang="en-NZ">
                <a:cs typeface="Calibri"/>
              </a:rPr>
              <a:t>Here is what we came with earlier.</a:t>
            </a:r>
          </a:p>
        </p:txBody>
      </p:sp>
      <p:sp>
        <p:nvSpPr>
          <p:cNvPr id="4" name="Slide Number Placeholder 3">
            <a:extLst>
              <a:ext uri="{FF2B5EF4-FFF2-40B4-BE49-F238E27FC236}">
                <a16:creationId xmlns:a16="http://schemas.microsoft.com/office/drawing/2014/main" id="{13CCB0CD-C386-DC47-84D0-C952D6D2B1DA}"/>
              </a:ext>
            </a:extLst>
          </p:cNvPr>
          <p:cNvSpPr>
            <a:spLocks noGrp="1"/>
          </p:cNvSpPr>
          <p:nvPr>
            <p:ph type="sldNum" sz="quarter" idx="5"/>
          </p:nvPr>
        </p:nvSpPr>
        <p:spPr/>
        <p:txBody>
          <a:bodyPr/>
          <a:lstStyle/>
          <a:p>
            <a:fld id="{798C5307-140F-447F-BCBA-BB92E3A2906B}" type="slidenum">
              <a:rPr lang="en-US" smtClean="0"/>
              <a:t>36</a:t>
            </a:fld>
            <a:endParaRPr lang="en-US"/>
          </a:p>
        </p:txBody>
      </p:sp>
    </p:spTree>
    <p:extLst>
      <p:ext uri="{BB962C8B-B14F-4D97-AF65-F5344CB8AC3E}">
        <p14:creationId xmlns:p14="http://schemas.microsoft.com/office/powerpoint/2010/main" val="1021433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4CBEA-24A2-F211-442E-D6D03391A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F2D79-D3AB-BE1C-B53A-34ACCA441A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3CAB9-CF86-8662-0A4B-25BC818D7261}"/>
              </a:ext>
            </a:extLst>
          </p:cNvPr>
          <p:cNvSpPr>
            <a:spLocks noGrp="1"/>
          </p:cNvSpPr>
          <p:nvPr>
            <p:ph type="body" idx="1"/>
          </p:nvPr>
        </p:nvSpPr>
        <p:spPr/>
        <p:txBody>
          <a:bodyPr/>
          <a:lstStyle/>
          <a:p>
            <a:r>
              <a:rPr lang="en-US" b="0" i="0">
                <a:solidFill>
                  <a:srgbClr val="0D0D0D"/>
                </a:solidFill>
                <a:effectLst/>
                <a:highlight>
                  <a:srgbClr val="FFFFFF"/>
                </a:highlight>
                <a:latin typeface="Söhne"/>
              </a:rPr>
              <a:t>Turning keywords into a concept map involves visually organizing them to illustrate relationships and connections between different concepts. It helps researchers clarify their understanding of the topic, identify key themes, and refine their search strategy. Concept maps facilitate brainstorming, hypothesis generation, and the development of research questions by providing a visual representation of the conceptual framework underlying a study.</a:t>
            </a:r>
            <a:endParaRPr lang="en-US">
              <a:cs typeface="Calibri"/>
            </a:endParaRPr>
          </a:p>
        </p:txBody>
      </p:sp>
      <p:sp>
        <p:nvSpPr>
          <p:cNvPr id="4" name="Slide Number Placeholder 3">
            <a:extLst>
              <a:ext uri="{FF2B5EF4-FFF2-40B4-BE49-F238E27FC236}">
                <a16:creationId xmlns:a16="http://schemas.microsoft.com/office/drawing/2014/main" id="{D5B3FF42-289D-38A5-FCCF-111E5E62D2B3}"/>
              </a:ext>
            </a:extLst>
          </p:cNvPr>
          <p:cNvSpPr>
            <a:spLocks noGrp="1"/>
          </p:cNvSpPr>
          <p:nvPr>
            <p:ph type="sldNum" sz="quarter" idx="5"/>
          </p:nvPr>
        </p:nvSpPr>
        <p:spPr/>
        <p:txBody>
          <a:bodyPr/>
          <a:lstStyle/>
          <a:p>
            <a:fld id="{798C5307-140F-447F-BCBA-BB92E3A2906B}" type="slidenum">
              <a:rPr lang="en-US" smtClean="0"/>
              <a:t>37</a:t>
            </a:fld>
            <a:endParaRPr lang="en-US"/>
          </a:p>
        </p:txBody>
      </p:sp>
    </p:spTree>
    <p:extLst>
      <p:ext uri="{BB962C8B-B14F-4D97-AF65-F5344CB8AC3E}">
        <p14:creationId xmlns:p14="http://schemas.microsoft.com/office/powerpoint/2010/main" val="467861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D0D0D"/>
                </a:solidFill>
                <a:highlight>
                  <a:srgbClr val="FFFFFF"/>
                </a:highlight>
                <a:latin typeface="Söhne"/>
              </a:rPr>
              <a:t>So once you have your keywords, what now? You will need to think about how you plan to search them in a database: Boolean</a:t>
            </a:r>
            <a:r>
              <a:rPr lang="en-US" b="0" i="0">
                <a:solidFill>
                  <a:srgbClr val="0D0D0D"/>
                </a:solidFill>
                <a:effectLst/>
                <a:highlight>
                  <a:srgbClr val="FFFFFF"/>
                </a:highlight>
                <a:latin typeface="Söhne"/>
              </a:rPr>
              <a:t> operators (AND, OR, NOT) are used to connect keywords and refine search queries in databases.</a:t>
            </a:r>
          </a:p>
          <a:p>
            <a:pPr algn="l">
              <a:buFont typeface="Arial" panose="020B0604020202020204" pitchFamily="34" charset="0"/>
              <a:buChar char="•"/>
            </a:pPr>
            <a:r>
              <a:rPr lang="en-US" b="0" i="0">
                <a:solidFill>
                  <a:srgbClr val="0D0D0D"/>
                </a:solidFill>
                <a:effectLst/>
                <a:highlight>
                  <a:srgbClr val="FFFFFF"/>
                </a:highlight>
                <a:latin typeface="Söhne"/>
              </a:rPr>
              <a:t>"AND" narrows down search results by finding articles containing all specified terms. As seen here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D0D0D"/>
                </a:solidFill>
                <a:effectLst/>
                <a:highlight>
                  <a:srgbClr val="FFFFFF"/>
                </a:highlight>
                <a:latin typeface="Söhne"/>
              </a:rPr>
              <a:t>"OR" broadens search results by finding articles containing at least one of the specified terms. As seen here ….</a:t>
            </a:r>
          </a:p>
          <a:p>
            <a:pPr algn="l"/>
            <a:r>
              <a:rPr lang="en-US" b="0" i="0">
                <a:solidFill>
                  <a:srgbClr val="0D0D0D"/>
                </a:solidFill>
                <a:effectLst/>
                <a:highlight>
                  <a:srgbClr val="FFFFFF"/>
                </a:highlight>
                <a:latin typeface="Söhne"/>
              </a:rPr>
              <a:t>By strategically combining these operators, researchers can tailor their searches to retrieve articles that precisely match their information needs.</a:t>
            </a:r>
          </a:p>
          <a:p>
            <a:pPr algn="l"/>
            <a:endParaRPr lang="en-US" b="0" i="0">
              <a:solidFill>
                <a:srgbClr val="0D0D0D"/>
              </a:solidFill>
              <a:effectLst/>
              <a:highlight>
                <a:srgbClr val="FFFFFF"/>
              </a:highlight>
              <a:latin typeface="Söhne"/>
            </a:endParaRPr>
          </a:p>
          <a:p>
            <a:pPr algn="l"/>
            <a:endParaRPr lang="en-US" b="0" i="0">
              <a:solidFill>
                <a:srgbClr val="0D0D0D"/>
              </a:solidFill>
              <a:effectLst/>
              <a:highlight>
                <a:srgbClr val="FFFFFF"/>
              </a:highlight>
              <a:latin typeface="Söhne"/>
            </a:endParaRPr>
          </a:p>
          <a:p>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38</a:t>
            </a:fld>
            <a:endParaRPr lang="en-US"/>
          </a:p>
        </p:txBody>
      </p:sp>
    </p:spTree>
    <p:extLst>
      <p:ext uri="{BB962C8B-B14F-4D97-AF65-F5344CB8AC3E}">
        <p14:creationId xmlns:p14="http://schemas.microsoft.com/office/powerpoint/2010/main" val="3403714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we can see our concept with including Boolean operators. So, the Keywords or Symmons are joined with OR and then your concepts are joined with AND.</a:t>
            </a:r>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39</a:t>
            </a:fld>
            <a:endParaRPr lang="en-US"/>
          </a:p>
        </p:txBody>
      </p:sp>
    </p:spTree>
    <p:extLst>
      <p:ext uri="{BB962C8B-B14F-4D97-AF65-F5344CB8AC3E}">
        <p14:creationId xmlns:p14="http://schemas.microsoft.com/office/powerpoint/2010/main" val="3332972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D0D0D"/>
                </a:solidFill>
                <a:effectLst/>
                <a:highlight>
                  <a:srgbClr val="FFFFFF"/>
                </a:highlight>
                <a:latin typeface="Söhne"/>
              </a:rPr>
              <a:t>When conducting research, it's crucial to align your methodology with the specific type of review you're undertaking. Various types of reviews exist, each with its own distinct methodology. Ensuring that your research methodology matches the requirements of the chosen review type is essential for maintaining rigor and validity in your study.</a:t>
            </a:r>
            <a:endParaRPr lang="en-US" sz="1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483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Phrase searching involves enclosing specific terms or phrases within quotation marks ("") to retrieve search results that contain the exact phrase. This helps narrow down search results and ensures that the retrieved articles match the intended concept more closely. Phrase searching is particularly useful when searching for specific terms or expressions that may appear together in the text, enhancing the relevance and precision of search results.</a:t>
            </a:r>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40</a:t>
            </a:fld>
            <a:endParaRPr lang="en-US"/>
          </a:p>
        </p:txBody>
      </p:sp>
    </p:spTree>
    <p:extLst>
      <p:ext uri="{BB962C8B-B14F-4D97-AF65-F5344CB8AC3E}">
        <p14:creationId xmlns:p14="http://schemas.microsoft.com/office/powerpoint/2010/main" val="11680316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Truncation involves using a symbol (usually an asterisk *) to represent multiple characters in a search term, allowing for variations in word endings or spellings. This expands search results to include all possible variations of the truncated term, increasing the comprehensiveness of the search. Truncation is useful for capturing plural forms, different tenses, and alternative spellings of keywords, thereby maximizing the retrieval of relevant articles in database searches.</a:t>
            </a:r>
          </a:p>
          <a:p>
            <a:endParaRPr lang="en-US">
              <a:cs typeface="Calibri"/>
            </a:endParaRPr>
          </a:p>
          <a:p>
            <a:r>
              <a:rPr lang="en-US">
                <a:cs typeface="Calibri"/>
              </a:rPr>
              <a:t>Here are some more examples:</a:t>
            </a:r>
          </a:p>
          <a:p>
            <a:endParaRPr lang="en-US">
              <a:cs typeface="Calibri"/>
            </a:endParaRPr>
          </a:p>
          <a:p>
            <a:r>
              <a:rPr lang="en-US">
                <a:cs typeface="Calibri"/>
              </a:rPr>
              <a:t>America* will become America and American</a:t>
            </a:r>
          </a:p>
          <a:p>
            <a:endParaRPr lang="en-US">
              <a:cs typeface="Calibri"/>
            </a:endParaRPr>
          </a:p>
          <a:p>
            <a:r>
              <a:rPr lang="en-US">
                <a:cs typeface="Calibri"/>
              </a:rPr>
              <a:t>Butter* can become butterfly or butterflies</a:t>
            </a:r>
          </a:p>
          <a:p>
            <a:endParaRPr lang="en-US">
              <a:cs typeface="Calibri"/>
            </a:endParaRPr>
          </a:p>
          <a:p>
            <a:r>
              <a:rPr lang="en-US">
                <a:cs typeface="Calibri"/>
              </a:rPr>
              <a:t>This graph is a cleaver way of showing what happens if you move the truncation around. </a:t>
            </a:r>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41</a:t>
            </a:fld>
            <a:endParaRPr lang="en-US"/>
          </a:p>
        </p:txBody>
      </p:sp>
    </p:spTree>
    <p:extLst>
      <p:ext uri="{BB962C8B-B14F-4D97-AF65-F5344CB8AC3E}">
        <p14:creationId xmlns:p14="http://schemas.microsoft.com/office/powerpoint/2010/main" val="34924195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Wildcards are symbols used in search queries to represent one or more characters within a word. They allow for flexible searching by capturing variations in spelling or word endings. Unlike truncation, which substitutes multiple characters, wildcards replace a single character. Common wildcard symbols include the question mark (?) and the asterisk (*). By incorporating wildcards into search queries, researchers can retrieve a wider range of relevant results, particularly when dealing with uncertain or variable terms.</a:t>
            </a:r>
          </a:p>
          <a:p>
            <a:endParaRPr lang="en-US">
              <a:cs typeface="Calibri"/>
            </a:endParaRPr>
          </a:p>
          <a:p>
            <a:r>
              <a:rPr lang="en-US" err="1">
                <a:cs typeface="Calibri"/>
              </a:rPr>
              <a:t>Usin</a:t>
            </a:r>
            <a:r>
              <a:rPr lang="en-US">
                <a:cs typeface="Calibri"/>
              </a:rPr>
              <a:t> the ? Here are some examples.</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cs typeface="Calibri"/>
              </a:rPr>
              <a:t>Wom?n</a:t>
            </a:r>
            <a:r>
              <a:rPr lang="en-US">
                <a:cs typeface="Calibri"/>
              </a:rPr>
              <a:t> becomes </a:t>
            </a:r>
            <a:r>
              <a:rPr lang="en-US" sz="1200">
                <a:solidFill>
                  <a:schemeClr val="tx1">
                    <a:lumMod val="75000"/>
                    <a:lumOff val="25000"/>
                  </a:schemeClr>
                </a:solidFill>
                <a:latin typeface="Arial" panose="020B0604020202020204" pitchFamily="34" charset="0"/>
                <a:cs typeface="Arial" panose="020B0604020202020204" pitchFamily="34" charset="0"/>
              </a:rPr>
              <a:t>women, woman</a:t>
            </a:r>
            <a:endParaRPr lang="en-NZ" sz="1200">
              <a:solidFill>
                <a:schemeClr val="tx1">
                  <a:lumMod val="75000"/>
                  <a:lumOff val="25000"/>
                </a:schemeClr>
              </a:solidFill>
              <a:latin typeface="Arial" panose="020B0604020202020204" pitchFamily="34" charset="0"/>
              <a:cs typeface="Arial" panose="020B0604020202020204" pitchFamily="34"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solidFill>
                  <a:schemeClr val="tx1">
                    <a:lumMod val="75000"/>
                    <a:lumOff val="25000"/>
                  </a:schemeClr>
                </a:solidFill>
                <a:latin typeface="Arial" panose="020B0604020202020204" pitchFamily="34" charset="0"/>
                <a:cs typeface="Arial" panose="020B0604020202020204" pitchFamily="34" charset="0"/>
              </a:rPr>
              <a:t>Organi?ation</a:t>
            </a:r>
            <a:r>
              <a:rPr lang="en-NZ" sz="1200">
                <a:solidFill>
                  <a:schemeClr val="tx1">
                    <a:lumMod val="75000"/>
                    <a:lumOff val="25000"/>
                  </a:schemeClr>
                </a:solidFill>
                <a:latin typeface="Arial" panose="020B0604020202020204" pitchFamily="34" charset="0"/>
                <a:cs typeface="Arial" panose="020B0604020202020204" pitchFamily="34" charset="0"/>
              </a:rPr>
              <a:t> becomes Organisation, organisations’ organizational’ organization’ organizations’ organizational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a:solidFill>
                <a:schemeClr val="tx1">
                  <a:lumMod val="75000"/>
                  <a:lumOff val="2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a:solidFill>
                  <a:schemeClr val="tx1">
                    <a:lumMod val="75000"/>
                    <a:lumOff val="25000"/>
                  </a:schemeClr>
                </a:solidFill>
                <a:latin typeface="Arial" panose="020B0604020202020204" pitchFamily="34" charset="0"/>
                <a:cs typeface="Arial" panose="020B0604020202020204" pitchFamily="34" charset="0"/>
              </a:rPr>
              <a:t>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a:solidFill>
                <a:schemeClr val="tx1">
                  <a:lumMod val="75000"/>
                  <a:lumOff val="2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solidFill>
                  <a:schemeClr val="tx1">
                    <a:lumMod val="75000"/>
                    <a:lumOff val="25000"/>
                  </a:schemeClr>
                </a:solidFill>
                <a:latin typeface="Arial" panose="020B0604020202020204" pitchFamily="34" charset="0"/>
                <a:cs typeface="Arial" panose="020B0604020202020204" pitchFamily="34" charset="0"/>
              </a:rPr>
              <a:t>Psych?ic</a:t>
            </a:r>
            <a:r>
              <a:rPr lang="en-NZ" sz="1200">
                <a:solidFill>
                  <a:schemeClr val="tx1">
                    <a:lumMod val="75000"/>
                    <a:lumOff val="25000"/>
                  </a:schemeClr>
                </a:solidFill>
                <a:latin typeface="+mn-lt"/>
                <a:cs typeface="+mn-cs"/>
              </a:rPr>
              <a:t> becomes psychic, psychotic, psychopathic, psychopathologic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a:solidFill>
                <a:schemeClr val="tx1">
                  <a:lumMod val="75000"/>
                  <a:lumOff val="2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42</a:t>
            </a:fld>
            <a:endParaRPr lang="en-US"/>
          </a:p>
        </p:txBody>
      </p:sp>
    </p:spTree>
    <p:extLst>
      <p:ext uri="{BB962C8B-B14F-4D97-AF65-F5344CB8AC3E}">
        <p14:creationId xmlns:p14="http://schemas.microsoft.com/office/powerpoint/2010/main" val="17345338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Nesting involves using parentheses to group search terms and specify the order of operations in complex search queries. It allows researchers to combine multiple Boolean operators effectively, ensuring that the search engine interprets the query as intended. By clarifying the relationships between different search terms, nesting helps researchers construct precise and targeted searches, leading to more relevant results.</a:t>
            </a:r>
          </a:p>
          <a:p>
            <a:endParaRPr lang="en-US">
              <a:cs typeface="Calibri"/>
            </a:endParaRPr>
          </a:p>
          <a:p>
            <a:r>
              <a:rPr lang="en-US">
                <a:cs typeface="Calibri"/>
              </a:rPr>
              <a:t>Here are some examples seen in different ways. The first one is an example from Medline. This shows Lung and Cancer nested in brackets. The final example is from </a:t>
            </a:r>
            <a:r>
              <a:rPr lang="en-US" err="1">
                <a:cs typeface="Calibri"/>
              </a:rPr>
              <a:t>Cinahl</a:t>
            </a:r>
            <a:r>
              <a:rPr lang="en-US">
                <a:cs typeface="Calibri"/>
              </a:rPr>
              <a:t> database. Both a little different but doing the same thing. </a:t>
            </a:r>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43</a:t>
            </a:fld>
            <a:endParaRPr lang="en-US"/>
          </a:p>
        </p:txBody>
      </p:sp>
    </p:spTree>
    <p:extLst>
      <p:ext uri="{BB962C8B-B14F-4D97-AF65-F5344CB8AC3E}">
        <p14:creationId xmlns:p14="http://schemas.microsoft.com/office/powerpoint/2010/main" val="11174003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Proximity searching involves specifying the distance or relationship between terms within a search query. This allows researchers to find articles where the specified terms appear close to each other in the text. Proximity searching can be particularly useful for identifying articles that discuss the relationship between concepts or for retrieving information within a specific context. It helps researchers locate relevant articles more efficiently by focusing on the spatial arrangement of terms within the text.</a:t>
            </a:r>
          </a:p>
          <a:p>
            <a:endParaRPr lang="en-US"/>
          </a:p>
          <a:p>
            <a:endParaRPr lang="en-US"/>
          </a:p>
          <a:p>
            <a:r>
              <a:rPr lang="en-US"/>
              <a:t>It is used by narrowing down results</a:t>
            </a:r>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44</a:t>
            </a:fld>
            <a:endParaRPr lang="en-US"/>
          </a:p>
        </p:txBody>
      </p:sp>
    </p:spTree>
    <p:extLst>
      <p:ext uri="{BB962C8B-B14F-4D97-AF65-F5344CB8AC3E}">
        <p14:creationId xmlns:p14="http://schemas.microsoft.com/office/powerpoint/2010/main" val="32112146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CDC08-6AD3-8FFA-ABAC-4446809A8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E88FA-6D3A-32D9-73F8-D266689CD5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370CB-60F4-5458-05E6-DEE77B0DF7A4}"/>
              </a:ext>
            </a:extLst>
          </p:cNvPr>
          <p:cNvSpPr>
            <a:spLocks noGrp="1"/>
          </p:cNvSpPr>
          <p:nvPr>
            <p:ph type="body" idx="1"/>
          </p:nvPr>
        </p:nvSpPr>
        <p:spPr/>
        <p:txBody>
          <a:bodyPr/>
          <a:lstStyle/>
          <a:p>
            <a:r>
              <a:rPr lang="en-US">
                <a:ea typeface="Calibri"/>
                <a:cs typeface="Calibri"/>
              </a:rPr>
              <a:t>Here we can see our concept with including Boolean operators. So, the Keywords or Symmons are joined with OR and then your concepts are joined with AND.</a:t>
            </a:r>
            <a:endParaRPr lang="en-US"/>
          </a:p>
        </p:txBody>
      </p:sp>
      <p:sp>
        <p:nvSpPr>
          <p:cNvPr id="4" name="Slide Number Placeholder 3">
            <a:extLst>
              <a:ext uri="{FF2B5EF4-FFF2-40B4-BE49-F238E27FC236}">
                <a16:creationId xmlns:a16="http://schemas.microsoft.com/office/drawing/2014/main" id="{A458105D-4F3C-FB8D-6B4C-C7C6C4683ED3}"/>
              </a:ext>
            </a:extLst>
          </p:cNvPr>
          <p:cNvSpPr>
            <a:spLocks noGrp="1"/>
          </p:cNvSpPr>
          <p:nvPr>
            <p:ph type="sldNum" sz="quarter" idx="5"/>
          </p:nvPr>
        </p:nvSpPr>
        <p:spPr/>
        <p:txBody>
          <a:bodyPr/>
          <a:lstStyle/>
          <a:p>
            <a:fld id="{798C5307-140F-447F-BCBA-BB92E3A2906B}" type="slidenum">
              <a:rPr lang="en-US" smtClean="0"/>
              <a:t>45</a:t>
            </a:fld>
            <a:endParaRPr lang="en-US"/>
          </a:p>
        </p:txBody>
      </p:sp>
    </p:spTree>
    <p:extLst>
      <p:ext uri="{BB962C8B-B14F-4D97-AF65-F5344CB8AC3E}">
        <p14:creationId xmlns:p14="http://schemas.microsoft.com/office/powerpoint/2010/main" val="921460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54E96-130B-FBDD-55A1-04B2DA360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045ED-51BD-DB39-1AFA-B255CCA6A8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6ADB3-2425-52E5-5FA3-16198A95940B}"/>
              </a:ext>
            </a:extLst>
          </p:cNvPr>
          <p:cNvSpPr>
            <a:spLocks noGrp="1"/>
          </p:cNvSpPr>
          <p:nvPr>
            <p:ph type="body" idx="1"/>
          </p:nvPr>
        </p:nvSpPr>
        <p:spPr/>
        <p:txBody>
          <a:bodyPr/>
          <a:lstStyle/>
          <a:p>
            <a:r>
              <a:rPr lang="en-US">
                <a:ea typeface="Calibri"/>
                <a:cs typeface="Calibri"/>
              </a:rPr>
              <a:t>Really valuable to have a plain-text version of your search saved on your </a:t>
            </a:r>
            <a:r>
              <a:rPr lang="en-US" err="1">
                <a:ea typeface="Calibri"/>
                <a:cs typeface="Calibri"/>
              </a:rPr>
              <a:t>onenote</a:t>
            </a:r>
            <a:r>
              <a:rPr lang="en-US">
                <a:ea typeface="Calibri"/>
                <a:cs typeface="Calibri"/>
              </a:rPr>
              <a:t>, word doc, </a:t>
            </a:r>
            <a:r>
              <a:rPr lang="en-US" err="1">
                <a:ea typeface="Calibri"/>
                <a:cs typeface="Calibri"/>
              </a:rPr>
              <a:t>etc</a:t>
            </a:r>
            <a:r>
              <a:rPr lang="en-US">
                <a:ea typeface="Calibri"/>
                <a:cs typeface="Calibri"/>
              </a:rPr>
              <a:t> so you can easily copy and paste your search strings across the different </a:t>
            </a:r>
            <a:r>
              <a:rPr lang="en-US" err="1">
                <a:ea typeface="Calibri"/>
                <a:cs typeface="Calibri"/>
              </a:rPr>
              <a:t>databses</a:t>
            </a:r>
            <a:r>
              <a:rPr lang="en-US">
                <a:ea typeface="Calibri"/>
                <a:cs typeface="Calibri"/>
              </a:rPr>
              <a:t>. </a:t>
            </a:r>
            <a:endParaRPr lang="en-US">
              <a:cs typeface="Calibri"/>
            </a:endParaRPr>
          </a:p>
        </p:txBody>
      </p:sp>
      <p:sp>
        <p:nvSpPr>
          <p:cNvPr id="4" name="Slide Number Placeholder 3">
            <a:extLst>
              <a:ext uri="{FF2B5EF4-FFF2-40B4-BE49-F238E27FC236}">
                <a16:creationId xmlns:a16="http://schemas.microsoft.com/office/drawing/2014/main" id="{D5B7E329-E69A-AD36-F416-4F253DB4C7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285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Our third activity is to start listing some keywords into your concept map. This can be found on your concept map.</a:t>
            </a:r>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47</a:t>
            </a:fld>
            <a:endParaRPr lang="en-US"/>
          </a:p>
        </p:txBody>
      </p:sp>
    </p:spTree>
    <p:extLst>
      <p:ext uri="{BB962C8B-B14F-4D97-AF65-F5344CB8AC3E}">
        <p14:creationId xmlns:p14="http://schemas.microsoft.com/office/powerpoint/2010/main" val="32403254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Helena </a:t>
            </a:r>
            <a:r>
              <a:rPr lang="en-US">
                <a:ea typeface="Calibri"/>
                <a:cs typeface="Calibri"/>
              </a:rPr>
              <a:t> - Database searching involves querying electronic databases to retrieve relevant scholarly articles, books, or other resources related to a specific topic. Researchers use various search strategies, including keyword selection, Boolean operators, truncation, wildcards, and proximity searching, to construct effective search queries. Database searching is a fundamental step in literature review and research, enabling researchers to access a vast array of academic literature and gather evidence to support their work.</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3759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DA909-E206-9B84-71C4-89F7A9D7C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677745-ECAC-5DCF-3E4F-39FF4B3A6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24AB6D-F52A-3F17-D2CC-2F1E0F3B0288}"/>
              </a:ext>
            </a:extLst>
          </p:cNvPr>
          <p:cNvSpPr>
            <a:spLocks noGrp="1"/>
          </p:cNvSpPr>
          <p:nvPr>
            <p:ph type="body" idx="1"/>
          </p:nvPr>
        </p:nvSpPr>
        <p:spPr/>
        <p:txBody>
          <a:bodyPr/>
          <a:lstStyle/>
          <a:p>
            <a:r>
              <a:rPr lang="en-US">
                <a:ea typeface="Calibri"/>
                <a:cs typeface="Calibri"/>
              </a:rPr>
              <a:t>As you start out you may wish to try a few different search methods to see what is out there on your topic, but also to see what LANGUAGE is being used for your topic. This ensures you can update your search strategy with all the relevant </a:t>
            </a:r>
            <a:r>
              <a:rPr lang="en-US" err="1">
                <a:ea typeface="Calibri"/>
                <a:cs typeface="Calibri"/>
              </a:rPr>
              <a:t>tersm</a:t>
            </a:r>
            <a:r>
              <a:rPr lang="en-US">
                <a:ea typeface="Calibri"/>
                <a:cs typeface="Calibri"/>
              </a:rPr>
              <a:t> that other researchers are using so you don't miss anything. </a:t>
            </a:r>
          </a:p>
          <a:p>
            <a:r>
              <a:rPr lang="en-US">
                <a:ea typeface="Calibri"/>
                <a:cs typeface="Calibri"/>
              </a:rPr>
              <a:t>There will be no perfect search right away – it takes time and </a:t>
            </a:r>
            <a:r>
              <a:rPr lang="en-US" err="1">
                <a:ea typeface="Calibri"/>
                <a:cs typeface="Calibri"/>
              </a:rPr>
              <a:t>tiral</a:t>
            </a:r>
            <a:r>
              <a:rPr lang="en-US">
                <a:ea typeface="Calibri"/>
                <a:cs typeface="Calibri"/>
              </a:rPr>
              <a:t> and error to find the most effective combination of keywords for your topic. You may also employ methods like pearl-growing to help find keywords on your topic. You might even find that some of your selected databases have minimal results on your topic and you have to pivot to a different one – this is why doing this searching BEFORE you submit your protocol can be incredibly beneficial.</a:t>
            </a:r>
            <a:r>
              <a:rPr lang="en-US" b="1">
                <a:ea typeface="Calibri"/>
                <a:cs typeface="Calibri"/>
              </a:rPr>
              <a:t> </a:t>
            </a:r>
          </a:p>
          <a:p>
            <a:r>
              <a:rPr lang="en-US" b="1">
                <a:ea typeface="Calibri"/>
                <a:cs typeface="Calibri"/>
              </a:rPr>
              <a:t>[Student with the 10 thousand Scopus search]</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84CCFCA5-F856-4E02-03C2-1B8CBB29F59C}"/>
              </a:ext>
            </a:extLst>
          </p:cNvPr>
          <p:cNvSpPr>
            <a:spLocks noGrp="1"/>
          </p:cNvSpPr>
          <p:nvPr>
            <p:ph type="sldNum" sz="quarter" idx="5"/>
          </p:nvPr>
        </p:nvSpPr>
        <p:spPr/>
        <p:txBody>
          <a:bodyPr/>
          <a:lstStyle/>
          <a:p>
            <a:fld id="{798C5307-140F-447F-BCBA-BB92E3A2906B}" type="slidenum">
              <a:rPr lang="en-US" smtClean="0"/>
              <a:t>49</a:t>
            </a:fld>
            <a:endParaRPr lang="en-US"/>
          </a:p>
        </p:txBody>
      </p:sp>
    </p:spTree>
    <p:extLst>
      <p:ext uri="{BB962C8B-B14F-4D97-AF65-F5344CB8AC3E}">
        <p14:creationId xmlns:p14="http://schemas.microsoft.com/office/powerpoint/2010/main" val="396706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0" i="0">
              <a:solidFill>
                <a:srgbClr val="0D0D0D"/>
              </a:solidFill>
              <a:effectLst/>
              <a:highlight>
                <a:srgbClr val="FFFFFF"/>
              </a:highlight>
              <a:latin typeface="Söhne"/>
            </a:endParaRPr>
          </a:p>
          <a:p>
            <a:pPr>
              <a:defRPr/>
            </a:pPr>
            <a:r>
              <a:rPr lang="en-US" b="0" i="0">
                <a:solidFill>
                  <a:srgbClr val="0D0D0D"/>
                </a:solidFill>
                <a:effectLst/>
                <a:highlight>
                  <a:srgbClr val="FFFFFF"/>
                </a:highlight>
                <a:latin typeface="Söhne"/>
              </a:rPr>
              <a:t>Literature narrative reviews provide a qualitative synthesis of existing research, offering a descriptive overview of a topic without employing a systematic methodology. They focus on summarizing and discussing the key findings, themes, and debates within a field of study, often providing valuable insights and interpretations. However, they are prone to subjectivity and bias due to the lack of a systematic search and selection process.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9551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B7EEA-9ECA-AFB0-406B-DE96B7692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C4D77-5D69-FF5F-391A-0293F1525A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ECD1B2-F349-D8EF-EC23-45372965B5F5}"/>
              </a:ext>
            </a:extLst>
          </p:cNvPr>
          <p:cNvSpPr>
            <a:spLocks noGrp="1"/>
          </p:cNvSpPr>
          <p:nvPr>
            <p:ph type="body" idx="1"/>
          </p:nvPr>
        </p:nvSpPr>
        <p:spPr/>
        <p:txBody>
          <a:bodyPr/>
          <a:lstStyle/>
          <a:p>
            <a:r>
              <a:rPr lang="en-US">
                <a:ea typeface="Calibri"/>
                <a:cs typeface="Calibri"/>
              </a:rPr>
              <a:t>If you need some guidance on where to start finding relevant databases – subject guides offer a curated selection of discipline specific databases for you to try. </a:t>
            </a:r>
          </a:p>
          <a:p>
            <a:r>
              <a:rPr lang="en-US">
                <a:ea typeface="Calibri"/>
                <a:cs typeface="Calibri"/>
              </a:rPr>
              <a:t>Should ALWAYS access databases from the library website – we pay subscriptions so you get access to more. </a:t>
            </a:r>
          </a:p>
        </p:txBody>
      </p:sp>
      <p:sp>
        <p:nvSpPr>
          <p:cNvPr id="4" name="Slide Number Placeholder 3">
            <a:extLst>
              <a:ext uri="{FF2B5EF4-FFF2-40B4-BE49-F238E27FC236}">
                <a16:creationId xmlns:a16="http://schemas.microsoft.com/office/drawing/2014/main" id="{6B14F987-F9F9-77ED-6FE8-D0AA81D05678}"/>
              </a:ext>
            </a:extLst>
          </p:cNvPr>
          <p:cNvSpPr>
            <a:spLocks noGrp="1"/>
          </p:cNvSpPr>
          <p:nvPr>
            <p:ph type="sldNum" sz="quarter" idx="5"/>
          </p:nvPr>
        </p:nvSpPr>
        <p:spPr/>
        <p:txBody>
          <a:bodyPr/>
          <a:lstStyle/>
          <a:p>
            <a:fld id="{798C5307-140F-447F-BCBA-BB92E3A2906B}" type="slidenum">
              <a:rPr lang="en-US" smtClean="0"/>
              <a:t>50</a:t>
            </a:fld>
            <a:endParaRPr lang="en-US"/>
          </a:p>
        </p:txBody>
      </p:sp>
    </p:spTree>
    <p:extLst>
      <p:ext uri="{BB962C8B-B14F-4D97-AF65-F5344CB8AC3E}">
        <p14:creationId xmlns:p14="http://schemas.microsoft.com/office/powerpoint/2010/main" val="26572399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53059-69FA-1EFF-5998-F392AF517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82330-18A8-6C00-76C6-E8A39D50AF9E}"/>
              </a:ext>
            </a:extLst>
          </p:cNvPr>
          <p:cNvSpPr>
            <a:spLocks noGrp="1" noRot="1" noChangeAspect="1"/>
          </p:cNvSpPr>
          <p:nvPr>
            <p:ph type="sldImg"/>
          </p:nvPr>
        </p:nvSpPr>
        <p:spPr>
          <a:xfrm>
            <a:off x="685800" y="419100"/>
            <a:ext cx="5486400" cy="3086100"/>
          </a:xfrm>
        </p:spPr>
      </p:sp>
      <p:sp>
        <p:nvSpPr>
          <p:cNvPr id="3" name="Notes Placeholder 2">
            <a:extLst>
              <a:ext uri="{FF2B5EF4-FFF2-40B4-BE49-F238E27FC236}">
                <a16:creationId xmlns:a16="http://schemas.microsoft.com/office/drawing/2014/main" id="{AE431BD2-1534-6A8B-41D9-EA2E1C47F4BB}"/>
              </a:ext>
            </a:extLst>
          </p:cNvPr>
          <p:cNvSpPr>
            <a:spLocks noGrp="1"/>
          </p:cNvSpPr>
          <p:nvPr>
            <p:ph type="body" idx="1"/>
          </p:nvPr>
        </p:nvSpPr>
        <p:spPr>
          <a:xfrm>
            <a:off x="685800" y="3838576"/>
            <a:ext cx="5486400" cy="3600450"/>
          </a:xfrm>
        </p:spPr>
        <p:txBody>
          <a:bodyPr/>
          <a:lstStyle/>
          <a:p>
            <a:pPr>
              <a:defRPr/>
            </a:pPr>
            <a:r>
              <a:rPr lang="en-NZ"/>
              <a:t>When selecting databases, you might want a mix of options for your search. This is a very medical heavy example, but all three databases are popular for different reasons – list off attributes. Including varied databases can help ensure you find all the relevant material on your topic. </a:t>
            </a:r>
            <a:endParaRPr lang="en-US"/>
          </a:p>
          <a:p>
            <a:r>
              <a:rPr lang="en-NZ"/>
              <a:t>Presenter One </a:t>
            </a:r>
            <a:r>
              <a:rPr lang="en-US"/>
              <a:t> - Determining the number of databases to use for a systematic review depends on several factors, including the research question, the scope of the review, and the availability of resources. As a general guideline, it's recommended to search multiple databases to ensure comprehensive coverage of the literature and minimize the risk of missing relevant studies.</a:t>
            </a:r>
            <a:endParaRPr lang="en-US">
              <a:ea typeface="Calibri"/>
              <a:cs typeface="Calibri"/>
            </a:endParaRPr>
          </a:p>
          <a:p>
            <a:endParaRPr lang="en-US"/>
          </a:p>
          <a:p>
            <a:r>
              <a:rPr lang="en-US"/>
              <a:t>Typically, researchers aim to search at least two or three major databases relevant to their field of study, such as PubMed/MEDLINE, Embase, Scopus, Web of Science, PsycINFO, or CINAHL. However, the specific databases chosen may vary depending on the research topic and discipline.</a:t>
            </a:r>
            <a:endParaRPr lang="en-US">
              <a:ea typeface="Calibri"/>
              <a:cs typeface="Calibri"/>
            </a:endParaRPr>
          </a:p>
          <a:p>
            <a:endParaRPr lang="en-US"/>
          </a:p>
          <a:p>
            <a:r>
              <a:rPr lang="en-US"/>
              <a:t>Additionally, researchers should consider searching grey literature sources, such as conference proceedings, dissertations, and unpublished studies, to minimize publication bias and ensure a thorough examination of the available evidence.</a:t>
            </a:r>
            <a:endParaRPr lang="en-US">
              <a:ea typeface="Calibri"/>
              <a:cs typeface="Calibri"/>
            </a:endParaRPr>
          </a:p>
          <a:p>
            <a:endParaRPr lang="en-US"/>
          </a:p>
          <a:p>
            <a:r>
              <a:rPr lang="en-US"/>
              <a:t>Ultimately, the decision on the number of databases to include should be based on a balance between feasibility, resource constraints, and the need for comprehensive coverage of the relevant literature to address the research question effectively. Consulting with a librarian or information specialist experienced in systematic reviews can also provide valuable guidance in selecting appropriate databases for the review.</a:t>
            </a:r>
            <a:endParaRPr lang="en-NZ"/>
          </a:p>
          <a:p>
            <a:endParaRPr lang="en-NZ">
              <a:cs typeface="Calibri"/>
            </a:endParaRPr>
          </a:p>
        </p:txBody>
      </p:sp>
      <p:sp>
        <p:nvSpPr>
          <p:cNvPr id="4" name="Slide Number Placeholder 3">
            <a:extLst>
              <a:ext uri="{FF2B5EF4-FFF2-40B4-BE49-F238E27FC236}">
                <a16:creationId xmlns:a16="http://schemas.microsoft.com/office/drawing/2014/main" id="{AC5537BD-0BD9-B453-A7A7-8F4C48959B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3310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CABBB-528A-091A-8432-22870C47A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43C4B-34E9-0DE1-0C41-0069DB6326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D18E8-9AD1-C41B-8222-B250B55775BA}"/>
              </a:ext>
            </a:extLst>
          </p:cNvPr>
          <p:cNvSpPr>
            <a:spLocks noGrp="1"/>
          </p:cNvSpPr>
          <p:nvPr>
            <p:ph type="body" idx="1"/>
          </p:nvPr>
        </p:nvSpPr>
        <p:spPr/>
        <p:txBody>
          <a:bodyPr/>
          <a:lstStyle/>
          <a:p>
            <a:r>
              <a:rPr lang="en-US">
                <a:ea typeface="Calibri"/>
                <a:cs typeface="Calibri"/>
              </a:rPr>
              <a:t>Really valuable to have a plain-text version of your search saved on your </a:t>
            </a:r>
            <a:r>
              <a:rPr lang="en-US" err="1">
                <a:ea typeface="Calibri"/>
                <a:cs typeface="Calibri"/>
              </a:rPr>
              <a:t>onenote</a:t>
            </a:r>
            <a:r>
              <a:rPr lang="en-US">
                <a:ea typeface="Calibri"/>
                <a:cs typeface="Calibri"/>
              </a:rPr>
              <a:t>, word doc, </a:t>
            </a:r>
            <a:r>
              <a:rPr lang="en-US" err="1">
                <a:ea typeface="Calibri"/>
                <a:cs typeface="Calibri"/>
              </a:rPr>
              <a:t>etc</a:t>
            </a:r>
            <a:r>
              <a:rPr lang="en-US">
                <a:ea typeface="Calibri"/>
                <a:cs typeface="Calibri"/>
              </a:rPr>
              <a:t> so you can easily copy and paste your search strings across the different </a:t>
            </a:r>
            <a:r>
              <a:rPr lang="en-US" err="1">
                <a:ea typeface="Calibri"/>
                <a:cs typeface="Calibri"/>
              </a:rPr>
              <a:t>databses</a:t>
            </a:r>
            <a:r>
              <a:rPr lang="en-US">
                <a:ea typeface="Calibri"/>
                <a:cs typeface="Calibri"/>
              </a:rPr>
              <a:t>. </a:t>
            </a:r>
          </a:p>
          <a:p>
            <a:r>
              <a:rPr lang="en-US">
                <a:ea typeface="Calibri"/>
                <a:cs typeface="Calibri"/>
              </a:rPr>
              <a:t>Also good to set up accounts on each database (separate to accessing through the library website) - means you can save searches and re-visit especially in the "testing" phase of your searching. </a:t>
            </a:r>
          </a:p>
        </p:txBody>
      </p:sp>
      <p:sp>
        <p:nvSpPr>
          <p:cNvPr id="4" name="Slide Number Placeholder 3">
            <a:extLst>
              <a:ext uri="{FF2B5EF4-FFF2-40B4-BE49-F238E27FC236}">
                <a16:creationId xmlns:a16="http://schemas.microsoft.com/office/drawing/2014/main" id="{6C5DF4FC-DEC3-525C-555E-F51EC04572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8217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0D0D0D"/>
              </a:solidFill>
              <a:highlight>
                <a:srgbClr val="FFFFFF"/>
              </a:highlight>
              <a:latin typeface="Söhne"/>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53</a:t>
            </a:fld>
            <a:endParaRPr lang="en-US"/>
          </a:p>
        </p:txBody>
      </p:sp>
    </p:spTree>
    <p:extLst>
      <p:ext uri="{BB962C8B-B14F-4D97-AF65-F5344CB8AC3E}">
        <p14:creationId xmlns:p14="http://schemas.microsoft.com/office/powerpoint/2010/main" val="14144431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58835-3365-5011-0A0F-F6F26B859D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4C2C8-3DCA-297F-9A81-007087489A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633606-A9C4-9852-B9A1-7D5E34153783}"/>
              </a:ext>
            </a:extLst>
          </p:cNvPr>
          <p:cNvSpPr>
            <a:spLocks noGrp="1"/>
          </p:cNvSpPr>
          <p:nvPr>
            <p:ph type="body" idx="1"/>
          </p:nvPr>
        </p:nvSpPr>
        <p:spPr/>
        <p:txBody>
          <a:bodyPr/>
          <a:lstStyle/>
          <a:p>
            <a:r>
              <a:rPr lang="en-US">
                <a:solidFill>
                  <a:srgbClr val="0D0D0D"/>
                </a:solidFill>
                <a:highlight>
                  <a:srgbClr val="FFFFFF"/>
                </a:highlight>
                <a:latin typeface="Söhne"/>
                <a:cs typeface="Calibri"/>
              </a:rPr>
              <a:t>Worth noting CINAHL does have the option to include subject headings. And there is guidance on how to do this on their help guide. </a:t>
            </a:r>
          </a:p>
        </p:txBody>
      </p:sp>
      <p:sp>
        <p:nvSpPr>
          <p:cNvPr id="4" name="Slide Number Placeholder 3">
            <a:extLst>
              <a:ext uri="{FF2B5EF4-FFF2-40B4-BE49-F238E27FC236}">
                <a16:creationId xmlns:a16="http://schemas.microsoft.com/office/drawing/2014/main" id="{59D4AC02-A829-33C7-9298-FB0FD36FAF93}"/>
              </a:ext>
            </a:extLst>
          </p:cNvPr>
          <p:cNvSpPr>
            <a:spLocks noGrp="1"/>
          </p:cNvSpPr>
          <p:nvPr>
            <p:ph type="sldNum" sz="quarter" idx="5"/>
          </p:nvPr>
        </p:nvSpPr>
        <p:spPr/>
        <p:txBody>
          <a:bodyPr/>
          <a:lstStyle/>
          <a:p>
            <a:fld id="{798C5307-140F-447F-BCBA-BB92E3A2906B}" type="slidenum">
              <a:rPr lang="en-US" smtClean="0"/>
              <a:t>54</a:t>
            </a:fld>
            <a:endParaRPr lang="en-US"/>
          </a:p>
        </p:txBody>
      </p:sp>
    </p:spTree>
    <p:extLst>
      <p:ext uri="{BB962C8B-B14F-4D97-AF65-F5344CB8AC3E}">
        <p14:creationId xmlns:p14="http://schemas.microsoft.com/office/powerpoint/2010/main" val="40139852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7125F-624C-7D1F-B1EE-2DB6BF3D9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711C4-FC07-A20A-DF0B-0903EAA4DB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CA53AF-0DFA-791B-65CE-117C3BE37931}"/>
              </a:ext>
            </a:extLst>
          </p:cNvPr>
          <p:cNvSpPr>
            <a:spLocks noGrp="1"/>
          </p:cNvSpPr>
          <p:nvPr>
            <p:ph type="body" idx="1"/>
          </p:nvPr>
        </p:nvSpPr>
        <p:spPr/>
        <p:txBody>
          <a:bodyPr/>
          <a:lstStyle/>
          <a:p>
            <a:r>
              <a:rPr lang="en-US">
                <a:solidFill>
                  <a:srgbClr val="0D0D0D"/>
                </a:solidFill>
                <a:highlight>
                  <a:srgbClr val="FFFFFF"/>
                </a:highlight>
                <a:latin typeface="Söhne"/>
                <a:cs typeface="Calibri"/>
              </a:rPr>
              <a:t>A good example of testing your results – some databases won't have results on your topic so you may decide to pivot and choose a different database. </a:t>
            </a:r>
          </a:p>
        </p:txBody>
      </p:sp>
      <p:sp>
        <p:nvSpPr>
          <p:cNvPr id="4" name="Slide Number Placeholder 3">
            <a:extLst>
              <a:ext uri="{FF2B5EF4-FFF2-40B4-BE49-F238E27FC236}">
                <a16:creationId xmlns:a16="http://schemas.microsoft.com/office/drawing/2014/main" id="{F7C4271B-9C84-876B-375E-280F6FF02414}"/>
              </a:ext>
            </a:extLst>
          </p:cNvPr>
          <p:cNvSpPr>
            <a:spLocks noGrp="1"/>
          </p:cNvSpPr>
          <p:nvPr>
            <p:ph type="sldNum" sz="quarter" idx="5"/>
          </p:nvPr>
        </p:nvSpPr>
        <p:spPr/>
        <p:txBody>
          <a:bodyPr/>
          <a:lstStyle/>
          <a:p>
            <a:fld id="{798C5307-140F-447F-BCBA-BB92E3A2906B}" type="slidenum">
              <a:rPr lang="en-US" smtClean="0"/>
              <a:t>55</a:t>
            </a:fld>
            <a:endParaRPr lang="en-US"/>
          </a:p>
        </p:txBody>
      </p:sp>
    </p:spTree>
    <p:extLst>
      <p:ext uri="{BB962C8B-B14F-4D97-AF65-F5344CB8AC3E}">
        <p14:creationId xmlns:p14="http://schemas.microsoft.com/office/powerpoint/2010/main" val="16369887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46FC0-98A9-C781-FC4C-706ADC76C4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7A4A9-DE04-6236-B93B-7CC22E4D6A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66ADF-B7F4-78E2-9571-CEB77B1F48E5}"/>
              </a:ext>
            </a:extLst>
          </p:cNvPr>
          <p:cNvSpPr>
            <a:spLocks noGrp="1"/>
          </p:cNvSpPr>
          <p:nvPr>
            <p:ph type="body" idx="1"/>
          </p:nvPr>
        </p:nvSpPr>
        <p:spPr/>
        <p:txBody>
          <a:bodyPr/>
          <a:lstStyle/>
          <a:p>
            <a:endParaRPr lang="en-US">
              <a:solidFill>
                <a:srgbClr val="0D0D0D"/>
              </a:solidFill>
              <a:highlight>
                <a:srgbClr val="FFFFFF"/>
              </a:highlight>
              <a:latin typeface="Söhne"/>
              <a:cs typeface="Calibri"/>
            </a:endParaRPr>
          </a:p>
        </p:txBody>
      </p:sp>
      <p:sp>
        <p:nvSpPr>
          <p:cNvPr id="4" name="Slide Number Placeholder 3">
            <a:extLst>
              <a:ext uri="{FF2B5EF4-FFF2-40B4-BE49-F238E27FC236}">
                <a16:creationId xmlns:a16="http://schemas.microsoft.com/office/drawing/2014/main" id="{FB20E3A8-7A3A-678A-8AB9-3F32334AFC52}"/>
              </a:ext>
            </a:extLst>
          </p:cNvPr>
          <p:cNvSpPr>
            <a:spLocks noGrp="1"/>
          </p:cNvSpPr>
          <p:nvPr>
            <p:ph type="sldNum" sz="quarter" idx="5"/>
          </p:nvPr>
        </p:nvSpPr>
        <p:spPr/>
        <p:txBody>
          <a:bodyPr/>
          <a:lstStyle/>
          <a:p>
            <a:fld id="{798C5307-140F-447F-BCBA-BB92E3A2906B}" type="slidenum">
              <a:rPr lang="en-US" smtClean="0"/>
              <a:t>56</a:t>
            </a:fld>
            <a:endParaRPr lang="en-US"/>
          </a:p>
        </p:txBody>
      </p:sp>
    </p:spTree>
    <p:extLst>
      <p:ext uri="{BB962C8B-B14F-4D97-AF65-F5344CB8AC3E}">
        <p14:creationId xmlns:p14="http://schemas.microsoft.com/office/powerpoint/2010/main" val="12185902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Important to remember also – your search should be consistent and replicable across all your chosen databases as much as possible. If you use additional filters from one database, you need to ensure that those same filters are available across EVERY database you use. </a:t>
            </a:r>
          </a:p>
        </p:txBody>
      </p:sp>
      <p:sp>
        <p:nvSpPr>
          <p:cNvPr id="4" name="Slide Number Placeholder 3"/>
          <p:cNvSpPr>
            <a:spLocks noGrp="1"/>
          </p:cNvSpPr>
          <p:nvPr>
            <p:ph type="sldNum" sz="quarter" idx="5"/>
          </p:nvPr>
        </p:nvSpPr>
        <p:spPr/>
        <p:txBody>
          <a:bodyPr/>
          <a:lstStyle/>
          <a:p>
            <a:fld id="{798C5307-140F-447F-BCBA-BB92E3A2906B}" type="slidenum">
              <a:rPr lang="en-US" smtClean="0"/>
              <a:t>57</a:t>
            </a:fld>
            <a:endParaRPr lang="en-US"/>
          </a:p>
        </p:txBody>
      </p:sp>
    </p:spTree>
    <p:extLst>
      <p:ext uri="{BB962C8B-B14F-4D97-AF65-F5344CB8AC3E}">
        <p14:creationId xmlns:p14="http://schemas.microsoft.com/office/powerpoint/2010/main" val="14098587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You will need to ask yourself these questions. The main aim is to limit the bias as much as possible. </a:t>
            </a:r>
          </a:p>
          <a:p>
            <a:endParaRPr lang="en-US">
              <a:cs typeface="Calibri"/>
            </a:endParaRPr>
          </a:p>
          <a:p>
            <a:pPr>
              <a:defRPr/>
            </a:pPr>
            <a:r>
              <a:rPr lang="en-US" sz="1200">
                <a:ea typeface="+mn-lt"/>
                <a:cs typeface="+mn-lt"/>
              </a:rPr>
              <a:t>Are you searching in </a:t>
            </a:r>
            <a:r>
              <a:rPr lang="en-US" sz="1200" b="1">
                <a:ea typeface="+mn-lt"/>
                <a:cs typeface="+mn-lt"/>
              </a:rPr>
              <a:t>enough places </a:t>
            </a:r>
            <a:r>
              <a:rPr lang="en-US" sz="1200">
                <a:ea typeface="+mn-lt"/>
                <a:cs typeface="+mn-lt"/>
              </a:rPr>
              <a:t>or using enough </a:t>
            </a:r>
            <a:r>
              <a:rPr lang="en-US" sz="1200" b="1">
                <a:ea typeface="+mn-lt"/>
                <a:cs typeface="+mn-lt"/>
              </a:rPr>
              <a:t>search terms</a:t>
            </a:r>
            <a:r>
              <a:rPr lang="en-US" sz="1200">
                <a:ea typeface="+mn-lt"/>
                <a:cs typeface="+mn-lt"/>
              </a:rPr>
              <a:t>?</a:t>
            </a:r>
            <a:r>
              <a:rPr lang="en-US">
                <a:ea typeface="+mn-lt"/>
                <a:cs typeface="+mn-lt"/>
              </a:rPr>
              <a:t> A good rule is 3 databases plus Google Scholar. </a:t>
            </a:r>
            <a:endParaRPr lang="en-US" sz="120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mn-lt"/>
                <a:cs typeface="+mn-lt"/>
              </a:rPr>
              <a:t>How will you find relevant papers from </a:t>
            </a:r>
            <a:r>
              <a:rPr lang="en-US" sz="1200" b="1">
                <a:ea typeface="+mn-lt"/>
                <a:cs typeface="+mn-lt"/>
              </a:rPr>
              <a:t>other regions </a:t>
            </a:r>
            <a:r>
              <a:rPr lang="en-US" sz="1200">
                <a:ea typeface="+mn-lt"/>
                <a:cs typeface="+mn-lt"/>
              </a:rPr>
              <a:t>and in </a:t>
            </a:r>
            <a:r>
              <a:rPr lang="en-US" sz="1200" b="1">
                <a:ea typeface="+mn-lt"/>
                <a:cs typeface="+mn-lt"/>
              </a:rPr>
              <a:t>other languages</a:t>
            </a:r>
            <a:r>
              <a:rPr lang="en-US" sz="1200">
                <a:ea typeface="+mn-lt"/>
                <a:cs typeface="+mn-lt"/>
              </a:rPr>
              <a:t>?</a:t>
            </a:r>
            <a:endParaRPr lang="en-US" sz="1200"/>
          </a:p>
          <a:p>
            <a:endParaRPr lang="en-US"/>
          </a:p>
          <a:p>
            <a:r>
              <a:rPr lang="en-US" sz="1200">
                <a:ea typeface="+mn-lt"/>
                <a:cs typeface="+mn-lt"/>
              </a:rPr>
              <a:t>How will you access any relevant data that may be </a:t>
            </a:r>
            <a:r>
              <a:rPr lang="en-US" sz="1200" b="1">
                <a:ea typeface="+mn-lt"/>
                <a:cs typeface="+mn-lt"/>
              </a:rPr>
              <a:t>unpublished </a:t>
            </a:r>
            <a:r>
              <a:rPr lang="en-US" sz="1200">
                <a:ea typeface="+mn-lt"/>
                <a:cs typeface="+mn-lt"/>
              </a:rPr>
              <a:t>or not found in the usual databases?</a:t>
            </a:r>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58</a:t>
            </a:fld>
            <a:endParaRPr lang="en-US"/>
          </a:p>
        </p:txBody>
      </p:sp>
    </p:spTree>
    <p:extLst>
      <p:ext uri="{BB962C8B-B14F-4D97-AF65-F5344CB8AC3E}">
        <p14:creationId xmlns:p14="http://schemas.microsoft.com/office/powerpoint/2010/main" val="35644764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Databases are continuously being updated so numbers will change. Feasibly searching all of your databases should be done as close together as possible to best reflect the results being produced.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Remember to keep a record of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chemeClr val="tx1">
                    <a:lumMod val="75000"/>
                    <a:lumOff val="25000"/>
                  </a:schemeClr>
                </a:solidFill>
                <a:effectLst/>
                <a:latin typeface="Arial" panose="020B0604020202020204" pitchFamily="34" charset="0"/>
                <a:cs typeface="Arial" panose="020B0604020202020204" pitchFamily="34" charset="0"/>
              </a:rPr>
              <a:t>Number of results for each database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chemeClr val="tx1">
                  <a:lumMod val="75000"/>
                  <a:lumOff val="25000"/>
                </a:schemeClr>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chemeClr val="tx1">
                    <a:lumMod val="75000"/>
                    <a:lumOff val="25000"/>
                  </a:schemeClr>
                </a:solidFill>
                <a:effectLst/>
                <a:latin typeface="Arial" panose="020B0604020202020204" pitchFamily="34" charset="0"/>
                <a:cs typeface="Arial" panose="020B0604020202020204" pitchFamily="34" charset="0"/>
              </a:rPr>
              <a:t>Date you ran each 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chemeClr val="tx1">
                  <a:lumMod val="75000"/>
                  <a:lumOff val="25000"/>
                </a:schemeClr>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chemeClr val="tx1">
                    <a:lumMod val="75000"/>
                    <a:lumOff val="25000"/>
                  </a:schemeClr>
                </a:solidFill>
                <a:effectLst/>
                <a:latin typeface="Arial" panose="020B0604020202020204" pitchFamily="34" charset="0"/>
                <a:cs typeface="Arial" panose="020B0604020202020204" pitchFamily="34" charset="0"/>
              </a:rPr>
              <a:t>Search strategies for each database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chemeClr val="tx1">
                  <a:lumMod val="75000"/>
                  <a:lumOff val="25000"/>
                </a:schemeClr>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chemeClr val="tx1">
                    <a:lumMod val="75000"/>
                    <a:lumOff val="25000"/>
                  </a:schemeClr>
                </a:solidFill>
                <a:effectLst/>
                <a:latin typeface="Arial" panose="020B0604020202020204" pitchFamily="34" charset="0"/>
                <a:cs typeface="Arial" panose="020B0604020202020204" pitchFamily="34" charset="0"/>
              </a:rPr>
              <a:t>Databases used</a:t>
            </a:r>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59</a:t>
            </a:fld>
            <a:endParaRPr lang="en-US"/>
          </a:p>
        </p:txBody>
      </p:sp>
    </p:spTree>
    <p:extLst>
      <p:ext uri="{BB962C8B-B14F-4D97-AF65-F5344CB8AC3E}">
        <p14:creationId xmlns:p14="http://schemas.microsoft.com/office/powerpoint/2010/main" val="1406143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0">
                <a:solidFill>
                  <a:srgbClr val="0D0D0D"/>
                </a:solidFill>
                <a:effectLst/>
                <a:highlight>
                  <a:srgbClr val="FFFFFF"/>
                </a:highlight>
                <a:latin typeface="Söhne"/>
              </a:rPr>
              <a:t>Integrative reviews go beyond summarizing existing literature by synthesizing diverse sources to generate new insights or frameworks. They aim to integrate findings from various disciplines or methodologies to provide a comprehensive understanding of a topic. By examining connections between different studies, integrative reviews offer valuable perspectives and contribute to the development of new theories or models.</a:t>
            </a:r>
            <a:r>
              <a:rPr lang="en-US">
                <a:ea typeface="Calibri"/>
                <a:cs typeface="Calibri"/>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920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You can choose to use a reference management system to collate your results. The UoA doesn't endorse a particular system so our best advice is to stick to whatever you are already using, or if you are new, ask your supervisor what they recommend.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The main ones are Endnote, Zotero and Mendeley</a:t>
            </a:r>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60</a:t>
            </a:fld>
            <a:endParaRPr lang="en-US"/>
          </a:p>
        </p:txBody>
      </p:sp>
    </p:spTree>
    <p:extLst>
      <p:ext uri="{BB962C8B-B14F-4D97-AF65-F5344CB8AC3E}">
        <p14:creationId xmlns:p14="http://schemas.microsoft.com/office/powerpoint/2010/main" val="39230200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One way to keep a record is to use a PRISMA Diagram. PRISMA diagrams are graphical representations that outline the flow of information through the different stages of a systematic review. They visually depict the process of study selection, from initial identification through to inclusion in the final analysis. PRISMA diagrams provide transparency and clarity regarding the review's methodology and help readers understand how studies were screened and included or excluded. They are an essential component of systematic review reporting, facilitating reproducibility and critical appraisal of the review's methodology and results.</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61</a:t>
            </a:fld>
            <a:endParaRPr lang="en-US"/>
          </a:p>
        </p:txBody>
      </p:sp>
    </p:spTree>
    <p:extLst>
      <p:ext uri="{BB962C8B-B14F-4D97-AF65-F5344CB8AC3E}">
        <p14:creationId xmlns:p14="http://schemas.microsoft.com/office/powerpoint/2010/main" val="5026141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Dawn </a:t>
            </a:r>
            <a:r>
              <a:rPr lang="en-US"/>
              <a:t> - Just a reminder that the library does not support these stages of a systematic review. </a:t>
            </a:r>
          </a:p>
          <a:p>
            <a:endParaRPr lang="en-US"/>
          </a:p>
          <a:p>
            <a:r>
              <a:rPr lang="en-US"/>
              <a:t>Screening Results</a:t>
            </a:r>
          </a:p>
          <a:p>
            <a:endParaRPr lang="en-US"/>
          </a:p>
          <a:p>
            <a:r>
              <a:rPr lang="en-US"/>
              <a:t>Critical appraisal</a:t>
            </a:r>
          </a:p>
          <a:p>
            <a:endParaRPr lang="en-US"/>
          </a:p>
          <a:p>
            <a:r>
              <a:rPr lang="en-US"/>
              <a:t>Abstract Data</a:t>
            </a:r>
          </a:p>
          <a:p>
            <a:endParaRPr lang="en-US"/>
          </a:p>
          <a:p>
            <a:r>
              <a:rPr lang="en-US"/>
              <a:t>Synthesize and Interpret Results</a:t>
            </a:r>
          </a:p>
          <a:p>
            <a:endParaRPr lang="en-US"/>
          </a:p>
          <a:p>
            <a:r>
              <a:rPr lang="en-US"/>
              <a:t>And the next set of slides is just a brief overview of each section.</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8208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ED181-0BC3-9598-06B9-DECE7A311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37197-9282-0805-F010-F47433A32C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306D17-D70E-658C-A9C9-766AE740E9B5}"/>
              </a:ext>
            </a:extLst>
          </p:cNvPr>
          <p:cNvSpPr>
            <a:spLocks noGrp="1"/>
          </p:cNvSpPr>
          <p:nvPr>
            <p:ph type="body" idx="1"/>
          </p:nvPr>
        </p:nvSpPr>
        <p:spPr/>
        <p:txBody>
          <a:bodyPr/>
          <a:lstStyle/>
          <a:p>
            <a:r>
              <a:rPr lang="en-US">
                <a:ea typeface="Calibri"/>
                <a:cs typeface="Calibri"/>
              </a:rPr>
              <a:t>There is a cost associated with Covidence – but there is a free trial if you have less than 500 records. We don't recommend "fixing" your results to get them under 500 just to use this software as that introduces too much bias into your review. </a:t>
            </a:r>
            <a:endParaRPr lang="en-US"/>
          </a:p>
          <a:p>
            <a:r>
              <a:rPr lang="en-US" err="1">
                <a:ea typeface="Calibri"/>
                <a:cs typeface="Calibri"/>
              </a:rPr>
              <a:t>RevMan</a:t>
            </a:r>
            <a:r>
              <a:rPr lang="en-US">
                <a:ea typeface="Calibri"/>
                <a:cs typeface="Calibri"/>
              </a:rPr>
              <a:t> is now available to non Cochrane-reviews for a cost. </a:t>
            </a:r>
          </a:p>
          <a:p>
            <a:r>
              <a:rPr lang="en-US">
                <a:ea typeface="Calibri"/>
                <a:cs typeface="Calibri"/>
              </a:rPr>
              <a:t>Rayyan has a free subscription, but also has priced options. </a:t>
            </a:r>
          </a:p>
          <a:p>
            <a:r>
              <a:rPr lang="en-US">
                <a:ea typeface="Calibri"/>
                <a:cs typeface="Calibri"/>
              </a:rPr>
              <a:t>Excel is free and you should have access to this as a staff or student of UoA with the </a:t>
            </a:r>
            <a:r>
              <a:rPr lang="en-US" err="1">
                <a:ea typeface="Calibri"/>
                <a:cs typeface="Calibri"/>
              </a:rPr>
              <a:t>microsoft</a:t>
            </a:r>
            <a:r>
              <a:rPr lang="en-US">
                <a:ea typeface="Calibri"/>
                <a:cs typeface="Calibri"/>
              </a:rPr>
              <a:t> software package. </a:t>
            </a:r>
          </a:p>
        </p:txBody>
      </p:sp>
      <p:sp>
        <p:nvSpPr>
          <p:cNvPr id="4" name="Slide Number Placeholder 3">
            <a:extLst>
              <a:ext uri="{FF2B5EF4-FFF2-40B4-BE49-F238E27FC236}">
                <a16:creationId xmlns:a16="http://schemas.microsoft.com/office/drawing/2014/main" id="{8EA8FE43-B9BB-5CF7-F771-9E6968AAB8A6}"/>
              </a:ext>
            </a:extLst>
          </p:cNvPr>
          <p:cNvSpPr>
            <a:spLocks noGrp="1"/>
          </p:cNvSpPr>
          <p:nvPr>
            <p:ph type="sldNum" sz="quarter" idx="5"/>
          </p:nvPr>
        </p:nvSpPr>
        <p:spPr/>
        <p:txBody>
          <a:bodyPr/>
          <a:lstStyle/>
          <a:p>
            <a:fld id="{798C5307-140F-447F-BCBA-BB92E3A2906B}" type="slidenum">
              <a:rPr lang="en-US" smtClean="0"/>
              <a:t>63</a:t>
            </a:fld>
            <a:endParaRPr lang="en-US"/>
          </a:p>
        </p:txBody>
      </p:sp>
    </p:spTree>
    <p:extLst>
      <p:ext uri="{BB962C8B-B14F-4D97-AF65-F5344CB8AC3E}">
        <p14:creationId xmlns:p14="http://schemas.microsoft.com/office/powerpoint/2010/main" val="20327395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Reminder that the library can usually source full-text for you if you can't access through the databases. Our </a:t>
            </a:r>
            <a:r>
              <a:rPr lang="en-US" err="1">
                <a:ea typeface="Calibri"/>
                <a:cs typeface="Calibri"/>
              </a:rPr>
              <a:t>interloans</a:t>
            </a:r>
            <a:r>
              <a:rPr lang="en-US">
                <a:ea typeface="Calibri"/>
                <a:cs typeface="Calibri"/>
              </a:rPr>
              <a:t> team can find it. </a:t>
            </a:r>
          </a:p>
        </p:txBody>
      </p:sp>
      <p:sp>
        <p:nvSpPr>
          <p:cNvPr id="4" name="Slide Number Placeholder 3"/>
          <p:cNvSpPr>
            <a:spLocks noGrp="1"/>
          </p:cNvSpPr>
          <p:nvPr>
            <p:ph type="sldNum" sz="quarter" idx="5"/>
          </p:nvPr>
        </p:nvSpPr>
        <p:spPr/>
        <p:txBody>
          <a:bodyPr/>
          <a:lstStyle/>
          <a:p>
            <a:fld id="{798C5307-140F-447F-BCBA-BB92E3A2906B}" type="slidenum">
              <a:rPr lang="en-US" smtClean="0"/>
              <a:t>64</a:t>
            </a:fld>
            <a:endParaRPr lang="en-US"/>
          </a:p>
        </p:txBody>
      </p:sp>
    </p:spTree>
    <p:extLst>
      <p:ext uri="{BB962C8B-B14F-4D97-AF65-F5344CB8AC3E}">
        <p14:creationId xmlns:p14="http://schemas.microsoft.com/office/powerpoint/2010/main" val="30512504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D0D0D"/>
                </a:solidFill>
                <a:effectLst/>
                <a:highlight>
                  <a:srgbClr val="FFFFFF"/>
                </a:highlight>
                <a:latin typeface="Söhne"/>
              </a:rPr>
              <a:t>Critical appraisal in a systematic review involves assessing the quality and validity of included studies to determine their reliability and relevance to the research question. It typically includes evaluating study design, methodology, risk of bias, and other relevant factors. Critical appraisal helps researchers identify strengths and weaknesses in the evidence base, which informs the interpretation and synthesis of study findings. It ensures that only high-quality studies are used to draw conclusions in the systematic review, enhancing the credibility and reliability of the review's results.</a:t>
            </a:r>
          </a:p>
          <a:p>
            <a:endParaRPr lang="en-US" b="0" i="0">
              <a:solidFill>
                <a:srgbClr val="0D0D0D"/>
              </a:solidFill>
              <a:effectLst/>
              <a:highlight>
                <a:srgbClr val="FFFFFF"/>
              </a:highlight>
              <a:latin typeface="Söhne"/>
              <a:cs typeface="Calibri"/>
            </a:endParaRPr>
          </a:p>
          <a:p>
            <a:r>
              <a:rPr lang="en-US" b="0" i="0">
                <a:solidFill>
                  <a:srgbClr val="0D0D0D"/>
                </a:solidFill>
                <a:effectLst/>
                <a:highlight>
                  <a:srgbClr val="FFFFFF"/>
                </a:highlight>
                <a:latin typeface="Söhne"/>
                <a:cs typeface="Calibri"/>
              </a:rPr>
              <a:t>Things to consider </a:t>
            </a:r>
          </a:p>
          <a:p>
            <a:endParaRPr lang="en-US" b="0" i="0">
              <a:solidFill>
                <a:srgbClr val="0D0D0D"/>
              </a:solidFill>
              <a:effectLst/>
              <a:highlight>
                <a:srgbClr val="FFFFFF"/>
              </a:highlight>
              <a:latin typeface="Söhne"/>
              <a:cs typeface="Calibri"/>
            </a:endParaRPr>
          </a:p>
          <a:p>
            <a:r>
              <a:rPr lang="en-US" sz="1200"/>
              <a:t>Has the research been conducted in a way that minimizes bias? Is it trustworthy, has it been funded by an interested party, etc.</a:t>
            </a:r>
          </a:p>
          <a:p>
            <a:endParaRPr lang="en-US" sz="1200" b="0" i="0">
              <a:solidFill>
                <a:srgbClr val="0D0D0D"/>
              </a:solidFill>
              <a:effectLst/>
              <a:highlight>
                <a:srgbClr val="FFFFFF"/>
              </a:highlight>
              <a:latin typeface="Söhne"/>
              <a:cs typeface="Calibri"/>
            </a:endParaRPr>
          </a:p>
          <a:p>
            <a:r>
              <a:rPr lang="en-US" sz="1200"/>
              <a:t>What is the impact and importance of the findings? What real-world value does the research hold. </a:t>
            </a:r>
          </a:p>
          <a:p>
            <a:endParaRPr lang="en-US" sz="1200" b="0" i="0">
              <a:solidFill>
                <a:srgbClr val="0D0D0D"/>
              </a:solidFill>
              <a:effectLst/>
              <a:highlight>
                <a:srgbClr val="FFFFFF"/>
              </a:highlight>
              <a:latin typeface="Söhne"/>
              <a:cs typeface="Calibri"/>
            </a:endParaRPr>
          </a:p>
          <a:p>
            <a:r>
              <a:rPr lang="en-US" sz="1200"/>
              <a:t>Are the results applicable to your patient/population/problem? Is it relevant to your research question?</a:t>
            </a:r>
          </a:p>
          <a:p>
            <a:endParaRPr lang="en-US" sz="1200" b="0" i="0">
              <a:solidFill>
                <a:srgbClr val="0D0D0D"/>
              </a:solidFill>
              <a:effectLst/>
              <a:highlight>
                <a:srgbClr val="FFFFFF"/>
              </a:highlight>
              <a:latin typeface="Söhne"/>
              <a:cs typeface="Calibri"/>
            </a:endParaRPr>
          </a:p>
          <a:p>
            <a:r>
              <a:rPr lang="en-US" sz="1200" b="0" i="0">
                <a:solidFill>
                  <a:srgbClr val="0D0D0D"/>
                </a:solidFill>
                <a:effectLst/>
                <a:highlight>
                  <a:srgbClr val="FFFFFF"/>
                </a:highlight>
                <a:latin typeface="Söhne"/>
                <a:cs typeface="Calibri"/>
              </a:rPr>
              <a:t>Does it have Validity, Trustworthiness or results and value and </a:t>
            </a:r>
            <a:r>
              <a:rPr lang="en-US" sz="1200" b="0" i="0" err="1">
                <a:solidFill>
                  <a:srgbClr val="0D0D0D"/>
                </a:solidFill>
                <a:effectLst/>
                <a:highlight>
                  <a:srgbClr val="FFFFFF"/>
                </a:highlight>
                <a:latin typeface="Söhne"/>
                <a:cs typeface="Calibri"/>
              </a:rPr>
              <a:t>relevancce</a:t>
            </a:r>
            <a:endParaRPr lang="en-US" b="0" i="0">
              <a:solidFill>
                <a:srgbClr val="0D0D0D"/>
              </a:solidFill>
              <a:effectLst/>
              <a:highlight>
                <a:srgbClr val="FFFFFF"/>
              </a:highlight>
              <a:latin typeface="Söhne"/>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65</a:t>
            </a:fld>
            <a:endParaRPr lang="en-US"/>
          </a:p>
        </p:txBody>
      </p:sp>
    </p:spTree>
    <p:extLst>
      <p:ext uri="{BB962C8B-B14F-4D97-AF65-F5344CB8AC3E}">
        <p14:creationId xmlns:p14="http://schemas.microsoft.com/office/powerpoint/2010/main" val="950121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Abstracting data in a systematic review involves extracting relevant information from included studies to address the review's research question. This typically includes details such as study characteristics, participant demographics, intervention/exposure details, outcomes measured, and key findings. Abstracted data are organized and synthesized to facilitate analysis and interpretation, enabling researchers to identify patterns, trends, and associations across studies. Effective abstraction ensures that the systematic review accurately reflects the evidence base and supports robust conclusions.</a:t>
            </a:r>
          </a:p>
          <a:p>
            <a:endParaRPr lang="en-US">
              <a:cs typeface="Calibri"/>
            </a:endParaRPr>
          </a:p>
          <a:p>
            <a:r>
              <a:rPr lang="en-US">
                <a:cs typeface="Calibri"/>
              </a:rPr>
              <a:t>At this stage it pays to be </a:t>
            </a:r>
            <a:r>
              <a:rPr lang="en-US" err="1">
                <a:cs typeface="Calibri"/>
              </a:rPr>
              <a:t>orgaised</a:t>
            </a:r>
            <a:r>
              <a:rPr lang="en-US">
                <a:cs typeface="Calibri"/>
              </a:rPr>
              <a:t> with your data.</a:t>
            </a:r>
          </a:p>
          <a:p>
            <a:endParaRPr lang="en-US">
              <a:cs typeface="Calibri"/>
            </a:endParaRPr>
          </a:p>
          <a:p>
            <a:r>
              <a:rPr lang="en-US">
                <a:cs typeface="Calibri"/>
              </a:rPr>
              <a:t>Making a form is a good way to organize your thoughts on each article you have reviewed. Here is an example</a:t>
            </a:r>
          </a:p>
          <a:p>
            <a:endParaRPr lang="en-US">
              <a:cs typeface="Calibri"/>
            </a:endParaRPr>
          </a:p>
          <a:p>
            <a:pPr algn="l"/>
            <a:r>
              <a:rPr lang="en-US" b="1" i="0">
                <a:effectLst/>
                <a:latin typeface="Arial" panose="020B0604020202020204" pitchFamily="34" charset="0"/>
                <a:cs typeface="Arial" panose="020B0604020202020204" pitchFamily="34" charset="0"/>
              </a:rPr>
              <a:t>Customize for Your Review</a:t>
            </a:r>
          </a:p>
          <a:p>
            <a:pPr marL="285750" indent="-285750" algn="l">
              <a:buFont typeface="Arial" panose="020B0604020202020204" pitchFamily="34" charset="0"/>
              <a:buChar char="•"/>
            </a:pPr>
            <a:r>
              <a:rPr lang="en-US" i="0">
                <a:effectLst/>
                <a:latin typeface="Arial" panose="020B0604020202020204" pitchFamily="34" charset="0"/>
                <a:cs typeface="Arial" panose="020B0604020202020204" pitchFamily="34" charset="0"/>
              </a:rPr>
              <a:t>Adjust the form based on what you're studying</a:t>
            </a:r>
          </a:p>
          <a:p>
            <a:endParaRPr lang="en-US">
              <a:cs typeface="Calibri"/>
            </a:endParaRPr>
          </a:p>
          <a:p>
            <a:pPr algn="l"/>
            <a:r>
              <a:rPr lang="en-US" b="1" i="0">
                <a:effectLst/>
                <a:latin typeface="Arial" panose="020B0604020202020204" pitchFamily="34" charset="0"/>
                <a:cs typeface="Arial" panose="020B0604020202020204" pitchFamily="34" charset="0"/>
              </a:rPr>
              <a:t>Finding the Right Balance</a:t>
            </a:r>
          </a:p>
          <a:p>
            <a:pPr marL="285750" indent="-285750" algn="l">
              <a:buFont typeface="Arial" panose="020B0604020202020204" pitchFamily="34" charset="0"/>
              <a:buChar char="•"/>
            </a:pPr>
            <a:r>
              <a:rPr lang="en-US" i="0">
                <a:effectLst/>
                <a:latin typeface="Arial" panose="020B0604020202020204" pitchFamily="34" charset="0"/>
                <a:cs typeface="Arial" panose="020B0604020202020204" pitchFamily="34" charset="0"/>
              </a:rPr>
              <a:t>Don't get too much data; keep it essential</a:t>
            </a:r>
          </a:p>
          <a:p>
            <a:endParaRPr lang="en-US">
              <a:cs typeface="Calibri"/>
            </a:endParaRPr>
          </a:p>
          <a:p>
            <a:r>
              <a:rPr lang="en-US">
                <a:cs typeface="Calibri"/>
              </a:rPr>
              <a:t>And here is an example of a Rise of bias form</a:t>
            </a:r>
          </a:p>
        </p:txBody>
      </p:sp>
      <p:sp>
        <p:nvSpPr>
          <p:cNvPr id="4" name="Slide Number Placeholder 3"/>
          <p:cNvSpPr>
            <a:spLocks noGrp="1"/>
          </p:cNvSpPr>
          <p:nvPr>
            <p:ph type="sldNum" sz="quarter" idx="5"/>
          </p:nvPr>
        </p:nvSpPr>
        <p:spPr/>
        <p:txBody>
          <a:bodyPr/>
          <a:lstStyle/>
          <a:p>
            <a:fld id="{798C5307-140F-447F-BCBA-BB92E3A2906B}" type="slidenum">
              <a:rPr lang="en-US" smtClean="0"/>
              <a:t>66</a:t>
            </a:fld>
            <a:endParaRPr lang="en-US"/>
          </a:p>
        </p:txBody>
      </p:sp>
    </p:spTree>
    <p:extLst>
      <p:ext uri="{BB962C8B-B14F-4D97-AF65-F5344CB8AC3E}">
        <p14:creationId xmlns:p14="http://schemas.microsoft.com/office/powerpoint/2010/main" val="98558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47650"/>
            <a:ext cx="5486400" cy="3086100"/>
          </a:xfrm>
        </p:spPr>
      </p:sp>
      <p:sp>
        <p:nvSpPr>
          <p:cNvPr id="3" name="Notes Placeholder 2"/>
          <p:cNvSpPr>
            <a:spLocks noGrp="1"/>
          </p:cNvSpPr>
          <p:nvPr>
            <p:ph type="body" idx="1"/>
          </p:nvPr>
        </p:nvSpPr>
        <p:spPr>
          <a:xfrm>
            <a:off x="685800" y="3467100"/>
            <a:ext cx="5486400" cy="3600450"/>
          </a:xfrm>
        </p:spPr>
        <p:txBody>
          <a:bodyPr/>
          <a:lstStyle/>
          <a:p>
            <a:pPr algn="l"/>
            <a:r>
              <a:rPr lang="en-US" sz="1050" b="0" i="0">
                <a:solidFill>
                  <a:srgbClr val="444444"/>
                </a:solidFill>
                <a:effectLst/>
                <a:highlight>
                  <a:srgbClr val="FFFFFF"/>
                </a:highlight>
                <a:latin typeface="Arial" panose="020B0604020202020204" pitchFamily="34" charset="0"/>
                <a:cs typeface="Arial" panose="020B0604020202020204" pitchFamily="34" charset="0"/>
              </a:rPr>
              <a:t>Your collected data must be combined into a coherent whole and accompanied by an analysis that conveys a deeper understanding of the body of evidence. All reviews should include a qualitative synthesis and may or may not include a quantitative synthesis (also known as a meta-analysis). </a:t>
            </a:r>
          </a:p>
          <a:p>
            <a:pPr algn="l"/>
            <a:endParaRPr lang="en-US" sz="1050" b="0" i="0">
              <a:solidFill>
                <a:srgbClr val="444444"/>
              </a:solidFill>
              <a:effectLst/>
              <a:highlight>
                <a:srgbClr val="FFFFFF"/>
              </a:highlight>
              <a:latin typeface="Arial" panose="020B0604020202020204" pitchFamily="34" charset="0"/>
              <a:cs typeface="Arial" panose="020B0604020202020204" pitchFamily="34" charset="0"/>
            </a:endParaRPr>
          </a:p>
          <a:p>
            <a:pPr algn="l"/>
            <a:r>
              <a:rPr lang="en-US" sz="1050" b="0" i="0">
                <a:solidFill>
                  <a:srgbClr val="333333"/>
                </a:solidFill>
                <a:effectLst/>
                <a:highlight>
                  <a:srgbClr val="FFFFFF"/>
                </a:highlight>
                <a:latin typeface="Arial" panose="020B0604020202020204" pitchFamily="34" charset="0"/>
              </a:rPr>
              <a:t>Whatever tool/s you use, the general purpose of extracting and </a:t>
            </a:r>
            <a:r>
              <a:rPr lang="en-US" sz="1050" b="0" i="0" err="1">
                <a:solidFill>
                  <a:srgbClr val="333333"/>
                </a:solidFill>
                <a:effectLst/>
                <a:highlight>
                  <a:srgbClr val="FFFFFF"/>
                </a:highlight>
                <a:latin typeface="Arial" panose="020B0604020202020204" pitchFamily="34" charset="0"/>
              </a:rPr>
              <a:t>synthesising</a:t>
            </a:r>
            <a:r>
              <a:rPr lang="en-US" sz="1050" b="0" i="0">
                <a:solidFill>
                  <a:srgbClr val="333333"/>
                </a:solidFill>
                <a:effectLst/>
                <a:highlight>
                  <a:srgbClr val="FFFFFF"/>
                </a:highlight>
                <a:latin typeface="Arial" panose="020B0604020202020204" pitchFamily="34" charset="0"/>
              </a:rPr>
              <a:t> data is to show the outcomes and effects of various studies and identify issues with methodology and quality. This means that your synthesis might reveal a number of elements, including:</a:t>
            </a:r>
          </a:p>
          <a:p>
            <a:pPr algn="l">
              <a:buFont typeface="Arial" panose="020B0604020202020204" pitchFamily="34" charset="0"/>
              <a:buChar char="•"/>
            </a:pPr>
            <a:r>
              <a:rPr lang="en-US" sz="1050" b="0" i="0">
                <a:solidFill>
                  <a:srgbClr val="333333"/>
                </a:solidFill>
                <a:effectLst/>
                <a:highlight>
                  <a:srgbClr val="FFFFFF"/>
                </a:highlight>
                <a:latin typeface="Arial" panose="020B0604020202020204" pitchFamily="34" charset="0"/>
              </a:rPr>
              <a:t>overall level of evidence</a:t>
            </a:r>
          </a:p>
          <a:p>
            <a:pPr algn="l">
              <a:buFont typeface="Arial" panose="020B0604020202020204" pitchFamily="34" charset="0"/>
              <a:buChar char="•"/>
            </a:pPr>
            <a:r>
              <a:rPr lang="en-US" sz="1050" b="0" i="0">
                <a:solidFill>
                  <a:srgbClr val="333333"/>
                </a:solidFill>
                <a:effectLst/>
                <a:highlight>
                  <a:srgbClr val="FFFFFF"/>
                </a:highlight>
                <a:latin typeface="Arial" panose="020B0604020202020204" pitchFamily="34" charset="0"/>
              </a:rPr>
              <a:t>the degree of consistency in the findings</a:t>
            </a:r>
          </a:p>
          <a:p>
            <a:pPr algn="l">
              <a:buFont typeface="Arial" panose="020B0604020202020204" pitchFamily="34" charset="0"/>
              <a:buChar char="•"/>
            </a:pPr>
            <a:r>
              <a:rPr lang="en-US" sz="1050" b="0" i="0">
                <a:solidFill>
                  <a:srgbClr val="333333"/>
                </a:solidFill>
                <a:effectLst/>
                <a:highlight>
                  <a:srgbClr val="FFFFFF"/>
                </a:highlight>
                <a:latin typeface="Arial" panose="020B0604020202020204" pitchFamily="34" charset="0"/>
              </a:rPr>
              <a:t>what the positive effects of a drug or treatment are, and what these effects are based on</a:t>
            </a:r>
          </a:p>
          <a:p>
            <a:pPr algn="l">
              <a:buFont typeface="Arial" panose="020B0604020202020204" pitchFamily="34" charset="0"/>
              <a:buChar char="•"/>
            </a:pPr>
            <a:r>
              <a:rPr lang="en-US" sz="1050" b="0" i="0">
                <a:solidFill>
                  <a:srgbClr val="333333"/>
                </a:solidFill>
                <a:effectLst/>
                <a:highlight>
                  <a:srgbClr val="FFFFFF"/>
                </a:highlight>
                <a:latin typeface="Arial" panose="020B0604020202020204" pitchFamily="34" charset="0"/>
              </a:rPr>
              <a:t>how many studies found a relationship or association between two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050">
              <a:latin typeface="Arial" panose="020B0604020202020204" pitchFamily="34" charset="0"/>
              <a:cs typeface="Arial" panose="020B0604020202020204" pitchFamily="34" charset="0"/>
            </a:endParaRPr>
          </a:p>
          <a:p>
            <a:endParaRPr lang="en-US" sz="1050">
              <a:cs typeface="Calibri"/>
            </a:endParaRPr>
          </a:p>
          <a:p>
            <a:r>
              <a:rPr lang="en-US" sz="1050" b="0" i="0">
                <a:solidFill>
                  <a:srgbClr val="0D0D0D"/>
                </a:solidFill>
                <a:effectLst/>
                <a:highlight>
                  <a:srgbClr val="FFFFFF"/>
                </a:highlight>
                <a:latin typeface="Söhne"/>
              </a:rPr>
              <a:t>The methods of synthesis in a systematic review involve the techniques used to integrate and analyze data from included studies. These methods can vary depending on the nature of the research question, the type of data collected, and the heterogeneity of the included studies. Common methods of synthesis include narrative synthesis, meta-analysis, thematic synthesis, and qualitative comparative analysis. Each method offers unique advantages and challenges and may be selected based on the characteristics of the included studies and the objectives of the systematic review. Effective synthesis methods ensure that the review produces meaningful and robust conclusions that address the research question comprehensively.</a:t>
            </a:r>
            <a:endParaRPr lang="en-US" sz="1050" b="0" i="0">
              <a:solidFill>
                <a:srgbClr val="0D0D0D"/>
              </a:solidFill>
              <a:effectLst/>
              <a:highlight>
                <a:srgbClr val="FFFFFF"/>
              </a:highlight>
              <a:latin typeface="Söhne"/>
              <a:cs typeface="Calibri"/>
            </a:endParaRPr>
          </a:p>
          <a:p>
            <a:endParaRPr lang="en-US" sz="1050" b="0" i="0">
              <a:solidFill>
                <a:srgbClr val="0D0D0D"/>
              </a:solidFill>
              <a:effectLst/>
              <a:highlight>
                <a:srgbClr val="FFFFFF"/>
              </a:highlight>
              <a:latin typeface="Söhne"/>
              <a:cs typeface="Calibri"/>
            </a:endParaRPr>
          </a:p>
          <a:p>
            <a:r>
              <a:rPr lang="en-US" sz="1050" b="0" i="0">
                <a:solidFill>
                  <a:srgbClr val="0D0D0D"/>
                </a:solidFill>
                <a:effectLst/>
                <a:highlight>
                  <a:srgbClr val="FFFFFF"/>
                </a:highlight>
                <a:latin typeface="Söhne"/>
                <a:cs typeface="Calibri"/>
              </a:rPr>
              <a:t>They can come under the usual headings of </a:t>
            </a:r>
          </a:p>
          <a:p>
            <a:endParaRPr lang="en-US" sz="1050" b="0" i="0">
              <a:solidFill>
                <a:srgbClr val="0D0D0D"/>
              </a:solidFill>
              <a:effectLst/>
              <a:highlight>
                <a:srgbClr val="FFFFFF"/>
              </a:highlight>
              <a:latin typeface="Söhne"/>
              <a:cs typeface="Calibri"/>
            </a:endParaRPr>
          </a:p>
          <a:p>
            <a:r>
              <a:rPr lang="en-US" sz="1050" b="0" i="0">
                <a:solidFill>
                  <a:srgbClr val="0D0D0D"/>
                </a:solidFill>
                <a:effectLst/>
                <a:highlight>
                  <a:srgbClr val="FFFFFF"/>
                </a:highlight>
                <a:latin typeface="Söhne"/>
                <a:cs typeface="Calibri"/>
              </a:rPr>
              <a:t>Quantitative data synthesis and Qualitative data synthesis</a:t>
            </a:r>
          </a:p>
          <a:p>
            <a:endParaRPr lang="en-US" sz="1050" b="0" i="0">
              <a:solidFill>
                <a:srgbClr val="0D0D0D"/>
              </a:solidFill>
              <a:effectLst/>
              <a:highlight>
                <a:srgbClr val="FFFFFF"/>
              </a:highlight>
              <a:latin typeface="Söhne"/>
              <a:cs typeface="Calibri"/>
            </a:endParaRPr>
          </a:p>
          <a:p>
            <a:pPr algn="l"/>
            <a:r>
              <a:rPr lang="en-US" sz="1050" b="1" i="0">
                <a:solidFill>
                  <a:schemeClr val="tx1">
                    <a:lumMod val="75000"/>
                    <a:lumOff val="25000"/>
                  </a:schemeClr>
                </a:solidFill>
                <a:effectLst/>
                <a:highlight>
                  <a:srgbClr val="FFFFFF"/>
                </a:highlight>
                <a:latin typeface="Arial" panose="020B0604020202020204" pitchFamily="34" charset="0"/>
                <a:cs typeface="Arial" panose="020B0604020202020204" pitchFamily="34" charset="0"/>
              </a:rPr>
              <a:t>Requirements for quantitative synthesis:</a:t>
            </a:r>
            <a:endParaRPr lang="en-US" sz="1050" b="0" i="0">
              <a:solidFill>
                <a:schemeClr val="tx1">
                  <a:lumMod val="75000"/>
                  <a:lumOff val="25000"/>
                </a:schemeClr>
              </a:solidFill>
              <a:effectLst/>
              <a:highlight>
                <a:srgbClr val="FFFFFF"/>
              </a:highlight>
              <a:latin typeface="Arial" panose="020B0604020202020204" pitchFamily="34" charset="0"/>
              <a:cs typeface="Arial" panose="020B0604020202020204" pitchFamily="34" charset="0"/>
            </a:endParaRPr>
          </a:p>
          <a:p>
            <a:pPr algn="l">
              <a:buFont typeface="Arial" panose="020B0604020202020204" pitchFamily="34" charset="0"/>
              <a:buChar char="•"/>
            </a:pPr>
            <a:r>
              <a:rPr lang="en-US" sz="1050" b="0" i="0">
                <a:solidFill>
                  <a:schemeClr val="tx1">
                    <a:lumMod val="75000"/>
                    <a:lumOff val="25000"/>
                  </a:schemeClr>
                </a:solidFill>
                <a:effectLst/>
                <a:highlight>
                  <a:srgbClr val="FFFFFF"/>
                </a:highlight>
                <a:latin typeface="Arial" panose="020B0604020202020204" pitchFamily="34" charset="0"/>
                <a:cs typeface="Arial" panose="020B0604020202020204" pitchFamily="34" charset="0"/>
              </a:rPr>
              <a:t>Clinical and methodological similarity between compared studies</a:t>
            </a:r>
          </a:p>
          <a:p>
            <a:pPr algn="l">
              <a:buFont typeface="Arial" panose="020B0604020202020204" pitchFamily="34" charset="0"/>
              <a:buChar char="•"/>
            </a:pPr>
            <a:r>
              <a:rPr lang="en-US" sz="1050" b="0" i="0">
                <a:solidFill>
                  <a:schemeClr val="tx1">
                    <a:lumMod val="75000"/>
                    <a:lumOff val="25000"/>
                  </a:schemeClr>
                </a:solidFill>
                <a:effectLst/>
                <a:highlight>
                  <a:srgbClr val="FFFFFF"/>
                </a:highlight>
                <a:latin typeface="Arial" panose="020B0604020202020204" pitchFamily="34" charset="0"/>
                <a:cs typeface="Arial" panose="020B0604020202020204" pitchFamily="34" charset="0"/>
              </a:rPr>
              <a:t>Consistent study quality among compared studies</a:t>
            </a:r>
          </a:p>
          <a:p>
            <a:pPr algn="l">
              <a:buFont typeface="Arial" panose="020B0604020202020204" pitchFamily="34" charset="0"/>
              <a:buChar char="•"/>
            </a:pPr>
            <a:r>
              <a:rPr lang="en-US" sz="1050" b="0" i="0">
                <a:solidFill>
                  <a:schemeClr val="tx1">
                    <a:lumMod val="75000"/>
                    <a:lumOff val="25000"/>
                  </a:schemeClr>
                </a:solidFill>
                <a:effectLst/>
                <a:highlight>
                  <a:srgbClr val="FFFFFF"/>
                </a:highlight>
                <a:latin typeface="Arial" panose="020B0604020202020204" pitchFamily="34" charset="0"/>
                <a:cs typeface="Arial" panose="020B0604020202020204" pitchFamily="34" charset="0"/>
              </a:rPr>
              <a:t>Statistical expertise from a review team member or consultant</a:t>
            </a:r>
          </a:p>
          <a:p>
            <a:endParaRPr lang="en-US" b="0" i="0">
              <a:solidFill>
                <a:srgbClr val="0D0D0D"/>
              </a:solidFill>
              <a:effectLst/>
              <a:highlight>
                <a:srgbClr val="FFFFFF"/>
              </a:highlight>
              <a:latin typeface="Söhne"/>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67</a:t>
            </a:fld>
            <a:endParaRPr lang="en-US"/>
          </a:p>
        </p:txBody>
      </p:sp>
    </p:spTree>
    <p:extLst>
      <p:ext uri="{BB962C8B-B14F-4D97-AF65-F5344CB8AC3E}">
        <p14:creationId xmlns:p14="http://schemas.microsoft.com/office/powerpoint/2010/main" val="16654978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1950"/>
            <a:ext cx="5486400" cy="3086100"/>
          </a:xfrm>
        </p:spPr>
      </p:sp>
      <p:sp>
        <p:nvSpPr>
          <p:cNvPr id="3" name="Notes Placeholder 2"/>
          <p:cNvSpPr>
            <a:spLocks noGrp="1"/>
          </p:cNvSpPr>
          <p:nvPr>
            <p:ph type="body" idx="1"/>
          </p:nvPr>
        </p:nvSpPr>
        <p:spPr>
          <a:xfrm>
            <a:off x="685800" y="3752850"/>
            <a:ext cx="5486400" cy="3600450"/>
          </a:xfrm>
        </p:spPr>
        <p:txBody>
          <a:bodyPr/>
          <a:lstStyle/>
          <a:p>
            <a:r>
              <a:rPr lang="en-US" sz="1050" b="0" i="0">
                <a:solidFill>
                  <a:srgbClr val="0D0D0D"/>
                </a:solidFill>
                <a:effectLst/>
                <a:highlight>
                  <a:srgbClr val="FFFFFF"/>
                </a:highlight>
                <a:latin typeface="Söhne"/>
              </a:rPr>
              <a:t>A meta-analysis in a systematic review is a statistical technique used to synthesize quantitative data from multiple studies on a similar topic. It involves pooling effect sizes or other relevant statistics across studies to estimate an overall effect size or summary measure. Meta-analyses provide a quantitative summary of the evidence, increasing statistical power and precision compared to individual studies. They can help identify patterns, trends, and associations that may not be apparent in single studies alone. However, conducting a meta-analysis requires careful consideration of study heterogeneity, potential biases, and statistical assumptions. Effective meta-analyses enhance the validity and reliability of systematic review findings by providing robust quantitative estimates of the treatment effect or association under investigation.</a:t>
            </a:r>
          </a:p>
          <a:p>
            <a:endParaRPr lang="en-US" sz="1050" b="0" i="0">
              <a:solidFill>
                <a:srgbClr val="0D0D0D"/>
              </a:solidFill>
              <a:effectLst/>
              <a:highlight>
                <a:srgbClr val="FFFFFF"/>
              </a:highlight>
              <a:latin typeface="Söhne"/>
            </a:endParaRPr>
          </a:p>
          <a:p>
            <a:pPr algn="l"/>
            <a:r>
              <a:rPr lang="en-US" sz="1050" b="0" i="0">
                <a:solidFill>
                  <a:schemeClr val="tx1">
                    <a:lumMod val="75000"/>
                    <a:lumOff val="25000"/>
                  </a:schemeClr>
                </a:solidFill>
                <a:effectLst/>
                <a:highlight>
                  <a:srgbClr val="FFFFFF"/>
                </a:highlight>
                <a:latin typeface="Arial" panose="020B0604020202020204" pitchFamily="34" charset="0"/>
              </a:rPr>
              <a:t>If you have quantitative information, some of the more common tools used to summarise data include:</a:t>
            </a:r>
          </a:p>
          <a:p>
            <a:pPr algn="l"/>
            <a:endParaRPr lang="en-US" sz="1050" b="0" i="0">
              <a:solidFill>
                <a:schemeClr val="tx1">
                  <a:lumMod val="75000"/>
                  <a:lumOff val="25000"/>
                </a:schemeClr>
              </a:solidFill>
              <a:effectLst/>
              <a:highlight>
                <a:srgbClr val="FFFFFF"/>
              </a:highlight>
              <a:latin typeface="Arial" panose="020B0604020202020204" pitchFamily="34" charset="0"/>
            </a:endParaRPr>
          </a:p>
          <a:p>
            <a:pPr algn="l">
              <a:buFont typeface="Arial" panose="020B0604020202020204" pitchFamily="34" charset="0"/>
              <a:buChar char="•"/>
            </a:pPr>
            <a:r>
              <a:rPr lang="en-US" sz="1050" b="0" i="0">
                <a:solidFill>
                  <a:schemeClr val="tx1">
                    <a:lumMod val="75000"/>
                    <a:lumOff val="25000"/>
                  </a:schemeClr>
                </a:solidFill>
                <a:effectLst/>
                <a:highlight>
                  <a:srgbClr val="FFFFFF"/>
                </a:highlight>
                <a:latin typeface="Arial" panose="020B0604020202020204" pitchFamily="34" charset="0"/>
              </a:rPr>
              <a:t>grouping of similar data, i.e. presenting the results in tables</a:t>
            </a:r>
          </a:p>
          <a:p>
            <a:pPr algn="l">
              <a:buFont typeface="Arial" panose="020B0604020202020204" pitchFamily="34" charset="0"/>
              <a:buChar char="•"/>
            </a:pPr>
            <a:r>
              <a:rPr lang="en-US" sz="1050" b="0" i="0">
                <a:solidFill>
                  <a:schemeClr val="tx1">
                    <a:lumMod val="75000"/>
                    <a:lumOff val="25000"/>
                  </a:schemeClr>
                </a:solidFill>
                <a:effectLst/>
                <a:highlight>
                  <a:srgbClr val="FFFFFF"/>
                </a:highlight>
                <a:latin typeface="Arial" panose="020B0604020202020204" pitchFamily="34" charset="0"/>
              </a:rPr>
              <a:t>charts, e.g. pie-charts</a:t>
            </a:r>
          </a:p>
          <a:p>
            <a:pPr algn="l">
              <a:buFont typeface="Arial" panose="020B0604020202020204" pitchFamily="34" charset="0"/>
              <a:buChar char="•"/>
            </a:pPr>
            <a:r>
              <a:rPr lang="en-US" sz="1050" b="0" i="0">
                <a:solidFill>
                  <a:schemeClr val="tx1">
                    <a:lumMod val="75000"/>
                    <a:lumOff val="25000"/>
                  </a:schemeClr>
                </a:solidFill>
                <a:effectLst/>
                <a:highlight>
                  <a:srgbClr val="FFFFFF"/>
                </a:highlight>
                <a:latin typeface="Arial" panose="020B0604020202020204" pitchFamily="34" charset="0"/>
              </a:rPr>
              <a:t>graphical displays such as forest plots</a:t>
            </a:r>
          </a:p>
          <a:p>
            <a:endParaRPr lang="en-US" sz="1050" b="0" i="0">
              <a:solidFill>
                <a:srgbClr val="0D0D0D"/>
              </a:solidFill>
              <a:effectLst/>
              <a:highlight>
                <a:srgbClr val="FFFFFF"/>
              </a:highlight>
              <a:latin typeface="Söhne"/>
            </a:endParaRPr>
          </a:p>
          <a:p>
            <a:endParaRPr lang="en-US" sz="1050" b="0" i="0">
              <a:solidFill>
                <a:srgbClr val="0D0D0D"/>
              </a:solidFill>
              <a:effectLst/>
              <a:highlight>
                <a:srgbClr val="FFFFFF"/>
              </a:highlight>
              <a:latin typeface="Söhne"/>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a:solidFill>
                  <a:schemeClr val="tx1">
                    <a:lumMod val="75000"/>
                    <a:lumOff val="25000"/>
                  </a:schemeClr>
                </a:solidFill>
                <a:effectLst/>
                <a:highlight>
                  <a:srgbClr val="FFFFFF"/>
                </a:highlight>
                <a:latin typeface="Arial" panose="020B0604020202020204" pitchFamily="34" charset="0"/>
              </a:rPr>
              <a:t>One way of accurately representing all of your data is in the form of a </a:t>
            </a:r>
            <a:r>
              <a:rPr lang="en-US" sz="1050" b="1" i="0">
                <a:solidFill>
                  <a:schemeClr val="tx1">
                    <a:lumMod val="75000"/>
                    <a:lumOff val="25000"/>
                  </a:schemeClr>
                </a:solidFill>
                <a:effectLst/>
                <a:highlight>
                  <a:srgbClr val="FFFFFF"/>
                </a:highlight>
                <a:latin typeface="Arial" panose="020B0604020202020204" pitchFamily="34" charset="0"/>
              </a:rPr>
              <a:t>forest plot</a:t>
            </a:r>
            <a:r>
              <a:rPr lang="en-US" sz="1050" b="0" i="0">
                <a:solidFill>
                  <a:schemeClr val="tx1">
                    <a:lumMod val="75000"/>
                    <a:lumOff val="25000"/>
                  </a:schemeClr>
                </a:solidFill>
                <a:effectLst/>
                <a:highlight>
                  <a:srgbClr val="FFFFFF"/>
                </a:highlight>
                <a:latin typeface="Arial" panose="020B0604020202020204" pitchFamily="34" charset="0"/>
              </a:rPr>
              <a:t>. A forest plot is a way of combining results of multiple clinical trials in order to show point estimates arising from different studies of the same condition or treatment.  As seen here</a:t>
            </a:r>
            <a:endParaRPr lang="en-NZ" sz="1050">
              <a:solidFill>
                <a:schemeClr val="tx1">
                  <a:lumMod val="75000"/>
                  <a:lumOff val="25000"/>
                </a:schemeClr>
              </a:solidFill>
            </a:endParaRPr>
          </a:p>
          <a:p>
            <a:endParaRPr lang="en-US" sz="1050" b="0" i="0">
              <a:solidFill>
                <a:srgbClr val="0D0D0D"/>
              </a:solidFill>
              <a:effectLst/>
              <a:highlight>
                <a:srgbClr val="FFFFFF"/>
              </a:highlight>
              <a:latin typeface="Söhne"/>
            </a:endParaRPr>
          </a:p>
          <a:p>
            <a:endParaRPr lang="en-US" sz="1050" b="0" i="0">
              <a:solidFill>
                <a:srgbClr val="0D0D0D"/>
              </a:solidFill>
              <a:effectLst/>
              <a:highlight>
                <a:srgbClr val="FFFFFF"/>
              </a:highligh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a:p>
          <a:p>
            <a:pPr algn="l"/>
            <a:r>
              <a:rPr lang="en-US" sz="1050" b="1" i="0">
                <a:solidFill>
                  <a:schemeClr val="tx1">
                    <a:lumMod val="75000"/>
                    <a:lumOff val="25000"/>
                  </a:schemeClr>
                </a:solidFill>
                <a:effectLst/>
                <a:highlight>
                  <a:srgbClr val="FFFFFF"/>
                </a:highlight>
                <a:latin typeface="Arial" panose="020B0604020202020204" pitchFamily="34" charset="0"/>
                <a:cs typeface="Arial" panose="020B0604020202020204" pitchFamily="34" charset="0"/>
              </a:rPr>
              <a:t>Requirements for quantitative synthesis:</a:t>
            </a:r>
            <a:endParaRPr lang="en-US" sz="1050" b="0" i="0">
              <a:solidFill>
                <a:schemeClr val="tx1">
                  <a:lumMod val="75000"/>
                  <a:lumOff val="25000"/>
                </a:schemeClr>
              </a:solidFill>
              <a:effectLst/>
              <a:highlight>
                <a:srgbClr val="FFFFFF"/>
              </a:highlight>
              <a:latin typeface="Arial" panose="020B0604020202020204" pitchFamily="34" charset="0"/>
              <a:cs typeface="Arial" panose="020B0604020202020204" pitchFamily="34" charset="0"/>
            </a:endParaRPr>
          </a:p>
          <a:p>
            <a:pPr algn="l">
              <a:buFont typeface="Arial" panose="020B0604020202020204" pitchFamily="34" charset="0"/>
              <a:buChar char="•"/>
            </a:pPr>
            <a:r>
              <a:rPr lang="en-US" sz="1050" b="0" i="0">
                <a:solidFill>
                  <a:schemeClr val="tx1">
                    <a:lumMod val="75000"/>
                    <a:lumOff val="25000"/>
                  </a:schemeClr>
                </a:solidFill>
                <a:effectLst/>
                <a:highlight>
                  <a:srgbClr val="FFFFFF"/>
                </a:highlight>
                <a:latin typeface="Arial" panose="020B0604020202020204" pitchFamily="34" charset="0"/>
                <a:cs typeface="Arial" panose="020B0604020202020204" pitchFamily="34" charset="0"/>
              </a:rPr>
              <a:t>Clinical and methodological similarity between compared studies</a:t>
            </a:r>
          </a:p>
          <a:p>
            <a:pPr algn="l">
              <a:buFont typeface="Arial" panose="020B0604020202020204" pitchFamily="34" charset="0"/>
              <a:buChar char="•"/>
            </a:pPr>
            <a:r>
              <a:rPr lang="en-US" sz="1050" b="0" i="0">
                <a:solidFill>
                  <a:schemeClr val="tx1">
                    <a:lumMod val="75000"/>
                    <a:lumOff val="25000"/>
                  </a:schemeClr>
                </a:solidFill>
                <a:effectLst/>
                <a:highlight>
                  <a:srgbClr val="FFFFFF"/>
                </a:highlight>
                <a:latin typeface="Arial" panose="020B0604020202020204" pitchFamily="34" charset="0"/>
                <a:cs typeface="Arial" panose="020B0604020202020204" pitchFamily="34" charset="0"/>
              </a:rPr>
              <a:t>Consistent study quality among compared studies</a:t>
            </a:r>
          </a:p>
          <a:p>
            <a:pPr algn="l">
              <a:buFont typeface="Arial" panose="020B0604020202020204" pitchFamily="34" charset="0"/>
              <a:buChar char="•"/>
            </a:pPr>
            <a:r>
              <a:rPr lang="en-US" sz="1050" b="0" i="0">
                <a:solidFill>
                  <a:schemeClr val="tx1">
                    <a:lumMod val="75000"/>
                    <a:lumOff val="25000"/>
                  </a:schemeClr>
                </a:solidFill>
                <a:effectLst/>
                <a:highlight>
                  <a:srgbClr val="FFFFFF"/>
                </a:highlight>
                <a:latin typeface="Arial" panose="020B0604020202020204" pitchFamily="34" charset="0"/>
                <a:cs typeface="Arial" panose="020B0604020202020204" pitchFamily="34" charset="0"/>
              </a:rPr>
              <a:t>Statistical expertise from a review team member or consultant</a:t>
            </a:r>
            <a:endParaRPr lang="en-US" sz="1050" b="0" i="0">
              <a:solidFill>
                <a:srgbClr val="0D0D0D"/>
              </a:solidFill>
              <a:effectLst/>
              <a:highlight>
                <a:srgbClr val="FFFFFF"/>
              </a:highlight>
              <a:latin typeface="Söhne"/>
            </a:endParaRPr>
          </a:p>
          <a:p>
            <a:endParaRPr lang="en-US" b="0" i="0">
              <a:solidFill>
                <a:srgbClr val="0D0D0D"/>
              </a:solidFill>
              <a:effectLst/>
              <a:highlight>
                <a:srgbClr val="FFFFFF"/>
              </a:highlight>
              <a:latin typeface="Söhne"/>
            </a:endParaRPr>
          </a:p>
          <a:p>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68</a:t>
            </a:fld>
            <a:endParaRPr lang="en-US"/>
          </a:p>
        </p:txBody>
      </p:sp>
    </p:spTree>
    <p:extLst>
      <p:ext uri="{BB962C8B-B14F-4D97-AF65-F5344CB8AC3E}">
        <p14:creationId xmlns:p14="http://schemas.microsoft.com/office/powerpoint/2010/main" val="27291688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D0D0D"/>
                </a:solidFill>
                <a:effectLst/>
                <a:highlight>
                  <a:srgbClr val="FFFFFF"/>
                </a:highlight>
                <a:latin typeface="Söhne"/>
              </a:rPr>
              <a:t>A thematic or content analysis in a systematic review involves synthesizing qualitative data from included studies to identify common themes, patterns, or concepts related to the research question. This method is particularly useful when studies provide rich qualitative data or when the research question involves exploring complex phenomena. Thematic analysis involves coding and categorizing data into themes or categories, which are then synthesized to generate overarching findings. Content analysis focuses on identifying and analyzing specific content elements, such as textual descriptions or quotes, to explore patterns or relationships within the data. Thematic or content analyses in systematic reviews provide valuable insights into the experiences, perspectives, and contexts represented in the included studies, enriching the understanding of the research topic beyond quantitative measures alone.</a:t>
            </a:r>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69</a:t>
            </a:fld>
            <a:endParaRPr lang="en-US"/>
          </a:p>
        </p:txBody>
      </p:sp>
    </p:spTree>
    <p:extLst>
      <p:ext uri="{BB962C8B-B14F-4D97-AF65-F5344CB8AC3E}">
        <p14:creationId xmlns:p14="http://schemas.microsoft.com/office/powerpoint/2010/main" val="4129136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Presenter One </a:t>
            </a:r>
            <a:r>
              <a:rPr lang="en-US"/>
              <a:t> - Rapid reviews streamline the systematic review process to produce evidence in a shorter timeframe. They prioritize efficiency by employing abbreviated methods such as limiting the scope of the review, using accelerated search strategies, and reducing data extraction and synthesis time. While sacrificing some depth, rapid reviews offer timely evidence synthesis to inform urgent decision-making or address time-sensitive research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5999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D6FAA-A20A-C182-3987-6A440E0D7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B0D330-2590-C447-E477-426F9BA954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B7DEA1-F8B0-F001-612B-1A53530C699F}"/>
              </a:ext>
            </a:extLst>
          </p:cNvPr>
          <p:cNvSpPr>
            <a:spLocks noGrp="1"/>
          </p:cNvSpPr>
          <p:nvPr>
            <p:ph type="body" idx="1"/>
          </p:nvPr>
        </p:nvSpPr>
        <p:spPr/>
        <p:txBody>
          <a:bodyPr/>
          <a:lstStyle/>
          <a:p>
            <a:endParaRPr lang="en-US">
              <a:solidFill>
                <a:srgbClr val="0D0D0D"/>
              </a:solidFill>
              <a:highlight>
                <a:srgbClr val="FFFFFF"/>
              </a:highlight>
              <a:latin typeface="Söhne"/>
              <a:cs typeface="Calibri"/>
            </a:endParaRPr>
          </a:p>
        </p:txBody>
      </p:sp>
      <p:sp>
        <p:nvSpPr>
          <p:cNvPr id="4" name="Slide Number Placeholder 3">
            <a:extLst>
              <a:ext uri="{FF2B5EF4-FFF2-40B4-BE49-F238E27FC236}">
                <a16:creationId xmlns:a16="http://schemas.microsoft.com/office/drawing/2014/main" id="{E080372F-345A-497C-AC36-66978D11008E}"/>
              </a:ext>
            </a:extLst>
          </p:cNvPr>
          <p:cNvSpPr>
            <a:spLocks noGrp="1"/>
          </p:cNvSpPr>
          <p:nvPr>
            <p:ph type="sldNum" sz="quarter" idx="5"/>
          </p:nvPr>
        </p:nvSpPr>
        <p:spPr/>
        <p:txBody>
          <a:bodyPr/>
          <a:lstStyle/>
          <a:p>
            <a:fld id="{798C5307-140F-447F-BCBA-BB92E3A2906B}" type="slidenum">
              <a:rPr lang="en-US" smtClean="0"/>
              <a:t>70</a:t>
            </a:fld>
            <a:endParaRPr lang="en-US"/>
          </a:p>
        </p:txBody>
      </p:sp>
    </p:spTree>
    <p:extLst>
      <p:ext uri="{BB962C8B-B14F-4D97-AF65-F5344CB8AC3E}">
        <p14:creationId xmlns:p14="http://schemas.microsoft.com/office/powerpoint/2010/main" val="14794251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226B5-7000-6145-0D9C-4B53335DB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CAA5F-7D96-830F-EA90-7B6A3DBBA1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6AF41-7F45-AA5A-EE9B-C6A6ECA1F753}"/>
              </a:ext>
            </a:extLst>
          </p:cNvPr>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B786B560-8A21-B6E3-A20A-79A413318F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7319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72</a:t>
            </a:fld>
            <a:endParaRPr lang="en-US"/>
          </a:p>
        </p:txBody>
      </p:sp>
    </p:spTree>
    <p:extLst>
      <p:ext uri="{BB962C8B-B14F-4D97-AF65-F5344CB8AC3E}">
        <p14:creationId xmlns:p14="http://schemas.microsoft.com/office/powerpoint/2010/main" val="19733644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5152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798C5307-140F-447F-BCBA-BB92E3A2906B}" type="slidenum">
              <a:rPr lang="en-US" smtClean="0"/>
              <a:t>75</a:t>
            </a:fld>
            <a:endParaRPr lang="en-US"/>
          </a:p>
        </p:txBody>
      </p:sp>
    </p:spTree>
    <p:extLst>
      <p:ext uri="{BB962C8B-B14F-4D97-AF65-F5344CB8AC3E}">
        <p14:creationId xmlns:p14="http://schemas.microsoft.com/office/powerpoint/2010/main" val="35880535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76</a:t>
            </a:fld>
            <a:endParaRPr lang="en-US"/>
          </a:p>
        </p:txBody>
      </p:sp>
    </p:spTree>
    <p:extLst>
      <p:ext uri="{BB962C8B-B14F-4D97-AF65-F5344CB8AC3E}">
        <p14:creationId xmlns:p14="http://schemas.microsoft.com/office/powerpoint/2010/main" val="27253132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Here are some examples of what a PICO question might look like. </a:t>
            </a:r>
            <a:endParaRPr lang="en-US">
              <a:ea typeface="Calibri"/>
              <a:cs typeface="Calibri"/>
            </a:endParaRPr>
          </a:p>
          <a:p>
            <a:endParaRPr lang="en-NZ"/>
          </a:p>
          <a:p>
            <a:pPr marL="628650" lvl="1" indent="-171450">
              <a:buFont typeface="Arial"/>
              <a:buChar char="•"/>
            </a:pPr>
            <a:r>
              <a:rPr lang="en-NZ" b="1"/>
              <a:t>Reiterate</a:t>
            </a:r>
            <a:r>
              <a:rPr lang="en-NZ"/>
              <a:t> that the PICO framework grid is a valuable tool for organizing and refining your research question.</a:t>
            </a:r>
            <a:endParaRPr lang="en-NZ">
              <a:cs typeface="Calibri"/>
            </a:endParaRPr>
          </a:p>
          <a:p>
            <a:endParaRPr lang="en-NZ">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77</a:t>
            </a:fld>
            <a:endParaRPr lang="en-US"/>
          </a:p>
        </p:txBody>
      </p:sp>
    </p:spTree>
    <p:extLst>
      <p:ext uri="{BB962C8B-B14F-4D97-AF65-F5344CB8AC3E}">
        <p14:creationId xmlns:p14="http://schemas.microsoft.com/office/powerpoint/2010/main" val="1509439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Presenter Two  - The PICO framework grid as a helpful tool for structuring and refining your research question. </a:t>
            </a:r>
            <a:r>
              <a:rPr lang="en-US"/>
              <a:t>PICO research question's structure inquiries by defining the Population (P), Intervention (I), Comparison (C), and Outcome (O). They provide a clear framework for formulating focused research queries, aiding in systematic literature searches and evidence appraisal. PICO questions help researchers clarify study objectives, identify relevant studies, and facilitate evidence-based decision-making across diverse fields.</a:t>
            </a:r>
          </a:p>
          <a:p>
            <a:endParaRPr lang="en-NZ"/>
          </a:p>
          <a:p>
            <a:pPr marL="628650" lvl="1" indent="-171450">
              <a:buFont typeface="Arial"/>
              <a:buChar char="•"/>
            </a:pPr>
            <a:r>
              <a:rPr lang="en-NZ" b="1"/>
              <a:t>Reiterate</a:t>
            </a:r>
            <a:r>
              <a:rPr lang="en-NZ"/>
              <a:t> that the PICO framework grid is a valuable tool for organizing and refining your research question.</a:t>
            </a:r>
            <a:endParaRPr lang="en-NZ">
              <a:cs typeface="Calibri"/>
            </a:endParaRPr>
          </a:p>
          <a:p>
            <a:endParaRPr lang="en-NZ">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78</a:t>
            </a:fld>
            <a:endParaRPr lang="en-US"/>
          </a:p>
        </p:txBody>
      </p:sp>
    </p:spTree>
    <p:extLst>
      <p:ext uri="{BB962C8B-B14F-4D97-AF65-F5344CB8AC3E}">
        <p14:creationId xmlns:p14="http://schemas.microsoft.com/office/powerpoint/2010/main" val="32480794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cs typeface="Calibri"/>
              </a:rPr>
              <a:t>Here is our example that we will be working on today but feel free to use your own PICO question or a different framework question. If you haven't got a Research Topic yet you can use this one. </a:t>
            </a:r>
            <a:endParaRPr lang="en-NZ">
              <a:ea typeface="Calibri"/>
              <a:cs typeface="Calibri"/>
            </a:endParaRPr>
          </a:p>
          <a:p>
            <a:r>
              <a:rPr lang="en-NZ">
                <a:hlinkClick r:id="rId3"/>
              </a:rPr>
              <a:t>https://www.cochranelibrary.com/cdsr/doi/10.1002/14651858.CD013496.pub2/full?highlightAbstract=nutrition%7Cdiabet%7Cnutrit%7Cdiabetes</a:t>
            </a:r>
            <a:r>
              <a:rPr lang="en-NZ"/>
              <a:t> </a:t>
            </a:r>
            <a:endParaRPr lang="en-NZ">
              <a:ea typeface="Calibri"/>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79</a:t>
            </a:fld>
            <a:endParaRPr lang="en-US"/>
          </a:p>
        </p:txBody>
      </p:sp>
    </p:spTree>
    <p:extLst>
      <p:ext uri="{BB962C8B-B14F-4D97-AF65-F5344CB8AC3E}">
        <p14:creationId xmlns:p14="http://schemas.microsoft.com/office/powerpoint/2010/main" val="35688149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Here is our first activity. On your handout you will find a PICO framework. Fill it out with our question or one in your area of research. 3mins</a:t>
            </a:r>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80</a:t>
            </a:fld>
            <a:endParaRPr lang="en-US"/>
          </a:p>
        </p:txBody>
      </p:sp>
    </p:spTree>
    <p:extLst>
      <p:ext uri="{BB962C8B-B14F-4D97-AF65-F5344CB8AC3E}">
        <p14:creationId xmlns:p14="http://schemas.microsoft.com/office/powerpoint/2010/main" val="247584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Presenter One </a:t>
            </a:r>
            <a:r>
              <a:rPr lang="en-US"/>
              <a:t> - Scoping reviews aim to map the existing literature on a broad topic, identifying key concepts, sources, and knowledge gaps. They provide a preliminary overview of a research area without necessarily synthesizing or assessing the quality of included studies. Scoping reviews are valuable for clarifying the scope of a field, identifying relevant research questions, and informing the design of future systematic reviews or primary research studies.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0175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 subject </a:t>
            </a:r>
            <a:r>
              <a:rPr lang="en-US"/>
              <a:t>headings sounds great! Why do we bother using keywords as well? Keywords</a:t>
            </a:r>
            <a:r>
              <a:rPr lang="en-US">
                <a:effectLst/>
              </a:rPr>
              <a:t> are specific terms or phrases used to represent the main concepts of a research topic. They play a crucial role in literature searches, helping researchers locate relevant articles within databases. By selecting appropriate keywords, researchers can effectively narrow down search results to find articles that closely match their topic of interest. Keywords should be chosen carefully to accurately reflect the key aspects of the research question or topic, maximizing the relevance of retrieved articles.</a:t>
            </a:r>
          </a:p>
          <a:p>
            <a:endParaRPr lang="en-US">
              <a:effectLst/>
            </a:endParaRPr>
          </a:p>
          <a:p>
            <a:pPr marL="742950" lvl="1" indent="-285750">
              <a:buFont typeface="Arial" panose="020B0604020202020204" pitchFamily="34" charset="0"/>
              <a:buChar char="•"/>
            </a:pPr>
            <a:r>
              <a:rPr lang="en-US">
                <a:effectLst/>
              </a:rPr>
              <a:t>Also, </a:t>
            </a:r>
            <a:r>
              <a:rPr lang="en-US" sz="1200">
                <a:latin typeface="Arial"/>
                <a:cs typeface="Arial"/>
              </a:rPr>
              <a:t>Some databases don't use subject headings.</a:t>
            </a:r>
          </a:p>
          <a:p>
            <a:pPr marL="742950" lvl="1" indent="-285750">
              <a:buFont typeface="Arial" panose="020B0604020202020204" pitchFamily="34" charset="0"/>
              <a:buChar char="•"/>
              <a:defRPr/>
            </a:pPr>
            <a:r>
              <a:rPr lang="en-US" sz="1200">
                <a:latin typeface="Arial"/>
                <a:cs typeface="Arial"/>
              </a:rPr>
              <a:t>Subject headings for a topic can vary across databases.</a:t>
            </a:r>
            <a:r>
              <a:rPr lang="en-US">
                <a:latin typeface="Arial"/>
                <a:cs typeface="Arial"/>
              </a:rPr>
              <a:t> </a:t>
            </a:r>
            <a:endParaRPr lang="en-US" sz="1200">
              <a:latin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a:cs typeface="Arial"/>
              </a:rPr>
              <a:t>Subject headings applied to articles by manual indexing can have errors.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a:cs typeface="Arial"/>
              </a:rPr>
              <a:t>Keywords become crucial for newer topics since subject headings may take a while to catch up ensuring a search stays current and yields more results.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a:cs typeface="Arial"/>
              </a:rPr>
              <a:t>To expand a search for more results, especially for a topic that hasn't been extensively researched.</a:t>
            </a:r>
            <a:endParaRPr lang="en-NZ" sz="1200">
              <a:latin typeface="Arial"/>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200">
              <a:latin typeface="Arial" panose="020B0604020202020204" pitchFamily="34" charset="0"/>
              <a:cs typeface="Arial" panose="020B0604020202020204" pitchFamily="34" charset="0"/>
            </a:endParaRPr>
          </a:p>
          <a:p>
            <a:endParaRPr lang="en-US">
              <a:effectLst/>
            </a:endParaRPr>
          </a:p>
          <a:p>
            <a:endParaRPr lang="en-US">
              <a:effectLst/>
            </a:endParaRPr>
          </a:p>
          <a:p>
            <a:br>
              <a:rPr lang="en-US" b="0" i="0">
                <a:effectLst/>
                <a:highlight>
                  <a:srgbClr val="FFFFFF"/>
                </a:highlight>
                <a:latin typeface="Söhne"/>
              </a:rPr>
            </a:br>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81</a:t>
            </a:fld>
            <a:endParaRPr lang="en-US"/>
          </a:p>
        </p:txBody>
      </p:sp>
    </p:spTree>
    <p:extLst>
      <p:ext uri="{BB962C8B-B14F-4D97-AF65-F5344CB8AC3E}">
        <p14:creationId xmlns:p14="http://schemas.microsoft.com/office/powerpoint/2010/main" val="7768027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From here we can turn our concept map into a search string. </a:t>
            </a:r>
            <a:r>
              <a:rPr lang="en-US" b="0" i="0">
                <a:solidFill>
                  <a:srgbClr val="0D0D0D"/>
                </a:solidFill>
                <a:effectLst/>
                <a:highlight>
                  <a:srgbClr val="FFFFFF"/>
                </a:highlight>
                <a:latin typeface="Söhne"/>
              </a:rPr>
              <a:t>Search strings are combinations of keywords, operators, and modifiers used to conduct searches in databases or search engines. They allow researchers to construct precise queries to retrieve relevant information. A well-constructed search string incorporates Boolean operators, truncation, wildcards, phrase searching, and other search techniques to optimize search results. By refining search strings, researchers can effectively navigate large volumes of information and locate the most pertinent articles for their research.</a:t>
            </a:r>
            <a:endParaRPr lang="en-US" b="0" i="0">
              <a:solidFill>
                <a:srgbClr val="0D0D0D"/>
              </a:solidFill>
              <a:effectLst/>
              <a:highlight>
                <a:srgbClr val="FFFFFF"/>
              </a:highlight>
              <a:latin typeface="Söhne"/>
              <a:cs typeface="Calibri"/>
            </a:endParaRPr>
          </a:p>
          <a:p>
            <a:endParaRPr lang="en-US" b="0" i="0">
              <a:solidFill>
                <a:srgbClr val="0D0D0D"/>
              </a:solidFill>
              <a:effectLst/>
              <a:highlight>
                <a:srgbClr val="FFFFFF"/>
              </a:highlight>
              <a:latin typeface="Söhne"/>
              <a:cs typeface="Calibri"/>
            </a:endParaRPr>
          </a:p>
          <a:p>
            <a:r>
              <a:rPr lang="en-US" b="0" i="0">
                <a:solidFill>
                  <a:srgbClr val="0D0D0D"/>
                </a:solidFill>
                <a:effectLst/>
                <a:highlight>
                  <a:srgbClr val="FFFFFF"/>
                </a:highlight>
                <a:latin typeface="Söhne"/>
                <a:cs typeface="Calibri"/>
              </a:rPr>
              <a:t>Here is our example.</a:t>
            </a:r>
          </a:p>
          <a:p>
            <a:endParaRPr lang="en-US" b="0" i="0">
              <a:solidFill>
                <a:srgbClr val="0D0D0D"/>
              </a:solidFill>
              <a:effectLst/>
              <a:highlight>
                <a:srgbClr val="FFFFFF"/>
              </a:highlight>
              <a:latin typeface="Söhne"/>
              <a:cs typeface="Calibri"/>
            </a:endParaRPr>
          </a:p>
          <a:p>
            <a:r>
              <a:rPr lang="en-US" b="0" i="0">
                <a:solidFill>
                  <a:srgbClr val="0D0D0D"/>
                </a:solidFill>
                <a:effectLst/>
                <a:highlight>
                  <a:srgbClr val="FFFFFF"/>
                </a:highlight>
                <a:latin typeface="Söhne"/>
                <a:cs typeface="Calibri"/>
              </a:rPr>
              <a:t>The Cochrane handbook has some premade search strings that may be helpful as well.</a:t>
            </a:r>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82</a:t>
            </a:fld>
            <a:endParaRPr lang="en-US"/>
          </a:p>
        </p:txBody>
      </p:sp>
    </p:spTree>
    <p:extLst>
      <p:ext uri="{BB962C8B-B14F-4D97-AF65-F5344CB8AC3E}">
        <p14:creationId xmlns:p14="http://schemas.microsoft.com/office/powerpoint/2010/main" val="8433348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cs typeface="Calibri"/>
              </a:rPr>
              <a:t>So how might we find some keywords using our PICO? Here is our example that we will be working on today but feel free to use your own PICO question or a different framework question. If you haven't got a Research Topic yet you can use this one.</a:t>
            </a:r>
          </a:p>
          <a:p>
            <a:r>
              <a:rPr lang="en-NZ">
                <a:cs typeface="Calibri"/>
              </a:rPr>
              <a:t>Here is what we came with earlier.</a:t>
            </a:r>
          </a:p>
        </p:txBody>
      </p:sp>
      <p:sp>
        <p:nvSpPr>
          <p:cNvPr id="4" name="Slide Number Placeholder 3"/>
          <p:cNvSpPr>
            <a:spLocks noGrp="1"/>
          </p:cNvSpPr>
          <p:nvPr>
            <p:ph type="sldNum" sz="quarter" idx="5"/>
          </p:nvPr>
        </p:nvSpPr>
        <p:spPr/>
        <p:txBody>
          <a:bodyPr/>
          <a:lstStyle/>
          <a:p>
            <a:fld id="{798C5307-140F-447F-BCBA-BB92E3A2906B}" type="slidenum">
              <a:rPr lang="en-US" smtClean="0"/>
              <a:t>83</a:t>
            </a:fld>
            <a:endParaRPr lang="en-US"/>
          </a:p>
        </p:txBody>
      </p:sp>
    </p:spTree>
    <p:extLst>
      <p:ext uri="{BB962C8B-B14F-4D97-AF65-F5344CB8AC3E}">
        <p14:creationId xmlns:p14="http://schemas.microsoft.com/office/powerpoint/2010/main" val="39979421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D0D0D"/>
                </a:solidFill>
                <a:effectLst/>
                <a:highlight>
                  <a:srgbClr val="FFFFFF"/>
                </a:highlight>
                <a:latin typeface="Söhne"/>
              </a:rPr>
              <a:t>Turning keywords into a concept map involves visually organizing them to illustrate relationships and connections between different concepts. It helps researchers clarify their understanding of the topic, identify key themes, and refine their search strategy. Concept maps facilitate brainstorming, hypothesis generation, and the development of research questions by providing a visual representation of the conceptual framework underlying a study.</a:t>
            </a:r>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84</a:t>
            </a:fld>
            <a:endParaRPr lang="en-US"/>
          </a:p>
        </p:txBody>
      </p:sp>
    </p:spTree>
    <p:extLst>
      <p:ext uri="{BB962C8B-B14F-4D97-AF65-F5344CB8AC3E}">
        <p14:creationId xmlns:p14="http://schemas.microsoft.com/office/powerpoint/2010/main" val="14079373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E5111-8F82-4C8D-41D4-5DD8E061C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27369A-B6E8-C8FE-4642-30B9F7797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D41A6-911C-16E6-A3A5-158BB273AAAF}"/>
              </a:ext>
            </a:extLst>
          </p:cNvPr>
          <p:cNvSpPr>
            <a:spLocks noGrp="1"/>
          </p:cNvSpPr>
          <p:nvPr>
            <p:ph type="body" idx="1"/>
          </p:nvPr>
        </p:nvSpPr>
        <p:spPr/>
        <p:txBody>
          <a:bodyPr/>
          <a:lstStyle/>
          <a:p>
            <a:r>
              <a:rPr lang="en-US" b="0" i="0">
                <a:solidFill>
                  <a:srgbClr val="0D0D0D"/>
                </a:solidFill>
                <a:effectLst/>
                <a:highlight>
                  <a:srgbClr val="FFFFFF"/>
                </a:highlight>
                <a:latin typeface="Söhne"/>
              </a:rPr>
              <a:t>Turning keywords into a concept map involves visually organizing them to illustrate relationships and connections between different concepts. It helps researchers clarify their understanding of the topic, identify key themes, and refine their search strategy. Concept maps facilitate brainstorming, hypothesis generation, and the development of research questions by providing a visual representation of the conceptual framework underlying a study.</a:t>
            </a:r>
            <a:endParaRPr lang="en-US">
              <a:cs typeface="Calibri"/>
            </a:endParaRPr>
          </a:p>
        </p:txBody>
      </p:sp>
      <p:sp>
        <p:nvSpPr>
          <p:cNvPr id="4" name="Slide Number Placeholder 3">
            <a:extLst>
              <a:ext uri="{FF2B5EF4-FFF2-40B4-BE49-F238E27FC236}">
                <a16:creationId xmlns:a16="http://schemas.microsoft.com/office/drawing/2014/main" id="{FEAA84CB-8226-A5CB-A537-5350131E8C77}"/>
              </a:ext>
            </a:extLst>
          </p:cNvPr>
          <p:cNvSpPr>
            <a:spLocks noGrp="1"/>
          </p:cNvSpPr>
          <p:nvPr>
            <p:ph type="sldNum" sz="quarter" idx="5"/>
          </p:nvPr>
        </p:nvSpPr>
        <p:spPr/>
        <p:txBody>
          <a:bodyPr/>
          <a:lstStyle/>
          <a:p>
            <a:fld id="{798C5307-140F-447F-BCBA-BB92E3A2906B}" type="slidenum">
              <a:rPr lang="en-US" smtClean="0"/>
              <a:t>85</a:t>
            </a:fld>
            <a:endParaRPr lang="en-US"/>
          </a:p>
        </p:txBody>
      </p:sp>
    </p:spTree>
    <p:extLst>
      <p:ext uri="{BB962C8B-B14F-4D97-AF65-F5344CB8AC3E}">
        <p14:creationId xmlns:p14="http://schemas.microsoft.com/office/powerpoint/2010/main" val="22206660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adding all these searching features into out concept map with the Boolean operators as well.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9998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9100"/>
            <a:ext cx="5486400" cy="3086100"/>
          </a:xfrm>
        </p:spPr>
      </p:sp>
      <p:sp>
        <p:nvSpPr>
          <p:cNvPr id="3" name="Notes Placeholder 2"/>
          <p:cNvSpPr>
            <a:spLocks noGrp="1"/>
          </p:cNvSpPr>
          <p:nvPr>
            <p:ph type="body" idx="1"/>
          </p:nvPr>
        </p:nvSpPr>
        <p:spPr>
          <a:xfrm>
            <a:off x="685800" y="3838576"/>
            <a:ext cx="5486400" cy="3600450"/>
          </a:xfrm>
        </p:spPr>
        <p:txBody>
          <a:bodyPr/>
          <a:lstStyle/>
          <a:p>
            <a:pPr>
              <a:defRPr/>
            </a:pPr>
            <a:r>
              <a:rPr lang="en-NZ"/>
              <a:t>When selecting databases, you might want a mix of options for your search. This is a very medical heavy example, but all three databases are popular for different reasons – list off attributes. Including varied databases can help ensure you find all the relevant material on your topic. </a:t>
            </a:r>
            <a:endParaRPr lang="en-US"/>
          </a:p>
          <a:p>
            <a:r>
              <a:rPr lang="en-NZ"/>
              <a:t>Presenter One </a:t>
            </a:r>
            <a:r>
              <a:rPr lang="en-US"/>
              <a:t> - Determining the number of databases to use for a systematic review depends on several factors, including the research question, the scope of the review, and the availability of resources. As a general guideline, it's recommended to search multiple databases to ensure comprehensive coverage of the literature and minimize the risk of missing relevant studies.</a:t>
            </a:r>
            <a:endParaRPr lang="en-US">
              <a:ea typeface="Calibri"/>
              <a:cs typeface="Calibri"/>
            </a:endParaRPr>
          </a:p>
          <a:p>
            <a:endParaRPr lang="en-US"/>
          </a:p>
          <a:p>
            <a:r>
              <a:rPr lang="en-US"/>
              <a:t>Typically, researchers aim to search at least two or three major databases relevant to their field of study, such as PubMed/MEDLINE, Embase, Scopus, Web of Science, PsycINFO, or CINAHL. However, the specific databases chosen may vary depending on the research topic and discipline.</a:t>
            </a:r>
            <a:endParaRPr lang="en-US">
              <a:ea typeface="Calibri"/>
              <a:cs typeface="Calibri"/>
            </a:endParaRPr>
          </a:p>
          <a:p>
            <a:endParaRPr lang="en-US"/>
          </a:p>
          <a:p>
            <a:r>
              <a:rPr lang="en-US"/>
              <a:t>Additionally, researchers should consider searching grey literature sources, such as conference proceedings, dissertations, and unpublished studies, to minimize publication bias and ensure a thorough examination of the available evidence.</a:t>
            </a:r>
            <a:endParaRPr lang="en-US">
              <a:ea typeface="Calibri"/>
              <a:cs typeface="Calibri"/>
            </a:endParaRPr>
          </a:p>
          <a:p>
            <a:endParaRPr lang="en-US"/>
          </a:p>
          <a:p>
            <a:r>
              <a:rPr lang="en-US"/>
              <a:t>Ultimately, the decision on the number of databases to include should be based on a balance between feasibility, resource constraints, and the need for comprehensive coverage of the relevant literature to address the research question effectively. Consulting with a librarian or information specialist experienced in systematic reviews can also provide valuable guidance in selecting appropriate databases for the review.</a:t>
            </a:r>
            <a:endParaRPr lang="en-NZ"/>
          </a:p>
          <a:p>
            <a:endParaRPr lang="en-NZ">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0768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Really valuable to have a plain-text version of your search saved on your </a:t>
            </a:r>
            <a:r>
              <a:rPr lang="en-US" err="1">
                <a:ea typeface="Calibri"/>
                <a:cs typeface="Calibri"/>
              </a:rPr>
              <a:t>onenote</a:t>
            </a:r>
            <a:r>
              <a:rPr lang="en-US">
                <a:ea typeface="Calibri"/>
                <a:cs typeface="Calibri"/>
              </a:rPr>
              <a:t>, word doc, </a:t>
            </a:r>
            <a:r>
              <a:rPr lang="en-US" err="1">
                <a:ea typeface="Calibri"/>
                <a:cs typeface="Calibri"/>
              </a:rPr>
              <a:t>etc</a:t>
            </a:r>
            <a:r>
              <a:rPr lang="en-US">
                <a:ea typeface="Calibri"/>
                <a:cs typeface="Calibri"/>
              </a:rPr>
              <a:t> so you can easily copy and paste your search strings across the different </a:t>
            </a:r>
            <a:r>
              <a:rPr lang="en-US" err="1">
                <a:ea typeface="Calibri"/>
                <a:cs typeface="Calibri"/>
              </a:rPr>
              <a:t>databses</a:t>
            </a:r>
            <a:r>
              <a:rPr lang="en-US">
                <a:ea typeface="Calibri"/>
                <a:cs typeface="Calibri"/>
              </a:rPr>
              <a:t>.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5668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0D0D0D"/>
              </a:solidFill>
              <a:highlight>
                <a:srgbClr val="FFFFFF"/>
              </a:highlight>
              <a:latin typeface="Söhne"/>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89</a:t>
            </a:fld>
            <a:endParaRPr lang="en-US"/>
          </a:p>
        </p:txBody>
      </p:sp>
    </p:spTree>
    <p:extLst>
      <p:ext uri="{BB962C8B-B14F-4D97-AF65-F5344CB8AC3E}">
        <p14:creationId xmlns:p14="http://schemas.microsoft.com/office/powerpoint/2010/main" val="13346398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Subject headings are standardized terms used to categorize and index articles in databases according to their content. They provide a consistent way to organize and retrieve information across diverse literature. Subject headings, such as Medical Subject Headings (</a:t>
            </a:r>
            <a:r>
              <a:rPr lang="en-US" err="1">
                <a:effectLst/>
              </a:rPr>
              <a:t>MeSH</a:t>
            </a:r>
            <a:r>
              <a:rPr lang="en-US">
                <a:effectLst/>
              </a:rPr>
              <a:t>) in PubMed, offer a controlled vocabulary that helps researchers locate relevant articles more effectively by ensuring consistent terminology regardless of variations in authors' wording. By using subject headings, researchers can improve the precision and comprehensiveness of their literature searches.</a:t>
            </a:r>
          </a:p>
          <a:p>
            <a:endParaRPr lang="en-US">
              <a:effectLst/>
            </a:endParaRPr>
          </a:p>
          <a:p>
            <a:endParaRPr lang="en-US">
              <a:effectLst/>
            </a:endParaRPr>
          </a:p>
          <a:p>
            <a:r>
              <a:rPr lang="en-US">
                <a:effectLst/>
              </a:rPr>
              <a:t>They are consistent in their definition in a specific database, and they capture all the results that have been indexed with that subject heading. So as seen here we have a keyword or natural language and the subject heading for the </a:t>
            </a:r>
            <a:r>
              <a:rPr lang="en-US" err="1">
                <a:effectLst/>
              </a:rPr>
              <a:t>Cinahl</a:t>
            </a:r>
            <a:r>
              <a:rPr lang="en-US">
                <a:effectLst/>
              </a:rPr>
              <a:t> database and then MESH such headings used in Medline. </a:t>
            </a:r>
          </a:p>
          <a:p>
            <a:br>
              <a:rPr lang="en-US" b="0" i="0">
                <a:solidFill>
                  <a:srgbClr val="000000"/>
                </a:solidFill>
                <a:effectLst/>
                <a:highlight>
                  <a:srgbClr val="FFFFFF"/>
                </a:highlight>
                <a:latin typeface="Söhne"/>
              </a:rPr>
            </a:br>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90</a:t>
            </a:fld>
            <a:endParaRPr lang="en-US"/>
          </a:p>
        </p:txBody>
      </p:sp>
    </p:spTree>
    <p:extLst>
      <p:ext uri="{BB962C8B-B14F-4D97-AF65-F5344CB8AC3E}">
        <p14:creationId xmlns:p14="http://schemas.microsoft.com/office/powerpoint/2010/main" val="2687227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Presenter One </a:t>
            </a:r>
            <a:r>
              <a:rPr lang="en-US"/>
              <a:t> - Systematic reviews meticulously gather, appraise, and synthesize all relevant evidence on a specific research question. They follow a rigorous methodology to minimize bias and provide robust conclusions. Systematic reviews are considered the gold standard of evidence synthesis, offering comprehensive insights that inform decision-making in various fields, including healthcare, social sciences, and policy-making.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7214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aware that proximity operators will vary between databases. </a:t>
            </a:r>
          </a:p>
          <a:p>
            <a:endParaRPr lang="en-US"/>
          </a:p>
          <a:p>
            <a:r>
              <a:rPr lang="en-US"/>
              <a:t>Here is a table  of the different proximity operators in the different databases.</a:t>
            </a:r>
            <a:endParaRPr lang="en-US">
              <a:cs typeface="Calibri" panose="020F0502020204030204"/>
            </a:endParaRPr>
          </a:p>
          <a:p>
            <a:endParaRPr lang="en-US"/>
          </a:p>
          <a:p>
            <a:r>
              <a:rPr lang="en-US"/>
              <a:t>And here are some examples using the N (Near) and the adj3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2146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04800"/>
            <a:ext cx="5486400" cy="3086100"/>
          </a:xfrm>
        </p:spPr>
      </p:sp>
      <p:sp>
        <p:nvSpPr>
          <p:cNvPr id="3" name="Notes Placeholder 2"/>
          <p:cNvSpPr>
            <a:spLocks noGrp="1"/>
          </p:cNvSpPr>
          <p:nvPr>
            <p:ph type="body" idx="1"/>
          </p:nvPr>
        </p:nvSpPr>
        <p:spPr>
          <a:xfrm>
            <a:off x="685800" y="373380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Library databases are curated collections of scholarly resources, including academic journals, books, conference proceedings, and other materials relevant to various fields of study. They provide researchers with access to a wide range of high-quality, peer-reviewed literature for their research needs. Library databases often offer advanced search functionalities, allowing users to conduct precise searches using keywords, subject headings, and other search strategies. </a:t>
            </a:r>
            <a:r>
              <a:rPr lang="en-US" sz="1100" err="1"/>
              <a:t>Addit</a:t>
            </a:r>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p>
          <a:p>
            <a:pPr algn="l"/>
            <a:r>
              <a:rPr lang="en-US" sz="1100" b="0" i="0">
                <a:solidFill>
                  <a:srgbClr val="0D0D0D"/>
                </a:solidFill>
                <a:effectLst/>
                <a:highlight>
                  <a:srgbClr val="FFFFFF"/>
                </a:highlight>
                <a:latin typeface="Söhne"/>
              </a:rPr>
              <a:t>Library databases encompass various types, each serving different purposes and containing distinct types of content. Here are some common types:</a:t>
            </a:r>
          </a:p>
          <a:p>
            <a:pPr algn="l">
              <a:buFont typeface="+mj-lt"/>
              <a:buAutoNum type="arabicPeriod"/>
            </a:pPr>
            <a:r>
              <a:rPr lang="en-US" sz="1100" b="1" i="0">
                <a:solidFill>
                  <a:srgbClr val="0D0D0D"/>
                </a:solidFill>
                <a:effectLst/>
                <a:highlight>
                  <a:srgbClr val="FFFFFF"/>
                </a:highlight>
                <a:latin typeface="Söhne"/>
              </a:rPr>
              <a:t>Bibliographic Databases:</a:t>
            </a:r>
            <a:r>
              <a:rPr lang="en-US" sz="1100" b="0" i="0">
                <a:solidFill>
                  <a:srgbClr val="0D0D0D"/>
                </a:solidFill>
                <a:effectLst/>
                <a:highlight>
                  <a:srgbClr val="FFFFFF"/>
                </a:highlight>
                <a:latin typeface="Söhne"/>
              </a:rPr>
              <a:t> These databases contain citations and abstracts of scholarly articles, books, conference proceedings, and other publications. Examples include PubMed, Web of Science, and Scopus.</a:t>
            </a:r>
          </a:p>
          <a:p>
            <a:pPr algn="l">
              <a:buFont typeface="+mj-lt"/>
              <a:buAutoNum type="arabicPeriod"/>
            </a:pPr>
            <a:r>
              <a:rPr lang="en-US" sz="1100" b="1" i="0">
                <a:solidFill>
                  <a:srgbClr val="0D0D0D"/>
                </a:solidFill>
                <a:effectLst/>
                <a:highlight>
                  <a:srgbClr val="FFFFFF"/>
                </a:highlight>
                <a:latin typeface="Söhne"/>
              </a:rPr>
              <a:t>Full-text Databases:</a:t>
            </a:r>
            <a:r>
              <a:rPr lang="en-US" sz="1100" b="0" i="0">
                <a:solidFill>
                  <a:srgbClr val="0D0D0D"/>
                </a:solidFill>
                <a:effectLst/>
                <a:highlight>
                  <a:srgbClr val="FFFFFF"/>
                </a:highlight>
                <a:latin typeface="Söhne"/>
              </a:rPr>
              <a:t> Full-text databases provide access to the complete text of articles, books, and other documents. Examples include JSTOR, ProQuest, and EBSCOhost.</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US" sz="1100" b="1" i="0">
                <a:solidFill>
                  <a:srgbClr val="0D0D0D"/>
                </a:solidFill>
                <a:effectLst/>
                <a:highlight>
                  <a:srgbClr val="FFFFFF"/>
                </a:highlight>
                <a:latin typeface="Söhne"/>
              </a:rPr>
              <a:t>Primary Source Databases:</a:t>
            </a:r>
            <a:r>
              <a:rPr lang="en-US" sz="1100" b="0" i="0">
                <a:solidFill>
                  <a:srgbClr val="0D0D0D"/>
                </a:solidFill>
                <a:effectLst/>
                <a:highlight>
                  <a:srgbClr val="FFFFFF"/>
                </a:highlight>
                <a:latin typeface="Söhne"/>
              </a:rPr>
              <a:t> These databases contain original, firsthand sources of information created at the time of an event or phenomenon. They provide valuable historical, cultural, and contextual insights into various topics. Examples include digitized newspapers, manuscripts, letters, diaries, photographs, and archival materials. Primary source databases are essential for researchers in history, sociology, anthropology, and other fields interested in studying the past or understanding specific events or periods in detail. Examples include the Library of Congress Digital Collections, British Library Digital Collections, and Archives Unbound.</a:t>
            </a:r>
          </a:p>
          <a:p>
            <a:pPr algn="l">
              <a:buFont typeface="+mj-lt"/>
              <a:buAutoNum type="arabicPeriod"/>
            </a:pPr>
            <a:r>
              <a:rPr lang="en-US" sz="1100" b="1" i="0">
                <a:solidFill>
                  <a:srgbClr val="0D0D0D"/>
                </a:solidFill>
                <a:effectLst/>
                <a:highlight>
                  <a:srgbClr val="FFFFFF"/>
                </a:highlight>
                <a:latin typeface="Söhne"/>
              </a:rPr>
              <a:t>Subject-specific Databases:</a:t>
            </a:r>
            <a:r>
              <a:rPr lang="en-US" sz="1100" b="0" i="0">
                <a:solidFill>
                  <a:srgbClr val="0D0D0D"/>
                </a:solidFill>
                <a:effectLst/>
                <a:highlight>
                  <a:srgbClr val="FFFFFF"/>
                </a:highlight>
                <a:latin typeface="Söhne"/>
              </a:rPr>
              <a:t> These databases focus on specific subject areas or disciplines, providing targeted access to relevant literature. Examples include PsycINFO for psychology, PubMed for biomedical sciences, and IEEE Xplore for engineering.</a:t>
            </a:r>
          </a:p>
          <a:p>
            <a:pPr algn="l">
              <a:buFont typeface="+mj-lt"/>
              <a:buAutoNum type="arabicPeriod"/>
            </a:pPr>
            <a:r>
              <a:rPr lang="en-US" sz="1100" b="1" i="0">
                <a:solidFill>
                  <a:srgbClr val="0D0D0D"/>
                </a:solidFill>
                <a:effectLst/>
                <a:highlight>
                  <a:srgbClr val="FFFFFF"/>
                </a:highlight>
                <a:latin typeface="Söhne"/>
              </a:rPr>
              <a:t>Multidisciplinary Databases:</a:t>
            </a:r>
            <a:r>
              <a:rPr lang="en-US" sz="1100" b="0" i="0">
                <a:solidFill>
                  <a:srgbClr val="0D0D0D"/>
                </a:solidFill>
                <a:effectLst/>
                <a:highlight>
                  <a:srgbClr val="FFFFFF"/>
                </a:highlight>
                <a:latin typeface="Söhne"/>
              </a:rPr>
              <a:t> These databases cover a wide range of disciplines, offering access to diverse scholarly content. Examples include Google Scholar, Scopus, and Web of Science.</a:t>
            </a:r>
          </a:p>
          <a:p>
            <a:pPr algn="l">
              <a:buFont typeface="+mj-lt"/>
              <a:buAutoNum type="arabicPeriod"/>
            </a:pPr>
            <a:endParaRPr lang="en-US" b="0" i="0">
              <a:solidFill>
                <a:srgbClr val="0D0D0D"/>
              </a:solidFill>
              <a:effectLst/>
              <a:highlight>
                <a:srgbClr val="FFFFFF"/>
              </a:highlight>
              <a:latin typeface="Söhne"/>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92</a:t>
            </a:fld>
            <a:endParaRPr lang="en-US"/>
          </a:p>
        </p:txBody>
      </p:sp>
    </p:spTree>
    <p:extLst>
      <p:ext uri="{BB962C8B-B14F-4D97-AF65-F5344CB8AC3E}">
        <p14:creationId xmlns:p14="http://schemas.microsoft.com/office/powerpoint/2010/main" val="39920910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Presenter Two </a:t>
            </a:r>
            <a:r>
              <a:rPr lang="en-US">
                <a:ea typeface="Calibri"/>
                <a:cs typeface="Calibri"/>
              </a:rPr>
              <a:t> - this is a good quote describing what a critical appraisal is</a:t>
            </a:r>
            <a:endParaRPr lang="en-US"/>
          </a:p>
          <a:p>
            <a:endParaRPr lang="en-NZ"/>
          </a:p>
        </p:txBody>
      </p:sp>
      <p:sp>
        <p:nvSpPr>
          <p:cNvPr id="4" name="Slide Number Placeholder 3"/>
          <p:cNvSpPr>
            <a:spLocks noGrp="1"/>
          </p:cNvSpPr>
          <p:nvPr>
            <p:ph type="sldNum" sz="quarter" idx="5"/>
          </p:nvPr>
        </p:nvSpPr>
        <p:spPr/>
        <p:txBody>
          <a:bodyPr/>
          <a:lstStyle/>
          <a:p>
            <a:fld id="{798C5307-140F-447F-BCBA-BB92E3A2906B}" type="slidenum">
              <a:rPr lang="en-US" smtClean="0"/>
              <a:t>93</a:t>
            </a:fld>
            <a:endParaRPr lang="en-US"/>
          </a:p>
        </p:txBody>
      </p:sp>
    </p:spTree>
    <p:extLst>
      <p:ext uri="{BB962C8B-B14F-4D97-AF65-F5344CB8AC3E}">
        <p14:creationId xmlns:p14="http://schemas.microsoft.com/office/powerpoint/2010/main" val="17413132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D0D0D"/>
                </a:solidFill>
                <a:effectLst/>
                <a:highlight>
                  <a:srgbClr val="FFFFFF"/>
                </a:highlight>
                <a:latin typeface="Söhne"/>
              </a:rPr>
              <a:t>Critical appraisal in a systematic review involves assessing the quality and validity of included studies to determine their reliability and relevance to the research question. It typically includes evaluating study design, methodology, risk of bias, and other relevant factors. Critical appraisal helps researchers identify strengths and weaknesses in the evidence base, which informs the interpretation and synthesis of study findings. It ensures that only high-quality studies are used to draw conclusions in the systematic review, enhancing the credibility and reliability of the review's results.</a:t>
            </a:r>
          </a:p>
          <a:p>
            <a:endParaRPr lang="en-US" b="0" i="0">
              <a:solidFill>
                <a:srgbClr val="0D0D0D"/>
              </a:solidFill>
              <a:effectLst/>
              <a:highlight>
                <a:srgbClr val="FFFFFF"/>
              </a:highlight>
              <a:latin typeface="Söhne"/>
              <a:cs typeface="Calibri"/>
            </a:endParaRPr>
          </a:p>
          <a:p>
            <a:r>
              <a:rPr lang="en-US" b="0" i="0">
                <a:solidFill>
                  <a:srgbClr val="0D0D0D"/>
                </a:solidFill>
                <a:effectLst/>
                <a:highlight>
                  <a:srgbClr val="FFFFFF"/>
                </a:highlight>
                <a:latin typeface="Söhne"/>
                <a:cs typeface="Calibri"/>
              </a:rPr>
              <a:t>Things to consider </a:t>
            </a:r>
          </a:p>
          <a:p>
            <a:endParaRPr lang="en-US" b="0" i="0">
              <a:solidFill>
                <a:srgbClr val="0D0D0D"/>
              </a:solidFill>
              <a:effectLst/>
              <a:highlight>
                <a:srgbClr val="FFFFFF"/>
              </a:highlight>
              <a:latin typeface="Söhne"/>
              <a:cs typeface="Calibri"/>
            </a:endParaRPr>
          </a:p>
          <a:p>
            <a:r>
              <a:rPr lang="en-US" sz="1200"/>
              <a:t>Has the research been conducted in a way that minimizes bias? Is it trustworthy, has it been funded by an interested party, etc.</a:t>
            </a:r>
          </a:p>
          <a:p>
            <a:endParaRPr lang="en-US" sz="1200" b="0" i="0">
              <a:solidFill>
                <a:srgbClr val="0D0D0D"/>
              </a:solidFill>
              <a:effectLst/>
              <a:highlight>
                <a:srgbClr val="FFFFFF"/>
              </a:highlight>
              <a:latin typeface="Söhne"/>
              <a:cs typeface="Calibri"/>
            </a:endParaRPr>
          </a:p>
          <a:p>
            <a:r>
              <a:rPr lang="en-US" sz="1200"/>
              <a:t>What is the impact and importance of the findings? What real-world value does the research hold. </a:t>
            </a:r>
          </a:p>
          <a:p>
            <a:endParaRPr lang="en-US" sz="1200" b="0" i="0">
              <a:solidFill>
                <a:srgbClr val="0D0D0D"/>
              </a:solidFill>
              <a:effectLst/>
              <a:highlight>
                <a:srgbClr val="FFFFFF"/>
              </a:highlight>
              <a:latin typeface="Söhne"/>
              <a:cs typeface="Calibri"/>
            </a:endParaRPr>
          </a:p>
          <a:p>
            <a:r>
              <a:rPr lang="en-US" sz="1200"/>
              <a:t>Are the results applicable to your patient/population/problem? Is it relevant to your research question?</a:t>
            </a:r>
          </a:p>
          <a:p>
            <a:endParaRPr lang="en-US" sz="1200" b="0" i="0">
              <a:solidFill>
                <a:srgbClr val="0D0D0D"/>
              </a:solidFill>
              <a:effectLst/>
              <a:highlight>
                <a:srgbClr val="FFFFFF"/>
              </a:highlight>
              <a:latin typeface="Söhne"/>
              <a:cs typeface="Calibri"/>
            </a:endParaRPr>
          </a:p>
          <a:p>
            <a:r>
              <a:rPr lang="en-US" sz="1200" b="0" i="0">
                <a:solidFill>
                  <a:srgbClr val="0D0D0D"/>
                </a:solidFill>
                <a:effectLst/>
                <a:highlight>
                  <a:srgbClr val="FFFFFF"/>
                </a:highlight>
                <a:latin typeface="Söhne"/>
                <a:cs typeface="Calibri"/>
              </a:rPr>
              <a:t>Does it have Validity, Trustworthiness or results and value and </a:t>
            </a:r>
            <a:r>
              <a:rPr lang="en-US" sz="1200" b="0" i="0" err="1">
                <a:solidFill>
                  <a:srgbClr val="0D0D0D"/>
                </a:solidFill>
                <a:effectLst/>
                <a:highlight>
                  <a:srgbClr val="FFFFFF"/>
                </a:highlight>
                <a:latin typeface="Söhne"/>
                <a:cs typeface="Calibri"/>
              </a:rPr>
              <a:t>relevancce</a:t>
            </a:r>
            <a:endParaRPr lang="en-US" b="0" i="0">
              <a:solidFill>
                <a:srgbClr val="0D0D0D"/>
              </a:solidFill>
              <a:effectLst/>
              <a:highlight>
                <a:srgbClr val="FFFFFF"/>
              </a:highlight>
              <a:latin typeface="Söhne"/>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94</a:t>
            </a:fld>
            <a:endParaRPr lang="en-US"/>
          </a:p>
        </p:txBody>
      </p:sp>
    </p:spTree>
    <p:extLst>
      <p:ext uri="{BB962C8B-B14F-4D97-AF65-F5344CB8AC3E}">
        <p14:creationId xmlns:p14="http://schemas.microsoft.com/office/powerpoint/2010/main" val="31006157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D0D0D"/>
                </a:solidFill>
                <a:effectLst/>
                <a:highlight>
                  <a:srgbClr val="FFFFFF"/>
                </a:highlight>
                <a:latin typeface="Söhne"/>
              </a:rPr>
              <a:t>Critical appraisal in a systematic review involves assessing the quality and validity of included studies to determine their reliability and relevance to the research question. It typically includes evaluating study design, methodology, risk of bias, and other relevant factors. Critical appraisal helps researchers identify strengths and weaknesses in the evidence base, which informs the interpretation and synthesis of study findings. It ensures that only high-quality studies are used to draw conclusions in the systematic review, enhancing the credibility and reliability of the review's results.</a:t>
            </a:r>
          </a:p>
          <a:p>
            <a:endParaRPr lang="en-US" b="0" i="0">
              <a:solidFill>
                <a:srgbClr val="0D0D0D"/>
              </a:solidFill>
              <a:effectLst/>
              <a:highlight>
                <a:srgbClr val="FFFFFF"/>
              </a:highlight>
              <a:latin typeface="Söhne"/>
              <a:cs typeface="Calibri"/>
            </a:endParaRPr>
          </a:p>
          <a:p>
            <a:r>
              <a:rPr lang="en-US" b="0" i="0">
                <a:solidFill>
                  <a:srgbClr val="0D0D0D"/>
                </a:solidFill>
                <a:effectLst/>
                <a:highlight>
                  <a:srgbClr val="FFFFFF"/>
                </a:highlight>
                <a:latin typeface="Söhne"/>
                <a:cs typeface="Calibri"/>
              </a:rPr>
              <a:t>Things to consider </a:t>
            </a:r>
          </a:p>
          <a:p>
            <a:endParaRPr lang="en-US" b="0" i="0">
              <a:solidFill>
                <a:srgbClr val="0D0D0D"/>
              </a:solidFill>
              <a:effectLst/>
              <a:highlight>
                <a:srgbClr val="FFFFFF"/>
              </a:highlight>
              <a:latin typeface="Söhne"/>
              <a:cs typeface="Calibri"/>
            </a:endParaRPr>
          </a:p>
          <a:p>
            <a:r>
              <a:rPr lang="en-US" sz="1200"/>
              <a:t>Has the research been conducted in a way that minimizes bias? Is it trustworthy, has it been funded by an interested party, etc.</a:t>
            </a:r>
          </a:p>
          <a:p>
            <a:endParaRPr lang="en-US" sz="1200" b="0" i="0">
              <a:solidFill>
                <a:srgbClr val="0D0D0D"/>
              </a:solidFill>
              <a:effectLst/>
              <a:highlight>
                <a:srgbClr val="FFFFFF"/>
              </a:highlight>
              <a:latin typeface="Söhne"/>
              <a:cs typeface="Calibri"/>
            </a:endParaRPr>
          </a:p>
          <a:p>
            <a:r>
              <a:rPr lang="en-US" sz="1200"/>
              <a:t>What is the impact and importance of the findings? What real-world value does the research hold. </a:t>
            </a:r>
          </a:p>
          <a:p>
            <a:endParaRPr lang="en-US" sz="1200" b="0" i="0">
              <a:solidFill>
                <a:srgbClr val="0D0D0D"/>
              </a:solidFill>
              <a:effectLst/>
              <a:highlight>
                <a:srgbClr val="FFFFFF"/>
              </a:highlight>
              <a:latin typeface="Söhne"/>
              <a:cs typeface="Calibri"/>
            </a:endParaRPr>
          </a:p>
          <a:p>
            <a:r>
              <a:rPr lang="en-US" sz="1200"/>
              <a:t>Are the results applicable to your patient/population/problem? Is it relevant to your research question?</a:t>
            </a:r>
          </a:p>
          <a:p>
            <a:endParaRPr lang="en-US" sz="1200" b="0" i="0">
              <a:solidFill>
                <a:srgbClr val="0D0D0D"/>
              </a:solidFill>
              <a:effectLst/>
              <a:highlight>
                <a:srgbClr val="FFFFFF"/>
              </a:highlight>
              <a:latin typeface="Söhne"/>
              <a:cs typeface="Calibri"/>
            </a:endParaRPr>
          </a:p>
          <a:p>
            <a:r>
              <a:rPr lang="en-US" sz="1200" b="0" i="0">
                <a:solidFill>
                  <a:srgbClr val="0D0D0D"/>
                </a:solidFill>
                <a:effectLst/>
                <a:highlight>
                  <a:srgbClr val="FFFFFF"/>
                </a:highlight>
                <a:latin typeface="Söhne"/>
                <a:cs typeface="Calibri"/>
              </a:rPr>
              <a:t>Does it have Validity, Trustworthiness or results and value and </a:t>
            </a:r>
            <a:r>
              <a:rPr lang="en-US" sz="1200" b="0" i="0" err="1">
                <a:solidFill>
                  <a:srgbClr val="0D0D0D"/>
                </a:solidFill>
                <a:effectLst/>
                <a:highlight>
                  <a:srgbClr val="FFFFFF"/>
                </a:highlight>
                <a:latin typeface="Söhne"/>
                <a:cs typeface="Calibri"/>
              </a:rPr>
              <a:t>relevancce</a:t>
            </a:r>
            <a:endParaRPr lang="en-US" b="0" i="0">
              <a:solidFill>
                <a:srgbClr val="0D0D0D"/>
              </a:solidFill>
              <a:effectLst/>
              <a:highlight>
                <a:srgbClr val="FFFFFF"/>
              </a:highlight>
              <a:latin typeface="Söhne"/>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95</a:t>
            </a:fld>
            <a:endParaRPr lang="en-US"/>
          </a:p>
        </p:txBody>
      </p:sp>
    </p:spTree>
    <p:extLst>
      <p:ext uri="{BB962C8B-B14F-4D97-AF65-F5344CB8AC3E}">
        <p14:creationId xmlns:p14="http://schemas.microsoft.com/office/powerpoint/2010/main" val="19561779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78695-AD72-19F7-8BAD-998348B7A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CEA4B-0DF2-B840-4D41-EF06347500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59DFA-F736-E80A-50F7-9E85A64A22D5}"/>
              </a:ext>
            </a:extLst>
          </p:cNvPr>
          <p:cNvSpPr>
            <a:spLocks noGrp="1"/>
          </p:cNvSpPr>
          <p:nvPr>
            <p:ph type="body" idx="1"/>
          </p:nvPr>
        </p:nvSpPr>
        <p:spPr/>
        <p:txBody>
          <a:bodyPr/>
          <a:lstStyle/>
          <a:p>
            <a:r>
              <a:rPr lang="en-US" b="0" i="0">
                <a:solidFill>
                  <a:srgbClr val="0D0D0D"/>
                </a:solidFill>
                <a:effectLst/>
                <a:highlight>
                  <a:srgbClr val="FFFFFF"/>
                </a:highlight>
                <a:latin typeface="Söhne"/>
              </a:rPr>
              <a:t>Critical appraisal in a systematic review involves assessing the quality and validity of included studies to determine their reliability and relevance to the research question. It typically includes evaluating study design, methodology, risk of bias, and other relevant factors. Critical appraisal helps researchers identify strengths and weaknesses in the evidence base, which informs the interpretation and synthesis of study findings. It ensures that only high-quality studies are used to draw conclusions in the systematic review, enhancing the credibility and reliability of the review's results.</a:t>
            </a:r>
          </a:p>
          <a:p>
            <a:endParaRPr lang="en-US" b="0" i="0">
              <a:solidFill>
                <a:srgbClr val="0D0D0D"/>
              </a:solidFill>
              <a:effectLst/>
              <a:highlight>
                <a:srgbClr val="FFFFFF"/>
              </a:highlight>
              <a:latin typeface="Söhne"/>
              <a:cs typeface="Calibri"/>
            </a:endParaRPr>
          </a:p>
          <a:p>
            <a:r>
              <a:rPr lang="en-US" b="0" i="0">
                <a:solidFill>
                  <a:srgbClr val="0D0D0D"/>
                </a:solidFill>
                <a:effectLst/>
                <a:highlight>
                  <a:srgbClr val="FFFFFF"/>
                </a:highlight>
                <a:latin typeface="Söhne"/>
                <a:cs typeface="Calibri"/>
              </a:rPr>
              <a:t>Things to consider </a:t>
            </a:r>
          </a:p>
          <a:p>
            <a:endParaRPr lang="en-US" b="0" i="0">
              <a:solidFill>
                <a:srgbClr val="0D0D0D"/>
              </a:solidFill>
              <a:effectLst/>
              <a:highlight>
                <a:srgbClr val="FFFFFF"/>
              </a:highlight>
              <a:latin typeface="Söhne"/>
              <a:cs typeface="Calibri"/>
            </a:endParaRPr>
          </a:p>
          <a:p>
            <a:r>
              <a:rPr lang="en-US" sz="1200"/>
              <a:t>Has the research been conducted in a way that minimizes bias? Is it trustworthy, has it been funded by an interested party, etc.</a:t>
            </a:r>
          </a:p>
          <a:p>
            <a:endParaRPr lang="en-US" sz="1200" b="0" i="0">
              <a:solidFill>
                <a:srgbClr val="0D0D0D"/>
              </a:solidFill>
              <a:effectLst/>
              <a:highlight>
                <a:srgbClr val="FFFFFF"/>
              </a:highlight>
              <a:latin typeface="Söhne"/>
              <a:cs typeface="Calibri"/>
            </a:endParaRPr>
          </a:p>
          <a:p>
            <a:r>
              <a:rPr lang="en-US" sz="1200"/>
              <a:t>What is the impact and importance of the findings? What real-world value does the research hold. </a:t>
            </a:r>
          </a:p>
          <a:p>
            <a:endParaRPr lang="en-US" sz="1200" b="0" i="0">
              <a:solidFill>
                <a:srgbClr val="0D0D0D"/>
              </a:solidFill>
              <a:effectLst/>
              <a:highlight>
                <a:srgbClr val="FFFFFF"/>
              </a:highlight>
              <a:latin typeface="Söhne"/>
              <a:cs typeface="Calibri"/>
            </a:endParaRPr>
          </a:p>
          <a:p>
            <a:r>
              <a:rPr lang="en-US" sz="1200"/>
              <a:t>Are the results applicable to your patient/population/problem? Is it relevant to your research question?</a:t>
            </a:r>
          </a:p>
          <a:p>
            <a:endParaRPr lang="en-US" sz="1200" b="0" i="0">
              <a:solidFill>
                <a:srgbClr val="0D0D0D"/>
              </a:solidFill>
              <a:effectLst/>
              <a:highlight>
                <a:srgbClr val="FFFFFF"/>
              </a:highlight>
              <a:latin typeface="Söhne"/>
              <a:cs typeface="Calibri"/>
            </a:endParaRPr>
          </a:p>
          <a:p>
            <a:r>
              <a:rPr lang="en-US" sz="1200" b="0" i="0">
                <a:solidFill>
                  <a:srgbClr val="0D0D0D"/>
                </a:solidFill>
                <a:effectLst/>
                <a:highlight>
                  <a:srgbClr val="FFFFFF"/>
                </a:highlight>
                <a:latin typeface="Söhne"/>
                <a:cs typeface="Calibri"/>
              </a:rPr>
              <a:t>Does it have Validity, Trustworthiness or results and value and </a:t>
            </a:r>
            <a:r>
              <a:rPr lang="en-US" sz="1200" b="0" i="0" err="1">
                <a:solidFill>
                  <a:srgbClr val="0D0D0D"/>
                </a:solidFill>
                <a:effectLst/>
                <a:highlight>
                  <a:srgbClr val="FFFFFF"/>
                </a:highlight>
                <a:latin typeface="Söhne"/>
                <a:cs typeface="Calibri"/>
              </a:rPr>
              <a:t>relevancce</a:t>
            </a:r>
            <a:endParaRPr lang="en-US" b="0" i="0">
              <a:solidFill>
                <a:srgbClr val="0D0D0D"/>
              </a:solidFill>
              <a:effectLst/>
              <a:highlight>
                <a:srgbClr val="FFFFFF"/>
              </a:highlight>
              <a:latin typeface="Söhne"/>
              <a:cs typeface="Calibri"/>
            </a:endParaRPr>
          </a:p>
        </p:txBody>
      </p:sp>
      <p:sp>
        <p:nvSpPr>
          <p:cNvPr id="4" name="Slide Number Placeholder 3">
            <a:extLst>
              <a:ext uri="{FF2B5EF4-FFF2-40B4-BE49-F238E27FC236}">
                <a16:creationId xmlns:a16="http://schemas.microsoft.com/office/drawing/2014/main" id="{C5501802-4ADF-0EC8-ADD1-FFF3C3C6CEDE}"/>
              </a:ext>
            </a:extLst>
          </p:cNvPr>
          <p:cNvSpPr>
            <a:spLocks noGrp="1"/>
          </p:cNvSpPr>
          <p:nvPr>
            <p:ph type="sldNum" sz="quarter" idx="5"/>
          </p:nvPr>
        </p:nvSpPr>
        <p:spPr/>
        <p:txBody>
          <a:bodyPr/>
          <a:lstStyle/>
          <a:p>
            <a:fld id="{798C5307-140F-447F-BCBA-BB92E3A2906B}" type="slidenum">
              <a:rPr lang="en-US" smtClean="0"/>
              <a:t>96</a:t>
            </a:fld>
            <a:endParaRPr lang="en-US"/>
          </a:p>
        </p:txBody>
      </p:sp>
    </p:spTree>
    <p:extLst>
      <p:ext uri="{BB962C8B-B14F-4D97-AF65-F5344CB8AC3E}">
        <p14:creationId xmlns:p14="http://schemas.microsoft.com/office/powerpoint/2010/main" val="28924294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D0D0D"/>
                </a:solidFill>
                <a:effectLst/>
                <a:highlight>
                  <a:srgbClr val="FFFFFF"/>
                </a:highlight>
                <a:latin typeface="Söhne"/>
              </a:rPr>
              <a:t>Synthesizing and interpreting results in a systematic review involves collating, analyzing, and summarizing the findings from included studies to address the review's research question. This process may include statistical meta-analysis to quantify the overall effect size, as well as qualitative synthesis to explore themes, patterns, and discrepancies across studies. By integrating findings from multiple sources, researchers can draw conclusions, identify implications for practice or policy, and generate new insights or hypotheses. Effective synthesis and interpretation ensure that the systematic review provides a comprehensive and meaningful understanding of the topic under investigation.</a:t>
            </a:r>
          </a:p>
          <a:p>
            <a:endParaRPr lang="en-US" b="0" i="0">
              <a:solidFill>
                <a:srgbClr val="0D0D0D"/>
              </a:solidFill>
              <a:effectLst/>
              <a:highlight>
                <a:srgbClr val="FFFFFF"/>
              </a:highlight>
              <a:latin typeface="Söhne"/>
            </a:endParaRPr>
          </a:p>
          <a:p>
            <a:r>
              <a:rPr lang="en-US" b="1" i="0">
                <a:effectLst/>
                <a:latin typeface="Arial" panose="020B0604020202020204" pitchFamily="34" charset="0"/>
                <a:cs typeface="Arial" panose="020B0604020202020204" pitchFamily="34" charset="0"/>
              </a:rPr>
              <a:t>The interpretation/discussion section shows</a:t>
            </a:r>
          </a:p>
          <a:p>
            <a:endParaRPr lang="en-US" b="1" i="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Strengths</a:t>
            </a:r>
            <a:r>
              <a:rPr lang="en-US" b="0" i="0">
                <a:effectLst/>
                <a:latin typeface="Arial" panose="020B0604020202020204" pitchFamily="34" charset="0"/>
                <a:cs typeface="Arial" panose="020B0604020202020204" pitchFamily="34" charset="0"/>
              </a:rPr>
              <a:t>/weaknesses</a:t>
            </a:r>
          </a:p>
          <a:p>
            <a:endParaRPr lang="en-US" b="1" i="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Potential </a:t>
            </a:r>
            <a:r>
              <a:rPr lang="en-US" b="0" i="0">
                <a:effectLst/>
                <a:latin typeface="Arial" panose="020B0604020202020204" pitchFamily="34" charset="0"/>
                <a:cs typeface="Arial" panose="020B0604020202020204" pitchFamily="34" charset="0"/>
              </a:rPr>
              <a:t>biases</a:t>
            </a:r>
          </a:p>
          <a:p>
            <a:endParaRPr lang="en-US" b="1" i="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Implications </a:t>
            </a:r>
            <a:r>
              <a:rPr lang="en-US" b="0" i="0">
                <a:effectLst/>
                <a:latin typeface="Arial" panose="020B0604020202020204" pitchFamily="34" charset="0"/>
                <a:cs typeface="Arial" panose="020B0604020202020204" pitchFamily="34" charset="0"/>
              </a:rPr>
              <a:t>for healthcare</a:t>
            </a:r>
            <a:r>
              <a:rPr lang="en-US">
                <a:latin typeface="Arial" panose="020B0604020202020204" pitchFamily="34" charset="0"/>
                <a:cs typeface="Arial" panose="020B0604020202020204" pitchFamily="34" charset="0"/>
              </a:rPr>
              <a:t> </a:t>
            </a:r>
            <a:endParaRPr lang="en-US" b="0" i="0">
              <a:effectLst/>
              <a:latin typeface="Arial" panose="020B0604020202020204" pitchFamily="34" charset="0"/>
              <a:cs typeface="Arial" panose="020B0604020202020204" pitchFamily="34" charset="0"/>
            </a:endParaRPr>
          </a:p>
          <a:p>
            <a:endParaRPr lang="en-US" b="1" i="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Analyzes </a:t>
            </a:r>
            <a:r>
              <a:rPr lang="en-US" b="0" i="0">
                <a:effectLst/>
                <a:latin typeface="Arial" panose="020B0604020202020204" pitchFamily="34" charset="0"/>
                <a:cs typeface="Arial" panose="020B0604020202020204" pitchFamily="34" charset="0"/>
              </a:rPr>
              <a:t>review results</a:t>
            </a:r>
            <a:r>
              <a:rPr lang="en-US">
                <a:latin typeface="Arial" panose="020B0604020202020204" pitchFamily="34" charset="0"/>
                <a:cs typeface="Arial" panose="020B0604020202020204" pitchFamily="34" charset="0"/>
              </a:rPr>
              <a:t> </a:t>
            </a:r>
            <a:endParaRPr lang="en-US" b="0" i="0">
              <a:effectLst/>
              <a:latin typeface="Arial" panose="020B0604020202020204" pitchFamily="34" charset="0"/>
              <a:cs typeface="Arial" panose="020B0604020202020204" pitchFamily="34" charset="0"/>
            </a:endParaRPr>
          </a:p>
          <a:p>
            <a:endParaRPr lang="en-US" b="1" i="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Discussing </a:t>
            </a:r>
            <a:r>
              <a:rPr lang="en-US" b="0" i="0">
                <a:effectLst/>
                <a:latin typeface="Arial" panose="020B0604020202020204" pitchFamily="34" charset="0"/>
                <a:cs typeface="Arial" panose="020B0604020202020204" pitchFamily="34" charset="0"/>
              </a:rPr>
              <a:t>evidence validity</a:t>
            </a:r>
          </a:p>
          <a:p>
            <a:endParaRPr lang="en-US" b="1" i="0">
              <a:effectLst/>
              <a:latin typeface="Arial" panose="020B0604020202020204" pitchFamily="34" charset="0"/>
              <a:cs typeface="Arial" panose="020B0604020202020204" pitchFamily="34" charset="0"/>
            </a:endParaRPr>
          </a:p>
          <a:p>
            <a:endParaRPr lang="en-US" b="1" i="0">
              <a:effectLst/>
              <a:latin typeface="Arial" panose="020B0604020202020204" pitchFamily="34" charset="0"/>
              <a:cs typeface="Arial" panose="020B0604020202020204" pitchFamily="34" charset="0"/>
            </a:endParaRPr>
          </a:p>
          <a:p>
            <a:endParaRPr lang="en-US" b="1" i="0">
              <a:solidFill>
                <a:srgbClr val="0D0D0D"/>
              </a:solidFill>
              <a:effectLst/>
              <a:highlight>
                <a:srgbClr val="FFFFFF"/>
              </a:highlight>
              <a:latin typeface="Arial" panose="020B0604020202020204" pitchFamily="34" charset="0"/>
              <a:cs typeface="Arial" panose="020B0604020202020204" pitchFamily="34" charset="0"/>
            </a:endParaRPr>
          </a:p>
          <a:p>
            <a:endParaRPr lang="en-US" b="0" i="0">
              <a:solidFill>
                <a:srgbClr val="0D0D0D"/>
              </a:solidFill>
              <a:effectLst/>
              <a:highlight>
                <a:srgbClr val="FFFFFF"/>
              </a:highlight>
              <a:latin typeface="Söhne"/>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97</a:t>
            </a:fld>
            <a:endParaRPr lang="en-US"/>
          </a:p>
        </p:txBody>
      </p:sp>
    </p:spTree>
    <p:extLst>
      <p:ext uri="{BB962C8B-B14F-4D97-AF65-F5344CB8AC3E}">
        <p14:creationId xmlns:p14="http://schemas.microsoft.com/office/powerpoint/2010/main" val="21065010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98</a:t>
            </a:fld>
            <a:endParaRPr lang="en-US"/>
          </a:p>
        </p:txBody>
      </p:sp>
    </p:spTree>
    <p:extLst>
      <p:ext uri="{BB962C8B-B14F-4D97-AF65-F5344CB8AC3E}">
        <p14:creationId xmlns:p14="http://schemas.microsoft.com/office/powerpoint/2010/main" val="27902326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947F7-380D-CD82-F637-2E76A4EAB3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A8646-2E1E-DD9B-815C-2D20C48B6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CFA500-C7B2-DD66-C1FF-74293FA3A8F9}"/>
              </a:ext>
            </a:extLst>
          </p:cNvPr>
          <p:cNvSpPr>
            <a:spLocks noGrp="1"/>
          </p:cNvSpPr>
          <p:nvPr>
            <p:ph type="body" idx="1"/>
          </p:nvPr>
        </p:nvSpPr>
        <p:spPr/>
        <p:txBody>
          <a:bodyPr/>
          <a:lstStyle/>
          <a:p>
            <a:r>
              <a:rPr lang="en-US">
                <a:ea typeface="Calibri"/>
                <a:cs typeface="Calibri"/>
              </a:rPr>
              <a:t>Abstracting data in a systematic review involves extracting relevant information from included studies to address the review's research question. This typically includes details such as study characteristics, participant demographics, intervention/exposure details, outcomes measured, and key findings. Abstracted data are organized and synthesized to facilitate analysis and interpretation, enabling researchers to identify patterns, trends, and associations across studies. Effective abstraction ensures that the systematic review accurately reflects the evidence base and supports robust conclusions.</a:t>
            </a:r>
          </a:p>
          <a:p>
            <a:endParaRPr lang="en-US">
              <a:cs typeface="Calibri"/>
            </a:endParaRPr>
          </a:p>
          <a:p>
            <a:r>
              <a:rPr lang="en-US">
                <a:cs typeface="Calibri"/>
              </a:rPr>
              <a:t>At this stage it pays to be </a:t>
            </a:r>
            <a:r>
              <a:rPr lang="en-US" err="1">
                <a:cs typeface="Calibri"/>
              </a:rPr>
              <a:t>orgaised</a:t>
            </a:r>
            <a:r>
              <a:rPr lang="en-US">
                <a:cs typeface="Calibri"/>
              </a:rPr>
              <a:t> with your data.</a:t>
            </a:r>
          </a:p>
          <a:p>
            <a:endParaRPr lang="en-US">
              <a:cs typeface="Calibri"/>
            </a:endParaRPr>
          </a:p>
          <a:p>
            <a:r>
              <a:rPr lang="en-US">
                <a:cs typeface="Calibri"/>
              </a:rPr>
              <a:t>Making a form is a good way to organize your thoughts on each article you have reviewed. Here is an example</a:t>
            </a:r>
          </a:p>
          <a:p>
            <a:endParaRPr lang="en-US">
              <a:cs typeface="Calibri"/>
            </a:endParaRPr>
          </a:p>
          <a:p>
            <a:pPr algn="l"/>
            <a:r>
              <a:rPr lang="en-US" b="1" i="0">
                <a:effectLst/>
                <a:latin typeface="Arial" panose="020B0604020202020204" pitchFamily="34" charset="0"/>
                <a:cs typeface="Arial" panose="020B0604020202020204" pitchFamily="34" charset="0"/>
              </a:rPr>
              <a:t>Customize for Your Review</a:t>
            </a:r>
          </a:p>
          <a:p>
            <a:pPr marL="285750" indent="-285750" algn="l">
              <a:buFont typeface="Arial" panose="020B0604020202020204" pitchFamily="34" charset="0"/>
              <a:buChar char="•"/>
            </a:pPr>
            <a:r>
              <a:rPr lang="en-US" i="0">
                <a:effectLst/>
                <a:latin typeface="Arial" panose="020B0604020202020204" pitchFamily="34" charset="0"/>
                <a:cs typeface="Arial" panose="020B0604020202020204" pitchFamily="34" charset="0"/>
              </a:rPr>
              <a:t>Adjust the form based on what you're studying</a:t>
            </a:r>
          </a:p>
          <a:p>
            <a:endParaRPr lang="en-US">
              <a:cs typeface="Calibri"/>
            </a:endParaRPr>
          </a:p>
          <a:p>
            <a:pPr algn="l"/>
            <a:r>
              <a:rPr lang="en-US" b="1" i="0">
                <a:effectLst/>
                <a:latin typeface="Arial" panose="020B0604020202020204" pitchFamily="34" charset="0"/>
                <a:cs typeface="Arial" panose="020B0604020202020204" pitchFamily="34" charset="0"/>
              </a:rPr>
              <a:t>Finding the Right Balance</a:t>
            </a:r>
          </a:p>
          <a:p>
            <a:pPr marL="285750" indent="-285750" algn="l">
              <a:buFont typeface="Arial" panose="020B0604020202020204" pitchFamily="34" charset="0"/>
              <a:buChar char="•"/>
            </a:pPr>
            <a:r>
              <a:rPr lang="en-US" i="0">
                <a:effectLst/>
                <a:latin typeface="Arial" panose="020B0604020202020204" pitchFamily="34" charset="0"/>
                <a:cs typeface="Arial" panose="020B0604020202020204" pitchFamily="34" charset="0"/>
              </a:rPr>
              <a:t>Don't get too much data; keep it essential</a:t>
            </a:r>
          </a:p>
          <a:p>
            <a:endParaRPr lang="en-US">
              <a:cs typeface="Calibri"/>
            </a:endParaRPr>
          </a:p>
          <a:p>
            <a:r>
              <a:rPr lang="en-US">
                <a:cs typeface="Calibri"/>
              </a:rPr>
              <a:t>And here is an example of a Rise of bias form</a:t>
            </a:r>
          </a:p>
        </p:txBody>
      </p:sp>
      <p:sp>
        <p:nvSpPr>
          <p:cNvPr id="4" name="Slide Number Placeholder 3">
            <a:extLst>
              <a:ext uri="{FF2B5EF4-FFF2-40B4-BE49-F238E27FC236}">
                <a16:creationId xmlns:a16="http://schemas.microsoft.com/office/drawing/2014/main" id="{03B27B09-F662-B65D-26CD-BB331F238117}"/>
              </a:ext>
            </a:extLst>
          </p:cNvPr>
          <p:cNvSpPr>
            <a:spLocks noGrp="1"/>
          </p:cNvSpPr>
          <p:nvPr>
            <p:ph type="sldNum" sz="quarter" idx="5"/>
          </p:nvPr>
        </p:nvSpPr>
        <p:spPr/>
        <p:txBody>
          <a:bodyPr/>
          <a:lstStyle/>
          <a:p>
            <a:fld id="{798C5307-140F-447F-BCBA-BB92E3A2906B}" type="slidenum">
              <a:rPr lang="en-US" smtClean="0"/>
              <a:t>99</a:t>
            </a:fld>
            <a:endParaRPr lang="en-US"/>
          </a:p>
        </p:txBody>
      </p:sp>
    </p:spTree>
    <p:extLst>
      <p:ext uri="{BB962C8B-B14F-4D97-AF65-F5344CB8AC3E}">
        <p14:creationId xmlns:p14="http://schemas.microsoft.com/office/powerpoint/2010/main" val="16199526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D0D0D"/>
                </a:solidFill>
                <a:effectLst/>
                <a:highlight>
                  <a:srgbClr val="FFFFFF"/>
                </a:highlight>
                <a:latin typeface="Söhne"/>
              </a:rPr>
              <a:t>In a systematic review, thematic analysis involves identifying recurring themes or patterns within qualitative data extracted from included studies. Researchers categorize and organize data into themes that capture key concepts, ideas, or experiences related to the research question. Thematic analysis helps to uncover underlying meanings and relationships within the data, providing insights into the breadth and depth of the topic under investigation. It offers a structured approach to synthesizing qualitative evidence, enhancing the comprehensiveness and interpretability of the systematic review findings.</a:t>
            </a:r>
          </a:p>
          <a:p>
            <a:endParaRPr lang="en-US" b="0" i="0">
              <a:solidFill>
                <a:srgbClr val="0D0D0D"/>
              </a:solidFill>
              <a:effectLst/>
              <a:highlight>
                <a:srgbClr val="FFFFFF"/>
              </a:highlight>
              <a:latin typeface="Söhne"/>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chemeClr val="tx1">
                    <a:lumMod val="75000"/>
                    <a:lumOff val="25000"/>
                  </a:schemeClr>
                </a:solidFill>
                <a:effectLst/>
                <a:highlight>
                  <a:srgbClr val="FFFFFF"/>
                </a:highlight>
                <a:latin typeface="Arial" panose="020B0604020202020204" pitchFamily="34" charset="0"/>
              </a:rPr>
              <a:t>Thematic synthesis has three stages:</a:t>
            </a:r>
          </a:p>
          <a:p>
            <a:endParaRPr lang="en-US" b="0" i="0">
              <a:solidFill>
                <a:srgbClr val="0D0D0D"/>
              </a:solidFill>
              <a:effectLst/>
              <a:highlight>
                <a:srgbClr val="FFFFFF"/>
              </a:highlight>
              <a:latin typeface="Söhne"/>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chemeClr val="tx1">
                    <a:lumMod val="75000"/>
                    <a:lumOff val="25000"/>
                  </a:schemeClr>
                </a:solidFill>
                <a:effectLst/>
                <a:highlight>
                  <a:srgbClr val="FFFFFF"/>
                </a:highlight>
                <a:latin typeface="Arial" panose="020B0604020202020204" pitchFamily="34" charset="0"/>
              </a:rPr>
              <a:t>the coding of text 'line-by-line’</a:t>
            </a:r>
          </a:p>
          <a:p>
            <a:endParaRPr lang="en-US">
              <a:cs typeface="Calibri"/>
            </a:endParaRPr>
          </a:p>
          <a:p>
            <a:r>
              <a:rPr lang="en-US" b="0" i="0">
                <a:solidFill>
                  <a:schemeClr val="tx1">
                    <a:lumMod val="75000"/>
                    <a:lumOff val="25000"/>
                  </a:schemeClr>
                </a:solidFill>
                <a:effectLst/>
                <a:highlight>
                  <a:srgbClr val="FFFFFF"/>
                </a:highlight>
                <a:latin typeface="Arial" panose="020B0604020202020204" pitchFamily="34" charset="0"/>
              </a:rPr>
              <a:t>the development of 'descriptive themes</a:t>
            </a:r>
          </a:p>
          <a:p>
            <a:endParaRPr lang="en-US" b="0" i="0">
              <a:solidFill>
                <a:schemeClr val="tx1">
                  <a:lumMod val="75000"/>
                  <a:lumOff val="25000"/>
                </a:schemeClr>
              </a:solidFill>
              <a:effectLst/>
              <a:highlight>
                <a:srgbClr val="FFFFFF"/>
              </a:highlight>
              <a:latin typeface="Arial" panose="020B0604020202020204" pitchFamily="34" charset="0"/>
              <a:cs typeface="Calibri"/>
            </a:endParaRPr>
          </a:p>
          <a:p>
            <a:r>
              <a:rPr lang="en-US" b="0" i="0">
                <a:solidFill>
                  <a:schemeClr val="tx1">
                    <a:lumMod val="75000"/>
                    <a:lumOff val="25000"/>
                  </a:schemeClr>
                </a:solidFill>
                <a:effectLst/>
                <a:highlight>
                  <a:srgbClr val="FFFFFF"/>
                </a:highlight>
                <a:latin typeface="Arial" panose="020B0604020202020204" pitchFamily="34" charset="0"/>
              </a:rPr>
              <a:t>and the generation of 'analytical themes</a:t>
            </a:r>
          </a:p>
          <a:p>
            <a:endParaRPr lang="en-US" b="0" i="0">
              <a:solidFill>
                <a:schemeClr val="tx1">
                  <a:lumMod val="75000"/>
                  <a:lumOff val="25000"/>
                </a:schemeClr>
              </a:solidFill>
              <a:effectLst/>
              <a:highlight>
                <a:srgbClr val="FFFFFF"/>
              </a:highlight>
              <a:latin typeface="Arial" panose="020B0604020202020204" pitchFamily="34" charset="0"/>
              <a:cs typeface="Calibri"/>
            </a:endParaRPr>
          </a:p>
          <a:p>
            <a:r>
              <a:rPr lang="en-US" b="0" i="0">
                <a:solidFill>
                  <a:srgbClr val="0D0D0D"/>
                </a:solidFill>
                <a:effectLst/>
                <a:highlight>
                  <a:srgbClr val="FFFFFF"/>
                </a:highlight>
                <a:latin typeface="Söhne"/>
              </a:rPr>
              <a:t>In a systematic review, content analysis involves systematically coding and categorizing textual or visual data from included studies to identify specific content elements related to the research question. Researchers analyze the frequency, distribution, and characteristics of these content elements to draw conclusions or identify patterns across the data set. Content analysis allows for the exploration of textual descriptions, quotes, images, or other forms of data, providing insights into the nature and scope of the topic under investigation. It offers a structured and rigorous method for synthesizing qualitative data in systematic reviews, contributing to a deeper understanding of the research area.</a:t>
            </a:r>
            <a:endParaRPr lang="en-US" b="0" i="0">
              <a:solidFill>
                <a:schemeClr val="tx1">
                  <a:lumMod val="75000"/>
                  <a:lumOff val="25000"/>
                </a:schemeClr>
              </a:solidFill>
              <a:effectLst/>
              <a:highlight>
                <a:srgbClr val="FFFFFF"/>
              </a:highlight>
              <a:latin typeface="Arial" panose="020B0604020202020204" pitchFamily="34" charset="0"/>
              <a:cs typeface="Calibri"/>
            </a:endParaRPr>
          </a:p>
          <a:p>
            <a:endParaRPr lang="en-US" b="0" i="0">
              <a:solidFill>
                <a:schemeClr val="tx1">
                  <a:lumMod val="75000"/>
                  <a:lumOff val="25000"/>
                </a:schemeClr>
              </a:solidFill>
              <a:effectLst/>
              <a:highlight>
                <a:srgbClr val="FFFFFF"/>
              </a:highlight>
              <a:latin typeface="Arial" panose="020B0604020202020204" pitchFamily="34" charset="0"/>
              <a:cs typeface="Calibri"/>
            </a:endParaRPr>
          </a:p>
          <a:p>
            <a:r>
              <a:rPr lang="en-US" b="0" i="0">
                <a:solidFill>
                  <a:schemeClr val="tx1">
                    <a:lumMod val="75000"/>
                    <a:lumOff val="25000"/>
                  </a:schemeClr>
                </a:solidFill>
                <a:effectLst/>
                <a:highlight>
                  <a:srgbClr val="FFFFFF"/>
                </a:highlight>
                <a:latin typeface="Arial" panose="020B0604020202020204" pitchFamily="34" charset="0"/>
                <a:cs typeface="Calibri"/>
              </a:rPr>
              <a:t>Preparation</a:t>
            </a:r>
          </a:p>
          <a:p>
            <a:endParaRPr lang="en-US" b="0" i="0">
              <a:solidFill>
                <a:schemeClr val="tx1">
                  <a:lumMod val="75000"/>
                  <a:lumOff val="25000"/>
                </a:schemeClr>
              </a:solidFill>
              <a:effectLst/>
              <a:highlight>
                <a:srgbClr val="FFFFFF"/>
              </a:highlight>
              <a:latin typeface="Arial" panose="020B0604020202020204" pitchFamily="34" charset="0"/>
              <a:cs typeface="Calibri"/>
            </a:endParaRPr>
          </a:p>
          <a:p>
            <a:r>
              <a:rPr lang="en-US" b="0" i="0">
                <a:solidFill>
                  <a:schemeClr val="tx1">
                    <a:lumMod val="75000"/>
                    <a:lumOff val="25000"/>
                  </a:schemeClr>
                </a:solidFill>
                <a:effectLst/>
                <a:highlight>
                  <a:srgbClr val="FFFFFF"/>
                </a:highlight>
                <a:latin typeface="Arial" panose="020B0604020202020204" pitchFamily="34" charset="0"/>
                <a:cs typeface="Calibri"/>
              </a:rPr>
              <a:t>Organizing</a:t>
            </a:r>
          </a:p>
          <a:p>
            <a:endParaRPr lang="en-US" b="0" i="0">
              <a:solidFill>
                <a:schemeClr val="tx1">
                  <a:lumMod val="75000"/>
                  <a:lumOff val="25000"/>
                </a:schemeClr>
              </a:solidFill>
              <a:effectLst/>
              <a:highlight>
                <a:srgbClr val="FFFFFF"/>
              </a:highlight>
              <a:latin typeface="Arial" panose="020B0604020202020204" pitchFamily="34" charset="0"/>
              <a:cs typeface="Calibri"/>
            </a:endParaRPr>
          </a:p>
          <a:p>
            <a:r>
              <a:rPr lang="en-US" b="0" i="0">
                <a:solidFill>
                  <a:schemeClr val="tx1">
                    <a:lumMod val="75000"/>
                    <a:lumOff val="25000"/>
                  </a:schemeClr>
                </a:solidFill>
                <a:effectLst/>
                <a:highlight>
                  <a:srgbClr val="FFFFFF"/>
                </a:highlight>
                <a:latin typeface="Arial" panose="020B0604020202020204" pitchFamily="34" charset="0"/>
                <a:cs typeface="Calibri"/>
              </a:rPr>
              <a:t>Analysis and Interpretation</a:t>
            </a:r>
          </a:p>
          <a:p>
            <a:endParaRPr lang="en-US" b="0" i="0">
              <a:solidFill>
                <a:schemeClr val="tx1">
                  <a:lumMod val="75000"/>
                  <a:lumOff val="25000"/>
                </a:schemeClr>
              </a:solidFill>
              <a:effectLst/>
              <a:highlight>
                <a:srgbClr val="FFFFFF"/>
              </a:highlight>
              <a:latin typeface="Arial" panose="020B0604020202020204" pitchFamily="34" charset="0"/>
              <a:cs typeface="Calibri"/>
            </a:endParaRPr>
          </a:p>
          <a:p>
            <a:endParaRPr lang="en-US" b="0" i="0">
              <a:solidFill>
                <a:schemeClr val="tx1">
                  <a:lumMod val="75000"/>
                  <a:lumOff val="25000"/>
                </a:schemeClr>
              </a:solidFill>
              <a:effectLst/>
              <a:highlight>
                <a:srgbClr val="FFFFFF"/>
              </a:highlight>
              <a:latin typeface="Arial" panose="020B0604020202020204" pitchFamily="34" charset="0"/>
              <a:cs typeface="Calibri"/>
            </a:endParaRPr>
          </a:p>
          <a:p>
            <a:endParaRPr lang="en-US" b="0" i="0">
              <a:solidFill>
                <a:schemeClr val="tx1">
                  <a:lumMod val="75000"/>
                  <a:lumOff val="25000"/>
                </a:schemeClr>
              </a:solidFill>
              <a:effectLst/>
              <a:highlight>
                <a:srgbClr val="FFFFFF"/>
              </a:highlight>
              <a:latin typeface="Arial" panose="020B0604020202020204" pitchFamily="34" charset="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98C5307-140F-447F-BCBA-BB92E3A2906B}" type="slidenum">
              <a:rPr lang="en-US" smtClean="0"/>
              <a:t>100</a:t>
            </a:fld>
            <a:endParaRPr lang="en-US"/>
          </a:p>
        </p:txBody>
      </p:sp>
    </p:spTree>
    <p:extLst>
      <p:ext uri="{BB962C8B-B14F-4D97-AF65-F5344CB8AC3E}">
        <p14:creationId xmlns:p14="http://schemas.microsoft.com/office/powerpoint/2010/main" val="3099347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Conducting a successful review</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2023</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Conducting a successful review</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2023</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Conducting a successful review</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2023</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00162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3765F9-BAB3-71AD-6A2F-9E1375BA7812}"/>
              </a:ext>
            </a:extLst>
          </p:cNvPr>
          <p:cNvSpPr>
            <a:spLocks noGrp="1"/>
          </p:cNvSpPr>
          <p:nvPr>
            <p:ph type="dt" sz="half" idx="10"/>
          </p:nvPr>
        </p:nvSpPr>
        <p:spPr/>
        <p:txBody>
          <a:bodyPr/>
          <a:lstStyle/>
          <a:p>
            <a:r>
              <a:rPr lang="en-US"/>
              <a:t>2023</a:t>
            </a:r>
          </a:p>
        </p:txBody>
      </p:sp>
      <p:sp>
        <p:nvSpPr>
          <p:cNvPr id="3" name="Footer Placeholder 2">
            <a:extLst>
              <a:ext uri="{FF2B5EF4-FFF2-40B4-BE49-F238E27FC236}">
                <a16:creationId xmlns:a16="http://schemas.microsoft.com/office/drawing/2014/main" id="{194B124F-49AA-6BD6-01A9-6E5002192BF7}"/>
              </a:ext>
            </a:extLst>
          </p:cNvPr>
          <p:cNvSpPr>
            <a:spLocks noGrp="1"/>
          </p:cNvSpPr>
          <p:nvPr>
            <p:ph type="ftr" sz="quarter" idx="11"/>
          </p:nvPr>
        </p:nvSpPr>
        <p:spPr/>
        <p:txBody>
          <a:bodyPr/>
          <a:lstStyle/>
          <a:p>
            <a:r>
              <a:rPr lang="en-US" sz="1050"/>
              <a:t>Conducting a successful review</a:t>
            </a:r>
          </a:p>
        </p:txBody>
      </p:sp>
      <p:sp>
        <p:nvSpPr>
          <p:cNvPr id="4" name="Slide Number Placeholder 3">
            <a:extLst>
              <a:ext uri="{FF2B5EF4-FFF2-40B4-BE49-F238E27FC236}">
                <a16:creationId xmlns:a16="http://schemas.microsoft.com/office/drawing/2014/main" id="{136536E7-75B9-4A62-01DF-C1165C0F5500}"/>
              </a:ext>
            </a:extLst>
          </p:cNvPr>
          <p:cNvSpPr>
            <a:spLocks noGrp="1"/>
          </p:cNvSpPr>
          <p:nvPr>
            <p:ph type="sldNum" sz="quarter" idx="12"/>
          </p:nvPr>
        </p:nvSpPr>
        <p:spPr/>
        <p:txBody>
          <a:bodyPr/>
          <a:lstStyle/>
          <a:p>
            <a:fld id="{0D4885A8-DDA8-4FCF-AB25-DA8F78EC7557}" type="slidenum">
              <a:rPr lang="en-US" smtClean="0"/>
              <a:pPr/>
              <a:t>‹#›</a:t>
            </a:fld>
            <a:endParaRPr lang="en-US"/>
          </a:p>
        </p:txBody>
      </p:sp>
    </p:spTree>
    <p:extLst>
      <p:ext uri="{BB962C8B-B14F-4D97-AF65-F5344CB8AC3E}">
        <p14:creationId xmlns:p14="http://schemas.microsoft.com/office/powerpoint/2010/main" val="371777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a:t>Conducting a successful review</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2023</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effectLst>
                  <a:outerShdw blurRad="38100" dist="38100" dir="2700000" algn="tl">
                    <a:srgbClr val="000000">
                      <a:alpha val="43137"/>
                    </a:srgbClr>
                  </a:outerShdw>
                </a:effectLst>
              </a:rPr>
              <a:t>Conducting a successful review</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2023</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Conducting a successful review</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2023</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a:t>Conducting a successful review</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2023</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a:t>Conducting a successful review</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2023</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Conducting a successful review</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2023</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Conducting a successful review</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2023</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Conducting a successful review</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2023</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a:t>2023</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a:t>Conducting a successful review</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s://creativecommons.org/licenses/by-sa/2.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sigmapubs.onlinelibrary.wiley.com/doi/full/10.1111/wvn.12134" TargetMode="External"/><Relationship Id="rId5" Type="http://schemas.openxmlformats.org/officeDocument/2006/relationships/hyperlink" Target="https://doi.org/10.19173/irrodl.v24i1.6780" TargetMode="External"/><Relationship Id="rId4" Type="http://schemas.openxmlformats.org/officeDocument/2006/relationships/image" Target="../media/image19.sv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hyperlink" Target="https://creativecommons.org/licenses/by-sa/2.0/"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www.storyset.com/" TargetMode="External"/><Relationship Id="rId5" Type="http://schemas.openxmlformats.org/officeDocument/2006/relationships/hyperlink" Target="https://www.flaticon.com/authors/freepik" TargetMode="External"/><Relationship Id="rId4" Type="http://schemas.openxmlformats.org/officeDocument/2006/relationships/hyperlink" Target="https://storyset.com/illustration/questions/pana"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hyperlink" Target="https://training.cochrane.org/handbook" TargetMode="External"/><Relationship Id="rId7" Type="http://schemas.openxmlformats.org/officeDocument/2006/relationships/image" Target="../media/image24.png"/><Relationship Id="rId12"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guides.lib.monash.edu/systematic-review" TargetMode="External"/><Relationship Id="rId11" Type="http://schemas.openxmlformats.org/officeDocument/2006/relationships/hyperlink" Target="http://www.storyset.com/" TargetMode="External"/><Relationship Id="rId5" Type="http://schemas.openxmlformats.org/officeDocument/2006/relationships/hyperlink" Target="https://canvas.auckland.ac.nz/courses/99200" TargetMode="External"/><Relationship Id="rId10" Type="http://schemas.openxmlformats.org/officeDocument/2006/relationships/hyperlink" Target="https://www.flaticon.com/authors/freepik" TargetMode="External"/><Relationship Id="rId4" Type="http://schemas.openxmlformats.org/officeDocument/2006/relationships/hyperlink" Target="https://jbi.global/" TargetMode="External"/><Relationship Id="rId9" Type="http://schemas.openxmlformats.org/officeDocument/2006/relationships/hyperlink" Target="https://storyset.com/illustration/reading-book/pan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hyperlink" Target="https://auckland.libguides.com/home" TargetMode="External"/><Relationship Id="rId3" Type="http://schemas.openxmlformats.org/officeDocument/2006/relationships/image" Target="../media/image26.png"/><Relationship Id="rId7" Type="http://schemas.openxmlformats.org/officeDocument/2006/relationships/hyperlink" Target="https://auckland.primo.exlibrisgroup.com/permalink/64UAUCK_INST/1lk16jl/alma99134396714002091" TargetMode="External"/><Relationship Id="rId12" Type="http://schemas.openxmlformats.org/officeDocument/2006/relationships/hyperlink" Target="http://www.storyset.com/"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www.cochranelibrary.com/?contentLanguage=eng" TargetMode="External"/><Relationship Id="rId11" Type="http://schemas.openxmlformats.org/officeDocument/2006/relationships/hyperlink" Target="https://www.flaticon.com/authors/freepik" TargetMode="External"/><Relationship Id="rId5" Type="http://schemas.openxmlformats.org/officeDocument/2006/relationships/hyperlink" Target="https://auckland.primo.exlibrisgroup.com/permalink/64UAUCK_INST/1lk16jl/alma9955080314002091" TargetMode="External"/><Relationship Id="rId10" Type="http://schemas.openxmlformats.org/officeDocument/2006/relationships/hyperlink" Target="https://storyset.com/illustration/reading-book/pana" TargetMode="External"/><Relationship Id="rId4" Type="http://schemas.openxmlformats.org/officeDocument/2006/relationships/hyperlink" Target="https://www.crd.york.ac.uk/PROSPERO/" TargetMode="Externa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hyperlink" Target="http://www.storyset.com/" TargetMode="External"/><Relationship Id="rId5" Type="http://schemas.openxmlformats.org/officeDocument/2006/relationships/hyperlink" Target="https://www.flaticon.com/authors/freepik" TargetMode="External"/><Relationship Id="rId4" Type="http://schemas.openxmlformats.org/officeDocument/2006/relationships/hyperlink" Target="https://storyset.com/illustration/reading-book/pan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9.sv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31.sv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cochranelibrary.com/cdsr/doi/10.1002/14651858.CD004002/full" TargetMode="External"/><Relationship Id="rId7" Type="http://schemas.openxmlformats.org/officeDocument/2006/relationships/image" Target="../media/image35.svg"/><Relationship Id="rId12"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28.xml.rels><?xml version="1.0" encoding="UTF-8" standalone="yes"?>
<Relationships xmlns="http://schemas.openxmlformats.org/package/2006/relationships"><Relationship Id="rId8" Type="http://schemas.openxmlformats.org/officeDocument/2006/relationships/hyperlink" Target="https://storyset.com/illustration/questions/pana" TargetMode="External"/><Relationship Id="rId3" Type="http://schemas.openxmlformats.org/officeDocument/2006/relationships/hyperlink" Target="https://www.crd.york.ac.uk/PROSPEROFILES/3611_STRATEGY_20130031.pdf" TargetMode="External"/><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hyperlink" Target="https://www.prisma-statement.org/protocols" TargetMode="External"/><Relationship Id="rId11" Type="http://schemas.openxmlformats.org/officeDocument/2006/relationships/image" Target="../media/image40.png"/><Relationship Id="rId5" Type="http://schemas.openxmlformats.org/officeDocument/2006/relationships/hyperlink" Target="https://www.covidence.org/wp-content/uploads/2024/10/A_practical_guide_Protocol_Development_for_Systematic_Reviews.pdf" TargetMode="External"/><Relationship Id="rId10" Type="http://schemas.openxmlformats.org/officeDocument/2006/relationships/hyperlink" Target="http://www.storyset.com/" TargetMode="External"/><Relationship Id="rId4" Type="http://schemas.openxmlformats.org/officeDocument/2006/relationships/hyperlink" Target="https://osf.io/jd4k2" TargetMode="External"/><Relationship Id="rId9" Type="http://schemas.openxmlformats.org/officeDocument/2006/relationships/hyperlink" Target="https://www.flaticon.com/authors/freepi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hyperlink" Target="http://www.storyset.com/" TargetMode="External"/><Relationship Id="rId5" Type="http://schemas.openxmlformats.org/officeDocument/2006/relationships/hyperlink" Target="https://www.flaticon.com/authors/freepik" TargetMode="External"/><Relationship Id="rId4" Type="http://schemas.openxmlformats.org/officeDocument/2006/relationships/hyperlink" Target="https://storyset.com/illustration/questions/pana"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2.png"/><Relationship Id="rId2" Type="http://schemas.openxmlformats.org/officeDocument/2006/relationships/notesSlide" Target="../notesSlides/notesSlide3.xml"/><Relationship Id="rId16" Type="http://schemas.openxmlformats.org/officeDocument/2006/relationships/image" Target="../media/image17.svg"/><Relationship Id="rId1" Type="http://schemas.openxmlformats.org/officeDocument/2006/relationships/slideLayout" Target="../slideLayouts/slideLayout1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hyperlink" Target="https://www.researchregistry.com/" TargetMode="External"/><Relationship Id="rId3" Type="http://schemas.openxmlformats.org/officeDocument/2006/relationships/hyperlink" Target="https://www.crd.york.ac.uk/prospero/" TargetMode="External"/><Relationship Id="rId7" Type="http://schemas.openxmlformats.org/officeDocument/2006/relationships/hyperlink" Target="https://jbi.global/systematic-review-register" TargetMode="External"/><Relationship Id="rId12"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hyperlink" Target="https://community.cochrane.org/review-production/production-resources/proposing-and-registering-new-cochrane-reviews" TargetMode="External"/><Relationship Id="rId11" Type="http://schemas.openxmlformats.org/officeDocument/2006/relationships/hyperlink" Target="http://www.storyset.com/" TargetMode="External"/><Relationship Id="rId5" Type="http://schemas.openxmlformats.org/officeDocument/2006/relationships/hyperlink" Target="https://www.cos.io/initiatives/prereg" TargetMode="External"/><Relationship Id="rId10" Type="http://schemas.openxmlformats.org/officeDocument/2006/relationships/hyperlink" Target="https://www.flaticon.com/authors/freepik" TargetMode="External"/><Relationship Id="rId4" Type="http://schemas.openxmlformats.org/officeDocument/2006/relationships/hyperlink" Target="https://osf.io/" TargetMode="External"/><Relationship Id="rId9" Type="http://schemas.openxmlformats.org/officeDocument/2006/relationships/hyperlink" Target="https://storyset.com/illustration/file-bundle/pana" TargetMode="External"/><Relationship Id="rId14" Type="http://schemas.openxmlformats.org/officeDocument/2006/relationships/hyperlink" Target="https://inplasy.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4.sv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46.sv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www.thesaurus.com/" TargetMode="External"/><Relationship Id="rId7"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hyperlink" Target="https://doi.org/10.1093/heapro/daae018" TargetMode="External"/><Relationship Id="rId5" Type="http://schemas.openxmlformats.org/officeDocument/2006/relationships/image" Target="../media/image47.png"/><Relationship Id="rId4" Type="http://schemas.openxmlformats.org/officeDocument/2006/relationships/hyperlink" Target="https://www.ncbi.nlm.nih.gov/mesh/"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video" Target="https://www.youtube.com/embed/bNIG4qLuhJA?feature=oembed" TargetMode="External"/><Relationship Id="rId6" Type="http://schemas.openxmlformats.org/officeDocument/2006/relationships/image" Target="../media/image2.png"/><Relationship Id="rId5" Type="http://schemas.openxmlformats.org/officeDocument/2006/relationships/hyperlink" Target="https://www.youtube.com/watch?v=bNIG4qLuhJA" TargetMode="Externa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18/10/relationships/comments" Target="../comments/modernComment_12E_D482B27F.xml"/><Relationship Id="rId7" Type="http://schemas.openxmlformats.org/officeDocument/2006/relationships/image" Target="../media/image52.sv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svg"/><Relationship Id="rId10" Type="http://schemas.openxmlformats.org/officeDocument/2006/relationships/image" Target="../media/image2.png"/><Relationship Id="rId4" Type="http://schemas.openxmlformats.org/officeDocument/2006/relationships/image" Target="../media/image49.png"/><Relationship Id="rId9" Type="http://schemas.openxmlformats.org/officeDocument/2006/relationships/image" Target="../media/image54.svg"/></Relationships>
</file>

<file path=ppt/slides/_rels/slide41.xml.rels><?xml version="1.0" encoding="UTF-8" standalone="yes"?>
<Relationships xmlns="http://schemas.openxmlformats.org/package/2006/relationships"><Relationship Id="rId3" Type="http://schemas.microsoft.com/office/2018/10/relationships/comments" Target="../comments/modernComment_17B_A11C0B89.xml"/><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54.sv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hyperlink" Target="https://training.cochrane.org/handbook/version-6/chapter-4-tech-supp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4.sv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7.sv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hyperlink" Target="https://www-tandfonline-com.ezproxy.auckland.ac.nz/doi/full/10.1179/2047480615Z.000000000329"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9.svg"/><Relationship Id="rId5" Type="http://schemas.openxmlformats.org/officeDocument/2006/relationships/diagramQuickStyle" Target="../diagrams/quickStyle1.xml"/><Relationship Id="rId10" Type="http://schemas.openxmlformats.org/officeDocument/2006/relationships/image" Target="../media/image18.png"/><Relationship Id="rId4" Type="http://schemas.openxmlformats.org/officeDocument/2006/relationships/diagramLayout" Target="../diagrams/layout1.xml"/><Relationship Id="rId9" Type="http://schemas.openxmlformats.org/officeDocument/2006/relationships/hyperlink" Target="https://ndhadeliver.natlib.govt.nz/delivery/DeliveryManagerServlet?dps_pid=FL768427"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hyperlink" Target="https://auckland.libguides.com/hom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auckland.primo.exlibrisgroup.com/permalink/64UAUCK_INST/1lk16jl/alma99134396714002091" TargetMode="External"/><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hyperlink" Target="https://auckland.primo.exlibrisgroup.com/permalink/64UAUCK_INST/1lk16jl/alma99265493479702091"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2.png"/><Relationship Id="rId4" Type="http://schemas.openxmlformats.org/officeDocument/2006/relationships/hyperlink" Target="https://auckland.primo.exlibrisgroup.com/permalink/64UAUCK_INST/1lk16jl/alma99265474080202091"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2.png"/><Relationship Id="rId4" Type="http://schemas.openxmlformats.org/officeDocument/2006/relationships/hyperlink" Target="https://auckland.primo.exlibrisgroup.com/permalink/64UAUCK_INST/1lk16jl/alma99265493479702091"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2.png"/><Relationship Id="rId4" Type="http://schemas.openxmlformats.org/officeDocument/2006/relationships/hyperlink" Target="https://auckland.primo.exlibrisgroup.com/permalink/64UAUCK_INST/1lk16jl/alma9940153314002091"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2.png"/><Relationship Id="rId4" Type="http://schemas.openxmlformats.org/officeDocument/2006/relationships/hyperlink" Target="https://auckland.primo.exlibrisgroup.com/permalink/64UAUCK_INST/1lk16jl/alma99134396714002091"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8.png"/><Relationship Id="rId7" Type="http://schemas.openxmlformats.org/officeDocument/2006/relationships/hyperlink" Target="http://www.storyset.com/" TargetMode="External"/><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hyperlink" Target="https://www.flaticon.com/authors/freepik" TargetMode="External"/><Relationship Id="rId5" Type="http://schemas.openxmlformats.org/officeDocument/2006/relationships/hyperlink" Target="https://storyset.com/illustration/questions/pana" TargetMode="External"/><Relationship Id="rId4" Type="http://schemas.openxmlformats.org/officeDocument/2006/relationships/image" Target="../media/image69.svg"/></Relationships>
</file>

<file path=ppt/slides/_rels/slide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0.png"/><Relationship Id="rId7" Type="http://schemas.openxmlformats.org/officeDocument/2006/relationships/hyperlink" Target="http://www.storyset.com/" TargetMode="External"/><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hyperlink" Target="https://www.flaticon.com/authors/freepik" TargetMode="External"/><Relationship Id="rId5" Type="http://schemas.openxmlformats.org/officeDocument/2006/relationships/hyperlink" Target="https://storyset.com/illustration/search/pana" TargetMode="External"/><Relationship Id="rId4" Type="http://schemas.openxmlformats.org/officeDocument/2006/relationships/image" Target="../media/image71.sv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hyperlink" Target="https://onlinelibrary-wiley-com.ezproxy.auckland.ac.nz/doi/10.1111/j.1365-2648.2005.03621.x" TargetMode="External"/><Relationship Id="rId5" Type="http://schemas.openxmlformats.org/officeDocument/2006/relationships/diagramQuickStyle" Target="../diagrams/quickStyle2.xml"/><Relationship Id="rId10" Type="http://schemas.openxmlformats.org/officeDocument/2006/relationships/hyperlink" Target="https://www.ncbi.nlm.nih.gov/pmc/articles/PMC8894639/" TargetMode="External"/><Relationship Id="rId4" Type="http://schemas.openxmlformats.org/officeDocument/2006/relationships/diagramLayout" Target="../diagrams/layout2.xml"/><Relationship Id="rId9" Type="http://schemas.openxmlformats.org/officeDocument/2006/relationships/image" Target="../media/image19.svg"/></Relationships>
</file>

<file path=ppt/slides/_rels/slide60.xml.rels><?xml version="1.0" encoding="UTF-8" standalone="yes"?>
<Relationships xmlns="http://schemas.openxmlformats.org/package/2006/relationships"><Relationship Id="rId3" Type="http://schemas.openxmlformats.org/officeDocument/2006/relationships/hyperlink" Target="https://learningessentials.auckland.ac.nz/referencing/reference-management-tools/" TargetMode="External"/><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15.svg"/><Relationship Id="rId4" Type="http://schemas.openxmlformats.org/officeDocument/2006/relationships/image" Target="../media/image14.png"/></Relationships>
</file>

<file path=ppt/slides/_rels/slide6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hyperlink" Target="https://canvas.auckland.ac.nz/courses/99200/pages/appraising-studies?module_item_id=2591301" TargetMode="External"/><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s://canvas.auckland.ac.nz/courses/99200/pages/appraisal-tools"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canvas.auckland.ac.nz/courses/99200/pages/data-extraction?module_item_id=2591305" TargetMode="External"/><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hyperlink" Target="https://doi.org/10.1186/1756-0500-5-52" TargetMode="External"/><Relationship Id="rId5" Type="http://schemas.openxmlformats.org/officeDocument/2006/relationships/hyperlink" Target="https://doi.org/10.5808/GI.2016.14.4.173" TargetMode="Externa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12.xml"/><Relationship Id="rId5" Type="http://schemas.openxmlformats.org/officeDocument/2006/relationships/hyperlink" Target="https://biomedcentral.com/1471-2288/9/59" TargetMode="External"/><Relationship Id="rId4" Type="http://schemas.openxmlformats.org/officeDocument/2006/relationships/hyperlink" Target="https://doi.org/10.1111/scs.12003"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hyperlink" Target="https://www.sciencedirect.com/science/article/pii/S089543562031146X" TargetMode="External"/><Relationship Id="rId5" Type="http://schemas.openxmlformats.org/officeDocument/2006/relationships/diagramQuickStyle" Target="../diagrams/quickStyle3.xml"/><Relationship Id="rId10" Type="http://schemas.openxmlformats.org/officeDocument/2006/relationships/hyperlink" Target="https://www.nccmt.ca/tools/rapid-review-guidebook" TargetMode="External"/><Relationship Id="rId4" Type="http://schemas.openxmlformats.org/officeDocument/2006/relationships/diagramLayout" Target="../diagrams/layout3.xml"/><Relationship Id="rId9" Type="http://schemas.openxmlformats.org/officeDocument/2006/relationships/image" Target="../media/image19.svg"/></Relationships>
</file>

<file path=ppt/slides/_rels/slide70.xml.rels><?xml version="1.0" encoding="UTF-8" standalone="yes"?>
<Relationships xmlns="http://schemas.openxmlformats.org/package/2006/relationships"><Relationship Id="rId8" Type="http://schemas.openxmlformats.org/officeDocument/2006/relationships/hyperlink" Target="https://storyset.com/illustration/typewriter/pana" TargetMode="External"/><Relationship Id="rId3" Type="http://schemas.openxmlformats.org/officeDocument/2006/relationships/image" Target="../media/image79.png"/><Relationship Id="rId7" Type="http://schemas.openxmlformats.org/officeDocument/2006/relationships/hyperlink" Target="https://research-hub.auckland.ac.nz/subhub/publishing-guide" TargetMode="External"/><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hyperlink" Target="https://www.saxinstitute.org.au/wp-content/uploads/JBI-Guidelines-for-systematic-review-reporting.pdf" TargetMode="External"/><Relationship Id="rId5" Type="http://schemas.openxmlformats.org/officeDocument/2006/relationships/hyperlink" Target="https://canvas.auckland.ac.nz/courses/99200/pages/writing-and-publishing?module_item_id=2591307" TargetMode="External"/><Relationship Id="rId10" Type="http://schemas.openxmlformats.org/officeDocument/2006/relationships/hyperlink" Target="http://www.storyset.com/" TargetMode="External"/><Relationship Id="rId4" Type="http://schemas.openxmlformats.org/officeDocument/2006/relationships/image" Target="../media/image2.png"/><Relationship Id="rId9" Type="http://schemas.openxmlformats.org/officeDocument/2006/relationships/hyperlink" Target="https://www.flaticon.com/authors/freepik"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81.svg"/></Relationships>
</file>

<file path=ppt/slides/_rels/slide7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hyperlink" Target="https://auckland.campuslabs.com/engage/events?categories=19620" TargetMode="External"/><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hyperlink" Target="https://research-hub.auckland.ac.nz/publishing-guide/systematic-review-tools-and-support/workshop-medline" TargetMode="External"/><Relationship Id="rId5" Type="http://schemas.openxmlformats.org/officeDocument/2006/relationships/hyperlink" Target="https://www.forms.auckland.ac.nz/en/public/library/ask-us.html?_gl=1*d7aac6*_ga*MTQyMjcyMjg2MS4xNjgzMDU5ODM3*_ga_SJ5FRP7YTL*MTcwNzcwNDQwMi4xNzYuMC4xNzA3NzA0NDAyLjYwLjAuMA.." TargetMode="External"/><Relationship Id="rId4" Type="http://schemas.openxmlformats.org/officeDocument/2006/relationships/hyperlink" Target="https://research-hub.auckland.ac.nz/publishing-guide/systematic-review-tools-and-support/systematic-review-support"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auckland.au1.qualtrics.com/jfe/form/SV_cNq3PfEENsozQa2" TargetMode="Externa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8" Type="http://schemas.openxmlformats.org/officeDocument/2006/relationships/hyperlink" Target="https://bmcmedresmethodol.biomedcentral.com/articles/10.1186/s12874-017-0468-4#citeas" TargetMode="External"/><Relationship Id="rId3" Type="http://schemas.openxmlformats.org/officeDocument/2006/relationships/hyperlink" Target="https://www-ncbi-nlm-nih-gov.ezproxy.auckland.ac.nz/pmc/articles/PMC9582830/" TargetMode="External"/><Relationship Id="rId7" Type="http://schemas.openxmlformats.org/officeDocument/2006/relationships/hyperlink" Target="https://tspace.library.utoronto.ca/handle/1807/73365" TargetMode="External"/><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hyperlink" Target="https://www.tandfonline.com/doi/full/10.1080/1364557032000119616" TargetMode="External"/><Relationship Id="rId5" Type="http://schemas.openxmlformats.org/officeDocument/2006/relationships/hyperlink" Target="https://www.ncbi.nlm.nih.gov/pmc/articles/PMC10392303/" TargetMode="External"/><Relationship Id="rId10" Type="http://schemas.openxmlformats.org/officeDocument/2006/relationships/image" Target="../media/image2.png"/><Relationship Id="rId4" Type="http://schemas.openxmlformats.org/officeDocument/2006/relationships/hyperlink" Target="https://www.idpublications.org/wp-content/uploads/2016/12/Full-Paper-AN-INTEGRATIVE-LITERATURE-REVIEW-FRAMEWORK-FOR-POSTGRADUATE-NURSING-RESEARCH-REVIEWS.pdf" TargetMode="External"/><Relationship Id="rId9" Type="http://schemas.openxmlformats.org/officeDocument/2006/relationships/hyperlink" Target="https://pubmed.ncbi.nlm.nih.gov/24479036/"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2.png"/><Relationship Id="rId5" Type="http://schemas.openxmlformats.org/officeDocument/2006/relationships/diagramQuickStyle" Target="../diagrams/quickStyle4.xml"/><Relationship Id="rId10" Type="http://schemas.openxmlformats.org/officeDocument/2006/relationships/hyperlink" Target="https://doi.org/10.46658/JBIMES-24-09" TargetMode="External"/><Relationship Id="rId4" Type="http://schemas.openxmlformats.org/officeDocument/2006/relationships/diagramLayout" Target="../diagrams/layout4.xml"/><Relationship Id="rId9" Type="http://schemas.openxmlformats.org/officeDocument/2006/relationships/image" Target="../media/image19.svg"/></Relationships>
</file>

<file path=ppt/slides/_rels/slide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9.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9.sv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hyperlink" Target="https://training.cochrane.org/handbook/version-6/chapter-4-tech-suppl" TargetMode="External"/><Relationship Id="rId2" Type="http://schemas.openxmlformats.org/officeDocument/2006/relationships/notesSlide" Target="../notesSlides/notesSlide8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hyperlink" Target="https://auckland.primo.exlibrisgroup.com/permalink/64UAUCK_INST/1lk16jl/alma9955080314002091" TargetMode="External"/><Relationship Id="rId2" Type="http://schemas.openxmlformats.org/officeDocument/2006/relationships/notesSlide" Target="../notesSlides/notesSlide86.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hyperlink" Target="https://auckland.primo.exlibrisgroup.com/permalink/64UAUCK_INST/1lk16jl/alma99265493479702091" TargetMode="External"/><Relationship Id="rId4" Type="http://schemas.openxmlformats.org/officeDocument/2006/relationships/hyperlink" Target="https://auckland.primo.exlibrisgroup.com/permalink/64UAUCK_INST/1lk16jl/alma99134396714002091"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8.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s://auckland.primo.exlibrisgroup.com/permalink/64UAUCK_INST/1lk16jl/alma995508031400209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training.cochrane.org/handbook" TargetMode="External"/><Relationship Id="rId5" Type="http://schemas.openxmlformats.org/officeDocument/2006/relationships/hyperlink" Target="https://www.ncbi.nlm.nih.gov/pmc/articles/PMC5337708/" TargetMode="External"/><Relationship Id="rId4" Type="http://schemas.openxmlformats.org/officeDocument/2006/relationships/image" Target="../media/image19.sv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9.xml"/><Relationship Id="rId4" Type="http://schemas.openxmlformats.org/officeDocument/2006/relationships/image" Target="../media/image86.jpe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18" Type="http://schemas.openxmlformats.org/officeDocument/2006/relationships/hyperlink" Target="http://www.storyset.com/" TargetMode="External"/><Relationship Id="rId3" Type="http://schemas.openxmlformats.org/officeDocument/2006/relationships/image" Target="../media/image87.png"/><Relationship Id="rId7" Type="http://schemas.openxmlformats.org/officeDocument/2006/relationships/image" Target="../media/image91.svg"/><Relationship Id="rId12" Type="http://schemas.openxmlformats.org/officeDocument/2006/relationships/image" Target="../media/image96.png"/><Relationship Id="rId17" Type="http://schemas.openxmlformats.org/officeDocument/2006/relationships/hyperlink" Target="https://www.flaticon.com/authors/freepik" TargetMode="External"/><Relationship Id="rId2" Type="http://schemas.openxmlformats.org/officeDocument/2006/relationships/notesSlide" Target="../notesSlides/notesSlide91.xml"/><Relationship Id="rId16" Type="http://schemas.openxmlformats.org/officeDocument/2006/relationships/hyperlink" Target="https://storyset.com/illustration/social-life/pana" TargetMode="External"/><Relationship Id="rId1" Type="http://schemas.openxmlformats.org/officeDocument/2006/relationships/slideLayout" Target="../slideLayouts/slideLayout8.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5" Type="http://schemas.openxmlformats.org/officeDocument/2006/relationships/image" Target="../media/image99.svg"/><Relationship Id="rId10" Type="http://schemas.openxmlformats.org/officeDocument/2006/relationships/image" Target="../media/image94.png"/><Relationship Id="rId19" Type="http://schemas.openxmlformats.org/officeDocument/2006/relationships/image" Target="../media/image2.pn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98.png"/></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01.jpeg"/></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png"/><Relationship Id="rId7" Type="http://schemas.openxmlformats.org/officeDocument/2006/relationships/image" Target="../media/image106.svg"/><Relationship Id="rId2" Type="http://schemas.openxmlformats.org/officeDocument/2006/relationships/notesSlide" Target="../notesSlides/notesSlide94.xml"/><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 Id="rId9" Type="http://schemas.openxmlformats.org/officeDocument/2006/relationships/image" Target="../media/image108.svg"/></Relationships>
</file>

<file path=ppt/slides/_rels/slide96.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95.xml"/><Relationship Id="rId1" Type="http://schemas.openxmlformats.org/officeDocument/2006/relationships/slideLayout" Target="../slideLayouts/slideLayout12.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 Id="rId9"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hyperlink" Target="https://canvas.auckland.ac.nz/courses/70858/pages/video-tutorials" TargetMode="External"/><Relationship Id="rId2" Type="http://schemas.openxmlformats.org/officeDocument/2006/relationships/notesSlide" Target="../notesSlides/notesSlide97.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10.png"/></Relationships>
</file>

<file path=ppt/slides/_rels/slide9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8.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958087" y="230015"/>
            <a:ext cx="10337609" cy="2299644"/>
          </a:xfrm>
        </p:spPr>
        <p:txBody>
          <a:bodyPr vert="horz" lIns="91440" tIns="45720" rIns="91440" bIns="45720" rtlCol="0" anchor="b">
            <a:noAutofit/>
          </a:bodyPr>
          <a:lstStyle/>
          <a:p>
            <a:pPr algn="ctr"/>
            <a:r>
              <a:rPr lang="en-US" sz="6000">
                <a:solidFill>
                  <a:srgbClr val="7A1468"/>
                </a:solidFill>
                <a:latin typeface="Arial"/>
                <a:cs typeface="Arial"/>
              </a:rPr>
              <a:t>Understanding Systematic Reviews Workshop</a:t>
            </a:r>
          </a:p>
        </p:txBody>
      </p:sp>
      <p:pic>
        <p:nvPicPr>
          <p:cNvPr id="2050" name="Picture 2" descr="Steps in a systematic review: Topic Selection, Conceptualise and create protocol, Searching for studies, Screening for studies, Appraise studies, Abstract data, Synthesise and interpret results">
            <a:extLst>
              <a:ext uri="{FF2B5EF4-FFF2-40B4-BE49-F238E27FC236}">
                <a16:creationId xmlns:a16="http://schemas.microsoft.com/office/drawing/2014/main" id="{F8FA6027-F3F5-50FB-8040-6CDC6A6728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990" r="168" b="13854"/>
          <a:stretch/>
        </p:blipFill>
        <p:spPr bwMode="auto">
          <a:xfrm>
            <a:off x="116440" y="2819399"/>
            <a:ext cx="11953013" cy="215532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9C51A08-2201-5BBA-C099-3F86D17C9E31}"/>
              </a:ext>
            </a:extLst>
          </p:cNvPr>
          <p:cNvGrpSpPr/>
          <p:nvPr/>
        </p:nvGrpSpPr>
        <p:grpSpPr>
          <a:xfrm>
            <a:off x="-7816" y="6224321"/>
            <a:ext cx="12221305" cy="650730"/>
            <a:chOff x="-7816" y="6224321"/>
            <a:chExt cx="12221305" cy="650730"/>
          </a:xfrm>
        </p:grpSpPr>
        <p:sp>
          <p:nvSpPr>
            <p:cNvPr id="3" name="Rectangle 2">
              <a:extLst>
                <a:ext uri="{FF2B5EF4-FFF2-40B4-BE49-F238E27FC236}">
                  <a16:creationId xmlns:a16="http://schemas.microsoft.com/office/drawing/2014/main" id="{51E62046-5B56-A89B-5570-687E6E156E6F}"/>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A blue and white logo&#10;&#10;Description automatically generated">
              <a:extLst>
                <a:ext uri="{FF2B5EF4-FFF2-40B4-BE49-F238E27FC236}">
                  <a16:creationId xmlns:a16="http://schemas.microsoft.com/office/drawing/2014/main" id="{5C95B998-03F2-AC2F-6A18-19F3C20051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7" name="TextBox 6">
            <a:extLst>
              <a:ext uri="{FF2B5EF4-FFF2-40B4-BE49-F238E27FC236}">
                <a16:creationId xmlns:a16="http://schemas.microsoft.com/office/drawing/2014/main" id="{B7F15463-EAA3-0058-2DCE-9C61B07372CD}"/>
              </a:ext>
            </a:extLst>
          </p:cNvPr>
          <p:cNvSpPr txBox="1"/>
          <p:nvPr/>
        </p:nvSpPr>
        <p:spPr>
          <a:xfrm>
            <a:off x="116440" y="5763057"/>
            <a:ext cx="3854311" cy="646331"/>
          </a:xfrm>
          <a:prstGeom prst="rect">
            <a:avLst/>
          </a:prstGeom>
          <a:noFill/>
        </p:spPr>
        <p:txBody>
          <a:bodyPr wrap="square" rtlCol="0">
            <a:spAutoFit/>
          </a:bodyPr>
          <a:lstStyle/>
          <a:p>
            <a:pPr algn="l"/>
            <a:r>
              <a:rPr lang="en-US" sz="900" b="0" i="0" u="none" strike="noStrike">
                <a:solidFill>
                  <a:srgbClr val="767676"/>
                </a:solidFill>
                <a:effectLst/>
                <a:highlight>
                  <a:srgbClr val="FFFFFF"/>
                </a:highlight>
                <a:latin typeface="DM Sans" pitchFamily="2" charset="0"/>
                <a:hlinkClick r:id="rId5"/>
              </a:rPr>
              <a:t>Creative Commons BY SA</a:t>
            </a:r>
            <a:endParaRPr lang="en-US" sz="900" b="0" i="0">
              <a:solidFill>
                <a:srgbClr val="767676"/>
              </a:solidFill>
              <a:effectLst/>
              <a:highlight>
                <a:srgbClr val="FFFFFF"/>
              </a:highlight>
              <a:latin typeface="DM Sans" pitchFamily="2" charset="0"/>
            </a:endParaRPr>
          </a:p>
          <a:p>
            <a:pPr algn="l"/>
            <a:r>
              <a:rPr lang="en-US" sz="900" b="0" i="0">
                <a:solidFill>
                  <a:srgbClr val="767676"/>
                </a:solidFill>
                <a:effectLst/>
                <a:highlight>
                  <a:srgbClr val="FFFFFF"/>
                </a:highlight>
                <a:latin typeface="DM Sans" pitchFamily="2" charset="0"/>
              </a:rPr>
              <a:t>Illustration created by Karolinska </a:t>
            </a:r>
            <a:r>
              <a:rPr lang="en-US" sz="900" b="0" i="0" err="1">
                <a:solidFill>
                  <a:srgbClr val="767676"/>
                </a:solidFill>
                <a:effectLst/>
                <a:highlight>
                  <a:srgbClr val="FFFFFF"/>
                </a:highlight>
                <a:latin typeface="DM Sans" pitchFamily="2" charset="0"/>
              </a:rPr>
              <a:t>Institutet</a:t>
            </a:r>
            <a:r>
              <a:rPr lang="en-US" sz="900" b="0" i="0">
                <a:solidFill>
                  <a:srgbClr val="767676"/>
                </a:solidFill>
                <a:effectLst/>
                <a:highlight>
                  <a:srgbClr val="FFFFFF"/>
                </a:highlight>
                <a:latin typeface="DM Sans" pitchFamily="2" charset="0"/>
              </a:rPr>
              <a:t> University Library.</a:t>
            </a:r>
          </a:p>
          <a:p>
            <a:endParaRPr lang="en-NZ"/>
          </a:p>
        </p:txBody>
      </p:sp>
    </p:spTree>
    <p:extLst>
      <p:ext uri="{BB962C8B-B14F-4D97-AF65-F5344CB8AC3E}">
        <p14:creationId xmlns:p14="http://schemas.microsoft.com/office/powerpoint/2010/main" val="274133240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B4850B0-ACA1-A9A7-55F6-986A49090522}"/>
            </a:ext>
          </a:extLst>
        </p:cNvPr>
        <p:cNvGrpSpPr/>
        <p:nvPr/>
      </p:nvGrpSpPr>
      <p:grpSpPr>
        <a:xfrm>
          <a:off x="0" y="0"/>
          <a:ext cx="0" cy="0"/>
          <a:chOff x="0" y="0"/>
          <a:chExt cx="0" cy="0"/>
        </a:xfrm>
      </p:grpSpPr>
      <p:sp>
        <p:nvSpPr>
          <p:cNvPr id="16" name="Text Placeholder 5">
            <a:extLst>
              <a:ext uri="{FF2B5EF4-FFF2-40B4-BE49-F238E27FC236}">
                <a16:creationId xmlns:a16="http://schemas.microsoft.com/office/drawing/2014/main" id="{49AAB0DD-A1BD-FA1A-10E4-7E61A2924CAA}"/>
              </a:ext>
            </a:extLst>
          </p:cNvPr>
          <p:cNvSpPr txBox="1">
            <a:spLocks/>
          </p:cNvSpPr>
          <p:nvPr/>
        </p:nvSpPr>
        <p:spPr>
          <a:xfrm>
            <a:off x="5880100" y="2964966"/>
            <a:ext cx="5892799" cy="2677337"/>
          </a:xfrm>
          <a:prstGeom prst="rect">
            <a:avLst/>
          </a:prstGeom>
          <a:solidFill>
            <a:schemeClr val="accent4">
              <a:lumMod val="40000"/>
              <a:lumOff val="60000"/>
            </a:schemeClr>
          </a:solidFill>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NZ" sz="1600" b="1" i="0" u="none" strike="noStrike" kern="1200" cap="none" spc="-20" normalizeH="0" baseline="0" noProof="0">
                <a:ln>
                  <a:noFill/>
                </a:ln>
                <a:solidFill>
                  <a:prstClr val="black">
                    <a:lumMod val="75000"/>
                    <a:lumOff val="25000"/>
                  </a:prstClr>
                </a:solidFill>
                <a:effectLst/>
                <a:uLnTx/>
                <a:uFillTx/>
                <a:latin typeface="Arial"/>
                <a:ea typeface="+mn-ea"/>
                <a:cs typeface="Segoe UI"/>
              </a:rPr>
              <a:t>Limitations:</a:t>
            </a:r>
            <a:endParaRPr kumimoji="0" lang="en-NZ" sz="1600" b="0" i="0" u="none" strike="noStrike" kern="1200" cap="none" spc="-20" normalizeH="0" baseline="0" noProof="0">
              <a:ln>
                <a:noFill/>
              </a:ln>
              <a:solidFill>
                <a:prstClr val="black">
                  <a:lumMod val="75000"/>
                  <a:lumOff val="25000"/>
                </a:prstClr>
              </a:solidFill>
              <a:effectLst/>
              <a:uLnTx/>
              <a:uFillTx/>
              <a:latin typeface="Arial"/>
              <a:ea typeface="+mn-ea"/>
              <a:cs typeface="Segoe UI"/>
            </a:endParaRPr>
          </a:p>
          <a:p>
            <a:pPr>
              <a:buFont typeface="Arial"/>
              <a:buChar char="•"/>
            </a:pPr>
            <a:r>
              <a:rPr lang="en-US" sz="1600">
                <a:solidFill>
                  <a:schemeClr val="tx1">
                    <a:lumMod val="76000"/>
                    <a:lumOff val="24000"/>
                  </a:schemeClr>
                </a:solidFill>
                <a:latin typeface="Arial"/>
                <a:cs typeface="Arial"/>
              </a:rPr>
              <a:t>Variability in study designs, contexts, and methods included makes comparison and synthesis challenging.</a:t>
            </a:r>
          </a:p>
          <a:p>
            <a:pPr>
              <a:buFont typeface="Arial"/>
              <a:buChar char="•"/>
            </a:pPr>
            <a:r>
              <a:rPr lang="en-US" sz="1600">
                <a:solidFill>
                  <a:schemeClr val="tx1">
                    <a:lumMod val="76000"/>
                    <a:lumOff val="24000"/>
                  </a:schemeClr>
                </a:solidFill>
                <a:latin typeface="Arial"/>
                <a:cs typeface="Arial"/>
              </a:rPr>
              <a:t>Thematic synthesis and interpretation take a lot of time and effort.</a:t>
            </a:r>
          </a:p>
          <a:p>
            <a:pPr>
              <a:buFont typeface="Arial"/>
              <a:buChar char="•"/>
            </a:pPr>
            <a:r>
              <a:rPr lang="en-US" sz="1600" err="1">
                <a:solidFill>
                  <a:schemeClr val="tx1">
                    <a:lumMod val="76000"/>
                    <a:lumOff val="24000"/>
                  </a:schemeClr>
                </a:solidFill>
                <a:latin typeface="Arial"/>
                <a:cs typeface="Arial"/>
              </a:rPr>
              <a:t>Synthesising</a:t>
            </a:r>
            <a:r>
              <a:rPr lang="en-US" sz="1600">
                <a:solidFill>
                  <a:schemeClr val="tx1">
                    <a:lumMod val="76000"/>
                    <a:lumOff val="24000"/>
                  </a:schemeClr>
                </a:solidFill>
                <a:latin typeface="Arial"/>
                <a:cs typeface="Arial"/>
              </a:rPr>
              <a:t> diverse perspectives requires careful interpretation.</a:t>
            </a:r>
            <a:endParaRPr lang="en-NZ">
              <a:solidFill>
                <a:schemeClr val="tx1">
                  <a:lumMod val="76000"/>
                  <a:lumOff val="24000"/>
                </a:schemeClr>
              </a:solidFill>
            </a:endParaRPr>
          </a:p>
        </p:txBody>
      </p:sp>
      <p:sp>
        <p:nvSpPr>
          <p:cNvPr id="12" name="Text Placeholder 5">
            <a:extLst>
              <a:ext uri="{FF2B5EF4-FFF2-40B4-BE49-F238E27FC236}">
                <a16:creationId xmlns:a16="http://schemas.microsoft.com/office/drawing/2014/main" id="{5300A661-BABD-5559-7F86-06AC3E553656}"/>
              </a:ext>
            </a:extLst>
          </p:cNvPr>
          <p:cNvSpPr txBox="1">
            <a:spLocks/>
          </p:cNvSpPr>
          <p:nvPr/>
        </p:nvSpPr>
        <p:spPr>
          <a:xfrm>
            <a:off x="432238" y="1319004"/>
            <a:ext cx="11340126" cy="1535896"/>
          </a:xfrm>
          <a:prstGeom prst="rect">
            <a:avLst/>
          </a:prstGeom>
          <a:solidFill>
            <a:srgbClr val="792572">
              <a:alpha val="30196"/>
            </a:srgbClr>
          </a:solidFill>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NZ" sz="1800" b="1" i="0" u="none" strike="noStrike" kern="1200" cap="none" spc="-20" normalizeH="0" baseline="0" noProof="0">
                <a:ln>
                  <a:noFill/>
                </a:ln>
                <a:solidFill>
                  <a:prstClr val="black">
                    <a:lumMod val="75000"/>
                    <a:lumOff val="25000"/>
                  </a:prstClr>
                </a:solidFill>
                <a:effectLst/>
                <a:uLnTx/>
                <a:uFillTx/>
                <a:latin typeface="Arial"/>
                <a:ea typeface="+mn-ea"/>
                <a:cs typeface="Arial"/>
              </a:rPr>
              <a:t>Overview:</a:t>
            </a:r>
          </a:p>
          <a:p>
            <a:pPr marL="114300" indent="0">
              <a:buNone/>
            </a:pPr>
            <a:r>
              <a:rPr lang="en-US">
                <a:solidFill>
                  <a:schemeClr val="tx1">
                    <a:lumMod val="76000"/>
                    <a:lumOff val="24000"/>
                  </a:schemeClr>
                </a:solidFill>
                <a:latin typeface="Arial"/>
                <a:cs typeface="Arial"/>
              </a:rPr>
              <a:t>A qualitative systematic review combines and analyses qualitative research on a specific topic. </a:t>
            </a:r>
            <a:r>
              <a:rPr lang="en-US">
                <a:solidFill>
                  <a:schemeClr val="tx1">
                    <a:lumMod val="76000"/>
                    <a:lumOff val="24000"/>
                  </a:schemeClr>
                </a:solidFill>
                <a:latin typeface="Arial"/>
                <a:ea typeface="+mn-lt"/>
                <a:cs typeface="Arial"/>
              </a:rPr>
              <a:t>This helps to understand the experiences, perceptions, beliefs, behaviors, and social processes of individuals or groups. </a:t>
            </a:r>
            <a:endParaRPr lang="en-US">
              <a:solidFill>
                <a:schemeClr val="tx1">
                  <a:lumMod val="76000"/>
                  <a:lumOff val="24000"/>
                </a:schemeClr>
              </a:solidFill>
            </a:endParaRPr>
          </a:p>
        </p:txBody>
      </p:sp>
      <p:sp>
        <p:nvSpPr>
          <p:cNvPr id="15" name="Title 14">
            <a:extLst>
              <a:ext uri="{FF2B5EF4-FFF2-40B4-BE49-F238E27FC236}">
                <a16:creationId xmlns:a16="http://schemas.microsoft.com/office/drawing/2014/main" id="{51ABE75B-7A81-D89F-5097-5F889603DB83}"/>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a:defRPr/>
            </a:pPr>
            <a:r>
              <a:rPr lang="en-US" sz="4000">
                <a:solidFill>
                  <a:schemeClr val="tx1">
                    <a:lumMod val="76000"/>
                    <a:lumOff val="24000"/>
                  </a:schemeClr>
                </a:solidFill>
                <a:latin typeface="Arial"/>
                <a:cs typeface="Arial"/>
              </a:rPr>
              <a:t>Qualitative Systematic</a:t>
            </a:r>
            <a:r>
              <a:rPr kumimoji="0" lang="en-US" sz="4000" b="1" i="0" u="none" strike="noStrike" kern="1200" cap="none" spc="-40" normalizeH="0" baseline="0" noProof="0">
                <a:ln>
                  <a:noFill/>
                </a:ln>
                <a:solidFill>
                  <a:schemeClr val="tx1">
                    <a:lumMod val="76000"/>
                    <a:lumOff val="24000"/>
                  </a:schemeClr>
                </a:solidFill>
                <a:effectLst/>
                <a:uLnTx/>
                <a:uFillTx/>
                <a:latin typeface="Arial"/>
                <a:ea typeface="+mj-ea"/>
                <a:cs typeface="Arial"/>
              </a:rPr>
              <a:t> Review</a:t>
            </a:r>
          </a:p>
        </p:txBody>
      </p:sp>
      <p:grpSp>
        <p:nvGrpSpPr>
          <p:cNvPr id="18" name="Group 17">
            <a:extLst>
              <a:ext uri="{FF2B5EF4-FFF2-40B4-BE49-F238E27FC236}">
                <a16:creationId xmlns:a16="http://schemas.microsoft.com/office/drawing/2014/main" id="{79CDB450-B961-9A8B-F0F7-546E5CE2EED1}"/>
              </a:ext>
            </a:extLst>
          </p:cNvPr>
          <p:cNvGrpSpPr/>
          <p:nvPr/>
        </p:nvGrpSpPr>
        <p:grpSpPr>
          <a:xfrm>
            <a:off x="577738" y="2859863"/>
            <a:ext cx="1491408" cy="2362835"/>
            <a:chOff x="401201" y="3828703"/>
            <a:chExt cx="1491408" cy="2362835"/>
          </a:xfrm>
        </p:grpSpPr>
        <p:sp>
          <p:nvSpPr>
            <p:cNvPr id="7" name="TextBox 6">
              <a:extLst>
                <a:ext uri="{FF2B5EF4-FFF2-40B4-BE49-F238E27FC236}">
                  <a16:creationId xmlns:a16="http://schemas.microsoft.com/office/drawing/2014/main" id="{EAF28CF0-5E18-9F80-5342-B84BEFA5F3B8}"/>
                </a:ext>
              </a:extLst>
            </p:cNvPr>
            <p:cNvSpPr txBox="1"/>
            <p:nvPr/>
          </p:nvSpPr>
          <p:spPr>
            <a:xfrm>
              <a:off x="401201" y="4991209"/>
              <a:ext cx="1491408"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prstClr val="black">
                      <a:lumMod val="75000"/>
                      <a:lumOff val="25000"/>
                    </a:prstClr>
                  </a:solidFill>
                  <a:effectLst/>
                  <a:uLnTx/>
                  <a:uFillTx/>
                  <a:latin typeface="Arial"/>
                  <a:ea typeface="+mn-ea"/>
                  <a:cs typeface="Arial"/>
                </a:rPr>
                <a:t>Timeframe: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a:ln>
                    <a:noFill/>
                  </a:ln>
                  <a:solidFill>
                    <a:prstClr val="black">
                      <a:lumMod val="75000"/>
                      <a:lumOff val="25000"/>
                    </a:prstClr>
                  </a:solidFill>
                  <a:effectLst/>
                  <a:uLnTx/>
                  <a:uFillTx/>
                  <a:latin typeface="Arial"/>
                  <a:ea typeface="+mn-ea"/>
                  <a:cs typeface="Arial"/>
                </a:rPr>
                <a:t> </a:t>
              </a:r>
              <a:br>
                <a:rPr kumimoji="0" lang="en-NZ" sz="1800" b="0" i="0" u="none" strike="noStrike" kern="1200" cap="none" spc="0" normalizeH="0" baseline="0" noProof="0">
                  <a:ln>
                    <a:noFill/>
                  </a:ln>
                  <a:solidFill>
                    <a:prstClr val="black">
                      <a:lumMod val="75000"/>
                      <a:lumOff val="25000"/>
                    </a:prstClr>
                  </a:solidFill>
                  <a:effectLst/>
                  <a:uLnTx/>
                  <a:uFillTx/>
                  <a:latin typeface="Arial"/>
                  <a:ea typeface="+mn-ea"/>
                  <a:cs typeface="Arial"/>
                </a:rPr>
              </a:br>
              <a:r>
                <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Arial"/>
                </a:rPr>
                <a:t>8 months to 2 years</a:t>
              </a:r>
              <a:endParaRPr kumimoji="0" lang="en-NZ" sz="1800" b="0" i="0" u="none" strike="noStrike" kern="1200" cap="none" spc="0" normalizeH="0" baseline="0" noProof="0">
                <a:ln>
                  <a:noFill/>
                </a:ln>
                <a:solidFill>
                  <a:prstClr val="black">
                    <a:lumMod val="75000"/>
                    <a:lumOff val="25000"/>
                  </a:prstClr>
                </a:solidFill>
                <a:effectLst/>
                <a:uLnTx/>
                <a:uFillTx/>
                <a:latin typeface="Arial"/>
                <a:ea typeface="+mn-ea"/>
                <a:cs typeface="Arial"/>
              </a:endParaRPr>
            </a:p>
          </p:txBody>
        </p:sp>
        <p:pic>
          <p:nvPicPr>
            <p:cNvPr id="13" name="Graphic 12" descr="Daily calendar outline">
              <a:extLst>
                <a:ext uri="{FF2B5EF4-FFF2-40B4-BE49-F238E27FC236}">
                  <a16:creationId xmlns:a16="http://schemas.microsoft.com/office/drawing/2014/main" id="{242DCBE2-DB39-AD0B-C690-6DD5E92991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673" y="3828703"/>
              <a:ext cx="1250464" cy="1250463"/>
            </a:xfrm>
            <a:prstGeom prst="rect">
              <a:avLst/>
            </a:prstGeom>
          </p:spPr>
        </p:pic>
      </p:grpSp>
      <p:grpSp>
        <p:nvGrpSpPr>
          <p:cNvPr id="21" name="Group 20">
            <a:extLst>
              <a:ext uri="{FF2B5EF4-FFF2-40B4-BE49-F238E27FC236}">
                <a16:creationId xmlns:a16="http://schemas.microsoft.com/office/drawing/2014/main" id="{6DF827A1-6D05-3856-F0D3-52F8D751505A}"/>
              </a:ext>
            </a:extLst>
          </p:cNvPr>
          <p:cNvGrpSpPr/>
          <p:nvPr/>
        </p:nvGrpSpPr>
        <p:grpSpPr>
          <a:xfrm>
            <a:off x="432773" y="5721686"/>
            <a:ext cx="11467127" cy="869623"/>
            <a:chOff x="840127" y="5800163"/>
            <a:chExt cx="11467127" cy="869623"/>
          </a:xfrm>
        </p:grpSpPr>
        <p:sp>
          <p:nvSpPr>
            <p:cNvPr id="5" name="Text Placeholder 5">
              <a:extLst>
                <a:ext uri="{FF2B5EF4-FFF2-40B4-BE49-F238E27FC236}">
                  <a16:creationId xmlns:a16="http://schemas.microsoft.com/office/drawing/2014/main" id="{F8E52B51-855B-E17C-E181-43274A2709EE}"/>
                </a:ext>
              </a:extLst>
            </p:cNvPr>
            <p:cNvSpPr txBox="1">
              <a:spLocks/>
            </p:cNvSpPr>
            <p:nvPr/>
          </p:nvSpPr>
          <p:spPr>
            <a:xfrm>
              <a:off x="2256903" y="5800163"/>
              <a:ext cx="10050351" cy="869623"/>
            </a:xfrm>
            <a:prstGeom prst="rect">
              <a:avLst/>
            </a:prstGeom>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buNone/>
              </a:pPr>
              <a:r>
                <a:rPr lang="en-NZ" sz="1000" err="1">
                  <a:solidFill>
                    <a:schemeClr val="tx1">
                      <a:lumMod val="65000"/>
                      <a:lumOff val="35000"/>
                    </a:schemeClr>
                  </a:solidFill>
                  <a:latin typeface="Arial"/>
                  <a:ea typeface="+mn-lt"/>
                  <a:cs typeface="+mn-lt"/>
                </a:rPr>
                <a:t>Melián</a:t>
              </a:r>
              <a:r>
                <a:rPr lang="en-NZ" sz="1000">
                  <a:solidFill>
                    <a:schemeClr val="tx1">
                      <a:lumMod val="65000"/>
                      <a:lumOff val="35000"/>
                    </a:schemeClr>
                  </a:solidFill>
                  <a:latin typeface="Arial"/>
                  <a:ea typeface="+mn-lt"/>
                  <a:cs typeface="+mn-lt"/>
                </a:rPr>
                <a:t>, E., Reyes, J. I., &amp; Meneses, J. (2023). </a:t>
              </a:r>
              <a:r>
                <a:rPr lang="en-NZ" sz="1000">
                  <a:solidFill>
                    <a:srgbClr val="B12072"/>
                  </a:solidFill>
                  <a:latin typeface="Arial"/>
                  <a:ea typeface="+mn-lt"/>
                  <a:cs typeface="+mn-lt"/>
                  <a:hlinkClick r:id="rId5">
                    <a:extLst>
                      <a:ext uri="{A12FA001-AC4F-418D-AE19-62706E023703}">
                        <ahyp:hlinkClr xmlns:ahyp="http://schemas.microsoft.com/office/drawing/2018/hyperlinkcolor" val="tx"/>
                      </a:ext>
                    </a:extLst>
                  </a:hlinkClick>
                </a:rPr>
                <a:t>The Online PhD Experience: A Qualitative Systematic Review</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International Review of Research in Open and Distance Learning</a:t>
              </a:r>
              <a:r>
                <a:rPr lang="en-NZ" sz="1000">
                  <a:solidFill>
                    <a:schemeClr val="tx1">
                      <a:lumMod val="65000"/>
                      <a:lumOff val="35000"/>
                    </a:schemeClr>
                  </a:solidFill>
                  <a:latin typeface="Arial"/>
                  <a:ea typeface="+mn-lt"/>
                  <a:cs typeface="+mn-lt"/>
                </a:rPr>
                <a:t>, Bulter, </a:t>
              </a:r>
              <a:r>
                <a:rPr lang="en-NZ" sz="1000" err="1">
                  <a:solidFill>
                    <a:schemeClr val="tx1">
                      <a:lumMod val="65000"/>
                      <a:lumOff val="35000"/>
                    </a:schemeClr>
                  </a:solidFill>
                  <a:latin typeface="Arial"/>
                  <a:ea typeface="+mn-lt"/>
                  <a:cs typeface="+mn-lt"/>
                </a:rPr>
                <a:t>A.,et</a:t>
              </a:r>
              <a:r>
                <a:rPr lang="en-NZ" sz="1000">
                  <a:solidFill>
                    <a:schemeClr val="tx1">
                      <a:lumMod val="65000"/>
                      <a:lumOff val="35000"/>
                    </a:schemeClr>
                  </a:solidFill>
                  <a:latin typeface="Arial"/>
                  <a:ea typeface="+mn-lt"/>
                  <a:cs typeface="+mn-lt"/>
                </a:rPr>
                <a:t> al. (2016).</a:t>
              </a:r>
              <a:r>
                <a:rPr lang="en-NZ" sz="1000">
                  <a:solidFill>
                    <a:srgbClr val="B12072"/>
                  </a:solidFill>
                  <a:latin typeface="Arial"/>
                  <a:ea typeface="+mn-lt"/>
                  <a:cs typeface="+mn-lt"/>
                </a:rPr>
                <a:t> </a:t>
              </a:r>
              <a:r>
                <a:rPr lang="en-NZ" sz="1000">
                  <a:solidFill>
                    <a:srgbClr val="B12072"/>
                  </a:solidFill>
                  <a:latin typeface="Arial"/>
                  <a:ea typeface="+mn-lt"/>
                  <a:cs typeface="+mn-lt"/>
                  <a:hlinkClick r:id="rId6">
                    <a:extLst>
                      <a:ext uri="{A12FA001-AC4F-418D-AE19-62706E023703}">
                        <ahyp:hlinkClr xmlns:ahyp="http://schemas.microsoft.com/office/drawing/2018/hyperlinkcolor" val="tx"/>
                      </a:ext>
                    </a:extLst>
                  </a:hlinkClick>
                </a:rPr>
                <a:t>A guide to writing a qualitative systematic review protocol to enhance evidence-based practice in nursing and health care</a:t>
              </a:r>
              <a:r>
                <a:rPr lang="en-NZ" sz="1000">
                  <a:solidFill>
                    <a:srgbClr val="B12072"/>
                  </a:solidFill>
                  <a:latin typeface="Arial"/>
                  <a:ea typeface="+mn-lt"/>
                  <a:cs typeface="+mn-lt"/>
                </a:rPr>
                <a:t>.</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World views on Evidence-based Nursing, 13</a:t>
              </a:r>
              <a:r>
                <a:rPr lang="en-NZ" sz="1000">
                  <a:solidFill>
                    <a:schemeClr val="tx1">
                      <a:lumMod val="65000"/>
                      <a:lumOff val="35000"/>
                    </a:schemeClr>
                  </a:solidFill>
                  <a:latin typeface="Arial"/>
                  <a:ea typeface="+mn-lt"/>
                  <a:cs typeface="+mn-lt"/>
                </a:rPr>
                <a:t>(3), 241-249.</a:t>
              </a:r>
              <a:endParaRPr lang="en-NZ" sz="1000">
                <a:solidFill>
                  <a:schemeClr val="tx1">
                    <a:lumMod val="65000"/>
                    <a:lumOff val="35000"/>
                  </a:schemeClr>
                </a:solidFill>
                <a:latin typeface="Arial"/>
                <a:cs typeface="Arial"/>
              </a:endParaRPr>
            </a:p>
            <a:p>
              <a:pPr marL="0" indent="0">
                <a:lnSpc>
                  <a:spcPct val="100000"/>
                </a:lnSpc>
                <a:spcBef>
                  <a:spcPts val="0"/>
                </a:spcBef>
                <a:buNone/>
              </a:pPr>
              <a:endParaRPr lang="en-NZ" sz="1000">
                <a:solidFill>
                  <a:schemeClr val="tx1">
                    <a:lumMod val="65000"/>
                    <a:lumOff val="35000"/>
                  </a:schemeClr>
                </a:solidFill>
                <a:latin typeface="Arial"/>
                <a:ea typeface="+mn-lt"/>
                <a:cs typeface="Arial"/>
              </a:endParaRPr>
            </a:p>
          </p:txBody>
        </p:sp>
        <p:sp>
          <p:nvSpPr>
            <p:cNvPr id="20" name="TextBox 19">
              <a:extLst>
                <a:ext uri="{FF2B5EF4-FFF2-40B4-BE49-F238E27FC236}">
                  <a16:creationId xmlns:a16="http://schemas.microsoft.com/office/drawing/2014/main" id="{BE9CF4E8-E0DD-0266-B0A4-677B712FC305}"/>
                </a:ext>
              </a:extLst>
            </p:cNvPr>
            <p:cNvSpPr txBox="1"/>
            <p:nvPr/>
          </p:nvSpPr>
          <p:spPr>
            <a:xfrm>
              <a:off x="840127" y="5873131"/>
              <a:ext cx="163637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1" i="0" u="none" strike="noStrike" kern="1200" cap="none" spc="0" normalizeH="0" baseline="0" noProof="0">
                  <a:ln>
                    <a:noFill/>
                  </a:ln>
                  <a:solidFill>
                    <a:prstClr val="black">
                      <a:lumMod val="65000"/>
                      <a:lumOff val="35000"/>
                    </a:prstClr>
                  </a:solidFill>
                  <a:effectLst/>
                  <a:uLnTx/>
                  <a:uFillTx/>
                  <a:latin typeface="Arial"/>
                  <a:ea typeface="+mn-lt"/>
                  <a:cs typeface="+mn-lt"/>
                </a:rPr>
                <a:t>Further Reading:</a:t>
              </a:r>
              <a:endParaRPr kumimoji="0" lang="en-US" sz="1200" b="0" i="0" u="none" strike="noStrike" kern="1200" cap="none" spc="0" normalizeH="0" baseline="0" noProof="0">
                <a:ln>
                  <a:noFill/>
                </a:ln>
                <a:solidFill>
                  <a:prstClr val="black">
                    <a:lumMod val="65000"/>
                    <a:lumOff val="35000"/>
                  </a:prstClr>
                </a:solidFill>
                <a:effectLst/>
                <a:uLnTx/>
                <a:uFillTx/>
                <a:latin typeface="Arial"/>
                <a:ea typeface="+mn-lt"/>
                <a:cs typeface="+mn-lt"/>
              </a:endParaRPr>
            </a:p>
          </p:txBody>
        </p:sp>
      </p:grpSp>
      <p:sp>
        <p:nvSpPr>
          <p:cNvPr id="2" name="Text Placeholder 5">
            <a:extLst>
              <a:ext uri="{FF2B5EF4-FFF2-40B4-BE49-F238E27FC236}">
                <a16:creationId xmlns:a16="http://schemas.microsoft.com/office/drawing/2014/main" id="{70CF66D6-0FCC-01CD-CD89-D141A9E8EA84}"/>
              </a:ext>
            </a:extLst>
          </p:cNvPr>
          <p:cNvSpPr txBox="1">
            <a:spLocks/>
          </p:cNvSpPr>
          <p:nvPr/>
        </p:nvSpPr>
        <p:spPr>
          <a:xfrm>
            <a:off x="2619615" y="2964967"/>
            <a:ext cx="3120348" cy="2677336"/>
          </a:xfrm>
          <a:prstGeom prst="rect">
            <a:avLst/>
          </a:prstGeom>
          <a:solidFill>
            <a:schemeClr val="accent2">
              <a:lumMod val="40000"/>
              <a:lumOff val="60000"/>
            </a:schemeClr>
          </a:solidFill>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1600" b="1">
                <a:solidFill>
                  <a:schemeClr val="tx1">
                    <a:lumMod val="75000"/>
                    <a:lumOff val="25000"/>
                  </a:schemeClr>
                </a:solidFill>
                <a:latin typeface="Arial"/>
                <a:cs typeface="Arial"/>
              </a:rPr>
              <a:t>Useful for:</a:t>
            </a:r>
          </a:p>
          <a:p>
            <a:r>
              <a:rPr lang="en-US" sz="1600">
                <a:solidFill>
                  <a:schemeClr val="tx1">
                    <a:lumMod val="76000"/>
                    <a:lumOff val="24000"/>
                  </a:schemeClr>
                </a:solidFill>
                <a:latin typeface="Arial"/>
                <a:cs typeface="Arial"/>
              </a:rPr>
              <a:t>Aims to understand the meaning and context behind human experiences and phenomena.</a:t>
            </a:r>
            <a:endParaRPr lang="en-US" sz="1600" u="sng">
              <a:solidFill>
                <a:schemeClr val="tx1">
                  <a:lumMod val="76000"/>
                  <a:lumOff val="24000"/>
                </a:schemeClr>
              </a:solidFill>
              <a:latin typeface="Arial"/>
              <a:cs typeface="Arial"/>
            </a:endParaRPr>
          </a:p>
        </p:txBody>
      </p:sp>
      <p:grpSp>
        <p:nvGrpSpPr>
          <p:cNvPr id="6" name="Group 5">
            <a:extLst>
              <a:ext uri="{FF2B5EF4-FFF2-40B4-BE49-F238E27FC236}">
                <a16:creationId xmlns:a16="http://schemas.microsoft.com/office/drawing/2014/main" id="{DB6E5196-83FA-FFC2-4602-11AFA0C31CE9}"/>
              </a:ext>
            </a:extLst>
          </p:cNvPr>
          <p:cNvGrpSpPr/>
          <p:nvPr/>
        </p:nvGrpSpPr>
        <p:grpSpPr>
          <a:xfrm>
            <a:off x="-20954" y="6263735"/>
            <a:ext cx="12221305" cy="650730"/>
            <a:chOff x="-7816" y="6224321"/>
            <a:chExt cx="12221305" cy="650730"/>
          </a:xfrm>
        </p:grpSpPr>
        <p:sp>
          <p:nvSpPr>
            <p:cNvPr id="8" name="Rectangle 7">
              <a:extLst>
                <a:ext uri="{FF2B5EF4-FFF2-40B4-BE49-F238E27FC236}">
                  <a16:creationId xmlns:a16="http://schemas.microsoft.com/office/drawing/2014/main" id="{7109B29D-2ED4-C228-9B75-7A2B9F3B88B4}"/>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descr="A blue and white logo&#10;&#10;Description automatically generated">
              <a:extLst>
                <a:ext uri="{FF2B5EF4-FFF2-40B4-BE49-F238E27FC236}">
                  <a16:creationId xmlns:a16="http://schemas.microsoft.com/office/drawing/2014/main" id="{D74CC5E3-B03E-508C-3377-3A1E212336C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763190593"/>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3DB8B2-7FA7-259F-A12B-B1138B3E5159}"/>
              </a:ext>
            </a:extLst>
          </p:cNvPr>
          <p:cNvSpPr/>
          <p:nvPr/>
        </p:nvSpPr>
        <p:spPr>
          <a:xfrm>
            <a:off x="-7816" y="6215085"/>
            <a:ext cx="1219981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a:extLst>
              <a:ext uri="{FF2B5EF4-FFF2-40B4-BE49-F238E27FC236}">
                <a16:creationId xmlns:a16="http://schemas.microsoft.com/office/drawing/2014/main" id="{36EC035D-9C9E-F86D-3F9C-00BDBD6F79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6314" y="6272359"/>
            <a:ext cx="1657504" cy="587687"/>
          </a:xfrm>
          <a:prstGeom prst="rect">
            <a:avLst/>
          </a:prstGeom>
          <a:noFill/>
        </p:spPr>
      </p:pic>
      <p:sp>
        <p:nvSpPr>
          <p:cNvPr id="3" name="Title 14">
            <a:extLst>
              <a:ext uri="{FF2B5EF4-FFF2-40B4-BE49-F238E27FC236}">
                <a16:creationId xmlns:a16="http://schemas.microsoft.com/office/drawing/2014/main" id="{475320E9-3018-E5D7-4C2D-C13ADF00A4FC}"/>
              </a:ext>
            </a:extLst>
          </p:cNvPr>
          <p:cNvSpPr txBox="1">
            <a:spLocks/>
          </p:cNvSpPr>
          <p:nvPr/>
        </p:nvSpPr>
        <p:spPr>
          <a:xfrm>
            <a:off x="482350" y="427637"/>
            <a:ext cx="4777975" cy="1492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5000"/>
                    <a:lumOff val="25000"/>
                  </a:schemeClr>
                </a:solidFill>
                <a:latin typeface="Arial"/>
                <a:cs typeface="Arial"/>
              </a:rPr>
              <a:t>Thematic synthesis</a:t>
            </a:r>
            <a:endParaRPr lang="en-US" sz="1400">
              <a:solidFill>
                <a:schemeClr val="tx1">
                  <a:lumMod val="75000"/>
                  <a:lumOff val="25000"/>
                </a:schemeClr>
              </a:solidFill>
              <a:latin typeface="Arial"/>
              <a:cs typeface="Arial"/>
            </a:endParaRPr>
          </a:p>
        </p:txBody>
      </p:sp>
      <p:graphicFrame>
        <p:nvGraphicFramePr>
          <p:cNvPr id="4" name="Table 3">
            <a:extLst>
              <a:ext uri="{FF2B5EF4-FFF2-40B4-BE49-F238E27FC236}">
                <a16:creationId xmlns:a16="http://schemas.microsoft.com/office/drawing/2014/main" id="{49FAE1C6-B3BB-C6AE-3E5D-CC75A96EE7B0}"/>
              </a:ext>
            </a:extLst>
          </p:cNvPr>
          <p:cNvGraphicFramePr>
            <a:graphicFrameLocks noGrp="1"/>
          </p:cNvGraphicFramePr>
          <p:nvPr>
            <p:extLst>
              <p:ext uri="{D42A27DB-BD31-4B8C-83A1-F6EECF244321}">
                <p14:modId xmlns:p14="http://schemas.microsoft.com/office/powerpoint/2010/main" val="2472464260"/>
              </p:ext>
            </p:extLst>
          </p:nvPr>
        </p:nvGraphicFramePr>
        <p:xfrm>
          <a:off x="4769908" y="592824"/>
          <a:ext cx="6419064" cy="2175717"/>
        </p:xfrm>
        <a:graphic>
          <a:graphicData uri="http://schemas.openxmlformats.org/drawingml/2006/table">
            <a:tbl>
              <a:tblPr bandRow="1">
                <a:tableStyleId>{5C22544A-7EE6-4342-B048-85BDC9FD1C3A}</a:tableStyleId>
              </a:tblPr>
              <a:tblGrid>
                <a:gridCol w="643104">
                  <a:extLst>
                    <a:ext uri="{9D8B030D-6E8A-4147-A177-3AD203B41FA5}">
                      <a16:colId xmlns:a16="http://schemas.microsoft.com/office/drawing/2014/main" val="3628499835"/>
                    </a:ext>
                  </a:extLst>
                </a:gridCol>
                <a:gridCol w="5775960">
                  <a:extLst>
                    <a:ext uri="{9D8B030D-6E8A-4147-A177-3AD203B41FA5}">
                      <a16:colId xmlns:a16="http://schemas.microsoft.com/office/drawing/2014/main" val="2806592271"/>
                    </a:ext>
                  </a:extLst>
                </a:gridCol>
              </a:tblGrid>
              <a:tr h="725239">
                <a:tc>
                  <a:txBody>
                    <a:bodyPr/>
                    <a:lstStyle/>
                    <a:p>
                      <a:pPr algn="ctr"/>
                      <a:r>
                        <a:rPr lang="en-NZ" sz="3600" b="1">
                          <a:solidFill>
                            <a:schemeClr val="bg1"/>
                          </a:solidFill>
                          <a:latin typeface="Ariel"/>
                        </a:rPr>
                        <a:t>1</a:t>
                      </a:r>
                    </a:p>
                  </a:txBody>
                  <a:tcPr anchor="ct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A01C"/>
                    </a:solidFill>
                  </a:tcPr>
                </a:tc>
                <a:tc>
                  <a:txBody>
                    <a:bodyPr/>
                    <a:lstStyle/>
                    <a:p>
                      <a:r>
                        <a:rPr lang="en-NZ" sz="2800">
                          <a:solidFill>
                            <a:schemeClr val="tx1"/>
                          </a:solidFill>
                          <a:latin typeface="Ariel"/>
                        </a:rPr>
                        <a:t>Coding of text line-by-line</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A01C">
                        <a:alpha val="40000"/>
                      </a:srgbClr>
                    </a:solidFill>
                  </a:tcPr>
                </a:tc>
                <a:extLst>
                  <a:ext uri="{0D108BD9-81ED-4DB2-BD59-A6C34878D82A}">
                    <a16:rowId xmlns:a16="http://schemas.microsoft.com/office/drawing/2014/main" val="4252011197"/>
                  </a:ext>
                </a:extLst>
              </a:tr>
              <a:tr h="725239">
                <a:tc>
                  <a:txBody>
                    <a:bodyPr/>
                    <a:lstStyle/>
                    <a:p>
                      <a:pPr algn="ctr"/>
                      <a:r>
                        <a:rPr lang="en-NZ" sz="3600" b="1">
                          <a:solidFill>
                            <a:schemeClr val="bg1"/>
                          </a:solidFill>
                          <a:latin typeface="Ariel"/>
                        </a:rPr>
                        <a:t>2</a:t>
                      </a:r>
                    </a:p>
                  </a:txBody>
                  <a:tcPr anchor="ct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A01C"/>
                    </a:solidFill>
                  </a:tcPr>
                </a:tc>
                <a:tc>
                  <a:txBody>
                    <a:bodyPr/>
                    <a:lstStyle/>
                    <a:p>
                      <a:r>
                        <a:rPr lang="en-NZ" sz="2800">
                          <a:solidFill>
                            <a:schemeClr val="tx1"/>
                          </a:solidFill>
                          <a:latin typeface="Ariel"/>
                        </a:rPr>
                        <a:t>Development of descriptive themes</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A01C">
                        <a:alpha val="40000"/>
                      </a:srgbClr>
                    </a:solidFill>
                  </a:tcPr>
                </a:tc>
                <a:extLst>
                  <a:ext uri="{0D108BD9-81ED-4DB2-BD59-A6C34878D82A}">
                    <a16:rowId xmlns:a16="http://schemas.microsoft.com/office/drawing/2014/main" val="2557375899"/>
                  </a:ext>
                </a:extLst>
              </a:tr>
              <a:tr h="725239">
                <a:tc>
                  <a:txBody>
                    <a:bodyPr/>
                    <a:lstStyle/>
                    <a:p>
                      <a:pPr algn="ctr"/>
                      <a:r>
                        <a:rPr lang="en-NZ" sz="3600" b="1">
                          <a:solidFill>
                            <a:schemeClr val="bg1"/>
                          </a:solidFill>
                          <a:latin typeface="Ariel"/>
                        </a:rPr>
                        <a:t>3</a:t>
                      </a:r>
                    </a:p>
                  </a:txBody>
                  <a:tcPr anchor="ct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solidFill>
                      <a:srgbClr val="F8A01C"/>
                    </a:solidFill>
                  </a:tcPr>
                </a:tc>
                <a:tc>
                  <a:txBody>
                    <a:bodyPr/>
                    <a:lstStyle/>
                    <a:p>
                      <a:r>
                        <a:rPr lang="en-NZ" sz="2800">
                          <a:solidFill>
                            <a:schemeClr val="tx1"/>
                          </a:solidFill>
                          <a:latin typeface="Ariel"/>
                        </a:rPr>
                        <a:t>Generation of analytical themes</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solidFill>
                      <a:srgbClr val="F8A01C">
                        <a:alpha val="40000"/>
                      </a:srgbClr>
                    </a:solidFill>
                  </a:tcPr>
                </a:tc>
                <a:extLst>
                  <a:ext uri="{0D108BD9-81ED-4DB2-BD59-A6C34878D82A}">
                    <a16:rowId xmlns:a16="http://schemas.microsoft.com/office/drawing/2014/main" val="331342230"/>
                  </a:ext>
                </a:extLst>
              </a:tr>
            </a:tbl>
          </a:graphicData>
        </a:graphic>
      </p:graphicFrame>
      <p:sp>
        <p:nvSpPr>
          <p:cNvPr id="7" name="Title 14">
            <a:extLst>
              <a:ext uri="{FF2B5EF4-FFF2-40B4-BE49-F238E27FC236}">
                <a16:creationId xmlns:a16="http://schemas.microsoft.com/office/drawing/2014/main" id="{01D9E962-F6C2-6B60-D34B-E3C5DBA2B962}"/>
              </a:ext>
            </a:extLst>
          </p:cNvPr>
          <p:cNvSpPr txBox="1">
            <a:spLocks/>
          </p:cNvSpPr>
          <p:nvPr/>
        </p:nvSpPr>
        <p:spPr>
          <a:xfrm>
            <a:off x="482350" y="3168224"/>
            <a:ext cx="4777975" cy="1492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5000"/>
                    <a:lumOff val="25000"/>
                  </a:schemeClr>
                </a:solidFill>
                <a:latin typeface="Arial"/>
                <a:cs typeface="Arial"/>
              </a:rPr>
              <a:t>Content </a:t>
            </a:r>
            <a:br>
              <a:rPr lang="en-US" sz="4000">
                <a:solidFill>
                  <a:schemeClr val="tx1">
                    <a:lumMod val="75000"/>
                    <a:lumOff val="25000"/>
                  </a:schemeClr>
                </a:solidFill>
                <a:latin typeface="Arial"/>
                <a:cs typeface="Arial"/>
              </a:rPr>
            </a:br>
            <a:r>
              <a:rPr lang="en-US" sz="4000">
                <a:solidFill>
                  <a:schemeClr val="tx1">
                    <a:lumMod val="75000"/>
                    <a:lumOff val="25000"/>
                  </a:schemeClr>
                </a:solidFill>
                <a:latin typeface="Arial"/>
                <a:cs typeface="Arial"/>
              </a:rPr>
              <a:t>analysis</a:t>
            </a:r>
            <a:endParaRPr lang="en-US" sz="1400">
              <a:solidFill>
                <a:schemeClr val="tx1">
                  <a:lumMod val="75000"/>
                  <a:lumOff val="25000"/>
                </a:schemeClr>
              </a:solidFill>
              <a:latin typeface="Arial"/>
              <a:cs typeface="Arial"/>
            </a:endParaRPr>
          </a:p>
        </p:txBody>
      </p:sp>
      <p:graphicFrame>
        <p:nvGraphicFramePr>
          <p:cNvPr id="10" name="Table 9">
            <a:extLst>
              <a:ext uri="{FF2B5EF4-FFF2-40B4-BE49-F238E27FC236}">
                <a16:creationId xmlns:a16="http://schemas.microsoft.com/office/drawing/2014/main" id="{07DCBD5D-7EC2-31E9-0F2A-5F6F8C38D935}"/>
              </a:ext>
            </a:extLst>
          </p:cNvPr>
          <p:cNvGraphicFramePr>
            <a:graphicFrameLocks noGrp="1"/>
          </p:cNvGraphicFramePr>
          <p:nvPr>
            <p:extLst>
              <p:ext uri="{D42A27DB-BD31-4B8C-83A1-F6EECF244321}">
                <p14:modId xmlns:p14="http://schemas.microsoft.com/office/powerpoint/2010/main" val="2459554305"/>
              </p:ext>
            </p:extLst>
          </p:nvPr>
        </p:nvGraphicFramePr>
        <p:xfrm>
          <a:off x="4918973" y="3216408"/>
          <a:ext cx="6269999" cy="2998677"/>
        </p:xfrm>
        <a:graphic>
          <a:graphicData uri="http://schemas.openxmlformats.org/drawingml/2006/table">
            <a:tbl>
              <a:tblPr bandRow="1">
                <a:tableStyleId>{5C22544A-7EE6-4342-B048-85BDC9FD1C3A}</a:tableStyleId>
              </a:tblPr>
              <a:tblGrid>
                <a:gridCol w="761999">
                  <a:extLst>
                    <a:ext uri="{9D8B030D-6E8A-4147-A177-3AD203B41FA5}">
                      <a16:colId xmlns:a16="http://schemas.microsoft.com/office/drawing/2014/main" val="3628499835"/>
                    </a:ext>
                  </a:extLst>
                </a:gridCol>
                <a:gridCol w="5508000">
                  <a:extLst>
                    <a:ext uri="{9D8B030D-6E8A-4147-A177-3AD203B41FA5}">
                      <a16:colId xmlns:a16="http://schemas.microsoft.com/office/drawing/2014/main" val="2806592271"/>
                    </a:ext>
                  </a:extLst>
                </a:gridCol>
              </a:tblGrid>
              <a:tr h="725239">
                <a:tc>
                  <a:txBody>
                    <a:bodyPr/>
                    <a:lstStyle/>
                    <a:p>
                      <a:pPr algn="ctr"/>
                      <a:r>
                        <a:rPr lang="en-NZ" sz="3600" b="1">
                          <a:solidFill>
                            <a:schemeClr val="bg1"/>
                          </a:solidFill>
                          <a:latin typeface="Ariel"/>
                        </a:rPr>
                        <a:t>1</a:t>
                      </a:r>
                    </a:p>
                  </a:txBody>
                  <a:tcPr anchor="ct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A01C"/>
                    </a:solidFill>
                  </a:tcPr>
                </a:tc>
                <a:tc>
                  <a:txBody>
                    <a:bodyPr/>
                    <a:lstStyle/>
                    <a:p>
                      <a:r>
                        <a:rPr lang="en-NZ" sz="2800">
                          <a:solidFill>
                            <a:schemeClr val="tx1"/>
                          </a:solidFill>
                          <a:latin typeface="Ariel"/>
                        </a:rPr>
                        <a:t>Preparation</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A01C">
                        <a:alpha val="40000"/>
                      </a:srgbClr>
                    </a:solidFill>
                  </a:tcPr>
                </a:tc>
                <a:extLst>
                  <a:ext uri="{0D108BD9-81ED-4DB2-BD59-A6C34878D82A}">
                    <a16:rowId xmlns:a16="http://schemas.microsoft.com/office/drawing/2014/main" val="4252011197"/>
                  </a:ext>
                </a:extLst>
              </a:tr>
              <a:tr h="725239">
                <a:tc>
                  <a:txBody>
                    <a:bodyPr/>
                    <a:lstStyle/>
                    <a:p>
                      <a:pPr algn="ctr"/>
                      <a:r>
                        <a:rPr lang="en-NZ" sz="3600" b="1">
                          <a:solidFill>
                            <a:schemeClr val="bg1"/>
                          </a:solidFill>
                          <a:latin typeface="Ariel"/>
                        </a:rPr>
                        <a:t>2</a:t>
                      </a:r>
                    </a:p>
                  </a:txBody>
                  <a:tcPr anchor="ct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A01C"/>
                    </a:solidFill>
                  </a:tcPr>
                </a:tc>
                <a:tc>
                  <a:txBody>
                    <a:bodyPr/>
                    <a:lstStyle/>
                    <a:p>
                      <a:r>
                        <a:rPr lang="en-NZ" sz="2800">
                          <a:solidFill>
                            <a:schemeClr val="tx1"/>
                          </a:solidFill>
                          <a:latin typeface="Ariel"/>
                        </a:rPr>
                        <a:t>Coding</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A01C">
                        <a:alpha val="40000"/>
                      </a:srgbClr>
                    </a:solidFill>
                  </a:tcPr>
                </a:tc>
                <a:extLst>
                  <a:ext uri="{0D108BD9-81ED-4DB2-BD59-A6C34878D82A}">
                    <a16:rowId xmlns:a16="http://schemas.microsoft.com/office/drawing/2014/main" val="2557375899"/>
                  </a:ext>
                </a:extLst>
              </a:tr>
              <a:tr h="725239">
                <a:tc>
                  <a:txBody>
                    <a:bodyPr/>
                    <a:lstStyle/>
                    <a:p>
                      <a:pPr algn="ctr"/>
                      <a:r>
                        <a:rPr lang="en-NZ" sz="3600" b="1">
                          <a:solidFill>
                            <a:schemeClr val="bg1"/>
                          </a:solidFill>
                          <a:latin typeface="Ariel"/>
                        </a:rPr>
                        <a:t>3</a:t>
                      </a:r>
                    </a:p>
                  </a:txBody>
                  <a:tcPr anchor="ct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A01C"/>
                    </a:solidFill>
                  </a:tcPr>
                </a:tc>
                <a:tc>
                  <a:txBody>
                    <a:bodyPr/>
                    <a:lstStyle/>
                    <a:p>
                      <a:r>
                        <a:rPr lang="en-NZ" sz="2800">
                          <a:solidFill>
                            <a:schemeClr val="tx1"/>
                          </a:solidFill>
                          <a:latin typeface="Ariel"/>
                        </a:rPr>
                        <a:t>Analysis and interpretation</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8A01C">
                        <a:alpha val="40000"/>
                      </a:srgbClr>
                    </a:solidFill>
                  </a:tcPr>
                </a:tc>
                <a:extLst>
                  <a:ext uri="{0D108BD9-81ED-4DB2-BD59-A6C34878D82A}">
                    <a16:rowId xmlns:a16="http://schemas.microsoft.com/office/drawing/2014/main" val="331342230"/>
                  </a:ext>
                </a:extLst>
              </a:tr>
              <a:tr h="648000">
                <a:tc>
                  <a:txBody>
                    <a:bodyPr/>
                    <a:lstStyle/>
                    <a:p>
                      <a:pPr algn="ctr"/>
                      <a:endParaRPr lang="en-NZ" sz="3600" b="1">
                        <a:solidFill>
                          <a:schemeClr val="bg1"/>
                        </a:solidFill>
                        <a:latin typeface="Ariel"/>
                      </a:endParaRPr>
                    </a:p>
                  </a:txBody>
                  <a:tcPr anchor="ct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r>
                        <a:rPr lang="en-NZ" sz="1800">
                          <a:solidFill>
                            <a:schemeClr val="tx1"/>
                          </a:solidFill>
                          <a:latin typeface="Ariel"/>
                        </a:rPr>
                        <a:t>Coded data examined for patterns and themes and related to the research question and context</a:t>
                      </a:r>
                    </a:p>
                  </a:txBody>
                  <a:tcPr marL="137160" marR="137160" marT="137160" marB="137160">
                    <a:lnL w="57150" cap="flat" cmpd="sng" algn="ctr">
                      <a:solidFill>
                        <a:schemeClr val="bg1"/>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extLst>
                  <a:ext uri="{0D108BD9-81ED-4DB2-BD59-A6C34878D82A}">
                    <a16:rowId xmlns:a16="http://schemas.microsoft.com/office/drawing/2014/main" val="3057499996"/>
                  </a:ext>
                </a:extLst>
              </a:tr>
            </a:tbl>
          </a:graphicData>
        </a:graphic>
      </p:graphicFrame>
      <p:sp>
        <p:nvSpPr>
          <p:cNvPr id="17" name="TextBox 16">
            <a:extLst>
              <a:ext uri="{FF2B5EF4-FFF2-40B4-BE49-F238E27FC236}">
                <a16:creationId xmlns:a16="http://schemas.microsoft.com/office/drawing/2014/main" id="{B40FDA10-BAF2-1FDE-E049-0D18B37C3426}"/>
              </a:ext>
            </a:extLst>
          </p:cNvPr>
          <p:cNvSpPr txBox="1"/>
          <p:nvPr/>
        </p:nvSpPr>
        <p:spPr>
          <a:xfrm>
            <a:off x="482351" y="4527111"/>
            <a:ext cx="4607810" cy="1323439"/>
          </a:xfrm>
          <a:prstGeom prst="rect">
            <a:avLst/>
          </a:prstGeom>
          <a:noFill/>
        </p:spPr>
        <p:txBody>
          <a:bodyPr wrap="square">
            <a:spAutoFit/>
          </a:bodyPr>
          <a:lstStyle/>
          <a:p>
            <a:r>
              <a:rPr lang="en-US" sz="2000">
                <a:latin typeface="Arial" panose="020B0604020202020204" pitchFamily="34" charset="0"/>
                <a:cs typeface="Arial" panose="020B0604020202020204" pitchFamily="34" charset="0"/>
              </a:rPr>
              <a:t>Coding and categorizing textual or visual data from included studies to identify specific content elements related to the research question. </a:t>
            </a:r>
            <a:endParaRPr lang="en-NZ"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64837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C3F4C0D-795E-B602-DCA0-94C2258DD765}"/>
              </a:ext>
            </a:extLst>
          </p:cNvPr>
          <p:cNvSpPr/>
          <p:nvPr/>
        </p:nvSpPr>
        <p:spPr>
          <a:xfrm>
            <a:off x="-1014140" y="1282699"/>
            <a:ext cx="11447036" cy="3911602"/>
          </a:xfrm>
          <a:prstGeom prst="roundRect">
            <a:avLst/>
          </a:prstGeom>
          <a:solidFill>
            <a:srgbClr val="EFD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a:ln>
                <a:noFill/>
              </a:ln>
              <a:solidFill>
                <a:prstClr val="black"/>
              </a:solidFill>
              <a:effectLst/>
              <a:uLnTx/>
              <a:uFillTx/>
              <a:latin typeface="Ariel"/>
              <a:ea typeface="+mn-ea"/>
              <a:cs typeface="+mn-cs"/>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2476500" y="2426937"/>
            <a:ext cx="8089900" cy="1623127"/>
          </a:xfrm>
        </p:spPr>
        <p:txBody>
          <a:bodyPr anchor="ctr">
            <a:normAutofit fontScale="90000"/>
          </a:bodyPr>
          <a:lstStyle/>
          <a:p>
            <a:r>
              <a:rPr lang="en-NZ" sz="7200">
                <a:solidFill>
                  <a:srgbClr val="772369"/>
                </a:solidFill>
                <a:latin typeface="Arial"/>
                <a:cs typeface="Arial"/>
              </a:rPr>
              <a:t>Systematic review process</a:t>
            </a:r>
          </a:p>
        </p:txBody>
      </p:sp>
      <p:pic>
        <p:nvPicPr>
          <p:cNvPr id="3" name="Graphic 2" descr="Workflow with solid fill">
            <a:extLst>
              <a:ext uri="{FF2B5EF4-FFF2-40B4-BE49-F238E27FC236}">
                <a16:creationId xmlns:a16="http://schemas.microsoft.com/office/drawing/2014/main" id="{36CA5187-2D6E-66EE-E750-F2EFEEA3AC6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7443" y="2426937"/>
            <a:ext cx="1623126" cy="1623126"/>
          </a:xfrm>
          <a:prstGeom prst="rect">
            <a:avLst/>
          </a:prstGeom>
        </p:spPr>
      </p:pic>
      <p:grpSp>
        <p:nvGrpSpPr>
          <p:cNvPr id="2" name="Group 1">
            <a:extLst>
              <a:ext uri="{FF2B5EF4-FFF2-40B4-BE49-F238E27FC236}">
                <a16:creationId xmlns:a16="http://schemas.microsoft.com/office/drawing/2014/main" id="{6E1DEBD1-93D6-6E41-1CEE-758024F78EA6}"/>
              </a:ext>
            </a:extLst>
          </p:cNvPr>
          <p:cNvGrpSpPr/>
          <p:nvPr/>
        </p:nvGrpSpPr>
        <p:grpSpPr>
          <a:xfrm>
            <a:off x="-7816" y="6224321"/>
            <a:ext cx="12221305" cy="650730"/>
            <a:chOff x="-7816" y="6224321"/>
            <a:chExt cx="12221305" cy="650730"/>
          </a:xfrm>
        </p:grpSpPr>
        <p:sp>
          <p:nvSpPr>
            <p:cNvPr id="4" name="Rectangle 3">
              <a:extLst>
                <a:ext uri="{FF2B5EF4-FFF2-40B4-BE49-F238E27FC236}">
                  <a16:creationId xmlns:a16="http://schemas.microsoft.com/office/drawing/2014/main" id="{A42909DC-28FC-9378-58FF-C89F00A8E722}"/>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A blue and white logo&#10;&#10;Description automatically generated">
              <a:extLst>
                <a:ext uri="{FF2B5EF4-FFF2-40B4-BE49-F238E27FC236}">
                  <a16:creationId xmlns:a16="http://schemas.microsoft.com/office/drawing/2014/main" id="{21655BF8-6D7F-AB18-8EF8-ADD08BBEBE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40159225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A6B573A-72D4-59D8-A41A-D75BE91D83CF}"/>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40" normalizeH="0" baseline="0" noProof="0">
                <a:ln>
                  <a:noFill/>
                </a:ln>
                <a:solidFill>
                  <a:schemeClr val="tx1">
                    <a:lumMod val="76000"/>
                    <a:lumOff val="24000"/>
                  </a:schemeClr>
                </a:solidFill>
                <a:effectLst/>
                <a:uLnTx/>
                <a:uFillTx/>
                <a:latin typeface="Arial"/>
                <a:ea typeface="+mj-ea"/>
                <a:cs typeface="Arial"/>
              </a:rPr>
              <a:t>Purpose of a Systematic Review</a:t>
            </a:r>
          </a:p>
        </p:txBody>
      </p:sp>
      <p:sp>
        <p:nvSpPr>
          <p:cNvPr id="5" name="Text Placeholder 5">
            <a:extLst>
              <a:ext uri="{FF2B5EF4-FFF2-40B4-BE49-F238E27FC236}">
                <a16:creationId xmlns:a16="http://schemas.microsoft.com/office/drawing/2014/main" id="{B4063D63-1BB1-CA1A-A50A-5C25E2097F61}"/>
              </a:ext>
            </a:extLst>
          </p:cNvPr>
          <p:cNvSpPr txBox="1">
            <a:spLocks/>
          </p:cNvSpPr>
          <p:nvPr/>
        </p:nvSpPr>
        <p:spPr>
          <a:xfrm>
            <a:off x="331751" y="5922866"/>
            <a:ext cx="11884047" cy="290412"/>
          </a:xfrm>
          <a:prstGeom prst="rect">
            <a:avLst/>
          </a:prstGeom>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50">
                <a:solidFill>
                  <a:schemeClr val="tx1">
                    <a:lumMod val="65000"/>
                    <a:lumOff val="35000"/>
                  </a:schemeClr>
                </a:solidFill>
                <a:latin typeface="Arial"/>
                <a:ea typeface="Roboto"/>
                <a:cs typeface="Roboto"/>
              </a:rPr>
              <a:t>Gopalakrishnan, S., &amp; </a:t>
            </a:r>
            <a:r>
              <a:rPr lang="en-US" sz="1050" err="1">
                <a:solidFill>
                  <a:schemeClr val="tx1">
                    <a:lumMod val="65000"/>
                    <a:lumOff val="35000"/>
                  </a:schemeClr>
                </a:solidFill>
                <a:latin typeface="Arial"/>
                <a:ea typeface="Roboto"/>
                <a:cs typeface="Roboto"/>
              </a:rPr>
              <a:t>Ganeshkumar</a:t>
            </a:r>
            <a:r>
              <a:rPr lang="en-US" sz="1050">
                <a:solidFill>
                  <a:schemeClr val="tx1">
                    <a:lumMod val="65000"/>
                    <a:lumOff val="35000"/>
                  </a:schemeClr>
                </a:solidFill>
                <a:latin typeface="Arial"/>
                <a:ea typeface="Roboto"/>
                <a:cs typeface="Roboto"/>
              </a:rPr>
              <a:t>, P. (2013). Systematic Reviews and Meta-analysis: Understanding the Best Evidence in Primary Healthcare. </a:t>
            </a:r>
            <a:r>
              <a:rPr lang="en-US" sz="1050" i="1">
                <a:solidFill>
                  <a:schemeClr val="tx1">
                    <a:lumMod val="65000"/>
                    <a:lumOff val="35000"/>
                  </a:schemeClr>
                </a:solidFill>
                <a:latin typeface="Arial"/>
                <a:ea typeface="Roboto"/>
                <a:cs typeface="Roboto"/>
              </a:rPr>
              <a:t>Journal of family medicine and primary care</a:t>
            </a:r>
            <a:r>
              <a:rPr lang="en-US" sz="1050">
                <a:solidFill>
                  <a:schemeClr val="tx1">
                    <a:lumMod val="65000"/>
                    <a:lumOff val="35000"/>
                  </a:schemeClr>
                </a:solidFill>
                <a:latin typeface="Arial"/>
                <a:ea typeface="Roboto"/>
                <a:cs typeface="Roboto"/>
              </a:rPr>
              <a:t>, </a:t>
            </a:r>
            <a:r>
              <a:rPr lang="en-US" sz="1050" i="1">
                <a:solidFill>
                  <a:schemeClr val="tx1">
                    <a:lumMod val="65000"/>
                    <a:lumOff val="35000"/>
                  </a:schemeClr>
                </a:solidFill>
                <a:latin typeface="Arial"/>
                <a:ea typeface="Roboto"/>
                <a:cs typeface="Roboto"/>
              </a:rPr>
              <a:t>2</a:t>
            </a:r>
            <a:r>
              <a:rPr lang="en-US" sz="1050">
                <a:solidFill>
                  <a:schemeClr val="tx1">
                    <a:lumMod val="65000"/>
                    <a:lumOff val="35000"/>
                  </a:schemeClr>
                </a:solidFill>
                <a:latin typeface="Arial"/>
                <a:ea typeface="Roboto"/>
                <a:cs typeface="Roboto"/>
              </a:rPr>
              <a:t>(1), 9–14.</a:t>
            </a:r>
            <a:endParaRPr lang="en-US" sz="1000">
              <a:solidFill>
                <a:schemeClr val="tx1">
                  <a:lumMod val="65000"/>
                  <a:lumOff val="35000"/>
                </a:schemeClr>
              </a:solidFill>
              <a:latin typeface="Arial"/>
            </a:endParaRPr>
          </a:p>
        </p:txBody>
      </p:sp>
      <p:sp>
        <p:nvSpPr>
          <p:cNvPr id="8" name="TextBox 7">
            <a:extLst>
              <a:ext uri="{FF2B5EF4-FFF2-40B4-BE49-F238E27FC236}">
                <a16:creationId xmlns:a16="http://schemas.microsoft.com/office/drawing/2014/main" id="{93393E92-F637-6352-1950-98F26F00A01E}"/>
              </a:ext>
            </a:extLst>
          </p:cNvPr>
          <p:cNvSpPr txBox="1"/>
          <p:nvPr/>
        </p:nvSpPr>
        <p:spPr>
          <a:xfrm>
            <a:off x="1232017" y="1550749"/>
            <a:ext cx="10358782" cy="3694409"/>
          </a:xfrm>
          <a:prstGeom prst="rect">
            <a:avLst/>
          </a:prstGeom>
          <a:noFill/>
        </p:spPr>
        <p:txBody>
          <a:bodyPr wrap="square" lIns="91440" tIns="45720" rIns="91440" bIns="45720" anchor="t">
            <a:spAutoFit/>
          </a:bodyPr>
          <a:lstStyle/>
          <a:p>
            <a:pPr>
              <a:lnSpc>
                <a:spcPct val="150000"/>
              </a:lnSpc>
            </a:pPr>
            <a:r>
              <a:rPr lang="en-US" sz="3200">
                <a:solidFill>
                  <a:schemeClr val="tx1">
                    <a:lumMod val="75000"/>
                    <a:lumOff val="25000"/>
                  </a:schemeClr>
                </a:solidFill>
                <a:latin typeface="Arial"/>
                <a:cs typeface="Arial"/>
              </a:rPr>
              <a:t>Systematic reviews aim to </a:t>
            </a:r>
            <a:br>
              <a:rPr lang="en-US" sz="3200">
                <a:latin typeface="Arial"/>
                <a:cs typeface="Arial"/>
              </a:rPr>
            </a:br>
            <a:r>
              <a:rPr lang="en-US" sz="3200" b="1">
                <a:solidFill>
                  <a:srgbClr val="B12072"/>
                </a:solidFill>
                <a:latin typeface="Arial"/>
                <a:cs typeface="Arial"/>
              </a:rPr>
              <a:t>identify, evaluate, and summarize the findings of all relevant individual studies </a:t>
            </a:r>
            <a:br>
              <a:rPr lang="en-US" sz="3200">
                <a:latin typeface="Arial"/>
                <a:cs typeface="Arial"/>
              </a:rPr>
            </a:br>
            <a:r>
              <a:rPr lang="en-US" sz="3200">
                <a:solidFill>
                  <a:schemeClr val="tx1">
                    <a:lumMod val="75000"/>
                    <a:lumOff val="25000"/>
                  </a:schemeClr>
                </a:solidFill>
                <a:latin typeface="Arial"/>
                <a:cs typeface="Arial"/>
              </a:rPr>
              <a:t>over a health-related issue, thereby making the available evidence more accessible to decision makers.</a:t>
            </a:r>
          </a:p>
        </p:txBody>
      </p:sp>
      <p:pic>
        <p:nvPicPr>
          <p:cNvPr id="10" name="Graphic 9" descr="Open quotation mark with solid fill">
            <a:extLst>
              <a:ext uri="{FF2B5EF4-FFF2-40B4-BE49-F238E27FC236}">
                <a16:creationId xmlns:a16="http://schemas.microsoft.com/office/drawing/2014/main" id="{CCF2BC67-C75B-8C2A-5CC0-39EF34F4675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9441" y="1034583"/>
            <a:ext cx="4726742" cy="4726742"/>
          </a:xfrm>
          <a:prstGeom prst="rect">
            <a:avLst/>
          </a:prstGeom>
        </p:spPr>
      </p:pic>
      <p:grpSp>
        <p:nvGrpSpPr>
          <p:cNvPr id="2" name="Group 1">
            <a:extLst>
              <a:ext uri="{FF2B5EF4-FFF2-40B4-BE49-F238E27FC236}">
                <a16:creationId xmlns:a16="http://schemas.microsoft.com/office/drawing/2014/main" id="{E99EE783-B29F-651F-EB38-E1EB4AE15110}"/>
              </a:ext>
            </a:extLst>
          </p:cNvPr>
          <p:cNvGrpSpPr/>
          <p:nvPr/>
        </p:nvGrpSpPr>
        <p:grpSpPr>
          <a:xfrm>
            <a:off x="-7816" y="6224321"/>
            <a:ext cx="12221305" cy="650730"/>
            <a:chOff x="-7816" y="6224321"/>
            <a:chExt cx="12221305" cy="650730"/>
          </a:xfrm>
        </p:grpSpPr>
        <p:sp>
          <p:nvSpPr>
            <p:cNvPr id="6" name="Rectangle 5">
              <a:extLst>
                <a:ext uri="{FF2B5EF4-FFF2-40B4-BE49-F238E27FC236}">
                  <a16:creationId xmlns:a16="http://schemas.microsoft.com/office/drawing/2014/main" id="{F20AF58A-7F83-6A64-1418-D55BC7FAC5DE}"/>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A blue and white logo&#10;&#10;Description automatically generated">
              <a:extLst>
                <a:ext uri="{FF2B5EF4-FFF2-40B4-BE49-F238E27FC236}">
                  <a16:creationId xmlns:a16="http://schemas.microsoft.com/office/drawing/2014/main" id="{941E213E-B556-C74F-5D01-7648FAFA69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146883868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BF1DD51-543A-44B7-77F9-B7BC12E3C9B4}"/>
            </a:ext>
          </a:extLst>
        </p:cNvPr>
        <p:cNvGrpSpPr/>
        <p:nvPr/>
      </p:nvGrpSpPr>
      <p:grpSpPr>
        <a:xfrm>
          <a:off x="0" y="0"/>
          <a:ext cx="0" cy="0"/>
          <a:chOff x="0" y="0"/>
          <a:chExt cx="0" cy="0"/>
        </a:xfrm>
      </p:grpSpPr>
      <p:pic>
        <p:nvPicPr>
          <p:cNvPr id="3" name="Picture 2" descr="Steps in a systematic review: Topic Selection, Conceptualise and create protocol, Searching for studies, Screening for studies, Appraise studies, Abstract data, Synthesise and interpret results">
            <a:extLst>
              <a:ext uri="{FF2B5EF4-FFF2-40B4-BE49-F238E27FC236}">
                <a16:creationId xmlns:a16="http://schemas.microsoft.com/office/drawing/2014/main" id="{E559AF6F-F1B4-3A50-C755-71E2A1DEC1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990" r="168" b="13854"/>
          <a:stretch/>
        </p:blipFill>
        <p:spPr bwMode="auto">
          <a:xfrm>
            <a:off x="128535" y="2226732"/>
            <a:ext cx="11953013" cy="215532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477579B8-B8E2-4470-54AE-5884091B3F17}"/>
              </a:ext>
            </a:extLst>
          </p:cNvPr>
          <p:cNvSpPr/>
          <p:nvPr/>
        </p:nvSpPr>
        <p:spPr>
          <a:xfrm>
            <a:off x="1831218" y="2232107"/>
            <a:ext cx="3242734" cy="2160484"/>
          </a:xfrm>
          <a:prstGeom prst="roundRect">
            <a:avLst/>
          </a:prstGeom>
          <a:noFill/>
          <a:ln w="111125">
            <a:solidFill>
              <a:srgbClr val="B120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TextBox 21">
            <a:extLst>
              <a:ext uri="{FF2B5EF4-FFF2-40B4-BE49-F238E27FC236}">
                <a16:creationId xmlns:a16="http://schemas.microsoft.com/office/drawing/2014/main" id="{E1505D3C-6486-58D4-878D-96EC9B044C22}"/>
              </a:ext>
            </a:extLst>
          </p:cNvPr>
          <p:cNvSpPr txBox="1"/>
          <p:nvPr/>
        </p:nvSpPr>
        <p:spPr>
          <a:xfrm>
            <a:off x="2019289" y="4616981"/>
            <a:ext cx="3048019" cy="369332"/>
          </a:xfrm>
          <a:prstGeom prst="rect">
            <a:avLst/>
          </a:prstGeom>
          <a:noFill/>
        </p:spPr>
        <p:txBody>
          <a:bodyPr wrap="square" lIns="91440" tIns="45720" rIns="91440" bIns="45720" rtlCol="0" anchor="t">
            <a:spAutoFit/>
          </a:bodyPr>
          <a:lstStyle/>
          <a:p>
            <a:pPr algn="ctr"/>
            <a:r>
              <a:rPr lang="en-NZ" b="1">
                <a:solidFill>
                  <a:srgbClr val="B12072"/>
                </a:solidFill>
                <a:latin typeface="Arial"/>
                <a:cs typeface="Arial"/>
              </a:rPr>
              <a:t>Library Support</a:t>
            </a:r>
          </a:p>
        </p:txBody>
      </p:sp>
      <p:sp>
        <p:nvSpPr>
          <p:cNvPr id="4" name="Title 14">
            <a:extLst>
              <a:ext uri="{FF2B5EF4-FFF2-40B4-BE49-F238E27FC236}">
                <a16:creationId xmlns:a16="http://schemas.microsoft.com/office/drawing/2014/main" id="{0192E732-231A-B66A-3885-6D650947D292}"/>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40" normalizeH="0" baseline="0" noProof="0">
                <a:ln>
                  <a:noFill/>
                </a:ln>
                <a:solidFill>
                  <a:schemeClr val="tx1">
                    <a:lumMod val="76000"/>
                    <a:lumOff val="24000"/>
                  </a:schemeClr>
                </a:solidFill>
                <a:effectLst/>
                <a:uLnTx/>
                <a:uFillTx/>
                <a:latin typeface="Arial"/>
                <a:ea typeface="+mj-ea"/>
                <a:cs typeface="Arial"/>
              </a:rPr>
              <a:t>Systematic Review Steps</a:t>
            </a:r>
          </a:p>
        </p:txBody>
      </p:sp>
      <p:grpSp>
        <p:nvGrpSpPr>
          <p:cNvPr id="5" name="Group 4">
            <a:extLst>
              <a:ext uri="{FF2B5EF4-FFF2-40B4-BE49-F238E27FC236}">
                <a16:creationId xmlns:a16="http://schemas.microsoft.com/office/drawing/2014/main" id="{CC892E44-A86C-C8D7-3381-D4E739833D4A}"/>
              </a:ext>
            </a:extLst>
          </p:cNvPr>
          <p:cNvGrpSpPr/>
          <p:nvPr/>
        </p:nvGrpSpPr>
        <p:grpSpPr>
          <a:xfrm>
            <a:off x="-7816" y="6224321"/>
            <a:ext cx="12221305" cy="650730"/>
            <a:chOff x="-7816" y="6224321"/>
            <a:chExt cx="12221305" cy="650730"/>
          </a:xfrm>
        </p:grpSpPr>
        <p:sp>
          <p:nvSpPr>
            <p:cNvPr id="6" name="Rectangle 5">
              <a:extLst>
                <a:ext uri="{FF2B5EF4-FFF2-40B4-BE49-F238E27FC236}">
                  <a16:creationId xmlns:a16="http://schemas.microsoft.com/office/drawing/2014/main" id="{AD42B3FF-6CA9-2B33-DCB8-1868C223105F}"/>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A blue and white logo&#10;&#10;Description automatically generated">
              <a:extLst>
                <a:ext uri="{FF2B5EF4-FFF2-40B4-BE49-F238E27FC236}">
                  <a16:creationId xmlns:a16="http://schemas.microsoft.com/office/drawing/2014/main" id="{21E305D4-6DFF-F55D-18CB-EE2D0EBCF4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8" name="TextBox 7">
            <a:extLst>
              <a:ext uri="{FF2B5EF4-FFF2-40B4-BE49-F238E27FC236}">
                <a16:creationId xmlns:a16="http://schemas.microsoft.com/office/drawing/2014/main" id="{7177826E-E253-E56D-FFEC-17DA5B3E54CF}"/>
              </a:ext>
            </a:extLst>
          </p:cNvPr>
          <p:cNvSpPr txBox="1"/>
          <p:nvPr/>
        </p:nvSpPr>
        <p:spPr>
          <a:xfrm>
            <a:off x="7394092" y="5972883"/>
            <a:ext cx="5334137" cy="507831"/>
          </a:xfrm>
          <a:prstGeom prst="rect">
            <a:avLst/>
          </a:prstGeom>
          <a:noFill/>
        </p:spPr>
        <p:txBody>
          <a:bodyPr wrap="square" lIns="91440" tIns="45720" rIns="91440" bIns="45720" rtlCol="0" anchor="t">
            <a:spAutoFit/>
          </a:bodyPr>
          <a:lstStyle/>
          <a:p>
            <a:r>
              <a:rPr lang="en-US" sz="900" b="0" i="0" u="none" strike="noStrike">
                <a:solidFill>
                  <a:srgbClr val="767676"/>
                </a:solidFill>
                <a:effectLst/>
                <a:highlight>
                  <a:srgbClr val="FFFFFF"/>
                </a:highlight>
                <a:latin typeface="DM Sans"/>
                <a:hlinkClick r:id="rId5"/>
              </a:rPr>
              <a:t>Creative Commons BY SA</a:t>
            </a:r>
            <a:r>
              <a:rPr lang="en-US" sz="900">
                <a:solidFill>
                  <a:srgbClr val="767676"/>
                </a:solidFill>
                <a:highlight>
                  <a:srgbClr val="FFFFFF"/>
                </a:highlight>
                <a:latin typeface="DM Sans"/>
              </a:rPr>
              <a:t> </a:t>
            </a:r>
            <a:r>
              <a:rPr lang="en-US" sz="900" b="0" i="0">
                <a:solidFill>
                  <a:srgbClr val="767676"/>
                </a:solidFill>
                <a:effectLst/>
                <a:highlight>
                  <a:srgbClr val="FFFFFF"/>
                </a:highlight>
                <a:latin typeface="DM Sans"/>
              </a:rPr>
              <a:t>Illustration created by Karolinska </a:t>
            </a:r>
            <a:r>
              <a:rPr lang="en-US" sz="900" b="0" i="0" err="1">
                <a:solidFill>
                  <a:srgbClr val="767676"/>
                </a:solidFill>
                <a:effectLst/>
                <a:highlight>
                  <a:srgbClr val="FFFFFF"/>
                </a:highlight>
                <a:latin typeface="DM Sans"/>
              </a:rPr>
              <a:t>Institutet</a:t>
            </a:r>
            <a:r>
              <a:rPr lang="en-US" sz="900" b="0" i="0">
                <a:solidFill>
                  <a:srgbClr val="767676"/>
                </a:solidFill>
                <a:effectLst/>
                <a:highlight>
                  <a:srgbClr val="FFFFFF"/>
                </a:highlight>
                <a:latin typeface="DM Sans"/>
              </a:rPr>
              <a:t> University Library.</a:t>
            </a:r>
          </a:p>
          <a:p>
            <a:endParaRPr lang="en-NZ"/>
          </a:p>
        </p:txBody>
      </p:sp>
    </p:spTree>
    <p:extLst>
      <p:ext uri="{BB962C8B-B14F-4D97-AF65-F5344CB8AC3E}">
        <p14:creationId xmlns:p14="http://schemas.microsoft.com/office/powerpoint/2010/main" val="2514085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7" name="Picture 36" descr="A purple background with white dots&#10;&#10;Description automatically generated">
            <a:extLst>
              <a:ext uri="{FF2B5EF4-FFF2-40B4-BE49-F238E27FC236}">
                <a16:creationId xmlns:a16="http://schemas.microsoft.com/office/drawing/2014/main" id="{7E676BFF-1B55-D5AF-5CBA-A93A956FB84D}"/>
              </a:ext>
            </a:extLst>
          </p:cNvPr>
          <p:cNvPicPr>
            <a:picLocks noChangeAspect="1"/>
          </p:cNvPicPr>
          <p:nvPr/>
        </p:nvPicPr>
        <p:blipFill>
          <a:blip r:embed="rId3"/>
          <a:stretch>
            <a:fillRect/>
          </a:stretch>
        </p:blipFill>
        <p:spPr>
          <a:xfrm>
            <a:off x="0" y="1431953"/>
            <a:ext cx="12192000" cy="3994093"/>
          </a:xfrm>
          <a:prstGeom prst="rect">
            <a:avLst/>
          </a:prstGeom>
        </p:spPr>
      </p:pic>
      <p:sp>
        <p:nvSpPr>
          <p:cNvPr id="24" name="TextBox 23">
            <a:extLst>
              <a:ext uri="{FF2B5EF4-FFF2-40B4-BE49-F238E27FC236}">
                <a16:creationId xmlns:a16="http://schemas.microsoft.com/office/drawing/2014/main" id="{FA2DA63F-1A00-5B26-882F-CACA1821D0B4}"/>
              </a:ext>
            </a:extLst>
          </p:cNvPr>
          <p:cNvSpPr txBox="1"/>
          <p:nvPr/>
        </p:nvSpPr>
        <p:spPr>
          <a:xfrm>
            <a:off x="10525165" y="2560951"/>
            <a:ext cx="1087820" cy="584775"/>
          </a:xfrm>
          <a:prstGeom prst="rect">
            <a:avLst/>
          </a:prstGeom>
          <a:noFill/>
        </p:spPr>
        <p:txBody>
          <a:bodyPr wrap="square" rtlCol="0">
            <a:spAutoFit/>
          </a:bodyPr>
          <a:lstStyle/>
          <a:p>
            <a:pPr algn="ctr"/>
            <a:r>
              <a:rPr lang="en-NZ" sz="1600">
                <a:solidFill>
                  <a:schemeClr val="bg1"/>
                </a:solidFill>
                <a:latin typeface="Arial" panose="020B0604020202020204" pitchFamily="34" charset="0"/>
                <a:cs typeface="Arial" panose="020B0604020202020204" pitchFamily="34" charset="0"/>
              </a:rPr>
              <a:t>Peer Review</a:t>
            </a:r>
          </a:p>
        </p:txBody>
      </p:sp>
      <p:sp>
        <p:nvSpPr>
          <p:cNvPr id="6" name="TextBox 5">
            <a:extLst>
              <a:ext uri="{FF2B5EF4-FFF2-40B4-BE49-F238E27FC236}">
                <a16:creationId xmlns:a16="http://schemas.microsoft.com/office/drawing/2014/main" id="{00D27C09-BB22-80CA-14B8-FDE166B4453F}"/>
              </a:ext>
            </a:extLst>
          </p:cNvPr>
          <p:cNvSpPr txBox="1"/>
          <p:nvPr/>
        </p:nvSpPr>
        <p:spPr>
          <a:xfrm>
            <a:off x="-50625" y="4537087"/>
            <a:ext cx="1542156" cy="830997"/>
          </a:xfrm>
          <a:prstGeom prst="rect">
            <a:avLst/>
          </a:prstGeom>
          <a:noFill/>
        </p:spPr>
        <p:txBody>
          <a:bodyPr wrap="square" rtlCol="0">
            <a:spAutoFit/>
          </a:bodyPr>
          <a:lstStyle/>
          <a:p>
            <a:pPr algn="ctr"/>
            <a:r>
              <a:rPr lang="en-NZ" sz="1600">
                <a:solidFill>
                  <a:schemeClr val="bg1"/>
                </a:solidFill>
                <a:latin typeface="Arial" panose="020B0604020202020204" pitchFamily="34" charset="0"/>
                <a:cs typeface="Arial" panose="020B0604020202020204" pitchFamily="34" charset="0"/>
              </a:rPr>
              <a:t>Define a research question</a:t>
            </a:r>
          </a:p>
        </p:txBody>
      </p:sp>
      <p:sp>
        <p:nvSpPr>
          <p:cNvPr id="10" name="TextBox 9">
            <a:extLst>
              <a:ext uri="{FF2B5EF4-FFF2-40B4-BE49-F238E27FC236}">
                <a16:creationId xmlns:a16="http://schemas.microsoft.com/office/drawing/2014/main" id="{A5B5DAA3-AA05-D65F-6E7B-9244CD450C1F}"/>
              </a:ext>
            </a:extLst>
          </p:cNvPr>
          <p:cNvSpPr txBox="1"/>
          <p:nvPr/>
        </p:nvSpPr>
        <p:spPr>
          <a:xfrm>
            <a:off x="1810220" y="4539095"/>
            <a:ext cx="1814567" cy="830997"/>
          </a:xfrm>
          <a:prstGeom prst="rect">
            <a:avLst/>
          </a:prstGeom>
          <a:noFill/>
        </p:spPr>
        <p:txBody>
          <a:bodyPr wrap="square" rtlCol="0">
            <a:spAutoFit/>
          </a:bodyPr>
          <a:lstStyle/>
          <a:p>
            <a:pPr algn="ctr"/>
            <a:r>
              <a:rPr lang="en-NZ" sz="1600">
                <a:solidFill>
                  <a:schemeClr val="bg1"/>
                </a:solidFill>
                <a:latin typeface="Arial" panose="020B0604020202020204" pitchFamily="34" charset="0"/>
                <a:cs typeface="Arial" panose="020B0604020202020204" pitchFamily="34" charset="0"/>
              </a:rPr>
              <a:t>Database selection and plan search</a:t>
            </a:r>
          </a:p>
        </p:txBody>
      </p:sp>
      <p:sp>
        <p:nvSpPr>
          <p:cNvPr id="13" name="TextBox 12">
            <a:extLst>
              <a:ext uri="{FF2B5EF4-FFF2-40B4-BE49-F238E27FC236}">
                <a16:creationId xmlns:a16="http://schemas.microsoft.com/office/drawing/2014/main" id="{3AEF8186-653E-9633-DB7D-9D2C384676F7}"/>
              </a:ext>
            </a:extLst>
          </p:cNvPr>
          <p:cNvSpPr txBox="1"/>
          <p:nvPr/>
        </p:nvSpPr>
        <p:spPr>
          <a:xfrm>
            <a:off x="998465" y="2442869"/>
            <a:ext cx="1446168" cy="830997"/>
          </a:xfrm>
          <a:prstGeom prst="rect">
            <a:avLst/>
          </a:prstGeom>
          <a:noFill/>
        </p:spPr>
        <p:txBody>
          <a:bodyPr wrap="square" rtlCol="0">
            <a:spAutoFit/>
          </a:bodyPr>
          <a:lstStyle/>
          <a:p>
            <a:pPr algn="ctr"/>
            <a:r>
              <a:rPr lang="en-NZ" sz="1600">
                <a:solidFill>
                  <a:schemeClr val="bg1"/>
                </a:solidFill>
                <a:latin typeface="Arial" panose="020B0604020202020204" pitchFamily="34" charset="0"/>
                <a:cs typeface="Arial" panose="020B0604020202020204" pitchFamily="34" charset="0"/>
              </a:rPr>
              <a:t>Develop and register a protocol</a:t>
            </a:r>
          </a:p>
        </p:txBody>
      </p:sp>
      <p:sp>
        <p:nvSpPr>
          <p:cNvPr id="18" name="TextBox 17">
            <a:extLst>
              <a:ext uri="{FF2B5EF4-FFF2-40B4-BE49-F238E27FC236}">
                <a16:creationId xmlns:a16="http://schemas.microsoft.com/office/drawing/2014/main" id="{AFF42976-5689-7270-518D-FF0D2A914947}"/>
              </a:ext>
            </a:extLst>
          </p:cNvPr>
          <p:cNvSpPr txBox="1"/>
          <p:nvPr/>
        </p:nvSpPr>
        <p:spPr>
          <a:xfrm>
            <a:off x="3737697" y="2686751"/>
            <a:ext cx="1087820" cy="584775"/>
          </a:xfrm>
          <a:prstGeom prst="rect">
            <a:avLst/>
          </a:prstGeom>
          <a:noFill/>
        </p:spPr>
        <p:txBody>
          <a:bodyPr wrap="square" rtlCol="0">
            <a:spAutoFit/>
          </a:bodyPr>
          <a:lstStyle/>
          <a:p>
            <a:pPr algn="ctr"/>
            <a:r>
              <a:rPr lang="en-NZ" sz="1600">
                <a:solidFill>
                  <a:schemeClr val="bg1"/>
                </a:solidFill>
                <a:latin typeface="Arial" panose="020B0604020202020204" pitchFamily="34" charset="0"/>
                <a:cs typeface="Arial" panose="020B0604020202020204" pitchFamily="34" charset="0"/>
              </a:rPr>
              <a:t>Perform searches</a:t>
            </a:r>
          </a:p>
        </p:txBody>
      </p:sp>
      <p:sp>
        <p:nvSpPr>
          <p:cNvPr id="19" name="TextBox 18">
            <a:extLst>
              <a:ext uri="{FF2B5EF4-FFF2-40B4-BE49-F238E27FC236}">
                <a16:creationId xmlns:a16="http://schemas.microsoft.com/office/drawing/2014/main" id="{C95BFB95-4D52-AD1F-ECAE-F4748DC450A6}"/>
              </a:ext>
            </a:extLst>
          </p:cNvPr>
          <p:cNvSpPr txBox="1"/>
          <p:nvPr/>
        </p:nvSpPr>
        <p:spPr>
          <a:xfrm>
            <a:off x="4559100" y="4507963"/>
            <a:ext cx="1087820" cy="584775"/>
          </a:xfrm>
          <a:prstGeom prst="rect">
            <a:avLst/>
          </a:prstGeom>
          <a:noFill/>
        </p:spPr>
        <p:txBody>
          <a:bodyPr wrap="square" rtlCol="0">
            <a:spAutoFit/>
          </a:bodyPr>
          <a:lstStyle/>
          <a:p>
            <a:pPr algn="ctr"/>
            <a:r>
              <a:rPr lang="en-NZ" sz="1600">
                <a:solidFill>
                  <a:schemeClr val="bg1"/>
                </a:solidFill>
                <a:latin typeface="Arial" panose="020B0604020202020204" pitchFamily="34" charset="0"/>
                <a:cs typeface="Arial" panose="020B0604020202020204" pitchFamily="34" charset="0"/>
              </a:rPr>
              <a:t>Screen results</a:t>
            </a:r>
          </a:p>
        </p:txBody>
      </p:sp>
      <p:sp>
        <p:nvSpPr>
          <p:cNvPr id="20" name="TextBox 19">
            <a:extLst>
              <a:ext uri="{FF2B5EF4-FFF2-40B4-BE49-F238E27FC236}">
                <a16:creationId xmlns:a16="http://schemas.microsoft.com/office/drawing/2014/main" id="{1BC7A477-A251-DECF-12B6-FEC5C977A1CC}"/>
              </a:ext>
            </a:extLst>
          </p:cNvPr>
          <p:cNvSpPr txBox="1"/>
          <p:nvPr/>
        </p:nvSpPr>
        <p:spPr>
          <a:xfrm>
            <a:off x="5322932" y="2601267"/>
            <a:ext cx="1540994" cy="584775"/>
          </a:xfrm>
          <a:prstGeom prst="rect">
            <a:avLst/>
          </a:prstGeom>
          <a:noFill/>
        </p:spPr>
        <p:txBody>
          <a:bodyPr wrap="square" rtlCol="0">
            <a:spAutoFit/>
          </a:bodyPr>
          <a:lstStyle/>
          <a:p>
            <a:pPr algn="ctr"/>
            <a:r>
              <a:rPr lang="en-NZ" sz="1600">
                <a:solidFill>
                  <a:schemeClr val="bg1"/>
                </a:solidFill>
                <a:latin typeface="Arial" panose="020B0604020202020204" pitchFamily="34" charset="0"/>
                <a:cs typeface="Arial" panose="020B0604020202020204" pitchFamily="34" charset="0"/>
              </a:rPr>
              <a:t>Data extraction</a:t>
            </a:r>
          </a:p>
        </p:txBody>
      </p:sp>
      <p:sp>
        <p:nvSpPr>
          <p:cNvPr id="21" name="TextBox 20">
            <a:extLst>
              <a:ext uri="{FF2B5EF4-FFF2-40B4-BE49-F238E27FC236}">
                <a16:creationId xmlns:a16="http://schemas.microsoft.com/office/drawing/2014/main" id="{3BC20471-6B7C-C8DD-6F17-B2BA8B8FB31D}"/>
              </a:ext>
            </a:extLst>
          </p:cNvPr>
          <p:cNvSpPr txBox="1"/>
          <p:nvPr/>
        </p:nvSpPr>
        <p:spPr>
          <a:xfrm>
            <a:off x="6556203" y="4507963"/>
            <a:ext cx="1087820" cy="584775"/>
          </a:xfrm>
          <a:prstGeom prst="rect">
            <a:avLst/>
          </a:prstGeom>
          <a:noFill/>
        </p:spPr>
        <p:txBody>
          <a:bodyPr wrap="square" rtlCol="0">
            <a:spAutoFit/>
          </a:bodyPr>
          <a:lstStyle/>
          <a:p>
            <a:pPr algn="ctr"/>
            <a:r>
              <a:rPr lang="en-NZ" sz="1600">
                <a:solidFill>
                  <a:schemeClr val="bg1"/>
                </a:solidFill>
                <a:latin typeface="Arial" panose="020B0604020202020204" pitchFamily="34" charset="0"/>
                <a:cs typeface="Arial" panose="020B0604020202020204" pitchFamily="34" charset="0"/>
              </a:rPr>
              <a:t>Data </a:t>
            </a:r>
            <a:br>
              <a:rPr lang="en-NZ" sz="1600">
                <a:solidFill>
                  <a:schemeClr val="bg1"/>
                </a:solidFill>
                <a:latin typeface="Arial" panose="020B0604020202020204" pitchFamily="34" charset="0"/>
                <a:cs typeface="Arial" panose="020B0604020202020204" pitchFamily="34" charset="0"/>
              </a:rPr>
            </a:br>
            <a:r>
              <a:rPr lang="en-NZ" sz="1600">
                <a:solidFill>
                  <a:schemeClr val="bg1"/>
                </a:solidFill>
                <a:latin typeface="Arial" panose="020B0604020202020204" pitchFamily="34" charset="0"/>
                <a:cs typeface="Arial" panose="020B0604020202020204" pitchFamily="34" charset="0"/>
              </a:rPr>
              <a:t>appraisal</a:t>
            </a:r>
          </a:p>
        </p:txBody>
      </p:sp>
      <p:sp>
        <p:nvSpPr>
          <p:cNvPr id="22" name="TextBox 21">
            <a:extLst>
              <a:ext uri="{FF2B5EF4-FFF2-40B4-BE49-F238E27FC236}">
                <a16:creationId xmlns:a16="http://schemas.microsoft.com/office/drawing/2014/main" id="{367227E6-8AC2-9A6D-264C-93DA59D17753}"/>
              </a:ext>
            </a:extLst>
          </p:cNvPr>
          <p:cNvSpPr txBox="1"/>
          <p:nvPr/>
        </p:nvSpPr>
        <p:spPr>
          <a:xfrm>
            <a:off x="7192426" y="2437841"/>
            <a:ext cx="1552154" cy="830997"/>
          </a:xfrm>
          <a:prstGeom prst="rect">
            <a:avLst/>
          </a:prstGeom>
          <a:noFill/>
        </p:spPr>
        <p:txBody>
          <a:bodyPr wrap="square" rtlCol="0">
            <a:spAutoFit/>
          </a:bodyPr>
          <a:lstStyle/>
          <a:p>
            <a:pPr algn="ctr"/>
            <a:r>
              <a:rPr lang="en-NZ" sz="1600">
                <a:solidFill>
                  <a:schemeClr val="bg1"/>
                </a:solidFill>
                <a:latin typeface="Arial" panose="020B0604020202020204" pitchFamily="34" charset="0"/>
                <a:cs typeface="Arial" panose="020B0604020202020204" pitchFamily="34" charset="0"/>
              </a:rPr>
              <a:t>Data </a:t>
            </a:r>
            <a:br>
              <a:rPr lang="en-NZ" sz="1600">
                <a:solidFill>
                  <a:schemeClr val="bg1"/>
                </a:solidFill>
                <a:latin typeface="Arial" panose="020B0604020202020204" pitchFamily="34" charset="0"/>
                <a:cs typeface="Arial" panose="020B0604020202020204" pitchFamily="34" charset="0"/>
              </a:rPr>
            </a:br>
            <a:r>
              <a:rPr lang="en-NZ" sz="1600">
                <a:solidFill>
                  <a:schemeClr val="bg1"/>
                </a:solidFill>
                <a:latin typeface="Arial" panose="020B0604020202020204" pitchFamily="34" charset="0"/>
                <a:cs typeface="Arial" panose="020B0604020202020204" pitchFamily="34" charset="0"/>
              </a:rPr>
              <a:t>analysis and interpretation</a:t>
            </a:r>
          </a:p>
        </p:txBody>
      </p:sp>
      <p:sp>
        <p:nvSpPr>
          <p:cNvPr id="23" name="TextBox 22">
            <a:extLst>
              <a:ext uri="{FF2B5EF4-FFF2-40B4-BE49-F238E27FC236}">
                <a16:creationId xmlns:a16="http://schemas.microsoft.com/office/drawing/2014/main" id="{55A0E85C-A255-6B07-A1D6-31D806194CBF}"/>
              </a:ext>
            </a:extLst>
          </p:cNvPr>
          <p:cNvSpPr txBox="1"/>
          <p:nvPr/>
        </p:nvSpPr>
        <p:spPr>
          <a:xfrm>
            <a:off x="9119657" y="4488295"/>
            <a:ext cx="1087820" cy="584775"/>
          </a:xfrm>
          <a:prstGeom prst="rect">
            <a:avLst/>
          </a:prstGeom>
          <a:noFill/>
        </p:spPr>
        <p:txBody>
          <a:bodyPr wrap="square" rtlCol="0">
            <a:spAutoFit/>
          </a:bodyPr>
          <a:lstStyle/>
          <a:p>
            <a:pPr algn="ctr"/>
            <a:r>
              <a:rPr lang="en-NZ" sz="1600">
                <a:solidFill>
                  <a:schemeClr val="bg1"/>
                </a:solidFill>
                <a:latin typeface="Arial" panose="020B0604020202020204" pitchFamily="34" charset="0"/>
                <a:cs typeface="Arial" panose="020B0604020202020204" pitchFamily="34" charset="0"/>
              </a:rPr>
              <a:t>Write and publish</a:t>
            </a:r>
          </a:p>
        </p:txBody>
      </p:sp>
      <p:sp>
        <p:nvSpPr>
          <p:cNvPr id="35" name="Title 14">
            <a:extLst>
              <a:ext uri="{FF2B5EF4-FFF2-40B4-BE49-F238E27FC236}">
                <a16:creationId xmlns:a16="http://schemas.microsoft.com/office/drawing/2014/main" id="{5422B432-AB38-32DB-579A-74B481F710D7}"/>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40" normalizeH="0" baseline="0" noProof="0">
                <a:ln>
                  <a:noFill/>
                </a:ln>
                <a:solidFill>
                  <a:srgbClr val="595959"/>
                </a:solidFill>
                <a:effectLst/>
                <a:uLnTx/>
                <a:uFillTx/>
                <a:latin typeface="Arial"/>
                <a:ea typeface="+mj-ea"/>
                <a:cs typeface="Arial"/>
              </a:rPr>
              <a:t>Systematic</a:t>
            </a:r>
            <a:r>
              <a:rPr kumimoji="0" lang="en-US" sz="4000" b="1" i="0" u="none" strike="noStrike" kern="1200" cap="none" spc="-40" normalizeH="0" baseline="0" noProof="0">
                <a:ln>
                  <a:noFill/>
                </a:ln>
                <a:solidFill>
                  <a:prstClr val="black">
                    <a:lumMod val="65000"/>
                    <a:lumOff val="35000"/>
                  </a:prstClr>
                </a:solidFill>
                <a:effectLst/>
                <a:uLnTx/>
                <a:uFillTx/>
                <a:latin typeface="Arial"/>
                <a:ea typeface="+mj-ea"/>
                <a:cs typeface="Arial"/>
              </a:rPr>
              <a:t> Review </a:t>
            </a:r>
            <a:r>
              <a:rPr kumimoji="0" lang="en-US" sz="4000" b="1" i="0" u="none" strike="noStrike" kern="1200" cap="none" spc="-40" normalizeH="0" baseline="0" noProof="0" err="1">
                <a:ln>
                  <a:noFill/>
                </a:ln>
                <a:solidFill>
                  <a:prstClr val="black">
                    <a:lumMod val="65000"/>
                    <a:lumOff val="35000"/>
                  </a:prstClr>
                </a:solidFill>
                <a:effectLst/>
                <a:uLnTx/>
                <a:uFillTx/>
                <a:latin typeface="Arial"/>
                <a:ea typeface="+mj-ea"/>
                <a:cs typeface="Arial"/>
              </a:rPr>
              <a:t>Timel</a:t>
            </a:r>
            <a:r>
              <a:rPr lang="en-US" sz="4000" err="1">
                <a:solidFill>
                  <a:prstClr val="black">
                    <a:lumMod val="65000"/>
                    <a:lumOff val="35000"/>
                  </a:prstClr>
                </a:solidFill>
                <a:latin typeface="Arial"/>
                <a:cs typeface="Arial"/>
              </a:rPr>
              <a:t>ine</a:t>
            </a:r>
            <a:endParaRPr kumimoji="0" lang="en-US" sz="4000" b="1" i="0" u="none" strike="noStrike" kern="1200" cap="none" spc="-40" normalizeH="0" baseline="0" noProof="0">
              <a:ln>
                <a:noFill/>
              </a:ln>
              <a:solidFill>
                <a:prstClr val="black">
                  <a:lumMod val="65000"/>
                  <a:lumOff val="35000"/>
                </a:prstClr>
              </a:solidFill>
              <a:effectLst/>
              <a:uLnTx/>
              <a:uFillTx/>
              <a:latin typeface="Arial"/>
              <a:ea typeface="+mj-ea"/>
              <a:cs typeface="Arial"/>
            </a:endParaRPr>
          </a:p>
        </p:txBody>
      </p:sp>
      <p:grpSp>
        <p:nvGrpSpPr>
          <p:cNvPr id="2" name="Group 1">
            <a:extLst>
              <a:ext uri="{FF2B5EF4-FFF2-40B4-BE49-F238E27FC236}">
                <a16:creationId xmlns:a16="http://schemas.microsoft.com/office/drawing/2014/main" id="{FAD667F5-D97C-A7D0-16BE-95620A140A64}"/>
              </a:ext>
            </a:extLst>
          </p:cNvPr>
          <p:cNvGrpSpPr/>
          <p:nvPr/>
        </p:nvGrpSpPr>
        <p:grpSpPr>
          <a:xfrm>
            <a:off x="-7816" y="6224321"/>
            <a:ext cx="12221305" cy="650730"/>
            <a:chOff x="-7816" y="6224321"/>
            <a:chExt cx="12221305" cy="650730"/>
          </a:xfrm>
        </p:grpSpPr>
        <p:sp>
          <p:nvSpPr>
            <p:cNvPr id="5" name="Rectangle 4">
              <a:extLst>
                <a:ext uri="{FF2B5EF4-FFF2-40B4-BE49-F238E27FC236}">
                  <a16:creationId xmlns:a16="http://schemas.microsoft.com/office/drawing/2014/main" id="{C487CE0A-6ADC-41D7-7477-19023E537913}"/>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A blue and white logo&#10;&#10;Description automatically generated">
              <a:extLst>
                <a:ext uri="{FF2B5EF4-FFF2-40B4-BE49-F238E27FC236}">
                  <a16:creationId xmlns:a16="http://schemas.microsoft.com/office/drawing/2014/main" id="{A0E2F67C-06F9-1AB4-CAF4-1CEF049EC1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2125358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0-#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0-#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 grpId="0"/>
      <p:bldP spid="10" grpId="0"/>
      <p:bldP spid="13" grpId="0"/>
      <p:bldP spid="18" grpId="0"/>
      <p:bldP spid="19"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question mark&#10;&#10;Description automatically generated">
            <a:extLst>
              <a:ext uri="{FF2B5EF4-FFF2-40B4-BE49-F238E27FC236}">
                <a16:creationId xmlns:a16="http://schemas.microsoft.com/office/drawing/2014/main" id="{11FBC7EF-333C-BBE8-A858-31E88454544D}"/>
              </a:ext>
            </a:extLst>
          </p:cNvPr>
          <p:cNvPicPr>
            <a:picLocks noChangeAspect="1"/>
          </p:cNvPicPr>
          <p:nvPr/>
        </p:nvPicPr>
        <p:blipFill>
          <a:blip r:embed="rId3"/>
          <a:stretch>
            <a:fillRect/>
          </a:stretch>
        </p:blipFill>
        <p:spPr>
          <a:xfrm>
            <a:off x="3144768" y="477768"/>
            <a:ext cx="5902464" cy="5902464"/>
          </a:xfrm>
          <a:prstGeom prst="rect">
            <a:avLst/>
          </a:prstGeom>
        </p:spPr>
      </p:pic>
      <p:grpSp>
        <p:nvGrpSpPr>
          <p:cNvPr id="18" name="Group 17">
            <a:extLst>
              <a:ext uri="{FF2B5EF4-FFF2-40B4-BE49-F238E27FC236}">
                <a16:creationId xmlns:a16="http://schemas.microsoft.com/office/drawing/2014/main" id="{D362F2AA-6B5B-A961-C808-8DA58C9304F6}"/>
              </a:ext>
            </a:extLst>
          </p:cNvPr>
          <p:cNvGrpSpPr/>
          <p:nvPr/>
        </p:nvGrpSpPr>
        <p:grpSpPr>
          <a:xfrm>
            <a:off x="865331" y="2744696"/>
            <a:ext cx="10448887" cy="1080000"/>
            <a:chOff x="1019330" y="2442641"/>
            <a:chExt cx="10448887" cy="1080000"/>
          </a:xfrm>
        </p:grpSpPr>
        <p:grpSp>
          <p:nvGrpSpPr>
            <p:cNvPr id="16" name="Group 15">
              <a:extLst>
                <a:ext uri="{FF2B5EF4-FFF2-40B4-BE49-F238E27FC236}">
                  <a16:creationId xmlns:a16="http://schemas.microsoft.com/office/drawing/2014/main" id="{62178B18-4BA6-E74D-D012-35166ECE03F2}"/>
                </a:ext>
              </a:extLst>
            </p:cNvPr>
            <p:cNvGrpSpPr/>
            <p:nvPr/>
          </p:nvGrpSpPr>
          <p:grpSpPr>
            <a:xfrm>
              <a:off x="8444217" y="2442641"/>
              <a:ext cx="3024000" cy="1080000"/>
              <a:chOff x="9522429" y="2184858"/>
              <a:chExt cx="2306237" cy="932992"/>
            </a:xfrm>
          </p:grpSpPr>
          <p:sp>
            <p:nvSpPr>
              <p:cNvPr id="15" name="Rectangle: Rounded Corners 14">
                <a:extLst>
                  <a:ext uri="{FF2B5EF4-FFF2-40B4-BE49-F238E27FC236}">
                    <a16:creationId xmlns:a16="http://schemas.microsoft.com/office/drawing/2014/main" id="{B3F37CF7-DDDA-B802-6110-E8593201C07D}"/>
                  </a:ext>
                </a:extLst>
              </p:cNvPr>
              <p:cNvSpPr/>
              <p:nvPr/>
            </p:nvSpPr>
            <p:spPr>
              <a:xfrm>
                <a:off x="9522429" y="2184858"/>
                <a:ext cx="2306237" cy="932992"/>
              </a:xfrm>
              <a:prstGeom prst="roundRect">
                <a:avLst/>
              </a:prstGeom>
              <a:solidFill>
                <a:srgbClr val="B1207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extBox 2">
                <a:extLst>
                  <a:ext uri="{FF2B5EF4-FFF2-40B4-BE49-F238E27FC236}">
                    <a16:creationId xmlns:a16="http://schemas.microsoft.com/office/drawing/2014/main" id="{6EE6500B-88C2-6586-36C4-94A542D2ED34}"/>
                  </a:ext>
                </a:extLst>
              </p:cNvPr>
              <p:cNvSpPr txBox="1"/>
              <p:nvPr/>
            </p:nvSpPr>
            <p:spPr>
              <a:xfrm>
                <a:off x="9651453" y="2287821"/>
                <a:ext cx="2048188" cy="717883"/>
              </a:xfrm>
              <a:prstGeom prst="rect">
                <a:avLst/>
              </a:prstGeom>
              <a:noFill/>
            </p:spPr>
            <p:txBody>
              <a:bodyPr wrap="square" lIns="91440" tIns="45720" rIns="91440" bIns="45720" rtlCol="0" anchor="ctr">
                <a:spAutoFit/>
              </a:bodyPr>
              <a:lstStyle/>
              <a:p>
                <a:pPr algn="ctr"/>
                <a:r>
                  <a:rPr lang="en-US" sz="2400">
                    <a:solidFill>
                      <a:schemeClr val="tx1">
                        <a:lumMod val="76000"/>
                        <a:lumOff val="24000"/>
                      </a:schemeClr>
                    </a:solidFill>
                    <a:latin typeface="Arial"/>
                    <a:cs typeface="Arial"/>
                  </a:rPr>
                  <a:t>Do you have time?</a:t>
                </a:r>
              </a:p>
            </p:txBody>
          </p:sp>
        </p:grpSp>
        <p:grpSp>
          <p:nvGrpSpPr>
            <p:cNvPr id="11" name="Group 10">
              <a:extLst>
                <a:ext uri="{FF2B5EF4-FFF2-40B4-BE49-F238E27FC236}">
                  <a16:creationId xmlns:a16="http://schemas.microsoft.com/office/drawing/2014/main" id="{A3D466DD-96A9-5196-2016-F57B907671B7}"/>
                </a:ext>
              </a:extLst>
            </p:cNvPr>
            <p:cNvGrpSpPr/>
            <p:nvPr/>
          </p:nvGrpSpPr>
          <p:grpSpPr>
            <a:xfrm>
              <a:off x="1019330" y="2442641"/>
              <a:ext cx="3023329" cy="1080000"/>
              <a:chOff x="316770" y="3117850"/>
              <a:chExt cx="3023329" cy="1022350"/>
            </a:xfrm>
          </p:grpSpPr>
          <p:sp>
            <p:nvSpPr>
              <p:cNvPr id="10" name="Rectangle: Rounded Corners 9">
                <a:extLst>
                  <a:ext uri="{FF2B5EF4-FFF2-40B4-BE49-F238E27FC236}">
                    <a16:creationId xmlns:a16="http://schemas.microsoft.com/office/drawing/2014/main" id="{F6C27472-9905-8EE2-2365-695D775FFD80}"/>
                  </a:ext>
                </a:extLst>
              </p:cNvPr>
              <p:cNvSpPr/>
              <p:nvPr/>
            </p:nvSpPr>
            <p:spPr>
              <a:xfrm>
                <a:off x="316770" y="3117850"/>
                <a:ext cx="3023329" cy="1022350"/>
              </a:xfrm>
              <a:prstGeom prst="roundRect">
                <a:avLst/>
              </a:prstGeom>
              <a:solidFill>
                <a:srgbClr val="B1207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0A023CEB-9E20-54F9-4395-231FAF3D870E}"/>
                  </a:ext>
                </a:extLst>
              </p:cNvPr>
              <p:cNvSpPr txBox="1"/>
              <p:nvPr/>
            </p:nvSpPr>
            <p:spPr>
              <a:xfrm>
                <a:off x="358192" y="3226566"/>
                <a:ext cx="2834345" cy="786639"/>
              </a:xfrm>
              <a:prstGeom prst="rect">
                <a:avLst/>
              </a:prstGeom>
              <a:noFill/>
            </p:spPr>
            <p:txBody>
              <a:bodyPr wrap="square" lIns="91440" tIns="45720" rIns="91440" bIns="45720" rtlCol="0" anchor="ctr">
                <a:spAutoFit/>
              </a:bodyPr>
              <a:lstStyle/>
              <a:p>
                <a:pPr algn="ctr"/>
                <a:r>
                  <a:rPr lang="en-US" sz="2400">
                    <a:solidFill>
                      <a:schemeClr val="tx1">
                        <a:lumMod val="76000"/>
                        <a:lumOff val="24000"/>
                      </a:schemeClr>
                    </a:solidFill>
                    <a:latin typeface="Arial"/>
                    <a:cs typeface="Arial"/>
                  </a:rPr>
                  <a:t>Do you have statistical support?</a:t>
                </a:r>
              </a:p>
            </p:txBody>
          </p:sp>
        </p:grpSp>
      </p:grpSp>
      <p:grpSp>
        <p:nvGrpSpPr>
          <p:cNvPr id="17" name="Group 16">
            <a:extLst>
              <a:ext uri="{FF2B5EF4-FFF2-40B4-BE49-F238E27FC236}">
                <a16:creationId xmlns:a16="http://schemas.microsoft.com/office/drawing/2014/main" id="{064C2A5C-D317-E335-E82B-1784C260093F}"/>
              </a:ext>
            </a:extLst>
          </p:cNvPr>
          <p:cNvGrpSpPr/>
          <p:nvPr/>
        </p:nvGrpSpPr>
        <p:grpSpPr>
          <a:xfrm>
            <a:off x="386892" y="1330755"/>
            <a:ext cx="11405765" cy="1080000"/>
            <a:chOff x="491700" y="1028700"/>
            <a:chExt cx="11405765" cy="1080000"/>
          </a:xfrm>
        </p:grpSpPr>
        <p:grpSp>
          <p:nvGrpSpPr>
            <p:cNvPr id="12" name="Group 11">
              <a:extLst>
                <a:ext uri="{FF2B5EF4-FFF2-40B4-BE49-F238E27FC236}">
                  <a16:creationId xmlns:a16="http://schemas.microsoft.com/office/drawing/2014/main" id="{16F07A86-D8D6-1306-A8BA-5054FCAE65E2}"/>
                </a:ext>
              </a:extLst>
            </p:cNvPr>
            <p:cNvGrpSpPr/>
            <p:nvPr/>
          </p:nvGrpSpPr>
          <p:grpSpPr>
            <a:xfrm>
              <a:off x="491700" y="1028700"/>
              <a:ext cx="3024000" cy="1080000"/>
              <a:chOff x="223810" y="1608965"/>
              <a:chExt cx="2875766" cy="622300"/>
            </a:xfrm>
          </p:grpSpPr>
          <p:sp>
            <p:nvSpPr>
              <p:cNvPr id="9" name="Rectangle: Rounded Corners 8">
                <a:extLst>
                  <a:ext uri="{FF2B5EF4-FFF2-40B4-BE49-F238E27FC236}">
                    <a16:creationId xmlns:a16="http://schemas.microsoft.com/office/drawing/2014/main" id="{9A617574-DADB-A9D3-326E-1BD582BC8B36}"/>
                  </a:ext>
                </a:extLst>
              </p:cNvPr>
              <p:cNvSpPr/>
              <p:nvPr/>
            </p:nvSpPr>
            <p:spPr>
              <a:xfrm>
                <a:off x="223810" y="1608965"/>
                <a:ext cx="2875766" cy="622300"/>
              </a:xfrm>
              <a:prstGeom prst="roundRect">
                <a:avLst/>
              </a:prstGeom>
              <a:solidFill>
                <a:srgbClr val="B1207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extBox 1">
                <a:extLst>
                  <a:ext uri="{FF2B5EF4-FFF2-40B4-BE49-F238E27FC236}">
                    <a16:creationId xmlns:a16="http://schemas.microsoft.com/office/drawing/2014/main" id="{90F3B083-E62E-5BBB-AEAA-95475EA66510}"/>
                  </a:ext>
                </a:extLst>
              </p:cNvPr>
              <p:cNvSpPr txBox="1"/>
              <p:nvPr/>
            </p:nvSpPr>
            <p:spPr>
              <a:xfrm>
                <a:off x="271246" y="1787109"/>
                <a:ext cx="2780894" cy="266013"/>
              </a:xfrm>
              <a:prstGeom prst="rect">
                <a:avLst/>
              </a:prstGeom>
              <a:noFill/>
            </p:spPr>
            <p:txBody>
              <a:bodyPr wrap="square" lIns="91440" tIns="45720" rIns="91440" bIns="45720" rtlCol="0" anchor="ctr">
                <a:spAutoFit/>
              </a:bodyPr>
              <a:lstStyle/>
              <a:p>
                <a:pPr algn="ctr"/>
                <a:r>
                  <a:rPr lang="en-US" sz="2400">
                    <a:solidFill>
                      <a:schemeClr val="tx1">
                        <a:lumMod val="76000"/>
                        <a:lumOff val="24000"/>
                      </a:schemeClr>
                    </a:solidFill>
                    <a:latin typeface="Arial"/>
                    <a:cs typeface="Arial"/>
                  </a:rPr>
                  <a:t>Is your topic new? </a:t>
                </a:r>
              </a:p>
            </p:txBody>
          </p:sp>
        </p:grpSp>
        <p:grpSp>
          <p:nvGrpSpPr>
            <p:cNvPr id="14" name="Group 13">
              <a:extLst>
                <a:ext uri="{FF2B5EF4-FFF2-40B4-BE49-F238E27FC236}">
                  <a16:creationId xmlns:a16="http://schemas.microsoft.com/office/drawing/2014/main" id="{63D7435E-FFC5-4CC2-6598-0CD828D2C091}"/>
                </a:ext>
              </a:extLst>
            </p:cNvPr>
            <p:cNvGrpSpPr/>
            <p:nvPr/>
          </p:nvGrpSpPr>
          <p:grpSpPr>
            <a:xfrm>
              <a:off x="8873465" y="1028700"/>
              <a:ext cx="3024000" cy="1080000"/>
              <a:chOff x="8476977" y="60782"/>
              <a:chExt cx="2048188" cy="1006017"/>
            </a:xfrm>
          </p:grpSpPr>
          <p:sp>
            <p:nvSpPr>
              <p:cNvPr id="13" name="Rectangle: Rounded Corners 12">
                <a:extLst>
                  <a:ext uri="{FF2B5EF4-FFF2-40B4-BE49-F238E27FC236}">
                    <a16:creationId xmlns:a16="http://schemas.microsoft.com/office/drawing/2014/main" id="{D2702012-DE1B-E4FC-FF16-34F358EC76C6}"/>
                  </a:ext>
                </a:extLst>
              </p:cNvPr>
              <p:cNvSpPr/>
              <p:nvPr/>
            </p:nvSpPr>
            <p:spPr>
              <a:xfrm>
                <a:off x="8476977" y="60782"/>
                <a:ext cx="2048188" cy="1006017"/>
              </a:xfrm>
              <a:prstGeom prst="roundRect">
                <a:avLst/>
              </a:prstGeom>
              <a:solidFill>
                <a:srgbClr val="B1207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a:extLst>
                  <a:ext uri="{FF2B5EF4-FFF2-40B4-BE49-F238E27FC236}">
                    <a16:creationId xmlns:a16="http://schemas.microsoft.com/office/drawing/2014/main" id="{9CD57939-FCDB-F139-4E7D-C172046316B7}"/>
                  </a:ext>
                </a:extLst>
              </p:cNvPr>
              <p:cNvSpPr txBox="1"/>
              <p:nvPr/>
            </p:nvSpPr>
            <p:spPr>
              <a:xfrm>
                <a:off x="8476977" y="170945"/>
                <a:ext cx="2048188" cy="774071"/>
              </a:xfrm>
              <a:prstGeom prst="rect">
                <a:avLst/>
              </a:prstGeom>
              <a:noFill/>
            </p:spPr>
            <p:txBody>
              <a:bodyPr wrap="square" lIns="91440" tIns="45720" rIns="91440" bIns="45720" rtlCol="0" anchor="ctr">
                <a:spAutoFit/>
              </a:bodyPr>
              <a:lstStyle/>
              <a:p>
                <a:pPr algn="ctr"/>
                <a:r>
                  <a:rPr lang="en-US" sz="2400">
                    <a:solidFill>
                      <a:schemeClr val="tx1">
                        <a:lumMod val="76000"/>
                        <a:lumOff val="24000"/>
                      </a:schemeClr>
                    </a:solidFill>
                    <a:latin typeface="Arial"/>
                    <a:cs typeface="Arial"/>
                  </a:rPr>
                  <a:t>Do you have a team?</a:t>
                </a:r>
              </a:p>
            </p:txBody>
          </p:sp>
        </p:grpSp>
      </p:grpSp>
      <p:sp>
        <p:nvSpPr>
          <p:cNvPr id="6" name="Title 14">
            <a:extLst>
              <a:ext uri="{FF2B5EF4-FFF2-40B4-BE49-F238E27FC236}">
                <a16:creationId xmlns:a16="http://schemas.microsoft.com/office/drawing/2014/main" id="{8B258571-5704-6455-6765-968ED85535E9}"/>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40" normalizeH="0" baseline="0" noProof="0">
                <a:ln>
                  <a:noFill/>
                </a:ln>
                <a:solidFill>
                  <a:schemeClr val="tx1">
                    <a:lumMod val="76000"/>
                    <a:lumOff val="24000"/>
                  </a:schemeClr>
                </a:solidFill>
                <a:effectLst/>
                <a:uLnTx/>
                <a:uFillTx/>
                <a:latin typeface="Arial"/>
                <a:ea typeface="+mj-ea"/>
                <a:cs typeface="Arial"/>
              </a:rPr>
              <a:t>What questions to ask yourself</a:t>
            </a:r>
            <a:endParaRPr lang="en-US" sz="4000" b="1" i="0" u="none" strike="noStrike" kern="1200" cap="none" spc="-40" normalizeH="0" baseline="0" noProof="0">
              <a:ln>
                <a:noFill/>
              </a:ln>
              <a:solidFill>
                <a:schemeClr val="tx1">
                  <a:lumMod val="76000"/>
                  <a:lumOff val="24000"/>
                </a:schemeClr>
              </a:solidFill>
              <a:effectLst/>
              <a:uLnTx/>
              <a:uFillTx/>
              <a:latin typeface="Arial"/>
              <a:cs typeface="Arial"/>
            </a:endParaRPr>
          </a:p>
        </p:txBody>
      </p:sp>
      <p:sp>
        <p:nvSpPr>
          <p:cNvPr id="21" name="TextBox 20">
            <a:extLst>
              <a:ext uri="{FF2B5EF4-FFF2-40B4-BE49-F238E27FC236}">
                <a16:creationId xmlns:a16="http://schemas.microsoft.com/office/drawing/2014/main" id="{2E0B1199-B6F9-8369-F467-C19344B3E55D}"/>
              </a:ext>
            </a:extLst>
          </p:cNvPr>
          <p:cNvSpPr txBox="1"/>
          <p:nvPr/>
        </p:nvSpPr>
        <p:spPr>
          <a:xfrm>
            <a:off x="8648162" y="6008066"/>
            <a:ext cx="3534507" cy="261610"/>
          </a:xfrm>
          <a:prstGeom prst="rect">
            <a:avLst/>
          </a:prstGeom>
          <a:noFill/>
        </p:spPr>
        <p:txBody>
          <a:bodyPr wrap="square" rIns="0">
            <a:spAutoFit/>
          </a:bodyPr>
          <a:lstStyle/>
          <a:p>
            <a:pPr algn="r"/>
            <a:r>
              <a:rPr lang="en-US" sz="1100">
                <a:solidFill>
                  <a:schemeClr val="bg1">
                    <a:lumMod val="50000"/>
                  </a:schemeClr>
                </a:solidFill>
                <a:effectLst/>
                <a:hlinkClick r:id="rId4">
                  <a:extLst>
                    <a:ext uri="{A12FA001-AC4F-418D-AE19-62706E023703}">
                      <ahyp:hlinkClr xmlns:ahyp="http://schemas.microsoft.com/office/drawing/2018/hyperlinkcolor" val="tx"/>
                    </a:ext>
                  </a:extLst>
                </a:hlinkClick>
              </a:rPr>
              <a:t>Image</a:t>
            </a:r>
            <a:r>
              <a:rPr lang="en-US" sz="1100">
                <a:solidFill>
                  <a:schemeClr val="bg1">
                    <a:lumMod val="50000"/>
                  </a:schemeClr>
                </a:solidFill>
                <a:effectLst/>
              </a:rPr>
              <a:t> made by </a:t>
            </a:r>
            <a:r>
              <a:rPr lang="en-US" sz="1100" err="1">
                <a:solidFill>
                  <a:schemeClr val="bg1">
                    <a:lumMod val="50000"/>
                  </a:schemeClr>
                </a:solidFill>
                <a:effectLst/>
                <a:hlinkClick r:id="rId5" tooltip="https://www.flaticon.com/authors/freepik">
                  <a:extLst>
                    <a:ext uri="{A12FA001-AC4F-418D-AE19-62706E023703}">
                      <ahyp:hlinkClr xmlns:ahyp="http://schemas.microsoft.com/office/drawing/2018/hyperlinkcolor" val="tx"/>
                    </a:ext>
                  </a:extLst>
                </a:hlinkClick>
              </a:rPr>
              <a:t>Freepik</a:t>
            </a:r>
            <a:r>
              <a:rPr lang="en-US" sz="1100">
                <a:solidFill>
                  <a:schemeClr val="bg1">
                    <a:lumMod val="50000"/>
                  </a:schemeClr>
                </a:solidFill>
                <a:effectLst/>
              </a:rPr>
              <a:t> from </a:t>
            </a:r>
            <a:r>
              <a:rPr lang="en-US" sz="1100">
                <a:solidFill>
                  <a:schemeClr val="bg1">
                    <a:lumMod val="50000"/>
                  </a:schemeClr>
                </a:solidFill>
                <a:effectLst/>
                <a:hlinkClick r:id="rId6" tooltip="http://www.storyset.com/">
                  <a:extLst>
                    <a:ext uri="{A12FA001-AC4F-418D-AE19-62706E023703}">
                      <ahyp:hlinkClr xmlns:ahyp="http://schemas.microsoft.com/office/drawing/2018/hyperlinkcolor" val="tx"/>
                    </a:ext>
                  </a:extLst>
                </a:hlinkClick>
              </a:rPr>
              <a:t>www.storyset.com</a:t>
            </a:r>
            <a:r>
              <a:rPr lang="en-US" sz="1100">
                <a:solidFill>
                  <a:schemeClr val="bg1">
                    <a:lumMod val="50000"/>
                  </a:schemeClr>
                </a:solidFill>
                <a:effectLst/>
              </a:rPr>
              <a:t> </a:t>
            </a:r>
            <a:r>
              <a:rPr lang="en-US" sz="1100">
                <a:solidFill>
                  <a:schemeClr val="bg1">
                    <a:lumMod val="50000"/>
                  </a:schemeClr>
                </a:solidFill>
              </a:rPr>
              <a:t> </a:t>
            </a:r>
            <a:endParaRPr lang="en-NZ" sz="1100">
              <a:solidFill>
                <a:schemeClr val="bg1">
                  <a:lumMod val="50000"/>
                </a:schemeClr>
              </a:solidFill>
            </a:endParaRPr>
          </a:p>
        </p:txBody>
      </p:sp>
      <p:grpSp>
        <p:nvGrpSpPr>
          <p:cNvPr id="22" name="Group 21">
            <a:extLst>
              <a:ext uri="{FF2B5EF4-FFF2-40B4-BE49-F238E27FC236}">
                <a16:creationId xmlns:a16="http://schemas.microsoft.com/office/drawing/2014/main" id="{B3064403-5121-E68A-AD6E-FF4F3DC2B6B2}"/>
              </a:ext>
            </a:extLst>
          </p:cNvPr>
          <p:cNvGrpSpPr/>
          <p:nvPr/>
        </p:nvGrpSpPr>
        <p:grpSpPr>
          <a:xfrm>
            <a:off x="-7816" y="6224321"/>
            <a:ext cx="12221305" cy="650730"/>
            <a:chOff x="-7816" y="6224321"/>
            <a:chExt cx="12221305" cy="650730"/>
          </a:xfrm>
        </p:grpSpPr>
        <p:sp>
          <p:nvSpPr>
            <p:cNvPr id="23" name="Rectangle 22">
              <a:extLst>
                <a:ext uri="{FF2B5EF4-FFF2-40B4-BE49-F238E27FC236}">
                  <a16:creationId xmlns:a16="http://schemas.microsoft.com/office/drawing/2014/main" id="{BB65987E-9950-2B17-D39A-23DF7FD4AC0F}"/>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4" name="Picture 23" descr="A blue and white logo&#10;&#10;Description automatically generated">
              <a:extLst>
                <a:ext uri="{FF2B5EF4-FFF2-40B4-BE49-F238E27FC236}">
                  <a16:creationId xmlns:a16="http://schemas.microsoft.com/office/drawing/2014/main" id="{7E8A0ACB-4321-D758-A9CC-EEA3C554A16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164102726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7AFBEC1-BCC9-1326-5805-4B57ED5B3C5F}"/>
              </a:ext>
            </a:extLst>
          </p:cNvPr>
          <p:cNvSpPr txBox="1"/>
          <p:nvPr/>
        </p:nvSpPr>
        <p:spPr>
          <a:xfrm>
            <a:off x="327425" y="1443841"/>
            <a:ext cx="6215039" cy="3970318"/>
          </a:xfrm>
          <a:prstGeom prst="rect">
            <a:avLst/>
          </a:prstGeom>
          <a:noFill/>
        </p:spPr>
        <p:txBody>
          <a:bodyPr wrap="square" lIns="91440" tIns="45720" rIns="91440" bIns="45720" rtlCol="0" anchor="ctr">
            <a:spAutoFit/>
          </a:bodyPr>
          <a:lstStyle/>
          <a:p>
            <a:pPr marL="285750" indent="-285750">
              <a:buFont typeface="Arial" panose="020B0604020202020204" pitchFamily="34" charset="0"/>
              <a:buChar char="•"/>
            </a:pPr>
            <a:r>
              <a:rPr lang="en-US" sz="2800">
                <a:solidFill>
                  <a:srgbClr val="A83293"/>
                </a:solidFill>
                <a:latin typeface="Arial"/>
                <a:cs typeface="Arial"/>
                <a:hlinkClick r:id="rId3">
                  <a:extLst>
                    <a:ext uri="{A12FA001-AC4F-418D-AE19-62706E023703}">
                      <ahyp:hlinkClr xmlns:ahyp="http://schemas.microsoft.com/office/drawing/2018/hyperlinkcolor" val="tx"/>
                    </a:ext>
                  </a:extLst>
                </a:hlinkClick>
              </a:rPr>
              <a:t>The Cochrane Handbook</a:t>
            </a:r>
            <a:endParaRPr lang="en-US" sz="2800">
              <a:solidFill>
                <a:srgbClr val="A83293"/>
              </a:solidFill>
              <a:latin typeface="Arial"/>
              <a:cs typeface="Arial"/>
            </a:endParaRPr>
          </a:p>
          <a:p>
            <a:pPr marL="285750" indent="-285750">
              <a:buFont typeface="Arial" panose="020B0604020202020204" pitchFamily="34" charset="0"/>
              <a:buChar char="•"/>
            </a:pPr>
            <a:endParaRPr lang="en-US" sz="2800">
              <a:solidFill>
                <a:srgbClr val="A83293"/>
              </a:solidFill>
              <a:latin typeface="Arial"/>
              <a:cs typeface="Arial"/>
            </a:endParaRPr>
          </a:p>
          <a:p>
            <a:pPr marL="285750" indent="-285750">
              <a:buFont typeface="Arial" panose="020B0604020202020204" pitchFamily="34" charset="0"/>
              <a:buChar char="•"/>
            </a:pPr>
            <a:r>
              <a:rPr lang="en-US" sz="2800">
                <a:solidFill>
                  <a:srgbClr val="A83293"/>
                </a:solidFill>
                <a:latin typeface="Arial"/>
                <a:cs typeface="Arial"/>
                <a:hlinkClick r:id="rId4">
                  <a:extLst>
                    <a:ext uri="{A12FA001-AC4F-418D-AE19-62706E023703}">
                      <ahyp:hlinkClr xmlns:ahyp="http://schemas.microsoft.com/office/drawing/2018/hyperlinkcolor" val="tx"/>
                    </a:ext>
                  </a:extLst>
                </a:hlinkClick>
              </a:rPr>
              <a:t>Joanna Briggs Institute</a:t>
            </a:r>
            <a:r>
              <a:rPr lang="en-US" sz="2800">
                <a:solidFill>
                  <a:srgbClr val="D42FB5"/>
                </a:solidFill>
                <a:latin typeface="Arial"/>
                <a:cs typeface="Arial"/>
              </a:rPr>
              <a:t> </a:t>
            </a:r>
            <a:r>
              <a:rPr lang="en-US" sz="2800">
                <a:solidFill>
                  <a:schemeClr val="tx1">
                    <a:lumMod val="75000"/>
                    <a:lumOff val="25000"/>
                  </a:schemeClr>
                </a:solidFill>
                <a:latin typeface="Arial"/>
                <a:cs typeface="Arial"/>
              </a:rPr>
              <a:t>(JBI)</a:t>
            </a:r>
          </a:p>
          <a:p>
            <a:pPr marL="285750" indent="-285750">
              <a:buFont typeface="Arial" panose="020B0604020202020204" pitchFamily="34" charset="0"/>
              <a:buChar char="•"/>
            </a:pPr>
            <a:endParaRPr lang="en-US" sz="2800">
              <a:solidFill>
                <a:schemeClr val="tx1">
                  <a:lumMod val="75000"/>
                  <a:lumOff val="25000"/>
                </a:schemeClr>
              </a:solidFill>
              <a:latin typeface="Arial"/>
              <a:cs typeface="Arial"/>
            </a:endParaRPr>
          </a:p>
          <a:p>
            <a:pPr marL="285750" indent="-285750">
              <a:buFont typeface="Arial" panose="020B0604020202020204" pitchFamily="34" charset="0"/>
              <a:buChar char="•"/>
            </a:pPr>
            <a:r>
              <a:rPr lang="en-US" sz="2800" err="1">
                <a:solidFill>
                  <a:srgbClr val="A83293"/>
                </a:solidFill>
                <a:latin typeface="Arial"/>
                <a:cs typeface="Arial"/>
                <a:hlinkClick r:id="rId5">
                  <a:extLst>
                    <a:ext uri="{A12FA001-AC4F-418D-AE19-62706E023703}">
                      <ahyp:hlinkClr xmlns:ahyp="http://schemas.microsoft.com/office/drawing/2018/hyperlinkcolor" val="tx"/>
                    </a:ext>
                  </a:extLst>
                </a:hlinkClick>
              </a:rPr>
              <a:t>UoA</a:t>
            </a:r>
            <a:r>
              <a:rPr lang="en-US" sz="2800">
                <a:solidFill>
                  <a:srgbClr val="A83293"/>
                </a:solidFill>
                <a:latin typeface="Arial"/>
                <a:cs typeface="Arial"/>
                <a:hlinkClick r:id="rId5">
                  <a:extLst>
                    <a:ext uri="{A12FA001-AC4F-418D-AE19-62706E023703}">
                      <ahyp:hlinkClr xmlns:ahyp="http://schemas.microsoft.com/office/drawing/2018/hyperlinkcolor" val="tx"/>
                    </a:ext>
                  </a:extLst>
                </a:hlinkClick>
              </a:rPr>
              <a:t> Systematic Review Guide</a:t>
            </a:r>
            <a:endParaRPr lang="en-US" sz="2800">
              <a:solidFill>
                <a:srgbClr val="A83293"/>
              </a:solidFill>
              <a:latin typeface="Arial"/>
              <a:cs typeface="Arial"/>
            </a:endParaRPr>
          </a:p>
          <a:p>
            <a:pPr marL="285750" indent="-285750" algn="l">
              <a:buFont typeface="Arial" panose="020B0604020202020204" pitchFamily="34" charset="0"/>
              <a:buChar char="•"/>
            </a:pPr>
            <a:endParaRPr lang="en-US" sz="2800" b="0" i="0">
              <a:solidFill>
                <a:srgbClr val="A83293"/>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solidFill>
                  <a:srgbClr val="A83293"/>
                </a:solidFill>
                <a:latin typeface="Arial"/>
                <a:cs typeface="Arial"/>
                <a:hlinkClick r:id="rId6">
                  <a:extLst>
                    <a:ext uri="{A12FA001-AC4F-418D-AE19-62706E023703}">
                      <ahyp:hlinkClr xmlns:ahyp="http://schemas.microsoft.com/office/drawing/2018/hyperlinkcolor" val="tx"/>
                    </a:ext>
                  </a:extLst>
                </a:hlinkClick>
              </a:rPr>
              <a:t>Monash University Systematic Review </a:t>
            </a:r>
            <a:r>
              <a:rPr lang="en-US" sz="2800" err="1">
                <a:solidFill>
                  <a:srgbClr val="A83293"/>
                </a:solidFill>
                <a:latin typeface="Arial"/>
                <a:cs typeface="Arial"/>
                <a:hlinkClick r:id="rId6">
                  <a:extLst>
                    <a:ext uri="{A12FA001-AC4F-418D-AE19-62706E023703}">
                      <ahyp:hlinkClr xmlns:ahyp="http://schemas.microsoft.com/office/drawing/2018/hyperlinkcolor" val="tx"/>
                    </a:ext>
                  </a:extLst>
                </a:hlinkClick>
              </a:rPr>
              <a:t>LibGuide</a:t>
            </a:r>
            <a:r>
              <a:rPr lang="en-US" sz="2800">
                <a:solidFill>
                  <a:srgbClr val="A83293"/>
                </a:solidFill>
                <a:latin typeface="Arial"/>
                <a:cs typeface="Arial"/>
                <a:hlinkClick r:id="rId6">
                  <a:extLst>
                    <a:ext uri="{A12FA001-AC4F-418D-AE19-62706E023703}">
                      <ahyp:hlinkClr xmlns:ahyp="http://schemas.microsoft.com/office/drawing/2018/hyperlinkcolor" val="tx"/>
                    </a:ext>
                  </a:extLst>
                </a:hlinkClick>
              </a:rPr>
              <a:t> (Australia)</a:t>
            </a:r>
            <a:endParaRPr lang="en-US" sz="2800">
              <a:solidFill>
                <a:srgbClr val="A83293"/>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Title 14">
            <a:extLst>
              <a:ext uri="{FF2B5EF4-FFF2-40B4-BE49-F238E27FC236}">
                <a16:creationId xmlns:a16="http://schemas.microsoft.com/office/drawing/2014/main" id="{74FBC272-F549-115B-C914-95B64C9DE01B}"/>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40" normalizeH="0" baseline="0" noProof="0">
                <a:ln>
                  <a:noFill/>
                </a:ln>
                <a:solidFill>
                  <a:schemeClr val="tx1">
                    <a:lumMod val="76000"/>
                    <a:lumOff val="24000"/>
                  </a:schemeClr>
                </a:solidFill>
                <a:effectLst/>
                <a:uLnTx/>
                <a:uFillTx/>
                <a:latin typeface="Arial"/>
                <a:ea typeface="+mj-ea"/>
                <a:cs typeface="Arial"/>
              </a:rPr>
              <a:t>Handbooks and guides</a:t>
            </a:r>
          </a:p>
        </p:txBody>
      </p:sp>
      <p:pic>
        <p:nvPicPr>
          <p:cNvPr id="19" name="Graphic 18">
            <a:extLst>
              <a:ext uri="{FF2B5EF4-FFF2-40B4-BE49-F238E27FC236}">
                <a16:creationId xmlns:a16="http://schemas.microsoft.com/office/drawing/2014/main" id="{7B5D0765-B0C3-F5BF-AAE2-EA0CD5C540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9350" y="1047750"/>
            <a:ext cx="4762500" cy="4762500"/>
          </a:xfrm>
          <a:prstGeom prst="rect">
            <a:avLst/>
          </a:prstGeom>
        </p:spPr>
      </p:pic>
      <p:sp>
        <p:nvSpPr>
          <p:cNvPr id="5" name="TextBox 4">
            <a:extLst>
              <a:ext uri="{FF2B5EF4-FFF2-40B4-BE49-F238E27FC236}">
                <a16:creationId xmlns:a16="http://schemas.microsoft.com/office/drawing/2014/main" id="{7B2A64FA-77F5-E921-4A5B-98F5AEAD8C82}"/>
              </a:ext>
            </a:extLst>
          </p:cNvPr>
          <p:cNvSpPr txBox="1"/>
          <p:nvPr/>
        </p:nvSpPr>
        <p:spPr>
          <a:xfrm>
            <a:off x="8648162" y="6008066"/>
            <a:ext cx="3534507" cy="261610"/>
          </a:xfrm>
          <a:prstGeom prst="rect">
            <a:avLst/>
          </a:prstGeom>
          <a:noFill/>
        </p:spPr>
        <p:txBody>
          <a:bodyPr wrap="square" rIns="0">
            <a:spAutoFit/>
          </a:bodyPr>
          <a:lstStyle/>
          <a:p>
            <a:pPr algn="r"/>
            <a:r>
              <a:rPr lang="en-US" sz="1100">
                <a:solidFill>
                  <a:schemeClr val="bg1">
                    <a:lumMod val="50000"/>
                  </a:schemeClr>
                </a:solidFill>
                <a:effectLst/>
                <a:hlinkClick r:id="rId9">
                  <a:extLst>
                    <a:ext uri="{A12FA001-AC4F-418D-AE19-62706E023703}">
                      <ahyp:hlinkClr xmlns:ahyp="http://schemas.microsoft.com/office/drawing/2018/hyperlinkcolor" val="tx"/>
                    </a:ext>
                  </a:extLst>
                </a:hlinkClick>
              </a:rPr>
              <a:t>Image</a:t>
            </a:r>
            <a:r>
              <a:rPr lang="en-US" sz="1100">
                <a:solidFill>
                  <a:schemeClr val="bg1">
                    <a:lumMod val="50000"/>
                  </a:schemeClr>
                </a:solidFill>
                <a:effectLst/>
              </a:rPr>
              <a:t> made by </a:t>
            </a:r>
            <a:r>
              <a:rPr lang="en-US" sz="1100" err="1">
                <a:solidFill>
                  <a:schemeClr val="bg1">
                    <a:lumMod val="50000"/>
                  </a:schemeClr>
                </a:solidFill>
                <a:effectLst/>
                <a:hlinkClick r:id="rId10" tooltip="https://www.flaticon.com/authors/freepik">
                  <a:extLst>
                    <a:ext uri="{A12FA001-AC4F-418D-AE19-62706E023703}">
                      <ahyp:hlinkClr xmlns:ahyp="http://schemas.microsoft.com/office/drawing/2018/hyperlinkcolor" val="tx"/>
                    </a:ext>
                  </a:extLst>
                </a:hlinkClick>
              </a:rPr>
              <a:t>Freepik</a:t>
            </a:r>
            <a:r>
              <a:rPr lang="en-US" sz="1100">
                <a:solidFill>
                  <a:schemeClr val="bg1">
                    <a:lumMod val="50000"/>
                  </a:schemeClr>
                </a:solidFill>
                <a:effectLst/>
              </a:rPr>
              <a:t> from </a:t>
            </a:r>
            <a:r>
              <a:rPr lang="en-US" sz="1100">
                <a:solidFill>
                  <a:schemeClr val="bg1">
                    <a:lumMod val="50000"/>
                  </a:schemeClr>
                </a:solidFill>
                <a:effectLst/>
                <a:hlinkClick r:id="rId11" tooltip="http://www.storyset.com/">
                  <a:extLst>
                    <a:ext uri="{A12FA001-AC4F-418D-AE19-62706E023703}">
                      <ahyp:hlinkClr xmlns:ahyp="http://schemas.microsoft.com/office/drawing/2018/hyperlinkcolor" val="tx"/>
                    </a:ext>
                  </a:extLst>
                </a:hlinkClick>
              </a:rPr>
              <a:t>www.storyset.com</a:t>
            </a:r>
            <a:r>
              <a:rPr lang="en-US" sz="1100">
                <a:solidFill>
                  <a:schemeClr val="bg1">
                    <a:lumMod val="50000"/>
                  </a:schemeClr>
                </a:solidFill>
                <a:effectLst/>
              </a:rPr>
              <a:t> </a:t>
            </a:r>
            <a:r>
              <a:rPr lang="en-US" sz="1100">
                <a:solidFill>
                  <a:schemeClr val="bg1">
                    <a:lumMod val="50000"/>
                  </a:schemeClr>
                </a:solidFill>
              </a:rPr>
              <a:t> </a:t>
            </a:r>
            <a:endParaRPr lang="en-NZ" sz="1100">
              <a:solidFill>
                <a:schemeClr val="bg1">
                  <a:lumMod val="50000"/>
                </a:schemeClr>
              </a:solidFill>
            </a:endParaRPr>
          </a:p>
        </p:txBody>
      </p:sp>
      <p:grpSp>
        <p:nvGrpSpPr>
          <p:cNvPr id="7" name="Group 6">
            <a:extLst>
              <a:ext uri="{FF2B5EF4-FFF2-40B4-BE49-F238E27FC236}">
                <a16:creationId xmlns:a16="http://schemas.microsoft.com/office/drawing/2014/main" id="{8CA105FD-3062-BFE4-1AE5-719639FB8B0B}"/>
              </a:ext>
            </a:extLst>
          </p:cNvPr>
          <p:cNvGrpSpPr/>
          <p:nvPr/>
        </p:nvGrpSpPr>
        <p:grpSpPr>
          <a:xfrm>
            <a:off x="-7816" y="6224321"/>
            <a:ext cx="12221305" cy="650730"/>
            <a:chOff x="-7816" y="6224321"/>
            <a:chExt cx="12221305" cy="650730"/>
          </a:xfrm>
        </p:grpSpPr>
        <p:sp>
          <p:nvSpPr>
            <p:cNvPr id="8" name="Rectangle 7">
              <a:extLst>
                <a:ext uri="{FF2B5EF4-FFF2-40B4-BE49-F238E27FC236}">
                  <a16:creationId xmlns:a16="http://schemas.microsoft.com/office/drawing/2014/main" id="{0D30605A-7C12-5451-2FF0-B3286A1E66F3}"/>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descr="A blue and white logo&#10;&#10;Description automatically generated">
              <a:extLst>
                <a:ext uri="{FF2B5EF4-FFF2-40B4-BE49-F238E27FC236}">
                  <a16:creationId xmlns:a16="http://schemas.microsoft.com/office/drawing/2014/main" id="{EB58113A-B36C-9443-7D16-888EFBC4E35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70059468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C3F4C0D-795E-B602-DCA0-94C2258DD765}"/>
              </a:ext>
            </a:extLst>
          </p:cNvPr>
          <p:cNvSpPr/>
          <p:nvPr/>
        </p:nvSpPr>
        <p:spPr>
          <a:xfrm>
            <a:off x="-1014140" y="1282699"/>
            <a:ext cx="9993040" cy="3911602"/>
          </a:xfrm>
          <a:prstGeom prst="roundRect">
            <a:avLst/>
          </a:prstGeom>
          <a:solidFill>
            <a:srgbClr val="F9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a:ln>
                <a:noFill/>
              </a:ln>
              <a:solidFill>
                <a:prstClr val="black"/>
              </a:solidFill>
              <a:effectLst/>
              <a:uLnTx/>
              <a:uFillTx/>
              <a:latin typeface="Ariel"/>
              <a:ea typeface="+mn-ea"/>
              <a:cs typeface="+mn-cs"/>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1711469" y="2426937"/>
            <a:ext cx="6492731" cy="1623127"/>
          </a:xfrm>
        </p:spPr>
        <p:txBody>
          <a:bodyPr>
            <a:normAutofit/>
          </a:bodyPr>
          <a:lstStyle/>
          <a:p>
            <a:r>
              <a:rPr lang="en-NZ">
                <a:solidFill>
                  <a:srgbClr val="772369"/>
                </a:solidFill>
                <a:latin typeface="Arial"/>
                <a:cs typeface="Arial"/>
              </a:rPr>
              <a:t>Research question &amp;</a:t>
            </a:r>
            <a:br>
              <a:rPr lang="en-NZ">
                <a:solidFill>
                  <a:srgbClr val="772369"/>
                </a:solidFill>
                <a:latin typeface="Arial"/>
                <a:cs typeface="Arial"/>
              </a:rPr>
            </a:br>
            <a:r>
              <a:rPr lang="en-NZ">
                <a:solidFill>
                  <a:srgbClr val="772369"/>
                </a:solidFill>
                <a:latin typeface="Arial"/>
                <a:cs typeface="Arial"/>
              </a:rPr>
              <a:t>frameworks</a:t>
            </a:r>
          </a:p>
        </p:txBody>
      </p:sp>
      <p:pic>
        <p:nvPicPr>
          <p:cNvPr id="6" name="Graphic 5" descr="Question Mark with solid fill">
            <a:extLst>
              <a:ext uri="{FF2B5EF4-FFF2-40B4-BE49-F238E27FC236}">
                <a16:creationId xmlns:a16="http://schemas.microsoft.com/office/drawing/2014/main" id="{C9F8850C-9754-2DA2-DC52-CCBF9E6B868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343" y="2426937"/>
            <a:ext cx="1623126" cy="1623126"/>
          </a:xfrm>
          <a:prstGeom prst="rect">
            <a:avLst/>
          </a:prstGeom>
        </p:spPr>
      </p:pic>
      <p:grpSp>
        <p:nvGrpSpPr>
          <p:cNvPr id="2" name="Group 1">
            <a:extLst>
              <a:ext uri="{FF2B5EF4-FFF2-40B4-BE49-F238E27FC236}">
                <a16:creationId xmlns:a16="http://schemas.microsoft.com/office/drawing/2014/main" id="{59C80507-E7C8-1A76-C849-9F8321DBF6DA}"/>
              </a:ext>
            </a:extLst>
          </p:cNvPr>
          <p:cNvGrpSpPr/>
          <p:nvPr/>
        </p:nvGrpSpPr>
        <p:grpSpPr>
          <a:xfrm>
            <a:off x="-7816" y="6224321"/>
            <a:ext cx="12221305" cy="650730"/>
            <a:chOff x="-7816" y="6224321"/>
            <a:chExt cx="12221305" cy="650730"/>
          </a:xfrm>
        </p:grpSpPr>
        <p:sp>
          <p:nvSpPr>
            <p:cNvPr id="3" name="Rectangle 2">
              <a:extLst>
                <a:ext uri="{FF2B5EF4-FFF2-40B4-BE49-F238E27FC236}">
                  <a16:creationId xmlns:a16="http://schemas.microsoft.com/office/drawing/2014/main" id="{64D353C2-F1B7-0ECC-0BB0-A50F7E4EA527}"/>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A blue and white logo&#10;&#10;Description automatically generated">
              <a:extLst>
                <a:ext uri="{FF2B5EF4-FFF2-40B4-BE49-F238E27FC236}">
                  <a16:creationId xmlns:a16="http://schemas.microsoft.com/office/drawing/2014/main" id="{F4BFB462-F416-C8B3-2DEB-73DAEE9FAC7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156124482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85ABF70-FA48-0568-02EE-31E5042F791B}"/>
              </a:ext>
            </a:extLst>
          </p:cNvPr>
          <p:cNvGrpSpPr/>
          <p:nvPr/>
        </p:nvGrpSpPr>
        <p:grpSpPr>
          <a:xfrm>
            <a:off x="266700" y="1349137"/>
            <a:ext cx="11658600" cy="1237109"/>
            <a:chOff x="596900" y="1349137"/>
            <a:chExt cx="11658600" cy="1237109"/>
          </a:xfrm>
        </p:grpSpPr>
        <p:sp>
          <p:nvSpPr>
            <p:cNvPr id="23" name="Arrow: Right 22">
              <a:extLst>
                <a:ext uri="{FF2B5EF4-FFF2-40B4-BE49-F238E27FC236}">
                  <a16:creationId xmlns:a16="http://schemas.microsoft.com/office/drawing/2014/main" id="{0147F239-57EA-3E58-30F7-58F715736D23}"/>
                </a:ext>
              </a:extLst>
            </p:cNvPr>
            <p:cNvSpPr/>
            <p:nvPr/>
          </p:nvSpPr>
          <p:spPr>
            <a:xfrm>
              <a:off x="596900" y="1349137"/>
              <a:ext cx="11658600" cy="1237109"/>
            </a:xfrm>
            <a:prstGeom prst="rightArrow">
              <a:avLst>
                <a:gd name="adj1" fmla="val 64372"/>
                <a:gd name="adj2" fmla="val 50000"/>
              </a:avLst>
            </a:prstGeom>
            <a:solidFill>
              <a:srgbClr val="DF1767">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TextBox 21">
              <a:extLst>
                <a:ext uri="{FF2B5EF4-FFF2-40B4-BE49-F238E27FC236}">
                  <a16:creationId xmlns:a16="http://schemas.microsoft.com/office/drawing/2014/main" id="{8A0C52CB-E5B7-5615-9EA3-4767EEEC8589}"/>
                </a:ext>
              </a:extLst>
            </p:cNvPr>
            <p:cNvSpPr txBox="1"/>
            <p:nvPr/>
          </p:nvSpPr>
          <p:spPr>
            <a:xfrm>
              <a:off x="1392452" y="1582971"/>
              <a:ext cx="10067496" cy="769441"/>
            </a:xfrm>
            <a:prstGeom prst="rect">
              <a:avLst/>
            </a:prstGeom>
            <a:noFill/>
          </p:spPr>
          <p:txBody>
            <a:bodyPr wrap="square" lIns="91440" tIns="45720" rIns="91440" bIns="45720" anchor="t">
              <a:spAutoFit/>
            </a:bodyPr>
            <a:lstStyle/>
            <a:p>
              <a:pPr algn="ctr"/>
              <a:r>
                <a:rPr lang="en-US" sz="4400" b="1">
                  <a:solidFill>
                    <a:srgbClr val="B12072"/>
                  </a:solidFill>
                  <a:latin typeface="Ariel"/>
                </a:rPr>
                <a:t>Research topic 			Research question</a:t>
              </a:r>
              <a:endParaRPr lang="en-NZ" sz="4400" b="1">
                <a:solidFill>
                  <a:srgbClr val="B12072"/>
                </a:solidFill>
                <a:latin typeface="Ariel"/>
              </a:endParaRPr>
            </a:p>
          </p:txBody>
        </p:sp>
      </p:grpSp>
      <p:sp>
        <p:nvSpPr>
          <p:cNvPr id="7" name="TextBox 6">
            <a:extLst>
              <a:ext uri="{FF2B5EF4-FFF2-40B4-BE49-F238E27FC236}">
                <a16:creationId xmlns:a16="http://schemas.microsoft.com/office/drawing/2014/main" id="{0932D8D1-4CCD-80A4-D0C8-8AC8837DC848}"/>
              </a:ext>
            </a:extLst>
          </p:cNvPr>
          <p:cNvSpPr txBox="1"/>
          <p:nvPr/>
        </p:nvSpPr>
        <p:spPr>
          <a:xfrm>
            <a:off x="7562450" y="3389136"/>
            <a:ext cx="259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aseline="0">
                <a:solidFill>
                  <a:schemeClr val="tx1">
                    <a:lumMod val="75000"/>
                    <a:lumOff val="25000"/>
                  </a:schemeClr>
                </a:solidFill>
                <a:latin typeface="Arial"/>
              </a:rPr>
              <a:t>Focused</a:t>
            </a:r>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id="{94BBA8AF-E4A7-644B-2890-20D8A3C5EBE0}"/>
              </a:ext>
            </a:extLst>
          </p:cNvPr>
          <p:cNvSpPr txBox="1"/>
          <p:nvPr/>
        </p:nvSpPr>
        <p:spPr>
          <a:xfrm>
            <a:off x="7562450" y="4162154"/>
            <a:ext cx="259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aseline="0">
                <a:solidFill>
                  <a:schemeClr val="tx1">
                    <a:lumMod val="75000"/>
                    <a:lumOff val="25000"/>
                  </a:schemeClr>
                </a:solidFill>
                <a:latin typeface="Arial"/>
              </a:rPr>
              <a:t>Specific</a:t>
            </a:r>
            <a:endParaRPr lang="en-US">
              <a:solidFill>
                <a:schemeClr val="tx1">
                  <a:lumMod val="75000"/>
                  <a:lumOff val="25000"/>
                </a:schemeClr>
              </a:solidFill>
            </a:endParaRPr>
          </a:p>
        </p:txBody>
      </p:sp>
      <p:sp>
        <p:nvSpPr>
          <p:cNvPr id="12" name="TextBox 11">
            <a:extLst>
              <a:ext uri="{FF2B5EF4-FFF2-40B4-BE49-F238E27FC236}">
                <a16:creationId xmlns:a16="http://schemas.microsoft.com/office/drawing/2014/main" id="{620D5291-0021-574A-6328-B061DC697223}"/>
              </a:ext>
            </a:extLst>
          </p:cNvPr>
          <p:cNvSpPr txBox="1"/>
          <p:nvPr/>
        </p:nvSpPr>
        <p:spPr>
          <a:xfrm>
            <a:off x="7562450" y="4935173"/>
            <a:ext cx="259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aseline="0">
                <a:solidFill>
                  <a:schemeClr val="tx1">
                    <a:lumMod val="75000"/>
                    <a:lumOff val="25000"/>
                  </a:schemeClr>
                </a:solidFill>
                <a:latin typeface="Arial"/>
              </a:rPr>
              <a:t>New</a:t>
            </a:r>
            <a:endParaRPr lang="en-US">
              <a:solidFill>
                <a:schemeClr val="tx1">
                  <a:lumMod val="75000"/>
                  <a:lumOff val="25000"/>
                </a:schemeClr>
              </a:solidFill>
            </a:endParaRPr>
          </a:p>
        </p:txBody>
      </p:sp>
      <p:sp>
        <p:nvSpPr>
          <p:cNvPr id="13" name="TextBox 12">
            <a:extLst>
              <a:ext uri="{FF2B5EF4-FFF2-40B4-BE49-F238E27FC236}">
                <a16:creationId xmlns:a16="http://schemas.microsoft.com/office/drawing/2014/main" id="{9E04745E-E1AE-27A1-443B-1DE4D8B016B8}"/>
              </a:ext>
            </a:extLst>
          </p:cNvPr>
          <p:cNvSpPr txBox="1"/>
          <p:nvPr/>
        </p:nvSpPr>
        <p:spPr>
          <a:xfrm>
            <a:off x="7562450" y="2616118"/>
            <a:ext cx="259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tx1">
                    <a:lumMod val="75000"/>
                    <a:lumOff val="25000"/>
                  </a:schemeClr>
                </a:solidFill>
                <a:latin typeface="Arial"/>
                <a:cs typeface="Arial"/>
              </a:rPr>
              <a:t>Answerable</a:t>
            </a:r>
            <a:endParaRPr lang="en-US">
              <a:solidFill>
                <a:schemeClr val="tx1">
                  <a:lumMod val="75000"/>
                  <a:lumOff val="25000"/>
                </a:schemeClr>
              </a:solidFill>
            </a:endParaRPr>
          </a:p>
        </p:txBody>
      </p:sp>
      <p:sp>
        <p:nvSpPr>
          <p:cNvPr id="6" name="Title 14">
            <a:extLst>
              <a:ext uri="{FF2B5EF4-FFF2-40B4-BE49-F238E27FC236}">
                <a16:creationId xmlns:a16="http://schemas.microsoft.com/office/drawing/2014/main" id="{82002B84-F912-8FC3-5F63-764F847E0138}"/>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40" normalizeH="0" baseline="0" noProof="0">
                <a:ln>
                  <a:noFill/>
                </a:ln>
                <a:solidFill>
                  <a:schemeClr val="tx1">
                    <a:lumMod val="76000"/>
                    <a:lumOff val="24000"/>
                  </a:schemeClr>
                </a:solidFill>
                <a:effectLst/>
                <a:uLnTx/>
                <a:uFillTx/>
                <a:latin typeface="Arial"/>
                <a:ea typeface="+mj-ea"/>
                <a:cs typeface="Arial"/>
              </a:rPr>
              <a:t>Developing a research question</a:t>
            </a:r>
          </a:p>
        </p:txBody>
      </p:sp>
      <p:sp>
        <p:nvSpPr>
          <p:cNvPr id="24" name="TextBox 23">
            <a:extLst>
              <a:ext uri="{FF2B5EF4-FFF2-40B4-BE49-F238E27FC236}">
                <a16:creationId xmlns:a16="http://schemas.microsoft.com/office/drawing/2014/main" id="{FB1AACA6-9BD3-1B6B-FAFA-331567418649}"/>
              </a:ext>
            </a:extLst>
          </p:cNvPr>
          <p:cNvSpPr txBox="1"/>
          <p:nvPr/>
        </p:nvSpPr>
        <p:spPr>
          <a:xfrm>
            <a:off x="1529950" y="2616118"/>
            <a:ext cx="25920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tx1">
                    <a:lumMod val="75000"/>
                    <a:lumOff val="25000"/>
                  </a:schemeClr>
                </a:solidFill>
                <a:latin typeface="Arial"/>
                <a:cs typeface="Arial"/>
              </a:rPr>
              <a:t>Broad area of research</a:t>
            </a:r>
            <a:endParaRPr lang="en-US">
              <a:solidFill>
                <a:schemeClr val="tx1">
                  <a:lumMod val="75000"/>
                  <a:lumOff val="25000"/>
                </a:schemeClr>
              </a:solidFill>
            </a:endParaRPr>
          </a:p>
        </p:txBody>
      </p:sp>
      <p:grpSp>
        <p:nvGrpSpPr>
          <p:cNvPr id="2" name="Group 1">
            <a:extLst>
              <a:ext uri="{FF2B5EF4-FFF2-40B4-BE49-F238E27FC236}">
                <a16:creationId xmlns:a16="http://schemas.microsoft.com/office/drawing/2014/main" id="{08E25200-3AC1-E9FA-142A-03D163E83DC8}"/>
              </a:ext>
            </a:extLst>
          </p:cNvPr>
          <p:cNvGrpSpPr/>
          <p:nvPr/>
        </p:nvGrpSpPr>
        <p:grpSpPr>
          <a:xfrm>
            <a:off x="-7816" y="6224321"/>
            <a:ext cx="12221305" cy="650730"/>
            <a:chOff x="-7816" y="6224321"/>
            <a:chExt cx="12221305" cy="650730"/>
          </a:xfrm>
        </p:grpSpPr>
        <p:sp>
          <p:nvSpPr>
            <p:cNvPr id="3" name="Rectangle 2">
              <a:extLst>
                <a:ext uri="{FF2B5EF4-FFF2-40B4-BE49-F238E27FC236}">
                  <a16:creationId xmlns:a16="http://schemas.microsoft.com/office/drawing/2014/main" id="{34F8183E-34B5-5BC1-7703-71FD40EEE85F}"/>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A blue and white logo&#10;&#10;Description automatically generated">
              <a:extLst>
                <a:ext uri="{FF2B5EF4-FFF2-40B4-BE49-F238E27FC236}">
                  <a16:creationId xmlns:a16="http://schemas.microsoft.com/office/drawing/2014/main" id="{06C72E17-9324-4D55-352B-FC993B0D38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5" name="Rectangle 4">
            <a:extLst>
              <a:ext uri="{FF2B5EF4-FFF2-40B4-BE49-F238E27FC236}">
                <a16:creationId xmlns:a16="http://schemas.microsoft.com/office/drawing/2014/main" id="{0717BA9C-39A5-5C36-D916-8C932942A7ED}"/>
              </a:ext>
            </a:extLst>
          </p:cNvPr>
          <p:cNvSpPr/>
          <p:nvPr/>
        </p:nvSpPr>
        <p:spPr>
          <a:xfrm>
            <a:off x="7686260" y="4837043"/>
            <a:ext cx="2462696" cy="773044"/>
          </a:xfrm>
          <a:prstGeom prst="rect">
            <a:avLst/>
          </a:prstGeom>
          <a:noFill/>
          <a:ln w="57150">
            <a:solidFill>
              <a:srgbClr val="B120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948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393F4-26C3-FBD6-9BF6-F5C3F6790B37}"/>
            </a:ext>
          </a:extLst>
        </p:cNvPr>
        <p:cNvGrpSpPr/>
        <p:nvPr/>
      </p:nvGrpSpPr>
      <p:grpSpPr>
        <a:xfrm>
          <a:off x="0" y="0"/>
          <a:ext cx="0" cy="0"/>
          <a:chOff x="0" y="0"/>
          <a:chExt cx="0" cy="0"/>
        </a:xfrm>
      </p:grpSpPr>
      <p:pic>
        <p:nvPicPr>
          <p:cNvPr id="9" name="Picture 8" descr="A person sitting at a desk with a computer&#10;&#10;AI-generated content may be incorrect.">
            <a:extLst>
              <a:ext uri="{FF2B5EF4-FFF2-40B4-BE49-F238E27FC236}">
                <a16:creationId xmlns:a16="http://schemas.microsoft.com/office/drawing/2014/main" id="{4BC2878E-1806-6EE6-5B1B-E8669E33809A}"/>
              </a:ext>
            </a:extLst>
          </p:cNvPr>
          <p:cNvPicPr>
            <a:picLocks noChangeAspect="1"/>
          </p:cNvPicPr>
          <p:nvPr/>
        </p:nvPicPr>
        <p:blipFill>
          <a:blip r:embed="rId3"/>
          <a:stretch>
            <a:fillRect/>
          </a:stretch>
        </p:blipFill>
        <p:spPr>
          <a:xfrm>
            <a:off x="8122478" y="-187739"/>
            <a:ext cx="6858000" cy="6858000"/>
          </a:xfrm>
          <a:prstGeom prst="rect">
            <a:avLst/>
          </a:prstGeom>
        </p:spPr>
      </p:pic>
      <p:sp>
        <p:nvSpPr>
          <p:cNvPr id="24" name="TextBox 23">
            <a:extLst>
              <a:ext uri="{FF2B5EF4-FFF2-40B4-BE49-F238E27FC236}">
                <a16:creationId xmlns:a16="http://schemas.microsoft.com/office/drawing/2014/main" id="{21E19232-29E5-FAFF-0329-EAF921C8C39F}"/>
              </a:ext>
            </a:extLst>
          </p:cNvPr>
          <p:cNvSpPr txBox="1"/>
          <p:nvPr/>
        </p:nvSpPr>
        <p:spPr>
          <a:xfrm>
            <a:off x="409607" y="1250725"/>
            <a:ext cx="748235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solidFill>
                  <a:schemeClr val="tx1">
                    <a:lumMod val="75000"/>
                    <a:lumOff val="25000"/>
                  </a:schemeClr>
                </a:solidFill>
                <a:latin typeface="Arial"/>
                <a:cs typeface="Arial"/>
              </a:rPr>
              <a:t>Check for protocols on </a:t>
            </a:r>
            <a:r>
              <a:rPr lang="en-US" sz="2800" b="1">
                <a:solidFill>
                  <a:srgbClr val="B12072"/>
                </a:solidFill>
                <a:latin typeface="Arial"/>
                <a:cs typeface="Arial"/>
                <a:hlinkClick r:id="rId4">
                  <a:extLst>
                    <a:ext uri="{A12FA001-AC4F-418D-AE19-62706E023703}">
                      <ahyp:hlinkClr xmlns:ahyp="http://schemas.microsoft.com/office/drawing/2018/hyperlinkcolor" val="tx"/>
                    </a:ext>
                  </a:extLst>
                </a:hlinkClick>
              </a:rPr>
              <a:t>PROSPERO</a:t>
            </a:r>
            <a:endParaRPr lang="en-US" b="1">
              <a:solidFill>
                <a:srgbClr val="B12072"/>
              </a:solidFill>
            </a:endParaRPr>
          </a:p>
          <a:p>
            <a:pPr marL="457200" indent="-457200">
              <a:buFont typeface="Arial"/>
              <a:buChar char="•"/>
            </a:pPr>
            <a:r>
              <a:rPr lang="en-US" sz="2800">
                <a:solidFill>
                  <a:schemeClr val="tx1">
                    <a:lumMod val="75000"/>
                    <a:lumOff val="25000"/>
                  </a:schemeClr>
                </a:solidFill>
                <a:latin typeface="Arial"/>
                <a:cs typeface="Arial"/>
              </a:rPr>
              <a:t>Check databases for reviews on your topic:</a:t>
            </a:r>
          </a:p>
          <a:p>
            <a:pPr marL="914400" lvl="1" indent="-457200">
              <a:buFont typeface="Courier New"/>
              <a:buChar char="o"/>
            </a:pPr>
            <a:r>
              <a:rPr lang="en-US" sz="2800" b="1">
                <a:solidFill>
                  <a:srgbClr val="B12072"/>
                </a:solidFill>
                <a:latin typeface="Arial"/>
                <a:cs typeface="Arial"/>
                <a:hlinkClick r:id="rId5">
                  <a:extLst>
                    <a:ext uri="{A12FA001-AC4F-418D-AE19-62706E023703}">
                      <ahyp:hlinkClr xmlns:ahyp="http://schemas.microsoft.com/office/drawing/2018/hyperlinkcolor" val="tx"/>
                    </a:ext>
                  </a:extLst>
                </a:hlinkClick>
              </a:rPr>
              <a:t>Medline</a:t>
            </a:r>
          </a:p>
          <a:p>
            <a:pPr marL="914400" lvl="1" indent="-457200">
              <a:buFont typeface="Courier New"/>
              <a:buChar char="o"/>
            </a:pPr>
            <a:r>
              <a:rPr lang="en-US" sz="2800" b="1">
                <a:solidFill>
                  <a:srgbClr val="B12072"/>
                </a:solidFill>
                <a:latin typeface="Arial"/>
                <a:cs typeface="Arial"/>
                <a:hlinkClick r:id="rId6">
                  <a:extLst>
                    <a:ext uri="{A12FA001-AC4F-418D-AE19-62706E023703}">
                      <ahyp:hlinkClr xmlns:ahyp="http://schemas.microsoft.com/office/drawing/2018/hyperlinkcolor" val="tx"/>
                    </a:ext>
                  </a:extLst>
                </a:hlinkClick>
              </a:rPr>
              <a:t>Cochrane Library</a:t>
            </a:r>
          </a:p>
          <a:p>
            <a:pPr marL="914400" lvl="1" indent="-457200">
              <a:buFont typeface="Courier New"/>
              <a:buChar char="o"/>
            </a:pPr>
            <a:r>
              <a:rPr lang="en-US" sz="2800" b="1">
                <a:solidFill>
                  <a:srgbClr val="B12072"/>
                </a:solidFill>
                <a:latin typeface="Arial"/>
                <a:cs typeface="Arial"/>
                <a:hlinkClick r:id="rId7">
                  <a:extLst>
                    <a:ext uri="{A12FA001-AC4F-418D-AE19-62706E023703}">
                      <ahyp:hlinkClr xmlns:ahyp="http://schemas.microsoft.com/office/drawing/2018/hyperlinkcolor" val="tx"/>
                    </a:ext>
                  </a:extLst>
                </a:hlinkClick>
              </a:rPr>
              <a:t>Scopus</a:t>
            </a:r>
          </a:p>
          <a:p>
            <a:pPr marL="914400" lvl="1" indent="-457200">
              <a:buFont typeface="Courier New"/>
              <a:buChar char="o"/>
            </a:pPr>
            <a:r>
              <a:rPr lang="en-US" sz="2800">
                <a:solidFill>
                  <a:schemeClr val="tx1">
                    <a:lumMod val="75000"/>
                    <a:lumOff val="25000"/>
                  </a:schemeClr>
                </a:solidFill>
                <a:latin typeface="Arial"/>
                <a:cs typeface="Arial"/>
              </a:rPr>
              <a:t>Search within a discipline specific database using </a:t>
            </a:r>
            <a:r>
              <a:rPr lang="en-US" sz="2800" b="1">
                <a:solidFill>
                  <a:srgbClr val="B12072"/>
                </a:solidFill>
                <a:latin typeface="Arial"/>
                <a:cs typeface="Arial"/>
                <a:hlinkClick r:id="rId8">
                  <a:extLst>
                    <a:ext uri="{A12FA001-AC4F-418D-AE19-62706E023703}">
                      <ahyp:hlinkClr xmlns:ahyp="http://schemas.microsoft.com/office/drawing/2018/hyperlinkcolor" val="tx"/>
                    </a:ext>
                  </a:extLst>
                </a:hlinkClick>
              </a:rPr>
              <a:t>Subject Guides</a:t>
            </a:r>
            <a:r>
              <a:rPr lang="en-US" sz="2800" b="1">
                <a:solidFill>
                  <a:srgbClr val="B12072"/>
                </a:solidFill>
                <a:latin typeface="Arial"/>
                <a:cs typeface="Arial"/>
              </a:rPr>
              <a:t>.</a:t>
            </a:r>
          </a:p>
          <a:p>
            <a:endParaRPr lang="en-US" sz="2800">
              <a:solidFill>
                <a:schemeClr val="tx1">
                  <a:lumMod val="75000"/>
                  <a:lumOff val="25000"/>
                </a:schemeClr>
              </a:solidFill>
              <a:latin typeface="Arial"/>
              <a:cs typeface="Arial"/>
            </a:endParaRPr>
          </a:p>
          <a:p>
            <a:r>
              <a:rPr lang="en-US" sz="2800">
                <a:solidFill>
                  <a:schemeClr val="tx1">
                    <a:lumMod val="75000"/>
                    <a:lumOff val="25000"/>
                  </a:schemeClr>
                </a:solidFill>
                <a:latin typeface="Arial"/>
                <a:cs typeface="Arial"/>
              </a:rPr>
              <a:t>Use "systematic review" AND your topic as keywords.</a:t>
            </a:r>
          </a:p>
        </p:txBody>
      </p:sp>
      <p:sp>
        <p:nvSpPr>
          <p:cNvPr id="10" name="TextBox 9">
            <a:extLst>
              <a:ext uri="{FF2B5EF4-FFF2-40B4-BE49-F238E27FC236}">
                <a16:creationId xmlns:a16="http://schemas.microsoft.com/office/drawing/2014/main" id="{95A128E7-7CD0-F7AB-3BC2-74314BB52297}"/>
              </a:ext>
            </a:extLst>
          </p:cNvPr>
          <p:cNvSpPr txBox="1"/>
          <p:nvPr/>
        </p:nvSpPr>
        <p:spPr>
          <a:xfrm>
            <a:off x="8934174" y="342348"/>
            <a:ext cx="1844260" cy="1477328"/>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Q</a:t>
            </a:r>
          </a:p>
          <a:p>
            <a:r>
              <a:rPr lang="en-US">
                <a:solidFill>
                  <a:schemeClr val="bg1"/>
                </a:solidFill>
              </a:rPr>
              <a:t>Q</a:t>
            </a:r>
          </a:p>
          <a:p>
            <a:r>
              <a:rPr lang="en-US">
                <a:solidFill>
                  <a:schemeClr val="bg1"/>
                </a:solidFill>
              </a:rPr>
              <a:t>Q</a:t>
            </a:r>
          </a:p>
          <a:p>
            <a:r>
              <a:rPr lang="en-US">
                <a:solidFill>
                  <a:schemeClr val="bg1"/>
                </a:solidFill>
              </a:rPr>
              <a:t>Q</a:t>
            </a:r>
          </a:p>
          <a:p>
            <a:r>
              <a:rPr lang="en-US">
                <a:solidFill>
                  <a:schemeClr val="bg1"/>
                </a:solidFill>
              </a:rPr>
              <a:t>Q </a:t>
            </a:r>
          </a:p>
        </p:txBody>
      </p:sp>
      <p:grpSp>
        <p:nvGrpSpPr>
          <p:cNvPr id="2" name="Group 1">
            <a:extLst>
              <a:ext uri="{FF2B5EF4-FFF2-40B4-BE49-F238E27FC236}">
                <a16:creationId xmlns:a16="http://schemas.microsoft.com/office/drawing/2014/main" id="{4E163AE2-7B19-4202-9ECF-38759512F473}"/>
              </a:ext>
            </a:extLst>
          </p:cNvPr>
          <p:cNvGrpSpPr/>
          <p:nvPr/>
        </p:nvGrpSpPr>
        <p:grpSpPr>
          <a:xfrm>
            <a:off x="-7816" y="6224321"/>
            <a:ext cx="12221305" cy="650730"/>
            <a:chOff x="-7816" y="6224321"/>
            <a:chExt cx="12221305" cy="650730"/>
          </a:xfrm>
        </p:grpSpPr>
        <p:sp>
          <p:nvSpPr>
            <p:cNvPr id="3" name="Rectangle 2">
              <a:extLst>
                <a:ext uri="{FF2B5EF4-FFF2-40B4-BE49-F238E27FC236}">
                  <a16:creationId xmlns:a16="http://schemas.microsoft.com/office/drawing/2014/main" id="{5612DAB4-61B5-0E40-CCED-D88D941A9CED}"/>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A blue and white logo&#10;&#10;Description automatically generated">
              <a:extLst>
                <a:ext uri="{FF2B5EF4-FFF2-40B4-BE49-F238E27FC236}">
                  <a16:creationId xmlns:a16="http://schemas.microsoft.com/office/drawing/2014/main" id="{E503BF55-433B-75C4-7D95-2A912BAE8EA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8" name="TextBox 7">
            <a:extLst>
              <a:ext uri="{FF2B5EF4-FFF2-40B4-BE49-F238E27FC236}">
                <a16:creationId xmlns:a16="http://schemas.microsoft.com/office/drawing/2014/main" id="{69CFE7EC-1384-0CD3-8F63-E235E9E336C3}"/>
              </a:ext>
            </a:extLst>
          </p:cNvPr>
          <p:cNvSpPr txBox="1"/>
          <p:nvPr/>
        </p:nvSpPr>
        <p:spPr>
          <a:xfrm>
            <a:off x="8648162" y="6008066"/>
            <a:ext cx="3534507" cy="261610"/>
          </a:xfrm>
          <a:prstGeom prst="rect">
            <a:avLst/>
          </a:prstGeom>
          <a:noFill/>
        </p:spPr>
        <p:txBody>
          <a:bodyPr wrap="square" rIns="0">
            <a:spAutoFit/>
          </a:bodyPr>
          <a:lstStyle/>
          <a:p>
            <a:pPr algn="r"/>
            <a:r>
              <a:rPr lang="en-US" sz="1100">
                <a:solidFill>
                  <a:schemeClr val="bg1">
                    <a:lumMod val="50000"/>
                  </a:schemeClr>
                </a:solidFill>
                <a:effectLst/>
                <a:hlinkClick r:id="rId10">
                  <a:extLst>
                    <a:ext uri="{A12FA001-AC4F-418D-AE19-62706E023703}">
                      <ahyp:hlinkClr xmlns:ahyp="http://schemas.microsoft.com/office/drawing/2018/hyperlinkcolor" val="tx"/>
                    </a:ext>
                  </a:extLst>
                </a:hlinkClick>
              </a:rPr>
              <a:t>Image</a:t>
            </a:r>
            <a:r>
              <a:rPr lang="en-US" sz="1100">
                <a:solidFill>
                  <a:schemeClr val="bg1">
                    <a:lumMod val="50000"/>
                  </a:schemeClr>
                </a:solidFill>
                <a:effectLst/>
              </a:rPr>
              <a:t> made by </a:t>
            </a:r>
            <a:r>
              <a:rPr lang="en-US" sz="1100" err="1">
                <a:solidFill>
                  <a:schemeClr val="bg1">
                    <a:lumMod val="50000"/>
                  </a:schemeClr>
                </a:solidFill>
                <a:effectLst/>
                <a:hlinkClick r:id="rId11" tooltip="https://www.flaticon.com/authors/freepik">
                  <a:extLst>
                    <a:ext uri="{A12FA001-AC4F-418D-AE19-62706E023703}">
                      <ahyp:hlinkClr xmlns:ahyp="http://schemas.microsoft.com/office/drawing/2018/hyperlinkcolor" val="tx"/>
                    </a:ext>
                  </a:extLst>
                </a:hlinkClick>
              </a:rPr>
              <a:t>Freepik</a:t>
            </a:r>
            <a:r>
              <a:rPr lang="en-US" sz="1100">
                <a:solidFill>
                  <a:schemeClr val="bg1">
                    <a:lumMod val="50000"/>
                  </a:schemeClr>
                </a:solidFill>
                <a:effectLst/>
              </a:rPr>
              <a:t> from </a:t>
            </a:r>
            <a:r>
              <a:rPr lang="en-US" sz="1100">
                <a:solidFill>
                  <a:schemeClr val="bg1">
                    <a:lumMod val="50000"/>
                  </a:schemeClr>
                </a:solidFill>
                <a:effectLst/>
                <a:hlinkClick r:id="rId12" tooltip="http://www.storyset.com/">
                  <a:extLst>
                    <a:ext uri="{A12FA001-AC4F-418D-AE19-62706E023703}">
                      <ahyp:hlinkClr xmlns:ahyp="http://schemas.microsoft.com/office/drawing/2018/hyperlinkcolor" val="tx"/>
                    </a:ext>
                  </a:extLst>
                </a:hlinkClick>
              </a:rPr>
              <a:t>www.storyset.com</a:t>
            </a:r>
            <a:r>
              <a:rPr lang="en-US" sz="1100">
                <a:solidFill>
                  <a:schemeClr val="bg1">
                    <a:lumMod val="50000"/>
                  </a:schemeClr>
                </a:solidFill>
                <a:effectLst/>
              </a:rPr>
              <a:t> </a:t>
            </a:r>
            <a:r>
              <a:rPr lang="en-US" sz="1100">
                <a:solidFill>
                  <a:schemeClr val="bg1">
                    <a:lumMod val="50000"/>
                  </a:schemeClr>
                </a:solidFill>
              </a:rPr>
              <a:t> </a:t>
            </a:r>
            <a:endParaRPr lang="en-NZ" sz="1100">
              <a:solidFill>
                <a:schemeClr val="bg1">
                  <a:lumMod val="50000"/>
                </a:schemeClr>
              </a:solidFill>
            </a:endParaRPr>
          </a:p>
        </p:txBody>
      </p:sp>
      <p:sp>
        <p:nvSpPr>
          <p:cNvPr id="6" name="Title 14">
            <a:extLst>
              <a:ext uri="{FF2B5EF4-FFF2-40B4-BE49-F238E27FC236}">
                <a16:creationId xmlns:a16="http://schemas.microsoft.com/office/drawing/2014/main" id="{E20066B1-A440-7979-A7CF-3852D6B6913B}"/>
              </a:ext>
            </a:extLst>
          </p:cNvPr>
          <p:cNvSpPr txBox="1">
            <a:spLocks/>
          </p:cNvSpPr>
          <p:nvPr/>
        </p:nvSpPr>
        <p:spPr>
          <a:xfrm>
            <a:off x="327425" y="275237"/>
            <a:ext cx="1159125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a:defRPr/>
            </a:pPr>
            <a:r>
              <a:rPr lang="en-US" sz="4000">
                <a:solidFill>
                  <a:schemeClr val="tx1">
                    <a:lumMod val="76000"/>
                    <a:lumOff val="24000"/>
                  </a:schemeClr>
                </a:solidFill>
                <a:latin typeface="Arial"/>
                <a:cs typeface="Arial"/>
              </a:rPr>
              <a:t>How to check if your topic/question is new?</a:t>
            </a:r>
          </a:p>
        </p:txBody>
      </p:sp>
    </p:spTree>
    <p:extLst>
      <p:ext uri="{BB962C8B-B14F-4D97-AF65-F5344CB8AC3E}">
        <p14:creationId xmlns:p14="http://schemas.microsoft.com/office/powerpoint/2010/main" val="300374263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t="-17000" b="-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FB19D2-B1CA-97DF-0D0E-CE7AC3C28BC0}"/>
              </a:ext>
            </a:extLst>
          </p:cNvPr>
          <p:cNvSpPr/>
          <p:nvPr>
            <p:custDataLst>
              <p:tags r:id="rId2"/>
            </p:custDataLst>
          </p:nvPr>
        </p:nvSpPr>
        <p:spPr>
          <a:xfrm>
            <a:off x="3052379" y="1578429"/>
            <a:ext cx="6091764" cy="327478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NZ" sz="6000" b="1">
                <a:solidFill>
                  <a:srgbClr val="941B5F"/>
                </a:solidFill>
              </a:rPr>
              <a:t>Which Faculty are you from?</a:t>
            </a:r>
            <a:endParaRPr lang="en-US" sz="6000">
              <a:solidFill>
                <a:srgbClr val="941B5F"/>
              </a:solidFill>
            </a:endParaRPr>
          </a:p>
        </p:txBody>
      </p:sp>
    </p:spTree>
    <p:custDataLst>
      <p:tags r:id="rId1"/>
    </p:custDataLst>
    <p:extLst>
      <p:ext uri="{BB962C8B-B14F-4D97-AF65-F5344CB8AC3E}">
        <p14:creationId xmlns:p14="http://schemas.microsoft.com/office/powerpoint/2010/main" val="409554889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E353B5E-B1F9-CF0E-EB6C-0197163EBDF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2FCA16D-B1E3-507E-ECEE-117CA1EFE6D5}"/>
              </a:ext>
            </a:extLst>
          </p:cNvPr>
          <p:cNvSpPr txBox="1"/>
          <p:nvPr/>
        </p:nvSpPr>
        <p:spPr>
          <a:xfrm>
            <a:off x="328545" y="1181336"/>
            <a:ext cx="6934484"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000" dirty="0">
                <a:solidFill>
                  <a:schemeClr val="tx1">
                    <a:lumMod val="76000"/>
                    <a:lumOff val="24000"/>
                  </a:schemeClr>
                </a:solidFill>
                <a:latin typeface="Arial"/>
                <a:ea typeface="+mn-lt"/>
                <a:cs typeface="+mn-lt"/>
              </a:rPr>
              <a:t>Research questions are often structured using frameworks. There are many types of research frameworks, and the ones we present here are mnemonics – patterns of letters that aid memory. </a:t>
            </a:r>
            <a:r>
              <a:rPr lang="en" sz="2000" dirty="0">
                <a:solidFill>
                  <a:schemeClr val="tx1">
                    <a:lumMod val="76000"/>
                    <a:lumOff val="24000"/>
                  </a:schemeClr>
                </a:solidFill>
                <a:latin typeface="Arial"/>
                <a:ea typeface="+mn-lt"/>
                <a:cs typeface="Arial"/>
              </a:rPr>
              <a:t>These frameworks help researchers to: </a:t>
            </a:r>
          </a:p>
          <a:p>
            <a:endParaRPr lang="en" sz="2000">
              <a:solidFill>
                <a:schemeClr val="tx1">
                  <a:lumMod val="76000"/>
                  <a:lumOff val="24000"/>
                </a:schemeClr>
              </a:solidFill>
              <a:latin typeface="Arial"/>
              <a:ea typeface="+mn-lt"/>
              <a:cs typeface="Arial"/>
            </a:endParaRPr>
          </a:p>
          <a:p>
            <a:pPr marL="285750" indent="-285750">
              <a:buFont typeface="Arial,Sans-Serif"/>
              <a:buChar char="•"/>
            </a:pPr>
            <a:r>
              <a:rPr lang="en" sz="2000" b="1" dirty="0">
                <a:solidFill>
                  <a:schemeClr val="tx1">
                    <a:lumMod val="76000"/>
                    <a:lumOff val="24000"/>
                  </a:schemeClr>
                </a:solidFill>
                <a:latin typeface="Arial"/>
                <a:ea typeface="+mn-lt"/>
                <a:cs typeface="Arial"/>
              </a:rPr>
              <a:t>Formulate a clear research question</a:t>
            </a:r>
            <a:r>
              <a:rPr lang="en" sz="2000" dirty="0">
                <a:solidFill>
                  <a:schemeClr val="tx1">
                    <a:lumMod val="76000"/>
                    <a:lumOff val="24000"/>
                  </a:schemeClr>
                </a:solidFill>
                <a:latin typeface="Arial"/>
                <a:ea typeface="+mn-lt"/>
                <a:cs typeface="Arial"/>
              </a:rPr>
              <a:t>: Each letter guides the definition of a key aspect of the question. </a:t>
            </a:r>
          </a:p>
          <a:p>
            <a:pPr marL="285750" indent="-285750">
              <a:buFont typeface="Arial,Sans-Serif"/>
              <a:buChar char="•"/>
            </a:pPr>
            <a:endParaRPr lang="en" sz="2000">
              <a:solidFill>
                <a:schemeClr val="tx1">
                  <a:lumMod val="76000"/>
                  <a:lumOff val="24000"/>
                </a:schemeClr>
              </a:solidFill>
              <a:latin typeface="Arial"/>
              <a:ea typeface="+mn-lt"/>
              <a:cs typeface="Arial"/>
            </a:endParaRPr>
          </a:p>
          <a:p>
            <a:pPr marL="285750" indent="-285750">
              <a:buFont typeface="Arial,Sans-Serif"/>
              <a:buChar char="•"/>
            </a:pPr>
            <a:r>
              <a:rPr lang="en" sz="2000" b="1" dirty="0">
                <a:solidFill>
                  <a:schemeClr val="tx1">
                    <a:lumMod val="76000"/>
                    <a:lumOff val="24000"/>
                  </a:schemeClr>
                </a:solidFill>
                <a:latin typeface="Arial"/>
                <a:ea typeface="+mn-lt"/>
                <a:cs typeface="Arial"/>
              </a:rPr>
              <a:t>Develop a search strategy</a:t>
            </a:r>
            <a:r>
              <a:rPr lang="en" sz="2000" dirty="0">
                <a:solidFill>
                  <a:schemeClr val="tx1">
                    <a:lumMod val="76000"/>
                    <a:lumOff val="24000"/>
                  </a:schemeClr>
                </a:solidFill>
                <a:latin typeface="Arial"/>
                <a:ea typeface="+mn-lt"/>
                <a:cs typeface="Arial"/>
              </a:rPr>
              <a:t>: The defined elements create focused search terms to find relevant literature. </a:t>
            </a:r>
          </a:p>
          <a:p>
            <a:pPr marL="285750" indent="-285750">
              <a:buFont typeface="Arial,Sans-Serif"/>
              <a:buChar char="•"/>
            </a:pPr>
            <a:endParaRPr lang="en" sz="2000">
              <a:solidFill>
                <a:schemeClr val="tx1">
                  <a:lumMod val="76000"/>
                  <a:lumOff val="24000"/>
                </a:schemeClr>
              </a:solidFill>
              <a:latin typeface="Arial"/>
              <a:ea typeface="+mn-lt"/>
              <a:cs typeface="Arial"/>
            </a:endParaRPr>
          </a:p>
          <a:p>
            <a:pPr marL="285750" indent="-285750">
              <a:buFont typeface="Arial,Sans-Serif"/>
              <a:buChar char="•"/>
            </a:pPr>
            <a:r>
              <a:rPr lang="en" sz="2000" b="1" dirty="0">
                <a:solidFill>
                  <a:schemeClr val="tx1">
                    <a:lumMod val="76000"/>
                    <a:lumOff val="24000"/>
                  </a:schemeClr>
                </a:solidFill>
                <a:latin typeface="Arial"/>
                <a:ea typeface="+mn-lt"/>
                <a:cs typeface="Arial"/>
              </a:rPr>
              <a:t>Ensure the review is reproducible</a:t>
            </a:r>
            <a:r>
              <a:rPr lang="en" sz="2000" dirty="0">
                <a:solidFill>
                  <a:schemeClr val="tx1">
                    <a:lumMod val="76000"/>
                    <a:lumOff val="24000"/>
                  </a:schemeClr>
                </a:solidFill>
                <a:latin typeface="Arial"/>
                <a:ea typeface="+mn-lt"/>
                <a:cs typeface="Arial"/>
              </a:rPr>
              <a:t>: Clearly defining the research question makes the process transparent and potentially repeatable.</a:t>
            </a:r>
            <a:endParaRPr lang="en" dirty="0">
              <a:solidFill>
                <a:schemeClr val="tx1">
                  <a:lumMod val="76000"/>
                  <a:lumOff val="24000"/>
                </a:schemeClr>
              </a:solidFill>
            </a:endParaRPr>
          </a:p>
          <a:p>
            <a:endParaRPr lang="en" sz="2000">
              <a:solidFill>
                <a:schemeClr val="tx1">
                  <a:lumMod val="76000"/>
                  <a:lumOff val="24000"/>
                </a:schemeClr>
              </a:solidFill>
              <a:latin typeface="Arial"/>
              <a:ea typeface="+mn-lt"/>
              <a:cs typeface="+mn-lt"/>
            </a:endParaRPr>
          </a:p>
          <a:p>
            <a:endParaRPr lang="en" sz="2000">
              <a:solidFill>
                <a:schemeClr val="tx1">
                  <a:lumMod val="76000"/>
                  <a:lumOff val="24000"/>
                </a:schemeClr>
              </a:solidFill>
              <a:latin typeface="Arial"/>
              <a:cs typeface="Arial"/>
            </a:endParaRPr>
          </a:p>
          <a:p>
            <a:endParaRPr lang="en" sz="2000">
              <a:solidFill>
                <a:schemeClr val="tx1">
                  <a:lumMod val="76000"/>
                  <a:lumOff val="24000"/>
                </a:schemeClr>
              </a:solidFill>
              <a:latin typeface="Arial"/>
              <a:cs typeface="Arial"/>
            </a:endParaRPr>
          </a:p>
          <a:p>
            <a:endParaRPr lang="en" sz="2000">
              <a:solidFill>
                <a:schemeClr val="tx1">
                  <a:lumMod val="76000"/>
                  <a:lumOff val="24000"/>
                </a:schemeClr>
              </a:solidFill>
              <a:latin typeface="Arial"/>
              <a:cs typeface="Arial"/>
            </a:endParaRPr>
          </a:p>
        </p:txBody>
      </p:sp>
      <p:sp>
        <p:nvSpPr>
          <p:cNvPr id="18" name="Title 14">
            <a:extLst>
              <a:ext uri="{FF2B5EF4-FFF2-40B4-BE49-F238E27FC236}">
                <a16:creationId xmlns:a16="http://schemas.microsoft.com/office/drawing/2014/main" id="{A3E6427E-B755-F931-C632-3585C6396D74}"/>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a:defRPr/>
            </a:pPr>
            <a:r>
              <a:rPr lang="en-US" sz="4000">
                <a:solidFill>
                  <a:schemeClr val="tx1">
                    <a:lumMod val="76000"/>
                    <a:lumOff val="24000"/>
                  </a:schemeClr>
                </a:solidFill>
                <a:latin typeface="Arial"/>
                <a:cs typeface="Arial"/>
              </a:rPr>
              <a:t>Mnemonic Frameworks</a:t>
            </a:r>
            <a:endParaRPr lang="en-US" sz="4000" b="1" i="0" u="none" strike="noStrike" kern="1200" cap="none" spc="-40" normalizeH="0" baseline="0" noProof="0">
              <a:ln>
                <a:noFill/>
              </a:ln>
              <a:solidFill>
                <a:schemeClr val="tx1">
                  <a:lumMod val="76000"/>
                  <a:lumOff val="24000"/>
                </a:schemeClr>
              </a:solidFill>
              <a:effectLst/>
              <a:uLnTx/>
              <a:uFillTx/>
              <a:latin typeface="Arial"/>
              <a:cs typeface="Arial"/>
            </a:endParaRPr>
          </a:p>
        </p:txBody>
      </p:sp>
      <p:grpSp>
        <p:nvGrpSpPr>
          <p:cNvPr id="3" name="Group 2">
            <a:extLst>
              <a:ext uri="{FF2B5EF4-FFF2-40B4-BE49-F238E27FC236}">
                <a16:creationId xmlns:a16="http://schemas.microsoft.com/office/drawing/2014/main" id="{EEED5231-D1E8-0127-E48C-74DEC9011060}"/>
              </a:ext>
            </a:extLst>
          </p:cNvPr>
          <p:cNvGrpSpPr/>
          <p:nvPr/>
        </p:nvGrpSpPr>
        <p:grpSpPr>
          <a:xfrm>
            <a:off x="-7816" y="6224321"/>
            <a:ext cx="12221305" cy="650730"/>
            <a:chOff x="-7816" y="6224321"/>
            <a:chExt cx="12221305" cy="650730"/>
          </a:xfrm>
        </p:grpSpPr>
        <p:sp>
          <p:nvSpPr>
            <p:cNvPr id="4" name="Rectangle 3">
              <a:extLst>
                <a:ext uri="{FF2B5EF4-FFF2-40B4-BE49-F238E27FC236}">
                  <a16:creationId xmlns:a16="http://schemas.microsoft.com/office/drawing/2014/main" id="{B4692A3D-C143-1212-ED85-F0232326BCC9}"/>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descr="A blue and white logo&#10;&#10;Description automatically generated">
              <a:extLst>
                <a:ext uri="{FF2B5EF4-FFF2-40B4-BE49-F238E27FC236}">
                  <a16:creationId xmlns:a16="http://schemas.microsoft.com/office/drawing/2014/main" id="{93E72DCB-D17D-4C28-0262-C94E5F520D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graphicFrame>
        <p:nvGraphicFramePr>
          <p:cNvPr id="15" name="Table 14">
            <a:extLst>
              <a:ext uri="{FF2B5EF4-FFF2-40B4-BE49-F238E27FC236}">
                <a16:creationId xmlns:a16="http://schemas.microsoft.com/office/drawing/2014/main" id="{88398AD7-7628-2857-628B-2E7127B430AA}"/>
              </a:ext>
            </a:extLst>
          </p:cNvPr>
          <p:cNvGraphicFramePr>
            <a:graphicFrameLocks noGrp="1"/>
          </p:cNvGraphicFramePr>
          <p:nvPr>
            <p:extLst>
              <p:ext uri="{D42A27DB-BD31-4B8C-83A1-F6EECF244321}">
                <p14:modId xmlns:p14="http://schemas.microsoft.com/office/powerpoint/2010/main" val="1688626612"/>
              </p:ext>
            </p:extLst>
          </p:nvPr>
        </p:nvGraphicFramePr>
        <p:xfrm>
          <a:off x="7261014" y="1634895"/>
          <a:ext cx="4603352" cy="1483360"/>
        </p:xfrm>
        <a:graphic>
          <a:graphicData uri="http://schemas.openxmlformats.org/drawingml/2006/table">
            <a:tbl>
              <a:tblPr firstRow="1" bandRow="1">
                <a:tableStyleId>{5C22544A-7EE6-4342-B048-85BDC9FD1C3A}</a:tableStyleId>
              </a:tblPr>
              <a:tblGrid>
                <a:gridCol w="874888">
                  <a:extLst>
                    <a:ext uri="{9D8B030D-6E8A-4147-A177-3AD203B41FA5}">
                      <a16:colId xmlns:a16="http://schemas.microsoft.com/office/drawing/2014/main" val="4078318340"/>
                    </a:ext>
                  </a:extLst>
                </a:gridCol>
                <a:gridCol w="3728464">
                  <a:extLst>
                    <a:ext uri="{9D8B030D-6E8A-4147-A177-3AD203B41FA5}">
                      <a16:colId xmlns:a16="http://schemas.microsoft.com/office/drawing/2014/main" val="561579886"/>
                    </a:ext>
                  </a:extLst>
                </a:gridCol>
              </a:tblGrid>
              <a:tr h="370840">
                <a:tc>
                  <a:txBody>
                    <a:bodyPr/>
                    <a:lstStyle/>
                    <a:p>
                      <a:pPr lvl="0" algn="ctr">
                        <a:buNone/>
                      </a:pPr>
                      <a:r>
                        <a:rPr lang="en-NZ" sz="1400" b="1" i="0" u="none" strike="noStrike" noProof="0">
                          <a:solidFill>
                            <a:schemeClr val="tx1">
                              <a:lumMod val="76000"/>
                              <a:lumOff val="24000"/>
                            </a:schemeClr>
                          </a:solidFill>
                          <a:latin typeface="Arial"/>
                        </a:rPr>
                        <a:t>P</a:t>
                      </a:r>
                    </a:p>
                  </a:txBody>
                  <a:tcPr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1E1"/>
                    </a:solidFill>
                  </a:tcPr>
                </a:tc>
                <a:tc>
                  <a:txBody>
                    <a:bodyPr/>
                    <a:lstStyle/>
                    <a:p>
                      <a:pPr lvl="0" algn="l">
                        <a:buNone/>
                      </a:pPr>
                      <a:r>
                        <a:rPr lang="en-NZ" sz="1400" b="1" i="0" u="none" strike="noStrike" noProof="0">
                          <a:solidFill>
                            <a:schemeClr val="tx1">
                              <a:lumMod val="76000"/>
                              <a:lumOff val="24000"/>
                            </a:schemeClr>
                          </a:solidFill>
                          <a:latin typeface="Arial"/>
                        </a:rPr>
                        <a:t>Population, Patient, Problem</a:t>
                      </a:r>
                      <a:endParaRPr lang="en-US">
                        <a:solidFill>
                          <a:schemeClr val="tx1">
                            <a:lumMod val="76000"/>
                            <a:lumOff val="24000"/>
                          </a:schemeClr>
                        </a:solidFill>
                      </a:endParaRPr>
                    </a:p>
                  </a:txBody>
                  <a:tcPr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1E1"/>
                    </a:solidFill>
                  </a:tcPr>
                </a:tc>
                <a:extLst>
                  <a:ext uri="{0D108BD9-81ED-4DB2-BD59-A6C34878D82A}">
                    <a16:rowId xmlns:a16="http://schemas.microsoft.com/office/drawing/2014/main" val="3975318242"/>
                  </a:ext>
                </a:extLst>
              </a:tr>
              <a:tr h="370840">
                <a:tc>
                  <a:txBody>
                    <a:bodyPr/>
                    <a:lstStyle/>
                    <a:p>
                      <a:pPr lvl="0" algn="ctr">
                        <a:buNone/>
                      </a:pPr>
                      <a:r>
                        <a:rPr lang="en-NZ" sz="1400" b="1" i="0" u="none" strike="noStrike" noProof="0">
                          <a:solidFill>
                            <a:schemeClr val="tx1">
                              <a:lumMod val="76000"/>
                              <a:lumOff val="24000"/>
                            </a:schemeClr>
                          </a:solidFill>
                          <a:latin typeface="Arial"/>
                        </a:rPr>
                        <a:t>I</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2"/>
                    </a:solidFill>
                  </a:tcPr>
                </a:tc>
                <a:tc>
                  <a:txBody>
                    <a:bodyPr/>
                    <a:lstStyle/>
                    <a:p>
                      <a:pPr lvl="0" algn="l">
                        <a:buNone/>
                      </a:pPr>
                      <a:r>
                        <a:rPr lang="en-NZ" sz="1400" b="1" i="0" u="none" strike="noStrike" noProof="0">
                          <a:solidFill>
                            <a:schemeClr val="tx1">
                              <a:lumMod val="76000"/>
                              <a:lumOff val="24000"/>
                            </a:schemeClr>
                          </a:solidFill>
                          <a:latin typeface="Arial"/>
                        </a:rPr>
                        <a:t>Intervention or Exposure</a:t>
                      </a:r>
                      <a:endParaRPr lang="en-US">
                        <a:solidFill>
                          <a:schemeClr val="tx1">
                            <a:lumMod val="76000"/>
                            <a:lumOff val="24000"/>
                          </a:schemeClr>
                        </a:solidFill>
                      </a:endParaRP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2"/>
                    </a:solidFill>
                  </a:tcPr>
                </a:tc>
                <a:extLst>
                  <a:ext uri="{0D108BD9-81ED-4DB2-BD59-A6C34878D82A}">
                    <a16:rowId xmlns:a16="http://schemas.microsoft.com/office/drawing/2014/main" val="1405781608"/>
                  </a:ext>
                </a:extLst>
              </a:tr>
              <a:tr h="370840">
                <a:tc>
                  <a:txBody>
                    <a:bodyPr/>
                    <a:lstStyle/>
                    <a:p>
                      <a:pPr lvl="0" algn="ctr">
                        <a:buNone/>
                      </a:pPr>
                      <a:r>
                        <a:rPr lang="en-NZ" sz="1400" b="1" i="0" u="none" strike="noStrike" noProof="0">
                          <a:solidFill>
                            <a:schemeClr val="tx1">
                              <a:lumMod val="76000"/>
                              <a:lumOff val="24000"/>
                            </a:schemeClr>
                          </a:solidFill>
                          <a:latin typeface="Arial"/>
                        </a:rPr>
                        <a:t>C</a:t>
                      </a:r>
                    </a:p>
                  </a:txBody>
                  <a:tcPr>
                    <a:lnL w="12700">
                      <a:solidFill>
                        <a:schemeClr val="tx1"/>
                      </a:solidFill>
                    </a:lnL>
                    <a:lnR w="12700">
                      <a:solidFill>
                        <a:schemeClr val="tx1"/>
                      </a:solidFill>
                    </a:lnR>
                    <a:lnT w="12700">
                      <a:solidFill>
                        <a:schemeClr val="tx1"/>
                      </a:solidFill>
                    </a:lnT>
                    <a:lnB w="12700">
                      <a:solidFill>
                        <a:schemeClr val="tx1"/>
                      </a:solidFill>
                    </a:lnB>
                    <a:solidFill>
                      <a:srgbClr val="F9D1E1"/>
                    </a:solidFill>
                  </a:tcPr>
                </a:tc>
                <a:tc>
                  <a:txBody>
                    <a:bodyPr/>
                    <a:lstStyle/>
                    <a:p>
                      <a:pPr lvl="0" algn="l">
                        <a:buNone/>
                      </a:pPr>
                      <a:r>
                        <a:rPr lang="en-NZ" sz="1400" b="1" i="0" u="none" strike="noStrike" noProof="0">
                          <a:solidFill>
                            <a:schemeClr val="tx1">
                              <a:lumMod val="76000"/>
                              <a:lumOff val="24000"/>
                            </a:schemeClr>
                          </a:solidFill>
                          <a:latin typeface="Arial"/>
                        </a:rPr>
                        <a:t>Comparison</a:t>
                      </a:r>
                      <a:endParaRPr lang="en-US">
                        <a:solidFill>
                          <a:schemeClr val="tx1">
                            <a:lumMod val="76000"/>
                            <a:lumOff val="24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solidFill>
                      <a:srgbClr val="F9D1E1"/>
                    </a:solidFill>
                  </a:tcPr>
                </a:tc>
                <a:extLst>
                  <a:ext uri="{0D108BD9-81ED-4DB2-BD59-A6C34878D82A}">
                    <a16:rowId xmlns:a16="http://schemas.microsoft.com/office/drawing/2014/main" val="3514937373"/>
                  </a:ext>
                </a:extLst>
              </a:tr>
              <a:tr h="370840">
                <a:tc>
                  <a:txBody>
                    <a:bodyPr/>
                    <a:lstStyle/>
                    <a:p>
                      <a:pPr lvl="0" algn="ctr">
                        <a:buNone/>
                      </a:pPr>
                      <a:r>
                        <a:rPr lang="en-NZ" sz="1400" b="1" i="0" u="none" strike="noStrike" noProof="0">
                          <a:solidFill>
                            <a:schemeClr val="tx1">
                              <a:lumMod val="76000"/>
                              <a:lumOff val="24000"/>
                            </a:schemeClr>
                          </a:solidFill>
                          <a:latin typeface="Arial"/>
                        </a:rPr>
                        <a:t>O</a:t>
                      </a: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buNone/>
                      </a:pPr>
                      <a:r>
                        <a:rPr lang="en-NZ" sz="1400" b="1" i="0" u="none" strike="noStrike" noProof="0">
                          <a:solidFill>
                            <a:schemeClr val="tx1">
                              <a:lumMod val="76000"/>
                              <a:lumOff val="24000"/>
                            </a:schemeClr>
                          </a:solidFill>
                          <a:latin typeface="Arial"/>
                        </a:rPr>
                        <a:t>Outcome Measures</a:t>
                      </a:r>
                      <a:endParaRPr lang="en-US">
                        <a:solidFill>
                          <a:schemeClr val="tx1">
                            <a:lumMod val="76000"/>
                            <a:lumOff val="24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697742381"/>
                  </a:ext>
                </a:extLst>
              </a:tr>
            </a:tbl>
          </a:graphicData>
        </a:graphic>
      </p:graphicFrame>
      <p:graphicFrame>
        <p:nvGraphicFramePr>
          <p:cNvPr id="16" name="Table 15">
            <a:extLst>
              <a:ext uri="{FF2B5EF4-FFF2-40B4-BE49-F238E27FC236}">
                <a16:creationId xmlns:a16="http://schemas.microsoft.com/office/drawing/2014/main" id="{BE1E364D-1454-F77A-8A61-3E2CFA16A5DB}"/>
              </a:ext>
            </a:extLst>
          </p:cNvPr>
          <p:cNvGraphicFramePr>
            <a:graphicFrameLocks noGrp="1"/>
          </p:cNvGraphicFramePr>
          <p:nvPr>
            <p:extLst>
              <p:ext uri="{D42A27DB-BD31-4B8C-83A1-F6EECF244321}">
                <p14:modId xmlns:p14="http://schemas.microsoft.com/office/powerpoint/2010/main" val="4195480649"/>
              </p:ext>
            </p:extLst>
          </p:nvPr>
        </p:nvGraphicFramePr>
        <p:xfrm>
          <a:off x="7267206" y="4205617"/>
          <a:ext cx="4603352" cy="1112520"/>
        </p:xfrm>
        <a:graphic>
          <a:graphicData uri="http://schemas.openxmlformats.org/drawingml/2006/table">
            <a:tbl>
              <a:tblPr firstRow="1" bandRow="1">
                <a:tableStyleId>{5C22544A-7EE6-4342-B048-85BDC9FD1C3A}</a:tableStyleId>
              </a:tblPr>
              <a:tblGrid>
                <a:gridCol w="874888">
                  <a:extLst>
                    <a:ext uri="{9D8B030D-6E8A-4147-A177-3AD203B41FA5}">
                      <a16:colId xmlns:a16="http://schemas.microsoft.com/office/drawing/2014/main" val="4078318340"/>
                    </a:ext>
                  </a:extLst>
                </a:gridCol>
                <a:gridCol w="3728464">
                  <a:extLst>
                    <a:ext uri="{9D8B030D-6E8A-4147-A177-3AD203B41FA5}">
                      <a16:colId xmlns:a16="http://schemas.microsoft.com/office/drawing/2014/main" val="561579886"/>
                    </a:ext>
                  </a:extLst>
                </a:gridCol>
              </a:tblGrid>
              <a:tr h="370840">
                <a:tc>
                  <a:txBody>
                    <a:bodyPr/>
                    <a:lstStyle/>
                    <a:p>
                      <a:pPr lvl="0" algn="ctr">
                        <a:buNone/>
                      </a:pPr>
                      <a:r>
                        <a:rPr lang="en-NZ" sz="1400" b="1" i="0" u="none" strike="noStrike" noProof="0">
                          <a:solidFill>
                            <a:schemeClr val="tx1">
                              <a:lumMod val="76000"/>
                              <a:lumOff val="24000"/>
                            </a:schemeClr>
                          </a:solidFill>
                          <a:latin typeface="Arial"/>
                        </a:rPr>
                        <a:t>P</a:t>
                      </a:r>
                    </a:p>
                  </a:txBody>
                  <a:tcPr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1E1"/>
                    </a:solidFill>
                  </a:tcPr>
                </a:tc>
                <a:tc>
                  <a:txBody>
                    <a:bodyPr/>
                    <a:lstStyle/>
                    <a:p>
                      <a:pPr lvl="0" algn="l">
                        <a:buNone/>
                      </a:pPr>
                      <a:r>
                        <a:rPr lang="en-NZ" sz="1400" b="1" i="0" u="none" strike="noStrike" noProof="0">
                          <a:solidFill>
                            <a:schemeClr val="tx1">
                              <a:lumMod val="76000"/>
                              <a:lumOff val="24000"/>
                            </a:schemeClr>
                          </a:solidFill>
                          <a:latin typeface="Arial"/>
                        </a:rPr>
                        <a:t>Population</a:t>
                      </a:r>
                    </a:p>
                  </a:txBody>
                  <a:tcPr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D1E1"/>
                    </a:solidFill>
                  </a:tcPr>
                </a:tc>
                <a:extLst>
                  <a:ext uri="{0D108BD9-81ED-4DB2-BD59-A6C34878D82A}">
                    <a16:rowId xmlns:a16="http://schemas.microsoft.com/office/drawing/2014/main" val="3975318242"/>
                  </a:ext>
                </a:extLst>
              </a:tr>
              <a:tr h="370840">
                <a:tc>
                  <a:txBody>
                    <a:bodyPr/>
                    <a:lstStyle/>
                    <a:p>
                      <a:pPr lvl="0" algn="ctr">
                        <a:buNone/>
                      </a:pPr>
                      <a:r>
                        <a:rPr lang="en-NZ" sz="1400" b="1" i="0" u="none" strike="noStrike" noProof="0">
                          <a:solidFill>
                            <a:schemeClr val="tx1">
                              <a:lumMod val="76000"/>
                              <a:lumOff val="24000"/>
                            </a:schemeClr>
                          </a:solidFill>
                          <a:latin typeface="Arial"/>
                        </a:rPr>
                        <a:t>E</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2"/>
                    </a:solidFill>
                  </a:tcPr>
                </a:tc>
                <a:tc>
                  <a:txBody>
                    <a:bodyPr/>
                    <a:lstStyle/>
                    <a:p>
                      <a:pPr lvl="0" algn="l">
                        <a:buNone/>
                      </a:pPr>
                      <a:r>
                        <a:rPr lang="en-NZ" sz="1400" b="1" i="0" u="none" strike="noStrike" noProof="0">
                          <a:solidFill>
                            <a:schemeClr val="tx1">
                              <a:lumMod val="76000"/>
                              <a:lumOff val="24000"/>
                            </a:schemeClr>
                          </a:solidFill>
                          <a:latin typeface="Arial"/>
                        </a:rPr>
                        <a:t>Exposure</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2"/>
                    </a:solidFill>
                  </a:tcPr>
                </a:tc>
                <a:extLst>
                  <a:ext uri="{0D108BD9-81ED-4DB2-BD59-A6C34878D82A}">
                    <a16:rowId xmlns:a16="http://schemas.microsoft.com/office/drawing/2014/main" val="1405781608"/>
                  </a:ext>
                </a:extLst>
              </a:tr>
              <a:tr h="370840">
                <a:tc>
                  <a:txBody>
                    <a:bodyPr/>
                    <a:lstStyle/>
                    <a:p>
                      <a:pPr lvl="0" algn="ctr">
                        <a:buNone/>
                      </a:pPr>
                      <a:r>
                        <a:rPr lang="en-NZ" sz="1400" b="1" i="0" u="none" strike="noStrike" noProof="0">
                          <a:solidFill>
                            <a:schemeClr val="tx1">
                              <a:lumMod val="76000"/>
                              <a:lumOff val="24000"/>
                            </a:schemeClr>
                          </a:solidFill>
                          <a:latin typeface="Arial"/>
                        </a:rPr>
                        <a:t>O</a:t>
                      </a:r>
                    </a:p>
                  </a:txBody>
                  <a:tcPr>
                    <a:lnL w="12700">
                      <a:solidFill>
                        <a:schemeClr val="tx1"/>
                      </a:solidFill>
                    </a:lnL>
                    <a:lnR w="12700">
                      <a:solidFill>
                        <a:schemeClr val="tx1"/>
                      </a:solidFill>
                    </a:lnR>
                    <a:lnT w="12700">
                      <a:solidFill>
                        <a:schemeClr val="tx1"/>
                      </a:solidFill>
                    </a:lnT>
                    <a:lnB w="12700">
                      <a:solidFill>
                        <a:schemeClr val="tx1"/>
                      </a:solidFill>
                    </a:lnB>
                    <a:solidFill>
                      <a:srgbClr val="F9D1E1"/>
                    </a:solidFill>
                  </a:tcPr>
                </a:tc>
                <a:tc>
                  <a:txBody>
                    <a:bodyPr/>
                    <a:lstStyle/>
                    <a:p>
                      <a:pPr lvl="0" algn="l">
                        <a:buNone/>
                      </a:pPr>
                      <a:r>
                        <a:rPr lang="en-NZ" sz="1400" b="1" i="0" u="none" strike="noStrike" noProof="0">
                          <a:solidFill>
                            <a:schemeClr val="tx1">
                              <a:lumMod val="76000"/>
                              <a:lumOff val="24000"/>
                            </a:schemeClr>
                          </a:solidFill>
                          <a:latin typeface="Arial"/>
                        </a:rPr>
                        <a:t>Outcomes</a:t>
                      </a:r>
                    </a:p>
                  </a:txBody>
                  <a:tcPr>
                    <a:lnL w="12700">
                      <a:solidFill>
                        <a:schemeClr val="tx1"/>
                      </a:solidFill>
                    </a:lnL>
                    <a:lnR w="12700">
                      <a:solidFill>
                        <a:schemeClr val="tx1"/>
                      </a:solidFill>
                    </a:lnR>
                    <a:lnT w="12700">
                      <a:solidFill>
                        <a:schemeClr val="tx1"/>
                      </a:solidFill>
                    </a:lnT>
                    <a:lnB w="12700">
                      <a:solidFill>
                        <a:schemeClr val="tx1"/>
                      </a:solidFill>
                    </a:lnB>
                    <a:solidFill>
                      <a:srgbClr val="F9D1E1"/>
                    </a:solidFill>
                  </a:tcPr>
                </a:tc>
                <a:extLst>
                  <a:ext uri="{0D108BD9-81ED-4DB2-BD59-A6C34878D82A}">
                    <a16:rowId xmlns:a16="http://schemas.microsoft.com/office/drawing/2014/main" val="3514937373"/>
                  </a:ext>
                </a:extLst>
              </a:tr>
            </a:tbl>
          </a:graphicData>
        </a:graphic>
      </p:graphicFrame>
      <p:sp>
        <p:nvSpPr>
          <p:cNvPr id="2" name="TextBox 1">
            <a:extLst>
              <a:ext uri="{FF2B5EF4-FFF2-40B4-BE49-F238E27FC236}">
                <a16:creationId xmlns:a16="http://schemas.microsoft.com/office/drawing/2014/main" id="{6B5C18E6-03B8-AF4F-B8BB-F050B9C84EEF}"/>
              </a:ext>
            </a:extLst>
          </p:cNvPr>
          <p:cNvSpPr txBox="1"/>
          <p:nvPr/>
        </p:nvSpPr>
        <p:spPr>
          <a:xfrm>
            <a:off x="7252909" y="1242321"/>
            <a:ext cx="32799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6000"/>
                    <a:lumOff val="24000"/>
                  </a:schemeClr>
                </a:solidFill>
                <a:latin typeface="Arial"/>
                <a:cs typeface="Arial"/>
              </a:rPr>
              <a:t>Quantitative Framework:</a:t>
            </a:r>
          </a:p>
        </p:txBody>
      </p:sp>
      <p:sp>
        <p:nvSpPr>
          <p:cNvPr id="6" name="TextBox 5">
            <a:extLst>
              <a:ext uri="{FF2B5EF4-FFF2-40B4-BE49-F238E27FC236}">
                <a16:creationId xmlns:a16="http://schemas.microsoft.com/office/drawing/2014/main" id="{67FA224F-5CA2-F92C-475E-67F7CA29918A}"/>
              </a:ext>
            </a:extLst>
          </p:cNvPr>
          <p:cNvSpPr txBox="1"/>
          <p:nvPr/>
        </p:nvSpPr>
        <p:spPr>
          <a:xfrm>
            <a:off x="7252908" y="3798397"/>
            <a:ext cx="32799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6000"/>
                    <a:lumOff val="24000"/>
                  </a:schemeClr>
                </a:solidFill>
                <a:latin typeface="Arial"/>
                <a:cs typeface="Arial"/>
              </a:rPr>
              <a:t>Qualitative Framework:</a:t>
            </a:r>
          </a:p>
        </p:txBody>
      </p:sp>
    </p:spTree>
    <p:extLst>
      <p:ext uri="{BB962C8B-B14F-4D97-AF65-F5344CB8AC3E}">
        <p14:creationId xmlns:p14="http://schemas.microsoft.com/office/powerpoint/2010/main" val="96759167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77235-5AAE-7188-4611-12D56F9A5921}"/>
            </a:ext>
          </a:extLst>
        </p:cNvPr>
        <p:cNvGrpSpPr/>
        <p:nvPr/>
      </p:nvGrpSpPr>
      <p:grpSpPr>
        <a:xfrm>
          <a:off x="0" y="0"/>
          <a:ext cx="0" cy="0"/>
          <a:chOff x="0" y="0"/>
          <a:chExt cx="0" cy="0"/>
        </a:xfrm>
      </p:grpSpPr>
      <p:sp>
        <p:nvSpPr>
          <p:cNvPr id="6" name="Title 14">
            <a:extLst>
              <a:ext uri="{FF2B5EF4-FFF2-40B4-BE49-F238E27FC236}">
                <a16:creationId xmlns:a16="http://schemas.microsoft.com/office/drawing/2014/main" id="{A3A2E9A0-CCAE-BA0D-9E65-9037BF69BEA4}"/>
              </a:ext>
            </a:extLst>
          </p:cNvPr>
          <p:cNvSpPr txBox="1">
            <a:spLocks/>
          </p:cNvSpPr>
          <p:nvPr/>
        </p:nvSpPr>
        <p:spPr>
          <a:xfrm>
            <a:off x="327425" y="275237"/>
            <a:ext cx="11032978"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a:defRPr/>
            </a:pPr>
            <a:r>
              <a:rPr lang="en-US" sz="4000">
                <a:solidFill>
                  <a:schemeClr val="tx1">
                    <a:lumMod val="76000"/>
                    <a:lumOff val="24000"/>
                  </a:schemeClr>
                </a:solidFill>
                <a:latin typeface="Arial"/>
                <a:cs typeface="Arial"/>
              </a:rPr>
              <a:t>Using a framework to develop a question</a:t>
            </a:r>
            <a:endParaRPr lang="en-US">
              <a:solidFill>
                <a:schemeClr val="tx1">
                  <a:lumMod val="76000"/>
                  <a:lumOff val="24000"/>
                </a:schemeClr>
              </a:solidFill>
              <a:ea typeface="+mj-ea"/>
            </a:endParaRPr>
          </a:p>
        </p:txBody>
      </p:sp>
      <p:grpSp>
        <p:nvGrpSpPr>
          <p:cNvPr id="2" name="Group 1">
            <a:extLst>
              <a:ext uri="{FF2B5EF4-FFF2-40B4-BE49-F238E27FC236}">
                <a16:creationId xmlns:a16="http://schemas.microsoft.com/office/drawing/2014/main" id="{43FA573B-A9BF-F37F-D1DA-2BCD822C4A20}"/>
              </a:ext>
            </a:extLst>
          </p:cNvPr>
          <p:cNvGrpSpPr/>
          <p:nvPr/>
        </p:nvGrpSpPr>
        <p:grpSpPr>
          <a:xfrm>
            <a:off x="-7816" y="6224321"/>
            <a:ext cx="12221305" cy="650730"/>
            <a:chOff x="-7816" y="6224321"/>
            <a:chExt cx="12221305" cy="650730"/>
          </a:xfrm>
        </p:grpSpPr>
        <p:sp>
          <p:nvSpPr>
            <p:cNvPr id="3" name="Rectangle 2">
              <a:extLst>
                <a:ext uri="{FF2B5EF4-FFF2-40B4-BE49-F238E27FC236}">
                  <a16:creationId xmlns:a16="http://schemas.microsoft.com/office/drawing/2014/main" id="{CBA4F430-451B-5CD8-F640-563D00D18ACF}"/>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A blue and white logo&#10;&#10;Description automatically generated">
              <a:extLst>
                <a:ext uri="{FF2B5EF4-FFF2-40B4-BE49-F238E27FC236}">
                  <a16:creationId xmlns:a16="http://schemas.microsoft.com/office/drawing/2014/main" id="{FDD0E2DD-003D-DCFC-A513-3A51D9BE3F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9" name="TextBox 8">
            <a:extLst>
              <a:ext uri="{FF2B5EF4-FFF2-40B4-BE49-F238E27FC236}">
                <a16:creationId xmlns:a16="http://schemas.microsoft.com/office/drawing/2014/main" id="{4602556C-4592-4044-C5AC-218E17CD461B}"/>
              </a:ext>
            </a:extLst>
          </p:cNvPr>
          <p:cNvSpPr txBox="1"/>
          <p:nvPr/>
        </p:nvSpPr>
        <p:spPr>
          <a:xfrm>
            <a:off x="8648162" y="6008066"/>
            <a:ext cx="3534507" cy="261610"/>
          </a:xfrm>
          <a:prstGeom prst="rect">
            <a:avLst/>
          </a:prstGeom>
          <a:noFill/>
        </p:spPr>
        <p:txBody>
          <a:bodyPr wrap="square" rIns="0">
            <a:spAutoFit/>
          </a:bodyPr>
          <a:lstStyle/>
          <a:p>
            <a:pPr algn="r"/>
            <a:r>
              <a:rPr lang="en-US" sz="1100">
                <a:solidFill>
                  <a:schemeClr val="bg1">
                    <a:lumMod val="50000"/>
                  </a:schemeClr>
                </a:solidFill>
                <a:effectLst/>
                <a:hlinkClick r:id="rId4">
                  <a:extLst>
                    <a:ext uri="{A12FA001-AC4F-418D-AE19-62706E023703}">
                      <ahyp:hlinkClr xmlns:ahyp="http://schemas.microsoft.com/office/drawing/2018/hyperlinkcolor" val="tx"/>
                    </a:ext>
                  </a:extLst>
                </a:hlinkClick>
              </a:rPr>
              <a:t>Image</a:t>
            </a:r>
            <a:r>
              <a:rPr lang="en-US" sz="1100">
                <a:solidFill>
                  <a:schemeClr val="bg1">
                    <a:lumMod val="50000"/>
                  </a:schemeClr>
                </a:solidFill>
                <a:effectLst/>
              </a:rPr>
              <a:t> made by </a:t>
            </a:r>
            <a:r>
              <a:rPr lang="en-US" sz="1100" err="1">
                <a:solidFill>
                  <a:schemeClr val="bg1">
                    <a:lumMod val="50000"/>
                  </a:schemeClr>
                </a:solidFill>
                <a:effectLst/>
                <a:hlinkClick r:id="rId5" tooltip="https://www.flaticon.com/authors/freepik">
                  <a:extLst>
                    <a:ext uri="{A12FA001-AC4F-418D-AE19-62706E023703}">
                      <ahyp:hlinkClr xmlns:ahyp="http://schemas.microsoft.com/office/drawing/2018/hyperlinkcolor" val="tx"/>
                    </a:ext>
                  </a:extLst>
                </a:hlinkClick>
              </a:rPr>
              <a:t>Freepik</a:t>
            </a:r>
            <a:r>
              <a:rPr lang="en-US" sz="1100">
                <a:solidFill>
                  <a:schemeClr val="bg1">
                    <a:lumMod val="50000"/>
                  </a:schemeClr>
                </a:solidFill>
                <a:effectLst/>
              </a:rPr>
              <a:t> from </a:t>
            </a:r>
            <a:r>
              <a:rPr lang="en-US" sz="1100">
                <a:solidFill>
                  <a:schemeClr val="bg1">
                    <a:lumMod val="50000"/>
                  </a:schemeClr>
                </a:solidFill>
                <a:effectLst/>
                <a:hlinkClick r:id="rId6" tooltip="http://www.storyset.com/">
                  <a:extLst>
                    <a:ext uri="{A12FA001-AC4F-418D-AE19-62706E023703}">
                      <ahyp:hlinkClr xmlns:ahyp="http://schemas.microsoft.com/office/drawing/2018/hyperlinkcolor" val="tx"/>
                    </a:ext>
                  </a:extLst>
                </a:hlinkClick>
              </a:rPr>
              <a:t>www.storyset.com</a:t>
            </a:r>
            <a:r>
              <a:rPr lang="en-US" sz="1100">
                <a:solidFill>
                  <a:schemeClr val="bg1">
                    <a:lumMod val="50000"/>
                  </a:schemeClr>
                </a:solidFill>
                <a:effectLst/>
              </a:rPr>
              <a:t> </a:t>
            </a:r>
            <a:r>
              <a:rPr lang="en-US" sz="1100">
                <a:solidFill>
                  <a:schemeClr val="bg1">
                    <a:lumMod val="50000"/>
                  </a:schemeClr>
                </a:solidFill>
              </a:rPr>
              <a:t> </a:t>
            </a:r>
            <a:endParaRPr lang="en-NZ" sz="1100">
              <a:solidFill>
                <a:schemeClr val="bg1">
                  <a:lumMod val="50000"/>
                </a:schemeClr>
              </a:solidFill>
            </a:endParaRPr>
          </a:p>
        </p:txBody>
      </p:sp>
      <p:pic>
        <p:nvPicPr>
          <p:cNvPr id="18" name="Picture 17" descr="A person with her hand on her chin&#10;&#10;AI-generated content may be incorrect.">
            <a:extLst>
              <a:ext uri="{FF2B5EF4-FFF2-40B4-BE49-F238E27FC236}">
                <a16:creationId xmlns:a16="http://schemas.microsoft.com/office/drawing/2014/main" id="{BC6888AE-197E-18C4-6231-050DE12D8A20}"/>
              </a:ext>
            </a:extLst>
          </p:cNvPr>
          <p:cNvPicPr>
            <a:picLocks noChangeAspect="1"/>
          </p:cNvPicPr>
          <p:nvPr/>
        </p:nvPicPr>
        <p:blipFill>
          <a:blip r:embed="rId7"/>
          <a:stretch>
            <a:fillRect/>
          </a:stretch>
        </p:blipFill>
        <p:spPr>
          <a:xfrm>
            <a:off x="7333075" y="1138297"/>
            <a:ext cx="4863629" cy="4873036"/>
          </a:xfrm>
          <a:prstGeom prst="rect">
            <a:avLst/>
          </a:prstGeom>
        </p:spPr>
      </p:pic>
      <p:sp>
        <p:nvSpPr>
          <p:cNvPr id="20" name="TextBox 19">
            <a:extLst>
              <a:ext uri="{FF2B5EF4-FFF2-40B4-BE49-F238E27FC236}">
                <a16:creationId xmlns:a16="http://schemas.microsoft.com/office/drawing/2014/main" id="{B04E239F-E377-E12E-CE33-99138B27E70E}"/>
              </a:ext>
            </a:extLst>
          </p:cNvPr>
          <p:cNvSpPr txBox="1"/>
          <p:nvPr/>
        </p:nvSpPr>
        <p:spPr>
          <a:xfrm>
            <a:off x="535610" y="1138390"/>
            <a:ext cx="6802779"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000" b="1">
                <a:solidFill>
                  <a:schemeClr val="tx1">
                    <a:lumMod val="75000"/>
                    <a:lumOff val="25000"/>
                  </a:schemeClr>
                </a:solidFill>
                <a:latin typeface="Arial"/>
                <a:cs typeface="Arial"/>
              </a:rPr>
              <a:t>Research topic:</a:t>
            </a:r>
            <a:r>
              <a:rPr lang="en" sz="2000">
                <a:solidFill>
                  <a:schemeClr val="tx1">
                    <a:lumMod val="75000"/>
                    <a:lumOff val="25000"/>
                  </a:schemeClr>
                </a:solidFill>
                <a:latin typeface="Arial"/>
                <a:cs typeface="Arial"/>
              </a:rPr>
              <a:t> What specific aspects of nursing education were impacted by distance learning during the Covid-19 pandemic, such as satisfaction with learning, academic achievement, instructor-student interaction, self-efficacy, problem-solving ability, and critical thinking? How does this compare to nursing success in traditional face-to-face learning?</a:t>
            </a:r>
          </a:p>
          <a:p>
            <a:endParaRPr lang="en" sz="2000">
              <a:solidFill>
                <a:schemeClr val="tx1">
                  <a:lumMod val="75000"/>
                  <a:lumOff val="25000"/>
                </a:schemeClr>
              </a:solidFill>
              <a:latin typeface="Arial"/>
              <a:cs typeface="Arial"/>
            </a:endParaRPr>
          </a:p>
          <a:p>
            <a:endParaRPr lang="en" sz="2000">
              <a:solidFill>
                <a:schemeClr val="tx1">
                  <a:lumMod val="75000"/>
                  <a:lumOff val="25000"/>
                </a:schemeClr>
              </a:solidFill>
              <a:latin typeface="Arial"/>
              <a:cs typeface="Arial"/>
            </a:endParaRPr>
          </a:p>
          <a:p>
            <a:endParaRPr lang="en" sz="2000">
              <a:solidFill>
                <a:schemeClr val="tx1">
                  <a:lumMod val="75000"/>
                  <a:lumOff val="25000"/>
                </a:schemeClr>
              </a:solidFill>
              <a:latin typeface="Arial"/>
              <a:cs typeface="Arial"/>
            </a:endParaRPr>
          </a:p>
          <a:p>
            <a:endParaRPr lang="en" sz="2000">
              <a:solidFill>
                <a:schemeClr val="tx1">
                  <a:lumMod val="75000"/>
                  <a:lumOff val="25000"/>
                </a:schemeClr>
              </a:solidFill>
              <a:latin typeface="Arial"/>
              <a:cs typeface="Arial"/>
            </a:endParaRPr>
          </a:p>
          <a:p>
            <a:endParaRPr lang="en" sz="2000">
              <a:solidFill>
                <a:schemeClr val="tx1">
                  <a:lumMod val="75000"/>
                  <a:lumOff val="25000"/>
                </a:schemeClr>
              </a:solidFill>
            </a:endParaRPr>
          </a:p>
          <a:p>
            <a:endParaRPr lang="en" sz="2000">
              <a:solidFill>
                <a:schemeClr val="tx1">
                  <a:lumMod val="75000"/>
                  <a:lumOff val="25000"/>
                </a:schemeClr>
              </a:solidFill>
              <a:latin typeface="Arial"/>
              <a:cs typeface="Arial"/>
            </a:endParaRPr>
          </a:p>
        </p:txBody>
      </p:sp>
      <p:sp>
        <p:nvSpPr>
          <p:cNvPr id="21" name="Arrow: Down 20">
            <a:extLst>
              <a:ext uri="{FF2B5EF4-FFF2-40B4-BE49-F238E27FC236}">
                <a16:creationId xmlns:a16="http://schemas.microsoft.com/office/drawing/2014/main" id="{3C2B9856-FCFE-E91D-4ABC-AC6D1B20CF93}"/>
              </a:ext>
            </a:extLst>
          </p:cNvPr>
          <p:cNvSpPr/>
          <p:nvPr/>
        </p:nvSpPr>
        <p:spPr>
          <a:xfrm>
            <a:off x="3491696" y="3182799"/>
            <a:ext cx="884296" cy="1612119"/>
          </a:xfrm>
          <a:prstGeom prst="downArrow">
            <a:avLst/>
          </a:prstGeom>
          <a:solidFill>
            <a:srgbClr val="B12072"/>
          </a:solidFill>
          <a:ln>
            <a:solidFill>
              <a:srgbClr val="B120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10C581AE-0F7D-A212-1E22-F180F81872E7}"/>
              </a:ext>
            </a:extLst>
          </p:cNvPr>
          <p:cNvSpPr/>
          <p:nvPr/>
        </p:nvSpPr>
        <p:spPr>
          <a:xfrm>
            <a:off x="188371" y="5049884"/>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rgbClr val="B120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2000" b="1">
                <a:latin typeface="Arial"/>
                <a:cs typeface="Arial"/>
              </a:rPr>
              <a:t>P</a:t>
            </a:r>
            <a:r>
              <a:rPr lang="en-NZ" sz="2000">
                <a:latin typeface="Arial"/>
                <a:cs typeface="Arial"/>
              </a:rPr>
              <a:t>opulation</a:t>
            </a:r>
            <a:endParaRPr lang="en-NZ" sz="2000" kern="1200">
              <a:latin typeface="Arial"/>
              <a:cs typeface="Arial"/>
            </a:endParaRPr>
          </a:p>
        </p:txBody>
      </p:sp>
      <p:sp>
        <p:nvSpPr>
          <p:cNvPr id="10" name="Freeform: Shape 9">
            <a:extLst>
              <a:ext uri="{FF2B5EF4-FFF2-40B4-BE49-F238E27FC236}">
                <a16:creationId xmlns:a16="http://schemas.microsoft.com/office/drawing/2014/main" id="{B8068BD2-AD15-DC66-A9E1-723FA53403E7}"/>
              </a:ext>
            </a:extLst>
          </p:cNvPr>
          <p:cNvSpPr/>
          <p:nvPr/>
        </p:nvSpPr>
        <p:spPr>
          <a:xfrm>
            <a:off x="2059611" y="5038897"/>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2000" b="1">
                <a:latin typeface="Arial"/>
                <a:cs typeface="Arial"/>
              </a:rPr>
              <a:t>I</a:t>
            </a:r>
            <a:r>
              <a:rPr lang="en-NZ" sz="2000">
                <a:latin typeface="Arial"/>
                <a:cs typeface="Arial"/>
              </a:rPr>
              <a:t>ntervention</a:t>
            </a:r>
            <a:endParaRPr lang="en-NZ" sz="2000" kern="1200">
              <a:latin typeface="Arial"/>
              <a:cs typeface="Arial"/>
            </a:endParaRPr>
          </a:p>
        </p:txBody>
      </p:sp>
      <p:sp>
        <p:nvSpPr>
          <p:cNvPr id="12" name="Freeform: Shape 11">
            <a:extLst>
              <a:ext uri="{FF2B5EF4-FFF2-40B4-BE49-F238E27FC236}">
                <a16:creationId xmlns:a16="http://schemas.microsoft.com/office/drawing/2014/main" id="{1012B31D-8375-88CB-4576-8412F30D66EB}"/>
              </a:ext>
            </a:extLst>
          </p:cNvPr>
          <p:cNvSpPr/>
          <p:nvPr/>
        </p:nvSpPr>
        <p:spPr>
          <a:xfrm>
            <a:off x="3930852" y="5037554"/>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rgbClr val="B120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2000" b="1">
                <a:latin typeface="Arial"/>
                <a:cs typeface="Arial"/>
              </a:rPr>
              <a:t>C</a:t>
            </a:r>
            <a:r>
              <a:rPr lang="en-NZ" sz="2000">
                <a:latin typeface="Arial"/>
                <a:cs typeface="Arial"/>
              </a:rPr>
              <a:t>omparison</a:t>
            </a:r>
            <a:endParaRPr lang="en-NZ" sz="2000" kern="1200">
              <a:latin typeface="Arial"/>
              <a:cs typeface="Arial"/>
            </a:endParaRPr>
          </a:p>
        </p:txBody>
      </p:sp>
      <p:sp>
        <p:nvSpPr>
          <p:cNvPr id="14" name="Freeform: Shape 13">
            <a:extLst>
              <a:ext uri="{FF2B5EF4-FFF2-40B4-BE49-F238E27FC236}">
                <a16:creationId xmlns:a16="http://schemas.microsoft.com/office/drawing/2014/main" id="{49121D99-8877-AA5E-92D1-2E90688E0CE7}"/>
              </a:ext>
            </a:extLst>
          </p:cNvPr>
          <p:cNvSpPr/>
          <p:nvPr/>
        </p:nvSpPr>
        <p:spPr>
          <a:xfrm>
            <a:off x="5802092" y="5045858"/>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2000" b="1">
                <a:latin typeface="Arial"/>
                <a:cs typeface="Arial"/>
              </a:rPr>
              <a:t>O</a:t>
            </a:r>
            <a:r>
              <a:rPr lang="en-NZ" sz="2000">
                <a:latin typeface="Arial"/>
                <a:cs typeface="Arial"/>
              </a:rPr>
              <a:t>utcomes</a:t>
            </a:r>
            <a:endParaRPr lang="en-NZ" sz="2000" kern="1200">
              <a:latin typeface="Arial"/>
              <a:cs typeface="Arial"/>
            </a:endParaRPr>
          </a:p>
        </p:txBody>
      </p:sp>
    </p:spTree>
    <p:extLst>
      <p:ext uri="{BB962C8B-B14F-4D97-AF65-F5344CB8AC3E}">
        <p14:creationId xmlns:p14="http://schemas.microsoft.com/office/powerpoint/2010/main" val="769558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animBg="1"/>
      <p:bldP spid="10" grpId="0" animBg="1"/>
      <p:bldP spid="12"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34900F5-D2F8-3FB5-44B9-07DECBD98E58}"/>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E7E6566A-B59C-CCA3-D667-DB13BF469EB3}"/>
              </a:ext>
            </a:extLst>
          </p:cNvPr>
          <p:cNvGrpSpPr/>
          <p:nvPr/>
        </p:nvGrpSpPr>
        <p:grpSpPr>
          <a:xfrm>
            <a:off x="545257" y="1635353"/>
            <a:ext cx="11120779" cy="4092162"/>
            <a:chOff x="507655" y="1909251"/>
            <a:chExt cx="11120779" cy="4092162"/>
          </a:xfrm>
        </p:grpSpPr>
        <p:sp>
          <p:nvSpPr>
            <p:cNvPr id="27" name="Rectangle: Rounded Corners 26">
              <a:extLst>
                <a:ext uri="{FF2B5EF4-FFF2-40B4-BE49-F238E27FC236}">
                  <a16:creationId xmlns:a16="http://schemas.microsoft.com/office/drawing/2014/main" id="{8F0E72AC-A25C-FD92-D58E-7019D6621BDE}"/>
                </a:ext>
              </a:extLst>
            </p:cNvPr>
            <p:cNvSpPr/>
            <p:nvPr/>
          </p:nvSpPr>
          <p:spPr>
            <a:xfrm>
              <a:off x="5868434" y="1987529"/>
              <a:ext cx="5760000"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047EEDD0-A5BF-38A6-36CC-64408918F511}"/>
                </a:ext>
              </a:extLst>
            </p:cNvPr>
            <p:cNvSpPr/>
            <p:nvPr/>
          </p:nvSpPr>
          <p:spPr>
            <a:xfrm>
              <a:off x="5868434" y="3032285"/>
              <a:ext cx="5760000"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C6C67148-03FB-96E8-7CF4-5989A0CC1BB6}"/>
                </a:ext>
              </a:extLst>
            </p:cNvPr>
            <p:cNvSpPr/>
            <p:nvPr/>
          </p:nvSpPr>
          <p:spPr>
            <a:xfrm>
              <a:off x="5868434" y="5069762"/>
              <a:ext cx="5760000"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EAD8EC69-488E-A295-EC92-A25A5684565B}"/>
                </a:ext>
              </a:extLst>
            </p:cNvPr>
            <p:cNvSpPr/>
            <p:nvPr/>
          </p:nvSpPr>
          <p:spPr>
            <a:xfrm>
              <a:off x="5868434" y="4051637"/>
              <a:ext cx="5760000"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TextBox 31">
              <a:extLst>
                <a:ext uri="{FF2B5EF4-FFF2-40B4-BE49-F238E27FC236}">
                  <a16:creationId xmlns:a16="http://schemas.microsoft.com/office/drawing/2014/main" id="{C9E327F8-FF78-96AA-E4AB-83C10BBEB103}"/>
                </a:ext>
              </a:extLst>
            </p:cNvPr>
            <p:cNvSpPr txBox="1"/>
            <p:nvPr/>
          </p:nvSpPr>
          <p:spPr>
            <a:xfrm>
              <a:off x="6290556" y="2078774"/>
              <a:ext cx="49157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Arial"/>
                  <a:ea typeface="+mn-lt"/>
                  <a:cs typeface="+mn-lt"/>
                </a:rPr>
                <a:t>Nursing students attending programs during the Covid-19 pandemic.</a:t>
              </a:r>
              <a:endParaRPr lang="en-US" sz="1600">
                <a:solidFill>
                  <a:schemeClr val="tx1">
                    <a:lumMod val="75000"/>
                    <a:lumOff val="25000"/>
                  </a:schemeClr>
                </a:solidFill>
                <a:latin typeface="Arial"/>
                <a:cs typeface="Arial"/>
              </a:endParaRPr>
            </a:p>
          </p:txBody>
        </p:sp>
        <p:sp>
          <p:nvSpPr>
            <p:cNvPr id="35" name="TextBox 34">
              <a:extLst>
                <a:ext uri="{FF2B5EF4-FFF2-40B4-BE49-F238E27FC236}">
                  <a16:creationId xmlns:a16="http://schemas.microsoft.com/office/drawing/2014/main" id="{609B7830-1009-29EB-643E-E5D9186966B4}"/>
                </a:ext>
              </a:extLst>
            </p:cNvPr>
            <p:cNvSpPr txBox="1"/>
            <p:nvPr/>
          </p:nvSpPr>
          <p:spPr>
            <a:xfrm>
              <a:off x="6076067" y="3142345"/>
              <a:ext cx="547643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Arial"/>
                  <a:ea typeface="+mn-lt"/>
                  <a:cs typeface="+mn-lt"/>
                </a:rPr>
                <a:t>Remote instruction/distance learning such as online classes.</a:t>
              </a:r>
              <a:endParaRPr lang="en-US" sz="1600">
                <a:solidFill>
                  <a:schemeClr val="tx1">
                    <a:lumMod val="75000"/>
                    <a:lumOff val="25000"/>
                  </a:schemeClr>
                </a:solidFill>
                <a:latin typeface="Arial"/>
                <a:cs typeface="Arial"/>
              </a:endParaRPr>
            </a:p>
          </p:txBody>
        </p:sp>
        <p:sp>
          <p:nvSpPr>
            <p:cNvPr id="37" name="TextBox 36">
              <a:extLst>
                <a:ext uri="{FF2B5EF4-FFF2-40B4-BE49-F238E27FC236}">
                  <a16:creationId xmlns:a16="http://schemas.microsoft.com/office/drawing/2014/main" id="{04BB9ADD-0E84-C374-9AC3-9BE97C5ADBC5}"/>
                </a:ext>
              </a:extLst>
            </p:cNvPr>
            <p:cNvSpPr txBox="1"/>
            <p:nvPr/>
          </p:nvSpPr>
          <p:spPr>
            <a:xfrm>
              <a:off x="6078006" y="4255771"/>
              <a:ext cx="535967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Arial"/>
                  <a:ea typeface="+mn-lt"/>
                  <a:cs typeface="+mn-lt"/>
                </a:rPr>
                <a:t>Traditional face-to-face learning in nursing education.</a:t>
              </a:r>
              <a:endParaRPr lang="en-US" sz="1600">
                <a:solidFill>
                  <a:schemeClr val="tx1">
                    <a:lumMod val="75000"/>
                    <a:lumOff val="25000"/>
                  </a:schemeClr>
                </a:solidFill>
                <a:latin typeface="Arial"/>
                <a:cs typeface="Arial"/>
              </a:endParaRPr>
            </a:p>
          </p:txBody>
        </p:sp>
        <p:sp>
          <p:nvSpPr>
            <p:cNvPr id="11" name="TextBox 10">
              <a:extLst>
                <a:ext uri="{FF2B5EF4-FFF2-40B4-BE49-F238E27FC236}">
                  <a16:creationId xmlns:a16="http://schemas.microsoft.com/office/drawing/2014/main" id="{F94492AD-B032-4646-D4C1-E8CA918CDB82}"/>
                </a:ext>
              </a:extLst>
            </p:cNvPr>
            <p:cNvSpPr txBox="1"/>
            <p:nvPr/>
          </p:nvSpPr>
          <p:spPr>
            <a:xfrm>
              <a:off x="6071040" y="5170416"/>
              <a:ext cx="533597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Arial"/>
                  <a:ea typeface="+mn-lt"/>
                  <a:cs typeface="Arial"/>
                </a:rPr>
                <a:t>Nursing success, critical thinking, problem solving skills, quality of education, </a:t>
              </a:r>
              <a:r>
                <a:rPr lang="en-US" sz="1600" err="1">
                  <a:solidFill>
                    <a:schemeClr val="tx1">
                      <a:lumMod val="75000"/>
                      <a:lumOff val="25000"/>
                    </a:schemeClr>
                  </a:solidFill>
                  <a:latin typeface="Arial"/>
                  <a:ea typeface="+mn-lt"/>
                  <a:cs typeface="Arial"/>
                </a:rPr>
                <a:t>etc</a:t>
              </a:r>
              <a:r>
                <a:rPr lang="en-US" sz="1600">
                  <a:solidFill>
                    <a:schemeClr val="tx1">
                      <a:lumMod val="75000"/>
                      <a:lumOff val="25000"/>
                    </a:schemeClr>
                  </a:solidFill>
                  <a:latin typeface="Arial"/>
                  <a:ea typeface="+mn-lt"/>
                  <a:cs typeface="Arial"/>
                </a:rPr>
                <a:t>  </a:t>
              </a:r>
            </a:p>
            <a:p>
              <a:pPr algn="ctr"/>
              <a:endParaRPr lang="en-US" sz="1600">
                <a:solidFill>
                  <a:schemeClr val="tx1">
                    <a:lumMod val="75000"/>
                    <a:lumOff val="25000"/>
                  </a:schemeClr>
                </a:solidFill>
                <a:latin typeface="Arial"/>
                <a:cs typeface="Arial"/>
              </a:endParaRPr>
            </a:p>
          </p:txBody>
        </p:sp>
        <p:sp>
          <p:nvSpPr>
            <p:cNvPr id="8" name="Freeform: Shape 7">
              <a:extLst>
                <a:ext uri="{FF2B5EF4-FFF2-40B4-BE49-F238E27FC236}">
                  <a16:creationId xmlns:a16="http://schemas.microsoft.com/office/drawing/2014/main" id="{B5472357-76B2-F3EF-1100-636AF478D1AB}"/>
                </a:ext>
              </a:extLst>
            </p:cNvPr>
            <p:cNvSpPr/>
            <p:nvPr/>
          </p:nvSpPr>
          <p:spPr>
            <a:xfrm>
              <a:off x="2379716" y="2006499"/>
              <a:ext cx="3328109" cy="777971"/>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rgbClr val="FCE6EF"/>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6"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Population</a:t>
              </a:r>
            </a:p>
          </p:txBody>
        </p:sp>
        <p:sp>
          <p:nvSpPr>
            <p:cNvPr id="9" name="Freeform: Shape 8">
              <a:extLst>
                <a:ext uri="{FF2B5EF4-FFF2-40B4-BE49-F238E27FC236}">
                  <a16:creationId xmlns:a16="http://schemas.microsoft.com/office/drawing/2014/main" id="{6DA47F62-43A0-00FC-CAF1-E2B6E4634B3A}"/>
                </a:ext>
              </a:extLst>
            </p:cNvPr>
            <p:cNvSpPr/>
            <p:nvPr/>
          </p:nvSpPr>
          <p:spPr>
            <a:xfrm>
              <a:off x="507655" y="1909251"/>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rgbClr val="B120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P</a:t>
              </a:r>
            </a:p>
          </p:txBody>
        </p:sp>
        <p:sp>
          <p:nvSpPr>
            <p:cNvPr id="12" name="Freeform: Shape 11">
              <a:extLst>
                <a:ext uri="{FF2B5EF4-FFF2-40B4-BE49-F238E27FC236}">
                  <a16:creationId xmlns:a16="http://schemas.microsoft.com/office/drawing/2014/main" id="{465D8F45-12CA-A3E6-CA54-6F1D3452B741}"/>
                </a:ext>
              </a:extLst>
            </p:cNvPr>
            <p:cNvSpPr/>
            <p:nvPr/>
          </p:nvSpPr>
          <p:spPr>
            <a:xfrm>
              <a:off x="2379716" y="3027587"/>
              <a:ext cx="3328109" cy="777971"/>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chemeClr val="bg2">
                <a:lumMod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6"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Intervention</a:t>
              </a:r>
            </a:p>
          </p:txBody>
        </p:sp>
        <p:sp>
          <p:nvSpPr>
            <p:cNvPr id="13" name="Freeform: Shape 12">
              <a:extLst>
                <a:ext uri="{FF2B5EF4-FFF2-40B4-BE49-F238E27FC236}">
                  <a16:creationId xmlns:a16="http://schemas.microsoft.com/office/drawing/2014/main" id="{7DAED33C-FDB3-5219-7D58-AF8A2EB88610}"/>
                </a:ext>
              </a:extLst>
            </p:cNvPr>
            <p:cNvSpPr/>
            <p:nvPr/>
          </p:nvSpPr>
          <p:spPr>
            <a:xfrm>
              <a:off x="507655" y="2930339"/>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I</a:t>
              </a:r>
            </a:p>
          </p:txBody>
        </p:sp>
        <p:sp>
          <p:nvSpPr>
            <p:cNvPr id="14" name="Freeform: Shape 13">
              <a:extLst>
                <a:ext uri="{FF2B5EF4-FFF2-40B4-BE49-F238E27FC236}">
                  <a16:creationId xmlns:a16="http://schemas.microsoft.com/office/drawing/2014/main" id="{2D4074AC-610F-401C-B655-B26B8AA080CE}"/>
                </a:ext>
              </a:extLst>
            </p:cNvPr>
            <p:cNvSpPr/>
            <p:nvPr/>
          </p:nvSpPr>
          <p:spPr>
            <a:xfrm>
              <a:off x="2379716" y="4048674"/>
              <a:ext cx="3328109" cy="777972"/>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rgbClr val="FCE6EF"/>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7"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Comparison</a:t>
              </a:r>
            </a:p>
          </p:txBody>
        </p:sp>
        <p:sp>
          <p:nvSpPr>
            <p:cNvPr id="15" name="Freeform: Shape 14">
              <a:extLst>
                <a:ext uri="{FF2B5EF4-FFF2-40B4-BE49-F238E27FC236}">
                  <a16:creationId xmlns:a16="http://schemas.microsoft.com/office/drawing/2014/main" id="{40591368-2413-8B99-FA33-A40EE43B0BCF}"/>
                </a:ext>
              </a:extLst>
            </p:cNvPr>
            <p:cNvSpPr/>
            <p:nvPr/>
          </p:nvSpPr>
          <p:spPr>
            <a:xfrm>
              <a:off x="507655" y="3951427"/>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rgbClr val="B120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C</a:t>
              </a:r>
            </a:p>
          </p:txBody>
        </p:sp>
        <p:sp>
          <p:nvSpPr>
            <p:cNvPr id="16" name="Freeform: Shape 15">
              <a:extLst>
                <a:ext uri="{FF2B5EF4-FFF2-40B4-BE49-F238E27FC236}">
                  <a16:creationId xmlns:a16="http://schemas.microsoft.com/office/drawing/2014/main" id="{0C4380E3-D2A7-66B7-251E-C1175F88C828}"/>
                </a:ext>
              </a:extLst>
            </p:cNvPr>
            <p:cNvSpPr/>
            <p:nvPr/>
          </p:nvSpPr>
          <p:spPr>
            <a:xfrm>
              <a:off x="2379716" y="5069762"/>
              <a:ext cx="3328109" cy="777972"/>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chemeClr val="bg2">
                <a:lumMod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7"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Outcome </a:t>
              </a:r>
            </a:p>
          </p:txBody>
        </p:sp>
        <p:sp>
          <p:nvSpPr>
            <p:cNvPr id="17" name="Freeform: Shape 16">
              <a:extLst>
                <a:ext uri="{FF2B5EF4-FFF2-40B4-BE49-F238E27FC236}">
                  <a16:creationId xmlns:a16="http://schemas.microsoft.com/office/drawing/2014/main" id="{D8D81075-87DB-AB63-519A-FADBA39955ED}"/>
                </a:ext>
              </a:extLst>
            </p:cNvPr>
            <p:cNvSpPr/>
            <p:nvPr/>
          </p:nvSpPr>
          <p:spPr>
            <a:xfrm>
              <a:off x="507655" y="4972515"/>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O</a:t>
              </a:r>
            </a:p>
          </p:txBody>
        </p:sp>
      </p:grpSp>
      <p:sp>
        <p:nvSpPr>
          <p:cNvPr id="18" name="Title 14">
            <a:extLst>
              <a:ext uri="{FF2B5EF4-FFF2-40B4-BE49-F238E27FC236}">
                <a16:creationId xmlns:a16="http://schemas.microsoft.com/office/drawing/2014/main" id="{90F1390E-A9A9-CCA2-C969-E0829A6FFF58}"/>
              </a:ext>
            </a:extLst>
          </p:cNvPr>
          <p:cNvSpPr txBox="1">
            <a:spLocks/>
          </p:cNvSpPr>
          <p:nvPr/>
        </p:nvSpPr>
        <p:spPr>
          <a:xfrm>
            <a:off x="327425" y="275237"/>
            <a:ext cx="11515257" cy="8040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a:defRPr/>
            </a:pPr>
            <a:r>
              <a:rPr lang="en-US" sz="4000">
                <a:solidFill>
                  <a:schemeClr val="tx1">
                    <a:lumMod val="76000"/>
                    <a:lumOff val="24000"/>
                  </a:schemeClr>
                </a:solidFill>
                <a:latin typeface="Arial"/>
                <a:cs typeface="Arial"/>
              </a:rPr>
              <a:t>Using a framework to develop a question</a:t>
            </a:r>
            <a:endParaRPr lang="en-US" sz="4000" b="1" i="0" u="none" strike="noStrike" kern="1200" cap="none" spc="-40" normalizeH="0" baseline="0" noProof="0">
              <a:ln>
                <a:noFill/>
              </a:ln>
              <a:solidFill>
                <a:schemeClr val="tx1">
                  <a:lumMod val="76000"/>
                  <a:lumOff val="24000"/>
                </a:schemeClr>
              </a:solidFill>
              <a:effectLst/>
              <a:uLnTx/>
              <a:uFillTx/>
              <a:latin typeface="Arial"/>
              <a:cs typeface="Arial"/>
            </a:endParaRPr>
          </a:p>
        </p:txBody>
      </p:sp>
      <p:grpSp>
        <p:nvGrpSpPr>
          <p:cNvPr id="3" name="Group 2">
            <a:extLst>
              <a:ext uri="{FF2B5EF4-FFF2-40B4-BE49-F238E27FC236}">
                <a16:creationId xmlns:a16="http://schemas.microsoft.com/office/drawing/2014/main" id="{412B8A5E-61FF-0FD8-B32D-6C6792ECB7D1}"/>
              </a:ext>
            </a:extLst>
          </p:cNvPr>
          <p:cNvGrpSpPr/>
          <p:nvPr/>
        </p:nvGrpSpPr>
        <p:grpSpPr>
          <a:xfrm>
            <a:off x="-7816" y="6224321"/>
            <a:ext cx="12221305" cy="650730"/>
            <a:chOff x="-7816" y="6224321"/>
            <a:chExt cx="12221305" cy="650730"/>
          </a:xfrm>
        </p:grpSpPr>
        <p:sp>
          <p:nvSpPr>
            <p:cNvPr id="4" name="Rectangle 3">
              <a:extLst>
                <a:ext uri="{FF2B5EF4-FFF2-40B4-BE49-F238E27FC236}">
                  <a16:creationId xmlns:a16="http://schemas.microsoft.com/office/drawing/2014/main" id="{B767BCB9-0027-CC03-21F6-52EEBB7924A7}"/>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descr="A blue and white logo&#10;&#10;Description automatically generated">
              <a:extLst>
                <a:ext uri="{FF2B5EF4-FFF2-40B4-BE49-F238E27FC236}">
                  <a16:creationId xmlns:a16="http://schemas.microsoft.com/office/drawing/2014/main" id="{1ADF56CE-EACE-8168-632B-2C9C87EAA7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107189921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B56EC346-6809-B04A-7110-E618D2CB25B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5A5C5CF-F6EE-9609-3FBE-3E7D6C7237EC}"/>
              </a:ext>
            </a:extLst>
          </p:cNvPr>
          <p:cNvSpPr txBox="1"/>
          <p:nvPr/>
        </p:nvSpPr>
        <p:spPr>
          <a:xfrm>
            <a:off x="545256" y="5113793"/>
            <a:ext cx="1112077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000" b="1">
                <a:solidFill>
                  <a:schemeClr val="tx1">
                    <a:lumMod val="75000"/>
                    <a:lumOff val="25000"/>
                  </a:schemeClr>
                </a:solidFill>
                <a:latin typeface="Arial"/>
                <a:cs typeface="Arial"/>
              </a:rPr>
              <a:t>Research question:</a:t>
            </a:r>
            <a:r>
              <a:rPr lang="en" sz="2000">
                <a:solidFill>
                  <a:schemeClr val="tx1">
                    <a:lumMod val="75000"/>
                    <a:lumOff val="25000"/>
                  </a:schemeClr>
                </a:solidFill>
                <a:latin typeface="Arial"/>
                <a:cs typeface="Arial"/>
              </a:rPr>
              <a:t> </a:t>
            </a:r>
            <a:r>
              <a:rPr lang="en" sz="2000">
                <a:solidFill>
                  <a:schemeClr val="tx1">
                    <a:lumMod val="75000"/>
                    <a:lumOff val="25000"/>
                  </a:schemeClr>
                </a:solidFill>
                <a:latin typeface="Arial"/>
                <a:ea typeface="+mn-lt"/>
                <a:cs typeface="+mn-lt"/>
              </a:rPr>
              <a:t>What are the impacts of remote instruction methods on the learning outcomes of undergraduate nursing students during the COVID-19 pandemic compared to traditional face-to-face instruction?</a:t>
            </a:r>
            <a:endParaRPr lang="en" sz="2000">
              <a:solidFill>
                <a:schemeClr val="tx1">
                  <a:lumMod val="75000"/>
                  <a:lumOff val="25000"/>
                </a:schemeClr>
              </a:solidFill>
              <a:latin typeface="Arial"/>
              <a:cs typeface="Arial"/>
            </a:endParaRPr>
          </a:p>
        </p:txBody>
      </p:sp>
      <p:grpSp>
        <p:nvGrpSpPr>
          <p:cNvPr id="19" name="Group 18">
            <a:extLst>
              <a:ext uri="{FF2B5EF4-FFF2-40B4-BE49-F238E27FC236}">
                <a16:creationId xmlns:a16="http://schemas.microsoft.com/office/drawing/2014/main" id="{9E61C64B-C359-E384-4719-89ADF0B9BACC}"/>
              </a:ext>
            </a:extLst>
          </p:cNvPr>
          <p:cNvGrpSpPr/>
          <p:nvPr/>
        </p:nvGrpSpPr>
        <p:grpSpPr>
          <a:xfrm>
            <a:off x="1635206" y="1153074"/>
            <a:ext cx="8902298" cy="3148336"/>
            <a:chOff x="507655" y="1909251"/>
            <a:chExt cx="11120779" cy="4035728"/>
          </a:xfrm>
        </p:grpSpPr>
        <p:sp>
          <p:nvSpPr>
            <p:cNvPr id="27" name="Rectangle: Rounded Corners 26">
              <a:extLst>
                <a:ext uri="{FF2B5EF4-FFF2-40B4-BE49-F238E27FC236}">
                  <a16:creationId xmlns:a16="http://schemas.microsoft.com/office/drawing/2014/main" id="{BCF0B344-8E05-BE52-E1EC-B428394D0D88}"/>
                </a:ext>
              </a:extLst>
            </p:cNvPr>
            <p:cNvSpPr/>
            <p:nvPr/>
          </p:nvSpPr>
          <p:spPr>
            <a:xfrm>
              <a:off x="5868434" y="1987529"/>
              <a:ext cx="5760000"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EA0FD0C1-33A7-0DB0-3F72-C750598F8D4B}"/>
                </a:ext>
              </a:extLst>
            </p:cNvPr>
            <p:cNvSpPr/>
            <p:nvPr/>
          </p:nvSpPr>
          <p:spPr>
            <a:xfrm>
              <a:off x="5868434" y="3032285"/>
              <a:ext cx="5760000"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FAF2966-AE2D-7A80-5EA2-CE37A3D7BEB2}"/>
                </a:ext>
              </a:extLst>
            </p:cNvPr>
            <p:cNvSpPr/>
            <p:nvPr/>
          </p:nvSpPr>
          <p:spPr>
            <a:xfrm>
              <a:off x="5868434" y="5069762"/>
              <a:ext cx="5760000"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B59B5519-4FAD-FBD9-5597-B5649D004EC4}"/>
                </a:ext>
              </a:extLst>
            </p:cNvPr>
            <p:cNvSpPr/>
            <p:nvPr/>
          </p:nvSpPr>
          <p:spPr>
            <a:xfrm>
              <a:off x="5868434" y="4051637"/>
              <a:ext cx="5760000"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TextBox 31">
              <a:extLst>
                <a:ext uri="{FF2B5EF4-FFF2-40B4-BE49-F238E27FC236}">
                  <a16:creationId xmlns:a16="http://schemas.microsoft.com/office/drawing/2014/main" id="{7B901D20-7200-1743-7D41-A3E5BE7CD5CB}"/>
                </a:ext>
              </a:extLst>
            </p:cNvPr>
            <p:cNvSpPr txBox="1"/>
            <p:nvPr/>
          </p:nvSpPr>
          <p:spPr>
            <a:xfrm>
              <a:off x="6218261" y="2041681"/>
              <a:ext cx="49157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Arial"/>
                  <a:ea typeface="+mn-lt"/>
                  <a:cs typeface="+mn-lt"/>
                </a:rPr>
                <a:t>Nursing students attending programs during the Covid-19 pandemic.</a:t>
              </a:r>
              <a:endParaRPr lang="en-US" sz="1600">
                <a:solidFill>
                  <a:schemeClr val="tx1">
                    <a:lumMod val="75000"/>
                    <a:lumOff val="25000"/>
                  </a:schemeClr>
                </a:solidFill>
                <a:latin typeface="Arial"/>
                <a:cs typeface="Arial"/>
              </a:endParaRPr>
            </a:p>
          </p:txBody>
        </p:sp>
        <p:sp>
          <p:nvSpPr>
            <p:cNvPr id="35" name="TextBox 34">
              <a:extLst>
                <a:ext uri="{FF2B5EF4-FFF2-40B4-BE49-F238E27FC236}">
                  <a16:creationId xmlns:a16="http://schemas.microsoft.com/office/drawing/2014/main" id="{0FB762D6-0ECB-BF79-C319-A1512E0AE008}"/>
                </a:ext>
              </a:extLst>
            </p:cNvPr>
            <p:cNvSpPr txBox="1"/>
            <p:nvPr/>
          </p:nvSpPr>
          <p:spPr>
            <a:xfrm>
              <a:off x="6088117" y="3043430"/>
              <a:ext cx="5476437" cy="7496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Arial"/>
                  <a:ea typeface="+mn-lt"/>
                  <a:cs typeface="+mn-lt"/>
                </a:rPr>
                <a:t>Remote instruction/distance learning such as online classes.</a:t>
              </a:r>
              <a:endParaRPr lang="en-US" sz="1600">
                <a:solidFill>
                  <a:schemeClr val="tx1">
                    <a:lumMod val="75000"/>
                    <a:lumOff val="25000"/>
                  </a:schemeClr>
                </a:solidFill>
                <a:latin typeface="Arial"/>
                <a:cs typeface="Arial"/>
              </a:endParaRPr>
            </a:p>
          </p:txBody>
        </p:sp>
        <p:sp>
          <p:nvSpPr>
            <p:cNvPr id="37" name="TextBox 36">
              <a:extLst>
                <a:ext uri="{FF2B5EF4-FFF2-40B4-BE49-F238E27FC236}">
                  <a16:creationId xmlns:a16="http://schemas.microsoft.com/office/drawing/2014/main" id="{A7DBC9AB-E585-F49E-5753-068140CD27C6}"/>
                </a:ext>
              </a:extLst>
            </p:cNvPr>
            <p:cNvSpPr txBox="1"/>
            <p:nvPr/>
          </p:nvSpPr>
          <p:spPr>
            <a:xfrm>
              <a:off x="6090055" y="4132128"/>
              <a:ext cx="5359670" cy="338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Arial"/>
                  <a:ea typeface="+mn-lt"/>
                  <a:cs typeface="+mn-lt"/>
                </a:rPr>
                <a:t>Traditional face-to-face learning in nursing education.</a:t>
              </a:r>
              <a:endParaRPr lang="en-US" sz="1600">
                <a:solidFill>
                  <a:schemeClr val="tx1">
                    <a:lumMod val="75000"/>
                    <a:lumOff val="25000"/>
                  </a:schemeClr>
                </a:solidFill>
                <a:latin typeface="Arial"/>
                <a:cs typeface="Arial"/>
              </a:endParaRPr>
            </a:p>
          </p:txBody>
        </p:sp>
        <p:sp>
          <p:nvSpPr>
            <p:cNvPr id="11" name="TextBox 10">
              <a:extLst>
                <a:ext uri="{FF2B5EF4-FFF2-40B4-BE49-F238E27FC236}">
                  <a16:creationId xmlns:a16="http://schemas.microsoft.com/office/drawing/2014/main" id="{5D77DB61-3281-1B4D-6CD5-AD73DACE0989}"/>
                </a:ext>
              </a:extLst>
            </p:cNvPr>
            <p:cNvSpPr txBox="1"/>
            <p:nvPr/>
          </p:nvSpPr>
          <p:spPr>
            <a:xfrm>
              <a:off x="6095138" y="5083866"/>
              <a:ext cx="5335974" cy="7496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Arial"/>
                  <a:ea typeface="+mn-lt"/>
                  <a:cs typeface="+mn-lt"/>
                </a:rPr>
                <a:t>Nursing success, critical thinking, problem solving skills, quality of education, </a:t>
              </a:r>
              <a:r>
                <a:rPr lang="en-US" sz="1600" err="1">
                  <a:solidFill>
                    <a:schemeClr val="tx1">
                      <a:lumMod val="75000"/>
                      <a:lumOff val="25000"/>
                    </a:schemeClr>
                  </a:solidFill>
                  <a:latin typeface="Arial"/>
                  <a:ea typeface="+mn-lt"/>
                  <a:cs typeface="+mn-lt"/>
                </a:rPr>
                <a:t>etc</a:t>
              </a:r>
              <a:r>
                <a:rPr lang="en-US" sz="1600">
                  <a:solidFill>
                    <a:schemeClr val="tx1">
                      <a:lumMod val="75000"/>
                      <a:lumOff val="25000"/>
                    </a:schemeClr>
                  </a:solidFill>
                  <a:latin typeface="Arial"/>
                  <a:ea typeface="+mn-lt"/>
                  <a:cs typeface="+mn-lt"/>
                </a:rPr>
                <a:t>  </a:t>
              </a:r>
              <a:endParaRPr lang="en-US" sz="1600">
                <a:solidFill>
                  <a:schemeClr val="tx1">
                    <a:lumMod val="75000"/>
                    <a:lumOff val="25000"/>
                  </a:schemeClr>
                </a:solidFill>
                <a:latin typeface="Arial"/>
                <a:cs typeface="Arial"/>
              </a:endParaRPr>
            </a:p>
          </p:txBody>
        </p:sp>
        <p:sp>
          <p:nvSpPr>
            <p:cNvPr id="8" name="Freeform: Shape 7">
              <a:extLst>
                <a:ext uri="{FF2B5EF4-FFF2-40B4-BE49-F238E27FC236}">
                  <a16:creationId xmlns:a16="http://schemas.microsoft.com/office/drawing/2014/main" id="{95A246BD-CAF7-303B-9426-4DCFF6ECD11D}"/>
                </a:ext>
              </a:extLst>
            </p:cNvPr>
            <p:cNvSpPr/>
            <p:nvPr/>
          </p:nvSpPr>
          <p:spPr>
            <a:xfrm>
              <a:off x="2379716" y="2006499"/>
              <a:ext cx="3328109" cy="777971"/>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rgbClr val="FCE6EF"/>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6"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Population</a:t>
              </a:r>
            </a:p>
          </p:txBody>
        </p:sp>
        <p:sp>
          <p:nvSpPr>
            <p:cNvPr id="9" name="Freeform: Shape 8">
              <a:extLst>
                <a:ext uri="{FF2B5EF4-FFF2-40B4-BE49-F238E27FC236}">
                  <a16:creationId xmlns:a16="http://schemas.microsoft.com/office/drawing/2014/main" id="{07082D7C-6F98-74C4-D6B2-7CFF67AD8561}"/>
                </a:ext>
              </a:extLst>
            </p:cNvPr>
            <p:cNvSpPr/>
            <p:nvPr/>
          </p:nvSpPr>
          <p:spPr>
            <a:xfrm>
              <a:off x="507655" y="1909251"/>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rgbClr val="B120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P</a:t>
              </a:r>
            </a:p>
          </p:txBody>
        </p:sp>
        <p:sp>
          <p:nvSpPr>
            <p:cNvPr id="12" name="Freeform: Shape 11">
              <a:extLst>
                <a:ext uri="{FF2B5EF4-FFF2-40B4-BE49-F238E27FC236}">
                  <a16:creationId xmlns:a16="http://schemas.microsoft.com/office/drawing/2014/main" id="{75B87124-BBB4-8C8A-207F-723C1776048E}"/>
                </a:ext>
              </a:extLst>
            </p:cNvPr>
            <p:cNvSpPr/>
            <p:nvPr/>
          </p:nvSpPr>
          <p:spPr>
            <a:xfrm>
              <a:off x="2379716" y="3027587"/>
              <a:ext cx="3328109" cy="777971"/>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chemeClr val="bg2">
                <a:lumMod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6"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Intervention</a:t>
              </a:r>
            </a:p>
          </p:txBody>
        </p:sp>
        <p:sp>
          <p:nvSpPr>
            <p:cNvPr id="13" name="Freeform: Shape 12">
              <a:extLst>
                <a:ext uri="{FF2B5EF4-FFF2-40B4-BE49-F238E27FC236}">
                  <a16:creationId xmlns:a16="http://schemas.microsoft.com/office/drawing/2014/main" id="{1C3E84BF-3C21-0E0C-92A3-82E8B54B411A}"/>
                </a:ext>
              </a:extLst>
            </p:cNvPr>
            <p:cNvSpPr/>
            <p:nvPr/>
          </p:nvSpPr>
          <p:spPr>
            <a:xfrm>
              <a:off x="507655" y="2930339"/>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I</a:t>
              </a:r>
            </a:p>
          </p:txBody>
        </p:sp>
        <p:sp>
          <p:nvSpPr>
            <p:cNvPr id="14" name="Freeform: Shape 13">
              <a:extLst>
                <a:ext uri="{FF2B5EF4-FFF2-40B4-BE49-F238E27FC236}">
                  <a16:creationId xmlns:a16="http://schemas.microsoft.com/office/drawing/2014/main" id="{B81581BC-F860-655E-34C9-FC511F07432C}"/>
                </a:ext>
              </a:extLst>
            </p:cNvPr>
            <p:cNvSpPr/>
            <p:nvPr/>
          </p:nvSpPr>
          <p:spPr>
            <a:xfrm>
              <a:off x="2379716" y="4048674"/>
              <a:ext cx="3328109" cy="777972"/>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rgbClr val="FCE6EF"/>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7"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Comparison</a:t>
              </a:r>
            </a:p>
          </p:txBody>
        </p:sp>
        <p:sp>
          <p:nvSpPr>
            <p:cNvPr id="15" name="Freeform: Shape 14">
              <a:extLst>
                <a:ext uri="{FF2B5EF4-FFF2-40B4-BE49-F238E27FC236}">
                  <a16:creationId xmlns:a16="http://schemas.microsoft.com/office/drawing/2014/main" id="{904646DC-F67F-9E71-54AA-8AC50D11173F}"/>
                </a:ext>
              </a:extLst>
            </p:cNvPr>
            <p:cNvSpPr/>
            <p:nvPr/>
          </p:nvSpPr>
          <p:spPr>
            <a:xfrm>
              <a:off x="507655" y="3951427"/>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rgbClr val="B120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C</a:t>
              </a:r>
            </a:p>
          </p:txBody>
        </p:sp>
        <p:sp>
          <p:nvSpPr>
            <p:cNvPr id="16" name="Freeform: Shape 15">
              <a:extLst>
                <a:ext uri="{FF2B5EF4-FFF2-40B4-BE49-F238E27FC236}">
                  <a16:creationId xmlns:a16="http://schemas.microsoft.com/office/drawing/2014/main" id="{A47EABCA-6B55-E28B-277A-A7EF2E1D475C}"/>
                </a:ext>
              </a:extLst>
            </p:cNvPr>
            <p:cNvSpPr/>
            <p:nvPr/>
          </p:nvSpPr>
          <p:spPr>
            <a:xfrm>
              <a:off x="2379716" y="5069762"/>
              <a:ext cx="3328109" cy="777972"/>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chemeClr val="bg2">
                <a:lumMod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7"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Outcome </a:t>
              </a:r>
            </a:p>
          </p:txBody>
        </p:sp>
        <p:sp>
          <p:nvSpPr>
            <p:cNvPr id="17" name="Freeform: Shape 16">
              <a:extLst>
                <a:ext uri="{FF2B5EF4-FFF2-40B4-BE49-F238E27FC236}">
                  <a16:creationId xmlns:a16="http://schemas.microsoft.com/office/drawing/2014/main" id="{B039588C-72E2-1D39-8848-C874707EB317}"/>
                </a:ext>
              </a:extLst>
            </p:cNvPr>
            <p:cNvSpPr/>
            <p:nvPr/>
          </p:nvSpPr>
          <p:spPr>
            <a:xfrm>
              <a:off x="507655" y="4972515"/>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O</a:t>
              </a:r>
            </a:p>
          </p:txBody>
        </p:sp>
      </p:grpSp>
      <p:sp>
        <p:nvSpPr>
          <p:cNvPr id="18" name="Title 14">
            <a:extLst>
              <a:ext uri="{FF2B5EF4-FFF2-40B4-BE49-F238E27FC236}">
                <a16:creationId xmlns:a16="http://schemas.microsoft.com/office/drawing/2014/main" id="{6568EA8A-A10D-70CD-BA89-01C21EDF52CE}"/>
              </a:ext>
            </a:extLst>
          </p:cNvPr>
          <p:cNvSpPr txBox="1">
            <a:spLocks/>
          </p:cNvSpPr>
          <p:nvPr/>
        </p:nvSpPr>
        <p:spPr>
          <a:xfrm>
            <a:off x="327425" y="275237"/>
            <a:ext cx="11515257" cy="8040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a:defRPr/>
            </a:pPr>
            <a:r>
              <a:rPr lang="en-US" sz="4000">
                <a:solidFill>
                  <a:schemeClr val="tx1">
                    <a:lumMod val="76000"/>
                    <a:lumOff val="24000"/>
                  </a:schemeClr>
                </a:solidFill>
                <a:latin typeface="Arial"/>
                <a:cs typeface="Arial"/>
              </a:rPr>
              <a:t>Using a framework to develop a question</a:t>
            </a:r>
            <a:endParaRPr lang="en-US" sz="4000" b="1" i="0" u="none" strike="noStrike" kern="1200" cap="none" spc="-40" normalizeH="0" baseline="0" noProof="0">
              <a:ln>
                <a:noFill/>
              </a:ln>
              <a:solidFill>
                <a:schemeClr val="tx1">
                  <a:lumMod val="76000"/>
                  <a:lumOff val="24000"/>
                </a:schemeClr>
              </a:solidFill>
              <a:effectLst/>
              <a:uLnTx/>
              <a:uFillTx/>
              <a:latin typeface="Arial"/>
              <a:cs typeface="Arial"/>
            </a:endParaRPr>
          </a:p>
        </p:txBody>
      </p:sp>
      <p:grpSp>
        <p:nvGrpSpPr>
          <p:cNvPr id="3" name="Group 2">
            <a:extLst>
              <a:ext uri="{FF2B5EF4-FFF2-40B4-BE49-F238E27FC236}">
                <a16:creationId xmlns:a16="http://schemas.microsoft.com/office/drawing/2014/main" id="{AC003976-AAB7-EFD1-0943-47503EF1182A}"/>
              </a:ext>
            </a:extLst>
          </p:cNvPr>
          <p:cNvGrpSpPr/>
          <p:nvPr/>
        </p:nvGrpSpPr>
        <p:grpSpPr>
          <a:xfrm>
            <a:off x="-7816" y="6224321"/>
            <a:ext cx="12221305" cy="650730"/>
            <a:chOff x="-7816" y="6224321"/>
            <a:chExt cx="12221305" cy="650730"/>
          </a:xfrm>
        </p:grpSpPr>
        <p:sp>
          <p:nvSpPr>
            <p:cNvPr id="4" name="Rectangle 3">
              <a:extLst>
                <a:ext uri="{FF2B5EF4-FFF2-40B4-BE49-F238E27FC236}">
                  <a16:creationId xmlns:a16="http://schemas.microsoft.com/office/drawing/2014/main" id="{6E596D1C-2AC0-CA23-1E83-310228574155}"/>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descr="A blue and white logo&#10;&#10;Description automatically generated">
              <a:extLst>
                <a:ext uri="{FF2B5EF4-FFF2-40B4-BE49-F238E27FC236}">
                  <a16:creationId xmlns:a16="http://schemas.microsoft.com/office/drawing/2014/main" id="{B64FC7E2-00ED-2752-AA22-B8B35192DC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6" name="Arrow: Down 5">
            <a:extLst>
              <a:ext uri="{FF2B5EF4-FFF2-40B4-BE49-F238E27FC236}">
                <a16:creationId xmlns:a16="http://schemas.microsoft.com/office/drawing/2014/main" id="{1E80C4FD-1CF8-EA58-63AD-18678E11B6A7}"/>
              </a:ext>
            </a:extLst>
          </p:cNvPr>
          <p:cNvSpPr/>
          <p:nvPr/>
        </p:nvSpPr>
        <p:spPr>
          <a:xfrm>
            <a:off x="5517266" y="4427077"/>
            <a:ext cx="585284" cy="686145"/>
          </a:xfrm>
          <a:prstGeom prst="downArrow">
            <a:avLst/>
          </a:prstGeom>
          <a:solidFill>
            <a:srgbClr val="B12072"/>
          </a:solidFill>
          <a:ln>
            <a:solidFill>
              <a:srgbClr val="B120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8387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F0823E0-61E3-3694-85FB-E2AF855A0259}"/>
              </a:ext>
            </a:extLst>
          </p:cNvPr>
          <p:cNvGrpSpPr/>
          <p:nvPr/>
        </p:nvGrpSpPr>
        <p:grpSpPr>
          <a:xfrm>
            <a:off x="-7816" y="6215085"/>
            <a:ext cx="12221305" cy="650730"/>
            <a:chOff x="-7816" y="6215085"/>
            <a:chExt cx="12221305" cy="650730"/>
          </a:xfrm>
        </p:grpSpPr>
        <p:sp>
          <p:nvSpPr>
            <p:cNvPr id="9" name="Rectangle 8">
              <a:extLst>
                <a:ext uri="{FF2B5EF4-FFF2-40B4-BE49-F238E27FC236}">
                  <a16:creationId xmlns:a16="http://schemas.microsoft.com/office/drawing/2014/main" id="{C5068485-0DAD-E6DB-66B7-203E9244F1D4}"/>
                </a:ext>
              </a:extLst>
            </p:cNvPr>
            <p:cNvSpPr/>
            <p:nvPr/>
          </p:nvSpPr>
          <p:spPr>
            <a:xfrm>
              <a:off x="-7816" y="6215085"/>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a:extLst>
                <a:ext uri="{FF2B5EF4-FFF2-40B4-BE49-F238E27FC236}">
                  <a16:creationId xmlns:a16="http://schemas.microsoft.com/office/drawing/2014/main" id="{548318EF-59AA-0BEF-CABF-487D8E7BB8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4496" y="6270313"/>
              <a:ext cx="1657504" cy="587687"/>
            </a:xfrm>
            <a:prstGeom prst="rect">
              <a:avLst/>
            </a:prstGeom>
            <a:noFill/>
          </p:spPr>
        </p:pic>
        <p:sp>
          <p:nvSpPr>
            <p:cNvPr id="14" name="Rectangle: Rounded Corners 13">
              <a:extLst>
                <a:ext uri="{FF2B5EF4-FFF2-40B4-BE49-F238E27FC236}">
                  <a16:creationId xmlns:a16="http://schemas.microsoft.com/office/drawing/2014/main" id="{6071443B-76C3-A3CC-8221-E57A5C907E37}"/>
                </a:ext>
              </a:extLst>
            </p:cNvPr>
            <p:cNvSpPr/>
            <p:nvPr/>
          </p:nvSpPr>
          <p:spPr>
            <a:xfrm>
              <a:off x="82550" y="6362700"/>
              <a:ext cx="1035050" cy="495299"/>
            </a:xfrm>
            <a:prstGeom prst="roundRect">
              <a:avLst/>
            </a:prstGeom>
            <a:noFill/>
            <a:ln>
              <a:solidFill>
                <a:srgbClr val="0046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graphicFrame>
        <p:nvGraphicFramePr>
          <p:cNvPr id="15" name="Table 14">
            <a:extLst>
              <a:ext uri="{FF2B5EF4-FFF2-40B4-BE49-F238E27FC236}">
                <a16:creationId xmlns:a16="http://schemas.microsoft.com/office/drawing/2014/main" id="{F7C3CC79-5E90-0F89-2B1B-2F9F8B591BDA}"/>
              </a:ext>
            </a:extLst>
          </p:cNvPr>
          <p:cNvGraphicFramePr>
            <a:graphicFrameLocks noGrp="1"/>
          </p:cNvGraphicFramePr>
          <p:nvPr>
            <p:extLst>
              <p:ext uri="{D42A27DB-BD31-4B8C-83A1-F6EECF244321}">
                <p14:modId xmlns:p14="http://schemas.microsoft.com/office/powerpoint/2010/main" val="3904990758"/>
              </p:ext>
            </p:extLst>
          </p:nvPr>
        </p:nvGraphicFramePr>
        <p:xfrm>
          <a:off x="430333" y="1268956"/>
          <a:ext cx="11350625" cy="4709208"/>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14732439"/>
                    </a:ext>
                  </a:extLst>
                </a:gridCol>
                <a:gridCol w="2032000">
                  <a:extLst>
                    <a:ext uri="{9D8B030D-6E8A-4147-A177-3AD203B41FA5}">
                      <a16:colId xmlns:a16="http://schemas.microsoft.com/office/drawing/2014/main" val="1185613133"/>
                    </a:ext>
                  </a:extLst>
                </a:gridCol>
                <a:gridCol w="2032000">
                  <a:extLst>
                    <a:ext uri="{9D8B030D-6E8A-4147-A177-3AD203B41FA5}">
                      <a16:colId xmlns:a16="http://schemas.microsoft.com/office/drawing/2014/main" val="3121152227"/>
                    </a:ext>
                  </a:extLst>
                </a:gridCol>
                <a:gridCol w="5254625">
                  <a:extLst>
                    <a:ext uri="{9D8B030D-6E8A-4147-A177-3AD203B41FA5}">
                      <a16:colId xmlns:a16="http://schemas.microsoft.com/office/drawing/2014/main" val="1928139900"/>
                    </a:ext>
                  </a:extLst>
                </a:gridCol>
              </a:tblGrid>
              <a:tr h="645617">
                <a:tc>
                  <a:txBody>
                    <a:bodyPr/>
                    <a:lstStyle/>
                    <a:p>
                      <a:pPr lvl="0">
                        <a:buNone/>
                      </a:pPr>
                      <a:r>
                        <a:rPr lang="en-NZ" sz="1600" b="1" dirty="0">
                          <a:solidFill>
                            <a:schemeClr val="tx1">
                              <a:lumMod val="76000"/>
                              <a:lumOff val="24000"/>
                            </a:schemeClr>
                          </a:solidFill>
                        </a:rPr>
                        <a:t>P I C O</a:t>
                      </a:r>
                      <a:endParaRPr lang="en-US" dirty="0"/>
                    </a:p>
                  </a:txBody>
                  <a:tcPr>
                    <a:solidFill>
                      <a:schemeClr val="bg2"/>
                    </a:solidFill>
                  </a:tcPr>
                </a:tc>
                <a:tc>
                  <a:txBody>
                    <a:bodyPr/>
                    <a:lstStyle/>
                    <a:p>
                      <a:pPr marL="0" marR="0" lvl="0" indent="0" algn="l" rtl="0">
                        <a:lnSpc>
                          <a:spcPct val="100000"/>
                        </a:lnSpc>
                        <a:spcBef>
                          <a:spcPts val="0"/>
                        </a:spcBef>
                        <a:spcAft>
                          <a:spcPts val="0"/>
                        </a:spcAft>
                        <a:buClrTx/>
                        <a:buSzTx/>
                        <a:buFontTx/>
                        <a:buNone/>
                      </a:pPr>
                      <a:r>
                        <a:rPr lang="en-NZ" sz="1200" b="1" dirty="0">
                          <a:solidFill>
                            <a:schemeClr val="tx1">
                              <a:lumMod val="76000"/>
                              <a:lumOff val="24000"/>
                            </a:schemeClr>
                          </a:solidFill>
                        </a:rPr>
                        <a:t>P</a:t>
                      </a:r>
                      <a:r>
                        <a:rPr lang="en-NZ" sz="1200" b="0" dirty="0">
                          <a:solidFill>
                            <a:schemeClr val="tx1">
                              <a:lumMod val="76000"/>
                              <a:lumOff val="24000"/>
                            </a:schemeClr>
                          </a:solidFill>
                        </a:rPr>
                        <a:t>opulation</a:t>
                      </a:r>
                      <a:r>
                        <a:rPr lang="en-NZ" sz="1200" dirty="0">
                          <a:solidFill>
                            <a:schemeClr val="tx1">
                              <a:lumMod val="76000"/>
                              <a:lumOff val="24000"/>
                            </a:schemeClr>
                          </a:solidFill>
                        </a:rPr>
                        <a:t> or P</a:t>
                      </a:r>
                      <a:r>
                        <a:rPr lang="en-NZ" sz="1200" b="0" dirty="0">
                          <a:solidFill>
                            <a:schemeClr val="tx1">
                              <a:lumMod val="76000"/>
                              <a:lumOff val="24000"/>
                            </a:schemeClr>
                          </a:solidFill>
                        </a:rPr>
                        <a:t>atient</a:t>
                      </a:r>
                      <a:r>
                        <a:rPr lang="en-NZ" sz="1200" dirty="0">
                          <a:solidFill>
                            <a:schemeClr val="tx1">
                              <a:lumMod val="76000"/>
                              <a:lumOff val="24000"/>
                            </a:schemeClr>
                          </a:solidFill>
                        </a:rPr>
                        <a:t>, I</a:t>
                      </a:r>
                      <a:r>
                        <a:rPr lang="en-NZ" sz="1200" b="0" dirty="0">
                          <a:solidFill>
                            <a:schemeClr val="tx1">
                              <a:lumMod val="76000"/>
                              <a:lumOff val="24000"/>
                            </a:schemeClr>
                          </a:solidFill>
                        </a:rPr>
                        <a:t>ntervention</a:t>
                      </a:r>
                      <a:r>
                        <a:rPr lang="en-NZ" sz="1200" dirty="0">
                          <a:solidFill>
                            <a:schemeClr val="tx1">
                              <a:lumMod val="76000"/>
                              <a:lumOff val="24000"/>
                            </a:schemeClr>
                          </a:solidFill>
                        </a:rPr>
                        <a:t>, C</a:t>
                      </a:r>
                      <a:r>
                        <a:rPr lang="en-NZ" sz="1200" b="0" dirty="0">
                          <a:solidFill>
                            <a:schemeClr val="tx1">
                              <a:lumMod val="76000"/>
                              <a:lumOff val="24000"/>
                            </a:schemeClr>
                          </a:solidFill>
                        </a:rPr>
                        <a:t>omparison</a:t>
                      </a:r>
                      <a:r>
                        <a:rPr lang="en-NZ" sz="1200" dirty="0">
                          <a:solidFill>
                            <a:schemeClr val="tx1">
                              <a:lumMod val="76000"/>
                              <a:lumOff val="24000"/>
                            </a:schemeClr>
                          </a:solidFill>
                        </a:rPr>
                        <a:t>,</a:t>
                      </a:r>
                      <a:r>
                        <a:rPr lang="en-NZ" sz="1200" b="1" dirty="0">
                          <a:solidFill>
                            <a:schemeClr val="tx1">
                              <a:lumMod val="76000"/>
                              <a:lumOff val="24000"/>
                            </a:schemeClr>
                          </a:solidFill>
                        </a:rPr>
                        <a:t> </a:t>
                      </a:r>
                      <a:r>
                        <a:rPr lang="en-NZ" sz="1200" dirty="0">
                          <a:solidFill>
                            <a:schemeClr val="tx1">
                              <a:lumMod val="76000"/>
                              <a:lumOff val="24000"/>
                            </a:schemeClr>
                          </a:solidFill>
                        </a:rPr>
                        <a:t> </a:t>
                      </a:r>
                      <a:r>
                        <a:rPr lang="en-NZ" sz="1200" b="1" dirty="0">
                          <a:solidFill>
                            <a:schemeClr val="tx1">
                              <a:lumMod val="76000"/>
                              <a:lumOff val="24000"/>
                            </a:schemeClr>
                          </a:solidFill>
                        </a:rPr>
                        <a:t>O</a:t>
                      </a:r>
                      <a:r>
                        <a:rPr lang="en-NZ" sz="1200" b="0" dirty="0">
                          <a:solidFill>
                            <a:schemeClr val="tx1">
                              <a:lumMod val="76000"/>
                              <a:lumOff val="24000"/>
                            </a:schemeClr>
                          </a:solidFill>
                        </a:rPr>
                        <a:t>utcome</a:t>
                      </a:r>
                      <a:endParaRPr lang="en-US" dirty="0"/>
                    </a:p>
                  </a:txBody>
                  <a:tcPr>
                    <a:solidFill>
                      <a:schemeClr val="bg2"/>
                    </a:solidFill>
                  </a:tcPr>
                </a:tc>
                <a:tc>
                  <a:txBody>
                    <a:bodyPr/>
                    <a:lstStyle/>
                    <a:p>
                      <a:pPr lvl="0">
                        <a:buNone/>
                      </a:pPr>
                      <a:r>
                        <a:rPr lang="en-NZ" sz="1300" b="0" dirty="0">
                          <a:solidFill>
                            <a:schemeClr val="tx1">
                              <a:lumMod val="76000"/>
                              <a:lumOff val="24000"/>
                            </a:schemeClr>
                          </a:solidFill>
                        </a:rPr>
                        <a:t>Quantitative research questions.</a:t>
                      </a:r>
                      <a:endParaRPr lang="en-US" dirty="0"/>
                    </a:p>
                  </a:txBody>
                  <a:tcPr>
                    <a:solidFill>
                      <a:schemeClr val="bg2"/>
                    </a:solidFill>
                  </a:tcPr>
                </a:tc>
                <a:tc>
                  <a:txBody>
                    <a:bodyPr/>
                    <a:lstStyle/>
                    <a:p>
                      <a:pPr lvl="0">
                        <a:buNone/>
                      </a:pPr>
                      <a:r>
                        <a:rPr lang="en-US" sz="1400" b="1" i="0" kern="1200" dirty="0">
                          <a:solidFill>
                            <a:schemeClr val="tx1">
                              <a:lumMod val="76000"/>
                              <a:lumOff val="24000"/>
                            </a:schemeClr>
                          </a:solidFill>
                          <a:effectLst/>
                          <a:latin typeface="+mn-lt"/>
                          <a:ea typeface="+mn-ea"/>
                          <a:cs typeface="+mn-cs"/>
                        </a:rPr>
                        <a:t>Example question:</a:t>
                      </a:r>
                      <a:r>
                        <a:rPr lang="en-US" sz="1400" b="0" i="0" kern="1200" dirty="0">
                          <a:solidFill>
                            <a:schemeClr val="tx1">
                              <a:lumMod val="76000"/>
                              <a:lumOff val="24000"/>
                            </a:schemeClr>
                          </a:solidFill>
                          <a:effectLst/>
                          <a:latin typeface="+mn-lt"/>
                          <a:ea typeface="+mn-ea"/>
                          <a:cs typeface="+mn-cs"/>
                        </a:rPr>
                        <a:t> </a:t>
                      </a:r>
                      <a:r>
                        <a:rPr lang="en-US" sz="1400" b="0" i="0" u="none" strike="noStrike" kern="1200" noProof="0" dirty="0">
                          <a:solidFill>
                            <a:schemeClr val="tx1">
                              <a:lumMod val="76000"/>
                              <a:lumOff val="24000"/>
                            </a:schemeClr>
                          </a:solidFill>
                          <a:effectLst/>
                        </a:rPr>
                        <a:t>Does the use of aspirin reduce the risk of heart attacks in adults with a history of cardiovascular disease?</a:t>
                      </a:r>
                      <a:endParaRPr lang="en-US" sz="1400" b="0" i="0" kern="1200" dirty="0">
                        <a:solidFill>
                          <a:schemeClr val="tx1">
                            <a:lumMod val="76000"/>
                            <a:lumOff val="24000"/>
                          </a:schemeClr>
                        </a:solidFill>
                        <a:effectLst/>
                        <a:latin typeface="+mn-lt"/>
                        <a:ea typeface="+mn-ea"/>
                        <a:cs typeface="+mn-cs"/>
                      </a:endParaRPr>
                    </a:p>
                  </a:txBody>
                  <a:tcPr>
                    <a:solidFill>
                      <a:schemeClr val="bg2"/>
                    </a:solidFill>
                  </a:tcPr>
                </a:tc>
                <a:extLst>
                  <a:ext uri="{0D108BD9-81ED-4DB2-BD59-A6C34878D82A}">
                    <a16:rowId xmlns:a16="http://schemas.microsoft.com/office/drawing/2014/main" val="151872708"/>
                  </a:ext>
                </a:extLst>
              </a:tr>
              <a:tr h="740561">
                <a:tc>
                  <a:txBody>
                    <a:bodyPr/>
                    <a:lstStyle/>
                    <a:p>
                      <a:pPr lvl="0">
                        <a:buNone/>
                      </a:pPr>
                      <a:r>
                        <a:rPr lang="en-NZ" sz="1600" b="1" dirty="0">
                          <a:solidFill>
                            <a:schemeClr val="tx1">
                              <a:lumMod val="76000"/>
                              <a:lumOff val="24000"/>
                            </a:schemeClr>
                          </a:solidFill>
                        </a:rPr>
                        <a:t>P E O</a:t>
                      </a:r>
                      <a:endParaRPr lang="en-US" dirty="0"/>
                    </a:p>
                  </a:txBody>
                  <a:tcPr>
                    <a:solidFill>
                      <a:schemeClr val="bg2">
                        <a:lumMod val="90000"/>
                      </a:schemeClr>
                    </a:solidFill>
                  </a:tcPr>
                </a:tc>
                <a:tc>
                  <a:txBody>
                    <a:bodyPr/>
                    <a:lstStyle/>
                    <a:p>
                      <a:pPr marL="0" marR="0" lvl="0" indent="0" algn="l" rtl="0">
                        <a:lnSpc>
                          <a:spcPct val="100000"/>
                        </a:lnSpc>
                        <a:spcBef>
                          <a:spcPts val="0"/>
                        </a:spcBef>
                        <a:spcAft>
                          <a:spcPts val="0"/>
                        </a:spcAft>
                        <a:buClrTx/>
                        <a:buSzTx/>
                        <a:buFontTx/>
                        <a:buNone/>
                      </a:pPr>
                      <a:r>
                        <a:rPr lang="en-NZ" sz="1200" b="1" dirty="0">
                          <a:solidFill>
                            <a:schemeClr val="tx1">
                              <a:lumMod val="76000"/>
                              <a:lumOff val="24000"/>
                            </a:schemeClr>
                          </a:solidFill>
                        </a:rPr>
                        <a:t>P</a:t>
                      </a:r>
                      <a:r>
                        <a:rPr lang="en-NZ" sz="1200" b="0" dirty="0">
                          <a:solidFill>
                            <a:schemeClr val="tx1">
                              <a:lumMod val="76000"/>
                              <a:lumOff val="24000"/>
                            </a:schemeClr>
                          </a:solidFill>
                        </a:rPr>
                        <a:t>opulation</a:t>
                      </a:r>
                      <a:r>
                        <a:rPr lang="en-NZ" sz="1200" dirty="0">
                          <a:solidFill>
                            <a:schemeClr val="tx1">
                              <a:lumMod val="76000"/>
                              <a:lumOff val="24000"/>
                            </a:schemeClr>
                          </a:solidFill>
                        </a:rPr>
                        <a:t> or P</a:t>
                      </a:r>
                      <a:r>
                        <a:rPr lang="en-NZ" sz="1200" b="0" dirty="0">
                          <a:solidFill>
                            <a:schemeClr val="tx1">
                              <a:lumMod val="76000"/>
                              <a:lumOff val="24000"/>
                            </a:schemeClr>
                          </a:solidFill>
                        </a:rPr>
                        <a:t>roblem</a:t>
                      </a:r>
                      <a:r>
                        <a:rPr lang="en-NZ" sz="1200" dirty="0">
                          <a:solidFill>
                            <a:schemeClr val="tx1">
                              <a:lumMod val="76000"/>
                              <a:lumOff val="24000"/>
                            </a:schemeClr>
                          </a:solidFill>
                        </a:rPr>
                        <a:t> or P</a:t>
                      </a:r>
                      <a:r>
                        <a:rPr lang="en-NZ" sz="1200" b="0" dirty="0">
                          <a:solidFill>
                            <a:schemeClr val="tx1">
                              <a:lumMod val="76000"/>
                              <a:lumOff val="24000"/>
                            </a:schemeClr>
                          </a:solidFill>
                        </a:rPr>
                        <a:t>atient</a:t>
                      </a:r>
                      <a:r>
                        <a:rPr lang="en-NZ" sz="1200" dirty="0">
                          <a:solidFill>
                            <a:schemeClr val="tx1">
                              <a:lumMod val="76000"/>
                              <a:lumOff val="24000"/>
                            </a:schemeClr>
                          </a:solidFill>
                        </a:rPr>
                        <a:t>, </a:t>
                      </a:r>
                      <a:r>
                        <a:rPr lang="en-NZ" sz="1200" b="1" dirty="0">
                          <a:solidFill>
                            <a:schemeClr val="tx1">
                              <a:lumMod val="76000"/>
                              <a:lumOff val="24000"/>
                            </a:schemeClr>
                          </a:solidFill>
                        </a:rPr>
                        <a:t>E</a:t>
                      </a:r>
                      <a:r>
                        <a:rPr lang="en-NZ" sz="1200" b="0" dirty="0">
                          <a:solidFill>
                            <a:schemeClr val="tx1">
                              <a:lumMod val="76000"/>
                              <a:lumOff val="24000"/>
                            </a:schemeClr>
                          </a:solidFill>
                        </a:rPr>
                        <a:t>xposure</a:t>
                      </a:r>
                      <a:r>
                        <a:rPr lang="en-NZ" sz="1200" dirty="0">
                          <a:solidFill>
                            <a:schemeClr val="tx1">
                              <a:lumMod val="76000"/>
                              <a:lumOff val="24000"/>
                            </a:schemeClr>
                          </a:solidFill>
                        </a:rPr>
                        <a:t>, </a:t>
                      </a:r>
                      <a:r>
                        <a:rPr lang="en-NZ" sz="1200" b="1" dirty="0">
                          <a:solidFill>
                            <a:schemeClr val="tx1">
                              <a:lumMod val="76000"/>
                              <a:lumOff val="24000"/>
                            </a:schemeClr>
                          </a:solidFill>
                        </a:rPr>
                        <a:t>O</a:t>
                      </a:r>
                      <a:r>
                        <a:rPr lang="en-NZ" sz="1200" b="0" dirty="0">
                          <a:solidFill>
                            <a:schemeClr val="tx1">
                              <a:lumMod val="76000"/>
                              <a:lumOff val="24000"/>
                            </a:schemeClr>
                          </a:solidFill>
                        </a:rPr>
                        <a:t>utcome</a:t>
                      </a:r>
                      <a:endParaRPr lang="en-US" dirty="0"/>
                    </a:p>
                  </a:txBody>
                  <a:tcPr>
                    <a:solidFill>
                      <a:schemeClr val="bg2">
                        <a:lumMod val="90000"/>
                      </a:schemeClr>
                    </a:solidFill>
                  </a:tcPr>
                </a:tc>
                <a:tc>
                  <a:txBody>
                    <a:bodyPr/>
                    <a:lstStyle/>
                    <a:p>
                      <a:pPr lvl="0">
                        <a:buNone/>
                      </a:pPr>
                      <a:r>
                        <a:rPr lang="en-NZ" sz="1300" b="0" dirty="0">
                          <a:solidFill>
                            <a:schemeClr val="tx1">
                              <a:lumMod val="76000"/>
                              <a:lumOff val="24000"/>
                            </a:schemeClr>
                          </a:solidFill>
                        </a:rPr>
                        <a:t>Qualitative research questions.</a:t>
                      </a:r>
                      <a:endParaRPr lang="en-US" dirty="0"/>
                    </a:p>
                  </a:txBody>
                  <a:tcPr>
                    <a:solidFill>
                      <a:schemeClr val="bg2">
                        <a:lumMod val="90000"/>
                      </a:schemeClr>
                    </a:solidFill>
                  </a:tcPr>
                </a:tc>
                <a:tc>
                  <a:txBody>
                    <a:bodyPr/>
                    <a:lstStyle/>
                    <a:p>
                      <a:pPr lvl="0">
                        <a:buNone/>
                      </a:pPr>
                      <a:r>
                        <a:rPr lang="en-US" sz="1400" b="1" i="0" kern="1200" dirty="0">
                          <a:solidFill>
                            <a:schemeClr val="tx1">
                              <a:lumMod val="76000"/>
                              <a:lumOff val="24000"/>
                            </a:schemeClr>
                          </a:solidFill>
                          <a:effectLst/>
                          <a:latin typeface="+mn-lt"/>
                          <a:ea typeface="+mn-ea"/>
                          <a:cs typeface="+mn-cs"/>
                        </a:rPr>
                        <a:t>Example question:</a:t>
                      </a:r>
                      <a:r>
                        <a:rPr lang="en-US" sz="1400" b="0" i="0" kern="1200" dirty="0">
                          <a:solidFill>
                            <a:schemeClr val="tx1">
                              <a:lumMod val="76000"/>
                              <a:lumOff val="24000"/>
                            </a:schemeClr>
                          </a:solidFill>
                          <a:effectLst/>
                          <a:latin typeface="+mn-lt"/>
                          <a:ea typeface="+mn-ea"/>
                          <a:cs typeface="+mn-cs"/>
                        </a:rPr>
                        <a:t> </a:t>
                      </a:r>
                      <a:r>
                        <a:rPr lang="en-US" sz="1400" b="0" i="0" u="none" strike="noStrike" kern="1200" noProof="0" dirty="0">
                          <a:solidFill>
                            <a:schemeClr val="tx1">
                              <a:lumMod val="76000"/>
                              <a:lumOff val="24000"/>
                            </a:schemeClr>
                          </a:solidFill>
                          <a:effectLst/>
                        </a:rPr>
                        <a:t>How does access to green spaces affect the mental health and well-being of adults living in urban areas?</a:t>
                      </a:r>
                      <a:endParaRPr lang="en-NZ" sz="1050" u="none" strike="noStrike" noProof="0" dirty="0">
                        <a:solidFill>
                          <a:schemeClr val="tx1">
                            <a:lumMod val="76000"/>
                            <a:lumOff val="24000"/>
                          </a:schemeClr>
                        </a:solidFill>
                      </a:endParaRPr>
                    </a:p>
                  </a:txBody>
                  <a:tcPr>
                    <a:solidFill>
                      <a:schemeClr val="bg2">
                        <a:lumMod val="90000"/>
                      </a:schemeClr>
                    </a:solidFill>
                  </a:tcPr>
                </a:tc>
                <a:extLst>
                  <a:ext uri="{0D108BD9-81ED-4DB2-BD59-A6C34878D82A}">
                    <a16:rowId xmlns:a16="http://schemas.microsoft.com/office/drawing/2014/main" val="1768466332"/>
                  </a:ext>
                </a:extLst>
              </a:tr>
              <a:tr h="1101347">
                <a:tc>
                  <a:txBody>
                    <a:bodyPr/>
                    <a:lstStyle/>
                    <a:p>
                      <a:r>
                        <a:rPr lang="en-NZ" sz="1600" b="1" dirty="0">
                          <a:solidFill>
                            <a:schemeClr val="tx1">
                              <a:lumMod val="76000"/>
                              <a:lumOff val="24000"/>
                            </a:schemeClr>
                          </a:solidFill>
                        </a:rPr>
                        <a:t>P C </a:t>
                      </a:r>
                      <a:r>
                        <a:rPr lang="en-NZ" sz="1600" b="1" dirty="0" err="1">
                          <a:solidFill>
                            <a:schemeClr val="tx1">
                              <a:lumMod val="76000"/>
                              <a:lumOff val="24000"/>
                            </a:schemeClr>
                          </a:solidFill>
                        </a:rPr>
                        <a:t>C</a:t>
                      </a:r>
                      <a:endParaRPr lang="en-NZ" sz="1600" b="1" dirty="0">
                        <a:solidFill>
                          <a:schemeClr val="tx1">
                            <a:lumMod val="76000"/>
                            <a:lumOff val="24000"/>
                          </a:schemeClr>
                        </a:solidFill>
                      </a:endParaRPr>
                    </a:p>
                  </a:txBody>
                  <a:tcPr>
                    <a:solidFill>
                      <a:schemeClr val="bg2"/>
                    </a:solidFill>
                  </a:tcPr>
                </a:tc>
                <a:tc>
                  <a:txBody>
                    <a:bodyPr/>
                    <a:lstStyle/>
                    <a:p>
                      <a:r>
                        <a:rPr lang="en-NZ" sz="1200" b="1" dirty="0">
                          <a:solidFill>
                            <a:schemeClr val="tx1">
                              <a:lumMod val="76000"/>
                              <a:lumOff val="24000"/>
                            </a:schemeClr>
                          </a:solidFill>
                        </a:rPr>
                        <a:t>P</a:t>
                      </a:r>
                      <a:r>
                        <a:rPr lang="en-NZ" sz="1200" dirty="0">
                          <a:solidFill>
                            <a:schemeClr val="tx1">
                              <a:lumMod val="76000"/>
                              <a:lumOff val="24000"/>
                            </a:schemeClr>
                          </a:solidFill>
                        </a:rPr>
                        <a:t>opulation, </a:t>
                      </a:r>
                      <a:r>
                        <a:rPr lang="en-NZ" sz="1200" b="1" dirty="0">
                          <a:solidFill>
                            <a:schemeClr val="tx1">
                              <a:lumMod val="76000"/>
                              <a:lumOff val="24000"/>
                            </a:schemeClr>
                          </a:solidFill>
                        </a:rPr>
                        <a:t>C</a:t>
                      </a:r>
                      <a:r>
                        <a:rPr lang="en-NZ" sz="1200" dirty="0">
                          <a:solidFill>
                            <a:schemeClr val="tx1">
                              <a:lumMod val="76000"/>
                              <a:lumOff val="24000"/>
                            </a:schemeClr>
                          </a:solidFill>
                        </a:rPr>
                        <a:t>oncept, </a:t>
                      </a:r>
                      <a:r>
                        <a:rPr lang="en-NZ" sz="1200" b="1" dirty="0">
                          <a:solidFill>
                            <a:schemeClr val="tx1">
                              <a:lumMod val="76000"/>
                              <a:lumOff val="24000"/>
                            </a:schemeClr>
                          </a:solidFill>
                        </a:rPr>
                        <a:t>C</a:t>
                      </a:r>
                      <a:r>
                        <a:rPr lang="en-NZ" sz="1200" dirty="0">
                          <a:solidFill>
                            <a:schemeClr val="tx1">
                              <a:lumMod val="76000"/>
                              <a:lumOff val="24000"/>
                            </a:schemeClr>
                          </a:solidFill>
                        </a:rPr>
                        <a:t>ontext</a:t>
                      </a:r>
                    </a:p>
                  </a:txBody>
                  <a:tcPr>
                    <a:solidFill>
                      <a:schemeClr val="bg2"/>
                    </a:solidFill>
                  </a:tcPr>
                </a:tc>
                <a:tc>
                  <a:txBody>
                    <a:bodyPr/>
                    <a:lstStyle/>
                    <a:p>
                      <a:r>
                        <a:rPr lang="en-US" sz="1300" dirty="0">
                          <a:solidFill>
                            <a:schemeClr val="tx1">
                              <a:lumMod val="76000"/>
                              <a:lumOff val="24000"/>
                            </a:schemeClr>
                          </a:solidFill>
                        </a:rPr>
                        <a:t>Both qualitative and quantitative (mixed methods) topics, commonly used in scoping reviews</a:t>
                      </a:r>
                      <a:endParaRPr lang="en-NZ" sz="1300" dirty="0">
                        <a:solidFill>
                          <a:schemeClr val="tx1">
                            <a:lumMod val="76000"/>
                            <a:lumOff val="24000"/>
                          </a:schemeClr>
                        </a:solidFill>
                      </a:endParaRPr>
                    </a:p>
                  </a:txBody>
                  <a:tcPr>
                    <a:solidFill>
                      <a:schemeClr val="bg2"/>
                    </a:solidFill>
                  </a:tcPr>
                </a:tc>
                <a:tc>
                  <a:txBody>
                    <a:bodyPr/>
                    <a:lstStyle/>
                    <a:p>
                      <a:r>
                        <a:rPr lang="en-US" sz="1400" b="1" i="0" kern="1200" dirty="0">
                          <a:solidFill>
                            <a:schemeClr val="tx1">
                              <a:lumMod val="76000"/>
                              <a:lumOff val="24000"/>
                            </a:schemeClr>
                          </a:solidFill>
                          <a:effectLst/>
                          <a:latin typeface="+mn-lt"/>
                          <a:ea typeface="+mn-ea"/>
                          <a:cs typeface="+mn-cs"/>
                        </a:rPr>
                        <a:t>Example question: </a:t>
                      </a:r>
                      <a:r>
                        <a:rPr lang="en-US" sz="1400" b="0" i="0" u="none" strike="noStrike" kern="1200" noProof="0" dirty="0">
                          <a:solidFill>
                            <a:schemeClr val="tx1">
                              <a:lumMod val="76000"/>
                              <a:lumOff val="24000"/>
                            </a:schemeClr>
                          </a:solidFill>
                          <a:effectLst/>
                        </a:rPr>
                        <a:t>How do high school teachers perceive online teaching methods in middle income countries?</a:t>
                      </a:r>
                      <a:endParaRPr lang="en-NZ" sz="1050" u="none" strike="noStrike" noProof="0" dirty="0">
                        <a:solidFill>
                          <a:schemeClr val="tx1">
                            <a:lumMod val="76000"/>
                            <a:lumOff val="24000"/>
                          </a:schemeClr>
                        </a:solidFill>
                      </a:endParaRPr>
                    </a:p>
                  </a:txBody>
                  <a:tcPr>
                    <a:solidFill>
                      <a:schemeClr val="bg2"/>
                    </a:solidFill>
                  </a:tcPr>
                </a:tc>
                <a:extLst>
                  <a:ext uri="{0D108BD9-81ED-4DB2-BD59-A6C34878D82A}">
                    <a16:rowId xmlns:a16="http://schemas.microsoft.com/office/drawing/2014/main" val="4196292334"/>
                  </a:ext>
                </a:extLst>
              </a:tr>
              <a:tr h="740561">
                <a:tc>
                  <a:txBody>
                    <a:bodyPr/>
                    <a:lstStyle/>
                    <a:p>
                      <a:r>
                        <a:rPr lang="en-NZ" sz="1600" b="1" dirty="0">
                          <a:solidFill>
                            <a:schemeClr val="tx1">
                              <a:lumMod val="76000"/>
                              <a:lumOff val="24000"/>
                            </a:schemeClr>
                          </a:solidFill>
                        </a:rPr>
                        <a:t>S P I D E R</a:t>
                      </a:r>
                    </a:p>
                  </a:txBody>
                  <a:tcPr>
                    <a:solidFill>
                      <a:schemeClr val="bg2">
                        <a:lumMod val="90000"/>
                      </a:schemeClr>
                    </a:solidFill>
                  </a:tcPr>
                </a:tc>
                <a:tc>
                  <a:txBody>
                    <a:bodyPr/>
                    <a:lstStyle/>
                    <a:p>
                      <a:r>
                        <a:rPr lang="en-NZ" sz="1200" b="1" dirty="0">
                          <a:solidFill>
                            <a:schemeClr val="tx1">
                              <a:lumMod val="76000"/>
                              <a:lumOff val="24000"/>
                            </a:schemeClr>
                          </a:solidFill>
                        </a:rPr>
                        <a:t>S</a:t>
                      </a:r>
                      <a:r>
                        <a:rPr lang="en-NZ" sz="1200" dirty="0">
                          <a:solidFill>
                            <a:schemeClr val="tx1">
                              <a:lumMod val="76000"/>
                              <a:lumOff val="24000"/>
                            </a:schemeClr>
                          </a:solidFill>
                        </a:rPr>
                        <a:t>ample, </a:t>
                      </a:r>
                      <a:r>
                        <a:rPr lang="en-NZ" sz="1200" b="1" dirty="0">
                          <a:solidFill>
                            <a:schemeClr val="tx1">
                              <a:lumMod val="76000"/>
                              <a:lumOff val="24000"/>
                            </a:schemeClr>
                          </a:solidFill>
                        </a:rPr>
                        <a:t>P</a:t>
                      </a:r>
                      <a:r>
                        <a:rPr lang="en-NZ" sz="1200" dirty="0">
                          <a:solidFill>
                            <a:schemeClr val="tx1">
                              <a:lumMod val="76000"/>
                              <a:lumOff val="24000"/>
                            </a:schemeClr>
                          </a:solidFill>
                        </a:rPr>
                        <a:t>henomenon of </a:t>
                      </a:r>
                      <a:r>
                        <a:rPr lang="en-NZ" sz="1200" b="1" dirty="0">
                          <a:solidFill>
                            <a:schemeClr val="tx1">
                              <a:lumMod val="76000"/>
                              <a:lumOff val="24000"/>
                            </a:schemeClr>
                          </a:solidFill>
                        </a:rPr>
                        <a:t>I</a:t>
                      </a:r>
                      <a:r>
                        <a:rPr lang="en-NZ" sz="1200" dirty="0">
                          <a:solidFill>
                            <a:schemeClr val="tx1">
                              <a:lumMod val="76000"/>
                              <a:lumOff val="24000"/>
                            </a:schemeClr>
                          </a:solidFill>
                        </a:rPr>
                        <a:t>nterest, </a:t>
                      </a:r>
                      <a:r>
                        <a:rPr lang="en-NZ" sz="1200" b="1" dirty="0">
                          <a:solidFill>
                            <a:schemeClr val="tx1">
                              <a:lumMod val="76000"/>
                              <a:lumOff val="24000"/>
                            </a:schemeClr>
                          </a:solidFill>
                        </a:rPr>
                        <a:t>D</a:t>
                      </a:r>
                      <a:r>
                        <a:rPr lang="en-NZ" sz="1200" dirty="0">
                          <a:solidFill>
                            <a:schemeClr val="tx1">
                              <a:lumMod val="76000"/>
                              <a:lumOff val="24000"/>
                            </a:schemeClr>
                          </a:solidFill>
                        </a:rPr>
                        <a:t>esign, </a:t>
                      </a:r>
                      <a:r>
                        <a:rPr lang="en-NZ" sz="1200" b="1" dirty="0">
                          <a:solidFill>
                            <a:schemeClr val="tx1">
                              <a:lumMod val="76000"/>
                              <a:lumOff val="24000"/>
                            </a:schemeClr>
                          </a:solidFill>
                        </a:rPr>
                        <a:t>E</a:t>
                      </a:r>
                      <a:r>
                        <a:rPr lang="en-NZ" sz="1200" dirty="0">
                          <a:solidFill>
                            <a:schemeClr val="tx1">
                              <a:lumMod val="76000"/>
                              <a:lumOff val="24000"/>
                            </a:schemeClr>
                          </a:solidFill>
                        </a:rPr>
                        <a:t>valuation, </a:t>
                      </a:r>
                      <a:r>
                        <a:rPr lang="en-NZ" sz="1200" b="1" dirty="0">
                          <a:solidFill>
                            <a:schemeClr val="tx1">
                              <a:lumMod val="76000"/>
                              <a:lumOff val="24000"/>
                            </a:schemeClr>
                          </a:solidFill>
                        </a:rPr>
                        <a:t>R</a:t>
                      </a:r>
                      <a:r>
                        <a:rPr lang="en-NZ" sz="1200" dirty="0">
                          <a:solidFill>
                            <a:schemeClr val="tx1">
                              <a:lumMod val="76000"/>
                              <a:lumOff val="24000"/>
                            </a:schemeClr>
                          </a:solidFill>
                        </a:rPr>
                        <a:t>esearch Type</a:t>
                      </a:r>
                    </a:p>
                  </a:txBody>
                  <a:tcPr>
                    <a:solidFill>
                      <a:schemeClr val="bg2">
                        <a:lumMod val="90000"/>
                      </a:schemeClr>
                    </a:solidFill>
                  </a:tcPr>
                </a:tc>
                <a:tc>
                  <a:txBody>
                    <a:bodyPr/>
                    <a:lstStyle/>
                    <a:p>
                      <a:r>
                        <a:rPr lang="en-US" sz="1300" dirty="0">
                          <a:solidFill>
                            <a:schemeClr val="tx1">
                              <a:lumMod val="76000"/>
                              <a:lumOff val="24000"/>
                            </a:schemeClr>
                          </a:solidFill>
                        </a:rPr>
                        <a:t>Useful for qualitative and mixed method type research questions.</a:t>
                      </a:r>
                      <a:endParaRPr lang="en-NZ" sz="1300" dirty="0">
                        <a:solidFill>
                          <a:schemeClr val="tx1">
                            <a:lumMod val="76000"/>
                            <a:lumOff val="24000"/>
                          </a:schemeClr>
                        </a:solidFill>
                      </a:endParaRPr>
                    </a:p>
                  </a:txBody>
                  <a:tcPr>
                    <a:solidFill>
                      <a:schemeClr val="bg2">
                        <a:lumMod val="90000"/>
                      </a:schemeClr>
                    </a:solidFill>
                  </a:tcPr>
                </a:tc>
                <a:tc>
                  <a:txBody>
                    <a:bodyPr/>
                    <a:lstStyle/>
                    <a:p>
                      <a:r>
                        <a:rPr lang="en-US" sz="1400" b="1" i="0" kern="1200" dirty="0">
                          <a:solidFill>
                            <a:schemeClr val="tx1">
                              <a:lumMod val="76000"/>
                              <a:lumOff val="24000"/>
                            </a:schemeClr>
                          </a:solidFill>
                          <a:effectLst/>
                          <a:latin typeface="+mn-lt"/>
                          <a:ea typeface="+mn-ea"/>
                          <a:cs typeface="+mn-cs"/>
                        </a:rPr>
                        <a:t>Example question:</a:t>
                      </a:r>
                      <a:r>
                        <a:rPr lang="en-US" sz="1400" b="0" i="0" kern="1200" dirty="0">
                          <a:solidFill>
                            <a:schemeClr val="tx1">
                              <a:lumMod val="76000"/>
                              <a:lumOff val="24000"/>
                            </a:schemeClr>
                          </a:solidFill>
                          <a:effectLst/>
                          <a:latin typeface="+mn-lt"/>
                          <a:ea typeface="+mn-ea"/>
                          <a:cs typeface="+mn-cs"/>
                        </a:rPr>
                        <a:t> </a:t>
                      </a:r>
                      <a:r>
                        <a:rPr lang="en-US" sz="1400" b="0" i="0" u="none" strike="noStrike" kern="1200" noProof="0" dirty="0">
                          <a:solidFill>
                            <a:srgbClr val="242424"/>
                          </a:solidFill>
                          <a:effectLst/>
                        </a:rPr>
                        <a:t>What are the experiences of visitors at historical reenactment events, and how do these experiences influence their understanding of history?</a:t>
                      </a:r>
                      <a:endParaRPr lang="en-NZ" sz="1050" u="none" strike="noStrike" noProof="0" dirty="0">
                        <a:solidFill>
                          <a:srgbClr val="242424"/>
                        </a:solidFill>
                      </a:endParaRPr>
                    </a:p>
                  </a:txBody>
                  <a:tcPr>
                    <a:solidFill>
                      <a:schemeClr val="bg2">
                        <a:lumMod val="90000"/>
                      </a:schemeClr>
                    </a:solidFill>
                  </a:tcPr>
                </a:tc>
                <a:extLst>
                  <a:ext uri="{0D108BD9-81ED-4DB2-BD59-A6C34878D82A}">
                    <a16:rowId xmlns:a16="http://schemas.microsoft.com/office/drawing/2014/main" val="1665434237"/>
                  </a:ext>
                </a:extLst>
              </a:tr>
              <a:tr h="740561">
                <a:tc>
                  <a:txBody>
                    <a:bodyPr/>
                    <a:lstStyle/>
                    <a:p>
                      <a:r>
                        <a:rPr lang="en-NZ" sz="1600" b="1" dirty="0">
                          <a:solidFill>
                            <a:schemeClr val="tx1">
                              <a:lumMod val="76000"/>
                              <a:lumOff val="24000"/>
                            </a:schemeClr>
                          </a:solidFill>
                        </a:rPr>
                        <a:t>S P I C E</a:t>
                      </a:r>
                    </a:p>
                  </a:txBody>
                  <a:tcPr>
                    <a:solidFill>
                      <a:schemeClr val="bg2"/>
                    </a:solidFill>
                  </a:tcPr>
                </a:tc>
                <a:tc>
                  <a:txBody>
                    <a:bodyPr/>
                    <a:lstStyle/>
                    <a:p>
                      <a:r>
                        <a:rPr lang="en-NZ" sz="1200" b="1" dirty="0">
                          <a:solidFill>
                            <a:schemeClr val="tx1">
                              <a:lumMod val="76000"/>
                              <a:lumOff val="24000"/>
                            </a:schemeClr>
                          </a:solidFill>
                        </a:rPr>
                        <a:t>S</a:t>
                      </a:r>
                      <a:r>
                        <a:rPr lang="en-NZ" sz="1200" dirty="0">
                          <a:solidFill>
                            <a:schemeClr val="tx1">
                              <a:lumMod val="76000"/>
                              <a:lumOff val="24000"/>
                            </a:schemeClr>
                          </a:solidFill>
                        </a:rPr>
                        <a:t>etting, </a:t>
                      </a:r>
                      <a:r>
                        <a:rPr lang="en-NZ" sz="1200" b="1" dirty="0">
                          <a:solidFill>
                            <a:schemeClr val="tx1">
                              <a:lumMod val="76000"/>
                              <a:lumOff val="24000"/>
                            </a:schemeClr>
                          </a:solidFill>
                        </a:rPr>
                        <a:t>P</a:t>
                      </a:r>
                      <a:r>
                        <a:rPr lang="en-NZ" sz="1200" dirty="0">
                          <a:solidFill>
                            <a:schemeClr val="tx1">
                              <a:lumMod val="76000"/>
                              <a:lumOff val="24000"/>
                            </a:schemeClr>
                          </a:solidFill>
                        </a:rPr>
                        <a:t>opulation or perspective, </a:t>
                      </a:r>
                      <a:r>
                        <a:rPr lang="en-NZ" sz="1200" b="1" dirty="0">
                          <a:solidFill>
                            <a:schemeClr val="tx1">
                              <a:lumMod val="76000"/>
                              <a:lumOff val="24000"/>
                            </a:schemeClr>
                          </a:solidFill>
                        </a:rPr>
                        <a:t>I</a:t>
                      </a:r>
                      <a:r>
                        <a:rPr lang="en-NZ" sz="1200" dirty="0">
                          <a:solidFill>
                            <a:schemeClr val="tx1">
                              <a:lumMod val="76000"/>
                              <a:lumOff val="24000"/>
                            </a:schemeClr>
                          </a:solidFill>
                        </a:rPr>
                        <a:t>ntervention, </a:t>
                      </a:r>
                      <a:r>
                        <a:rPr lang="en-NZ" sz="1200" b="1" dirty="0">
                          <a:solidFill>
                            <a:schemeClr val="tx1">
                              <a:lumMod val="76000"/>
                              <a:lumOff val="24000"/>
                            </a:schemeClr>
                          </a:solidFill>
                        </a:rPr>
                        <a:t>C</a:t>
                      </a:r>
                      <a:r>
                        <a:rPr lang="en-NZ" sz="1200" dirty="0">
                          <a:solidFill>
                            <a:schemeClr val="tx1">
                              <a:lumMod val="76000"/>
                              <a:lumOff val="24000"/>
                            </a:schemeClr>
                          </a:solidFill>
                        </a:rPr>
                        <a:t>omparison, </a:t>
                      </a:r>
                      <a:r>
                        <a:rPr lang="en-NZ" sz="1200" b="1" dirty="0">
                          <a:solidFill>
                            <a:schemeClr val="tx1">
                              <a:lumMod val="76000"/>
                              <a:lumOff val="24000"/>
                            </a:schemeClr>
                          </a:solidFill>
                        </a:rPr>
                        <a:t>E</a:t>
                      </a:r>
                      <a:r>
                        <a:rPr lang="en-NZ" sz="1200" dirty="0">
                          <a:solidFill>
                            <a:schemeClr val="tx1">
                              <a:lumMod val="76000"/>
                              <a:lumOff val="24000"/>
                            </a:schemeClr>
                          </a:solidFill>
                        </a:rPr>
                        <a:t>valuation</a:t>
                      </a:r>
                    </a:p>
                  </a:txBody>
                  <a:tcPr>
                    <a:solidFill>
                      <a:schemeClr val="bg2"/>
                    </a:solidFill>
                  </a:tcPr>
                </a:tc>
                <a:tc>
                  <a:txBody>
                    <a:bodyPr/>
                    <a:lstStyle/>
                    <a:p>
                      <a:r>
                        <a:rPr lang="en-US" sz="1300" b="0" i="0" kern="1200" dirty="0">
                          <a:solidFill>
                            <a:schemeClr val="tx1">
                              <a:lumMod val="76000"/>
                              <a:lumOff val="24000"/>
                            </a:schemeClr>
                          </a:solidFill>
                          <a:effectLst/>
                          <a:latin typeface="+mn-lt"/>
                          <a:ea typeface="+mn-ea"/>
                          <a:cs typeface="+mn-cs"/>
                        </a:rPr>
                        <a:t>Useful for qualitative and mixed method type research questions.</a:t>
                      </a:r>
                      <a:endParaRPr lang="en-NZ" sz="1300" dirty="0">
                        <a:solidFill>
                          <a:schemeClr val="tx1">
                            <a:lumMod val="76000"/>
                            <a:lumOff val="24000"/>
                          </a:schemeClr>
                        </a:solidFill>
                      </a:endParaRPr>
                    </a:p>
                  </a:txBody>
                  <a:tcPr>
                    <a:solidFill>
                      <a:schemeClr val="bg2"/>
                    </a:solidFill>
                  </a:tcPr>
                </a:tc>
                <a:tc>
                  <a:txBody>
                    <a:bodyPr/>
                    <a:lstStyle/>
                    <a:p>
                      <a:r>
                        <a:rPr lang="en-US" sz="1400" b="1" i="0" kern="1200" dirty="0">
                          <a:solidFill>
                            <a:schemeClr val="tx1">
                              <a:lumMod val="76000"/>
                              <a:lumOff val="24000"/>
                            </a:schemeClr>
                          </a:solidFill>
                          <a:effectLst/>
                          <a:latin typeface="+mn-lt"/>
                          <a:ea typeface="+mn-ea"/>
                          <a:cs typeface="+mn-cs"/>
                        </a:rPr>
                        <a:t>Example question:</a:t>
                      </a:r>
                      <a:r>
                        <a:rPr lang="en-US" sz="1400" b="0" i="0" kern="1200" dirty="0">
                          <a:solidFill>
                            <a:schemeClr val="tx1">
                              <a:lumMod val="76000"/>
                              <a:lumOff val="24000"/>
                            </a:schemeClr>
                          </a:solidFill>
                          <a:effectLst/>
                          <a:latin typeface="+mn-lt"/>
                          <a:ea typeface="+mn-ea"/>
                          <a:cs typeface="+mn-cs"/>
                        </a:rPr>
                        <a:t> </a:t>
                      </a:r>
                      <a:r>
                        <a:rPr lang="en-US" sz="1400" b="0" i="0" u="none" strike="noStrike" kern="1200" noProof="0" dirty="0">
                          <a:solidFill>
                            <a:schemeClr val="tx1">
                              <a:lumMod val="76000"/>
                              <a:lumOff val="24000"/>
                            </a:schemeClr>
                          </a:solidFill>
                          <a:effectLst/>
                        </a:rPr>
                        <a:t>What are the effects of predictive maintenance systems on the operational reliability of industrial machinery?</a:t>
                      </a:r>
                      <a:endParaRPr lang="en-NZ" sz="1050" u="none" strike="noStrike" noProof="0" dirty="0">
                        <a:solidFill>
                          <a:schemeClr val="tx1">
                            <a:lumMod val="76000"/>
                            <a:lumOff val="24000"/>
                          </a:schemeClr>
                        </a:solidFill>
                      </a:endParaRPr>
                    </a:p>
                  </a:txBody>
                  <a:tcPr>
                    <a:solidFill>
                      <a:schemeClr val="bg2"/>
                    </a:solidFill>
                  </a:tcPr>
                </a:tc>
                <a:extLst>
                  <a:ext uri="{0D108BD9-81ED-4DB2-BD59-A6C34878D82A}">
                    <a16:rowId xmlns:a16="http://schemas.microsoft.com/office/drawing/2014/main" val="504179509"/>
                  </a:ext>
                </a:extLst>
              </a:tr>
              <a:tr h="740561">
                <a:tc>
                  <a:txBody>
                    <a:bodyPr/>
                    <a:lstStyle/>
                    <a:p>
                      <a:r>
                        <a:rPr lang="en-NZ" sz="1600" b="1" dirty="0">
                          <a:solidFill>
                            <a:schemeClr val="tx1">
                              <a:lumMod val="76000"/>
                              <a:lumOff val="24000"/>
                            </a:schemeClr>
                          </a:solidFill>
                        </a:rPr>
                        <a:t>E C L I P S E</a:t>
                      </a:r>
                    </a:p>
                  </a:txBody>
                  <a:tcPr>
                    <a:solidFill>
                      <a:schemeClr val="bg2">
                        <a:lumMod val="90000"/>
                      </a:schemeClr>
                    </a:solidFill>
                  </a:tcPr>
                </a:tc>
                <a:tc>
                  <a:txBody>
                    <a:bodyPr/>
                    <a:lstStyle/>
                    <a:p>
                      <a:r>
                        <a:rPr lang="en-NZ" sz="1200" b="1" dirty="0">
                          <a:solidFill>
                            <a:schemeClr val="tx1">
                              <a:lumMod val="76000"/>
                              <a:lumOff val="24000"/>
                            </a:schemeClr>
                          </a:solidFill>
                        </a:rPr>
                        <a:t>E</a:t>
                      </a:r>
                      <a:r>
                        <a:rPr lang="en-NZ" sz="1200" dirty="0">
                          <a:solidFill>
                            <a:schemeClr val="tx1">
                              <a:lumMod val="76000"/>
                              <a:lumOff val="24000"/>
                            </a:schemeClr>
                          </a:solidFill>
                        </a:rPr>
                        <a:t>xpectation, </a:t>
                      </a:r>
                      <a:r>
                        <a:rPr lang="en-NZ" sz="1200" b="1" dirty="0" err="1">
                          <a:solidFill>
                            <a:schemeClr val="tx1">
                              <a:lumMod val="76000"/>
                              <a:lumOff val="24000"/>
                            </a:schemeClr>
                          </a:solidFill>
                        </a:rPr>
                        <a:t>C</a:t>
                      </a:r>
                      <a:r>
                        <a:rPr lang="en-NZ" sz="1200" dirty="0" err="1">
                          <a:solidFill>
                            <a:schemeClr val="tx1">
                              <a:lumMod val="76000"/>
                              <a:lumOff val="24000"/>
                            </a:schemeClr>
                          </a:solidFill>
                        </a:rPr>
                        <a:t>ilent</a:t>
                      </a:r>
                      <a:r>
                        <a:rPr lang="en-NZ" sz="1200" dirty="0">
                          <a:solidFill>
                            <a:schemeClr val="tx1">
                              <a:lumMod val="76000"/>
                              <a:lumOff val="24000"/>
                            </a:schemeClr>
                          </a:solidFill>
                        </a:rPr>
                        <a:t> group, </a:t>
                      </a:r>
                      <a:r>
                        <a:rPr lang="en-NZ" sz="1200" b="1" dirty="0">
                          <a:solidFill>
                            <a:schemeClr val="tx1">
                              <a:lumMod val="76000"/>
                              <a:lumOff val="24000"/>
                            </a:schemeClr>
                          </a:solidFill>
                        </a:rPr>
                        <a:t>L</a:t>
                      </a:r>
                      <a:r>
                        <a:rPr lang="en-NZ" sz="1200" dirty="0">
                          <a:solidFill>
                            <a:schemeClr val="tx1">
                              <a:lumMod val="76000"/>
                              <a:lumOff val="24000"/>
                            </a:schemeClr>
                          </a:solidFill>
                        </a:rPr>
                        <a:t>ocation, </a:t>
                      </a:r>
                      <a:r>
                        <a:rPr lang="en-NZ" sz="1200" b="1" dirty="0">
                          <a:solidFill>
                            <a:schemeClr val="tx1">
                              <a:lumMod val="76000"/>
                              <a:lumOff val="24000"/>
                            </a:schemeClr>
                          </a:solidFill>
                        </a:rPr>
                        <a:t>I</a:t>
                      </a:r>
                      <a:r>
                        <a:rPr lang="en-NZ" sz="1200" dirty="0">
                          <a:solidFill>
                            <a:schemeClr val="tx1">
                              <a:lumMod val="76000"/>
                              <a:lumOff val="24000"/>
                            </a:schemeClr>
                          </a:solidFill>
                        </a:rPr>
                        <a:t>mpact, </a:t>
                      </a:r>
                      <a:r>
                        <a:rPr lang="en-NZ" sz="1200" b="1" dirty="0">
                          <a:solidFill>
                            <a:schemeClr val="tx1">
                              <a:lumMod val="76000"/>
                              <a:lumOff val="24000"/>
                            </a:schemeClr>
                          </a:solidFill>
                        </a:rPr>
                        <a:t>P</a:t>
                      </a:r>
                      <a:r>
                        <a:rPr lang="en-NZ" sz="1200" dirty="0">
                          <a:solidFill>
                            <a:schemeClr val="tx1">
                              <a:lumMod val="76000"/>
                              <a:lumOff val="24000"/>
                            </a:schemeClr>
                          </a:solidFill>
                        </a:rPr>
                        <a:t>rofessionals, </a:t>
                      </a:r>
                      <a:r>
                        <a:rPr lang="en-NZ" sz="1200" b="1" dirty="0" err="1">
                          <a:solidFill>
                            <a:schemeClr val="tx1">
                              <a:lumMod val="76000"/>
                              <a:lumOff val="24000"/>
                            </a:schemeClr>
                          </a:solidFill>
                        </a:rPr>
                        <a:t>SE</a:t>
                      </a:r>
                      <a:r>
                        <a:rPr lang="en-NZ" sz="1200" dirty="0" err="1">
                          <a:solidFill>
                            <a:schemeClr val="tx1">
                              <a:lumMod val="76000"/>
                              <a:lumOff val="24000"/>
                            </a:schemeClr>
                          </a:solidFill>
                        </a:rPr>
                        <a:t>rvice</a:t>
                      </a:r>
                    </a:p>
                  </a:txBody>
                  <a:tcPr>
                    <a:solidFill>
                      <a:schemeClr val="bg2">
                        <a:lumMod val="90000"/>
                      </a:schemeClr>
                    </a:solidFill>
                  </a:tcPr>
                </a:tc>
                <a:tc>
                  <a:txBody>
                    <a:bodyPr/>
                    <a:lstStyle/>
                    <a:p>
                      <a:r>
                        <a:rPr lang="en-US" sz="1300" dirty="0">
                          <a:solidFill>
                            <a:schemeClr val="tx1">
                              <a:lumMod val="76000"/>
                              <a:lumOff val="24000"/>
                            </a:schemeClr>
                          </a:solidFill>
                        </a:rPr>
                        <a:t>Useful for qualitative and mixed method type research questions.</a:t>
                      </a:r>
                    </a:p>
                  </a:txBody>
                  <a:tcPr>
                    <a:solidFill>
                      <a:schemeClr val="bg2">
                        <a:lumMod val="90000"/>
                      </a:schemeClr>
                    </a:solidFill>
                  </a:tcPr>
                </a:tc>
                <a:tc>
                  <a:txBody>
                    <a:bodyPr/>
                    <a:lstStyle/>
                    <a:p>
                      <a:r>
                        <a:rPr lang="en-US" sz="1400" b="1" i="0" kern="1200" dirty="0">
                          <a:solidFill>
                            <a:schemeClr val="tx1">
                              <a:lumMod val="76000"/>
                              <a:lumOff val="24000"/>
                            </a:schemeClr>
                          </a:solidFill>
                          <a:effectLst/>
                          <a:latin typeface="+mn-lt"/>
                          <a:ea typeface="+mn-ea"/>
                          <a:cs typeface="+mn-cs"/>
                        </a:rPr>
                        <a:t>Example question:</a:t>
                      </a:r>
                      <a:r>
                        <a:rPr lang="en-US" sz="1400" b="0" i="0" kern="1200" dirty="0">
                          <a:solidFill>
                            <a:schemeClr val="tx1">
                              <a:lumMod val="76000"/>
                              <a:lumOff val="24000"/>
                            </a:schemeClr>
                          </a:solidFill>
                          <a:effectLst/>
                          <a:latin typeface="+mn-lt"/>
                          <a:ea typeface="+mn-ea"/>
                          <a:cs typeface="+mn-cs"/>
                        </a:rPr>
                        <a:t> </a:t>
                      </a:r>
                      <a:r>
                        <a:rPr lang="en-US" sz="1400" b="0" i="0" u="none" strike="noStrike" kern="1200" noProof="0" dirty="0">
                          <a:solidFill>
                            <a:schemeClr val="tx1">
                              <a:lumMod val="76000"/>
                              <a:lumOff val="24000"/>
                            </a:schemeClr>
                          </a:solidFill>
                          <a:effectLst/>
                        </a:rPr>
                        <a:t>What impact do immersive language </a:t>
                      </a:r>
                      <a:r>
                        <a:rPr lang="en-US" sz="1400" b="0" i="0" u="none" strike="noStrike" kern="1200" noProof="0" dirty="0" err="1">
                          <a:solidFill>
                            <a:schemeClr val="tx1">
                              <a:lumMod val="76000"/>
                              <a:lumOff val="24000"/>
                            </a:schemeClr>
                          </a:solidFill>
                          <a:effectLst/>
                        </a:rPr>
                        <a:t>programmes</a:t>
                      </a:r>
                      <a:r>
                        <a:rPr lang="en-US" sz="1400" b="0" i="0" u="none" strike="noStrike" kern="1200" noProof="0" dirty="0">
                          <a:solidFill>
                            <a:schemeClr val="tx1">
                              <a:lumMod val="76000"/>
                              <a:lumOff val="24000"/>
                            </a:schemeClr>
                          </a:solidFill>
                          <a:effectLst/>
                        </a:rPr>
                        <a:t> have on the fluency and cultural understanding of students learning a second language?</a:t>
                      </a:r>
                      <a:endParaRPr lang="en-NZ" sz="1050" dirty="0">
                        <a:solidFill>
                          <a:schemeClr val="tx1">
                            <a:lumMod val="76000"/>
                            <a:lumOff val="24000"/>
                          </a:schemeClr>
                        </a:solidFill>
                      </a:endParaRPr>
                    </a:p>
                  </a:txBody>
                  <a:tcPr>
                    <a:solidFill>
                      <a:schemeClr val="bg2">
                        <a:lumMod val="90000"/>
                      </a:schemeClr>
                    </a:solidFill>
                  </a:tcPr>
                </a:tc>
                <a:extLst>
                  <a:ext uri="{0D108BD9-81ED-4DB2-BD59-A6C34878D82A}">
                    <a16:rowId xmlns:a16="http://schemas.microsoft.com/office/drawing/2014/main" val="2775649879"/>
                  </a:ext>
                </a:extLst>
              </a:tr>
            </a:tbl>
          </a:graphicData>
        </a:graphic>
      </p:graphicFrame>
      <p:sp>
        <p:nvSpPr>
          <p:cNvPr id="4" name="Title 14">
            <a:extLst>
              <a:ext uri="{FF2B5EF4-FFF2-40B4-BE49-F238E27FC236}">
                <a16:creationId xmlns:a16="http://schemas.microsoft.com/office/drawing/2014/main" id="{E10E3858-C9C3-FD2D-86E3-DC579629AE40}"/>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a:defRPr/>
            </a:pPr>
            <a:r>
              <a:rPr lang="en-US" sz="4000">
                <a:solidFill>
                  <a:schemeClr val="tx1">
                    <a:lumMod val="76000"/>
                    <a:lumOff val="24000"/>
                  </a:schemeClr>
                </a:solidFill>
                <a:latin typeface="Arial"/>
                <a:cs typeface="Arial"/>
              </a:rPr>
              <a:t>Popular Frameworks</a:t>
            </a:r>
            <a:endParaRPr lang="en-US" sz="4000" b="1" i="0" u="none" strike="noStrike" kern="1200" cap="none" spc="-40" normalizeH="0" baseline="0" noProof="0">
              <a:ln>
                <a:noFill/>
              </a:ln>
              <a:solidFill>
                <a:schemeClr val="tx1">
                  <a:lumMod val="76000"/>
                  <a:lumOff val="24000"/>
                </a:schemeClr>
              </a:solidFill>
              <a:effectLst/>
              <a:uLnTx/>
              <a:uFillTx/>
              <a:latin typeface="Arial"/>
              <a:cs typeface="Arial"/>
            </a:endParaRPr>
          </a:p>
        </p:txBody>
      </p:sp>
    </p:spTree>
    <p:extLst>
      <p:ext uri="{BB962C8B-B14F-4D97-AF65-F5344CB8AC3E}">
        <p14:creationId xmlns:p14="http://schemas.microsoft.com/office/powerpoint/2010/main" val="375692684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E18CBB1-6DD6-2E64-0392-97DFAA2A8A3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2A63EF6-8530-D2E7-C8A2-9B658CFAD856}"/>
              </a:ext>
            </a:extLst>
          </p:cNvPr>
          <p:cNvSpPr/>
          <p:nvPr/>
        </p:nvSpPr>
        <p:spPr>
          <a:xfrm>
            <a:off x="-155620" y="0"/>
            <a:ext cx="12588920" cy="2565400"/>
          </a:xfrm>
          <a:prstGeom prst="rect">
            <a:avLst/>
          </a:prstGeom>
          <a:solidFill>
            <a:srgbClr val="DF1767">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a:ln>
                <a:noFill/>
              </a:ln>
              <a:solidFill>
                <a:prstClr val="black"/>
              </a:solidFill>
              <a:effectLst/>
              <a:uLnTx/>
              <a:uFillTx/>
              <a:latin typeface="Ariel"/>
              <a:ea typeface="+mn-ea"/>
              <a:cs typeface="+mn-cs"/>
            </a:endParaRPr>
          </a:p>
        </p:txBody>
      </p:sp>
      <p:pic>
        <p:nvPicPr>
          <p:cNvPr id="7" name="Graphic 6" descr="Puzzle pieces with solid fill">
            <a:extLst>
              <a:ext uri="{FF2B5EF4-FFF2-40B4-BE49-F238E27FC236}">
                <a16:creationId xmlns:a16="http://schemas.microsoft.com/office/drawing/2014/main" id="{BEC1F4CA-5676-A6F2-5B00-B0E14F352B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620" y="-301384"/>
            <a:ext cx="3168171" cy="3168168"/>
          </a:xfrm>
          <a:prstGeom prst="rect">
            <a:avLst/>
          </a:prstGeom>
        </p:spPr>
      </p:pic>
      <p:sp>
        <p:nvSpPr>
          <p:cNvPr id="8" name="Date Placeholder 3">
            <a:extLst>
              <a:ext uri="{FF2B5EF4-FFF2-40B4-BE49-F238E27FC236}">
                <a16:creationId xmlns:a16="http://schemas.microsoft.com/office/drawing/2014/main" id="{711DDC6A-58C6-3048-3740-F25928A8B390}"/>
              </a:ext>
            </a:extLst>
          </p:cNvPr>
          <p:cNvSpPr txBox="1">
            <a:spLocks/>
          </p:cNvSpPr>
          <p:nvPr/>
        </p:nvSpPr>
        <p:spPr>
          <a:xfrm>
            <a:off x="7013448" y="6481658"/>
            <a:ext cx="43525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a:solidFill>
                  <a:schemeClr val="bg1"/>
                </a:solidFill>
              </a:rPr>
              <a:t>2023</a:t>
            </a:r>
          </a:p>
        </p:txBody>
      </p:sp>
      <p:sp>
        <p:nvSpPr>
          <p:cNvPr id="9" name="Slide Number Placeholder 4">
            <a:extLst>
              <a:ext uri="{FF2B5EF4-FFF2-40B4-BE49-F238E27FC236}">
                <a16:creationId xmlns:a16="http://schemas.microsoft.com/office/drawing/2014/main" id="{F17BC91A-D97C-0C30-CAB1-DEE8E477C080}"/>
              </a:ext>
            </a:extLst>
          </p:cNvPr>
          <p:cNvSpPr txBox="1">
            <a:spLocks/>
          </p:cNvSpPr>
          <p:nvPr/>
        </p:nvSpPr>
        <p:spPr>
          <a:xfrm>
            <a:off x="11365992" y="6481658"/>
            <a:ext cx="6309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B786C7-B8F9-4072-AAAA-17258464D730}" type="slidenum">
              <a:rPr lang="en-US" sz="1050" smtClean="0">
                <a:solidFill>
                  <a:schemeClr val="bg1"/>
                </a:solidFill>
              </a:rPr>
              <a:pPr/>
              <a:t>25</a:t>
            </a:fld>
            <a:endParaRPr lang="en-US" sz="1050">
              <a:solidFill>
                <a:schemeClr val="bg1"/>
              </a:solidFill>
            </a:endParaRPr>
          </a:p>
        </p:txBody>
      </p:sp>
      <p:sp>
        <p:nvSpPr>
          <p:cNvPr id="3" name="TextBox 2">
            <a:extLst>
              <a:ext uri="{FF2B5EF4-FFF2-40B4-BE49-F238E27FC236}">
                <a16:creationId xmlns:a16="http://schemas.microsoft.com/office/drawing/2014/main" id="{7D626BDB-4C5E-F0FD-00A2-81B8EEA263E4}"/>
              </a:ext>
            </a:extLst>
          </p:cNvPr>
          <p:cNvSpPr txBox="1"/>
          <p:nvPr/>
        </p:nvSpPr>
        <p:spPr>
          <a:xfrm>
            <a:off x="1499081" y="612901"/>
            <a:ext cx="9193837" cy="5386090"/>
          </a:xfrm>
          <a:prstGeom prst="rect">
            <a:avLst/>
          </a:prstGeom>
          <a:noFill/>
        </p:spPr>
        <p:txBody>
          <a:bodyPr wrap="square" lIns="91440" tIns="45720" rIns="91440" bIns="45720" rtlCol="0" anchor="t">
            <a:spAutoFit/>
          </a:bodyPr>
          <a:lstStyle/>
          <a:p>
            <a:pPr algn="ctr"/>
            <a:r>
              <a:rPr lang="en-NZ" sz="7200" b="1">
                <a:solidFill>
                  <a:srgbClr val="792572"/>
                </a:solidFill>
                <a:latin typeface="Arial"/>
                <a:cs typeface="Arial"/>
              </a:rPr>
              <a:t>Activity #1 </a:t>
            </a:r>
          </a:p>
          <a:p>
            <a:endParaRPr lang="en-US" sz="3600" b="1">
              <a:solidFill>
                <a:schemeClr val="tx1">
                  <a:lumMod val="75000"/>
                  <a:lumOff val="25000"/>
                </a:schemeClr>
              </a:solidFill>
              <a:latin typeface="Arial"/>
              <a:cs typeface="Arial"/>
            </a:endParaRPr>
          </a:p>
          <a:p>
            <a:endParaRPr lang="en-US" sz="3600" b="1">
              <a:solidFill>
                <a:schemeClr val="tx1">
                  <a:lumMod val="75000"/>
                  <a:lumOff val="25000"/>
                </a:schemeClr>
              </a:solidFill>
              <a:latin typeface="Arial"/>
              <a:cs typeface="Arial"/>
            </a:endParaRPr>
          </a:p>
          <a:p>
            <a:pPr algn="ctr"/>
            <a:endParaRPr lang="en-NZ" sz="4000" b="1">
              <a:solidFill>
                <a:schemeClr val="tx1">
                  <a:lumMod val="76000"/>
                  <a:lumOff val="24000"/>
                </a:schemeClr>
              </a:solidFill>
              <a:latin typeface="Arial"/>
              <a:cs typeface="Arial"/>
            </a:endParaRPr>
          </a:p>
          <a:p>
            <a:pPr algn="ctr"/>
            <a:r>
              <a:rPr lang="en-NZ" sz="4000" b="1">
                <a:solidFill>
                  <a:schemeClr val="tx1">
                    <a:lumMod val="76000"/>
                    <a:lumOff val="24000"/>
                  </a:schemeClr>
                </a:solidFill>
                <a:latin typeface="Arial"/>
                <a:cs typeface="Arial"/>
              </a:rPr>
              <a:t>Write down your research topic or question.</a:t>
            </a:r>
            <a:endParaRPr lang="en-NZ">
              <a:solidFill>
                <a:schemeClr val="tx1">
                  <a:lumMod val="76000"/>
                  <a:lumOff val="24000"/>
                </a:schemeClr>
              </a:solidFill>
            </a:endParaRPr>
          </a:p>
          <a:p>
            <a:pPr algn="ctr"/>
            <a:endParaRPr lang="en-NZ" sz="4000" b="1">
              <a:solidFill>
                <a:schemeClr val="tx1">
                  <a:lumMod val="76000"/>
                  <a:lumOff val="24000"/>
                </a:schemeClr>
              </a:solidFill>
              <a:latin typeface="Arial"/>
              <a:cs typeface="Arial"/>
            </a:endParaRPr>
          </a:p>
          <a:p>
            <a:pPr algn="ctr"/>
            <a:r>
              <a:rPr lang="en-NZ" sz="2000" b="1">
                <a:solidFill>
                  <a:schemeClr val="tx1">
                    <a:lumMod val="76000"/>
                    <a:lumOff val="24000"/>
                  </a:schemeClr>
                </a:solidFill>
                <a:latin typeface="Arial"/>
                <a:cs typeface="Arial"/>
              </a:rPr>
              <a:t>If you have time:</a:t>
            </a:r>
            <a:r>
              <a:rPr lang="en-NZ" sz="2000">
                <a:solidFill>
                  <a:schemeClr val="tx1">
                    <a:lumMod val="76000"/>
                    <a:lumOff val="24000"/>
                  </a:schemeClr>
                </a:solidFill>
                <a:latin typeface="Arial"/>
                <a:cs typeface="Arial"/>
              </a:rPr>
              <a:t> Start thinking about which mnemonic framework (if any) might be appropriate for your research topic. </a:t>
            </a:r>
          </a:p>
        </p:txBody>
      </p:sp>
      <p:grpSp>
        <p:nvGrpSpPr>
          <p:cNvPr id="6" name="Group 5">
            <a:extLst>
              <a:ext uri="{FF2B5EF4-FFF2-40B4-BE49-F238E27FC236}">
                <a16:creationId xmlns:a16="http://schemas.microsoft.com/office/drawing/2014/main" id="{9EA9B577-542D-0459-6379-CC39AA8EE26B}"/>
              </a:ext>
            </a:extLst>
          </p:cNvPr>
          <p:cNvGrpSpPr/>
          <p:nvPr/>
        </p:nvGrpSpPr>
        <p:grpSpPr>
          <a:xfrm>
            <a:off x="-7816" y="6224321"/>
            <a:ext cx="12221305" cy="650730"/>
            <a:chOff x="-7816" y="6224321"/>
            <a:chExt cx="12221305" cy="650730"/>
          </a:xfrm>
        </p:grpSpPr>
        <p:sp>
          <p:nvSpPr>
            <p:cNvPr id="11" name="Rectangle 10">
              <a:extLst>
                <a:ext uri="{FF2B5EF4-FFF2-40B4-BE49-F238E27FC236}">
                  <a16:creationId xmlns:a16="http://schemas.microsoft.com/office/drawing/2014/main" id="{F879914B-994B-C598-F410-04030429AE75}"/>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2" name="Picture 11" descr="A blue and white logo&#10;&#10;Description automatically generated">
              <a:extLst>
                <a:ext uri="{FF2B5EF4-FFF2-40B4-BE49-F238E27FC236}">
                  <a16:creationId xmlns:a16="http://schemas.microsoft.com/office/drawing/2014/main" id="{E960D3C7-7947-D528-A211-D179AB002B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410676068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C3F4C0D-795E-B602-DCA0-94C2258DD765}"/>
              </a:ext>
            </a:extLst>
          </p:cNvPr>
          <p:cNvSpPr/>
          <p:nvPr/>
        </p:nvSpPr>
        <p:spPr>
          <a:xfrm>
            <a:off x="-1014140" y="1282699"/>
            <a:ext cx="8518026" cy="3911602"/>
          </a:xfrm>
          <a:prstGeom prst="roundRect">
            <a:avLst/>
          </a:prstGeom>
          <a:solidFill>
            <a:srgbClr val="ED3A5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a:ln>
                <a:noFill/>
              </a:ln>
              <a:solidFill>
                <a:prstClr val="black"/>
              </a:solidFill>
              <a:effectLst/>
              <a:uLnTx/>
              <a:uFillTx/>
              <a:latin typeface="Ariel"/>
              <a:ea typeface="+mn-ea"/>
              <a:cs typeface="+mn-cs"/>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2476500" y="2426937"/>
            <a:ext cx="5727700" cy="1623127"/>
          </a:xfrm>
        </p:spPr>
        <p:txBody>
          <a:bodyPr anchor="ctr">
            <a:normAutofit/>
          </a:bodyPr>
          <a:lstStyle/>
          <a:p>
            <a:r>
              <a:rPr lang="en-NZ" sz="7200">
                <a:solidFill>
                  <a:srgbClr val="772369"/>
                </a:solidFill>
                <a:latin typeface="Arial"/>
                <a:cs typeface="Arial"/>
              </a:rPr>
              <a:t>Protocol</a:t>
            </a:r>
          </a:p>
        </p:txBody>
      </p:sp>
      <p:pic>
        <p:nvPicPr>
          <p:cNvPr id="6" name="Graphic 5" descr="Decision chart with solid fill">
            <a:extLst>
              <a:ext uri="{FF2B5EF4-FFF2-40B4-BE49-F238E27FC236}">
                <a16:creationId xmlns:a16="http://schemas.microsoft.com/office/drawing/2014/main" id="{C9F8850C-9754-2DA2-DC52-CCBF9E6B868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7443" y="2426937"/>
            <a:ext cx="1623126" cy="1623126"/>
          </a:xfrm>
          <a:prstGeom prst="rect">
            <a:avLst/>
          </a:prstGeom>
        </p:spPr>
      </p:pic>
      <p:grpSp>
        <p:nvGrpSpPr>
          <p:cNvPr id="2" name="Group 1">
            <a:extLst>
              <a:ext uri="{FF2B5EF4-FFF2-40B4-BE49-F238E27FC236}">
                <a16:creationId xmlns:a16="http://schemas.microsoft.com/office/drawing/2014/main" id="{9F8B80CD-ECF2-DC9C-1047-65EDDA09EA3A}"/>
              </a:ext>
            </a:extLst>
          </p:cNvPr>
          <p:cNvGrpSpPr/>
          <p:nvPr/>
        </p:nvGrpSpPr>
        <p:grpSpPr>
          <a:xfrm>
            <a:off x="-7816" y="6224321"/>
            <a:ext cx="12221305" cy="650730"/>
            <a:chOff x="-7816" y="6224321"/>
            <a:chExt cx="12221305" cy="650730"/>
          </a:xfrm>
        </p:grpSpPr>
        <p:sp>
          <p:nvSpPr>
            <p:cNvPr id="3" name="Rectangle 2">
              <a:extLst>
                <a:ext uri="{FF2B5EF4-FFF2-40B4-BE49-F238E27FC236}">
                  <a16:creationId xmlns:a16="http://schemas.microsoft.com/office/drawing/2014/main" id="{51328204-B6ED-4104-4204-1643080DD51F}"/>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A blue and white logo&#10;&#10;Description automatically generated">
              <a:extLst>
                <a:ext uri="{FF2B5EF4-FFF2-40B4-BE49-F238E27FC236}">
                  <a16:creationId xmlns:a16="http://schemas.microsoft.com/office/drawing/2014/main" id="{62A3072D-7150-4C7E-D88F-F01A207A7D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68837959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A3CDF22A-2765-1CC2-28E4-18B273E8DE20}"/>
              </a:ext>
            </a:extLst>
          </p:cNvPr>
          <p:cNvSpPr/>
          <p:nvPr/>
        </p:nvSpPr>
        <p:spPr>
          <a:xfrm>
            <a:off x="811454" y="3337305"/>
            <a:ext cx="2305896" cy="2572072"/>
          </a:xfrm>
          <a:prstGeom prst="roundRect">
            <a:avLst/>
          </a:prstGeom>
          <a:solidFill>
            <a:srgbClr val="ED3A5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a:ln>
                  <a:noFill/>
                </a:ln>
                <a:solidFill>
                  <a:schemeClr val="tx1"/>
                </a:solidFill>
                <a:effectLst/>
                <a:uLnTx/>
                <a:uFillTx/>
                <a:latin typeface="Arial"/>
                <a:cs typeface="Arial"/>
              </a:rPr>
              <a:t>Transparency</a:t>
            </a:r>
            <a:endParaRPr lang="en-NZ" sz="2000" b="1" i="0" u="none" strike="noStrike" kern="1200" cap="none" spc="0" normalizeH="0" baseline="0" noProof="0">
              <a:ln>
                <a:noFill/>
              </a:ln>
              <a:solidFill>
                <a:schemeClr val="tx1"/>
              </a:solidFill>
              <a:effectLst/>
              <a:uLnTx/>
              <a:uFillTx/>
              <a:latin typeface="Arial"/>
              <a:cs typeface="Arial"/>
            </a:endParaRPr>
          </a:p>
        </p:txBody>
      </p:sp>
      <p:sp>
        <p:nvSpPr>
          <p:cNvPr id="25" name="Rectangle: Rounded Corners 24">
            <a:extLst>
              <a:ext uri="{FF2B5EF4-FFF2-40B4-BE49-F238E27FC236}">
                <a16:creationId xmlns:a16="http://schemas.microsoft.com/office/drawing/2014/main" id="{587AFE19-0734-4708-4EDA-F4A4CBD9DE47}"/>
              </a:ext>
            </a:extLst>
          </p:cNvPr>
          <p:cNvSpPr/>
          <p:nvPr/>
        </p:nvSpPr>
        <p:spPr>
          <a:xfrm>
            <a:off x="3538341" y="3337305"/>
            <a:ext cx="2305896" cy="2572072"/>
          </a:xfrm>
          <a:prstGeom prst="roundRect">
            <a:avLst/>
          </a:prstGeom>
          <a:solidFill>
            <a:srgbClr val="ED3A5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a:ln>
                  <a:noFill/>
                </a:ln>
                <a:solidFill>
                  <a:schemeClr val="tx1"/>
                </a:solidFill>
                <a:effectLst/>
                <a:uLnTx/>
                <a:uFillTx/>
                <a:latin typeface="Arial"/>
                <a:cs typeface="Arial"/>
              </a:rPr>
              <a:t>Reduce biases</a:t>
            </a:r>
            <a:endParaRPr lang="en-NZ" sz="2000" b="1" i="0" u="none" strike="noStrike" kern="1200" cap="none" spc="0" normalizeH="0" baseline="0" noProof="0">
              <a:ln>
                <a:noFill/>
              </a:ln>
              <a:solidFill>
                <a:schemeClr val="tx1"/>
              </a:solidFill>
              <a:effectLst/>
              <a:uLnTx/>
              <a:uFillTx/>
              <a:latin typeface="Arial"/>
              <a:cs typeface="Arial"/>
            </a:endParaRPr>
          </a:p>
        </p:txBody>
      </p:sp>
      <p:sp>
        <p:nvSpPr>
          <p:cNvPr id="26" name="Rectangle: Rounded Corners 25">
            <a:extLst>
              <a:ext uri="{FF2B5EF4-FFF2-40B4-BE49-F238E27FC236}">
                <a16:creationId xmlns:a16="http://schemas.microsoft.com/office/drawing/2014/main" id="{384AEC20-253A-FAEF-24C3-B6B6385C533F}"/>
              </a:ext>
            </a:extLst>
          </p:cNvPr>
          <p:cNvSpPr/>
          <p:nvPr/>
        </p:nvSpPr>
        <p:spPr>
          <a:xfrm>
            <a:off x="8992114" y="3361204"/>
            <a:ext cx="2305896" cy="2572072"/>
          </a:xfrm>
          <a:prstGeom prst="roundRect">
            <a:avLst/>
          </a:prstGeom>
          <a:solidFill>
            <a:srgbClr val="ED3A5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a:ln>
                  <a:noFill/>
                </a:ln>
                <a:solidFill>
                  <a:schemeClr val="tx1"/>
                </a:solidFill>
                <a:effectLst/>
                <a:uLnTx/>
                <a:uFillTx/>
                <a:latin typeface="Arial"/>
                <a:cs typeface="Arial"/>
              </a:rPr>
              <a:t>Duplication</a:t>
            </a:r>
            <a:endParaRPr lang="en-NZ" sz="2000" b="1" i="0" u="none" strike="noStrike" kern="1200" cap="none" spc="0" normalizeH="0" baseline="0" noProof="0">
              <a:ln>
                <a:noFill/>
              </a:ln>
              <a:solidFill>
                <a:schemeClr val="tx1"/>
              </a:solidFill>
              <a:effectLst/>
              <a:uLnTx/>
              <a:uFillTx/>
              <a:latin typeface="Arial"/>
              <a:cs typeface="Arial"/>
            </a:endParaRPr>
          </a:p>
        </p:txBody>
      </p:sp>
      <p:sp>
        <p:nvSpPr>
          <p:cNvPr id="27" name="Rectangle: Rounded Corners 26">
            <a:extLst>
              <a:ext uri="{FF2B5EF4-FFF2-40B4-BE49-F238E27FC236}">
                <a16:creationId xmlns:a16="http://schemas.microsoft.com/office/drawing/2014/main" id="{F6C40B46-4FB1-DEAA-A0E2-EBBC05862558}"/>
              </a:ext>
            </a:extLst>
          </p:cNvPr>
          <p:cNvSpPr/>
          <p:nvPr/>
        </p:nvSpPr>
        <p:spPr>
          <a:xfrm>
            <a:off x="6265228" y="3337305"/>
            <a:ext cx="2305896" cy="2572072"/>
          </a:xfrm>
          <a:prstGeom prst="roundRect">
            <a:avLst/>
          </a:prstGeom>
          <a:solidFill>
            <a:srgbClr val="ED3A58">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a:ln>
                  <a:noFill/>
                </a:ln>
                <a:solidFill>
                  <a:schemeClr val="tx1"/>
                </a:solidFill>
                <a:effectLst/>
                <a:uLnTx/>
                <a:uFillTx/>
                <a:latin typeface="Arial"/>
                <a:cs typeface="Arial"/>
              </a:rPr>
              <a:t>Consistency</a:t>
            </a:r>
            <a:endParaRPr lang="en-NZ" sz="2000" b="1" i="0" u="none" strike="noStrike" kern="1200" cap="none" spc="0" normalizeH="0" baseline="0" noProof="0">
              <a:ln>
                <a:noFill/>
              </a:ln>
              <a:solidFill>
                <a:schemeClr val="tx1"/>
              </a:solidFill>
              <a:effectLst/>
              <a:uLnTx/>
              <a:uFillTx/>
              <a:latin typeface="Arial"/>
              <a:cs typeface="Arial"/>
            </a:endParaRPr>
          </a:p>
        </p:txBody>
      </p:sp>
      <p:sp>
        <p:nvSpPr>
          <p:cNvPr id="3" name="Subtitle 2">
            <a:extLst>
              <a:ext uri="{FF2B5EF4-FFF2-40B4-BE49-F238E27FC236}">
                <a16:creationId xmlns:a16="http://schemas.microsoft.com/office/drawing/2014/main" id="{706D2047-54D8-DF87-15D8-F35A31C7B821}"/>
              </a:ext>
            </a:extLst>
          </p:cNvPr>
          <p:cNvSpPr>
            <a:spLocks noGrp="1"/>
          </p:cNvSpPr>
          <p:nvPr>
            <p:ph idx="1"/>
          </p:nvPr>
        </p:nvSpPr>
        <p:spPr>
          <a:xfrm>
            <a:off x="495300" y="1235295"/>
            <a:ext cx="11201400" cy="962962"/>
          </a:xfrm>
        </p:spPr>
        <p:txBody>
          <a:bodyPr vert="horz" lIns="91440" tIns="45720" rIns="91440" bIns="45720" rtlCol="0" anchor="t">
            <a:noAutofit/>
          </a:bodyPr>
          <a:lstStyle/>
          <a:p>
            <a:r>
              <a:rPr lang="en-US">
                <a:solidFill>
                  <a:schemeClr val="tx1">
                    <a:lumMod val="75000"/>
                    <a:lumOff val="25000"/>
                  </a:schemeClr>
                </a:solidFill>
                <a:latin typeface="Arial"/>
                <a:cs typeface="Arial"/>
              </a:rPr>
              <a:t>The protocol describes the rationale and proposed methods of the review - it is the plan your systematic review will follow.</a:t>
            </a:r>
            <a:endParaRPr lang="en-US">
              <a:solidFill>
                <a:schemeClr val="tx1">
                  <a:lumMod val="75000"/>
                  <a:lumOff val="25000"/>
                </a:schemeClr>
              </a:solidFill>
              <a:latin typeface="Arial" panose="020B0604020202020204" pitchFamily="34" charset="0"/>
              <a:ea typeface="+mn-lt"/>
              <a:cs typeface="Arial" panose="020B0604020202020204" pitchFamily="34" charset="0"/>
            </a:endParaRPr>
          </a:p>
        </p:txBody>
      </p:sp>
      <p:sp>
        <p:nvSpPr>
          <p:cNvPr id="15" name="TextBox 14">
            <a:extLst>
              <a:ext uri="{FF2B5EF4-FFF2-40B4-BE49-F238E27FC236}">
                <a16:creationId xmlns:a16="http://schemas.microsoft.com/office/drawing/2014/main" id="{5B32FD6D-331E-9D87-9B1A-82AA7D9BF6D5}"/>
              </a:ext>
            </a:extLst>
          </p:cNvPr>
          <p:cNvSpPr txBox="1"/>
          <p:nvPr/>
        </p:nvSpPr>
        <p:spPr>
          <a:xfrm>
            <a:off x="495299" y="2535194"/>
            <a:ext cx="83148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sz="2400" b="1">
                <a:solidFill>
                  <a:schemeClr val="tx1">
                    <a:lumMod val="75000"/>
                    <a:lumOff val="25000"/>
                  </a:schemeClr>
                </a:solidFill>
                <a:latin typeface="Arial"/>
                <a:cs typeface="Arial"/>
              </a:rPr>
              <a:t>Why do systematic reviews need a protocol?</a:t>
            </a:r>
            <a:endParaRPr lang="en-US" sz="2400">
              <a:solidFill>
                <a:schemeClr val="tx1">
                  <a:lumMod val="75000"/>
                  <a:lumOff val="25000"/>
                </a:schemeClr>
              </a:solidFill>
              <a:latin typeface="Arial"/>
              <a:cs typeface="Arial"/>
            </a:endParaRPr>
          </a:p>
        </p:txBody>
      </p:sp>
      <p:sp>
        <p:nvSpPr>
          <p:cNvPr id="2" name="Title 14">
            <a:extLst>
              <a:ext uri="{FF2B5EF4-FFF2-40B4-BE49-F238E27FC236}">
                <a16:creationId xmlns:a16="http://schemas.microsoft.com/office/drawing/2014/main" id="{D19FB2EE-5EB7-21C9-6E91-FE282DEAF1D8}"/>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40" normalizeH="0" baseline="0" noProof="0">
                <a:ln>
                  <a:noFill/>
                </a:ln>
                <a:solidFill>
                  <a:schemeClr val="tx1">
                    <a:lumMod val="76000"/>
                    <a:lumOff val="24000"/>
                  </a:schemeClr>
                </a:solidFill>
                <a:effectLst/>
                <a:uLnTx/>
                <a:uFillTx/>
                <a:latin typeface="Arial"/>
                <a:ea typeface="+mj-ea"/>
                <a:cs typeface="Arial"/>
              </a:rPr>
              <a:t>What is a Protocol</a:t>
            </a:r>
            <a:endParaRPr lang="en-US" sz="4000" b="1" i="0" u="none" strike="noStrike" kern="1200" cap="none" spc="-40" normalizeH="0" baseline="0" noProof="0">
              <a:ln>
                <a:noFill/>
              </a:ln>
              <a:solidFill>
                <a:schemeClr val="tx1">
                  <a:lumMod val="76000"/>
                  <a:lumOff val="24000"/>
                </a:schemeClr>
              </a:solidFill>
              <a:effectLst/>
              <a:uLnTx/>
              <a:uFillTx/>
              <a:latin typeface="Arial"/>
              <a:cs typeface="Arial"/>
            </a:endParaRPr>
          </a:p>
        </p:txBody>
      </p:sp>
      <p:sp>
        <p:nvSpPr>
          <p:cNvPr id="5" name="Text Placeholder 5">
            <a:extLst>
              <a:ext uri="{FF2B5EF4-FFF2-40B4-BE49-F238E27FC236}">
                <a16:creationId xmlns:a16="http://schemas.microsoft.com/office/drawing/2014/main" id="{B3C92924-90E6-5DB6-2BA0-A5DFB0E10C6C}"/>
              </a:ext>
            </a:extLst>
          </p:cNvPr>
          <p:cNvSpPr txBox="1">
            <a:spLocks/>
          </p:cNvSpPr>
          <p:nvPr/>
        </p:nvSpPr>
        <p:spPr>
          <a:xfrm>
            <a:off x="4263229" y="5801387"/>
            <a:ext cx="7919440" cy="422934"/>
          </a:xfrm>
          <a:prstGeom prst="rect">
            <a:avLst/>
          </a:prstGeom>
        </p:spPr>
        <p:txBody>
          <a:bodyPr vert="horz" lIns="91440" tIns="45720" rIns="91440" bIns="45720" rtlCol="0" anchor="b">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50">
                <a:solidFill>
                  <a:schemeClr val="tx1">
                    <a:lumMod val="65000"/>
                    <a:lumOff val="35000"/>
                  </a:schemeClr>
                </a:solidFill>
                <a:latin typeface="Arial" panose="020B0604020202020204" pitchFamily="34" charset="0"/>
                <a:ea typeface="+mn-lt"/>
                <a:cs typeface="Arial" panose="020B0604020202020204" pitchFamily="34" charset="0"/>
              </a:rPr>
              <a:t>Check out the protocol of our example </a:t>
            </a:r>
            <a:r>
              <a:rPr lang="en-US" sz="1050" b="1">
                <a:solidFill>
                  <a:schemeClr val="tx1">
                    <a:lumMod val="65000"/>
                    <a:lumOff val="35000"/>
                  </a:schemeClr>
                </a:solidFill>
                <a:latin typeface="Arial" panose="020B0604020202020204" pitchFamily="34" charset="0"/>
                <a:ea typeface="+mn-lt"/>
                <a:cs typeface="Arial" panose="020B0604020202020204" pitchFamily="34" charset="0"/>
                <a:hlinkClick r:id="rId3"/>
              </a:rPr>
              <a:t>Clarke 2021</a:t>
            </a:r>
            <a:r>
              <a:rPr lang="en-US" sz="1050" b="1">
                <a:solidFill>
                  <a:schemeClr val="tx1">
                    <a:lumMod val="65000"/>
                    <a:lumOff val="35000"/>
                  </a:schemeClr>
                </a:solidFill>
                <a:latin typeface="Arial" panose="020B0604020202020204" pitchFamily="34" charset="0"/>
                <a:ea typeface="+mn-lt"/>
                <a:cs typeface="Arial" panose="020B0604020202020204" pitchFamily="34" charset="0"/>
              </a:rPr>
              <a:t>.</a:t>
            </a:r>
            <a:r>
              <a:rPr lang="en-US" sz="1050">
                <a:solidFill>
                  <a:schemeClr val="tx1">
                    <a:lumMod val="65000"/>
                    <a:lumOff val="35000"/>
                  </a:schemeClr>
                </a:solidFill>
                <a:latin typeface="Arial" panose="020B0604020202020204" pitchFamily="34" charset="0"/>
                <a:ea typeface="+mn-lt"/>
                <a:cs typeface="Arial" panose="020B0604020202020204" pitchFamily="34" charset="0"/>
              </a:rPr>
              <a:t>The protocol was created in 2003.</a:t>
            </a:r>
            <a:endParaRPr lang="en-US" sz="1000"/>
          </a:p>
        </p:txBody>
      </p:sp>
      <p:pic>
        <p:nvPicPr>
          <p:cNvPr id="17" name="Graphic 16" descr="Clipboard Checked with solid fill">
            <a:extLst>
              <a:ext uri="{FF2B5EF4-FFF2-40B4-BE49-F238E27FC236}">
                <a16:creationId xmlns:a16="http://schemas.microsoft.com/office/drawing/2014/main" id="{1B832643-C25A-4BCE-DFE3-6C07F18308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21444" y="3741837"/>
            <a:ext cx="1476000" cy="1476000"/>
          </a:xfrm>
          <a:prstGeom prst="rect">
            <a:avLst/>
          </a:prstGeom>
        </p:spPr>
      </p:pic>
      <p:pic>
        <p:nvPicPr>
          <p:cNvPr id="19" name="Graphic 18" descr="Scales of justice with solid fill">
            <a:extLst>
              <a:ext uri="{FF2B5EF4-FFF2-40B4-BE49-F238E27FC236}">
                <a16:creationId xmlns:a16="http://schemas.microsoft.com/office/drawing/2014/main" id="{A3B44D96-18C4-A628-4463-0D3DF5FA4C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94557" y="3741837"/>
            <a:ext cx="1476000" cy="1476000"/>
          </a:xfrm>
          <a:prstGeom prst="rect">
            <a:avLst/>
          </a:prstGeom>
        </p:spPr>
      </p:pic>
      <p:pic>
        <p:nvPicPr>
          <p:cNvPr id="21" name="Graphic 20" descr="Partial sun with solid fill">
            <a:extLst>
              <a:ext uri="{FF2B5EF4-FFF2-40B4-BE49-F238E27FC236}">
                <a16:creationId xmlns:a16="http://schemas.microsoft.com/office/drawing/2014/main" id="{23A07A3C-CE22-72C7-C1AB-1EEBC1F649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7670" y="3741837"/>
            <a:ext cx="1476000" cy="1476000"/>
          </a:xfrm>
          <a:prstGeom prst="rect">
            <a:avLst/>
          </a:prstGeom>
        </p:spPr>
      </p:pic>
      <p:grpSp>
        <p:nvGrpSpPr>
          <p:cNvPr id="23" name="Group 22">
            <a:extLst>
              <a:ext uri="{FF2B5EF4-FFF2-40B4-BE49-F238E27FC236}">
                <a16:creationId xmlns:a16="http://schemas.microsoft.com/office/drawing/2014/main" id="{7282A4D7-9171-E468-56B8-E577AB8D10EB}"/>
              </a:ext>
            </a:extLst>
          </p:cNvPr>
          <p:cNvGrpSpPr/>
          <p:nvPr/>
        </p:nvGrpSpPr>
        <p:grpSpPr>
          <a:xfrm>
            <a:off x="9351859" y="3533779"/>
            <a:ext cx="1668943" cy="1892116"/>
            <a:chOff x="9407062" y="3129744"/>
            <a:chExt cx="1668943" cy="1892116"/>
          </a:xfrm>
        </p:grpSpPr>
        <p:pic>
          <p:nvPicPr>
            <p:cNvPr id="14" name="Graphic 13" descr="Users with solid fill">
              <a:extLst>
                <a:ext uri="{FF2B5EF4-FFF2-40B4-BE49-F238E27FC236}">
                  <a16:creationId xmlns:a16="http://schemas.microsoft.com/office/drawing/2014/main" id="{4F0F215B-E106-8113-825D-791C6E53F7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07062" y="3129744"/>
              <a:ext cx="1154116" cy="1154116"/>
            </a:xfrm>
            <a:prstGeom prst="rect">
              <a:avLst/>
            </a:prstGeom>
          </p:spPr>
        </p:pic>
        <p:pic>
          <p:nvPicPr>
            <p:cNvPr id="22" name="Graphic 21" descr="Users with solid fill">
              <a:extLst>
                <a:ext uri="{FF2B5EF4-FFF2-40B4-BE49-F238E27FC236}">
                  <a16:creationId xmlns:a16="http://schemas.microsoft.com/office/drawing/2014/main" id="{AD43BF04-4885-FDAB-4FB9-3F84769534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21889" y="3867744"/>
              <a:ext cx="1154116" cy="1154116"/>
            </a:xfrm>
            <a:prstGeom prst="rect">
              <a:avLst/>
            </a:prstGeom>
          </p:spPr>
        </p:pic>
      </p:grpSp>
      <p:grpSp>
        <p:nvGrpSpPr>
          <p:cNvPr id="7" name="Group 6">
            <a:extLst>
              <a:ext uri="{FF2B5EF4-FFF2-40B4-BE49-F238E27FC236}">
                <a16:creationId xmlns:a16="http://schemas.microsoft.com/office/drawing/2014/main" id="{D37FE153-2D6D-F28C-D5AE-A9D60D663BE3}"/>
              </a:ext>
            </a:extLst>
          </p:cNvPr>
          <p:cNvGrpSpPr/>
          <p:nvPr/>
        </p:nvGrpSpPr>
        <p:grpSpPr>
          <a:xfrm>
            <a:off x="-7816" y="6224321"/>
            <a:ext cx="12221305" cy="650730"/>
            <a:chOff x="-7816" y="6224321"/>
            <a:chExt cx="12221305" cy="650730"/>
          </a:xfrm>
        </p:grpSpPr>
        <p:sp>
          <p:nvSpPr>
            <p:cNvPr id="8" name="Rectangle 7">
              <a:extLst>
                <a:ext uri="{FF2B5EF4-FFF2-40B4-BE49-F238E27FC236}">
                  <a16:creationId xmlns:a16="http://schemas.microsoft.com/office/drawing/2014/main" id="{1B5AE192-BA52-06E1-E6BA-CFA02CC3FEFE}"/>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descr="A blue and white logo&#10;&#10;Description automatically generated">
              <a:extLst>
                <a:ext uri="{FF2B5EF4-FFF2-40B4-BE49-F238E27FC236}">
                  <a16:creationId xmlns:a16="http://schemas.microsoft.com/office/drawing/2014/main" id="{44671B96-64D5-F319-A7FB-E5848B69C4C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115540064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AE4AA35-1E27-2C75-FB9C-2FF67DDFCCA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40644CB-FC30-9273-E838-AE54BA59E3F5}"/>
              </a:ext>
            </a:extLst>
          </p:cNvPr>
          <p:cNvSpPr>
            <a:spLocks noGrp="1"/>
          </p:cNvSpPr>
          <p:nvPr>
            <p:ph idx="1"/>
          </p:nvPr>
        </p:nvSpPr>
        <p:spPr>
          <a:xfrm>
            <a:off x="495300" y="1235295"/>
            <a:ext cx="11201400" cy="962962"/>
          </a:xfrm>
        </p:spPr>
        <p:txBody>
          <a:bodyPr vert="horz" lIns="91440" tIns="45720" rIns="91440" bIns="45720" rtlCol="0" anchor="t">
            <a:noAutofit/>
          </a:bodyPr>
          <a:lstStyle/>
          <a:p>
            <a:r>
              <a:rPr lang="en-US" b="1">
                <a:solidFill>
                  <a:schemeClr val="tx1">
                    <a:lumMod val="75000"/>
                    <a:lumOff val="25000"/>
                  </a:schemeClr>
                </a:solidFill>
                <a:latin typeface="Arial"/>
                <a:ea typeface="+mn-lt"/>
                <a:cs typeface="Arial"/>
              </a:rPr>
              <a:t>Your protocol should contain:</a:t>
            </a:r>
          </a:p>
          <a:p>
            <a:pPr marL="342900" indent="-342900">
              <a:buChar char="•"/>
            </a:pPr>
            <a:r>
              <a:rPr lang="en-US">
                <a:solidFill>
                  <a:schemeClr val="tx1">
                    <a:lumMod val="75000"/>
                    <a:lumOff val="25000"/>
                  </a:schemeClr>
                </a:solidFill>
                <a:latin typeface="Arial"/>
                <a:ea typeface="+mn-lt"/>
                <a:cs typeface="Arial"/>
              </a:rPr>
              <a:t>Administrative information – title, reviewers, registration number, sponsors, etc.</a:t>
            </a:r>
            <a:endParaRPr lang="en-US">
              <a:solidFill>
                <a:schemeClr val="tx1">
                  <a:lumMod val="75000"/>
                  <a:lumOff val="25000"/>
                </a:schemeClr>
              </a:solidFill>
              <a:latin typeface="Arial" panose="020B0604020202020204" pitchFamily="34" charset="0"/>
              <a:ea typeface="+mn-lt"/>
              <a:cs typeface="Arial" panose="020B0604020202020204" pitchFamily="34" charset="0"/>
            </a:endParaRPr>
          </a:p>
          <a:p>
            <a:pPr marL="342900" indent="-342900">
              <a:buChar char="•"/>
            </a:pPr>
            <a:r>
              <a:rPr lang="en-US">
                <a:solidFill>
                  <a:schemeClr val="tx1">
                    <a:lumMod val="75000"/>
                    <a:lumOff val="25000"/>
                  </a:schemeClr>
                </a:solidFill>
                <a:latin typeface="Arial"/>
                <a:ea typeface="+mn-lt"/>
                <a:cs typeface="Arial"/>
              </a:rPr>
              <a:t>Rationale &amp; objectives.</a:t>
            </a:r>
            <a:endParaRPr lang="en-US">
              <a:solidFill>
                <a:schemeClr val="tx1">
                  <a:lumMod val="75000"/>
                  <a:lumOff val="25000"/>
                </a:schemeClr>
              </a:solidFill>
              <a:latin typeface="Arial" panose="020B0604020202020204" pitchFamily="34" charset="0"/>
              <a:ea typeface="+mn-lt"/>
              <a:cs typeface="Arial" panose="020B0604020202020204" pitchFamily="34" charset="0"/>
            </a:endParaRPr>
          </a:p>
          <a:p>
            <a:pPr marL="342900" indent="-342900">
              <a:buChar char="•"/>
            </a:pPr>
            <a:r>
              <a:rPr lang="en-US">
                <a:solidFill>
                  <a:schemeClr val="tx1">
                    <a:lumMod val="75000"/>
                    <a:lumOff val="25000"/>
                  </a:schemeClr>
                </a:solidFill>
                <a:latin typeface="Arial"/>
                <a:ea typeface="+mn-lt"/>
                <a:cs typeface="Arial"/>
              </a:rPr>
              <a:t>Methods – eligibility criteria, </a:t>
            </a:r>
            <a:r>
              <a:rPr lang="en-US" b="1">
                <a:solidFill>
                  <a:srgbClr val="B12072"/>
                </a:solidFill>
                <a:latin typeface="Arial"/>
                <a:ea typeface="+mn-lt"/>
                <a:cs typeface="Arial"/>
              </a:rPr>
              <a:t>search strategy</a:t>
            </a:r>
            <a:r>
              <a:rPr lang="en-US">
                <a:solidFill>
                  <a:schemeClr val="tx1">
                    <a:lumMod val="75000"/>
                    <a:lumOff val="25000"/>
                  </a:schemeClr>
                </a:solidFill>
                <a:latin typeface="Arial"/>
                <a:ea typeface="+mn-lt"/>
                <a:cs typeface="Arial"/>
              </a:rPr>
              <a:t>, data management, etc. </a:t>
            </a:r>
            <a:endParaRPr lang="en-US">
              <a:solidFill>
                <a:schemeClr val="tx1">
                  <a:lumMod val="75000"/>
                  <a:lumOff val="25000"/>
                </a:schemeClr>
              </a:solidFill>
              <a:latin typeface="Arial" panose="020B0604020202020204" pitchFamily="34" charset="0"/>
              <a:ea typeface="+mn-lt"/>
              <a:cs typeface="Arial" panose="020B0604020202020204" pitchFamily="34" charset="0"/>
            </a:endParaRPr>
          </a:p>
          <a:p>
            <a:endParaRPr lang="en-US" b="1">
              <a:solidFill>
                <a:schemeClr val="tx1">
                  <a:lumMod val="75000"/>
                  <a:lumOff val="25000"/>
                </a:schemeClr>
              </a:solidFill>
              <a:latin typeface="Arial"/>
              <a:ea typeface="+mn-lt"/>
              <a:cs typeface="Arial"/>
            </a:endParaRPr>
          </a:p>
          <a:p>
            <a:r>
              <a:rPr lang="en-US" b="1">
                <a:solidFill>
                  <a:schemeClr val="tx1">
                    <a:lumMod val="75000"/>
                    <a:lumOff val="25000"/>
                  </a:schemeClr>
                </a:solidFill>
                <a:latin typeface="Arial"/>
                <a:ea typeface="+mn-lt"/>
                <a:cs typeface="Arial"/>
              </a:rPr>
              <a:t>Templates:</a:t>
            </a:r>
            <a:endParaRPr lang="en-US">
              <a:solidFill>
                <a:schemeClr val="tx1">
                  <a:lumMod val="75000"/>
                  <a:lumOff val="25000"/>
                </a:schemeClr>
              </a:solidFill>
            </a:endParaRPr>
          </a:p>
          <a:p>
            <a:pPr marL="1028700" lvl="1" indent="-342900">
              <a:buFont typeface="Courier New" panose="020B0604020202020204" pitchFamily="34" charset="0"/>
              <a:buChar char="o"/>
            </a:pPr>
            <a:r>
              <a:rPr lang="en-US" sz="2400">
                <a:solidFill>
                  <a:srgbClr val="B12072"/>
                </a:solidFill>
                <a:latin typeface="Arial"/>
                <a:ea typeface="+mn-lt"/>
                <a:cs typeface="Arial"/>
                <a:hlinkClick r:id="rId3">
                  <a:extLst>
                    <a:ext uri="{A12FA001-AC4F-418D-AE19-62706E023703}">
                      <ahyp:hlinkClr xmlns:ahyp="http://schemas.microsoft.com/office/drawing/2018/hyperlinkcolor" val="tx"/>
                    </a:ext>
                  </a:extLst>
                </a:hlinkClick>
              </a:rPr>
              <a:t>PROSPERO systematic review template</a:t>
            </a:r>
            <a:endParaRPr lang="en-US" sz="2400">
              <a:solidFill>
                <a:srgbClr val="B12072"/>
              </a:solidFill>
              <a:latin typeface="Arial" panose="020B0604020202020204" pitchFamily="34" charset="0"/>
              <a:ea typeface="+mn-lt"/>
              <a:cs typeface="Arial" panose="020B0604020202020204" pitchFamily="34" charset="0"/>
            </a:endParaRPr>
          </a:p>
          <a:p>
            <a:pPr marL="1028700" lvl="1" indent="-342900">
              <a:buFont typeface="Courier New" panose="020B0604020202020204" pitchFamily="34" charset="0"/>
              <a:buChar char="o"/>
            </a:pPr>
            <a:r>
              <a:rPr lang="en-US" sz="2400">
                <a:solidFill>
                  <a:srgbClr val="B12072"/>
                </a:solidFill>
                <a:latin typeface="Arial"/>
                <a:ea typeface="+mn-lt"/>
                <a:cs typeface="Arial"/>
                <a:hlinkClick r:id="rId4">
                  <a:extLst>
                    <a:ext uri="{A12FA001-AC4F-418D-AE19-62706E023703}">
                      <ahyp:hlinkClr xmlns:ahyp="http://schemas.microsoft.com/office/drawing/2018/hyperlinkcolor" val="tx"/>
                    </a:ext>
                  </a:extLst>
                </a:hlinkClick>
              </a:rPr>
              <a:t>OSF systematic review template</a:t>
            </a:r>
            <a:endParaRPr lang="en-US" sz="2400">
              <a:solidFill>
                <a:srgbClr val="B12072"/>
              </a:solidFill>
              <a:latin typeface="Arial" panose="020B0604020202020204" pitchFamily="34" charset="0"/>
              <a:ea typeface="+mn-lt"/>
              <a:cs typeface="Arial" panose="020B0604020202020204" pitchFamily="34" charset="0"/>
            </a:endParaRPr>
          </a:p>
          <a:p>
            <a:pPr marL="1028700" lvl="1" indent="-342900">
              <a:buFont typeface="Courier New" panose="020B0604020202020204" pitchFamily="34" charset="0"/>
              <a:buChar char="o"/>
            </a:pPr>
            <a:r>
              <a:rPr lang="en-US" sz="2400">
                <a:solidFill>
                  <a:srgbClr val="B12072"/>
                </a:solidFill>
                <a:latin typeface="Arial"/>
                <a:ea typeface="+mn-lt"/>
                <a:cs typeface="Arial"/>
                <a:hlinkClick r:id="rId5">
                  <a:extLst>
                    <a:ext uri="{A12FA001-AC4F-418D-AE19-62706E023703}">
                      <ahyp:hlinkClr xmlns:ahyp="http://schemas.microsoft.com/office/drawing/2018/hyperlinkcolor" val="tx"/>
                    </a:ext>
                  </a:extLst>
                </a:hlinkClick>
              </a:rPr>
              <a:t>Cochrane guide for protocol development</a:t>
            </a:r>
            <a:endParaRPr lang="en-US" sz="2400">
              <a:solidFill>
                <a:srgbClr val="B12072"/>
              </a:solidFill>
              <a:latin typeface="Arial" panose="020B0604020202020204" pitchFamily="34" charset="0"/>
              <a:ea typeface="+mn-lt"/>
              <a:cs typeface="Arial" panose="020B0604020202020204" pitchFamily="34" charset="0"/>
            </a:endParaRPr>
          </a:p>
          <a:p>
            <a:pPr marL="1028700" lvl="1" indent="-342900">
              <a:buFont typeface="Courier New" panose="020B0604020202020204" pitchFamily="34" charset="0"/>
              <a:buChar char="o"/>
            </a:pPr>
            <a:r>
              <a:rPr lang="en-US" sz="2400">
                <a:solidFill>
                  <a:srgbClr val="B12072"/>
                </a:solidFill>
                <a:latin typeface="Arial"/>
                <a:ea typeface="+mn-lt"/>
                <a:cs typeface="Arial"/>
                <a:hlinkClick r:id="rId6">
                  <a:extLst>
                    <a:ext uri="{A12FA001-AC4F-418D-AE19-62706E023703}">
                      <ahyp:hlinkClr xmlns:ahyp="http://schemas.microsoft.com/office/drawing/2018/hyperlinkcolor" val="tx"/>
                    </a:ext>
                  </a:extLst>
                </a:hlinkClick>
              </a:rPr>
              <a:t>PRISMA protocols checklist</a:t>
            </a:r>
            <a:endParaRPr lang="en-US" sz="2400">
              <a:solidFill>
                <a:srgbClr val="B12072"/>
              </a:solidFill>
              <a:latin typeface="Arial" panose="020B0604020202020204" pitchFamily="34" charset="0"/>
              <a:ea typeface="+mn-lt"/>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a:p>
            <a:endParaRPr lang="en-US">
              <a:solidFill>
                <a:schemeClr val="tx1">
                  <a:lumMod val="75000"/>
                  <a:lumOff val="25000"/>
                </a:schemeClr>
              </a:solidFill>
              <a:latin typeface="Arial" panose="020B0604020202020204" pitchFamily="34" charset="0"/>
              <a:ea typeface="+mn-lt"/>
              <a:cs typeface="Arial" panose="020B0604020202020204" pitchFamily="34" charset="0"/>
            </a:endParaRPr>
          </a:p>
        </p:txBody>
      </p:sp>
      <p:sp>
        <p:nvSpPr>
          <p:cNvPr id="2" name="Title 14">
            <a:extLst>
              <a:ext uri="{FF2B5EF4-FFF2-40B4-BE49-F238E27FC236}">
                <a16:creationId xmlns:a16="http://schemas.microsoft.com/office/drawing/2014/main" id="{6AF406E7-66AA-741E-0AEF-213C4E756592}"/>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a:defRPr/>
            </a:pPr>
            <a:r>
              <a:rPr kumimoji="0" lang="en-US" sz="4000" b="1" i="0" u="none" strike="noStrike" kern="1200" cap="none" spc="-40" normalizeH="0" baseline="0" noProof="0">
                <a:ln>
                  <a:noFill/>
                </a:ln>
                <a:solidFill>
                  <a:schemeClr val="tx1">
                    <a:lumMod val="76000"/>
                    <a:lumOff val="24000"/>
                  </a:schemeClr>
                </a:solidFill>
                <a:effectLst/>
                <a:uLnTx/>
                <a:uFillTx/>
                <a:latin typeface="Arial"/>
                <a:ea typeface="+mj-ea"/>
                <a:cs typeface="Arial"/>
              </a:rPr>
              <a:t>What is </a:t>
            </a:r>
            <a:r>
              <a:rPr lang="en-US" sz="4000">
                <a:solidFill>
                  <a:schemeClr val="tx1">
                    <a:lumMod val="76000"/>
                    <a:lumOff val="24000"/>
                  </a:schemeClr>
                </a:solidFill>
                <a:latin typeface="Arial"/>
                <a:cs typeface="Arial"/>
              </a:rPr>
              <a:t>included in a</a:t>
            </a:r>
            <a:r>
              <a:rPr kumimoji="0" lang="en-US" sz="4000" b="1" i="0" u="none" strike="noStrike" kern="1200" cap="none" spc="-40" normalizeH="0" baseline="0" noProof="0">
                <a:ln>
                  <a:noFill/>
                </a:ln>
                <a:solidFill>
                  <a:schemeClr val="tx1">
                    <a:lumMod val="76000"/>
                    <a:lumOff val="24000"/>
                  </a:schemeClr>
                </a:solidFill>
                <a:effectLst/>
                <a:uLnTx/>
                <a:uFillTx/>
                <a:latin typeface="Arial"/>
                <a:ea typeface="+mj-ea"/>
                <a:cs typeface="Arial"/>
              </a:rPr>
              <a:t> Protocol</a:t>
            </a:r>
            <a:r>
              <a:rPr lang="en-US" sz="4000">
                <a:solidFill>
                  <a:schemeClr val="tx1">
                    <a:lumMod val="76000"/>
                    <a:lumOff val="24000"/>
                  </a:schemeClr>
                </a:solidFill>
                <a:latin typeface="Arial"/>
                <a:cs typeface="Arial"/>
              </a:rPr>
              <a:t>?</a:t>
            </a:r>
            <a:endParaRPr lang="en-US" sz="4000" b="1" i="0" u="none" strike="noStrike" kern="1200" cap="none" spc="-40" normalizeH="0" baseline="0" noProof="0">
              <a:ln>
                <a:noFill/>
              </a:ln>
              <a:solidFill>
                <a:schemeClr val="tx1">
                  <a:lumMod val="76000"/>
                  <a:lumOff val="24000"/>
                </a:schemeClr>
              </a:solidFill>
              <a:effectLst/>
              <a:uLnTx/>
              <a:uFillTx/>
              <a:latin typeface="Arial"/>
              <a:cs typeface="Arial"/>
            </a:endParaRPr>
          </a:p>
        </p:txBody>
      </p:sp>
      <p:grpSp>
        <p:nvGrpSpPr>
          <p:cNvPr id="7" name="Group 6">
            <a:extLst>
              <a:ext uri="{FF2B5EF4-FFF2-40B4-BE49-F238E27FC236}">
                <a16:creationId xmlns:a16="http://schemas.microsoft.com/office/drawing/2014/main" id="{D2E6587E-CA6E-5F34-E7F8-33B525CFA471}"/>
              </a:ext>
            </a:extLst>
          </p:cNvPr>
          <p:cNvGrpSpPr/>
          <p:nvPr/>
        </p:nvGrpSpPr>
        <p:grpSpPr>
          <a:xfrm>
            <a:off x="-7816" y="6224321"/>
            <a:ext cx="12221305" cy="650730"/>
            <a:chOff x="-7816" y="6224321"/>
            <a:chExt cx="12221305" cy="650730"/>
          </a:xfrm>
        </p:grpSpPr>
        <p:sp>
          <p:nvSpPr>
            <p:cNvPr id="8" name="Rectangle 7">
              <a:extLst>
                <a:ext uri="{FF2B5EF4-FFF2-40B4-BE49-F238E27FC236}">
                  <a16:creationId xmlns:a16="http://schemas.microsoft.com/office/drawing/2014/main" id="{1D97FE2B-4025-BC79-5F86-E0B589931D98}"/>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descr="A blue and white logo&#10;&#10;Description automatically generated">
              <a:extLst>
                <a:ext uri="{FF2B5EF4-FFF2-40B4-BE49-F238E27FC236}">
                  <a16:creationId xmlns:a16="http://schemas.microsoft.com/office/drawing/2014/main" id="{9802EF90-27D3-9B00-8A06-263F354E015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5" name="TextBox 4">
            <a:extLst>
              <a:ext uri="{FF2B5EF4-FFF2-40B4-BE49-F238E27FC236}">
                <a16:creationId xmlns:a16="http://schemas.microsoft.com/office/drawing/2014/main" id="{B1086DA1-D5AF-D332-C24E-74FB08419D6D}"/>
              </a:ext>
            </a:extLst>
          </p:cNvPr>
          <p:cNvSpPr txBox="1"/>
          <p:nvPr/>
        </p:nvSpPr>
        <p:spPr>
          <a:xfrm>
            <a:off x="8657493" y="5953475"/>
            <a:ext cx="3534507" cy="261610"/>
          </a:xfrm>
          <a:prstGeom prst="rect">
            <a:avLst/>
          </a:prstGeom>
          <a:noFill/>
        </p:spPr>
        <p:txBody>
          <a:bodyPr wrap="square" rIns="0">
            <a:spAutoFit/>
          </a:bodyPr>
          <a:lstStyle/>
          <a:p>
            <a:pPr algn="r"/>
            <a:r>
              <a:rPr lang="en-US" sz="1100">
                <a:solidFill>
                  <a:schemeClr val="bg1">
                    <a:lumMod val="50000"/>
                  </a:schemeClr>
                </a:solidFill>
                <a:effectLst/>
                <a:hlinkClick r:id="rId8">
                  <a:extLst>
                    <a:ext uri="{A12FA001-AC4F-418D-AE19-62706E023703}">
                      <ahyp:hlinkClr xmlns:ahyp="http://schemas.microsoft.com/office/drawing/2018/hyperlinkcolor" val="tx"/>
                    </a:ext>
                  </a:extLst>
                </a:hlinkClick>
              </a:rPr>
              <a:t>Image</a:t>
            </a:r>
            <a:r>
              <a:rPr lang="en-US" sz="1100">
                <a:solidFill>
                  <a:schemeClr val="bg1">
                    <a:lumMod val="50000"/>
                  </a:schemeClr>
                </a:solidFill>
                <a:effectLst/>
              </a:rPr>
              <a:t> made by </a:t>
            </a:r>
            <a:r>
              <a:rPr lang="en-US" sz="1100" err="1">
                <a:solidFill>
                  <a:schemeClr val="bg1">
                    <a:lumMod val="50000"/>
                  </a:schemeClr>
                </a:solidFill>
                <a:effectLst/>
                <a:hlinkClick r:id="rId9" tooltip="https://www.flaticon.com/authors/freepik">
                  <a:extLst>
                    <a:ext uri="{A12FA001-AC4F-418D-AE19-62706E023703}">
                      <ahyp:hlinkClr xmlns:ahyp="http://schemas.microsoft.com/office/drawing/2018/hyperlinkcolor" val="tx"/>
                    </a:ext>
                  </a:extLst>
                </a:hlinkClick>
              </a:rPr>
              <a:t>Freepik</a:t>
            </a:r>
            <a:r>
              <a:rPr lang="en-US" sz="1100">
                <a:solidFill>
                  <a:schemeClr val="bg1">
                    <a:lumMod val="50000"/>
                  </a:schemeClr>
                </a:solidFill>
                <a:effectLst/>
              </a:rPr>
              <a:t> from </a:t>
            </a:r>
            <a:r>
              <a:rPr lang="en-US" sz="1100">
                <a:solidFill>
                  <a:schemeClr val="bg1">
                    <a:lumMod val="50000"/>
                  </a:schemeClr>
                </a:solidFill>
                <a:effectLst/>
                <a:hlinkClick r:id="rId10" tooltip="http://www.storyset.com/">
                  <a:extLst>
                    <a:ext uri="{A12FA001-AC4F-418D-AE19-62706E023703}">
                      <ahyp:hlinkClr xmlns:ahyp="http://schemas.microsoft.com/office/drawing/2018/hyperlinkcolor" val="tx"/>
                    </a:ext>
                  </a:extLst>
                </a:hlinkClick>
              </a:rPr>
              <a:t>www.storyset.com</a:t>
            </a:r>
            <a:r>
              <a:rPr lang="en-US" sz="1100">
                <a:solidFill>
                  <a:schemeClr val="bg1">
                    <a:lumMod val="50000"/>
                  </a:schemeClr>
                </a:solidFill>
                <a:effectLst/>
              </a:rPr>
              <a:t> </a:t>
            </a:r>
            <a:r>
              <a:rPr lang="en-US" sz="1100">
                <a:solidFill>
                  <a:schemeClr val="bg1">
                    <a:lumMod val="50000"/>
                  </a:schemeClr>
                </a:solidFill>
              </a:rPr>
              <a:t> </a:t>
            </a:r>
            <a:endParaRPr lang="en-NZ" sz="1100">
              <a:solidFill>
                <a:schemeClr val="bg1">
                  <a:lumMod val="50000"/>
                </a:schemeClr>
              </a:solidFill>
            </a:endParaRPr>
          </a:p>
        </p:txBody>
      </p:sp>
      <p:pic>
        <p:nvPicPr>
          <p:cNvPr id="6" name="Picture 5" descr="A hand holding a pen and writing on a notebook&#10;&#10;AI-generated content may be incorrect.">
            <a:extLst>
              <a:ext uri="{FF2B5EF4-FFF2-40B4-BE49-F238E27FC236}">
                <a16:creationId xmlns:a16="http://schemas.microsoft.com/office/drawing/2014/main" id="{D784F2D4-DB73-A35C-A7C2-4FA92BBFF987}"/>
              </a:ext>
            </a:extLst>
          </p:cNvPr>
          <p:cNvPicPr>
            <a:picLocks noChangeAspect="1"/>
          </p:cNvPicPr>
          <p:nvPr/>
        </p:nvPicPr>
        <p:blipFill>
          <a:blip r:embed="rId11"/>
          <a:stretch>
            <a:fillRect/>
          </a:stretch>
        </p:blipFill>
        <p:spPr>
          <a:xfrm>
            <a:off x="8894379" y="3205654"/>
            <a:ext cx="2798380" cy="2877207"/>
          </a:xfrm>
          <a:prstGeom prst="rect">
            <a:avLst/>
          </a:prstGeom>
        </p:spPr>
      </p:pic>
    </p:spTree>
    <p:extLst>
      <p:ext uri="{BB962C8B-B14F-4D97-AF65-F5344CB8AC3E}">
        <p14:creationId xmlns:p14="http://schemas.microsoft.com/office/powerpoint/2010/main" val="346994321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standing next to a question mark&#10;&#10;Description automatically generated">
            <a:extLst>
              <a:ext uri="{FF2B5EF4-FFF2-40B4-BE49-F238E27FC236}">
                <a16:creationId xmlns:a16="http://schemas.microsoft.com/office/drawing/2014/main" id="{04D58AE7-9A8A-BD3E-AF34-2D942F0098A3}"/>
              </a:ext>
            </a:extLst>
          </p:cNvPr>
          <p:cNvPicPr>
            <a:picLocks noChangeAspect="1"/>
          </p:cNvPicPr>
          <p:nvPr/>
        </p:nvPicPr>
        <p:blipFill>
          <a:blip r:embed="rId3"/>
          <a:stretch>
            <a:fillRect/>
          </a:stretch>
        </p:blipFill>
        <p:spPr>
          <a:xfrm>
            <a:off x="3144000" y="477000"/>
            <a:ext cx="5904000" cy="5904000"/>
          </a:xfrm>
          <a:prstGeom prst="rect">
            <a:avLst/>
          </a:prstGeom>
        </p:spPr>
      </p:pic>
      <p:sp>
        <p:nvSpPr>
          <p:cNvPr id="6" name="Title 14">
            <a:extLst>
              <a:ext uri="{FF2B5EF4-FFF2-40B4-BE49-F238E27FC236}">
                <a16:creationId xmlns:a16="http://schemas.microsoft.com/office/drawing/2014/main" id="{8B258571-5704-6455-6765-968ED85535E9}"/>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a:solidFill>
                  <a:schemeClr val="tx1">
                    <a:lumMod val="76000"/>
                    <a:lumOff val="24000"/>
                  </a:schemeClr>
                </a:solidFill>
                <a:latin typeface="Arial"/>
                <a:cs typeface="Arial"/>
              </a:rPr>
              <a:t>Questions</a:t>
            </a:r>
            <a:r>
              <a:rPr kumimoji="0" lang="en-US" sz="4000" b="1" i="0" u="none" strike="noStrike" kern="1200" cap="none" spc="-40" normalizeH="0" baseline="0" noProof="0">
                <a:ln>
                  <a:noFill/>
                </a:ln>
                <a:solidFill>
                  <a:schemeClr val="tx1">
                    <a:lumMod val="76000"/>
                    <a:lumOff val="24000"/>
                  </a:schemeClr>
                </a:solidFill>
                <a:effectLst/>
                <a:uLnTx/>
                <a:uFillTx/>
                <a:latin typeface="Arial"/>
                <a:ea typeface="+mj-ea"/>
                <a:cs typeface="Arial"/>
              </a:rPr>
              <a:t> to ask yourself</a:t>
            </a:r>
            <a:endParaRPr lang="en-US" sz="4000" b="1" i="0" u="none" strike="noStrike" kern="1200" cap="none" spc="-40" normalizeH="0" baseline="0" noProof="0">
              <a:ln>
                <a:noFill/>
              </a:ln>
              <a:solidFill>
                <a:schemeClr val="tx1">
                  <a:lumMod val="76000"/>
                  <a:lumOff val="24000"/>
                </a:schemeClr>
              </a:solidFill>
              <a:effectLst/>
              <a:uLnTx/>
              <a:uFillTx/>
              <a:latin typeface="Arial"/>
              <a:cs typeface="Arial"/>
            </a:endParaRPr>
          </a:p>
        </p:txBody>
      </p:sp>
      <p:grpSp>
        <p:nvGrpSpPr>
          <p:cNvPr id="26" name="Group 25">
            <a:extLst>
              <a:ext uri="{FF2B5EF4-FFF2-40B4-BE49-F238E27FC236}">
                <a16:creationId xmlns:a16="http://schemas.microsoft.com/office/drawing/2014/main" id="{B39E6F4C-24DB-D1FE-E149-9E4B67E0A408}"/>
              </a:ext>
            </a:extLst>
          </p:cNvPr>
          <p:cNvGrpSpPr/>
          <p:nvPr/>
        </p:nvGrpSpPr>
        <p:grpSpPr>
          <a:xfrm>
            <a:off x="8348569" y="1216669"/>
            <a:ext cx="3276000" cy="1200329"/>
            <a:chOff x="8572514" y="1197087"/>
            <a:chExt cx="3416286" cy="1334861"/>
          </a:xfrm>
        </p:grpSpPr>
        <p:sp>
          <p:nvSpPr>
            <p:cNvPr id="13" name="Rectangle: Rounded Corners 12">
              <a:extLst>
                <a:ext uri="{FF2B5EF4-FFF2-40B4-BE49-F238E27FC236}">
                  <a16:creationId xmlns:a16="http://schemas.microsoft.com/office/drawing/2014/main" id="{D2702012-DE1B-E4FC-FF16-34F358EC76C6}"/>
                </a:ext>
              </a:extLst>
            </p:cNvPr>
            <p:cNvSpPr/>
            <p:nvPr/>
          </p:nvSpPr>
          <p:spPr>
            <a:xfrm>
              <a:off x="8572514" y="1210180"/>
              <a:ext cx="3416286" cy="1321150"/>
            </a:xfrm>
            <a:prstGeom prst="roundRect">
              <a:avLst/>
            </a:prstGeom>
            <a:solidFill>
              <a:srgbClr val="ED3A58">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a:extLst>
                <a:ext uri="{FF2B5EF4-FFF2-40B4-BE49-F238E27FC236}">
                  <a16:creationId xmlns:a16="http://schemas.microsoft.com/office/drawing/2014/main" id="{9CD57939-FCDB-F139-4E7D-C172046316B7}"/>
                </a:ext>
              </a:extLst>
            </p:cNvPr>
            <p:cNvSpPr txBox="1"/>
            <p:nvPr/>
          </p:nvSpPr>
          <p:spPr>
            <a:xfrm>
              <a:off x="8572514" y="1197087"/>
              <a:ext cx="3416286" cy="1334861"/>
            </a:xfrm>
            <a:prstGeom prst="rect">
              <a:avLst/>
            </a:prstGeom>
            <a:noFill/>
          </p:spPr>
          <p:txBody>
            <a:bodyPr wrap="square" lIns="91440" tIns="45720" rIns="91440" bIns="45720" rtlCol="0" anchor="ctr">
              <a:spAutoFit/>
            </a:bodyPr>
            <a:lstStyle/>
            <a:p>
              <a:pPr algn="ctr"/>
              <a:r>
                <a:rPr lang="en-US" sz="2400" b="0" i="0">
                  <a:solidFill>
                    <a:schemeClr val="tx1">
                      <a:lumMod val="76000"/>
                      <a:lumOff val="24000"/>
                    </a:schemeClr>
                  </a:solidFill>
                  <a:latin typeface="Arial"/>
                  <a:ea typeface="Calibri"/>
                  <a:cs typeface="Arial"/>
                </a:rPr>
                <a:t>Will you limit to studies from a particular country/region?</a:t>
              </a:r>
              <a:endParaRPr lang="en-US" sz="2400">
                <a:solidFill>
                  <a:schemeClr val="tx1">
                    <a:lumMod val="76000"/>
                    <a:lumOff val="24000"/>
                  </a:schemeClr>
                </a:solidFill>
                <a:latin typeface="Arial"/>
                <a:ea typeface="Calibri"/>
                <a:cs typeface="Arial"/>
              </a:endParaRPr>
            </a:p>
          </p:txBody>
        </p:sp>
      </p:grpSp>
      <p:grpSp>
        <p:nvGrpSpPr>
          <p:cNvPr id="22" name="Group 21">
            <a:extLst>
              <a:ext uri="{FF2B5EF4-FFF2-40B4-BE49-F238E27FC236}">
                <a16:creationId xmlns:a16="http://schemas.microsoft.com/office/drawing/2014/main" id="{D542D920-EACF-A3B8-8A7F-D7F93BDEFB39}"/>
              </a:ext>
            </a:extLst>
          </p:cNvPr>
          <p:cNvGrpSpPr/>
          <p:nvPr/>
        </p:nvGrpSpPr>
        <p:grpSpPr>
          <a:xfrm>
            <a:off x="8348569" y="2902894"/>
            <a:ext cx="3276000" cy="1200329"/>
            <a:chOff x="8572514" y="2875564"/>
            <a:chExt cx="3428252" cy="1334861"/>
          </a:xfrm>
        </p:grpSpPr>
        <p:sp>
          <p:nvSpPr>
            <p:cNvPr id="15" name="Rectangle: Rounded Corners 14">
              <a:extLst>
                <a:ext uri="{FF2B5EF4-FFF2-40B4-BE49-F238E27FC236}">
                  <a16:creationId xmlns:a16="http://schemas.microsoft.com/office/drawing/2014/main" id="{B3F37CF7-DDDA-B802-6110-E8593201C07D}"/>
                </a:ext>
              </a:extLst>
            </p:cNvPr>
            <p:cNvSpPr/>
            <p:nvPr/>
          </p:nvSpPr>
          <p:spPr>
            <a:xfrm>
              <a:off x="8610326" y="2882418"/>
              <a:ext cx="3352629" cy="1321150"/>
            </a:xfrm>
            <a:prstGeom prst="roundRect">
              <a:avLst/>
            </a:prstGeom>
            <a:solidFill>
              <a:srgbClr val="ED3A58">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extBox 2">
              <a:extLst>
                <a:ext uri="{FF2B5EF4-FFF2-40B4-BE49-F238E27FC236}">
                  <a16:creationId xmlns:a16="http://schemas.microsoft.com/office/drawing/2014/main" id="{6EE6500B-88C2-6586-36C4-94A542D2ED34}"/>
                </a:ext>
              </a:extLst>
            </p:cNvPr>
            <p:cNvSpPr txBox="1"/>
            <p:nvPr/>
          </p:nvSpPr>
          <p:spPr>
            <a:xfrm>
              <a:off x="8572514" y="2875564"/>
              <a:ext cx="3428252" cy="1334861"/>
            </a:xfrm>
            <a:prstGeom prst="rect">
              <a:avLst/>
            </a:prstGeom>
            <a:noFill/>
          </p:spPr>
          <p:txBody>
            <a:bodyPr wrap="square" lIns="91440" tIns="45720" rIns="91440" bIns="45720" rtlCol="0" anchor="ctr">
              <a:spAutoFit/>
            </a:bodyPr>
            <a:lstStyle/>
            <a:p>
              <a:pPr algn="ctr"/>
              <a:r>
                <a:rPr lang="en-US" sz="2400">
                  <a:solidFill>
                    <a:schemeClr val="tx1">
                      <a:lumMod val="76000"/>
                      <a:lumOff val="24000"/>
                    </a:schemeClr>
                  </a:solidFill>
                  <a:latin typeface="Arial"/>
                  <a:ea typeface="Calibri"/>
                  <a:cs typeface="Arial"/>
                </a:rPr>
                <a:t>Does your population group have a specific age/gender?</a:t>
              </a:r>
            </a:p>
          </p:txBody>
        </p:sp>
      </p:grpSp>
      <p:grpSp>
        <p:nvGrpSpPr>
          <p:cNvPr id="25" name="Group 24">
            <a:extLst>
              <a:ext uri="{FF2B5EF4-FFF2-40B4-BE49-F238E27FC236}">
                <a16:creationId xmlns:a16="http://schemas.microsoft.com/office/drawing/2014/main" id="{3CF8CE05-CCD3-EE1C-ABB8-E87F5D7F35F4}"/>
              </a:ext>
            </a:extLst>
          </p:cNvPr>
          <p:cNvGrpSpPr/>
          <p:nvPr/>
        </p:nvGrpSpPr>
        <p:grpSpPr>
          <a:xfrm>
            <a:off x="567431" y="2902894"/>
            <a:ext cx="3276000" cy="1200329"/>
            <a:chOff x="541521" y="2737909"/>
            <a:chExt cx="3192510" cy="1321276"/>
          </a:xfrm>
        </p:grpSpPr>
        <p:sp>
          <p:nvSpPr>
            <p:cNvPr id="10" name="Rectangle: Rounded Corners 9">
              <a:extLst>
                <a:ext uri="{FF2B5EF4-FFF2-40B4-BE49-F238E27FC236}">
                  <a16:creationId xmlns:a16="http://schemas.microsoft.com/office/drawing/2014/main" id="{F6C27472-9905-8EE2-2365-695D775FFD80}"/>
                </a:ext>
              </a:extLst>
            </p:cNvPr>
            <p:cNvSpPr/>
            <p:nvPr/>
          </p:nvSpPr>
          <p:spPr>
            <a:xfrm>
              <a:off x="541521" y="2744695"/>
              <a:ext cx="3192510" cy="1307705"/>
            </a:xfrm>
            <a:prstGeom prst="roundRect">
              <a:avLst/>
            </a:prstGeom>
            <a:solidFill>
              <a:srgbClr val="ED3A58">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0A023CEB-9E20-54F9-4395-231FAF3D870E}"/>
                </a:ext>
              </a:extLst>
            </p:cNvPr>
            <p:cNvSpPr txBox="1"/>
            <p:nvPr/>
          </p:nvSpPr>
          <p:spPr>
            <a:xfrm>
              <a:off x="559918" y="2737909"/>
              <a:ext cx="3155716" cy="1321276"/>
            </a:xfrm>
            <a:prstGeom prst="rect">
              <a:avLst/>
            </a:prstGeom>
            <a:noFill/>
          </p:spPr>
          <p:txBody>
            <a:bodyPr wrap="square" lIns="91440" tIns="45720" rIns="91440" bIns="45720" rtlCol="0" anchor="ctr">
              <a:spAutoFit/>
            </a:bodyPr>
            <a:lstStyle/>
            <a:p>
              <a:pPr algn="ctr"/>
              <a:r>
                <a:rPr lang="en-US" sz="2400" b="0" i="0">
                  <a:solidFill>
                    <a:schemeClr val="tx1">
                      <a:lumMod val="76000"/>
                      <a:lumOff val="24000"/>
                    </a:schemeClr>
                  </a:solidFill>
                  <a:latin typeface="Arial"/>
                  <a:cs typeface="Arial"/>
                </a:rPr>
                <a:t>What will be included &amp; excluded in your study?</a:t>
              </a:r>
              <a:endParaRPr lang="en-US" sz="2400">
                <a:solidFill>
                  <a:schemeClr val="tx1">
                    <a:lumMod val="76000"/>
                    <a:lumOff val="24000"/>
                  </a:schemeClr>
                </a:solidFill>
                <a:latin typeface="Arial"/>
                <a:ea typeface="Calibri"/>
                <a:cs typeface="Arial"/>
              </a:endParaRPr>
            </a:p>
          </p:txBody>
        </p:sp>
      </p:grpSp>
      <p:grpSp>
        <p:nvGrpSpPr>
          <p:cNvPr id="24" name="Group 23">
            <a:extLst>
              <a:ext uri="{FF2B5EF4-FFF2-40B4-BE49-F238E27FC236}">
                <a16:creationId xmlns:a16="http://schemas.microsoft.com/office/drawing/2014/main" id="{7E2A3A33-72C4-FCDA-1E6E-5A5CDCF6BD52}"/>
              </a:ext>
            </a:extLst>
          </p:cNvPr>
          <p:cNvGrpSpPr/>
          <p:nvPr/>
        </p:nvGrpSpPr>
        <p:grpSpPr>
          <a:xfrm>
            <a:off x="567431" y="1228443"/>
            <a:ext cx="3276000" cy="1188000"/>
            <a:chOff x="625776" y="1330755"/>
            <a:chExt cx="3024000" cy="1080000"/>
          </a:xfrm>
        </p:grpSpPr>
        <p:sp>
          <p:nvSpPr>
            <p:cNvPr id="9" name="Rectangle: Rounded Corners 8">
              <a:extLst>
                <a:ext uri="{FF2B5EF4-FFF2-40B4-BE49-F238E27FC236}">
                  <a16:creationId xmlns:a16="http://schemas.microsoft.com/office/drawing/2014/main" id="{9A617574-DADB-A9D3-326E-1BD582BC8B36}"/>
                </a:ext>
              </a:extLst>
            </p:cNvPr>
            <p:cNvSpPr/>
            <p:nvPr/>
          </p:nvSpPr>
          <p:spPr>
            <a:xfrm>
              <a:off x="625776" y="1330755"/>
              <a:ext cx="3024000" cy="1080000"/>
            </a:xfrm>
            <a:prstGeom prst="roundRect">
              <a:avLst/>
            </a:prstGeom>
            <a:solidFill>
              <a:srgbClr val="ED3A58">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extBox 1">
              <a:extLst>
                <a:ext uri="{FF2B5EF4-FFF2-40B4-BE49-F238E27FC236}">
                  <a16:creationId xmlns:a16="http://schemas.microsoft.com/office/drawing/2014/main" id="{90F3B083-E62E-5BBB-AEAA-95475EA66510}"/>
                </a:ext>
              </a:extLst>
            </p:cNvPr>
            <p:cNvSpPr txBox="1"/>
            <p:nvPr/>
          </p:nvSpPr>
          <p:spPr>
            <a:xfrm>
              <a:off x="675657" y="1493030"/>
              <a:ext cx="2924238" cy="755452"/>
            </a:xfrm>
            <a:prstGeom prst="rect">
              <a:avLst/>
            </a:prstGeom>
            <a:noFill/>
          </p:spPr>
          <p:txBody>
            <a:bodyPr wrap="square" lIns="91440" tIns="45720" rIns="91440" bIns="45720" rtlCol="0" anchor="ctr">
              <a:spAutoFit/>
            </a:bodyPr>
            <a:lstStyle/>
            <a:p>
              <a:pPr algn="ctr"/>
              <a:r>
                <a:rPr lang="en-US" sz="2400" b="0" i="0">
                  <a:solidFill>
                    <a:schemeClr val="tx1">
                      <a:lumMod val="76000"/>
                      <a:lumOff val="24000"/>
                    </a:schemeClr>
                  </a:solidFill>
                  <a:latin typeface="Arial"/>
                  <a:cs typeface="Arial"/>
                </a:rPr>
                <a:t>What is the scope of your enquiry?</a:t>
              </a:r>
              <a:endParaRPr lang="en-US" sz="2400">
                <a:solidFill>
                  <a:schemeClr val="tx1">
                    <a:lumMod val="76000"/>
                    <a:lumOff val="24000"/>
                  </a:schemeClr>
                </a:solidFill>
                <a:latin typeface="Arial"/>
                <a:ea typeface="Calibri"/>
                <a:cs typeface="Arial"/>
              </a:endParaRPr>
            </a:p>
          </p:txBody>
        </p:sp>
      </p:grpSp>
      <p:grpSp>
        <p:nvGrpSpPr>
          <p:cNvPr id="23" name="Group 22">
            <a:extLst>
              <a:ext uri="{FF2B5EF4-FFF2-40B4-BE49-F238E27FC236}">
                <a16:creationId xmlns:a16="http://schemas.microsoft.com/office/drawing/2014/main" id="{BD3E48D0-B2D5-A4E8-394C-A7C8EA299CC8}"/>
              </a:ext>
            </a:extLst>
          </p:cNvPr>
          <p:cNvGrpSpPr/>
          <p:nvPr/>
        </p:nvGrpSpPr>
        <p:grpSpPr>
          <a:xfrm>
            <a:off x="567431" y="4588318"/>
            <a:ext cx="3276000" cy="1188000"/>
            <a:chOff x="429633" y="4273216"/>
            <a:chExt cx="3416286" cy="1080000"/>
          </a:xfrm>
        </p:grpSpPr>
        <p:sp>
          <p:nvSpPr>
            <p:cNvPr id="20" name="Rectangle: Rounded Corners 19">
              <a:extLst>
                <a:ext uri="{FF2B5EF4-FFF2-40B4-BE49-F238E27FC236}">
                  <a16:creationId xmlns:a16="http://schemas.microsoft.com/office/drawing/2014/main" id="{8D35C6B3-23A3-AB43-5499-C101F974CB92}"/>
                </a:ext>
              </a:extLst>
            </p:cNvPr>
            <p:cNvSpPr/>
            <p:nvPr/>
          </p:nvSpPr>
          <p:spPr>
            <a:xfrm>
              <a:off x="429633" y="4273216"/>
              <a:ext cx="3416286" cy="1080000"/>
            </a:xfrm>
            <a:prstGeom prst="roundRect">
              <a:avLst/>
            </a:prstGeom>
            <a:solidFill>
              <a:srgbClr val="ED3A58">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extBox 20">
              <a:extLst>
                <a:ext uri="{FF2B5EF4-FFF2-40B4-BE49-F238E27FC236}">
                  <a16:creationId xmlns:a16="http://schemas.microsoft.com/office/drawing/2014/main" id="{6D9BA0EC-1051-CEA2-CB80-BD20DBC57038}"/>
                </a:ext>
              </a:extLst>
            </p:cNvPr>
            <p:cNvSpPr txBox="1"/>
            <p:nvPr/>
          </p:nvSpPr>
          <p:spPr>
            <a:xfrm>
              <a:off x="429633" y="4429252"/>
              <a:ext cx="3416286" cy="755452"/>
            </a:xfrm>
            <a:prstGeom prst="rect">
              <a:avLst/>
            </a:prstGeom>
            <a:noFill/>
          </p:spPr>
          <p:txBody>
            <a:bodyPr wrap="square" lIns="91440" tIns="45720" rIns="91440" bIns="45720" rtlCol="0" anchor="ctr">
              <a:spAutoFit/>
            </a:bodyPr>
            <a:lstStyle/>
            <a:p>
              <a:pPr lvl="0" algn="ctr" rtl="0"/>
              <a:r>
                <a:rPr lang="en-US" sz="2400">
                  <a:solidFill>
                    <a:schemeClr val="tx1">
                      <a:lumMod val="76000"/>
                      <a:lumOff val="24000"/>
                    </a:schemeClr>
                  </a:solidFill>
                  <a:latin typeface="Arial"/>
                  <a:cs typeface="Arial"/>
                </a:rPr>
                <a:t>What date range will you be working within?</a:t>
              </a:r>
            </a:p>
          </p:txBody>
        </p:sp>
      </p:grpSp>
      <p:grpSp>
        <p:nvGrpSpPr>
          <p:cNvPr id="27" name="Group 26">
            <a:extLst>
              <a:ext uri="{FF2B5EF4-FFF2-40B4-BE49-F238E27FC236}">
                <a16:creationId xmlns:a16="http://schemas.microsoft.com/office/drawing/2014/main" id="{9EEC9B23-DF83-5B39-10FB-C9A68427EF9B}"/>
              </a:ext>
            </a:extLst>
          </p:cNvPr>
          <p:cNvGrpSpPr/>
          <p:nvPr/>
        </p:nvGrpSpPr>
        <p:grpSpPr>
          <a:xfrm>
            <a:off x="8348569" y="4576014"/>
            <a:ext cx="3276000" cy="1188000"/>
            <a:chOff x="625776" y="1330755"/>
            <a:chExt cx="3024000" cy="1080000"/>
          </a:xfrm>
        </p:grpSpPr>
        <p:sp>
          <p:nvSpPr>
            <p:cNvPr id="28" name="Rectangle: Rounded Corners 27">
              <a:extLst>
                <a:ext uri="{FF2B5EF4-FFF2-40B4-BE49-F238E27FC236}">
                  <a16:creationId xmlns:a16="http://schemas.microsoft.com/office/drawing/2014/main" id="{C5FEAD13-020D-0957-B57B-1B4149CC9080}"/>
                </a:ext>
              </a:extLst>
            </p:cNvPr>
            <p:cNvSpPr/>
            <p:nvPr/>
          </p:nvSpPr>
          <p:spPr>
            <a:xfrm>
              <a:off x="625776" y="1330755"/>
              <a:ext cx="3024000" cy="1080000"/>
            </a:xfrm>
            <a:prstGeom prst="roundRect">
              <a:avLst/>
            </a:prstGeom>
            <a:solidFill>
              <a:srgbClr val="ED3A58">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TextBox 28">
              <a:extLst>
                <a:ext uri="{FF2B5EF4-FFF2-40B4-BE49-F238E27FC236}">
                  <a16:creationId xmlns:a16="http://schemas.microsoft.com/office/drawing/2014/main" id="{E1EAF194-9BDB-1A72-9D9F-58DEF6D744C6}"/>
                </a:ext>
              </a:extLst>
            </p:cNvPr>
            <p:cNvSpPr txBox="1"/>
            <p:nvPr/>
          </p:nvSpPr>
          <p:spPr>
            <a:xfrm>
              <a:off x="675657" y="1493030"/>
              <a:ext cx="2924238" cy="755452"/>
            </a:xfrm>
            <a:prstGeom prst="rect">
              <a:avLst/>
            </a:prstGeom>
            <a:noFill/>
          </p:spPr>
          <p:txBody>
            <a:bodyPr wrap="square" lIns="91440" tIns="45720" rIns="91440" bIns="45720" rtlCol="0" anchor="ctr">
              <a:spAutoFit/>
            </a:bodyPr>
            <a:lstStyle/>
            <a:p>
              <a:pPr algn="ctr"/>
              <a:r>
                <a:rPr lang="en-US" sz="2400" b="0" i="0">
                  <a:solidFill>
                    <a:schemeClr val="tx1">
                      <a:lumMod val="76000"/>
                      <a:lumOff val="24000"/>
                    </a:schemeClr>
                  </a:solidFill>
                  <a:latin typeface="Arial"/>
                  <a:ea typeface="Calibri"/>
                  <a:cs typeface="Arial"/>
                </a:rPr>
                <a:t>Will you use gray literature?</a:t>
              </a:r>
              <a:endParaRPr lang="en-US" sz="2400">
                <a:solidFill>
                  <a:schemeClr val="tx1">
                    <a:lumMod val="76000"/>
                    <a:lumOff val="24000"/>
                  </a:schemeClr>
                </a:solidFill>
                <a:latin typeface="Arial"/>
                <a:ea typeface="Calibri"/>
                <a:cs typeface="Arial"/>
              </a:endParaRPr>
            </a:p>
          </p:txBody>
        </p:sp>
      </p:grpSp>
      <p:sp>
        <p:nvSpPr>
          <p:cNvPr id="12" name="TextBox 11">
            <a:extLst>
              <a:ext uri="{FF2B5EF4-FFF2-40B4-BE49-F238E27FC236}">
                <a16:creationId xmlns:a16="http://schemas.microsoft.com/office/drawing/2014/main" id="{5BBBAFFC-73E5-B4F6-4CB7-8F845DEBC266}"/>
              </a:ext>
            </a:extLst>
          </p:cNvPr>
          <p:cNvSpPr txBox="1"/>
          <p:nvPr/>
        </p:nvSpPr>
        <p:spPr>
          <a:xfrm>
            <a:off x="8657493" y="5953475"/>
            <a:ext cx="3534507" cy="261610"/>
          </a:xfrm>
          <a:prstGeom prst="rect">
            <a:avLst/>
          </a:prstGeom>
          <a:noFill/>
        </p:spPr>
        <p:txBody>
          <a:bodyPr wrap="square" rIns="0">
            <a:spAutoFit/>
          </a:bodyPr>
          <a:lstStyle/>
          <a:p>
            <a:pPr algn="r"/>
            <a:r>
              <a:rPr lang="en-US" sz="1100">
                <a:solidFill>
                  <a:schemeClr val="bg1">
                    <a:lumMod val="50000"/>
                  </a:schemeClr>
                </a:solidFill>
                <a:effectLst/>
                <a:hlinkClick r:id="rId4">
                  <a:extLst>
                    <a:ext uri="{A12FA001-AC4F-418D-AE19-62706E023703}">
                      <ahyp:hlinkClr xmlns:ahyp="http://schemas.microsoft.com/office/drawing/2018/hyperlinkcolor" val="tx"/>
                    </a:ext>
                  </a:extLst>
                </a:hlinkClick>
              </a:rPr>
              <a:t>Image</a:t>
            </a:r>
            <a:r>
              <a:rPr lang="en-US" sz="1100">
                <a:solidFill>
                  <a:schemeClr val="bg1">
                    <a:lumMod val="50000"/>
                  </a:schemeClr>
                </a:solidFill>
                <a:effectLst/>
              </a:rPr>
              <a:t> made by </a:t>
            </a:r>
            <a:r>
              <a:rPr lang="en-US" sz="1100" err="1">
                <a:solidFill>
                  <a:schemeClr val="bg1">
                    <a:lumMod val="50000"/>
                  </a:schemeClr>
                </a:solidFill>
                <a:effectLst/>
                <a:hlinkClick r:id="rId5" tooltip="https://www.flaticon.com/authors/freepik">
                  <a:extLst>
                    <a:ext uri="{A12FA001-AC4F-418D-AE19-62706E023703}">
                      <ahyp:hlinkClr xmlns:ahyp="http://schemas.microsoft.com/office/drawing/2018/hyperlinkcolor" val="tx"/>
                    </a:ext>
                  </a:extLst>
                </a:hlinkClick>
              </a:rPr>
              <a:t>Freepik</a:t>
            </a:r>
            <a:r>
              <a:rPr lang="en-US" sz="1100">
                <a:solidFill>
                  <a:schemeClr val="bg1">
                    <a:lumMod val="50000"/>
                  </a:schemeClr>
                </a:solidFill>
                <a:effectLst/>
              </a:rPr>
              <a:t> from </a:t>
            </a:r>
            <a:r>
              <a:rPr lang="en-US" sz="1100">
                <a:solidFill>
                  <a:schemeClr val="bg1">
                    <a:lumMod val="50000"/>
                  </a:schemeClr>
                </a:solidFill>
                <a:effectLst/>
                <a:hlinkClick r:id="rId6" tooltip="http://www.storyset.com/">
                  <a:extLst>
                    <a:ext uri="{A12FA001-AC4F-418D-AE19-62706E023703}">
                      <ahyp:hlinkClr xmlns:ahyp="http://schemas.microsoft.com/office/drawing/2018/hyperlinkcolor" val="tx"/>
                    </a:ext>
                  </a:extLst>
                </a:hlinkClick>
              </a:rPr>
              <a:t>www.storyset.com</a:t>
            </a:r>
            <a:r>
              <a:rPr lang="en-US" sz="1100">
                <a:solidFill>
                  <a:schemeClr val="bg1">
                    <a:lumMod val="50000"/>
                  </a:schemeClr>
                </a:solidFill>
                <a:effectLst/>
              </a:rPr>
              <a:t> </a:t>
            </a:r>
            <a:r>
              <a:rPr lang="en-US" sz="1100">
                <a:solidFill>
                  <a:schemeClr val="bg1">
                    <a:lumMod val="50000"/>
                  </a:schemeClr>
                </a:solidFill>
              </a:rPr>
              <a:t> </a:t>
            </a:r>
            <a:endParaRPr lang="en-NZ" sz="1100">
              <a:solidFill>
                <a:schemeClr val="bg1">
                  <a:lumMod val="50000"/>
                </a:schemeClr>
              </a:solidFill>
            </a:endParaRPr>
          </a:p>
        </p:txBody>
      </p:sp>
      <p:grpSp>
        <p:nvGrpSpPr>
          <p:cNvPr id="14" name="Group 13">
            <a:extLst>
              <a:ext uri="{FF2B5EF4-FFF2-40B4-BE49-F238E27FC236}">
                <a16:creationId xmlns:a16="http://schemas.microsoft.com/office/drawing/2014/main" id="{529B5ADC-87B3-1003-2A3D-2FB4EC4BCF88}"/>
              </a:ext>
            </a:extLst>
          </p:cNvPr>
          <p:cNvGrpSpPr/>
          <p:nvPr/>
        </p:nvGrpSpPr>
        <p:grpSpPr>
          <a:xfrm>
            <a:off x="-7816" y="6224321"/>
            <a:ext cx="12221305" cy="650730"/>
            <a:chOff x="-7816" y="6224321"/>
            <a:chExt cx="12221305" cy="650730"/>
          </a:xfrm>
        </p:grpSpPr>
        <p:sp>
          <p:nvSpPr>
            <p:cNvPr id="16" name="Rectangle 15">
              <a:extLst>
                <a:ext uri="{FF2B5EF4-FFF2-40B4-BE49-F238E27FC236}">
                  <a16:creationId xmlns:a16="http://schemas.microsoft.com/office/drawing/2014/main" id="{31AF0C79-FC3C-32E8-D6F5-6028E51F6885}"/>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7" name="Picture 16" descr="A blue and white logo&#10;&#10;Description automatically generated">
              <a:extLst>
                <a:ext uri="{FF2B5EF4-FFF2-40B4-BE49-F238E27FC236}">
                  <a16:creationId xmlns:a16="http://schemas.microsoft.com/office/drawing/2014/main" id="{8E53FF15-5505-EEF4-06CD-0364EACA3C8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42035782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A9EF770-79E7-9DB4-5347-F02C4A253FBF}"/>
              </a:ext>
            </a:extLst>
          </p:cNvPr>
          <p:cNvSpPr/>
          <p:nvPr/>
        </p:nvSpPr>
        <p:spPr>
          <a:xfrm>
            <a:off x="8687802" y="1338536"/>
            <a:ext cx="2447001" cy="2086725"/>
          </a:xfrm>
          <a:prstGeom prst="roundRect">
            <a:avLst/>
          </a:prstGeom>
          <a:solidFill>
            <a:srgbClr val="ED3A58">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296199" y="407864"/>
            <a:ext cx="9037359" cy="784746"/>
          </a:xfrm>
        </p:spPr>
        <p:txBody>
          <a:bodyPr>
            <a:normAutofit/>
          </a:bodyPr>
          <a:lstStyle/>
          <a:p>
            <a:r>
              <a:rPr lang="en-US" sz="4000">
                <a:solidFill>
                  <a:schemeClr val="tx1">
                    <a:lumMod val="76000"/>
                    <a:lumOff val="24000"/>
                  </a:schemeClr>
                </a:solidFill>
                <a:latin typeface="Arial"/>
                <a:cs typeface="Arial"/>
              </a:rPr>
              <a:t>Workshop Objectives</a:t>
            </a:r>
          </a:p>
        </p:txBody>
      </p:sp>
      <p:sp>
        <p:nvSpPr>
          <p:cNvPr id="11" name="Rectangle: Rounded Corners 10">
            <a:extLst>
              <a:ext uri="{FF2B5EF4-FFF2-40B4-BE49-F238E27FC236}">
                <a16:creationId xmlns:a16="http://schemas.microsoft.com/office/drawing/2014/main" id="{57057AB9-5828-A315-4286-D0EAA40F5B01}"/>
              </a:ext>
            </a:extLst>
          </p:cNvPr>
          <p:cNvSpPr/>
          <p:nvPr/>
        </p:nvSpPr>
        <p:spPr>
          <a:xfrm>
            <a:off x="770079" y="1338536"/>
            <a:ext cx="2447001" cy="2086725"/>
          </a:xfrm>
          <a:prstGeom prst="roundRect">
            <a:avLst/>
          </a:prstGeom>
          <a:solidFill>
            <a:srgbClr val="E4D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2400">
              <a:solidFill>
                <a:schemeClr val="tx1"/>
              </a:solidFill>
              <a:latin typeface="Ariel"/>
            </a:endParaRPr>
          </a:p>
        </p:txBody>
      </p:sp>
      <p:sp>
        <p:nvSpPr>
          <p:cNvPr id="14" name="Rectangle: Rounded Corners 13">
            <a:extLst>
              <a:ext uri="{FF2B5EF4-FFF2-40B4-BE49-F238E27FC236}">
                <a16:creationId xmlns:a16="http://schemas.microsoft.com/office/drawing/2014/main" id="{284E4D40-3113-D7EE-97E7-8EADB2038349}"/>
              </a:ext>
            </a:extLst>
          </p:cNvPr>
          <p:cNvSpPr/>
          <p:nvPr/>
        </p:nvSpPr>
        <p:spPr>
          <a:xfrm>
            <a:off x="3409320" y="1338536"/>
            <a:ext cx="2447001" cy="2086725"/>
          </a:xfrm>
          <a:prstGeom prst="roundRect">
            <a:avLst/>
          </a:prstGeom>
          <a:solidFill>
            <a:srgbClr val="B1207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ectangle: Rounded Corners 16">
            <a:extLst>
              <a:ext uri="{FF2B5EF4-FFF2-40B4-BE49-F238E27FC236}">
                <a16:creationId xmlns:a16="http://schemas.microsoft.com/office/drawing/2014/main" id="{390440D5-D1D3-AB40-A9F6-5ACE6D75BC12}"/>
              </a:ext>
            </a:extLst>
          </p:cNvPr>
          <p:cNvSpPr/>
          <p:nvPr/>
        </p:nvSpPr>
        <p:spPr>
          <a:xfrm>
            <a:off x="6048560" y="1338536"/>
            <a:ext cx="2447001" cy="2086725"/>
          </a:xfrm>
          <a:prstGeom prst="roundRect">
            <a:avLst/>
          </a:prstGeom>
          <a:solidFill>
            <a:srgbClr val="DF1767">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Rectangle: Rounded Corners 15">
            <a:extLst>
              <a:ext uri="{FF2B5EF4-FFF2-40B4-BE49-F238E27FC236}">
                <a16:creationId xmlns:a16="http://schemas.microsoft.com/office/drawing/2014/main" id="{AD00C904-EF2C-C2B0-45F0-A6BE6455A43D}"/>
              </a:ext>
            </a:extLst>
          </p:cNvPr>
          <p:cNvSpPr/>
          <p:nvPr/>
        </p:nvSpPr>
        <p:spPr>
          <a:xfrm>
            <a:off x="4728940" y="3567115"/>
            <a:ext cx="2447001" cy="2086725"/>
          </a:xfrm>
          <a:prstGeom prst="roundRect">
            <a:avLst/>
          </a:prstGeom>
          <a:solidFill>
            <a:srgbClr val="F37D34">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Rectangle: Rounded Corners 18">
            <a:extLst>
              <a:ext uri="{FF2B5EF4-FFF2-40B4-BE49-F238E27FC236}">
                <a16:creationId xmlns:a16="http://schemas.microsoft.com/office/drawing/2014/main" id="{4E6FFAD0-E748-A178-B372-4C17BBF70162}"/>
              </a:ext>
            </a:extLst>
          </p:cNvPr>
          <p:cNvSpPr/>
          <p:nvPr/>
        </p:nvSpPr>
        <p:spPr>
          <a:xfrm>
            <a:off x="2089700" y="3567115"/>
            <a:ext cx="2447001" cy="2086725"/>
          </a:xfrm>
          <a:prstGeom prst="roundRect">
            <a:avLst/>
          </a:prstGeom>
          <a:solidFill>
            <a:srgbClr val="F05B4A">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Rectangle: Rounded Corners 20">
            <a:extLst>
              <a:ext uri="{FF2B5EF4-FFF2-40B4-BE49-F238E27FC236}">
                <a16:creationId xmlns:a16="http://schemas.microsoft.com/office/drawing/2014/main" id="{E2FDA660-C410-0BE7-3AE9-76C937DE946B}"/>
              </a:ext>
            </a:extLst>
          </p:cNvPr>
          <p:cNvSpPr/>
          <p:nvPr/>
        </p:nvSpPr>
        <p:spPr>
          <a:xfrm>
            <a:off x="7368182" y="3567115"/>
            <a:ext cx="2447001" cy="2086725"/>
          </a:xfrm>
          <a:prstGeom prst="roundRect">
            <a:avLst/>
          </a:prstGeom>
          <a:solidFill>
            <a:srgbClr val="F8A01C">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TextBox 28">
            <a:extLst>
              <a:ext uri="{FF2B5EF4-FFF2-40B4-BE49-F238E27FC236}">
                <a16:creationId xmlns:a16="http://schemas.microsoft.com/office/drawing/2014/main" id="{1E7032ED-ACCA-EE73-082F-DF37DC707493}"/>
              </a:ext>
            </a:extLst>
          </p:cNvPr>
          <p:cNvSpPr txBox="1"/>
          <p:nvPr/>
        </p:nvSpPr>
        <p:spPr>
          <a:xfrm>
            <a:off x="963689" y="2461970"/>
            <a:ext cx="2059781" cy="707886"/>
          </a:xfrm>
          <a:prstGeom prst="rect">
            <a:avLst/>
          </a:prstGeom>
          <a:noFill/>
        </p:spPr>
        <p:txBody>
          <a:bodyPr wrap="square" lIns="91440" tIns="45720" rIns="91440" bIns="45720" anchor="t">
            <a:spAutoFit/>
          </a:bodyPr>
          <a:lstStyle/>
          <a:p>
            <a:pPr algn="ctr">
              <a:defRPr/>
            </a:pPr>
            <a:r>
              <a:rPr kumimoji="0" lang="en-NZ" sz="2000" b="0" i="0" u="none" strike="noStrike" kern="1200" cap="none" spc="0" normalizeH="0" baseline="0" noProof="0">
                <a:ln>
                  <a:noFill/>
                </a:ln>
                <a:solidFill>
                  <a:prstClr val="black"/>
                </a:solidFill>
                <a:effectLst/>
                <a:uLnTx/>
                <a:uFillTx/>
                <a:latin typeface="Arial"/>
                <a:cs typeface="Arial"/>
              </a:rPr>
              <a:t>Which review type</a:t>
            </a:r>
            <a:r>
              <a:rPr lang="en-NZ" sz="2000">
                <a:solidFill>
                  <a:prstClr val="black"/>
                </a:solidFill>
                <a:latin typeface="Arial"/>
                <a:cs typeface="Arial"/>
              </a:rPr>
              <a:t> is right</a:t>
            </a:r>
            <a:r>
              <a:rPr kumimoji="0" lang="en-NZ" sz="2000" b="0" i="0" u="none" strike="noStrike" kern="1200" cap="none" spc="0" normalizeH="0" baseline="0" noProof="0">
                <a:ln>
                  <a:noFill/>
                </a:ln>
                <a:solidFill>
                  <a:prstClr val="black"/>
                </a:solidFill>
                <a:effectLst/>
                <a:uLnTx/>
                <a:uFillTx/>
                <a:latin typeface="Arial"/>
                <a:cs typeface="Arial"/>
              </a:rPr>
              <a:t>?</a:t>
            </a:r>
            <a:endParaRPr lang="en-NZ" sz="2000" b="0" i="0" u="none" strike="noStrike" kern="1200" cap="none" spc="0" normalizeH="0" baseline="0" noProof="0">
              <a:ln>
                <a:noFill/>
              </a:ln>
              <a:solidFill>
                <a:prstClr val="black"/>
              </a:solidFill>
              <a:effectLst/>
              <a:uLnTx/>
              <a:uFillTx/>
              <a:latin typeface="Arial"/>
              <a:cs typeface="Arial"/>
            </a:endParaRPr>
          </a:p>
        </p:txBody>
      </p:sp>
      <p:sp>
        <p:nvSpPr>
          <p:cNvPr id="30" name="TextBox 29">
            <a:extLst>
              <a:ext uri="{FF2B5EF4-FFF2-40B4-BE49-F238E27FC236}">
                <a16:creationId xmlns:a16="http://schemas.microsoft.com/office/drawing/2014/main" id="{1DC08A72-6118-515B-5F5B-A8964F34E47C}"/>
              </a:ext>
            </a:extLst>
          </p:cNvPr>
          <p:cNvSpPr txBox="1"/>
          <p:nvPr/>
        </p:nvSpPr>
        <p:spPr>
          <a:xfrm>
            <a:off x="3602930" y="2461970"/>
            <a:ext cx="2059781" cy="70788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a:ln>
                  <a:noFill/>
                </a:ln>
                <a:solidFill>
                  <a:prstClr val="black"/>
                </a:solidFill>
                <a:effectLst/>
                <a:uLnTx/>
                <a:uFillTx/>
                <a:latin typeface="Arial"/>
                <a:cs typeface="Arial"/>
              </a:rPr>
              <a:t>Systematic review process</a:t>
            </a:r>
            <a:endParaRPr lang="en-NZ" sz="2000" b="0" i="0" u="none" strike="noStrike" kern="1200" cap="none" spc="0" normalizeH="0" baseline="0" noProof="0">
              <a:ln>
                <a:noFill/>
              </a:ln>
              <a:solidFill>
                <a:prstClr val="black"/>
              </a:solidFill>
              <a:effectLst/>
              <a:uLnTx/>
              <a:uFillTx/>
              <a:latin typeface="Arial"/>
              <a:cs typeface="Arial"/>
            </a:endParaRPr>
          </a:p>
        </p:txBody>
      </p:sp>
      <p:sp>
        <p:nvSpPr>
          <p:cNvPr id="31" name="TextBox 30">
            <a:extLst>
              <a:ext uri="{FF2B5EF4-FFF2-40B4-BE49-F238E27FC236}">
                <a16:creationId xmlns:a16="http://schemas.microsoft.com/office/drawing/2014/main" id="{35AC1E47-7C72-5E62-51AC-FBFADF2A6E20}"/>
              </a:ext>
            </a:extLst>
          </p:cNvPr>
          <p:cNvSpPr txBox="1"/>
          <p:nvPr/>
        </p:nvSpPr>
        <p:spPr>
          <a:xfrm>
            <a:off x="5952438" y="2461970"/>
            <a:ext cx="2639244" cy="70788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2000">
                <a:solidFill>
                  <a:prstClr val="black"/>
                </a:solidFill>
                <a:latin typeface="Arial"/>
                <a:cs typeface="Arial"/>
              </a:rPr>
              <a:t>Research</a:t>
            </a:r>
            <a:r>
              <a:rPr kumimoji="0" lang="en-NZ" sz="2000" b="0" i="0" u="none" strike="noStrike" kern="1200" cap="none" spc="0" normalizeH="0" baseline="0" noProof="0">
                <a:ln>
                  <a:noFill/>
                </a:ln>
                <a:solidFill>
                  <a:prstClr val="black"/>
                </a:solidFill>
                <a:effectLst/>
                <a:uLnTx/>
                <a:uFillTx/>
                <a:latin typeface="Arial"/>
                <a:cs typeface="Arial"/>
              </a:rPr>
              <a:t> question &amp; framework</a:t>
            </a:r>
            <a:endParaRPr lang="en-NZ" sz="2000" b="0" i="0" u="none" strike="noStrike" kern="1200" cap="none" spc="0" normalizeH="0" baseline="0" noProof="0">
              <a:ln>
                <a:noFill/>
              </a:ln>
              <a:solidFill>
                <a:prstClr val="black"/>
              </a:solidFill>
              <a:effectLst/>
              <a:uLnTx/>
              <a:uFillTx/>
              <a:latin typeface="Arial"/>
              <a:cs typeface="Arial"/>
            </a:endParaRPr>
          </a:p>
        </p:txBody>
      </p:sp>
      <p:sp>
        <p:nvSpPr>
          <p:cNvPr id="32" name="TextBox 31">
            <a:extLst>
              <a:ext uri="{FF2B5EF4-FFF2-40B4-BE49-F238E27FC236}">
                <a16:creationId xmlns:a16="http://schemas.microsoft.com/office/drawing/2014/main" id="{DC4759BE-21EC-F922-3C29-20A39091E9A9}"/>
              </a:ext>
            </a:extLst>
          </p:cNvPr>
          <p:cNvSpPr txBox="1"/>
          <p:nvPr/>
        </p:nvSpPr>
        <p:spPr>
          <a:xfrm>
            <a:off x="8881412" y="2461970"/>
            <a:ext cx="2059781" cy="70788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a:ln>
                  <a:noFill/>
                </a:ln>
                <a:solidFill>
                  <a:prstClr val="black"/>
                </a:solidFill>
                <a:effectLst/>
                <a:uLnTx/>
                <a:uFillTx/>
                <a:latin typeface="Arial"/>
                <a:cs typeface="Arial"/>
              </a:rPr>
              <a:t>Develop your protocol</a:t>
            </a:r>
            <a:endParaRPr lang="en-NZ" sz="2000" b="0" i="0" u="none" strike="noStrike" kern="1200" cap="none" spc="0" normalizeH="0" baseline="0" noProof="0">
              <a:ln>
                <a:noFill/>
              </a:ln>
              <a:solidFill>
                <a:prstClr val="black"/>
              </a:solidFill>
              <a:effectLst/>
              <a:uLnTx/>
              <a:uFillTx/>
              <a:latin typeface="Arial"/>
              <a:cs typeface="Arial"/>
            </a:endParaRPr>
          </a:p>
        </p:txBody>
      </p:sp>
      <p:sp>
        <p:nvSpPr>
          <p:cNvPr id="33" name="TextBox 32">
            <a:extLst>
              <a:ext uri="{FF2B5EF4-FFF2-40B4-BE49-F238E27FC236}">
                <a16:creationId xmlns:a16="http://schemas.microsoft.com/office/drawing/2014/main" id="{2CFB0E9D-9F66-DF90-8D4B-C800BD8BEACD}"/>
              </a:ext>
            </a:extLst>
          </p:cNvPr>
          <p:cNvSpPr txBox="1"/>
          <p:nvPr/>
        </p:nvSpPr>
        <p:spPr>
          <a:xfrm>
            <a:off x="2283309" y="4718160"/>
            <a:ext cx="2059781" cy="707886"/>
          </a:xfrm>
          <a:prstGeom prst="rect">
            <a:avLst/>
          </a:prstGeom>
          <a:noFill/>
        </p:spPr>
        <p:txBody>
          <a:bodyPr wrap="square" lIns="91440" tIns="45720" rIns="91440" bIns="45720" anchor="t">
            <a:spAutoFit/>
          </a:bodyPr>
          <a:lstStyle/>
          <a:p>
            <a:pPr lvl="0" algn="ctr">
              <a:defRPr/>
            </a:pPr>
            <a:r>
              <a:rPr lang="en-NZ" sz="2000">
                <a:solidFill>
                  <a:prstClr val="black"/>
                </a:solidFill>
                <a:latin typeface="Arial"/>
                <a:cs typeface="Arial"/>
              </a:rPr>
              <a:t>Build your search strategy</a:t>
            </a:r>
            <a:endParaRPr lang="en-NZ" sz="2000" b="0" i="0" u="none" strike="noStrike" kern="1200" cap="none" spc="0" normalizeH="0" baseline="0" noProof="0">
              <a:ln>
                <a:noFill/>
              </a:ln>
              <a:solidFill>
                <a:prstClr val="black"/>
              </a:solidFill>
              <a:effectLst/>
              <a:uLnTx/>
              <a:uFillTx/>
              <a:latin typeface="Arial"/>
              <a:cs typeface="Arial"/>
            </a:endParaRPr>
          </a:p>
        </p:txBody>
      </p:sp>
      <p:sp>
        <p:nvSpPr>
          <p:cNvPr id="35" name="TextBox 34">
            <a:extLst>
              <a:ext uri="{FF2B5EF4-FFF2-40B4-BE49-F238E27FC236}">
                <a16:creationId xmlns:a16="http://schemas.microsoft.com/office/drawing/2014/main" id="{6CAA0561-847D-D914-7CDF-4D7DE7ED96CD}"/>
              </a:ext>
            </a:extLst>
          </p:cNvPr>
          <p:cNvSpPr txBox="1"/>
          <p:nvPr/>
        </p:nvSpPr>
        <p:spPr>
          <a:xfrm>
            <a:off x="7561791" y="4900586"/>
            <a:ext cx="2059781" cy="40011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a:ln>
                  <a:noFill/>
                </a:ln>
                <a:solidFill>
                  <a:prstClr val="black"/>
                </a:solidFill>
                <a:effectLst/>
                <a:uLnTx/>
                <a:uFillTx/>
                <a:latin typeface="Arial"/>
                <a:cs typeface="Arial"/>
              </a:rPr>
              <a:t>The next steps</a:t>
            </a:r>
            <a:endParaRPr lang="en-NZ" sz="2000" b="0" i="0" u="none" strike="noStrike" kern="1200" cap="none" spc="0" normalizeH="0" baseline="0" noProof="0">
              <a:ln>
                <a:noFill/>
              </a:ln>
              <a:solidFill>
                <a:prstClr val="black"/>
              </a:solidFill>
              <a:effectLst/>
              <a:uLnTx/>
              <a:uFillTx/>
              <a:latin typeface="Arial"/>
              <a:cs typeface="Arial"/>
            </a:endParaRPr>
          </a:p>
        </p:txBody>
      </p:sp>
      <p:sp>
        <p:nvSpPr>
          <p:cNvPr id="39" name="TextBox 38">
            <a:extLst>
              <a:ext uri="{FF2B5EF4-FFF2-40B4-BE49-F238E27FC236}">
                <a16:creationId xmlns:a16="http://schemas.microsoft.com/office/drawing/2014/main" id="{68A74160-7D63-1DB6-A29F-CF9A399C019E}"/>
              </a:ext>
            </a:extLst>
          </p:cNvPr>
          <p:cNvSpPr txBox="1"/>
          <p:nvPr/>
        </p:nvSpPr>
        <p:spPr>
          <a:xfrm>
            <a:off x="4922547" y="4715920"/>
            <a:ext cx="2059781" cy="70788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a:ln>
                  <a:noFill/>
                </a:ln>
                <a:solidFill>
                  <a:prstClr val="black"/>
                </a:solidFill>
                <a:effectLst/>
                <a:uLnTx/>
                <a:uFillTx/>
                <a:latin typeface="Arial"/>
                <a:cs typeface="Arial"/>
              </a:rPr>
              <a:t>Run your search strategy</a:t>
            </a:r>
            <a:endParaRPr lang="en-NZ" sz="2000" b="0" i="0" u="none" strike="noStrike" kern="1200" cap="none" spc="0" normalizeH="0" baseline="0" noProof="0">
              <a:ln>
                <a:noFill/>
              </a:ln>
              <a:solidFill>
                <a:prstClr val="black"/>
              </a:solidFill>
              <a:effectLst/>
              <a:uLnTx/>
              <a:uFillTx/>
              <a:latin typeface="Arial"/>
              <a:cs typeface="Arial"/>
            </a:endParaRPr>
          </a:p>
        </p:txBody>
      </p:sp>
      <p:pic>
        <p:nvPicPr>
          <p:cNvPr id="41" name="Graphic 40" descr="Branching diagram with solid fill">
            <a:extLst>
              <a:ext uri="{FF2B5EF4-FFF2-40B4-BE49-F238E27FC236}">
                <a16:creationId xmlns:a16="http://schemas.microsoft.com/office/drawing/2014/main" id="{527FE5AD-2AB9-1071-EEF8-44DD8A74D5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507579" y="1516661"/>
            <a:ext cx="972000" cy="972000"/>
          </a:xfrm>
          <a:prstGeom prst="rect">
            <a:avLst/>
          </a:prstGeom>
        </p:spPr>
      </p:pic>
      <p:pic>
        <p:nvPicPr>
          <p:cNvPr id="43" name="Graphic 42" descr="Internet with solid fill">
            <a:extLst>
              <a:ext uri="{FF2B5EF4-FFF2-40B4-BE49-F238E27FC236}">
                <a16:creationId xmlns:a16="http://schemas.microsoft.com/office/drawing/2014/main" id="{E6348B5F-9626-6491-EC49-93282C87BA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66440" y="3781408"/>
            <a:ext cx="972000" cy="972000"/>
          </a:xfrm>
          <a:prstGeom prst="rect">
            <a:avLst/>
          </a:prstGeom>
        </p:spPr>
      </p:pic>
      <p:pic>
        <p:nvPicPr>
          <p:cNvPr id="45" name="Graphic 44" descr="Magnifying glass with solid fill">
            <a:extLst>
              <a:ext uri="{FF2B5EF4-FFF2-40B4-BE49-F238E27FC236}">
                <a16:creationId xmlns:a16="http://schemas.microsoft.com/office/drawing/2014/main" id="{B98D6084-F813-658A-EBB5-CCD7FC2D6F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27199" y="3781408"/>
            <a:ext cx="972000" cy="972000"/>
          </a:xfrm>
          <a:prstGeom prst="rect">
            <a:avLst/>
          </a:prstGeom>
        </p:spPr>
      </p:pic>
      <p:pic>
        <p:nvPicPr>
          <p:cNvPr id="47" name="Graphic 46" descr="Decision chart with solid fill">
            <a:extLst>
              <a:ext uri="{FF2B5EF4-FFF2-40B4-BE49-F238E27FC236}">
                <a16:creationId xmlns:a16="http://schemas.microsoft.com/office/drawing/2014/main" id="{10033C0F-6F18-3072-0F01-307A2080972E}"/>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425302" y="1516660"/>
            <a:ext cx="972000" cy="972000"/>
          </a:xfrm>
          <a:prstGeom prst="rect">
            <a:avLst/>
          </a:prstGeom>
        </p:spPr>
      </p:pic>
      <p:pic>
        <p:nvPicPr>
          <p:cNvPr id="49" name="Graphic 48" descr="Question Mark with solid fill">
            <a:extLst>
              <a:ext uri="{FF2B5EF4-FFF2-40B4-BE49-F238E27FC236}">
                <a16:creationId xmlns:a16="http://schemas.microsoft.com/office/drawing/2014/main" id="{523E315B-BDEA-6AC8-1B2D-BB8B9F636D3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86060" y="1516660"/>
            <a:ext cx="972000" cy="972000"/>
          </a:xfrm>
          <a:prstGeom prst="rect">
            <a:avLst/>
          </a:prstGeom>
        </p:spPr>
      </p:pic>
      <p:pic>
        <p:nvPicPr>
          <p:cNvPr id="51" name="Graphic 50" descr="Chevron arrows with solid fill">
            <a:extLst>
              <a:ext uri="{FF2B5EF4-FFF2-40B4-BE49-F238E27FC236}">
                <a16:creationId xmlns:a16="http://schemas.microsoft.com/office/drawing/2014/main" id="{1EBD3BAF-1DE7-6A71-4928-E904BD96FE8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0800000">
            <a:off x="8105682" y="3781408"/>
            <a:ext cx="972000" cy="972000"/>
          </a:xfrm>
          <a:prstGeom prst="rect">
            <a:avLst/>
          </a:prstGeom>
        </p:spPr>
      </p:pic>
      <p:pic>
        <p:nvPicPr>
          <p:cNvPr id="53" name="Graphic 52" descr="Workflow with solid fill">
            <a:extLst>
              <a:ext uri="{FF2B5EF4-FFF2-40B4-BE49-F238E27FC236}">
                <a16:creationId xmlns:a16="http://schemas.microsoft.com/office/drawing/2014/main" id="{634CF7A2-D4F9-2B57-03CC-3BCF1B52620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146820" y="1516660"/>
            <a:ext cx="972000" cy="972000"/>
          </a:xfrm>
          <a:prstGeom prst="rect">
            <a:avLst/>
          </a:prstGeom>
        </p:spPr>
      </p:pic>
      <p:grpSp>
        <p:nvGrpSpPr>
          <p:cNvPr id="4" name="Group 3">
            <a:extLst>
              <a:ext uri="{FF2B5EF4-FFF2-40B4-BE49-F238E27FC236}">
                <a16:creationId xmlns:a16="http://schemas.microsoft.com/office/drawing/2014/main" id="{230EA6B3-CCCC-B106-329A-CAFF07A28965}"/>
              </a:ext>
            </a:extLst>
          </p:cNvPr>
          <p:cNvGrpSpPr/>
          <p:nvPr/>
        </p:nvGrpSpPr>
        <p:grpSpPr>
          <a:xfrm>
            <a:off x="-7816" y="6224321"/>
            <a:ext cx="12221305" cy="650730"/>
            <a:chOff x="-7816" y="6224321"/>
            <a:chExt cx="12221305" cy="650730"/>
          </a:xfrm>
        </p:grpSpPr>
        <p:sp>
          <p:nvSpPr>
            <p:cNvPr id="5" name="Rectangle 4">
              <a:extLst>
                <a:ext uri="{FF2B5EF4-FFF2-40B4-BE49-F238E27FC236}">
                  <a16:creationId xmlns:a16="http://schemas.microsoft.com/office/drawing/2014/main" id="{8BED5EF3-D5DB-67A9-06EE-AFCA34C63AB4}"/>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A blue and white logo&#10;&#10;Description automatically generated">
              <a:extLst>
                <a:ext uri="{FF2B5EF4-FFF2-40B4-BE49-F238E27FC236}">
                  <a16:creationId xmlns:a16="http://schemas.microsoft.com/office/drawing/2014/main" id="{4CCC6CD8-6406-897E-42A2-51779C3B9E04}"/>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47103784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C425E6-CC6C-AA05-B34D-66E2F094AE36}"/>
              </a:ext>
            </a:extLst>
          </p:cNvPr>
          <p:cNvSpPr txBox="1"/>
          <p:nvPr/>
        </p:nvSpPr>
        <p:spPr>
          <a:xfrm>
            <a:off x="356735" y="1125376"/>
            <a:ext cx="2995846" cy="1908215"/>
          </a:xfrm>
          <a:prstGeom prst="rect">
            <a:avLst/>
          </a:prstGeom>
          <a:noFill/>
        </p:spPr>
        <p:txBody>
          <a:bodyPr wrap="square" lIns="91440" tIns="45720" rIns="91440" bIns="45720" rtlCol="0" anchor="t">
            <a:spAutoFit/>
          </a:bodyPr>
          <a:lstStyle/>
          <a:p>
            <a:r>
              <a:rPr lang="en-US" sz="2000" b="1">
                <a:solidFill>
                  <a:srgbClr val="B12072"/>
                </a:solidFill>
                <a:latin typeface="Arial"/>
                <a:cs typeface="Arial"/>
                <a:hlinkClick r:id="rId3">
                  <a:extLst>
                    <a:ext uri="{A12FA001-AC4F-418D-AE19-62706E023703}">
                      <ahyp:hlinkClr xmlns:ahyp="http://schemas.microsoft.com/office/drawing/2018/hyperlinkcolor" val="tx"/>
                    </a:ext>
                  </a:extLst>
                </a:hlinkClick>
              </a:rPr>
              <a:t>PROSPERO</a:t>
            </a:r>
            <a:endParaRPr lang="en-NZ" sz="2000">
              <a:solidFill>
                <a:srgbClr val="A83293"/>
              </a:solidFill>
              <a:latin typeface="Arial"/>
              <a:cs typeface="Arial"/>
            </a:endParaRPr>
          </a:p>
          <a:p>
            <a:r>
              <a:rPr lang="en-US" sz="2000" b="0" i="0">
                <a:solidFill>
                  <a:schemeClr val="tx1">
                    <a:lumMod val="76000"/>
                    <a:lumOff val="24000"/>
                  </a:schemeClr>
                </a:solidFill>
                <a:latin typeface="Arial"/>
                <a:cs typeface="Arial"/>
              </a:rPr>
              <a:t>Is an international database for prospectively registered systematic reviews.</a:t>
            </a:r>
            <a:endParaRPr lang="en-NZ" sz="2000">
              <a:solidFill>
                <a:schemeClr val="tx1">
                  <a:lumMod val="76000"/>
                  <a:lumOff val="24000"/>
                </a:schemeClr>
              </a:solidFill>
              <a:latin typeface="Arial"/>
              <a:cs typeface="Arial"/>
            </a:endParaRPr>
          </a:p>
          <a:p>
            <a:endParaRPr lang="en-NZ"/>
          </a:p>
        </p:txBody>
      </p:sp>
      <p:sp>
        <p:nvSpPr>
          <p:cNvPr id="4" name="TextBox 3">
            <a:extLst>
              <a:ext uri="{FF2B5EF4-FFF2-40B4-BE49-F238E27FC236}">
                <a16:creationId xmlns:a16="http://schemas.microsoft.com/office/drawing/2014/main" id="{3E713E17-F4B4-E5EC-D9E3-DC997BB7AD70}"/>
              </a:ext>
            </a:extLst>
          </p:cNvPr>
          <p:cNvSpPr txBox="1"/>
          <p:nvPr/>
        </p:nvSpPr>
        <p:spPr>
          <a:xfrm>
            <a:off x="356735" y="3190830"/>
            <a:ext cx="2999298" cy="2554545"/>
          </a:xfrm>
          <a:prstGeom prst="rect">
            <a:avLst/>
          </a:prstGeom>
          <a:noFill/>
        </p:spPr>
        <p:txBody>
          <a:bodyPr wrap="square" lIns="91440" tIns="45720" rIns="91440" bIns="45720" rtlCol="0" anchor="t">
            <a:spAutoFit/>
          </a:bodyPr>
          <a:lstStyle/>
          <a:p>
            <a:r>
              <a:rPr lang="en-US" sz="2000" b="1">
                <a:solidFill>
                  <a:srgbClr val="B12072"/>
                </a:solidFill>
                <a:latin typeface="Arial"/>
                <a:cs typeface="Arial"/>
                <a:hlinkClick r:id="rId4">
                  <a:extLst>
                    <a:ext uri="{A12FA001-AC4F-418D-AE19-62706E023703}">
                      <ahyp:hlinkClr xmlns:ahyp="http://schemas.microsoft.com/office/drawing/2018/hyperlinkcolor" val="tx"/>
                    </a:ext>
                  </a:extLst>
                </a:hlinkClick>
              </a:rPr>
              <a:t>The Open Science Framework</a:t>
            </a:r>
            <a:endParaRPr lang="en-NZ" sz="2000">
              <a:solidFill>
                <a:srgbClr val="B12072"/>
              </a:solidFill>
              <a:latin typeface="Arial"/>
              <a:cs typeface="Arial"/>
            </a:endParaRPr>
          </a:p>
          <a:p>
            <a:r>
              <a:rPr lang="en-US" sz="2000" b="0">
                <a:solidFill>
                  <a:schemeClr val="tx1">
                    <a:lumMod val="76000"/>
                    <a:lumOff val="24000"/>
                  </a:schemeClr>
                </a:solidFill>
                <a:latin typeface="Arial"/>
                <a:cs typeface="Arial"/>
              </a:rPr>
              <a:t>Is a free open platform that supports research through the entire project life cycle. Among other functions, it offers</a:t>
            </a:r>
            <a:r>
              <a:rPr lang="en-US" sz="2000" b="0">
                <a:solidFill>
                  <a:schemeClr val="tx1">
                    <a:lumMod val="75000"/>
                    <a:lumOff val="25000"/>
                  </a:schemeClr>
                </a:solidFill>
                <a:latin typeface="Arial"/>
                <a:cs typeface="Arial"/>
              </a:rPr>
              <a:t> </a:t>
            </a:r>
            <a:r>
              <a:rPr lang="en-US" sz="2000" b="0">
                <a:solidFill>
                  <a:srgbClr val="B12072"/>
                </a:solidFill>
                <a:latin typeface="Arial"/>
                <a:cs typeface="Arial"/>
                <a:hlinkClick r:id="rId5">
                  <a:extLst>
                    <a:ext uri="{A12FA001-AC4F-418D-AE19-62706E023703}">
                      <ahyp:hlinkClr xmlns:ahyp="http://schemas.microsoft.com/office/drawing/2018/hyperlinkcolor" val="tx"/>
                    </a:ext>
                  </a:extLst>
                </a:hlinkClick>
              </a:rPr>
              <a:t>preregistration</a:t>
            </a:r>
            <a:endParaRPr lang="en-NZ" sz="2000">
              <a:solidFill>
                <a:srgbClr val="B12072"/>
              </a:solidFill>
              <a:latin typeface="Arial"/>
              <a:cs typeface="Arial"/>
            </a:endParaRPr>
          </a:p>
        </p:txBody>
      </p:sp>
      <p:sp>
        <p:nvSpPr>
          <p:cNvPr id="5" name="TextBox 4">
            <a:extLst>
              <a:ext uri="{FF2B5EF4-FFF2-40B4-BE49-F238E27FC236}">
                <a16:creationId xmlns:a16="http://schemas.microsoft.com/office/drawing/2014/main" id="{B1A177CC-CD76-A59B-C7F1-A80DAE361465}"/>
              </a:ext>
            </a:extLst>
          </p:cNvPr>
          <p:cNvSpPr txBox="1"/>
          <p:nvPr/>
        </p:nvSpPr>
        <p:spPr>
          <a:xfrm>
            <a:off x="3560506" y="1125376"/>
            <a:ext cx="2621167" cy="1323439"/>
          </a:xfrm>
          <a:prstGeom prst="rect">
            <a:avLst/>
          </a:prstGeom>
          <a:noFill/>
        </p:spPr>
        <p:txBody>
          <a:bodyPr wrap="square" lIns="91440" tIns="45720" rIns="91440" bIns="45720" rtlCol="0" anchor="t">
            <a:spAutoFit/>
          </a:bodyPr>
          <a:lstStyle/>
          <a:p>
            <a:r>
              <a:rPr lang="en-US" sz="2000" b="1">
                <a:solidFill>
                  <a:srgbClr val="B12072"/>
                </a:solidFill>
                <a:latin typeface="Arial"/>
                <a:cs typeface="Arial"/>
                <a:hlinkClick r:id="rId6">
                  <a:extLst>
                    <a:ext uri="{A12FA001-AC4F-418D-AE19-62706E023703}">
                      <ahyp:hlinkClr xmlns:ahyp="http://schemas.microsoft.com/office/drawing/2018/hyperlinkcolor" val="tx"/>
                    </a:ext>
                  </a:extLst>
                </a:hlinkClick>
              </a:rPr>
              <a:t>Cochrane Library of Systematic Reviews</a:t>
            </a:r>
            <a:br>
              <a:rPr lang="en-US" sz="2000">
                <a:latin typeface="Arial" panose="020B0604020202020204" pitchFamily="34" charset="0"/>
                <a:cs typeface="Arial" panose="020B0604020202020204" pitchFamily="34" charset="0"/>
              </a:rPr>
            </a:br>
            <a:r>
              <a:rPr lang="en-US" sz="2000" b="0">
                <a:solidFill>
                  <a:schemeClr val="tx1">
                    <a:lumMod val="76000"/>
                    <a:lumOff val="24000"/>
                  </a:schemeClr>
                </a:solidFill>
                <a:latin typeface="Arial"/>
                <a:cs typeface="Arial"/>
              </a:rPr>
              <a:t>Offer registration for affiliated papers.</a:t>
            </a:r>
          </a:p>
        </p:txBody>
      </p:sp>
      <p:sp>
        <p:nvSpPr>
          <p:cNvPr id="7" name="TextBox 6">
            <a:extLst>
              <a:ext uri="{FF2B5EF4-FFF2-40B4-BE49-F238E27FC236}">
                <a16:creationId xmlns:a16="http://schemas.microsoft.com/office/drawing/2014/main" id="{B8FB4AA6-1B33-31A6-417E-6891A8FEF9D4}"/>
              </a:ext>
            </a:extLst>
          </p:cNvPr>
          <p:cNvSpPr txBox="1"/>
          <p:nvPr/>
        </p:nvSpPr>
        <p:spPr>
          <a:xfrm>
            <a:off x="6501117" y="1123174"/>
            <a:ext cx="2614138" cy="1600438"/>
          </a:xfrm>
          <a:prstGeom prst="rect">
            <a:avLst/>
          </a:prstGeom>
          <a:noFill/>
        </p:spPr>
        <p:txBody>
          <a:bodyPr wrap="square" lIns="91440" tIns="45720" rIns="91440" bIns="45720" rtlCol="0" anchor="t">
            <a:spAutoFit/>
          </a:bodyPr>
          <a:lstStyle/>
          <a:p>
            <a:r>
              <a:rPr lang="en-US" sz="2000" b="1">
                <a:solidFill>
                  <a:srgbClr val="B12072"/>
                </a:solidFill>
                <a:latin typeface="Arial"/>
                <a:cs typeface="Arial"/>
                <a:hlinkClick r:id="rId7">
                  <a:extLst>
                    <a:ext uri="{A12FA001-AC4F-418D-AE19-62706E023703}">
                      <ahyp:hlinkClr xmlns:ahyp="http://schemas.microsoft.com/office/drawing/2018/hyperlinkcolor" val="tx"/>
                    </a:ext>
                  </a:extLst>
                </a:hlinkClick>
              </a:rPr>
              <a:t>Joanna Briggs Institute (JBI</a:t>
            </a:r>
            <a:r>
              <a:rPr lang="en-US" sz="2000">
                <a:solidFill>
                  <a:srgbClr val="B12072"/>
                </a:solidFill>
                <a:latin typeface="Arial"/>
                <a:cs typeface="Arial"/>
              </a:rPr>
              <a:t>)</a:t>
            </a:r>
            <a:br>
              <a:rPr lang="en-US" sz="2000">
                <a:latin typeface="Arial" panose="020B0604020202020204" pitchFamily="34" charset="0"/>
                <a:cs typeface="Arial" panose="020B0604020202020204" pitchFamily="34" charset="0"/>
              </a:rPr>
            </a:br>
            <a:r>
              <a:rPr lang="en-US" sz="2000" b="0" i="0">
                <a:solidFill>
                  <a:schemeClr val="tx1">
                    <a:lumMod val="76000"/>
                    <a:lumOff val="24000"/>
                  </a:schemeClr>
                </a:solidFill>
                <a:latin typeface="Arial"/>
                <a:cs typeface="Arial"/>
              </a:rPr>
              <a:t>Offer registration for affiliated papers.</a:t>
            </a:r>
            <a:endParaRPr lang="en-US" sz="2000" b="0">
              <a:solidFill>
                <a:schemeClr val="tx1">
                  <a:lumMod val="76000"/>
                  <a:lumOff val="24000"/>
                </a:schemeClr>
              </a:solidFill>
              <a:latin typeface="Arial"/>
              <a:cs typeface="Arial"/>
            </a:endParaRPr>
          </a:p>
          <a:p>
            <a:endParaRPr lang="en-NZ"/>
          </a:p>
        </p:txBody>
      </p:sp>
      <p:sp>
        <p:nvSpPr>
          <p:cNvPr id="8" name="Title 14">
            <a:extLst>
              <a:ext uri="{FF2B5EF4-FFF2-40B4-BE49-F238E27FC236}">
                <a16:creationId xmlns:a16="http://schemas.microsoft.com/office/drawing/2014/main" id="{82FD00E8-FD12-F76E-8ECF-A4374795EDCF}"/>
              </a:ext>
            </a:extLst>
          </p:cNvPr>
          <p:cNvSpPr txBox="1">
            <a:spLocks/>
          </p:cNvSpPr>
          <p:nvPr/>
        </p:nvSpPr>
        <p:spPr>
          <a:xfrm>
            <a:off x="327425" y="275237"/>
            <a:ext cx="9817637" cy="22159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40" normalizeH="0" baseline="0" noProof="0">
                <a:ln>
                  <a:noFill/>
                </a:ln>
                <a:solidFill>
                  <a:schemeClr val="tx1">
                    <a:lumMod val="76000"/>
                    <a:lumOff val="24000"/>
                  </a:schemeClr>
                </a:solidFill>
                <a:effectLst/>
                <a:uLnTx/>
                <a:uFillTx/>
                <a:latin typeface="Arial"/>
                <a:ea typeface="+mj-ea"/>
                <a:cs typeface="Arial"/>
              </a:rPr>
              <a:t>Where can you register your protocol</a:t>
            </a:r>
            <a:r>
              <a:rPr lang="en-US" sz="4000">
                <a:solidFill>
                  <a:schemeClr val="tx1">
                    <a:lumMod val="76000"/>
                    <a:lumOff val="24000"/>
                  </a:schemeClr>
                </a:solidFill>
                <a:latin typeface="Arial"/>
                <a:cs typeface="Arial"/>
              </a:rPr>
              <a:t>?</a:t>
            </a:r>
            <a:endParaRPr lang="en-US" sz="4000" b="1" i="0" u="none" strike="noStrike" kern="1200" cap="none" spc="-40" normalizeH="0" baseline="0" noProof="0">
              <a:ln>
                <a:noFill/>
              </a:ln>
              <a:solidFill>
                <a:schemeClr val="tx1">
                  <a:lumMod val="76000"/>
                  <a:lumOff val="24000"/>
                </a:schemeClr>
              </a:solidFill>
              <a:effectLst/>
              <a:uLnTx/>
              <a:uFillTx/>
              <a:latin typeface="Arial"/>
              <a:cs typeface="Arial"/>
            </a:endParaRPr>
          </a:p>
        </p:txBody>
      </p:sp>
      <p:pic>
        <p:nvPicPr>
          <p:cNvPr id="10" name="Picture 9" descr="A person standing next to a box with files flying out of it&#10;&#10;Description automatically generated">
            <a:extLst>
              <a:ext uri="{FF2B5EF4-FFF2-40B4-BE49-F238E27FC236}">
                <a16:creationId xmlns:a16="http://schemas.microsoft.com/office/drawing/2014/main" id="{1C689B0E-6ADE-CCD4-79D8-702B612601D0}"/>
              </a:ext>
            </a:extLst>
          </p:cNvPr>
          <p:cNvPicPr>
            <a:picLocks noChangeAspect="1"/>
          </p:cNvPicPr>
          <p:nvPr/>
        </p:nvPicPr>
        <p:blipFill>
          <a:blip r:embed="rId8"/>
          <a:stretch>
            <a:fillRect/>
          </a:stretch>
        </p:blipFill>
        <p:spPr>
          <a:xfrm>
            <a:off x="7871580" y="278510"/>
            <a:ext cx="6047620" cy="5950858"/>
          </a:xfrm>
          <a:prstGeom prst="rect">
            <a:avLst/>
          </a:prstGeom>
        </p:spPr>
      </p:pic>
      <p:sp>
        <p:nvSpPr>
          <p:cNvPr id="9" name="TextBox 8">
            <a:extLst>
              <a:ext uri="{FF2B5EF4-FFF2-40B4-BE49-F238E27FC236}">
                <a16:creationId xmlns:a16="http://schemas.microsoft.com/office/drawing/2014/main" id="{ECDCEF9B-C747-8125-EE85-2E5F26A4443D}"/>
              </a:ext>
            </a:extLst>
          </p:cNvPr>
          <p:cNvSpPr txBox="1"/>
          <p:nvPr/>
        </p:nvSpPr>
        <p:spPr>
          <a:xfrm>
            <a:off x="8657493" y="5953475"/>
            <a:ext cx="3534507" cy="261610"/>
          </a:xfrm>
          <a:prstGeom prst="rect">
            <a:avLst/>
          </a:prstGeom>
          <a:noFill/>
        </p:spPr>
        <p:txBody>
          <a:bodyPr wrap="square" rIns="0">
            <a:spAutoFit/>
          </a:bodyPr>
          <a:lstStyle/>
          <a:p>
            <a:pPr algn="r"/>
            <a:r>
              <a:rPr lang="en-US" sz="1100">
                <a:solidFill>
                  <a:schemeClr val="bg1">
                    <a:lumMod val="50000"/>
                  </a:schemeClr>
                </a:solidFill>
                <a:effectLst/>
                <a:hlinkClick r:id="rId9">
                  <a:extLst>
                    <a:ext uri="{A12FA001-AC4F-418D-AE19-62706E023703}">
                      <ahyp:hlinkClr xmlns:ahyp="http://schemas.microsoft.com/office/drawing/2018/hyperlinkcolor" val="tx"/>
                    </a:ext>
                  </a:extLst>
                </a:hlinkClick>
              </a:rPr>
              <a:t>Image</a:t>
            </a:r>
            <a:r>
              <a:rPr lang="en-US" sz="1100">
                <a:solidFill>
                  <a:schemeClr val="bg1">
                    <a:lumMod val="50000"/>
                  </a:schemeClr>
                </a:solidFill>
                <a:effectLst/>
              </a:rPr>
              <a:t> made by </a:t>
            </a:r>
            <a:r>
              <a:rPr lang="en-US" sz="1100" err="1">
                <a:solidFill>
                  <a:schemeClr val="bg1">
                    <a:lumMod val="50000"/>
                  </a:schemeClr>
                </a:solidFill>
                <a:effectLst/>
                <a:hlinkClick r:id="rId10" tooltip="https://www.flaticon.com/authors/freepik">
                  <a:extLst>
                    <a:ext uri="{A12FA001-AC4F-418D-AE19-62706E023703}">
                      <ahyp:hlinkClr xmlns:ahyp="http://schemas.microsoft.com/office/drawing/2018/hyperlinkcolor" val="tx"/>
                    </a:ext>
                  </a:extLst>
                </a:hlinkClick>
              </a:rPr>
              <a:t>Freepik</a:t>
            </a:r>
            <a:r>
              <a:rPr lang="en-US" sz="1100">
                <a:solidFill>
                  <a:schemeClr val="bg1">
                    <a:lumMod val="50000"/>
                  </a:schemeClr>
                </a:solidFill>
                <a:effectLst/>
              </a:rPr>
              <a:t> from </a:t>
            </a:r>
            <a:r>
              <a:rPr lang="en-US" sz="1100">
                <a:solidFill>
                  <a:schemeClr val="bg1">
                    <a:lumMod val="50000"/>
                  </a:schemeClr>
                </a:solidFill>
                <a:effectLst/>
                <a:hlinkClick r:id="rId11" tooltip="http://www.storyset.com/">
                  <a:extLst>
                    <a:ext uri="{A12FA001-AC4F-418D-AE19-62706E023703}">
                      <ahyp:hlinkClr xmlns:ahyp="http://schemas.microsoft.com/office/drawing/2018/hyperlinkcolor" val="tx"/>
                    </a:ext>
                  </a:extLst>
                </a:hlinkClick>
              </a:rPr>
              <a:t>www.storyset.com</a:t>
            </a:r>
            <a:r>
              <a:rPr lang="en-US" sz="1100">
                <a:solidFill>
                  <a:schemeClr val="bg1">
                    <a:lumMod val="50000"/>
                  </a:schemeClr>
                </a:solidFill>
                <a:effectLst/>
              </a:rPr>
              <a:t> </a:t>
            </a:r>
            <a:r>
              <a:rPr lang="en-US" sz="1100">
                <a:solidFill>
                  <a:schemeClr val="bg1">
                    <a:lumMod val="50000"/>
                  </a:schemeClr>
                </a:solidFill>
              </a:rPr>
              <a:t> </a:t>
            </a:r>
            <a:endParaRPr lang="en-NZ" sz="1100">
              <a:solidFill>
                <a:schemeClr val="bg1">
                  <a:lumMod val="50000"/>
                </a:schemeClr>
              </a:solidFill>
            </a:endParaRPr>
          </a:p>
        </p:txBody>
      </p:sp>
      <p:grpSp>
        <p:nvGrpSpPr>
          <p:cNvPr id="11" name="Group 10">
            <a:extLst>
              <a:ext uri="{FF2B5EF4-FFF2-40B4-BE49-F238E27FC236}">
                <a16:creationId xmlns:a16="http://schemas.microsoft.com/office/drawing/2014/main" id="{FE947D64-318C-69A0-BC2D-1FCDF7D16346}"/>
              </a:ext>
            </a:extLst>
          </p:cNvPr>
          <p:cNvGrpSpPr/>
          <p:nvPr/>
        </p:nvGrpSpPr>
        <p:grpSpPr>
          <a:xfrm>
            <a:off x="-7816" y="6224321"/>
            <a:ext cx="12221305" cy="650730"/>
            <a:chOff x="-7816" y="6224321"/>
            <a:chExt cx="12221305" cy="650730"/>
          </a:xfrm>
        </p:grpSpPr>
        <p:sp>
          <p:nvSpPr>
            <p:cNvPr id="12" name="Rectangle 11">
              <a:extLst>
                <a:ext uri="{FF2B5EF4-FFF2-40B4-BE49-F238E27FC236}">
                  <a16:creationId xmlns:a16="http://schemas.microsoft.com/office/drawing/2014/main" id="{FB0142AB-7E5C-35C6-77C5-101D3A11407F}"/>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3" name="Picture 12" descr="A blue and white logo&#10;&#10;Description automatically generated">
              <a:extLst>
                <a:ext uri="{FF2B5EF4-FFF2-40B4-BE49-F238E27FC236}">
                  <a16:creationId xmlns:a16="http://schemas.microsoft.com/office/drawing/2014/main" id="{90A6309A-7127-9E3F-B70E-96CB5273B73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14" name="TextBox 13">
            <a:extLst>
              <a:ext uri="{FF2B5EF4-FFF2-40B4-BE49-F238E27FC236}">
                <a16:creationId xmlns:a16="http://schemas.microsoft.com/office/drawing/2014/main" id="{93CF09F0-294A-4CD2-F52D-DF0BEA78E4BA}"/>
              </a:ext>
            </a:extLst>
          </p:cNvPr>
          <p:cNvSpPr txBox="1"/>
          <p:nvPr/>
        </p:nvSpPr>
        <p:spPr>
          <a:xfrm>
            <a:off x="3563257" y="3188304"/>
            <a:ext cx="2618961" cy="2562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B12072"/>
                </a:solidFill>
                <a:latin typeface="Arial"/>
                <a:cs typeface="Arial"/>
                <a:hlinkClick r:id="rId13">
                  <a:extLst>
                    <a:ext uri="{A12FA001-AC4F-418D-AE19-62706E023703}">
                      <ahyp:hlinkClr xmlns:ahyp="http://schemas.microsoft.com/office/drawing/2018/hyperlinkcolor" val="tx"/>
                    </a:ext>
                  </a:extLst>
                </a:hlinkClick>
              </a:rPr>
              <a:t>Research Registry</a:t>
            </a:r>
            <a:r>
              <a:rPr lang="en-US" sz="2000">
                <a:latin typeface="Arial"/>
                <a:cs typeface="Arial"/>
              </a:rPr>
              <a:t> </a:t>
            </a:r>
            <a:r>
              <a:rPr lang="en-US" sz="2000">
                <a:solidFill>
                  <a:schemeClr val="tx1">
                    <a:lumMod val="76000"/>
                    <a:lumOff val="24000"/>
                  </a:schemeClr>
                </a:solidFill>
                <a:latin typeface="Arial"/>
                <a:cs typeface="Arial"/>
              </a:rPr>
              <a:t>includes all types of research studies including systematic reviews. Allows prospective and retrospective registrations.</a:t>
            </a:r>
            <a:r>
              <a:rPr lang="en-US">
                <a:solidFill>
                  <a:schemeClr val="tx1">
                    <a:lumMod val="76000"/>
                    <a:lumOff val="24000"/>
                  </a:schemeClr>
                </a:solidFill>
                <a:latin typeface="Calibri"/>
              </a:rPr>
              <a:t> </a:t>
            </a:r>
          </a:p>
        </p:txBody>
      </p:sp>
      <p:sp>
        <p:nvSpPr>
          <p:cNvPr id="15" name="TextBox 14">
            <a:extLst>
              <a:ext uri="{FF2B5EF4-FFF2-40B4-BE49-F238E27FC236}">
                <a16:creationId xmlns:a16="http://schemas.microsoft.com/office/drawing/2014/main" id="{BDE4B358-4153-F22F-9F49-4D10E3C2553B}"/>
              </a:ext>
            </a:extLst>
          </p:cNvPr>
          <p:cNvSpPr txBox="1"/>
          <p:nvPr/>
        </p:nvSpPr>
        <p:spPr>
          <a:xfrm>
            <a:off x="6502400" y="3188304"/>
            <a:ext cx="233196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rgbClr val="B12072"/>
                </a:solidFill>
                <a:latin typeface="Arial"/>
                <a:cs typeface="Arial"/>
                <a:hlinkClick r:id="rId14">
                  <a:extLst>
                    <a:ext uri="{A12FA001-AC4F-418D-AE19-62706E023703}">
                      <ahyp:hlinkClr xmlns:ahyp="http://schemas.microsoft.com/office/drawing/2018/hyperlinkcolor" val="tx"/>
                    </a:ext>
                  </a:extLst>
                </a:hlinkClick>
              </a:rPr>
              <a:t>INPLASY</a:t>
            </a:r>
            <a:r>
              <a:rPr lang="en-US" sz="2000">
                <a:solidFill>
                  <a:srgbClr val="B12072"/>
                </a:solidFill>
                <a:latin typeface="Arial"/>
                <a:cs typeface="Arial"/>
              </a:rPr>
              <a:t> </a:t>
            </a:r>
            <a:r>
              <a:rPr lang="en-US" sz="2000">
                <a:solidFill>
                  <a:schemeClr val="tx1">
                    <a:lumMod val="76000"/>
                    <a:lumOff val="24000"/>
                  </a:schemeClr>
                </a:solidFill>
                <a:latin typeface="Arial"/>
                <a:cs typeface="Arial"/>
              </a:rPr>
              <a:t>accepts a wider variety of protocols including scoping reviews. </a:t>
            </a:r>
          </a:p>
        </p:txBody>
      </p:sp>
    </p:spTree>
    <p:extLst>
      <p:ext uri="{BB962C8B-B14F-4D97-AF65-F5344CB8AC3E}">
        <p14:creationId xmlns:p14="http://schemas.microsoft.com/office/powerpoint/2010/main" val="282011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0D2531-8A8B-3132-2599-DA8F0D5BE3FB}"/>
              </a:ext>
            </a:extLst>
          </p:cNvPr>
          <p:cNvSpPr/>
          <p:nvPr/>
        </p:nvSpPr>
        <p:spPr>
          <a:xfrm>
            <a:off x="-155620" y="0"/>
            <a:ext cx="12588920" cy="2565400"/>
          </a:xfrm>
          <a:prstGeom prst="rect">
            <a:avLst/>
          </a:prstGeom>
          <a:solidFill>
            <a:srgbClr val="ED3A58">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a:ln>
                <a:noFill/>
              </a:ln>
              <a:solidFill>
                <a:prstClr val="black"/>
              </a:solidFill>
              <a:effectLst/>
              <a:uLnTx/>
              <a:uFillTx/>
              <a:latin typeface="Ariel"/>
              <a:ea typeface="+mn-ea"/>
              <a:cs typeface="+mn-cs"/>
            </a:endParaRPr>
          </a:p>
        </p:txBody>
      </p:sp>
      <p:pic>
        <p:nvPicPr>
          <p:cNvPr id="7" name="Graphic 6" descr="Puzzle pieces with solid fill">
            <a:extLst>
              <a:ext uri="{FF2B5EF4-FFF2-40B4-BE49-F238E27FC236}">
                <a16:creationId xmlns:a16="http://schemas.microsoft.com/office/drawing/2014/main" id="{8627C72D-D035-7893-F05F-9B708512DE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620" y="-301384"/>
            <a:ext cx="3168171" cy="3168168"/>
          </a:xfrm>
          <a:prstGeom prst="rect">
            <a:avLst/>
          </a:prstGeom>
        </p:spPr>
      </p:pic>
      <p:sp>
        <p:nvSpPr>
          <p:cNvPr id="8" name="Date Placeholder 3">
            <a:extLst>
              <a:ext uri="{FF2B5EF4-FFF2-40B4-BE49-F238E27FC236}">
                <a16:creationId xmlns:a16="http://schemas.microsoft.com/office/drawing/2014/main" id="{74F6084A-32F9-5A23-2532-BB122DDA99C3}"/>
              </a:ext>
            </a:extLst>
          </p:cNvPr>
          <p:cNvSpPr txBox="1">
            <a:spLocks/>
          </p:cNvSpPr>
          <p:nvPr/>
        </p:nvSpPr>
        <p:spPr>
          <a:xfrm>
            <a:off x="7013448" y="6481658"/>
            <a:ext cx="43525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a:solidFill>
                  <a:schemeClr val="bg1"/>
                </a:solidFill>
              </a:rPr>
              <a:t>2023</a:t>
            </a:r>
          </a:p>
        </p:txBody>
      </p:sp>
      <p:sp>
        <p:nvSpPr>
          <p:cNvPr id="9" name="Slide Number Placeholder 4">
            <a:extLst>
              <a:ext uri="{FF2B5EF4-FFF2-40B4-BE49-F238E27FC236}">
                <a16:creationId xmlns:a16="http://schemas.microsoft.com/office/drawing/2014/main" id="{BCD625E9-60D1-22F6-5F5F-32ED70849AD7}"/>
              </a:ext>
            </a:extLst>
          </p:cNvPr>
          <p:cNvSpPr txBox="1">
            <a:spLocks/>
          </p:cNvSpPr>
          <p:nvPr/>
        </p:nvSpPr>
        <p:spPr>
          <a:xfrm>
            <a:off x="11365992" y="6481658"/>
            <a:ext cx="6309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B786C7-B8F9-4072-AAAA-17258464D730}" type="slidenum">
              <a:rPr lang="en-US" sz="1050" smtClean="0">
                <a:solidFill>
                  <a:schemeClr val="bg1"/>
                </a:solidFill>
              </a:rPr>
              <a:pPr/>
              <a:t>31</a:t>
            </a:fld>
            <a:endParaRPr lang="en-US" sz="1050">
              <a:solidFill>
                <a:schemeClr val="bg1"/>
              </a:solidFill>
            </a:endParaRPr>
          </a:p>
        </p:txBody>
      </p:sp>
      <p:sp>
        <p:nvSpPr>
          <p:cNvPr id="3" name="TextBox 2">
            <a:extLst>
              <a:ext uri="{FF2B5EF4-FFF2-40B4-BE49-F238E27FC236}">
                <a16:creationId xmlns:a16="http://schemas.microsoft.com/office/drawing/2014/main" id="{D5482F77-DCEE-FFE9-8B69-5DEE2BA79658}"/>
              </a:ext>
            </a:extLst>
          </p:cNvPr>
          <p:cNvSpPr txBox="1"/>
          <p:nvPr/>
        </p:nvSpPr>
        <p:spPr>
          <a:xfrm>
            <a:off x="1499081" y="1096711"/>
            <a:ext cx="9193837" cy="3539430"/>
          </a:xfrm>
          <a:prstGeom prst="rect">
            <a:avLst/>
          </a:prstGeom>
          <a:noFill/>
        </p:spPr>
        <p:txBody>
          <a:bodyPr wrap="square" lIns="91440" tIns="45720" rIns="91440" bIns="45720" rtlCol="0" anchor="t">
            <a:spAutoFit/>
          </a:bodyPr>
          <a:lstStyle/>
          <a:p>
            <a:pPr algn="ctr"/>
            <a:r>
              <a:rPr lang="en-NZ" sz="7200" b="1">
                <a:solidFill>
                  <a:srgbClr val="792572"/>
                </a:solidFill>
                <a:latin typeface="Arial"/>
                <a:cs typeface="Arial"/>
              </a:rPr>
              <a:t>Activity #2 </a:t>
            </a:r>
          </a:p>
          <a:p>
            <a:endParaRPr lang="en-US" sz="3600" b="1">
              <a:solidFill>
                <a:schemeClr val="tx1">
                  <a:lumMod val="75000"/>
                  <a:lumOff val="25000"/>
                </a:schemeClr>
              </a:solidFill>
              <a:latin typeface="Arial"/>
              <a:cs typeface="Arial"/>
            </a:endParaRPr>
          </a:p>
          <a:p>
            <a:endParaRPr lang="en-US" sz="3600" b="1">
              <a:solidFill>
                <a:schemeClr val="tx1">
                  <a:lumMod val="75000"/>
                  <a:lumOff val="25000"/>
                </a:schemeClr>
              </a:solidFill>
              <a:latin typeface="Arial"/>
              <a:cs typeface="Arial"/>
            </a:endParaRPr>
          </a:p>
          <a:p>
            <a:pPr algn="ctr"/>
            <a:r>
              <a:rPr lang="en-NZ" sz="4000" b="1">
                <a:solidFill>
                  <a:schemeClr val="tx1">
                    <a:lumMod val="76000"/>
                    <a:lumOff val="24000"/>
                  </a:schemeClr>
                </a:solidFill>
                <a:latin typeface="Arial"/>
                <a:cs typeface="Arial"/>
              </a:rPr>
              <a:t>Write down some of the criteria you need for your protocol.</a:t>
            </a:r>
          </a:p>
        </p:txBody>
      </p:sp>
      <p:grpSp>
        <p:nvGrpSpPr>
          <p:cNvPr id="6" name="Group 5">
            <a:extLst>
              <a:ext uri="{FF2B5EF4-FFF2-40B4-BE49-F238E27FC236}">
                <a16:creationId xmlns:a16="http://schemas.microsoft.com/office/drawing/2014/main" id="{4E63EBDA-ADAE-50FF-88DD-01099BA7E31E}"/>
              </a:ext>
            </a:extLst>
          </p:cNvPr>
          <p:cNvGrpSpPr/>
          <p:nvPr/>
        </p:nvGrpSpPr>
        <p:grpSpPr>
          <a:xfrm>
            <a:off x="-7816" y="6224321"/>
            <a:ext cx="12221305" cy="650730"/>
            <a:chOff x="-7816" y="6224321"/>
            <a:chExt cx="12221305" cy="650730"/>
          </a:xfrm>
        </p:grpSpPr>
        <p:sp>
          <p:nvSpPr>
            <p:cNvPr id="10" name="Rectangle 9">
              <a:extLst>
                <a:ext uri="{FF2B5EF4-FFF2-40B4-BE49-F238E27FC236}">
                  <a16:creationId xmlns:a16="http://schemas.microsoft.com/office/drawing/2014/main" id="{F62CE6DA-1B13-4F21-BD84-2AB94B259A2E}"/>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descr="A blue and white logo&#10;&#10;Description automatically generated">
              <a:extLst>
                <a:ext uri="{FF2B5EF4-FFF2-40B4-BE49-F238E27FC236}">
                  <a16:creationId xmlns:a16="http://schemas.microsoft.com/office/drawing/2014/main" id="{EA2787A4-8A99-913D-CE43-D5C27BC209F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96391763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C3F4C0D-795E-B602-DCA0-94C2258DD765}"/>
              </a:ext>
            </a:extLst>
          </p:cNvPr>
          <p:cNvSpPr/>
          <p:nvPr/>
        </p:nvSpPr>
        <p:spPr>
          <a:xfrm>
            <a:off x="-1014140" y="1282699"/>
            <a:ext cx="8576083" cy="3911602"/>
          </a:xfrm>
          <a:prstGeom prst="roundRect">
            <a:avLst/>
          </a:prstGeom>
          <a:solidFill>
            <a:srgbClr val="F05B4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a:ln>
                <a:noFill/>
              </a:ln>
              <a:solidFill>
                <a:prstClr val="black"/>
              </a:solidFill>
              <a:effectLst/>
              <a:uLnTx/>
              <a:uFillTx/>
              <a:latin typeface="Ariel"/>
              <a:ea typeface="+mn-ea"/>
              <a:cs typeface="+mn-cs"/>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2476500" y="2129683"/>
            <a:ext cx="6502400" cy="2217634"/>
          </a:xfrm>
        </p:spPr>
        <p:txBody>
          <a:bodyPr anchor="ctr">
            <a:normAutofit/>
          </a:bodyPr>
          <a:lstStyle/>
          <a:p>
            <a:r>
              <a:rPr lang="en-NZ" sz="7200">
                <a:solidFill>
                  <a:srgbClr val="772369"/>
                </a:solidFill>
                <a:latin typeface="Arial"/>
                <a:cs typeface="Arial"/>
              </a:rPr>
              <a:t>Search strategy</a:t>
            </a:r>
          </a:p>
        </p:txBody>
      </p:sp>
      <p:pic>
        <p:nvPicPr>
          <p:cNvPr id="6" name="Graphic 5" descr="Magnifying glass with solid fill">
            <a:extLst>
              <a:ext uri="{FF2B5EF4-FFF2-40B4-BE49-F238E27FC236}">
                <a16:creationId xmlns:a16="http://schemas.microsoft.com/office/drawing/2014/main" id="{C9F8850C-9754-2DA2-DC52-CCBF9E6B868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7443" y="2426937"/>
            <a:ext cx="1623126" cy="1623126"/>
          </a:xfrm>
          <a:prstGeom prst="rect">
            <a:avLst/>
          </a:prstGeom>
        </p:spPr>
      </p:pic>
      <p:grpSp>
        <p:nvGrpSpPr>
          <p:cNvPr id="2" name="Group 1">
            <a:extLst>
              <a:ext uri="{FF2B5EF4-FFF2-40B4-BE49-F238E27FC236}">
                <a16:creationId xmlns:a16="http://schemas.microsoft.com/office/drawing/2014/main" id="{E44E0210-AF87-B421-0654-5FB853336AC9}"/>
              </a:ext>
            </a:extLst>
          </p:cNvPr>
          <p:cNvGrpSpPr/>
          <p:nvPr/>
        </p:nvGrpSpPr>
        <p:grpSpPr>
          <a:xfrm>
            <a:off x="-7816" y="6224321"/>
            <a:ext cx="12221305" cy="650730"/>
            <a:chOff x="-7816" y="6224321"/>
            <a:chExt cx="12221305" cy="650730"/>
          </a:xfrm>
        </p:grpSpPr>
        <p:sp>
          <p:nvSpPr>
            <p:cNvPr id="3" name="Rectangle 2">
              <a:extLst>
                <a:ext uri="{FF2B5EF4-FFF2-40B4-BE49-F238E27FC236}">
                  <a16:creationId xmlns:a16="http://schemas.microsoft.com/office/drawing/2014/main" id="{B0844028-775A-02B2-E736-06982A78D947}"/>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A blue and white logo&#10;&#10;Description automatically generated">
              <a:extLst>
                <a:ext uri="{FF2B5EF4-FFF2-40B4-BE49-F238E27FC236}">
                  <a16:creationId xmlns:a16="http://schemas.microsoft.com/office/drawing/2014/main" id="{B8F9C3FC-3524-9B32-AB11-18ECEBAAC9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71111174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DF052C-91E7-D5E6-DE93-6F27174B542D}"/>
              </a:ext>
            </a:extLst>
          </p:cNvPr>
          <p:cNvSpPr/>
          <p:nvPr/>
        </p:nvSpPr>
        <p:spPr>
          <a:xfrm>
            <a:off x="0" y="0"/>
            <a:ext cx="12192000" cy="11064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Title 14">
            <a:extLst>
              <a:ext uri="{FF2B5EF4-FFF2-40B4-BE49-F238E27FC236}">
                <a16:creationId xmlns:a16="http://schemas.microsoft.com/office/drawing/2014/main" id="{0AA0DB52-3CE7-987A-6CDC-4CC28324EAD7}"/>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What is a search strategy?</a:t>
            </a:r>
          </a:p>
        </p:txBody>
      </p:sp>
      <p:grpSp>
        <p:nvGrpSpPr>
          <p:cNvPr id="4" name="Group 3">
            <a:extLst>
              <a:ext uri="{FF2B5EF4-FFF2-40B4-BE49-F238E27FC236}">
                <a16:creationId xmlns:a16="http://schemas.microsoft.com/office/drawing/2014/main" id="{9E7141E1-BD26-859A-919D-56B319DAFA92}"/>
              </a:ext>
            </a:extLst>
          </p:cNvPr>
          <p:cNvGrpSpPr/>
          <p:nvPr/>
        </p:nvGrpSpPr>
        <p:grpSpPr>
          <a:xfrm>
            <a:off x="-7816" y="6224321"/>
            <a:ext cx="12221305" cy="650730"/>
            <a:chOff x="-7816" y="6224321"/>
            <a:chExt cx="12221305" cy="650730"/>
          </a:xfrm>
        </p:grpSpPr>
        <p:sp>
          <p:nvSpPr>
            <p:cNvPr id="7" name="Rectangle 6">
              <a:extLst>
                <a:ext uri="{FF2B5EF4-FFF2-40B4-BE49-F238E27FC236}">
                  <a16:creationId xmlns:a16="http://schemas.microsoft.com/office/drawing/2014/main" id="{858324EA-F635-C306-D95D-B69BA6CDCDF7}"/>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descr="A blue and white logo&#10;&#10;Description automatically generated">
              <a:extLst>
                <a:ext uri="{FF2B5EF4-FFF2-40B4-BE49-F238E27FC236}">
                  <a16:creationId xmlns:a16="http://schemas.microsoft.com/office/drawing/2014/main" id="{F869378F-BC8E-7B2E-A6CB-A0DEB252F2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5" name="TextBox 4">
            <a:extLst>
              <a:ext uri="{FF2B5EF4-FFF2-40B4-BE49-F238E27FC236}">
                <a16:creationId xmlns:a16="http://schemas.microsoft.com/office/drawing/2014/main" id="{E61EFBE1-BEE7-973E-814E-E4F0600C6065}"/>
              </a:ext>
            </a:extLst>
          </p:cNvPr>
          <p:cNvSpPr txBox="1"/>
          <p:nvPr/>
        </p:nvSpPr>
        <p:spPr>
          <a:xfrm>
            <a:off x="584733" y="1220113"/>
            <a:ext cx="11167239"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solidFill>
                  <a:schemeClr val="tx1">
                    <a:lumMod val="76000"/>
                    <a:lumOff val="24000"/>
                  </a:schemeClr>
                </a:solidFill>
                <a:latin typeface="Arial"/>
                <a:ea typeface="+mn-lt"/>
                <a:cs typeface="+mn-lt"/>
              </a:rPr>
              <a:t>A search strategy </a:t>
            </a:r>
            <a:r>
              <a:rPr lang="en-US" sz="2800" b="1">
                <a:solidFill>
                  <a:srgbClr val="B12072"/>
                </a:solidFill>
                <a:latin typeface="Arial"/>
                <a:ea typeface="+mn-lt"/>
                <a:cs typeface="+mn-lt"/>
              </a:rPr>
              <a:t>details the way you plan to search databases</a:t>
            </a:r>
            <a:r>
              <a:rPr lang="en-US" sz="2800">
                <a:solidFill>
                  <a:srgbClr val="B12072"/>
                </a:solidFill>
                <a:latin typeface="Arial"/>
                <a:ea typeface="+mn-lt"/>
                <a:cs typeface="+mn-lt"/>
              </a:rPr>
              <a:t>.</a:t>
            </a:r>
            <a:r>
              <a:rPr lang="en-US" sz="2800">
                <a:solidFill>
                  <a:schemeClr val="tx1">
                    <a:lumMod val="76000"/>
                    <a:lumOff val="24000"/>
                  </a:schemeClr>
                </a:solidFill>
                <a:latin typeface="Arial"/>
                <a:ea typeface="+mn-lt"/>
                <a:cs typeface="+mn-lt"/>
              </a:rPr>
              <a:t> </a:t>
            </a:r>
            <a:endParaRPr lang="en-US" sz="2800">
              <a:solidFill>
                <a:schemeClr val="tx1">
                  <a:lumMod val="76000"/>
                  <a:lumOff val="24000"/>
                </a:schemeClr>
              </a:solidFill>
              <a:latin typeface="Arial"/>
              <a:cs typeface="Arial"/>
            </a:endParaRPr>
          </a:p>
          <a:p>
            <a:endParaRPr lang="en-US" sz="2800">
              <a:solidFill>
                <a:schemeClr val="tx1">
                  <a:lumMod val="76000"/>
                  <a:lumOff val="24000"/>
                </a:schemeClr>
              </a:solidFill>
              <a:latin typeface="Arial"/>
              <a:ea typeface="+mn-lt"/>
              <a:cs typeface="+mn-lt"/>
            </a:endParaRPr>
          </a:p>
          <a:p>
            <a:endParaRPr lang="en-US" sz="2800">
              <a:solidFill>
                <a:schemeClr val="tx1">
                  <a:lumMod val="76000"/>
                  <a:lumOff val="24000"/>
                </a:schemeClr>
              </a:solidFill>
              <a:latin typeface="Arial"/>
              <a:ea typeface="+mn-lt"/>
              <a:cs typeface="Arial"/>
            </a:endParaRPr>
          </a:p>
          <a:p>
            <a:pPr marL="285750" indent="-285750">
              <a:buFont typeface="Arial"/>
              <a:buChar char="•"/>
            </a:pPr>
            <a:r>
              <a:rPr lang="en-US" sz="2800">
                <a:solidFill>
                  <a:schemeClr val="tx1">
                    <a:lumMod val="76000"/>
                    <a:lumOff val="24000"/>
                  </a:schemeClr>
                </a:solidFill>
                <a:latin typeface="Arial"/>
                <a:ea typeface="+mn-lt"/>
                <a:cs typeface="Arial"/>
              </a:rPr>
              <a:t>A search strategy is comprised of keywords, subject headings and database filters. </a:t>
            </a:r>
          </a:p>
          <a:p>
            <a:pPr marL="285750" indent="-285750">
              <a:buFont typeface="Arial"/>
              <a:buChar char="•"/>
            </a:pPr>
            <a:endParaRPr lang="en-US" sz="2800">
              <a:solidFill>
                <a:schemeClr val="tx1">
                  <a:lumMod val="76000"/>
                  <a:lumOff val="24000"/>
                </a:schemeClr>
              </a:solidFill>
              <a:latin typeface="Arial"/>
              <a:ea typeface="+mn-lt"/>
              <a:cs typeface="Arial"/>
            </a:endParaRPr>
          </a:p>
          <a:p>
            <a:pPr marL="285750" indent="-285750">
              <a:buFont typeface="Arial"/>
              <a:buChar char="•"/>
            </a:pPr>
            <a:endParaRPr lang="en-US" sz="2800">
              <a:solidFill>
                <a:schemeClr val="tx1">
                  <a:lumMod val="76000"/>
                  <a:lumOff val="24000"/>
                </a:schemeClr>
              </a:solidFill>
              <a:latin typeface="Arial"/>
              <a:ea typeface="+mn-lt"/>
              <a:cs typeface="Arial"/>
            </a:endParaRPr>
          </a:p>
          <a:p>
            <a:pPr marL="285750" indent="-285750">
              <a:buFont typeface="Arial"/>
              <a:buChar char="•"/>
            </a:pPr>
            <a:r>
              <a:rPr lang="en-US" sz="2800">
                <a:solidFill>
                  <a:schemeClr val="tx1">
                    <a:lumMod val="76000"/>
                    <a:lumOff val="24000"/>
                  </a:schemeClr>
                </a:solidFill>
                <a:latin typeface="Arial"/>
                <a:ea typeface="+mn-lt"/>
                <a:cs typeface="+mn-lt"/>
              </a:rPr>
              <a:t>The aim of a systematic review is to evaluate and </a:t>
            </a:r>
            <a:r>
              <a:rPr lang="en-US" sz="2800" err="1">
                <a:solidFill>
                  <a:schemeClr val="tx1">
                    <a:lumMod val="76000"/>
                    <a:lumOff val="24000"/>
                  </a:schemeClr>
                </a:solidFill>
                <a:latin typeface="Arial"/>
                <a:ea typeface="+mn-lt"/>
                <a:cs typeface="+mn-lt"/>
              </a:rPr>
              <a:t>summarise</a:t>
            </a:r>
            <a:r>
              <a:rPr lang="en-US" sz="2800">
                <a:solidFill>
                  <a:schemeClr val="tx1">
                    <a:lumMod val="76000"/>
                    <a:lumOff val="24000"/>
                  </a:schemeClr>
                </a:solidFill>
                <a:latin typeface="Arial"/>
                <a:ea typeface="+mn-lt"/>
                <a:cs typeface="+mn-lt"/>
              </a:rPr>
              <a:t> all information available about a topic. Therefore, the success of a systematic review depends on the search strategy.</a:t>
            </a:r>
            <a:endParaRPr lang="en-US" sz="2800">
              <a:solidFill>
                <a:schemeClr val="tx1">
                  <a:lumMod val="76000"/>
                  <a:lumOff val="24000"/>
                </a:schemeClr>
              </a:solidFill>
              <a:latin typeface="Arial"/>
              <a:cs typeface="Arial"/>
            </a:endParaRPr>
          </a:p>
          <a:p>
            <a:pPr marL="285750" indent="-285750">
              <a:buFont typeface="Arial"/>
              <a:buChar char="•"/>
            </a:pPr>
            <a:endParaRPr lang="en-US" sz="2800">
              <a:latin typeface="Arial"/>
              <a:cs typeface="Arial"/>
            </a:endParaRPr>
          </a:p>
          <a:p>
            <a:pPr marL="285750" indent="-285750">
              <a:buFont typeface="Arial"/>
              <a:buChar char="•"/>
            </a:pPr>
            <a:endParaRPr lang="en-US" sz="2800">
              <a:latin typeface="Arial"/>
            </a:endParaRPr>
          </a:p>
          <a:p>
            <a:endParaRPr lang="en-US" sz="2800"/>
          </a:p>
        </p:txBody>
      </p:sp>
    </p:spTree>
    <p:extLst>
      <p:ext uri="{BB962C8B-B14F-4D97-AF65-F5344CB8AC3E}">
        <p14:creationId xmlns:p14="http://schemas.microsoft.com/office/powerpoint/2010/main" val="423655416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0CA39E8-BF19-F46E-4D22-887B96D38A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EDC24C0-A26C-C9AA-E697-E484885EEAFF}"/>
              </a:ext>
            </a:extLst>
          </p:cNvPr>
          <p:cNvSpPr/>
          <p:nvPr/>
        </p:nvSpPr>
        <p:spPr>
          <a:xfrm>
            <a:off x="0" y="0"/>
            <a:ext cx="12192000" cy="11064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Subtitle 2">
            <a:extLst>
              <a:ext uri="{FF2B5EF4-FFF2-40B4-BE49-F238E27FC236}">
                <a16:creationId xmlns:a16="http://schemas.microsoft.com/office/drawing/2014/main" id="{CE539395-F343-4343-0DF4-265F566CBB9F}"/>
              </a:ext>
            </a:extLst>
          </p:cNvPr>
          <p:cNvSpPr txBox="1">
            <a:spLocks/>
          </p:cNvSpPr>
          <p:nvPr/>
        </p:nvSpPr>
        <p:spPr>
          <a:xfrm>
            <a:off x="767430" y="1059983"/>
            <a:ext cx="3981824" cy="5090072"/>
          </a:xfrm>
          <a:prstGeom prst="rect">
            <a:avLst/>
          </a:prstGeom>
        </p:spPr>
        <p:txBody>
          <a:bodyPr vert="horz" lIns="91440" tIns="45720" rIns="91440" bIns="45720" rtlCol="0" anchor="ctr">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solidFill>
                  <a:srgbClr val="B12072"/>
                </a:solidFill>
                <a:latin typeface="Arial"/>
                <a:cs typeface="Arial"/>
                <a:hlinkClick r:id="rId3">
                  <a:extLst>
                    <a:ext uri="{A12FA001-AC4F-418D-AE19-62706E023703}">
                      <ahyp:hlinkClr xmlns:ahyp="http://schemas.microsoft.com/office/drawing/2018/hyperlinkcolor" val="tx"/>
                    </a:ext>
                  </a:extLst>
                </a:hlinkClick>
              </a:rPr>
              <a:t>Online Thesaurus</a:t>
            </a:r>
            <a:endParaRPr lang="en-US"/>
          </a:p>
          <a:p>
            <a:endParaRPr lang="en-US" sz="2800">
              <a:solidFill>
                <a:srgbClr val="B12072"/>
              </a:solidFill>
              <a:latin typeface="Arial"/>
              <a:cs typeface="Arial"/>
            </a:endParaRPr>
          </a:p>
          <a:p>
            <a:r>
              <a:rPr lang="en-US" sz="2800" b="1">
                <a:solidFill>
                  <a:srgbClr val="B12072"/>
                </a:solidFill>
                <a:latin typeface="Arial"/>
                <a:cs typeface="Arial"/>
                <a:hlinkClick r:id="rId4">
                  <a:extLst>
                    <a:ext uri="{A12FA001-AC4F-418D-AE19-62706E023703}">
                      <ahyp:hlinkClr xmlns:ahyp="http://schemas.microsoft.com/office/drawing/2018/hyperlinkcolor" val="tx"/>
                    </a:ext>
                  </a:extLst>
                </a:hlinkClick>
              </a:rPr>
              <a:t>MeSH Database</a:t>
            </a:r>
          </a:p>
          <a:p>
            <a:endParaRPr lang="en-US" sz="2800">
              <a:solidFill>
                <a:schemeClr val="tx1">
                  <a:lumMod val="75000"/>
                  <a:lumOff val="25000"/>
                </a:schemeClr>
              </a:solidFill>
              <a:latin typeface="Arial"/>
              <a:ea typeface="+mn-lt"/>
              <a:cs typeface="Arial"/>
            </a:endParaRPr>
          </a:p>
          <a:p>
            <a:r>
              <a:rPr lang="en-US" sz="2800">
                <a:solidFill>
                  <a:schemeClr val="tx1">
                    <a:lumMod val="75000"/>
                    <a:lumOff val="25000"/>
                  </a:schemeClr>
                </a:solidFill>
                <a:latin typeface="Arial"/>
                <a:ea typeface="+mn-lt"/>
                <a:cs typeface="Arial"/>
              </a:rPr>
              <a:t>Author keywords from articles on your topic. </a:t>
            </a:r>
            <a:endParaRPr lang="en-US" sz="2800">
              <a:solidFill>
                <a:schemeClr val="tx1">
                  <a:lumMod val="75000"/>
                  <a:lumOff val="25000"/>
                </a:schemeClr>
              </a:solidFill>
              <a:latin typeface="Arial" panose="020B0604020202020204" pitchFamily="34" charset="0"/>
              <a:ea typeface="+mn-lt"/>
              <a:cs typeface="Arial" panose="020B0604020202020204" pitchFamily="34" charset="0"/>
            </a:endParaRPr>
          </a:p>
        </p:txBody>
      </p:sp>
      <p:pic>
        <p:nvPicPr>
          <p:cNvPr id="11" name="Picture 10" descr="A close-up of a text&#10;&#10;Description automatically generated">
            <a:extLst>
              <a:ext uri="{FF2B5EF4-FFF2-40B4-BE49-F238E27FC236}">
                <a16:creationId xmlns:a16="http://schemas.microsoft.com/office/drawing/2014/main" id="{F4D0876C-2567-4EE7-AEE5-B6FF608D3F68}"/>
              </a:ext>
            </a:extLst>
          </p:cNvPr>
          <p:cNvPicPr>
            <a:picLocks noChangeAspect="1"/>
          </p:cNvPicPr>
          <p:nvPr/>
        </p:nvPicPr>
        <p:blipFill>
          <a:blip r:embed="rId5"/>
          <a:stretch>
            <a:fillRect/>
          </a:stretch>
        </p:blipFill>
        <p:spPr>
          <a:xfrm>
            <a:off x="5529712" y="1101036"/>
            <a:ext cx="6207784" cy="4454646"/>
          </a:xfrm>
          <a:prstGeom prst="rect">
            <a:avLst/>
          </a:prstGeom>
        </p:spPr>
      </p:pic>
      <p:sp>
        <p:nvSpPr>
          <p:cNvPr id="13" name="Rectangle 12">
            <a:extLst>
              <a:ext uri="{FF2B5EF4-FFF2-40B4-BE49-F238E27FC236}">
                <a16:creationId xmlns:a16="http://schemas.microsoft.com/office/drawing/2014/main" id="{3EF8A0FC-996B-F60E-C52B-A62B25605677}"/>
              </a:ext>
            </a:extLst>
          </p:cNvPr>
          <p:cNvSpPr/>
          <p:nvPr/>
        </p:nvSpPr>
        <p:spPr>
          <a:xfrm>
            <a:off x="5533114" y="5006515"/>
            <a:ext cx="6205891" cy="532714"/>
          </a:xfrm>
          <a:prstGeom prst="rect">
            <a:avLst/>
          </a:prstGeom>
          <a:noFill/>
          <a:ln w="28575">
            <a:solidFill>
              <a:srgbClr val="B120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21DB825-9B08-5F3D-0440-D4F48CA02EFF}"/>
              </a:ext>
            </a:extLst>
          </p:cNvPr>
          <p:cNvSpPr txBox="1"/>
          <p:nvPr/>
        </p:nvSpPr>
        <p:spPr>
          <a:xfrm>
            <a:off x="5524500" y="5683827"/>
            <a:ext cx="62137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latin typeface="Arial"/>
                <a:ea typeface="+mn-lt"/>
                <a:cs typeface="+mn-lt"/>
              </a:rPr>
              <a:t>Yazidjoglou</a:t>
            </a:r>
            <a:r>
              <a:rPr lang="en-US" sz="1000">
                <a:latin typeface="Arial"/>
                <a:ea typeface="+mn-lt"/>
                <a:cs typeface="+mn-lt"/>
              </a:rPr>
              <a:t>, A., Watts, C., Joshy, G., Banks, E., &amp; Freeman, B. (2024). Electronic cigarette social norms among adolescents in New South Wales, Australia. </a:t>
            </a:r>
            <a:r>
              <a:rPr lang="en-US" sz="1000" i="1">
                <a:latin typeface="Arial"/>
                <a:ea typeface="+mn-lt"/>
                <a:cs typeface="+mn-lt"/>
              </a:rPr>
              <a:t>Health promotion international</a:t>
            </a:r>
            <a:r>
              <a:rPr lang="en-US" sz="1000">
                <a:latin typeface="Arial"/>
                <a:ea typeface="+mn-lt"/>
                <a:cs typeface="+mn-lt"/>
              </a:rPr>
              <a:t>, </a:t>
            </a:r>
            <a:r>
              <a:rPr lang="en-US" sz="1000" i="1">
                <a:latin typeface="Arial"/>
                <a:ea typeface="+mn-lt"/>
                <a:cs typeface="+mn-lt"/>
              </a:rPr>
              <a:t>39</a:t>
            </a:r>
            <a:r>
              <a:rPr lang="en-US" sz="1000">
                <a:latin typeface="Arial"/>
                <a:ea typeface="+mn-lt"/>
                <a:cs typeface="+mn-lt"/>
              </a:rPr>
              <a:t>(2), daae018. </a:t>
            </a:r>
            <a:r>
              <a:rPr lang="en-US" sz="1000">
                <a:latin typeface="Arial"/>
                <a:ea typeface="+mn-lt"/>
                <a:cs typeface="+mn-lt"/>
                <a:hlinkClick r:id="rId6"/>
              </a:rPr>
              <a:t>https://doi.org/10.1093/heapro/daae018</a:t>
            </a:r>
            <a:endParaRPr lang="en-US" sz="1000">
              <a:latin typeface="Arial"/>
              <a:cs typeface="Arial"/>
            </a:endParaRPr>
          </a:p>
          <a:p>
            <a:pPr algn="l"/>
            <a:endParaRPr lang="en-US" sz="1000">
              <a:latin typeface="Arial"/>
              <a:cs typeface="Arial"/>
            </a:endParaRPr>
          </a:p>
        </p:txBody>
      </p:sp>
      <p:sp>
        <p:nvSpPr>
          <p:cNvPr id="3" name="Title 14">
            <a:extLst>
              <a:ext uri="{FF2B5EF4-FFF2-40B4-BE49-F238E27FC236}">
                <a16:creationId xmlns:a16="http://schemas.microsoft.com/office/drawing/2014/main" id="{1B25CFA5-F334-DBAC-2659-7DEBE5AAD834}"/>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Where to start?</a:t>
            </a:r>
          </a:p>
        </p:txBody>
      </p:sp>
      <p:grpSp>
        <p:nvGrpSpPr>
          <p:cNvPr id="4" name="Group 3">
            <a:extLst>
              <a:ext uri="{FF2B5EF4-FFF2-40B4-BE49-F238E27FC236}">
                <a16:creationId xmlns:a16="http://schemas.microsoft.com/office/drawing/2014/main" id="{55E1D3DE-9209-1A57-E8C5-A0C0093B59C0}"/>
              </a:ext>
            </a:extLst>
          </p:cNvPr>
          <p:cNvGrpSpPr/>
          <p:nvPr/>
        </p:nvGrpSpPr>
        <p:grpSpPr>
          <a:xfrm>
            <a:off x="-7816" y="6224321"/>
            <a:ext cx="12221305" cy="650730"/>
            <a:chOff x="-7816" y="6224321"/>
            <a:chExt cx="12221305" cy="650730"/>
          </a:xfrm>
        </p:grpSpPr>
        <p:sp>
          <p:nvSpPr>
            <p:cNvPr id="7" name="Rectangle 6">
              <a:extLst>
                <a:ext uri="{FF2B5EF4-FFF2-40B4-BE49-F238E27FC236}">
                  <a16:creationId xmlns:a16="http://schemas.microsoft.com/office/drawing/2014/main" id="{A21DD00F-040F-565A-22E9-D8F32F2AB6F4}"/>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descr="A blue and white logo&#10;&#10;Description automatically generated">
              <a:extLst>
                <a:ext uri="{FF2B5EF4-FFF2-40B4-BE49-F238E27FC236}">
                  <a16:creationId xmlns:a16="http://schemas.microsoft.com/office/drawing/2014/main" id="{732BDDC7-2873-2314-8E52-D2ADC989E92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124041797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Online Media 3" title="Keywords vs Subject Headings">
            <a:hlinkClick r:id="" action="ppaction://media"/>
            <a:extLst>
              <a:ext uri="{FF2B5EF4-FFF2-40B4-BE49-F238E27FC236}">
                <a16:creationId xmlns:a16="http://schemas.microsoft.com/office/drawing/2014/main" id="{512AC877-4AFB-2274-1DD9-732C9E9BD4D7}"/>
              </a:ext>
            </a:extLst>
          </p:cNvPr>
          <p:cNvPicPr>
            <a:picLocks noRot="1" noChangeAspect="1"/>
          </p:cNvPicPr>
          <p:nvPr>
            <a:videoFile r:link="rId1"/>
          </p:nvPr>
        </p:nvPicPr>
        <p:blipFill>
          <a:blip r:embed="rId4"/>
          <a:stretch>
            <a:fillRect/>
          </a:stretch>
        </p:blipFill>
        <p:spPr>
          <a:xfrm>
            <a:off x="2683215" y="1059983"/>
            <a:ext cx="6553201" cy="4974432"/>
          </a:xfrm>
          <a:prstGeom prst="rect">
            <a:avLst/>
          </a:prstGeom>
        </p:spPr>
      </p:pic>
      <p:sp>
        <p:nvSpPr>
          <p:cNvPr id="7" name="Text Placeholder 5">
            <a:extLst>
              <a:ext uri="{FF2B5EF4-FFF2-40B4-BE49-F238E27FC236}">
                <a16:creationId xmlns:a16="http://schemas.microsoft.com/office/drawing/2014/main" id="{89F1D37E-1C9C-B417-C4F2-8E0FB81337D0}"/>
              </a:ext>
            </a:extLst>
          </p:cNvPr>
          <p:cNvSpPr txBox="1">
            <a:spLocks/>
          </p:cNvSpPr>
          <p:nvPr/>
        </p:nvSpPr>
        <p:spPr>
          <a:xfrm>
            <a:off x="435411" y="5842008"/>
            <a:ext cx="10930412" cy="487091"/>
          </a:xfrm>
          <a:prstGeom prst="rect">
            <a:avLst/>
          </a:prstGeom>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Arial"/>
              <a:buChar char="•"/>
            </a:pPr>
            <a:endParaRPr lang="en-NZ" sz="1050">
              <a:solidFill>
                <a:schemeClr val="tx1">
                  <a:lumMod val="65000"/>
                  <a:lumOff val="35000"/>
                </a:schemeClr>
              </a:solidFill>
              <a:latin typeface="Arial"/>
              <a:ea typeface="+mn-lt"/>
              <a:cs typeface="Arial"/>
            </a:endParaRPr>
          </a:p>
          <a:p>
            <a:pPr marL="0" indent="0" algn="ctr">
              <a:lnSpc>
                <a:spcPct val="100000"/>
              </a:lnSpc>
              <a:spcBef>
                <a:spcPts val="0"/>
              </a:spcBef>
              <a:buNone/>
            </a:pPr>
            <a:r>
              <a:rPr lang="en-NZ" sz="1100">
                <a:solidFill>
                  <a:schemeClr val="tx1">
                    <a:lumMod val="75000"/>
                    <a:lumOff val="25000"/>
                  </a:schemeClr>
                </a:solidFill>
                <a:latin typeface="Arial"/>
                <a:ea typeface="+mn-lt"/>
                <a:cs typeface="+mn-lt"/>
              </a:rPr>
              <a:t>Curtin University. (2017, April 10). </a:t>
            </a:r>
            <a:r>
              <a:rPr lang="en-NZ" sz="1100" i="1">
                <a:solidFill>
                  <a:schemeClr val="tx1">
                    <a:lumMod val="75000"/>
                    <a:lumOff val="25000"/>
                  </a:schemeClr>
                </a:solidFill>
                <a:latin typeface="Arial"/>
                <a:ea typeface="+mn-lt"/>
                <a:cs typeface="+mn-lt"/>
              </a:rPr>
              <a:t>Keywords vs. Subject Headings</a:t>
            </a:r>
            <a:r>
              <a:rPr lang="en-NZ" sz="1100">
                <a:solidFill>
                  <a:schemeClr val="tx1">
                    <a:lumMod val="75000"/>
                    <a:lumOff val="25000"/>
                  </a:schemeClr>
                </a:solidFill>
                <a:latin typeface="Arial"/>
                <a:ea typeface="+mn-lt"/>
                <a:cs typeface="+mn-lt"/>
              </a:rPr>
              <a:t> [Video]. YouTube.</a:t>
            </a:r>
            <a:r>
              <a:rPr lang="en-NZ" sz="1100">
                <a:solidFill>
                  <a:srgbClr val="2D3B45"/>
                </a:solidFill>
                <a:latin typeface="Arial"/>
                <a:ea typeface="+mn-lt"/>
                <a:cs typeface="+mn-lt"/>
              </a:rPr>
              <a:t> </a:t>
            </a:r>
            <a:r>
              <a:rPr lang="en-NZ" sz="1100">
                <a:solidFill>
                  <a:srgbClr val="2D3B45"/>
                </a:solidFill>
                <a:latin typeface="Arial"/>
                <a:ea typeface="+mn-lt"/>
                <a:cs typeface="+mn-lt"/>
                <a:hlinkClick r:id="rId5"/>
              </a:rPr>
              <a:t>https://www.youtube.com/watch?v=bNIG4qLuhJA</a:t>
            </a:r>
            <a:r>
              <a:rPr lang="en-NZ" sz="1100">
                <a:solidFill>
                  <a:srgbClr val="2D3B45"/>
                </a:solidFill>
                <a:latin typeface="Arial"/>
                <a:ea typeface="+mn-lt"/>
                <a:cs typeface="+mn-lt"/>
              </a:rPr>
              <a:t> </a:t>
            </a:r>
          </a:p>
          <a:p>
            <a:pPr>
              <a:lnSpc>
                <a:spcPct val="100000"/>
              </a:lnSpc>
              <a:spcBef>
                <a:spcPts val="0"/>
              </a:spcBef>
              <a:buFont typeface="Arial"/>
              <a:buChar char="•"/>
            </a:pPr>
            <a:endParaRPr lang="en-NZ" sz="1400">
              <a:solidFill>
                <a:srgbClr val="000000"/>
              </a:solidFill>
              <a:ea typeface="+mn-lt"/>
              <a:cs typeface="+mn-lt"/>
            </a:endParaRPr>
          </a:p>
        </p:txBody>
      </p:sp>
      <p:sp>
        <p:nvSpPr>
          <p:cNvPr id="5" name="Title 14">
            <a:extLst>
              <a:ext uri="{FF2B5EF4-FFF2-40B4-BE49-F238E27FC236}">
                <a16:creationId xmlns:a16="http://schemas.microsoft.com/office/drawing/2014/main" id="{A7D17783-C9D0-4375-5916-C840D1B4982B}"/>
              </a:ext>
            </a:extLst>
          </p:cNvPr>
          <p:cNvSpPr txBox="1">
            <a:spLocks/>
          </p:cNvSpPr>
          <p:nvPr/>
        </p:nvSpPr>
        <p:spPr>
          <a:xfrm>
            <a:off x="148699" y="202097"/>
            <a:ext cx="12067351" cy="85731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300">
                <a:solidFill>
                  <a:schemeClr val="tx1">
                    <a:lumMod val="76000"/>
                    <a:lumOff val="24000"/>
                  </a:schemeClr>
                </a:solidFill>
                <a:latin typeface="Arial"/>
                <a:cs typeface="Arial"/>
              </a:rPr>
              <a:t>Keywords vs subject headings?</a:t>
            </a:r>
          </a:p>
        </p:txBody>
      </p:sp>
      <p:grpSp>
        <p:nvGrpSpPr>
          <p:cNvPr id="6" name="Group 5">
            <a:extLst>
              <a:ext uri="{FF2B5EF4-FFF2-40B4-BE49-F238E27FC236}">
                <a16:creationId xmlns:a16="http://schemas.microsoft.com/office/drawing/2014/main" id="{7174991C-6ED2-3FE5-6CB0-06C13A7C16C8}"/>
              </a:ext>
            </a:extLst>
          </p:cNvPr>
          <p:cNvGrpSpPr/>
          <p:nvPr/>
        </p:nvGrpSpPr>
        <p:grpSpPr>
          <a:xfrm>
            <a:off x="-7816" y="6224321"/>
            <a:ext cx="12221305" cy="650730"/>
            <a:chOff x="-7816" y="6224321"/>
            <a:chExt cx="12221305" cy="650730"/>
          </a:xfrm>
        </p:grpSpPr>
        <p:sp>
          <p:nvSpPr>
            <p:cNvPr id="8" name="Rectangle 7">
              <a:extLst>
                <a:ext uri="{FF2B5EF4-FFF2-40B4-BE49-F238E27FC236}">
                  <a16:creationId xmlns:a16="http://schemas.microsoft.com/office/drawing/2014/main" id="{D3568BA7-434F-CBBA-6983-2B8C4798C235}"/>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descr="A blue and white logo&#10;&#10;Description automatically generated">
              <a:extLst>
                <a:ext uri="{FF2B5EF4-FFF2-40B4-BE49-F238E27FC236}">
                  <a16:creationId xmlns:a16="http://schemas.microsoft.com/office/drawing/2014/main" id="{16A91B0D-3078-2B81-94DB-9D12EE0D0CA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22300226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E93A138-6A66-C1AB-C09B-492484F641B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02BCD93B-98C5-7F1D-6A87-A5F2CE78159D}"/>
              </a:ext>
            </a:extLst>
          </p:cNvPr>
          <p:cNvSpPr txBox="1"/>
          <p:nvPr/>
        </p:nvSpPr>
        <p:spPr>
          <a:xfrm>
            <a:off x="392266" y="1151416"/>
            <a:ext cx="11080116" cy="1015663"/>
          </a:xfrm>
          <a:prstGeom prst="rect">
            <a:avLst/>
          </a:prstGeom>
          <a:noFill/>
        </p:spPr>
        <p:txBody>
          <a:bodyPr wrap="square" lIns="91440" tIns="45720" rIns="91440" bIns="45720" rtlCol="0" anchor="t">
            <a:spAutoFit/>
          </a:bodyPr>
          <a:lstStyle/>
          <a:p>
            <a:r>
              <a:rPr lang="en" sz="2000" b="1">
                <a:solidFill>
                  <a:schemeClr val="tx1">
                    <a:lumMod val="75000"/>
                    <a:lumOff val="25000"/>
                  </a:schemeClr>
                </a:solidFill>
                <a:latin typeface="Arial"/>
                <a:cs typeface="Arial"/>
              </a:rPr>
              <a:t>Research question:</a:t>
            </a:r>
            <a:r>
              <a:rPr lang="en" sz="2000">
                <a:solidFill>
                  <a:schemeClr val="tx1">
                    <a:lumMod val="75000"/>
                    <a:lumOff val="25000"/>
                  </a:schemeClr>
                </a:solidFill>
                <a:latin typeface="Arial"/>
                <a:cs typeface="Arial"/>
              </a:rPr>
              <a:t> What are the impacts of remote instruction methods on the learning outcomes of undergraduate nursing students during the COVID-19 pandemic compared to traditional face-to-face instruction?</a:t>
            </a:r>
            <a:endParaRPr lang="en-US">
              <a:solidFill>
                <a:schemeClr val="tx1">
                  <a:lumMod val="75000"/>
                  <a:lumOff val="25000"/>
                </a:schemeClr>
              </a:solidFill>
            </a:endParaRPr>
          </a:p>
        </p:txBody>
      </p:sp>
      <p:sp>
        <p:nvSpPr>
          <p:cNvPr id="8" name="TextBox 7">
            <a:extLst>
              <a:ext uri="{FF2B5EF4-FFF2-40B4-BE49-F238E27FC236}">
                <a16:creationId xmlns:a16="http://schemas.microsoft.com/office/drawing/2014/main" id="{4FAD36A8-7682-8492-F53C-165394D2B926}"/>
              </a:ext>
            </a:extLst>
          </p:cNvPr>
          <p:cNvSpPr txBox="1"/>
          <p:nvPr/>
        </p:nvSpPr>
        <p:spPr>
          <a:xfrm>
            <a:off x="7628804" y="2175418"/>
            <a:ext cx="2003150" cy="369332"/>
          </a:xfrm>
          <a:prstGeom prst="rect">
            <a:avLst/>
          </a:prstGeom>
          <a:solidFill>
            <a:srgbClr val="F5CFCB"/>
          </a:solidFill>
        </p:spPr>
        <p:txBody>
          <a:bodyPr wrap="square" lIns="91440" tIns="45720" rIns="91440" bIns="45720" rtlCol="0" anchor="t">
            <a:spAutoFit/>
          </a:bodyPr>
          <a:lstStyle/>
          <a:p>
            <a:r>
              <a:rPr lang="en-NZ">
                <a:latin typeface="Arial"/>
                <a:cs typeface="Arial"/>
              </a:rPr>
              <a:t>Nursing students</a:t>
            </a:r>
          </a:p>
        </p:txBody>
      </p:sp>
      <p:sp>
        <p:nvSpPr>
          <p:cNvPr id="22" name="TextBox 21">
            <a:extLst>
              <a:ext uri="{FF2B5EF4-FFF2-40B4-BE49-F238E27FC236}">
                <a16:creationId xmlns:a16="http://schemas.microsoft.com/office/drawing/2014/main" id="{778AFE5D-A528-7876-9262-39DF0A4FB385}"/>
              </a:ext>
            </a:extLst>
          </p:cNvPr>
          <p:cNvSpPr txBox="1"/>
          <p:nvPr/>
        </p:nvSpPr>
        <p:spPr>
          <a:xfrm>
            <a:off x="7628804" y="2703788"/>
            <a:ext cx="2006423" cy="369332"/>
          </a:xfrm>
          <a:prstGeom prst="rect">
            <a:avLst/>
          </a:prstGeom>
          <a:solidFill>
            <a:srgbClr val="F5CFCB"/>
          </a:solidFill>
        </p:spPr>
        <p:txBody>
          <a:bodyPr wrap="square" lIns="91440" tIns="45720" rIns="91440" bIns="45720" anchor="t">
            <a:spAutoFit/>
          </a:bodyPr>
          <a:lstStyle/>
          <a:p>
            <a:r>
              <a:rPr lang="en-NZ">
                <a:latin typeface="Arial"/>
                <a:cs typeface="Arial"/>
              </a:rPr>
              <a:t>Student nurses</a:t>
            </a:r>
            <a:endParaRPr lang="en-NZ" sz="18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5424C03D-F54B-4532-0125-74475376A9B9}"/>
              </a:ext>
            </a:extLst>
          </p:cNvPr>
          <p:cNvSpPr txBox="1"/>
          <p:nvPr/>
        </p:nvSpPr>
        <p:spPr>
          <a:xfrm>
            <a:off x="7628803" y="3945805"/>
            <a:ext cx="1315612" cy="369332"/>
          </a:xfrm>
          <a:prstGeom prst="rect">
            <a:avLst/>
          </a:prstGeom>
          <a:solidFill>
            <a:schemeClr val="bg2">
              <a:lumMod val="90000"/>
            </a:schemeClr>
          </a:solidFill>
        </p:spPr>
        <p:txBody>
          <a:bodyPr wrap="square" lIns="91440" tIns="45720" rIns="91440" bIns="45720" anchor="t">
            <a:spAutoFit/>
          </a:bodyPr>
          <a:lstStyle/>
          <a:p>
            <a:r>
              <a:rPr lang="en-NZ">
                <a:solidFill>
                  <a:srgbClr val="000000"/>
                </a:solidFill>
                <a:latin typeface="Arial"/>
                <a:cs typeface="Arial"/>
              </a:rPr>
              <a:t>E-learning</a:t>
            </a:r>
            <a:endParaRPr lang="en-US"/>
          </a:p>
        </p:txBody>
      </p:sp>
      <p:sp>
        <p:nvSpPr>
          <p:cNvPr id="28" name="TextBox 27">
            <a:extLst>
              <a:ext uri="{FF2B5EF4-FFF2-40B4-BE49-F238E27FC236}">
                <a16:creationId xmlns:a16="http://schemas.microsoft.com/office/drawing/2014/main" id="{2829FF62-88EA-B22E-B97E-628546935ECD}"/>
              </a:ext>
            </a:extLst>
          </p:cNvPr>
          <p:cNvSpPr txBox="1"/>
          <p:nvPr/>
        </p:nvSpPr>
        <p:spPr>
          <a:xfrm>
            <a:off x="10007997" y="3611252"/>
            <a:ext cx="2041734" cy="369332"/>
          </a:xfrm>
          <a:prstGeom prst="rect">
            <a:avLst/>
          </a:prstGeom>
          <a:solidFill>
            <a:schemeClr val="bg2">
              <a:lumMod val="90000"/>
            </a:schemeClr>
          </a:solidFill>
        </p:spPr>
        <p:txBody>
          <a:bodyPr wrap="square" lIns="91440" tIns="45720" rIns="91440" bIns="45720" anchor="t">
            <a:spAutoFit/>
          </a:bodyPr>
          <a:lstStyle/>
          <a:p>
            <a:r>
              <a:rPr lang="en-NZ">
                <a:latin typeface="Arial"/>
                <a:cs typeface="Arial"/>
              </a:rPr>
              <a:t>Online education</a:t>
            </a:r>
          </a:p>
        </p:txBody>
      </p:sp>
      <p:sp>
        <p:nvSpPr>
          <p:cNvPr id="26" name="TextBox 25">
            <a:extLst>
              <a:ext uri="{FF2B5EF4-FFF2-40B4-BE49-F238E27FC236}">
                <a16:creationId xmlns:a16="http://schemas.microsoft.com/office/drawing/2014/main" id="{D5D9709E-073D-0057-8097-749015264884}"/>
              </a:ext>
            </a:extLst>
          </p:cNvPr>
          <p:cNvSpPr txBox="1"/>
          <p:nvPr/>
        </p:nvSpPr>
        <p:spPr>
          <a:xfrm>
            <a:off x="10007996" y="3228649"/>
            <a:ext cx="2187572" cy="369332"/>
          </a:xfrm>
          <a:prstGeom prst="rect">
            <a:avLst/>
          </a:prstGeom>
          <a:solidFill>
            <a:schemeClr val="bg2">
              <a:lumMod val="90000"/>
            </a:schemeClr>
          </a:solidFill>
        </p:spPr>
        <p:txBody>
          <a:bodyPr wrap="square" lIns="91440" tIns="45720" rIns="91440" bIns="45720" anchor="t">
            <a:spAutoFit/>
          </a:bodyPr>
          <a:lstStyle/>
          <a:p>
            <a:r>
              <a:rPr lang="en-NZ">
                <a:latin typeface="Arial"/>
                <a:cs typeface="Arial"/>
              </a:rPr>
              <a:t>Distance education</a:t>
            </a:r>
          </a:p>
        </p:txBody>
      </p:sp>
      <p:sp>
        <p:nvSpPr>
          <p:cNvPr id="38" name="TextBox 37">
            <a:extLst>
              <a:ext uri="{FF2B5EF4-FFF2-40B4-BE49-F238E27FC236}">
                <a16:creationId xmlns:a16="http://schemas.microsoft.com/office/drawing/2014/main" id="{92954FF0-BA65-54AC-0753-E79F5C4B6E00}"/>
              </a:ext>
            </a:extLst>
          </p:cNvPr>
          <p:cNvSpPr txBox="1"/>
          <p:nvPr/>
        </p:nvSpPr>
        <p:spPr>
          <a:xfrm>
            <a:off x="7628839" y="4384538"/>
            <a:ext cx="1546312" cy="646331"/>
          </a:xfrm>
          <a:prstGeom prst="rect">
            <a:avLst/>
          </a:prstGeom>
          <a:solidFill>
            <a:srgbClr val="F5CFCB"/>
          </a:solidFill>
        </p:spPr>
        <p:txBody>
          <a:bodyPr wrap="square" lIns="91440" tIns="45720" rIns="91440" bIns="45720" anchor="t">
            <a:spAutoFit/>
          </a:bodyPr>
          <a:lstStyle/>
          <a:p>
            <a:r>
              <a:rPr lang="en-NZ">
                <a:latin typeface="Arial"/>
                <a:cs typeface="Arial"/>
              </a:rPr>
              <a:t>Face-to face learning</a:t>
            </a:r>
          </a:p>
        </p:txBody>
      </p:sp>
      <p:sp>
        <p:nvSpPr>
          <p:cNvPr id="41" name="TextBox 40">
            <a:extLst>
              <a:ext uri="{FF2B5EF4-FFF2-40B4-BE49-F238E27FC236}">
                <a16:creationId xmlns:a16="http://schemas.microsoft.com/office/drawing/2014/main" id="{77009445-82E0-50DE-7BB0-1AFD95EF05EF}"/>
              </a:ext>
            </a:extLst>
          </p:cNvPr>
          <p:cNvSpPr txBox="1"/>
          <p:nvPr/>
        </p:nvSpPr>
        <p:spPr>
          <a:xfrm>
            <a:off x="9140045" y="5211665"/>
            <a:ext cx="1224109" cy="646331"/>
          </a:xfrm>
          <a:prstGeom prst="rect">
            <a:avLst/>
          </a:prstGeom>
          <a:solidFill>
            <a:schemeClr val="bg2">
              <a:lumMod val="90000"/>
            </a:schemeClr>
          </a:solidFill>
        </p:spPr>
        <p:txBody>
          <a:bodyPr wrap="square" lIns="91440" tIns="45720" rIns="91440" bIns="45720" anchor="t">
            <a:spAutoFit/>
          </a:bodyPr>
          <a:lstStyle/>
          <a:p>
            <a:r>
              <a:rPr lang="en-NZ">
                <a:latin typeface="Arial"/>
                <a:cs typeface="Arial"/>
              </a:rPr>
              <a:t>Student success</a:t>
            </a:r>
            <a:endParaRPr lang="en-US"/>
          </a:p>
        </p:txBody>
      </p:sp>
      <p:sp>
        <p:nvSpPr>
          <p:cNvPr id="43" name="TextBox 42">
            <a:extLst>
              <a:ext uri="{FF2B5EF4-FFF2-40B4-BE49-F238E27FC236}">
                <a16:creationId xmlns:a16="http://schemas.microsoft.com/office/drawing/2014/main" id="{0C49E263-77F7-5AAD-57C4-1D895FA64F99}"/>
              </a:ext>
            </a:extLst>
          </p:cNvPr>
          <p:cNvSpPr txBox="1"/>
          <p:nvPr/>
        </p:nvSpPr>
        <p:spPr>
          <a:xfrm>
            <a:off x="7626039" y="5214121"/>
            <a:ext cx="1330027" cy="646331"/>
          </a:xfrm>
          <a:prstGeom prst="rect">
            <a:avLst/>
          </a:prstGeom>
          <a:solidFill>
            <a:schemeClr val="bg2">
              <a:lumMod val="90000"/>
            </a:schemeClr>
          </a:solidFill>
        </p:spPr>
        <p:txBody>
          <a:bodyPr wrap="square" lIns="91440" tIns="45720" rIns="91440" bIns="45720" anchor="t">
            <a:spAutoFit/>
          </a:bodyPr>
          <a:lstStyle/>
          <a:p>
            <a:r>
              <a:rPr lang="en-NZ">
                <a:latin typeface="Arial"/>
                <a:cs typeface="Arial"/>
              </a:rPr>
              <a:t>Learning outcomes</a:t>
            </a:r>
            <a:endParaRPr lang="en-US"/>
          </a:p>
        </p:txBody>
      </p:sp>
      <p:sp>
        <p:nvSpPr>
          <p:cNvPr id="45" name="TextBox 44">
            <a:extLst>
              <a:ext uri="{FF2B5EF4-FFF2-40B4-BE49-F238E27FC236}">
                <a16:creationId xmlns:a16="http://schemas.microsoft.com/office/drawing/2014/main" id="{59D500DE-68A6-0E29-A00E-D8A3766DE3F6}"/>
              </a:ext>
            </a:extLst>
          </p:cNvPr>
          <p:cNvSpPr txBox="1"/>
          <p:nvPr/>
        </p:nvSpPr>
        <p:spPr>
          <a:xfrm>
            <a:off x="9313515" y="4384604"/>
            <a:ext cx="1301273" cy="646331"/>
          </a:xfrm>
          <a:prstGeom prst="rect">
            <a:avLst/>
          </a:prstGeom>
          <a:solidFill>
            <a:srgbClr val="F5CFCB"/>
          </a:solidFill>
        </p:spPr>
        <p:txBody>
          <a:bodyPr wrap="square" lIns="91440" tIns="45720" rIns="91440" bIns="45720" anchor="t">
            <a:spAutoFit/>
          </a:bodyPr>
          <a:lstStyle/>
          <a:p>
            <a:r>
              <a:rPr lang="en-NZ">
                <a:latin typeface="Arial"/>
                <a:cs typeface="Arial"/>
              </a:rPr>
              <a:t>In-person education  </a:t>
            </a:r>
            <a:endParaRPr lang="en-US"/>
          </a:p>
        </p:txBody>
      </p:sp>
      <p:sp>
        <p:nvSpPr>
          <p:cNvPr id="47" name="TextBox 46">
            <a:extLst>
              <a:ext uri="{FF2B5EF4-FFF2-40B4-BE49-F238E27FC236}">
                <a16:creationId xmlns:a16="http://schemas.microsoft.com/office/drawing/2014/main" id="{231776D9-0FC3-F479-ED0E-63CA803C55C0}"/>
              </a:ext>
            </a:extLst>
          </p:cNvPr>
          <p:cNvSpPr txBox="1"/>
          <p:nvPr/>
        </p:nvSpPr>
        <p:spPr>
          <a:xfrm>
            <a:off x="7628401" y="3231918"/>
            <a:ext cx="1113027" cy="646331"/>
          </a:xfrm>
          <a:prstGeom prst="rect">
            <a:avLst/>
          </a:prstGeom>
          <a:solidFill>
            <a:schemeClr val="bg2">
              <a:lumMod val="90000"/>
            </a:schemeClr>
          </a:solidFill>
        </p:spPr>
        <p:txBody>
          <a:bodyPr wrap="square" lIns="91440" tIns="45720" rIns="91440" bIns="45720" anchor="t">
            <a:spAutoFit/>
          </a:bodyPr>
          <a:lstStyle/>
          <a:p>
            <a:r>
              <a:rPr lang="en-NZ">
                <a:latin typeface="Arial"/>
                <a:cs typeface="Arial"/>
              </a:rPr>
              <a:t>Distance learning </a:t>
            </a:r>
            <a:endParaRPr lang="en-US"/>
          </a:p>
        </p:txBody>
      </p:sp>
      <p:sp>
        <p:nvSpPr>
          <p:cNvPr id="49" name="TextBox 48">
            <a:extLst>
              <a:ext uri="{FF2B5EF4-FFF2-40B4-BE49-F238E27FC236}">
                <a16:creationId xmlns:a16="http://schemas.microsoft.com/office/drawing/2014/main" id="{0712AB54-5CE7-7F66-3FF1-54E4E29CEC40}"/>
              </a:ext>
            </a:extLst>
          </p:cNvPr>
          <p:cNvSpPr txBox="1"/>
          <p:nvPr/>
        </p:nvSpPr>
        <p:spPr>
          <a:xfrm>
            <a:off x="8850622" y="3231918"/>
            <a:ext cx="1111540" cy="646331"/>
          </a:xfrm>
          <a:prstGeom prst="rect">
            <a:avLst/>
          </a:prstGeom>
          <a:solidFill>
            <a:schemeClr val="bg2">
              <a:lumMod val="90000"/>
            </a:schemeClr>
          </a:solidFill>
        </p:spPr>
        <p:txBody>
          <a:bodyPr wrap="square" lIns="91440" tIns="45720" rIns="91440" bIns="45720" anchor="t">
            <a:spAutoFit/>
          </a:bodyPr>
          <a:lstStyle/>
          <a:p>
            <a:r>
              <a:rPr lang="en-NZ">
                <a:latin typeface="Arial"/>
                <a:ea typeface="+mn-lt"/>
                <a:cs typeface="Arial"/>
              </a:rPr>
              <a:t>Online learning</a:t>
            </a:r>
            <a:endParaRPr lang="en-NZ">
              <a:latin typeface="Arial"/>
              <a:cs typeface="Arial"/>
            </a:endParaRPr>
          </a:p>
        </p:txBody>
      </p:sp>
      <p:sp>
        <p:nvSpPr>
          <p:cNvPr id="11" name="TextBox 10">
            <a:extLst>
              <a:ext uri="{FF2B5EF4-FFF2-40B4-BE49-F238E27FC236}">
                <a16:creationId xmlns:a16="http://schemas.microsoft.com/office/drawing/2014/main" id="{553AD7E7-6B01-4135-0624-B065300C8E86}"/>
              </a:ext>
            </a:extLst>
          </p:cNvPr>
          <p:cNvSpPr txBox="1"/>
          <p:nvPr/>
        </p:nvSpPr>
        <p:spPr>
          <a:xfrm>
            <a:off x="9750827" y="2711059"/>
            <a:ext cx="1231139" cy="369332"/>
          </a:xfrm>
          <a:prstGeom prst="rect">
            <a:avLst/>
          </a:prstGeom>
          <a:solidFill>
            <a:srgbClr val="F5CFCB"/>
          </a:solidFill>
        </p:spPr>
        <p:txBody>
          <a:bodyPr wrap="square" lIns="91440" tIns="45720" rIns="91440" bIns="45720" anchor="t">
            <a:spAutoFit/>
          </a:bodyPr>
          <a:lstStyle/>
          <a:p>
            <a:r>
              <a:rPr lang="en-NZ">
                <a:latin typeface="Arial"/>
                <a:cs typeface="Arial"/>
              </a:rPr>
              <a:t>Covid-19</a:t>
            </a:r>
            <a:endParaRPr lang="en-US"/>
          </a:p>
        </p:txBody>
      </p:sp>
      <p:sp>
        <p:nvSpPr>
          <p:cNvPr id="13" name="TextBox 12">
            <a:extLst>
              <a:ext uri="{FF2B5EF4-FFF2-40B4-BE49-F238E27FC236}">
                <a16:creationId xmlns:a16="http://schemas.microsoft.com/office/drawing/2014/main" id="{86D3F66F-4447-9C12-6BAA-C98477BABEBF}"/>
              </a:ext>
            </a:extLst>
          </p:cNvPr>
          <p:cNvSpPr txBox="1"/>
          <p:nvPr/>
        </p:nvSpPr>
        <p:spPr>
          <a:xfrm>
            <a:off x="9750827" y="2317911"/>
            <a:ext cx="2199882" cy="369332"/>
          </a:xfrm>
          <a:prstGeom prst="rect">
            <a:avLst/>
          </a:prstGeom>
          <a:solidFill>
            <a:srgbClr val="F5CFCB"/>
          </a:solidFill>
        </p:spPr>
        <p:txBody>
          <a:bodyPr wrap="square" lIns="91440" tIns="45720" rIns="91440" bIns="45720" anchor="t">
            <a:spAutoFit/>
          </a:bodyPr>
          <a:lstStyle/>
          <a:p>
            <a:r>
              <a:rPr lang="en-NZ">
                <a:latin typeface="Arial"/>
                <a:cs typeface="Arial"/>
              </a:rPr>
              <a:t>Nursing education</a:t>
            </a:r>
            <a:endParaRPr lang="en-US"/>
          </a:p>
        </p:txBody>
      </p:sp>
      <p:sp>
        <p:nvSpPr>
          <p:cNvPr id="44" name="Title 14">
            <a:extLst>
              <a:ext uri="{FF2B5EF4-FFF2-40B4-BE49-F238E27FC236}">
                <a16:creationId xmlns:a16="http://schemas.microsoft.com/office/drawing/2014/main" id="{38D446C7-0BC2-3FAC-6048-E45B3AD9D81E}"/>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Finding keywords using your PICO</a:t>
            </a:r>
          </a:p>
        </p:txBody>
      </p:sp>
      <p:grpSp>
        <p:nvGrpSpPr>
          <p:cNvPr id="3" name="Group 2">
            <a:extLst>
              <a:ext uri="{FF2B5EF4-FFF2-40B4-BE49-F238E27FC236}">
                <a16:creationId xmlns:a16="http://schemas.microsoft.com/office/drawing/2014/main" id="{384BD2BB-B96F-5121-51FB-78FF661A9B35}"/>
              </a:ext>
            </a:extLst>
          </p:cNvPr>
          <p:cNvGrpSpPr/>
          <p:nvPr/>
        </p:nvGrpSpPr>
        <p:grpSpPr>
          <a:xfrm>
            <a:off x="-7816" y="6224321"/>
            <a:ext cx="12221305" cy="650730"/>
            <a:chOff x="-7816" y="6224321"/>
            <a:chExt cx="12221305" cy="650730"/>
          </a:xfrm>
        </p:grpSpPr>
        <p:sp>
          <p:nvSpPr>
            <p:cNvPr id="4" name="Rectangle 3">
              <a:extLst>
                <a:ext uri="{FF2B5EF4-FFF2-40B4-BE49-F238E27FC236}">
                  <a16:creationId xmlns:a16="http://schemas.microsoft.com/office/drawing/2014/main" id="{F81C26D3-F87B-D1A5-CC1A-0B679248ED63}"/>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descr="A blue and white logo&#10;&#10;Description automatically generated">
              <a:extLst>
                <a:ext uri="{FF2B5EF4-FFF2-40B4-BE49-F238E27FC236}">
                  <a16:creationId xmlns:a16="http://schemas.microsoft.com/office/drawing/2014/main" id="{AB4981E2-D47B-12D9-60D7-246D49894E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grpSp>
        <p:nvGrpSpPr>
          <p:cNvPr id="54" name="Group 53">
            <a:extLst>
              <a:ext uri="{FF2B5EF4-FFF2-40B4-BE49-F238E27FC236}">
                <a16:creationId xmlns:a16="http://schemas.microsoft.com/office/drawing/2014/main" id="{E619D31C-877B-4784-C490-DB595A631F90}"/>
              </a:ext>
            </a:extLst>
          </p:cNvPr>
          <p:cNvGrpSpPr/>
          <p:nvPr/>
        </p:nvGrpSpPr>
        <p:grpSpPr>
          <a:xfrm>
            <a:off x="545257" y="2320187"/>
            <a:ext cx="6593407" cy="3617176"/>
            <a:chOff x="507655" y="1909251"/>
            <a:chExt cx="11130984" cy="4035728"/>
          </a:xfrm>
        </p:grpSpPr>
        <p:sp>
          <p:nvSpPr>
            <p:cNvPr id="12" name="Rectangle: Rounded Corners 11">
              <a:extLst>
                <a:ext uri="{FF2B5EF4-FFF2-40B4-BE49-F238E27FC236}">
                  <a16:creationId xmlns:a16="http://schemas.microsoft.com/office/drawing/2014/main" id="{6C905E69-41F6-85EB-EDA1-2DBECDAD8DDC}"/>
                </a:ext>
              </a:extLst>
            </p:cNvPr>
            <p:cNvSpPr/>
            <p:nvPr/>
          </p:nvSpPr>
          <p:spPr>
            <a:xfrm>
              <a:off x="5868434" y="1987529"/>
              <a:ext cx="5760000"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A2FBFA5-C8A1-4070-AA1F-8DD0A86B1DAD}"/>
                </a:ext>
              </a:extLst>
            </p:cNvPr>
            <p:cNvSpPr/>
            <p:nvPr/>
          </p:nvSpPr>
          <p:spPr>
            <a:xfrm>
              <a:off x="5868434" y="3032285"/>
              <a:ext cx="5760000"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C2E4233A-A463-CD14-3757-F6E3DF204808}"/>
                </a:ext>
              </a:extLst>
            </p:cNvPr>
            <p:cNvSpPr/>
            <p:nvPr/>
          </p:nvSpPr>
          <p:spPr>
            <a:xfrm>
              <a:off x="5868434" y="5069762"/>
              <a:ext cx="5760000"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39ECE9A-E428-A959-4E5C-949543729031}"/>
                </a:ext>
              </a:extLst>
            </p:cNvPr>
            <p:cNvSpPr/>
            <p:nvPr/>
          </p:nvSpPr>
          <p:spPr>
            <a:xfrm>
              <a:off x="5868434" y="4051637"/>
              <a:ext cx="5760000"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TextBox 16">
              <a:extLst>
                <a:ext uri="{FF2B5EF4-FFF2-40B4-BE49-F238E27FC236}">
                  <a16:creationId xmlns:a16="http://schemas.microsoft.com/office/drawing/2014/main" id="{7CA06590-4E13-D202-2FD1-1DB1F2FE0F3C}"/>
                </a:ext>
              </a:extLst>
            </p:cNvPr>
            <p:cNvSpPr txBox="1"/>
            <p:nvPr/>
          </p:nvSpPr>
          <p:spPr>
            <a:xfrm>
              <a:off x="6225422" y="1928111"/>
              <a:ext cx="4915756" cy="824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Arial"/>
                  <a:ea typeface="+mn-lt"/>
                  <a:cs typeface="+mn-lt"/>
                </a:rPr>
                <a:t>Nursing students attending programs during the Covid-19 pandemic.</a:t>
              </a:r>
              <a:endParaRPr lang="en-US" sz="1400">
                <a:solidFill>
                  <a:schemeClr val="tx1">
                    <a:lumMod val="75000"/>
                    <a:lumOff val="25000"/>
                  </a:schemeClr>
                </a:solidFill>
                <a:latin typeface="Arial"/>
                <a:cs typeface="Arial"/>
              </a:endParaRPr>
            </a:p>
          </p:txBody>
        </p:sp>
        <p:sp>
          <p:nvSpPr>
            <p:cNvPr id="18" name="TextBox 17">
              <a:extLst>
                <a:ext uri="{FF2B5EF4-FFF2-40B4-BE49-F238E27FC236}">
                  <a16:creationId xmlns:a16="http://schemas.microsoft.com/office/drawing/2014/main" id="{0E38A59C-1ADF-37DD-AE07-11D9DBDDB450}"/>
                </a:ext>
              </a:extLst>
            </p:cNvPr>
            <p:cNvSpPr txBox="1"/>
            <p:nvPr/>
          </p:nvSpPr>
          <p:spPr>
            <a:xfrm>
              <a:off x="6078427" y="3136262"/>
              <a:ext cx="5560212" cy="583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Arial"/>
                  <a:ea typeface="+mn-lt"/>
                  <a:cs typeface="+mn-lt"/>
                </a:rPr>
                <a:t>Remote instruction/distance learning such as online classes.</a:t>
              </a:r>
              <a:endParaRPr lang="en-US" sz="1400">
                <a:solidFill>
                  <a:schemeClr val="tx1">
                    <a:lumMod val="75000"/>
                    <a:lumOff val="25000"/>
                  </a:schemeClr>
                </a:solidFill>
                <a:latin typeface="Arial"/>
                <a:cs typeface="Arial"/>
              </a:endParaRPr>
            </a:p>
          </p:txBody>
        </p:sp>
        <p:sp>
          <p:nvSpPr>
            <p:cNvPr id="19" name="TextBox 18">
              <a:extLst>
                <a:ext uri="{FF2B5EF4-FFF2-40B4-BE49-F238E27FC236}">
                  <a16:creationId xmlns:a16="http://schemas.microsoft.com/office/drawing/2014/main" id="{5A13B683-1C0F-BDE0-E6EA-FEC8BCC6D414}"/>
                </a:ext>
              </a:extLst>
            </p:cNvPr>
            <p:cNvSpPr txBox="1"/>
            <p:nvPr/>
          </p:nvSpPr>
          <p:spPr>
            <a:xfrm>
              <a:off x="6061722" y="4126631"/>
              <a:ext cx="5359669" cy="583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Arial"/>
                  <a:ea typeface="+mn-lt"/>
                  <a:cs typeface="+mn-lt"/>
                </a:rPr>
                <a:t>Traditional face-to-face learning in nursing education.</a:t>
              </a:r>
              <a:endParaRPr lang="en-US" sz="1400">
                <a:solidFill>
                  <a:schemeClr val="tx1">
                    <a:lumMod val="75000"/>
                    <a:lumOff val="25000"/>
                  </a:schemeClr>
                </a:solidFill>
                <a:latin typeface="Arial"/>
                <a:cs typeface="Arial"/>
              </a:endParaRPr>
            </a:p>
          </p:txBody>
        </p:sp>
        <p:sp>
          <p:nvSpPr>
            <p:cNvPr id="23" name="TextBox 22">
              <a:extLst>
                <a:ext uri="{FF2B5EF4-FFF2-40B4-BE49-F238E27FC236}">
                  <a16:creationId xmlns:a16="http://schemas.microsoft.com/office/drawing/2014/main" id="{BF21A8D0-0620-C997-79FD-A9A8C87D6AA4}"/>
                </a:ext>
              </a:extLst>
            </p:cNvPr>
            <p:cNvSpPr txBox="1"/>
            <p:nvPr/>
          </p:nvSpPr>
          <p:spPr>
            <a:xfrm>
              <a:off x="6073398" y="5051883"/>
              <a:ext cx="5317331" cy="824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Arial"/>
                  <a:ea typeface="+mn-lt"/>
                  <a:cs typeface="Arial"/>
                </a:rPr>
                <a:t>Nursing success, critical thinking, problem solving skills, quality of education, </a:t>
              </a:r>
              <a:r>
                <a:rPr lang="en-US" sz="1400" err="1">
                  <a:solidFill>
                    <a:schemeClr val="tx1">
                      <a:lumMod val="75000"/>
                      <a:lumOff val="25000"/>
                    </a:schemeClr>
                  </a:solidFill>
                  <a:latin typeface="Arial"/>
                  <a:ea typeface="+mn-lt"/>
                  <a:cs typeface="Arial"/>
                </a:rPr>
                <a:t>etc</a:t>
              </a:r>
              <a:r>
                <a:rPr lang="en-US" sz="1400">
                  <a:solidFill>
                    <a:schemeClr val="tx1">
                      <a:lumMod val="75000"/>
                      <a:lumOff val="25000"/>
                    </a:schemeClr>
                  </a:solidFill>
                  <a:latin typeface="Arial"/>
                  <a:ea typeface="+mn-lt"/>
                  <a:cs typeface="Arial"/>
                </a:rPr>
                <a:t>  </a:t>
              </a:r>
            </a:p>
          </p:txBody>
        </p:sp>
        <p:sp>
          <p:nvSpPr>
            <p:cNvPr id="24" name="Freeform: Shape 23">
              <a:extLst>
                <a:ext uri="{FF2B5EF4-FFF2-40B4-BE49-F238E27FC236}">
                  <a16:creationId xmlns:a16="http://schemas.microsoft.com/office/drawing/2014/main" id="{C2653C3E-6EB1-A43E-4EF5-AEA3F4630EAC}"/>
                </a:ext>
              </a:extLst>
            </p:cNvPr>
            <p:cNvSpPr/>
            <p:nvPr/>
          </p:nvSpPr>
          <p:spPr>
            <a:xfrm>
              <a:off x="2379716" y="2006499"/>
              <a:ext cx="3328109" cy="777971"/>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rgbClr val="F5CFCB"/>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6"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Population</a:t>
              </a:r>
            </a:p>
          </p:txBody>
        </p:sp>
        <p:sp>
          <p:nvSpPr>
            <p:cNvPr id="25" name="Freeform: Shape 24">
              <a:extLst>
                <a:ext uri="{FF2B5EF4-FFF2-40B4-BE49-F238E27FC236}">
                  <a16:creationId xmlns:a16="http://schemas.microsoft.com/office/drawing/2014/main" id="{6835365F-4656-4B9A-E45E-DBF469E3ACAB}"/>
                </a:ext>
              </a:extLst>
            </p:cNvPr>
            <p:cNvSpPr/>
            <p:nvPr/>
          </p:nvSpPr>
          <p:spPr>
            <a:xfrm>
              <a:off x="507655" y="1909251"/>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rgbClr val="F05B4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P</a:t>
              </a:r>
            </a:p>
          </p:txBody>
        </p:sp>
        <p:sp>
          <p:nvSpPr>
            <p:cNvPr id="29" name="Freeform: Shape 28">
              <a:extLst>
                <a:ext uri="{FF2B5EF4-FFF2-40B4-BE49-F238E27FC236}">
                  <a16:creationId xmlns:a16="http://schemas.microsoft.com/office/drawing/2014/main" id="{3788DBD0-0721-1A20-1F4C-EB60DC946A87}"/>
                </a:ext>
              </a:extLst>
            </p:cNvPr>
            <p:cNvSpPr/>
            <p:nvPr/>
          </p:nvSpPr>
          <p:spPr>
            <a:xfrm>
              <a:off x="2379716" y="3027587"/>
              <a:ext cx="3328109" cy="777971"/>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chemeClr val="bg2">
                <a:lumMod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6"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Intervention</a:t>
              </a:r>
            </a:p>
          </p:txBody>
        </p:sp>
        <p:sp>
          <p:nvSpPr>
            <p:cNvPr id="30" name="Freeform: Shape 29">
              <a:extLst>
                <a:ext uri="{FF2B5EF4-FFF2-40B4-BE49-F238E27FC236}">
                  <a16:creationId xmlns:a16="http://schemas.microsoft.com/office/drawing/2014/main" id="{F48CD54E-C0CF-6FF0-3E9A-768DCC4A57B5}"/>
                </a:ext>
              </a:extLst>
            </p:cNvPr>
            <p:cNvSpPr/>
            <p:nvPr/>
          </p:nvSpPr>
          <p:spPr>
            <a:xfrm>
              <a:off x="507655" y="2930339"/>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rgbClr val="7924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I</a:t>
              </a:r>
            </a:p>
          </p:txBody>
        </p:sp>
        <p:sp>
          <p:nvSpPr>
            <p:cNvPr id="31" name="Freeform: Shape 30">
              <a:extLst>
                <a:ext uri="{FF2B5EF4-FFF2-40B4-BE49-F238E27FC236}">
                  <a16:creationId xmlns:a16="http://schemas.microsoft.com/office/drawing/2014/main" id="{614F17DA-5557-5922-1722-DF206B42B9BF}"/>
                </a:ext>
              </a:extLst>
            </p:cNvPr>
            <p:cNvSpPr/>
            <p:nvPr/>
          </p:nvSpPr>
          <p:spPr>
            <a:xfrm>
              <a:off x="2379716" y="4048674"/>
              <a:ext cx="3328109" cy="777972"/>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rgbClr val="F5CFCB"/>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7"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Comparison</a:t>
              </a:r>
            </a:p>
          </p:txBody>
        </p:sp>
        <p:sp>
          <p:nvSpPr>
            <p:cNvPr id="33" name="Freeform: Shape 32">
              <a:extLst>
                <a:ext uri="{FF2B5EF4-FFF2-40B4-BE49-F238E27FC236}">
                  <a16:creationId xmlns:a16="http://schemas.microsoft.com/office/drawing/2014/main" id="{E600BC64-442F-3E39-C9D9-6F194210EC7B}"/>
                </a:ext>
              </a:extLst>
            </p:cNvPr>
            <p:cNvSpPr/>
            <p:nvPr/>
          </p:nvSpPr>
          <p:spPr>
            <a:xfrm>
              <a:off x="507655" y="3951427"/>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rgbClr val="F05B4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C</a:t>
              </a:r>
            </a:p>
          </p:txBody>
        </p:sp>
        <p:sp>
          <p:nvSpPr>
            <p:cNvPr id="34" name="Freeform: Shape 33">
              <a:extLst>
                <a:ext uri="{FF2B5EF4-FFF2-40B4-BE49-F238E27FC236}">
                  <a16:creationId xmlns:a16="http://schemas.microsoft.com/office/drawing/2014/main" id="{6BF9240A-56D3-1C13-482F-70F03AC2BB49}"/>
                </a:ext>
              </a:extLst>
            </p:cNvPr>
            <p:cNvSpPr/>
            <p:nvPr/>
          </p:nvSpPr>
          <p:spPr>
            <a:xfrm>
              <a:off x="2379716" y="5069762"/>
              <a:ext cx="3328109" cy="777972"/>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chemeClr val="bg2">
                <a:lumMod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7"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Outcome </a:t>
              </a:r>
            </a:p>
          </p:txBody>
        </p:sp>
        <p:sp>
          <p:nvSpPr>
            <p:cNvPr id="36" name="Freeform: Shape 35">
              <a:extLst>
                <a:ext uri="{FF2B5EF4-FFF2-40B4-BE49-F238E27FC236}">
                  <a16:creationId xmlns:a16="http://schemas.microsoft.com/office/drawing/2014/main" id="{E88FB19D-72B1-D9BE-9CB0-5B261AFB65E6}"/>
                </a:ext>
              </a:extLst>
            </p:cNvPr>
            <p:cNvSpPr/>
            <p:nvPr/>
          </p:nvSpPr>
          <p:spPr>
            <a:xfrm>
              <a:off x="507655" y="4972515"/>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rgbClr val="79247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O</a:t>
              </a:r>
            </a:p>
          </p:txBody>
        </p:sp>
      </p:grpSp>
    </p:spTree>
    <p:extLst>
      <p:ext uri="{BB962C8B-B14F-4D97-AF65-F5344CB8AC3E}">
        <p14:creationId xmlns:p14="http://schemas.microsoft.com/office/powerpoint/2010/main" val="2896312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additive="base">
                                        <p:cTn id="37" dur="500" fill="hold"/>
                                        <p:tgtEl>
                                          <p:spTgt spid="49"/>
                                        </p:tgtEl>
                                        <p:attrNameLst>
                                          <p:attrName>ppt_x</p:attrName>
                                        </p:attrNameLst>
                                      </p:cBhvr>
                                      <p:tavLst>
                                        <p:tav tm="0">
                                          <p:val>
                                            <p:strVal val="#ppt_x"/>
                                          </p:val>
                                        </p:tav>
                                        <p:tav tm="100000">
                                          <p:val>
                                            <p:strVal val="#ppt_x"/>
                                          </p:val>
                                        </p:tav>
                                      </p:tavLst>
                                    </p:anim>
                                    <p:anim calcmode="lin" valueType="num">
                                      <p:cBhvr additive="base">
                                        <p:cTn id="3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ppt_x"/>
                                          </p:val>
                                        </p:tav>
                                        <p:tav tm="100000">
                                          <p:val>
                                            <p:strVal val="#ppt_x"/>
                                          </p:val>
                                        </p:tav>
                                      </p:tavLst>
                                    </p:anim>
                                    <p:anim calcmode="lin" valueType="num">
                                      <p:cBhvr additive="base">
                                        <p:cTn id="6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500" fill="hold"/>
                                        <p:tgtEl>
                                          <p:spTgt spid="43"/>
                                        </p:tgtEl>
                                        <p:attrNameLst>
                                          <p:attrName>ppt_x</p:attrName>
                                        </p:attrNameLst>
                                      </p:cBhvr>
                                      <p:tavLst>
                                        <p:tav tm="0">
                                          <p:val>
                                            <p:strVal val="#ppt_x"/>
                                          </p:val>
                                        </p:tav>
                                        <p:tav tm="100000">
                                          <p:val>
                                            <p:strVal val="#ppt_x"/>
                                          </p:val>
                                        </p:tav>
                                      </p:tavLst>
                                    </p:anim>
                                    <p:anim calcmode="lin" valueType="num">
                                      <p:cBhvr additive="base">
                                        <p:cTn id="7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1" grpId="0" animBg="1"/>
      <p:bldP spid="28" grpId="0" animBg="1"/>
      <p:bldP spid="26" grpId="0" animBg="1"/>
      <p:bldP spid="38" grpId="0" animBg="1"/>
      <p:bldP spid="41" grpId="0" animBg="1"/>
      <p:bldP spid="43" grpId="0" animBg="1"/>
      <p:bldP spid="45" grpId="0" animBg="1"/>
      <p:bldP spid="47" grpId="0" animBg="1"/>
      <p:bldP spid="49" grpId="0" animBg="1"/>
      <p:bldP spid="11"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0299C66-3B8B-285F-DF87-0B8177420F3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93B7F2-D8F4-A878-13BA-13014CA2E7A2}"/>
              </a:ext>
            </a:extLst>
          </p:cNvPr>
          <p:cNvSpPr/>
          <p:nvPr/>
        </p:nvSpPr>
        <p:spPr>
          <a:xfrm>
            <a:off x="0" y="0"/>
            <a:ext cx="12192000" cy="11064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aphicFrame>
        <p:nvGraphicFramePr>
          <p:cNvPr id="3" name="Table 2">
            <a:extLst>
              <a:ext uri="{FF2B5EF4-FFF2-40B4-BE49-F238E27FC236}">
                <a16:creationId xmlns:a16="http://schemas.microsoft.com/office/drawing/2014/main" id="{A9DBCC58-FD0E-6780-4AB3-3616F24047F0}"/>
              </a:ext>
            </a:extLst>
          </p:cNvPr>
          <p:cNvGraphicFramePr>
            <a:graphicFrameLocks noGrp="1"/>
          </p:cNvGraphicFramePr>
          <p:nvPr>
            <p:extLst>
              <p:ext uri="{D42A27DB-BD31-4B8C-83A1-F6EECF244321}">
                <p14:modId xmlns:p14="http://schemas.microsoft.com/office/powerpoint/2010/main" val="957409522"/>
              </p:ext>
            </p:extLst>
          </p:nvPr>
        </p:nvGraphicFramePr>
        <p:xfrm>
          <a:off x="569080" y="1096050"/>
          <a:ext cx="11059770" cy="4957925"/>
        </p:xfrm>
        <a:graphic>
          <a:graphicData uri="http://schemas.openxmlformats.org/drawingml/2006/table">
            <a:tbl>
              <a:tblPr/>
              <a:tblGrid>
                <a:gridCol w="1479826">
                  <a:extLst>
                    <a:ext uri="{9D8B030D-6E8A-4147-A177-3AD203B41FA5}">
                      <a16:colId xmlns:a16="http://schemas.microsoft.com/office/drawing/2014/main" val="2289386010"/>
                    </a:ext>
                  </a:extLst>
                </a:gridCol>
                <a:gridCol w="2363303">
                  <a:extLst>
                    <a:ext uri="{9D8B030D-6E8A-4147-A177-3AD203B41FA5}">
                      <a16:colId xmlns:a16="http://schemas.microsoft.com/office/drawing/2014/main" val="2251080212"/>
                    </a:ext>
                  </a:extLst>
                </a:gridCol>
                <a:gridCol w="2539999">
                  <a:extLst>
                    <a:ext uri="{9D8B030D-6E8A-4147-A177-3AD203B41FA5}">
                      <a16:colId xmlns:a16="http://schemas.microsoft.com/office/drawing/2014/main" val="3999297978"/>
                    </a:ext>
                  </a:extLst>
                </a:gridCol>
                <a:gridCol w="2312872">
                  <a:extLst>
                    <a:ext uri="{9D8B030D-6E8A-4147-A177-3AD203B41FA5}">
                      <a16:colId xmlns:a16="http://schemas.microsoft.com/office/drawing/2014/main" val="3447300438"/>
                    </a:ext>
                  </a:extLst>
                </a:gridCol>
                <a:gridCol w="2363770">
                  <a:extLst>
                    <a:ext uri="{9D8B030D-6E8A-4147-A177-3AD203B41FA5}">
                      <a16:colId xmlns:a16="http://schemas.microsoft.com/office/drawing/2014/main" val="579972389"/>
                    </a:ext>
                  </a:extLst>
                </a:gridCol>
              </a:tblGrid>
              <a:tr h="730040">
                <a:tc>
                  <a:txBody>
                    <a:bodyPr/>
                    <a:lstStyle/>
                    <a:p>
                      <a:pPr algn="l" fontAlgn="auto"/>
                      <a:r>
                        <a:rPr lang="en-NZ" sz="1800" b="1"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r>
                        <a:rPr lang="en-NZ" sz="1800" b="1" i="0">
                          <a:solidFill>
                            <a:schemeClr val="tx1">
                              <a:lumMod val="75000"/>
                              <a:lumOff val="25000"/>
                            </a:schemeClr>
                          </a:solidFill>
                          <a:effectLst/>
                          <a:latin typeface="Arial"/>
                        </a:rPr>
                        <a:t>Concept 1: </a:t>
                      </a:r>
                      <a:endParaRPr lang="en-US">
                        <a:solidFill>
                          <a:schemeClr val="tx1">
                            <a:lumMod val="75000"/>
                            <a:lumOff val="25000"/>
                          </a:schemeClr>
                        </a:solidFill>
                        <a:latin typeface="Arial"/>
                      </a:endParaRPr>
                    </a:p>
                    <a:p>
                      <a:pPr lvl="0" algn="ctr">
                        <a:buNone/>
                      </a:pPr>
                      <a:r>
                        <a:rPr lang="en-NZ" sz="1800" b="1" i="0">
                          <a:solidFill>
                            <a:schemeClr val="tx1">
                              <a:lumMod val="75000"/>
                              <a:lumOff val="25000"/>
                            </a:schemeClr>
                          </a:solidFill>
                          <a:effectLst/>
                          <a:latin typeface="Arial"/>
                        </a:rPr>
                        <a:t>Nursing students</a:t>
                      </a:r>
                      <a:endParaRPr lang="en-US">
                        <a:solidFill>
                          <a:schemeClr val="tx1">
                            <a:lumMod val="75000"/>
                            <a:lumOff val="25000"/>
                          </a:schemeClr>
                        </a:solidFill>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r>
                        <a:rPr lang="en-NZ" sz="1800" b="1" i="0">
                          <a:solidFill>
                            <a:schemeClr val="tx1">
                              <a:lumMod val="75000"/>
                              <a:lumOff val="25000"/>
                            </a:schemeClr>
                          </a:solidFill>
                          <a:effectLst/>
                          <a:latin typeface="Arial"/>
                        </a:rPr>
                        <a:t>Concept 2: </a:t>
                      </a:r>
                    </a:p>
                    <a:p>
                      <a:pPr lvl="0" algn="ctr">
                        <a:buNone/>
                      </a:pPr>
                      <a:r>
                        <a:rPr lang="en-NZ" sz="1800" b="1" i="0">
                          <a:solidFill>
                            <a:schemeClr val="tx1">
                              <a:lumMod val="75000"/>
                              <a:lumOff val="25000"/>
                            </a:schemeClr>
                          </a:solidFill>
                          <a:effectLst/>
                          <a:latin typeface="Arial"/>
                        </a:rPr>
                        <a:t>Covid-19</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r>
                        <a:rPr lang="en-NZ" sz="1800" b="1" i="0">
                          <a:solidFill>
                            <a:schemeClr val="tx1">
                              <a:lumMod val="75000"/>
                              <a:lumOff val="25000"/>
                            </a:schemeClr>
                          </a:solidFill>
                          <a:effectLst/>
                          <a:latin typeface="Arial"/>
                        </a:rPr>
                        <a:t>Concept 3: </a:t>
                      </a:r>
                      <a:endParaRPr lang="en-US">
                        <a:solidFill>
                          <a:schemeClr val="tx1">
                            <a:lumMod val="75000"/>
                            <a:lumOff val="25000"/>
                          </a:schemeClr>
                        </a:solidFill>
                        <a:latin typeface="Arial"/>
                      </a:endParaRPr>
                    </a:p>
                    <a:p>
                      <a:pPr lvl="0" algn="ctr">
                        <a:buNone/>
                      </a:pPr>
                      <a:r>
                        <a:rPr lang="en-NZ" sz="1800" b="1" i="0">
                          <a:solidFill>
                            <a:schemeClr val="tx1">
                              <a:lumMod val="75000"/>
                              <a:lumOff val="25000"/>
                            </a:schemeClr>
                          </a:solidFill>
                          <a:effectLst/>
                          <a:latin typeface="Arial"/>
                        </a:rPr>
                        <a:t>Online learning</a:t>
                      </a:r>
                      <a:endParaRPr lang="en-US">
                        <a:solidFill>
                          <a:schemeClr val="tx1">
                            <a:lumMod val="75000"/>
                            <a:lumOff val="25000"/>
                          </a:schemeClr>
                        </a:solidFill>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r>
                        <a:rPr lang="en-NZ" sz="1800" b="1" i="0">
                          <a:solidFill>
                            <a:schemeClr val="tx1">
                              <a:lumMod val="75000"/>
                              <a:lumOff val="25000"/>
                            </a:schemeClr>
                          </a:solidFill>
                          <a:effectLst/>
                          <a:latin typeface="Arial"/>
                        </a:rPr>
                        <a:t>Concept 4: </a:t>
                      </a:r>
                      <a:endParaRPr lang="en-US">
                        <a:latin typeface="Arial"/>
                      </a:endParaRPr>
                    </a:p>
                    <a:p>
                      <a:pPr lvl="0" algn="ctr">
                        <a:buNone/>
                      </a:pPr>
                      <a:r>
                        <a:rPr lang="en-NZ" sz="1800" b="1" i="0">
                          <a:solidFill>
                            <a:schemeClr val="tx1">
                              <a:lumMod val="75000"/>
                              <a:lumOff val="25000"/>
                            </a:schemeClr>
                          </a:solidFill>
                          <a:effectLst/>
                          <a:latin typeface="Arial"/>
                        </a:rPr>
                        <a:t>Learning outcomes</a:t>
                      </a:r>
                      <a:endParaRPr lang="en-US"/>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9025381"/>
                  </a:ext>
                </a:extLst>
              </a:tr>
              <a:tr h="402781">
                <a:tc>
                  <a:txBody>
                    <a:bodyPr/>
                    <a:lstStyle/>
                    <a:p>
                      <a:pPr algn="l" fontAlgn="base"/>
                      <a:r>
                        <a:rPr lang="en-NZ" sz="1800" b="1" i="0">
                          <a:solidFill>
                            <a:schemeClr val="tx1">
                              <a:lumMod val="75000"/>
                              <a:lumOff val="25000"/>
                            </a:schemeClr>
                          </a:solidFill>
                          <a:effectLst/>
                          <a:latin typeface="Arial"/>
                        </a:rPr>
                        <a:t>Keywords</a:t>
                      </a:r>
                      <a:r>
                        <a:rPr lang="en-NZ" sz="1800" b="0"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r>
                        <a:rPr lang="en-NZ" sz="1800" b="0" i="0">
                          <a:solidFill>
                            <a:schemeClr val="tx1">
                              <a:lumMod val="75000"/>
                              <a:lumOff val="25000"/>
                            </a:schemeClr>
                          </a:solidFill>
                          <a:effectLst/>
                          <a:latin typeface="Arial"/>
                        </a:rPr>
                        <a:t>Nursing students</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5CFCB"/>
                    </a:solidFill>
                  </a:tcPr>
                </a:tc>
                <a:tc>
                  <a:txBody>
                    <a:bodyPr/>
                    <a:lstStyle/>
                    <a:p>
                      <a:pPr algn="ctr" fontAlgn="base"/>
                      <a:r>
                        <a:rPr lang="en-NZ" sz="1800" b="0" i="0">
                          <a:solidFill>
                            <a:schemeClr val="tx1">
                              <a:lumMod val="75000"/>
                              <a:lumOff val="25000"/>
                            </a:schemeClr>
                          </a:solidFill>
                          <a:effectLst/>
                          <a:latin typeface="Arial"/>
                        </a:rPr>
                        <a:t>Covid-19</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p>
                      <a:pPr algn="ctr" fontAlgn="base"/>
                      <a:r>
                        <a:rPr lang="en-NZ" sz="1800" b="0" i="0">
                          <a:solidFill>
                            <a:schemeClr val="tx1">
                              <a:lumMod val="75000"/>
                              <a:lumOff val="25000"/>
                            </a:schemeClr>
                          </a:solidFill>
                          <a:effectLst/>
                          <a:latin typeface="Arial"/>
                        </a:rPr>
                        <a:t>Online Learning</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5CFCB"/>
                    </a:solidFill>
                  </a:tcPr>
                </a:tc>
                <a:tc>
                  <a:txBody>
                    <a:bodyPr/>
                    <a:lstStyle/>
                    <a:p>
                      <a:pPr algn="ctr" fontAlgn="base"/>
                      <a:r>
                        <a:rPr lang="en-NZ" sz="1800" b="0" i="0">
                          <a:solidFill>
                            <a:schemeClr val="tx1">
                              <a:lumMod val="75000"/>
                              <a:lumOff val="25000"/>
                            </a:schemeClr>
                          </a:solidFill>
                          <a:effectLst/>
                          <a:latin typeface="Arial"/>
                        </a:rPr>
                        <a:t>Learning Outcomes</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989490873"/>
                  </a:ext>
                </a:extLst>
              </a:tr>
              <a:tr h="2668428">
                <a:tc>
                  <a:txBody>
                    <a:bodyPr/>
                    <a:lstStyle/>
                    <a:p>
                      <a:pPr algn="l" fontAlgn="base"/>
                      <a:r>
                        <a:rPr lang="en-NZ" sz="1800" b="1" i="0">
                          <a:solidFill>
                            <a:schemeClr val="tx1">
                              <a:lumMod val="75000"/>
                              <a:lumOff val="25000"/>
                            </a:schemeClr>
                          </a:solidFill>
                          <a:effectLst/>
                          <a:latin typeface="Arial"/>
                        </a:rPr>
                        <a:t>Synonyms</a:t>
                      </a:r>
                      <a:r>
                        <a:rPr lang="en-NZ" sz="1800" b="0"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r>
                        <a:rPr lang="en-US" sz="1800" b="0" i="0">
                          <a:solidFill>
                            <a:schemeClr val="tx1">
                              <a:lumMod val="75000"/>
                              <a:lumOff val="25000"/>
                            </a:schemeClr>
                          </a:solidFill>
                          <a:effectLst/>
                          <a:latin typeface="Arial"/>
                        </a:rPr>
                        <a:t>Student nurse</a:t>
                      </a:r>
                    </a:p>
                    <a:p>
                      <a:pPr lvl="0" algn="ctr">
                        <a:buNone/>
                      </a:pPr>
                      <a:r>
                        <a:rPr lang="en-US" sz="1800" b="0" i="0">
                          <a:solidFill>
                            <a:schemeClr val="tx1">
                              <a:lumMod val="75000"/>
                              <a:lumOff val="25000"/>
                            </a:schemeClr>
                          </a:solidFill>
                          <a:effectLst/>
                          <a:latin typeface="Arial"/>
                        </a:rPr>
                        <a:t>Nurse education</a:t>
                      </a:r>
                    </a:p>
                    <a:p>
                      <a:pPr lvl="0" algn="ctr">
                        <a:buNone/>
                      </a:pPr>
                      <a:r>
                        <a:rPr lang="en-US" sz="1800" b="0" i="0">
                          <a:solidFill>
                            <a:schemeClr val="tx1">
                              <a:lumMod val="75000"/>
                              <a:lumOff val="25000"/>
                            </a:schemeClr>
                          </a:solidFill>
                          <a:effectLst/>
                          <a:latin typeface="Arial"/>
                        </a:rPr>
                        <a:t>Undergraduate nurse</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5CFCB"/>
                    </a:solidFill>
                  </a:tcPr>
                </a:tc>
                <a:tc>
                  <a:txBody>
                    <a:bodyPr/>
                    <a:lstStyle/>
                    <a:p>
                      <a:pPr algn="ctr" fontAlgn="base"/>
                      <a:r>
                        <a:rPr lang="en-US" sz="1800" b="0" i="0">
                          <a:solidFill>
                            <a:schemeClr val="tx1">
                              <a:lumMod val="75000"/>
                              <a:lumOff val="25000"/>
                            </a:schemeClr>
                          </a:solidFill>
                          <a:effectLst/>
                          <a:latin typeface="Arial"/>
                        </a:rPr>
                        <a:t>Coronavirus</a:t>
                      </a:r>
                    </a:p>
                    <a:p>
                      <a:pPr lvl="0" algn="ctr">
                        <a:buNone/>
                      </a:pPr>
                      <a:r>
                        <a:rPr lang="en-US" sz="1800" b="0" i="0">
                          <a:solidFill>
                            <a:schemeClr val="tx1">
                              <a:lumMod val="75000"/>
                              <a:lumOff val="25000"/>
                            </a:schemeClr>
                          </a:solidFill>
                          <a:effectLst/>
                          <a:latin typeface="Arial"/>
                        </a:rPr>
                        <a:t>Covid pandemic</a:t>
                      </a:r>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p>
                      <a:pPr algn="ctr" fontAlgn="base"/>
                      <a:r>
                        <a:rPr lang="en-US" sz="1800" b="0" i="0">
                          <a:solidFill>
                            <a:schemeClr val="tx1">
                              <a:lumMod val="75000"/>
                              <a:lumOff val="25000"/>
                            </a:schemeClr>
                          </a:solidFill>
                          <a:effectLst/>
                          <a:latin typeface="Arial"/>
                        </a:rPr>
                        <a:t>Distance learning</a:t>
                      </a:r>
                    </a:p>
                    <a:p>
                      <a:pPr lvl="0" algn="ctr">
                        <a:buNone/>
                      </a:pPr>
                      <a:r>
                        <a:rPr lang="en-US" sz="1800" b="0" i="0">
                          <a:solidFill>
                            <a:schemeClr val="tx1">
                              <a:lumMod val="75000"/>
                              <a:lumOff val="25000"/>
                            </a:schemeClr>
                          </a:solidFill>
                          <a:effectLst/>
                          <a:latin typeface="Arial"/>
                        </a:rPr>
                        <a:t>Online education</a:t>
                      </a:r>
                    </a:p>
                    <a:p>
                      <a:pPr lvl="0" algn="ctr">
                        <a:buNone/>
                      </a:pPr>
                      <a:r>
                        <a:rPr lang="en-US" sz="1800" b="0" i="0">
                          <a:solidFill>
                            <a:schemeClr val="tx1">
                              <a:lumMod val="75000"/>
                              <a:lumOff val="25000"/>
                            </a:schemeClr>
                          </a:solidFill>
                          <a:effectLst/>
                          <a:latin typeface="Arial"/>
                        </a:rPr>
                        <a:t>Distance education</a:t>
                      </a:r>
                    </a:p>
                    <a:p>
                      <a:pPr lvl="0" algn="ctr">
                        <a:buNone/>
                      </a:pPr>
                      <a:r>
                        <a:rPr lang="en-US" sz="1800" b="0" i="0">
                          <a:solidFill>
                            <a:schemeClr val="tx1">
                              <a:lumMod val="75000"/>
                              <a:lumOff val="25000"/>
                            </a:schemeClr>
                          </a:solidFill>
                          <a:effectLst/>
                          <a:latin typeface="Arial"/>
                        </a:rPr>
                        <a:t>E-learning </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5CFCB"/>
                    </a:solidFill>
                  </a:tcPr>
                </a:tc>
                <a:tc>
                  <a:txBody>
                    <a:bodyPr/>
                    <a:lstStyle/>
                    <a:p>
                      <a:pPr lvl="0" algn="ctr">
                        <a:buNone/>
                      </a:pPr>
                      <a:r>
                        <a:rPr lang="en-US" sz="1800" b="0" i="0">
                          <a:solidFill>
                            <a:schemeClr val="tx1">
                              <a:lumMod val="75000"/>
                              <a:lumOff val="25000"/>
                            </a:schemeClr>
                          </a:solidFill>
                          <a:effectLst/>
                          <a:latin typeface="Arial"/>
                        </a:rPr>
                        <a:t>Student success</a:t>
                      </a:r>
                    </a:p>
                    <a:p>
                      <a:pPr lvl="0" algn="ctr">
                        <a:buNone/>
                      </a:pPr>
                      <a:r>
                        <a:rPr lang="en-US" sz="1800" b="0" i="0">
                          <a:solidFill>
                            <a:schemeClr val="tx1">
                              <a:lumMod val="75000"/>
                              <a:lumOff val="25000"/>
                            </a:schemeClr>
                          </a:solidFill>
                          <a:effectLst/>
                          <a:latin typeface="Arial"/>
                        </a:rPr>
                        <a:t>Success</a:t>
                      </a:r>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194133376"/>
                  </a:ext>
                </a:extLst>
              </a:tr>
              <a:tr h="1120235">
                <a:tc>
                  <a:txBody>
                    <a:bodyPr/>
                    <a:lstStyle/>
                    <a:p>
                      <a:pPr algn="l" fontAlgn="base"/>
                      <a:r>
                        <a:rPr lang="en-US" sz="1800" b="1" i="0">
                          <a:solidFill>
                            <a:schemeClr val="tx1">
                              <a:lumMod val="75000"/>
                              <a:lumOff val="25000"/>
                            </a:schemeClr>
                          </a:solidFill>
                          <a:effectLst/>
                          <a:latin typeface="Arial"/>
                        </a:rPr>
                        <a:t>Subject Headings </a:t>
                      </a:r>
                    </a:p>
                    <a:p>
                      <a:pPr lvl="0" algn="l">
                        <a:buNone/>
                      </a:pPr>
                      <a:r>
                        <a:rPr lang="en-US" sz="1800" b="1" i="0">
                          <a:solidFill>
                            <a:schemeClr val="tx1">
                              <a:lumMod val="75000"/>
                              <a:lumOff val="25000"/>
                            </a:schemeClr>
                          </a:solidFill>
                          <a:effectLst/>
                          <a:latin typeface="Arial"/>
                        </a:rPr>
                        <a:t>(e.g. MESH)</a:t>
                      </a:r>
                      <a:r>
                        <a:rPr lang="en-US" sz="1800" b="0"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l">
                        <a:lnSpc>
                          <a:spcPct val="100000"/>
                        </a:lnSpc>
                        <a:spcBef>
                          <a:spcPts val="0"/>
                        </a:spcBef>
                        <a:spcAft>
                          <a:spcPts val="0"/>
                        </a:spcAft>
                        <a:buNone/>
                      </a:pPr>
                      <a:r>
                        <a:rPr lang="en-NZ" b="1" i="0">
                          <a:solidFill>
                            <a:schemeClr val="tx1">
                              <a:lumMod val="76000"/>
                              <a:lumOff val="24000"/>
                            </a:schemeClr>
                          </a:solidFill>
                          <a:latin typeface="Arial"/>
                        </a:rPr>
                        <a:t>Students, Nursing</a:t>
                      </a:r>
                    </a:p>
                    <a:p>
                      <a:pPr lvl="0" algn="l">
                        <a:lnSpc>
                          <a:spcPct val="100000"/>
                        </a:lnSpc>
                        <a:spcBef>
                          <a:spcPts val="0"/>
                        </a:spcBef>
                        <a:spcAft>
                          <a:spcPts val="0"/>
                        </a:spcAft>
                        <a:buNone/>
                      </a:pPr>
                      <a:r>
                        <a:rPr lang="en-NZ" b="1" i="0">
                          <a:solidFill>
                            <a:schemeClr val="tx1">
                              <a:lumMod val="76000"/>
                              <a:lumOff val="24000"/>
                            </a:schemeClr>
                          </a:solidFill>
                          <a:latin typeface="Arial"/>
                        </a:rPr>
                        <a:t>Education, Nursing</a:t>
                      </a:r>
                      <a:endParaRPr lang="en-NZ">
                        <a:solidFill>
                          <a:schemeClr val="tx1">
                            <a:lumMod val="76000"/>
                            <a:lumOff val="24000"/>
                          </a:schemeClr>
                        </a:solidFill>
                      </a:endParaRPr>
                    </a:p>
                    <a:p>
                      <a:pPr lvl="0" algn="l">
                        <a:lnSpc>
                          <a:spcPct val="100000"/>
                        </a:lnSpc>
                        <a:spcBef>
                          <a:spcPts val="0"/>
                        </a:spcBef>
                        <a:spcAft>
                          <a:spcPts val="0"/>
                        </a:spcAft>
                        <a:buNone/>
                      </a:pPr>
                      <a:endParaRPr lang="en-NZ" b="1" i="0">
                        <a:solidFill>
                          <a:schemeClr val="tx1">
                            <a:lumMod val="76000"/>
                            <a:lumOff val="24000"/>
                          </a:schemeClr>
                        </a:solidFill>
                        <a:latin typeface="Arial"/>
                      </a:endParaRPr>
                    </a:p>
                    <a:p>
                      <a:pPr lvl="0" algn="ctr">
                        <a:lnSpc>
                          <a:spcPct val="100000"/>
                        </a:lnSpc>
                        <a:spcBef>
                          <a:spcPts val="0"/>
                        </a:spcBef>
                        <a:spcAft>
                          <a:spcPts val="0"/>
                        </a:spcAft>
                        <a:buNone/>
                      </a:pPr>
                      <a:endParaRPr lang="en-NZ" b="1">
                        <a:solidFill>
                          <a:schemeClr val="tx1">
                            <a:lumMod val="76000"/>
                            <a:lumOff val="24000"/>
                          </a:schemeClr>
                        </a:solidFill>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5CFCB"/>
                    </a:solidFill>
                  </a:tcPr>
                </a:tc>
                <a:tc>
                  <a:txBody>
                    <a:bodyPr/>
                    <a:lstStyle/>
                    <a:p>
                      <a:pPr lvl="0" algn="ctr">
                        <a:lnSpc>
                          <a:spcPct val="100000"/>
                        </a:lnSpc>
                        <a:spcBef>
                          <a:spcPts val="0"/>
                        </a:spcBef>
                        <a:spcAft>
                          <a:spcPts val="0"/>
                        </a:spcAft>
                        <a:buNone/>
                      </a:pPr>
                      <a:r>
                        <a:rPr lang="en-US" b="1" i="0">
                          <a:solidFill>
                            <a:schemeClr val="tx1">
                              <a:lumMod val="76000"/>
                              <a:lumOff val="24000"/>
                            </a:schemeClr>
                          </a:solidFill>
                          <a:latin typeface="Arial"/>
                        </a:rPr>
                        <a:t>COVID-19</a:t>
                      </a:r>
                    </a:p>
                    <a:p>
                      <a:pPr lvl="0" algn="ctr">
                        <a:lnSpc>
                          <a:spcPct val="100000"/>
                        </a:lnSpc>
                        <a:spcBef>
                          <a:spcPts val="0"/>
                        </a:spcBef>
                        <a:spcAft>
                          <a:spcPts val="0"/>
                        </a:spcAft>
                        <a:buNone/>
                      </a:pPr>
                      <a:r>
                        <a:rPr lang="en-US" b="1" i="0">
                          <a:solidFill>
                            <a:schemeClr val="tx1">
                              <a:lumMod val="76000"/>
                              <a:lumOff val="24000"/>
                            </a:schemeClr>
                          </a:solidFill>
                          <a:latin typeface="Arial"/>
                        </a:rPr>
                        <a:t>SARS-CoV-2</a:t>
                      </a:r>
                      <a:endParaRPr lang="en-US">
                        <a:solidFill>
                          <a:schemeClr val="tx1">
                            <a:lumMod val="76000"/>
                            <a:lumOff val="24000"/>
                          </a:schemeClr>
                        </a:solidFill>
                      </a:endParaRPr>
                    </a:p>
                    <a:p>
                      <a:pPr lvl="0" algn="ctr">
                        <a:lnSpc>
                          <a:spcPct val="100000"/>
                        </a:lnSpc>
                        <a:spcBef>
                          <a:spcPts val="0"/>
                        </a:spcBef>
                        <a:spcAft>
                          <a:spcPts val="0"/>
                        </a:spcAft>
                        <a:buNone/>
                      </a:pPr>
                      <a:endParaRPr lang="en-US" b="1" i="0">
                        <a:solidFill>
                          <a:schemeClr val="tx1">
                            <a:lumMod val="76000"/>
                            <a:lumOff val="24000"/>
                          </a:schemeClr>
                        </a:solidFill>
                        <a:latin typeface="Arial"/>
                      </a:endParaRPr>
                    </a:p>
                    <a:p>
                      <a:pPr lvl="0" algn="ctr">
                        <a:buNone/>
                      </a:pPr>
                      <a:endParaRPr lang="en-US" sz="1800" b="0" i="0">
                        <a:solidFill>
                          <a:schemeClr val="tx1">
                            <a:lumMod val="76000"/>
                            <a:lumOff val="24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p>
                      <a:pPr lvl="0" algn="l">
                        <a:lnSpc>
                          <a:spcPct val="100000"/>
                        </a:lnSpc>
                        <a:spcBef>
                          <a:spcPts val="0"/>
                        </a:spcBef>
                        <a:spcAft>
                          <a:spcPts val="0"/>
                        </a:spcAft>
                        <a:buNone/>
                      </a:pPr>
                      <a:r>
                        <a:rPr lang="en-NZ" b="1" i="0">
                          <a:solidFill>
                            <a:schemeClr val="tx1">
                              <a:lumMod val="76000"/>
                              <a:lumOff val="24000"/>
                            </a:schemeClr>
                          </a:solidFill>
                          <a:latin typeface="Arial"/>
                        </a:rPr>
                        <a:t>Education, Distance</a:t>
                      </a:r>
                      <a:endParaRPr lang="en-US">
                        <a:solidFill>
                          <a:schemeClr val="tx1">
                            <a:lumMod val="76000"/>
                            <a:lumOff val="24000"/>
                          </a:schemeClr>
                        </a:solidFill>
                      </a:endParaRPr>
                    </a:p>
                    <a:p>
                      <a:pPr lvl="0" algn="ctr">
                        <a:buNone/>
                      </a:pPr>
                      <a:endParaRPr lang="en-NZ" sz="1800" b="0" i="0">
                        <a:solidFill>
                          <a:schemeClr val="tx1">
                            <a:lumMod val="76000"/>
                            <a:lumOff val="24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5CFCB"/>
                    </a:solidFill>
                  </a:tcPr>
                </a:tc>
                <a:tc>
                  <a:txBody>
                    <a:bodyPr/>
                    <a:lstStyle/>
                    <a:p>
                      <a:pPr algn="ctr" fontAlgn="base"/>
                      <a:r>
                        <a:rPr lang="en-NZ" sz="1800" b="0" i="0">
                          <a:solidFill>
                            <a:schemeClr val="tx1">
                              <a:lumMod val="75000"/>
                              <a:lumOff val="25000"/>
                            </a:schemeClr>
                          </a:solidFill>
                          <a:effectLst/>
                          <a:latin typeface="Arial"/>
                        </a:rPr>
                        <a:t>n/a</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213032962"/>
                  </a:ext>
                </a:extLst>
              </a:tr>
            </a:tbl>
          </a:graphicData>
        </a:graphic>
      </p:graphicFrame>
      <p:sp>
        <p:nvSpPr>
          <p:cNvPr id="8" name="Rectangle 7">
            <a:extLst>
              <a:ext uri="{FF2B5EF4-FFF2-40B4-BE49-F238E27FC236}">
                <a16:creationId xmlns:a16="http://schemas.microsoft.com/office/drawing/2014/main" id="{4B0ED338-FA86-7058-C25F-AB2550977B14}"/>
              </a:ext>
            </a:extLst>
          </p:cNvPr>
          <p:cNvSpPr/>
          <p:nvPr/>
        </p:nvSpPr>
        <p:spPr>
          <a:xfrm>
            <a:off x="2118412" y="2318266"/>
            <a:ext cx="2217626" cy="2510013"/>
          </a:xfrm>
          <a:prstGeom prst="rect">
            <a:avLst/>
          </a:prstGeom>
          <a:solidFill>
            <a:srgbClr val="F5CFCB"/>
          </a:solidFill>
          <a:ln w="28575">
            <a:solidFill>
              <a:srgbClr val="F5CFC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10" name="Rectangle 9">
            <a:extLst>
              <a:ext uri="{FF2B5EF4-FFF2-40B4-BE49-F238E27FC236}">
                <a16:creationId xmlns:a16="http://schemas.microsoft.com/office/drawing/2014/main" id="{D6A47CE1-E6C1-2190-E477-22D45AE39EA4}"/>
              </a:ext>
            </a:extLst>
          </p:cNvPr>
          <p:cNvSpPr/>
          <p:nvPr/>
        </p:nvSpPr>
        <p:spPr>
          <a:xfrm>
            <a:off x="4642967" y="2319893"/>
            <a:ext cx="2264630" cy="2509333"/>
          </a:xfrm>
          <a:prstGeom prst="rect">
            <a:avLst/>
          </a:prstGeom>
          <a:solidFill>
            <a:schemeClr val="bg2">
              <a:lumMod val="9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12" name="Rectangle 11">
            <a:extLst>
              <a:ext uri="{FF2B5EF4-FFF2-40B4-BE49-F238E27FC236}">
                <a16:creationId xmlns:a16="http://schemas.microsoft.com/office/drawing/2014/main" id="{20137AF7-EF82-1967-FEA7-2AF5B0B1307E}"/>
              </a:ext>
            </a:extLst>
          </p:cNvPr>
          <p:cNvSpPr/>
          <p:nvPr/>
        </p:nvSpPr>
        <p:spPr>
          <a:xfrm>
            <a:off x="7033044" y="2316439"/>
            <a:ext cx="2189371" cy="2509333"/>
          </a:xfrm>
          <a:prstGeom prst="rect">
            <a:avLst/>
          </a:prstGeom>
          <a:solidFill>
            <a:srgbClr val="F5CFCB"/>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14" name="Rectangle 13">
            <a:extLst>
              <a:ext uri="{FF2B5EF4-FFF2-40B4-BE49-F238E27FC236}">
                <a16:creationId xmlns:a16="http://schemas.microsoft.com/office/drawing/2014/main" id="{D2ACA676-AF37-E596-8D29-3F6650B93FF5}"/>
              </a:ext>
            </a:extLst>
          </p:cNvPr>
          <p:cNvSpPr/>
          <p:nvPr/>
        </p:nvSpPr>
        <p:spPr>
          <a:xfrm>
            <a:off x="9481410" y="2316439"/>
            <a:ext cx="2010631" cy="2509333"/>
          </a:xfrm>
          <a:prstGeom prst="rect">
            <a:avLst/>
          </a:prstGeom>
          <a:solidFill>
            <a:schemeClr val="bg2">
              <a:lumMod val="9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16" name="Rectangle 15">
            <a:extLst>
              <a:ext uri="{FF2B5EF4-FFF2-40B4-BE49-F238E27FC236}">
                <a16:creationId xmlns:a16="http://schemas.microsoft.com/office/drawing/2014/main" id="{5DC9E1A6-3D74-4724-9B3B-BC2EFF7E99FC}"/>
              </a:ext>
            </a:extLst>
          </p:cNvPr>
          <p:cNvSpPr/>
          <p:nvPr/>
        </p:nvSpPr>
        <p:spPr>
          <a:xfrm>
            <a:off x="2119044" y="4925339"/>
            <a:ext cx="2128223" cy="876427"/>
          </a:xfrm>
          <a:prstGeom prst="rect">
            <a:avLst/>
          </a:prstGeom>
          <a:solidFill>
            <a:srgbClr val="F5CFCB"/>
          </a:solidFill>
          <a:ln w="28575">
            <a:solidFill>
              <a:srgbClr val="F5CFCB"/>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18" name="Rectangle 17">
            <a:extLst>
              <a:ext uri="{FF2B5EF4-FFF2-40B4-BE49-F238E27FC236}">
                <a16:creationId xmlns:a16="http://schemas.microsoft.com/office/drawing/2014/main" id="{274C404E-FF13-012E-54D7-0078956AC69C}"/>
              </a:ext>
            </a:extLst>
          </p:cNvPr>
          <p:cNvSpPr/>
          <p:nvPr/>
        </p:nvSpPr>
        <p:spPr>
          <a:xfrm>
            <a:off x="4881787" y="4928422"/>
            <a:ext cx="2024742" cy="872444"/>
          </a:xfrm>
          <a:prstGeom prst="rect">
            <a:avLst/>
          </a:prstGeom>
          <a:solidFill>
            <a:schemeClr val="bg2">
              <a:lumMod val="9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20" name="Rectangle 19">
            <a:extLst>
              <a:ext uri="{FF2B5EF4-FFF2-40B4-BE49-F238E27FC236}">
                <a16:creationId xmlns:a16="http://schemas.microsoft.com/office/drawing/2014/main" id="{CAEC20D3-76A6-A3FA-FBF7-8A00A05DCF7E}"/>
              </a:ext>
            </a:extLst>
          </p:cNvPr>
          <p:cNvSpPr/>
          <p:nvPr/>
        </p:nvSpPr>
        <p:spPr>
          <a:xfrm>
            <a:off x="7029151" y="4915086"/>
            <a:ext cx="2184667" cy="881851"/>
          </a:xfrm>
          <a:prstGeom prst="rect">
            <a:avLst/>
          </a:prstGeom>
          <a:solidFill>
            <a:srgbClr val="F5CFCB"/>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22" name="Rectangle 21">
            <a:extLst>
              <a:ext uri="{FF2B5EF4-FFF2-40B4-BE49-F238E27FC236}">
                <a16:creationId xmlns:a16="http://schemas.microsoft.com/office/drawing/2014/main" id="{B9445C0E-9389-5BB1-0DF6-93DCD67BC589}"/>
              </a:ext>
            </a:extLst>
          </p:cNvPr>
          <p:cNvSpPr/>
          <p:nvPr/>
        </p:nvSpPr>
        <p:spPr>
          <a:xfrm>
            <a:off x="9611306" y="4916395"/>
            <a:ext cx="1761335" cy="891259"/>
          </a:xfrm>
          <a:prstGeom prst="rect">
            <a:avLst/>
          </a:prstGeom>
          <a:solidFill>
            <a:schemeClr val="bg2">
              <a:lumMod val="9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4" name="Title 14">
            <a:extLst>
              <a:ext uri="{FF2B5EF4-FFF2-40B4-BE49-F238E27FC236}">
                <a16:creationId xmlns:a16="http://schemas.microsoft.com/office/drawing/2014/main" id="{202178AD-B4DA-C1E6-30D4-AA2E9A80618D}"/>
              </a:ext>
            </a:extLst>
          </p:cNvPr>
          <p:cNvSpPr txBox="1">
            <a:spLocks/>
          </p:cNvSpPr>
          <p:nvPr/>
        </p:nvSpPr>
        <p:spPr>
          <a:xfrm>
            <a:off x="327425" y="275237"/>
            <a:ext cx="10656801" cy="8233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Turning your keywords into a concept map</a:t>
            </a:r>
          </a:p>
        </p:txBody>
      </p:sp>
      <p:grpSp>
        <p:nvGrpSpPr>
          <p:cNvPr id="7" name="Group 6">
            <a:extLst>
              <a:ext uri="{FF2B5EF4-FFF2-40B4-BE49-F238E27FC236}">
                <a16:creationId xmlns:a16="http://schemas.microsoft.com/office/drawing/2014/main" id="{58606488-9D31-DB88-B6D5-5AD17001BF53}"/>
              </a:ext>
            </a:extLst>
          </p:cNvPr>
          <p:cNvGrpSpPr/>
          <p:nvPr/>
        </p:nvGrpSpPr>
        <p:grpSpPr>
          <a:xfrm>
            <a:off x="-7816" y="6224321"/>
            <a:ext cx="12221305" cy="650730"/>
            <a:chOff x="-7816" y="6224321"/>
            <a:chExt cx="12221305" cy="650730"/>
          </a:xfrm>
        </p:grpSpPr>
        <p:sp>
          <p:nvSpPr>
            <p:cNvPr id="9" name="Rectangle 8">
              <a:extLst>
                <a:ext uri="{FF2B5EF4-FFF2-40B4-BE49-F238E27FC236}">
                  <a16:creationId xmlns:a16="http://schemas.microsoft.com/office/drawing/2014/main" id="{1BF099E2-DE22-ABBB-4193-5A7F21C0AC7D}"/>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descr="A blue and white logo&#10;&#10;Description automatically generated">
              <a:extLst>
                <a:ext uri="{FF2B5EF4-FFF2-40B4-BE49-F238E27FC236}">
                  <a16:creationId xmlns:a16="http://schemas.microsoft.com/office/drawing/2014/main" id="{07B09AEC-27C7-A408-22D6-4D110C902C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202339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animBg="1"/>
      <p:bldP spid="20"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2;p23">
            <a:extLst>
              <a:ext uri="{FF2B5EF4-FFF2-40B4-BE49-F238E27FC236}">
                <a16:creationId xmlns:a16="http://schemas.microsoft.com/office/drawing/2014/main" id="{FA3676BB-67FC-6A05-340A-3940AFA0F00C}"/>
              </a:ext>
            </a:extLst>
          </p:cNvPr>
          <p:cNvSpPr txBox="1"/>
          <p:nvPr/>
        </p:nvSpPr>
        <p:spPr>
          <a:xfrm>
            <a:off x="6191250" y="2339154"/>
            <a:ext cx="5545200" cy="7740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6565">
              <a:lnSpc>
                <a:spcPct val="115000"/>
              </a:lnSpc>
              <a:spcBef>
                <a:spcPts val="900"/>
              </a:spcBef>
              <a:spcAft>
                <a:spcPts val="900"/>
              </a:spcAft>
            </a:pPr>
            <a:r>
              <a:rPr lang="en" sz="1800">
                <a:solidFill>
                  <a:srgbClr val="2D3B45"/>
                </a:solidFill>
                <a:highlight>
                  <a:srgbClr val="FFFFFF"/>
                </a:highlight>
                <a:ea typeface="Lato"/>
              </a:rPr>
              <a:t>E.g. </a:t>
            </a:r>
            <a:r>
              <a:rPr lang="en" sz="1800" i="1">
                <a:solidFill>
                  <a:srgbClr val="2D3B45"/>
                </a:solidFill>
                <a:highlight>
                  <a:srgbClr val="FFFFFF"/>
                </a:highlight>
                <a:ea typeface="Lato"/>
              </a:rPr>
              <a:t>heart attack </a:t>
            </a:r>
            <a:r>
              <a:rPr lang="en" sz="1800" b="1">
                <a:solidFill>
                  <a:srgbClr val="2D3B45"/>
                </a:solidFill>
                <a:highlight>
                  <a:srgbClr val="FFFFFF"/>
                </a:highlight>
                <a:ea typeface="Lato"/>
              </a:rPr>
              <a:t>AND</a:t>
            </a:r>
            <a:r>
              <a:rPr lang="en" sz="1800">
                <a:solidFill>
                  <a:srgbClr val="2D3B45"/>
                </a:solidFill>
                <a:highlight>
                  <a:srgbClr val="FFFFFF"/>
                </a:highlight>
                <a:ea typeface="Lato"/>
              </a:rPr>
              <a:t> </a:t>
            </a:r>
            <a:r>
              <a:rPr lang="en" sz="1800" i="1">
                <a:solidFill>
                  <a:srgbClr val="2D3B45"/>
                </a:solidFill>
                <a:highlight>
                  <a:srgbClr val="FFFFFF"/>
                </a:highlight>
                <a:ea typeface="Lato"/>
              </a:rPr>
              <a:t>risk factors</a:t>
            </a:r>
            <a:r>
              <a:rPr lang="en" sz="1800">
                <a:solidFill>
                  <a:srgbClr val="2D3B45"/>
                </a:solidFill>
                <a:highlight>
                  <a:srgbClr val="FFFFFF"/>
                </a:highlight>
                <a:ea typeface="Lato"/>
              </a:rPr>
              <a:t> returns documents containing </a:t>
            </a:r>
            <a:r>
              <a:rPr lang="en" sz="1800" b="1">
                <a:solidFill>
                  <a:srgbClr val="2D3B45"/>
                </a:solidFill>
                <a:highlight>
                  <a:srgbClr val="FFFFFF"/>
                </a:highlight>
                <a:ea typeface="Lato"/>
              </a:rPr>
              <a:t>both </a:t>
            </a:r>
            <a:r>
              <a:rPr lang="en" sz="1800">
                <a:solidFill>
                  <a:srgbClr val="2D3B45"/>
                </a:solidFill>
                <a:highlight>
                  <a:srgbClr val="FFFFFF"/>
                </a:highlight>
                <a:ea typeface="Lato"/>
              </a:rPr>
              <a:t>terms.</a:t>
            </a:r>
            <a:endParaRPr lang="en-US" sz="1800">
              <a:ea typeface="Lato"/>
            </a:endParaRPr>
          </a:p>
        </p:txBody>
      </p:sp>
      <p:grpSp>
        <p:nvGrpSpPr>
          <p:cNvPr id="2" name="Group 1">
            <a:extLst>
              <a:ext uri="{FF2B5EF4-FFF2-40B4-BE49-F238E27FC236}">
                <a16:creationId xmlns:a16="http://schemas.microsoft.com/office/drawing/2014/main" id="{63602BE2-1174-8560-CB1B-EB010662106C}"/>
              </a:ext>
            </a:extLst>
          </p:cNvPr>
          <p:cNvGrpSpPr/>
          <p:nvPr/>
        </p:nvGrpSpPr>
        <p:grpSpPr>
          <a:xfrm>
            <a:off x="6748392" y="179961"/>
            <a:ext cx="4000807" cy="2162258"/>
            <a:chOff x="6748392" y="179961"/>
            <a:chExt cx="4000807" cy="2162258"/>
          </a:xfrm>
        </p:grpSpPr>
        <p:sp>
          <p:nvSpPr>
            <p:cNvPr id="13" name="Freeform: Shape 12">
              <a:extLst>
                <a:ext uri="{FF2B5EF4-FFF2-40B4-BE49-F238E27FC236}">
                  <a16:creationId xmlns:a16="http://schemas.microsoft.com/office/drawing/2014/main" id="{98313E73-F30F-AFA0-0659-3C6091BEAAAD}"/>
                </a:ext>
              </a:extLst>
            </p:cNvPr>
            <p:cNvSpPr/>
            <p:nvPr/>
          </p:nvSpPr>
          <p:spPr>
            <a:xfrm>
              <a:off x="8691492" y="179961"/>
              <a:ext cx="1943101" cy="2162258"/>
            </a:xfrm>
            <a:custGeom>
              <a:avLst/>
              <a:gdLst>
                <a:gd name="connsiteX0" fmla="*/ 982718 w 2590801"/>
                <a:gd name="connsiteY0" fmla="*/ 0 h 2883010"/>
                <a:gd name="connsiteX1" fmla="*/ 2590801 w 2590801"/>
                <a:gd name="connsiteY1" fmla="*/ 1441505 h 2883010"/>
                <a:gd name="connsiteX2" fmla="*/ 982718 w 2590801"/>
                <a:gd name="connsiteY2" fmla="*/ 2883010 h 2883010"/>
                <a:gd name="connsiteX3" fmla="*/ 83623 w 2590801"/>
                <a:gd name="connsiteY3" fmla="*/ 2636824 h 2883010"/>
                <a:gd name="connsiteX4" fmla="*/ 2 w 2590801"/>
                <a:gd name="connsiteY4" fmla="*/ 2580770 h 2883010"/>
                <a:gd name="connsiteX5" fmla="*/ 40174 w 2590801"/>
                <a:gd name="connsiteY5" fmla="*/ 2553842 h 2883010"/>
                <a:gd name="connsiteX6" fmla="*/ 625367 w 2590801"/>
                <a:gd name="connsiteY6" fmla="*/ 1441506 h 2883010"/>
                <a:gd name="connsiteX7" fmla="*/ 40174 w 2590801"/>
                <a:gd name="connsiteY7" fmla="*/ 329171 h 2883010"/>
                <a:gd name="connsiteX8" fmla="*/ 0 w 2590801"/>
                <a:gd name="connsiteY8" fmla="*/ 302241 h 2883010"/>
                <a:gd name="connsiteX9" fmla="*/ 83623 w 2590801"/>
                <a:gd name="connsiteY9" fmla="*/ 246187 h 2883010"/>
                <a:gd name="connsiteX10" fmla="*/ 982718 w 2590801"/>
                <a:gd name="connsiteY10" fmla="*/ 0 h 288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801" h="2883010">
                  <a:moveTo>
                    <a:pt x="982718" y="0"/>
                  </a:moveTo>
                  <a:cubicBezTo>
                    <a:pt x="1870838" y="0"/>
                    <a:pt x="2590801" y="645384"/>
                    <a:pt x="2590801" y="1441505"/>
                  </a:cubicBezTo>
                  <a:cubicBezTo>
                    <a:pt x="2590801" y="2237626"/>
                    <a:pt x="1870838" y="2883010"/>
                    <a:pt x="982718" y="2883010"/>
                  </a:cubicBezTo>
                  <a:cubicBezTo>
                    <a:pt x="649673" y="2883010"/>
                    <a:pt x="340275" y="2792253"/>
                    <a:pt x="83623" y="2636824"/>
                  </a:cubicBezTo>
                  <a:lnTo>
                    <a:pt x="2" y="2580770"/>
                  </a:lnTo>
                  <a:lnTo>
                    <a:pt x="40174" y="2553842"/>
                  </a:lnTo>
                  <a:cubicBezTo>
                    <a:pt x="397566" y="2289448"/>
                    <a:pt x="625367" y="1889324"/>
                    <a:pt x="625367" y="1441506"/>
                  </a:cubicBezTo>
                  <a:cubicBezTo>
                    <a:pt x="625367" y="993688"/>
                    <a:pt x="397566" y="593564"/>
                    <a:pt x="40174" y="329171"/>
                  </a:cubicBezTo>
                  <a:lnTo>
                    <a:pt x="0" y="302241"/>
                  </a:lnTo>
                  <a:lnTo>
                    <a:pt x="83623" y="246187"/>
                  </a:lnTo>
                  <a:cubicBezTo>
                    <a:pt x="340275" y="90757"/>
                    <a:pt x="649673" y="0"/>
                    <a:pt x="982718" y="0"/>
                  </a:cubicBezTo>
                  <a:close/>
                </a:path>
              </a:pathLst>
            </a:custGeom>
            <a:solidFill>
              <a:schemeClr val="bg1">
                <a:lumMod val="95000"/>
              </a:schemeClr>
            </a:solidFill>
            <a:ln w="1905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NZ" sz="1050"/>
            </a:p>
          </p:txBody>
        </p:sp>
        <p:sp>
          <p:nvSpPr>
            <p:cNvPr id="14" name="Freeform: Shape 13">
              <a:extLst>
                <a:ext uri="{FF2B5EF4-FFF2-40B4-BE49-F238E27FC236}">
                  <a16:creationId xmlns:a16="http://schemas.microsoft.com/office/drawing/2014/main" id="{86661096-EAC7-6253-F768-C0CED9866A4B}"/>
                </a:ext>
              </a:extLst>
            </p:cNvPr>
            <p:cNvSpPr/>
            <p:nvPr/>
          </p:nvSpPr>
          <p:spPr>
            <a:xfrm>
              <a:off x="6748392" y="179961"/>
              <a:ext cx="1943101" cy="2162258"/>
            </a:xfrm>
            <a:custGeom>
              <a:avLst/>
              <a:gdLst>
                <a:gd name="connsiteX0" fmla="*/ 1608083 w 2590801"/>
                <a:gd name="connsiteY0" fmla="*/ 0 h 2883010"/>
                <a:gd name="connsiteX1" fmla="*/ 2507178 w 2590801"/>
                <a:gd name="connsiteY1" fmla="*/ 246187 h 2883010"/>
                <a:gd name="connsiteX2" fmla="*/ 2590800 w 2590801"/>
                <a:gd name="connsiteY2" fmla="*/ 302240 h 2883010"/>
                <a:gd name="connsiteX3" fmla="*/ 2550627 w 2590801"/>
                <a:gd name="connsiteY3" fmla="*/ 329169 h 2883010"/>
                <a:gd name="connsiteX4" fmla="*/ 1965434 w 2590801"/>
                <a:gd name="connsiteY4" fmla="*/ 1441504 h 2883010"/>
                <a:gd name="connsiteX5" fmla="*/ 2550627 w 2590801"/>
                <a:gd name="connsiteY5" fmla="*/ 2553839 h 2883010"/>
                <a:gd name="connsiteX6" fmla="*/ 2590801 w 2590801"/>
                <a:gd name="connsiteY6" fmla="*/ 2580769 h 2883010"/>
                <a:gd name="connsiteX7" fmla="*/ 2507178 w 2590801"/>
                <a:gd name="connsiteY7" fmla="*/ 2636824 h 2883010"/>
                <a:gd name="connsiteX8" fmla="*/ 1608083 w 2590801"/>
                <a:gd name="connsiteY8" fmla="*/ 2883010 h 2883010"/>
                <a:gd name="connsiteX9" fmla="*/ 0 w 2590801"/>
                <a:gd name="connsiteY9" fmla="*/ 1441505 h 2883010"/>
                <a:gd name="connsiteX10" fmla="*/ 1608083 w 2590801"/>
                <a:gd name="connsiteY10" fmla="*/ 0 h 288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801" h="2883010">
                  <a:moveTo>
                    <a:pt x="1608083" y="0"/>
                  </a:moveTo>
                  <a:cubicBezTo>
                    <a:pt x="1941128" y="0"/>
                    <a:pt x="2250526" y="90757"/>
                    <a:pt x="2507178" y="246187"/>
                  </a:cubicBezTo>
                  <a:lnTo>
                    <a:pt x="2590800" y="302240"/>
                  </a:lnTo>
                  <a:lnTo>
                    <a:pt x="2550627" y="329169"/>
                  </a:lnTo>
                  <a:cubicBezTo>
                    <a:pt x="2193235" y="593562"/>
                    <a:pt x="1965434" y="993686"/>
                    <a:pt x="1965434" y="1441504"/>
                  </a:cubicBezTo>
                  <a:cubicBezTo>
                    <a:pt x="1965434" y="1889322"/>
                    <a:pt x="2193235" y="2289446"/>
                    <a:pt x="2550627" y="2553839"/>
                  </a:cubicBezTo>
                  <a:lnTo>
                    <a:pt x="2590801" y="2580769"/>
                  </a:lnTo>
                  <a:lnTo>
                    <a:pt x="2507178" y="2636824"/>
                  </a:lnTo>
                  <a:cubicBezTo>
                    <a:pt x="2250526" y="2792253"/>
                    <a:pt x="1941128" y="2883010"/>
                    <a:pt x="1608083" y="2883010"/>
                  </a:cubicBezTo>
                  <a:cubicBezTo>
                    <a:pt x="719963" y="2883010"/>
                    <a:pt x="0" y="2237626"/>
                    <a:pt x="0" y="1441505"/>
                  </a:cubicBezTo>
                  <a:cubicBezTo>
                    <a:pt x="0" y="645384"/>
                    <a:pt x="719963" y="0"/>
                    <a:pt x="1608083" y="0"/>
                  </a:cubicBezTo>
                  <a:close/>
                </a:path>
              </a:pathLst>
            </a:custGeom>
            <a:solidFill>
              <a:schemeClr val="bg1">
                <a:lumMod val="95000"/>
              </a:schemeClr>
            </a:solidFill>
            <a:ln w="1905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NZ" sz="1050"/>
            </a:p>
          </p:txBody>
        </p:sp>
        <p:sp>
          <p:nvSpPr>
            <p:cNvPr id="15" name="Freeform: Shape 14">
              <a:extLst>
                <a:ext uri="{FF2B5EF4-FFF2-40B4-BE49-F238E27FC236}">
                  <a16:creationId xmlns:a16="http://schemas.microsoft.com/office/drawing/2014/main" id="{034281CC-5F2F-DD59-437C-709436C2BC60}"/>
                </a:ext>
              </a:extLst>
            </p:cNvPr>
            <p:cNvSpPr/>
            <p:nvPr/>
          </p:nvSpPr>
          <p:spPr>
            <a:xfrm>
              <a:off x="8230095" y="406640"/>
              <a:ext cx="938049" cy="1708897"/>
            </a:xfrm>
            <a:custGeom>
              <a:avLst/>
              <a:gdLst>
                <a:gd name="connsiteX0" fmla="*/ 625365 w 1250732"/>
                <a:gd name="connsiteY0" fmla="*/ 0 h 2278529"/>
                <a:gd name="connsiteX1" fmla="*/ 665539 w 1250732"/>
                <a:gd name="connsiteY1" fmla="*/ 26930 h 2278529"/>
                <a:gd name="connsiteX2" fmla="*/ 1250732 w 1250732"/>
                <a:gd name="connsiteY2" fmla="*/ 1139265 h 2278529"/>
                <a:gd name="connsiteX3" fmla="*/ 665539 w 1250732"/>
                <a:gd name="connsiteY3" fmla="*/ 2251600 h 2278529"/>
                <a:gd name="connsiteX4" fmla="*/ 625367 w 1250732"/>
                <a:gd name="connsiteY4" fmla="*/ 2278529 h 2278529"/>
                <a:gd name="connsiteX5" fmla="*/ 585193 w 1250732"/>
                <a:gd name="connsiteY5" fmla="*/ 2251599 h 2278529"/>
                <a:gd name="connsiteX6" fmla="*/ 0 w 1250732"/>
                <a:gd name="connsiteY6" fmla="*/ 1139264 h 2278529"/>
                <a:gd name="connsiteX7" fmla="*/ 585193 w 1250732"/>
                <a:gd name="connsiteY7" fmla="*/ 26929 h 227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32" h="2278529">
                  <a:moveTo>
                    <a:pt x="625365" y="0"/>
                  </a:moveTo>
                  <a:lnTo>
                    <a:pt x="665539" y="26930"/>
                  </a:lnTo>
                  <a:cubicBezTo>
                    <a:pt x="1022931" y="291323"/>
                    <a:pt x="1250732" y="691447"/>
                    <a:pt x="1250732" y="1139265"/>
                  </a:cubicBezTo>
                  <a:cubicBezTo>
                    <a:pt x="1250732" y="1587083"/>
                    <a:pt x="1022931" y="1987207"/>
                    <a:pt x="665539" y="2251600"/>
                  </a:cubicBezTo>
                  <a:lnTo>
                    <a:pt x="625367" y="2278529"/>
                  </a:lnTo>
                  <a:lnTo>
                    <a:pt x="585193" y="2251599"/>
                  </a:lnTo>
                  <a:cubicBezTo>
                    <a:pt x="227801" y="1987206"/>
                    <a:pt x="0" y="1587082"/>
                    <a:pt x="0" y="1139264"/>
                  </a:cubicBezTo>
                  <a:cubicBezTo>
                    <a:pt x="0" y="691446"/>
                    <a:pt x="227801" y="291322"/>
                    <a:pt x="585193" y="26929"/>
                  </a:cubicBezTo>
                  <a:close/>
                </a:path>
              </a:pathLst>
            </a:custGeom>
            <a:solidFill>
              <a:srgbClr val="F05B4A">
                <a:alpha val="60000"/>
              </a:srgbClr>
            </a:solidFill>
            <a:ln w="19050">
              <a:solidFill>
                <a:srgbClr val="00206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NZ" sz="1050"/>
            </a:p>
          </p:txBody>
        </p:sp>
        <p:sp>
          <p:nvSpPr>
            <p:cNvPr id="16" name="TextBox 5">
              <a:extLst>
                <a:ext uri="{FF2B5EF4-FFF2-40B4-BE49-F238E27FC236}">
                  <a16:creationId xmlns:a16="http://schemas.microsoft.com/office/drawing/2014/main" id="{4D2C0BAA-0CB1-F630-0376-DE9887C1785A}"/>
                </a:ext>
              </a:extLst>
            </p:cNvPr>
            <p:cNvSpPr txBox="1"/>
            <p:nvPr/>
          </p:nvSpPr>
          <p:spPr>
            <a:xfrm>
              <a:off x="9124905" y="1093110"/>
              <a:ext cx="1624294" cy="369332"/>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a:ea typeface="Lato"/>
                </a:rPr>
                <a:t>Risk Factors</a:t>
              </a:r>
              <a:endParaRPr lang="en-US"/>
            </a:p>
          </p:txBody>
        </p:sp>
        <p:sp>
          <p:nvSpPr>
            <p:cNvPr id="17" name="TextBox 6">
              <a:extLst>
                <a:ext uri="{FF2B5EF4-FFF2-40B4-BE49-F238E27FC236}">
                  <a16:creationId xmlns:a16="http://schemas.microsoft.com/office/drawing/2014/main" id="{0C30C4E4-22C7-F5B3-E44D-BD7AC7846825}"/>
                </a:ext>
              </a:extLst>
            </p:cNvPr>
            <p:cNvSpPr txBox="1"/>
            <p:nvPr/>
          </p:nvSpPr>
          <p:spPr>
            <a:xfrm>
              <a:off x="8381025" y="1081544"/>
              <a:ext cx="684803" cy="369332"/>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latin typeface="Arial" panose="020B0604020202020204" pitchFamily="34" charset="0"/>
                  <a:cs typeface="Arial" panose="020B0604020202020204" pitchFamily="34" charset="0"/>
                </a:rPr>
                <a:t>AND</a:t>
              </a:r>
              <a:endParaRPr lang="en-NZ" sz="1800" b="1">
                <a:latin typeface="Arial" panose="020B0604020202020204" pitchFamily="34" charset="0"/>
                <a:cs typeface="Arial" panose="020B0604020202020204" pitchFamily="34" charset="0"/>
              </a:endParaRPr>
            </a:p>
          </p:txBody>
        </p:sp>
        <p:sp>
          <p:nvSpPr>
            <p:cNvPr id="18" name="TextBox 7">
              <a:extLst>
                <a:ext uri="{FF2B5EF4-FFF2-40B4-BE49-F238E27FC236}">
                  <a16:creationId xmlns:a16="http://schemas.microsoft.com/office/drawing/2014/main" id="{AD04B45A-0CE6-FF56-17F4-42A94C15D1AE}"/>
                </a:ext>
              </a:extLst>
            </p:cNvPr>
            <p:cNvSpPr txBox="1"/>
            <p:nvPr/>
          </p:nvSpPr>
          <p:spPr>
            <a:xfrm>
              <a:off x="6755396" y="1070750"/>
              <a:ext cx="1441485" cy="369332"/>
            </a:xfrm>
            <a:prstGeom prst="rect">
              <a:avLst/>
            </a:prstGeom>
            <a:noFill/>
          </p:spPr>
          <p:txBody>
            <a:bodyPr wrap="non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NZ" sz="1800">
                  <a:ea typeface="Lato"/>
                  <a:cs typeface="Lato"/>
                </a:rPr>
                <a:t>Heart Attack</a:t>
              </a:r>
              <a:endParaRPr lang="en-NZ" sz="1800">
                <a:ea typeface="Lato" panose="020F0502020204030203" pitchFamily="34" charset="0"/>
                <a:cs typeface="Lato" panose="020F0502020204030203" pitchFamily="34" charset="0"/>
              </a:endParaRPr>
            </a:p>
          </p:txBody>
        </p:sp>
      </p:grpSp>
      <p:sp>
        <p:nvSpPr>
          <p:cNvPr id="23" name="Google Shape;122;p23">
            <a:extLst>
              <a:ext uri="{FF2B5EF4-FFF2-40B4-BE49-F238E27FC236}">
                <a16:creationId xmlns:a16="http://schemas.microsoft.com/office/drawing/2014/main" id="{8DB62F06-F09E-CB25-782D-6EBA6B122C0A}"/>
              </a:ext>
            </a:extLst>
          </p:cNvPr>
          <p:cNvSpPr txBox="1"/>
          <p:nvPr/>
        </p:nvSpPr>
        <p:spPr>
          <a:xfrm>
            <a:off x="6159500" y="5400749"/>
            <a:ext cx="5545200" cy="7740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6565">
              <a:lnSpc>
                <a:spcPct val="115000"/>
              </a:lnSpc>
              <a:spcBef>
                <a:spcPts val="900"/>
              </a:spcBef>
              <a:spcAft>
                <a:spcPts val="900"/>
              </a:spcAft>
            </a:pPr>
            <a:r>
              <a:rPr lang="en-US" sz="1800">
                <a:solidFill>
                  <a:srgbClr val="2D3B45"/>
                </a:solidFill>
                <a:highlight>
                  <a:srgbClr val="FFFFFF"/>
                </a:highlight>
                <a:ea typeface="Lato"/>
              </a:rPr>
              <a:t>E.g. </a:t>
            </a:r>
            <a:r>
              <a:rPr lang="en-US" sz="1800" i="1">
                <a:solidFill>
                  <a:srgbClr val="2D3B45"/>
                </a:solidFill>
                <a:highlight>
                  <a:srgbClr val="FFFFFF"/>
                </a:highlight>
                <a:ea typeface="Lato"/>
              </a:rPr>
              <a:t>fasting </a:t>
            </a:r>
            <a:r>
              <a:rPr lang="en-US" sz="1800" b="1">
                <a:solidFill>
                  <a:srgbClr val="2D3B45"/>
                </a:solidFill>
                <a:highlight>
                  <a:srgbClr val="FFFFFF"/>
                </a:highlight>
                <a:ea typeface="Lato"/>
              </a:rPr>
              <a:t>OR</a:t>
            </a:r>
            <a:r>
              <a:rPr lang="en-US" sz="1800">
                <a:solidFill>
                  <a:srgbClr val="2D3B45"/>
                </a:solidFill>
                <a:highlight>
                  <a:srgbClr val="FFFFFF"/>
                </a:highlight>
                <a:ea typeface="Lato"/>
              </a:rPr>
              <a:t> </a:t>
            </a:r>
            <a:r>
              <a:rPr lang="en-US" sz="1800" i="1">
                <a:solidFill>
                  <a:srgbClr val="2D3B45"/>
                </a:solidFill>
                <a:highlight>
                  <a:srgbClr val="FFFFFF"/>
                </a:highlight>
                <a:ea typeface="Lato"/>
              </a:rPr>
              <a:t>low-calorie diet </a:t>
            </a:r>
            <a:r>
              <a:rPr lang="en-US" sz="1800">
                <a:solidFill>
                  <a:srgbClr val="2D3B45"/>
                </a:solidFill>
                <a:highlight>
                  <a:srgbClr val="FFFFFF"/>
                </a:highlight>
                <a:ea typeface="Lato"/>
              </a:rPr>
              <a:t>returns documents containing </a:t>
            </a:r>
            <a:r>
              <a:rPr lang="en-US" sz="1800" b="1">
                <a:solidFill>
                  <a:srgbClr val="2D3B45"/>
                </a:solidFill>
                <a:highlight>
                  <a:srgbClr val="FFFFFF"/>
                </a:highlight>
                <a:ea typeface="Lato"/>
              </a:rPr>
              <a:t>either </a:t>
            </a:r>
            <a:r>
              <a:rPr lang="en-US" sz="1800">
                <a:solidFill>
                  <a:srgbClr val="2D3B45"/>
                </a:solidFill>
                <a:highlight>
                  <a:srgbClr val="FFFFFF"/>
                </a:highlight>
                <a:ea typeface="Lato"/>
              </a:rPr>
              <a:t>term.</a:t>
            </a:r>
            <a:endParaRPr lang="en-US" sz="1800">
              <a:ea typeface="Lato"/>
            </a:endParaRPr>
          </a:p>
        </p:txBody>
      </p:sp>
      <p:grpSp>
        <p:nvGrpSpPr>
          <p:cNvPr id="5" name="Group 4">
            <a:extLst>
              <a:ext uri="{FF2B5EF4-FFF2-40B4-BE49-F238E27FC236}">
                <a16:creationId xmlns:a16="http://schemas.microsoft.com/office/drawing/2014/main" id="{E130E152-592F-204E-AE3E-A82439BDA680}"/>
              </a:ext>
            </a:extLst>
          </p:cNvPr>
          <p:cNvGrpSpPr/>
          <p:nvPr/>
        </p:nvGrpSpPr>
        <p:grpSpPr>
          <a:xfrm>
            <a:off x="6748392" y="3273306"/>
            <a:ext cx="3886200" cy="2162258"/>
            <a:chOff x="6748392" y="3273306"/>
            <a:chExt cx="3886200" cy="2162258"/>
          </a:xfrm>
        </p:grpSpPr>
        <p:sp>
          <p:nvSpPr>
            <p:cNvPr id="24" name="Freeform: Shape 23">
              <a:extLst>
                <a:ext uri="{FF2B5EF4-FFF2-40B4-BE49-F238E27FC236}">
                  <a16:creationId xmlns:a16="http://schemas.microsoft.com/office/drawing/2014/main" id="{9700E99F-8A0D-1400-0DF1-76C1F035368A}"/>
                </a:ext>
              </a:extLst>
            </p:cNvPr>
            <p:cNvSpPr/>
            <p:nvPr/>
          </p:nvSpPr>
          <p:spPr>
            <a:xfrm>
              <a:off x="8691491" y="3273306"/>
              <a:ext cx="1943101" cy="2162258"/>
            </a:xfrm>
            <a:custGeom>
              <a:avLst/>
              <a:gdLst>
                <a:gd name="connsiteX0" fmla="*/ 982718 w 2590801"/>
                <a:gd name="connsiteY0" fmla="*/ 0 h 2883010"/>
                <a:gd name="connsiteX1" fmla="*/ 2590801 w 2590801"/>
                <a:gd name="connsiteY1" fmla="*/ 1441505 h 2883010"/>
                <a:gd name="connsiteX2" fmla="*/ 982718 w 2590801"/>
                <a:gd name="connsiteY2" fmla="*/ 2883010 h 2883010"/>
                <a:gd name="connsiteX3" fmla="*/ 83623 w 2590801"/>
                <a:gd name="connsiteY3" fmla="*/ 2636824 h 2883010"/>
                <a:gd name="connsiteX4" fmla="*/ 2 w 2590801"/>
                <a:gd name="connsiteY4" fmla="*/ 2580770 h 2883010"/>
                <a:gd name="connsiteX5" fmla="*/ 40174 w 2590801"/>
                <a:gd name="connsiteY5" fmla="*/ 2553842 h 2883010"/>
                <a:gd name="connsiteX6" fmla="*/ 625367 w 2590801"/>
                <a:gd name="connsiteY6" fmla="*/ 1441506 h 2883010"/>
                <a:gd name="connsiteX7" fmla="*/ 40174 w 2590801"/>
                <a:gd name="connsiteY7" fmla="*/ 329171 h 2883010"/>
                <a:gd name="connsiteX8" fmla="*/ 0 w 2590801"/>
                <a:gd name="connsiteY8" fmla="*/ 302241 h 2883010"/>
                <a:gd name="connsiteX9" fmla="*/ 83623 w 2590801"/>
                <a:gd name="connsiteY9" fmla="*/ 246187 h 2883010"/>
                <a:gd name="connsiteX10" fmla="*/ 982718 w 2590801"/>
                <a:gd name="connsiteY10" fmla="*/ 0 h 288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801" h="2883010">
                  <a:moveTo>
                    <a:pt x="982718" y="0"/>
                  </a:moveTo>
                  <a:cubicBezTo>
                    <a:pt x="1870838" y="0"/>
                    <a:pt x="2590801" y="645384"/>
                    <a:pt x="2590801" y="1441505"/>
                  </a:cubicBezTo>
                  <a:cubicBezTo>
                    <a:pt x="2590801" y="2237626"/>
                    <a:pt x="1870838" y="2883010"/>
                    <a:pt x="982718" y="2883010"/>
                  </a:cubicBezTo>
                  <a:cubicBezTo>
                    <a:pt x="649673" y="2883010"/>
                    <a:pt x="340275" y="2792253"/>
                    <a:pt x="83623" y="2636824"/>
                  </a:cubicBezTo>
                  <a:lnTo>
                    <a:pt x="2" y="2580770"/>
                  </a:lnTo>
                  <a:lnTo>
                    <a:pt x="40174" y="2553842"/>
                  </a:lnTo>
                  <a:cubicBezTo>
                    <a:pt x="397566" y="2289448"/>
                    <a:pt x="625367" y="1889324"/>
                    <a:pt x="625367" y="1441506"/>
                  </a:cubicBezTo>
                  <a:cubicBezTo>
                    <a:pt x="625367" y="993688"/>
                    <a:pt x="397566" y="593564"/>
                    <a:pt x="40174" y="329171"/>
                  </a:cubicBezTo>
                  <a:lnTo>
                    <a:pt x="0" y="302241"/>
                  </a:lnTo>
                  <a:lnTo>
                    <a:pt x="83623" y="246187"/>
                  </a:lnTo>
                  <a:cubicBezTo>
                    <a:pt x="340275" y="90757"/>
                    <a:pt x="649673" y="0"/>
                    <a:pt x="982718" y="0"/>
                  </a:cubicBezTo>
                  <a:close/>
                </a:path>
              </a:pathLst>
            </a:custGeom>
            <a:solidFill>
              <a:srgbClr val="F05B4A">
                <a:alpha val="60000"/>
              </a:srgbClr>
            </a:solidFill>
            <a:ln w="1905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NZ" sz="1050"/>
            </a:p>
          </p:txBody>
        </p:sp>
        <p:sp>
          <p:nvSpPr>
            <p:cNvPr id="25" name="Freeform: Shape 24">
              <a:extLst>
                <a:ext uri="{FF2B5EF4-FFF2-40B4-BE49-F238E27FC236}">
                  <a16:creationId xmlns:a16="http://schemas.microsoft.com/office/drawing/2014/main" id="{8030B6CF-8EC6-DEF7-4B68-C4369B75BBE7}"/>
                </a:ext>
              </a:extLst>
            </p:cNvPr>
            <p:cNvSpPr/>
            <p:nvPr/>
          </p:nvSpPr>
          <p:spPr>
            <a:xfrm>
              <a:off x="6748392" y="3273306"/>
              <a:ext cx="1943101" cy="2162258"/>
            </a:xfrm>
            <a:custGeom>
              <a:avLst/>
              <a:gdLst>
                <a:gd name="connsiteX0" fmla="*/ 1608083 w 2590801"/>
                <a:gd name="connsiteY0" fmla="*/ 0 h 2883010"/>
                <a:gd name="connsiteX1" fmla="*/ 2507178 w 2590801"/>
                <a:gd name="connsiteY1" fmla="*/ 246187 h 2883010"/>
                <a:gd name="connsiteX2" fmla="*/ 2590800 w 2590801"/>
                <a:gd name="connsiteY2" fmla="*/ 302240 h 2883010"/>
                <a:gd name="connsiteX3" fmla="*/ 2550627 w 2590801"/>
                <a:gd name="connsiteY3" fmla="*/ 329169 h 2883010"/>
                <a:gd name="connsiteX4" fmla="*/ 1965434 w 2590801"/>
                <a:gd name="connsiteY4" fmla="*/ 1441504 h 2883010"/>
                <a:gd name="connsiteX5" fmla="*/ 2550627 w 2590801"/>
                <a:gd name="connsiteY5" fmla="*/ 2553839 h 2883010"/>
                <a:gd name="connsiteX6" fmla="*/ 2590801 w 2590801"/>
                <a:gd name="connsiteY6" fmla="*/ 2580769 h 2883010"/>
                <a:gd name="connsiteX7" fmla="*/ 2507178 w 2590801"/>
                <a:gd name="connsiteY7" fmla="*/ 2636824 h 2883010"/>
                <a:gd name="connsiteX8" fmla="*/ 1608083 w 2590801"/>
                <a:gd name="connsiteY8" fmla="*/ 2883010 h 2883010"/>
                <a:gd name="connsiteX9" fmla="*/ 0 w 2590801"/>
                <a:gd name="connsiteY9" fmla="*/ 1441505 h 2883010"/>
                <a:gd name="connsiteX10" fmla="*/ 1608083 w 2590801"/>
                <a:gd name="connsiteY10" fmla="*/ 0 h 288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801" h="2883010">
                  <a:moveTo>
                    <a:pt x="1608083" y="0"/>
                  </a:moveTo>
                  <a:cubicBezTo>
                    <a:pt x="1941128" y="0"/>
                    <a:pt x="2250526" y="90757"/>
                    <a:pt x="2507178" y="246187"/>
                  </a:cubicBezTo>
                  <a:lnTo>
                    <a:pt x="2590800" y="302240"/>
                  </a:lnTo>
                  <a:lnTo>
                    <a:pt x="2550627" y="329169"/>
                  </a:lnTo>
                  <a:cubicBezTo>
                    <a:pt x="2193235" y="593562"/>
                    <a:pt x="1965434" y="993686"/>
                    <a:pt x="1965434" y="1441504"/>
                  </a:cubicBezTo>
                  <a:cubicBezTo>
                    <a:pt x="1965434" y="1889322"/>
                    <a:pt x="2193235" y="2289446"/>
                    <a:pt x="2550627" y="2553839"/>
                  </a:cubicBezTo>
                  <a:lnTo>
                    <a:pt x="2590801" y="2580769"/>
                  </a:lnTo>
                  <a:lnTo>
                    <a:pt x="2507178" y="2636824"/>
                  </a:lnTo>
                  <a:cubicBezTo>
                    <a:pt x="2250526" y="2792253"/>
                    <a:pt x="1941128" y="2883010"/>
                    <a:pt x="1608083" y="2883010"/>
                  </a:cubicBezTo>
                  <a:cubicBezTo>
                    <a:pt x="719963" y="2883010"/>
                    <a:pt x="0" y="2237626"/>
                    <a:pt x="0" y="1441505"/>
                  </a:cubicBezTo>
                  <a:cubicBezTo>
                    <a:pt x="0" y="645384"/>
                    <a:pt x="719963" y="0"/>
                    <a:pt x="1608083" y="0"/>
                  </a:cubicBezTo>
                  <a:close/>
                </a:path>
              </a:pathLst>
            </a:custGeom>
            <a:solidFill>
              <a:srgbClr val="F05B4A">
                <a:alpha val="60000"/>
              </a:srgbClr>
            </a:solidFill>
            <a:ln w="1905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NZ" sz="1050"/>
            </a:p>
          </p:txBody>
        </p:sp>
        <p:sp>
          <p:nvSpPr>
            <p:cNvPr id="26" name="Freeform: Shape 25">
              <a:extLst>
                <a:ext uri="{FF2B5EF4-FFF2-40B4-BE49-F238E27FC236}">
                  <a16:creationId xmlns:a16="http://schemas.microsoft.com/office/drawing/2014/main" id="{5307CAEC-0B76-5D8A-6D0E-B2AD3459E741}"/>
                </a:ext>
              </a:extLst>
            </p:cNvPr>
            <p:cNvSpPr/>
            <p:nvPr/>
          </p:nvSpPr>
          <p:spPr>
            <a:xfrm>
              <a:off x="8230095" y="3499985"/>
              <a:ext cx="938049" cy="1708897"/>
            </a:xfrm>
            <a:custGeom>
              <a:avLst/>
              <a:gdLst>
                <a:gd name="connsiteX0" fmla="*/ 625365 w 1250732"/>
                <a:gd name="connsiteY0" fmla="*/ 0 h 2278529"/>
                <a:gd name="connsiteX1" fmla="*/ 665539 w 1250732"/>
                <a:gd name="connsiteY1" fmla="*/ 26930 h 2278529"/>
                <a:gd name="connsiteX2" fmla="*/ 1250732 w 1250732"/>
                <a:gd name="connsiteY2" fmla="*/ 1139265 h 2278529"/>
                <a:gd name="connsiteX3" fmla="*/ 665539 w 1250732"/>
                <a:gd name="connsiteY3" fmla="*/ 2251600 h 2278529"/>
                <a:gd name="connsiteX4" fmla="*/ 625367 w 1250732"/>
                <a:gd name="connsiteY4" fmla="*/ 2278529 h 2278529"/>
                <a:gd name="connsiteX5" fmla="*/ 585193 w 1250732"/>
                <a:gd name="connsiteY5" fmla="*/ 2251599 h 2278529"/>
                <a:gd name="connsiteX6" fmla="*/ 0 w 1250732"/>
                <a:gd name="connsiteY6" fmla="*/ 1139264 h 2278529"/>
                <a:gd name="connsiteX7" fmla="*/ 585193 w 1250732"/>
                <a:gd name="connsiteY7" fmla="*/ 26929 h 227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32" h="2278529">
                  <a:moveTo>
                    <a:pt x="625365" y="0"/>
                  </a:moveTo>
                  <a:lnTo>
                    <a:pt x="665539" y="26930"/>
                  </a:lnTo>
                  <a:cubicBezTo>
                    <a:pt x="1022931" y="291323"/>
                    <a:pt x="1250732" y="691447"/>
                    <a:pt x="1250732" y="1139265"/>
                  </a:cubicBezTo>
                  <a:cubicBezTo>
                    <a:pt x="1250732" y="1587083"/>
                    <a:pt x="1022931" y="1987207"/>
                    <a:pt x="665539" y="2251600"/>
                  </a:cubicBezTo>
                  <a:lnTo>
                    <a:pt x="625367" y="2278529"/>
                  </a:lnTo>
                  <a:lnTo>
                    <a:pt x="585193" y="2251599"/>
                  </a:lnTo>
                  <a:cubicBezTo>
                    <a:pt x="227801" y="1987206"/>
                    <a:pt x="0" y="1587082"/>
                    <a:pt x="0" y="1139264"/>
                  </a:cubicBezTo>
                  <a:cubicBezTo>
                    <a:pt x="0" y="691446"/>
                    <a:pt x="227801" y="291322"/>
                    <a:pt x="585193" y="26929"/>
                  </a:cubicBezTo>
                  <a:close/>
                </a:path>
              </a:pathLst>
            </a:custGeom>
            <a:solidFill>
              <a:srgbClr val="F05B4A">
                <a:alpha val="50000"/>
              </a:srgbClr>
            </a:solidFill>
            <a:ln w="1905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NZ" sz="1050"/>
            </a:p>
          </p:txBody>
        </p:sp>
        <p:sp>
          <p:nvSpPr>
            <p:cNvPr id="27" name="TextBox 7">
              <a:extLst>
                <a:ext uri="{FF2B5EF4-FFF2-40B4-BE49-F238E27FC236}">
                  <a16:creationId xmlns:a16="http://schemas.microsoft.com/office/drawing/2014/main" id="{2F2D2F9C-15F7-D6E0-9E0C-6E4237C5470C}"/>
                </a:ext>
              </a:extLst>
            </p:cNvPr>
            <p:cNvSpPr txBox="1"/>
            <p:nvPr/>
          </p:nvSpPr>
          <p:spPr>
            <a:xfrm>
              <a:off x="9036252" y="4028081"/>
              <a:ext cx="1488390" cy="64633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a:t>Low-calorie diet</a:t>
              </a:r>
              <a:endParaRPr lang="en-US"/>
            </a:p>
          </p:txBody>
        </p:sp>
        <p:sp>
          <p:nvSpPr>
            <p:cNvPr id="28" name="TextBox 8">
              <a:extLst>
                <a:ext uri="{FF2B5EF4-FFF2-40B4-BE49-F238E27FC236}">
                  <a16:creationId xmlns:a16="http://schemas.microsoft.com/office/drawing/2014/main" id="{7FD28B80-8EC6-A31A-12CD-26ACB33315EA}"/>
                </a:ext>
              </a:extLst>
            </p:cNvPr>
            <p:cNvSpPr txBox="1"/>
            <p:nvPr/>
          </p:nvSpPr>
          <p:spPr>
            <a:xfrm>
              <a:off x="8433942" y="4174889"/>
              <a:ext cx="534121" cy="369332"/>
            </a:xfrm>
            <a:prstGeom prst="rect">
              <a:avLst/>
            </a:prstGeom>
            <a:noFill/>
          </p:spPr>
          <p:txBody>
            <a:bodyPr wrap="non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latin typeface="Arial" panose="020B0604020202020204" pitchFamily="34" charset="0"/>
                  <a:cs typeface="Arial" panose="020B0604020202020204" pitchFamily="34" charset="0"/>
                </a:rPr>
                <a:t>OR</a:t>
              </a:r>
              <a:endParaRPr lang="en-NZ" sz="1800" b="1">
                <a:latin typeface="Arial" panose="020B0604020202020204" pitchFamily="34" charset="0"/>
                <a:cs typeface="Arial" panose="020B0604020202020204" pitchFamily="34" charset="0"/>
              </a:endParaRPr>
            </a:p>
          </p:txBody>
        </p:sp>
        <p:sp>
          <p:nvSpPr>
            <p:cNvPr id="29" name="TextBox 9">
              <a:extLst>
                <a:ext uri="{FF2B5EF4-FFF2-40B4-BE49-F238E27FC236}">
                  <a16:creationId xmlns:a16="http://schemas.microsoft.com/office/drawing/2014/main" id="{84357845-9D97-312D-0B45-61F4F605B536}"/>
                </a:ext>
              </a:extLst>
            </p:cNvPr>
            <p:cNvSpPr txBox="1"/>
            <p:nvPr/>
          </p:nvSpPr>
          <p:spPr>
            <a:xfrm>
              <a:off x="7160508" y="4160512"/>
              <a:ext cx="941283" cy="369332"/>
            </a:xfrm>
            <a:prstGeom prst="rect">
              <a:avLst/>
            </a:prstGeom>
            <a:noFill/>
          </p:spPr>
          <p:txBody>
            <a:bodyPr wrap="non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a:ea typeface="Lato"/>
                </a:rPr>
                <a:t>Fasting</a:t>
              </a:r>
              <a:endParaRPr lang="en-US" sz="1800">
                <a:latin typeface="Arial" panose="020B0604020202020204" pitchFamily="34" charset="0"/>
                <a:ea typeface="Lato" panose="020F0502020204030203" pitchFamily="34" charset="0"/>
                <a:cs typeface="Arial" panose="020B0604020202020204" pitchFamily="34" charset="0"/>
              </a:endParaRPr>
            </a:p>
          </p:txBody>
        </p:sp>
      </p:grpSp>
      <p:graphicFrame>
        <p:nvGraphicFramePr>
          <p:cNvPr id="4102" name="TextBox 5">
            <a:extLst>
              <a:ext uri="{FF2B5EF4-FFF2-40B4-BE49-F238E27FC236}">
                <a16:creationId xmlns:a16="http://schemas.microsoft.com/office/drawing/2014/main" id="{D01228F7-EE67-2207-F700-1BC6A73E55C1}"/>
              </a:ext>
            </a:extLst>
          </p:cNvPr>
          <p:cNvGraphicFramePr/>
          <p:nvPr>
            <p:extLst>
              <p:ext uri="{D42A27DB-BD31-4B8C-83A1-F6EECF244321}">
                <p14:modId xmlns:p14="http://schemas.microsoft.com/office/powerpoint/2010/main" val="1722216203"/>
              </p:ext>
            </p:extLst>
          </p:nvPr>
        </p:nvGraphicFramePr>
        <p:xfrm>
          <a:off x="304025" y="1589274"/>
          <a:ext cx="5591646" cy="3970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4">
            <a:extLst>
              <a:ext uri="{FF2B5EF4-FFF2-40B4-BE49-F238E27FC236}">
                <a16:creationId xmlns:a16="http://schemas.microsoft.com/office/drawing/2014/main" id="{98F19B46-41AD-6AED-794F-4CA3E4EA3807}"/>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Boolean Operators</a:t>
            </a:r>
          </a:p>
        </p:txBody>
      </p:sp>
      <p:grpSp>
        <p:nvGrpSpPr>
          <p:cNvPr id="4" name="Group 3">
            <a:extLst>
              <a:ext uri="{FF2B5EF4-FFF2-40B4-BE49-F238E27FC236}">
                <a16:creationId xmlns:a16="http://schemas.microsoft.com/office/drawing/2014/main" id="{53A5C6B8-8F1C-59DE-A896-F4EC5780B917}"/>
              </a:ext>
            </a:extLst>
          </p:cNvPr>
          <p:cNvGrpSpPr/>
          <p:nvPr/>
        </p:nvGrpSpPr>
        <p:grpSpPr>
          <a:xfrm>
            <a:off x="-7816" y="6224321"/>
            <a:ext cx="12221305" cy="650730"/>
            <a:chOff x="-7816" y="6224321"/>
            <a:chExt cx="12221305" cy="650730"/>
          </a:xfrm>
        </p:grpSpPr>
        <p:sp>
          <p:nvSpPr>
            <p:cNvPr id="7" name="Rectangle 6">
              <a:extLst>
                <a:ext uri="{FF2B5EF4-FFF2-40B4-BE49-F238E27FC236}">
                  <a16:creationId xmlns:a16="http://schemas.microsoft.com/office/drawing/2014/main" id="{E88F12D0-6E39-31B8-5587-BF892072C3B7}"/>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7" descr="A blue and white logo&#10;&#10;Description automatically generated">
              <a:extLst>
                <a:ext uri="{FF2B5EF4-FFF2-40B4-BE49-F238E27FC236}">
                  <a16:creationId xmlns:a16="http://schemas.microsoft.com/office/drawing/2014/main" id="{E7C7FC9F-BD5F-8F18-06DA-A3D42A7791C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323162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4366AC53-F6E9-43F7-15A2-15FE6E29A659}"/>
              </a:ext>
            </a:extLst>
          </p:cNvPr>
          <p:cNvGraphicFramePr>
            <a:graphicFrameLocks noGrp="1"/>
          </p:cNvGraphicFramePr>
          <p:nvPr>
            <p:extLst>
              <p:ext uri="{D42A27DB-BD31-4B8C-83A1-F6EECF244321}">
                <p14:modId xmlns:p14="http://schemas.microsoft.com/office/powerpoint/2010/main" val="388851390"/>
              </p:ext>
            </p:extLst>
          </p:nvPr>
        </p:nvGraphicFramePr>
        <p:xfrm>
          <a:off x="-6014" y="1051957"/>
          <a:ext cx="12199064" cy="4972290"/>
        </p:xfrm>
        <a:graphic>
          <a:graphicData uri="http://schemas.openxmlformats.org/drawingml/2006/table">
            <a:tbl>
              <a:tblPr/>
              <a:tblGrid>
                <a:gridCol w="2136090">
                  <a:extLst>
                    <a:ext uri="{9D8B030D-6E8A-4147-A177-3AD203B41FA5}">
                      <a16:colId xmlns:a16="http://schemas.microsoft.com/office/drawing/2014/main" val="2289386010"/>
                    </a:ext>
                  </a:extLst>
                </a:gridCol>
                <a:gridCol w="2519915">
                  <a:extLst>
                    <a:ext uri="{9D8B030D-6E8A-4147-A177-3AD203B41FA5}">
                      <a16:colId xmlns:a16="http://schemas.microsoft.com/office/drawing/2014/main" val="2251080212"/>
                    </a:ext>
                  </a:extLst>
                </a:gridCol>
                <a:gridCol w="2670111">
                  <a:extLst>
                    <a:ext uri="{9D8B030D-6E8A-4147-A177-3AD203B41FA5}">
                      <a16:colId xmlns:a16="http://schemas.microsoft.com/office/drawing/2014/main" val="3999297978"/>
                    </a:ext>
                  </a:extLst>
                </a:gridCol>
                <a:gridCol w="2436474">
                  <a:extLst>
                    <a:ext uri="{9D8B030D-6E8A-4147-A177-3AD203B41FA5}">
                      <a16:colId xmlns:a16="http://schemas.microsoft.com/office/drawing/2014/main" val="3447300438"/>
                    </a:ext>
                  </a:extLst>
                </a:gridCol>
                <a:gridCol w="2436474">
                  <a:extLst>
                    <a:ext uri="{9D8B030D-6E8A-4147-A177-3AD203B41FA5}">
                      <a16:colId xmlns:a16="http://schemas.microsoft.com/office/drawing/2014/main" val="579972389"/>
                    </a:ext>
                  </a:extLst>
                </a:gridCol>
              </a:tblGrid>
              <a:tr h="615461">
                <a:tc>
                  <a:txBody>
                    <a:bodyPr/>
                    <a:lstStyle/>
                    <a:p>
                      <a:pPr algn="l" fontAlgn="auto"/>
                      <a:r>
                        <a:rPr lang="en-NZ" sz="1800" b="1"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1: </a:t>
                      </a:r>
                      <a:endParaRPr lang="en-US">
                        <a:solidFill>
                          <a:schemeClr val="tx1">
                            <a:lumMod val="75000"/>
                            <a:lumOff val="25000"/>
                          </a:schemeClr>
                        </a:solidFill>
                        <a:latin typeface="Arial"/>
                      </a:endParaRPr>
                    </a:p>
                    <a:p>
                      <a:pPr lvl="0" algn="l">
                        <a:buNone/>
                      </a:pPr>
                      <a:endParaRPr lang="en-NZ" sz="1800" b="1"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2: </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3: </a:t>
                      </a:r>
                      <a:endParaRPr lang="en-US">
                        <a:solidFill>
                          <a:schemeClr val="tx1">
                            <a:lumMod val="75000"/>
                            <a:lumOff val="25000"/>
                          </a:schemeClr>
                        </a:solidFill>
                        <a:latin typeface="Arial"/>
                      </a:endParaRPr>
                    </a:p>
                    <a:p>
                      <a:pPr lvl="0" algn="l">
                        <a:buNone/>
                      </a:pPr>
                      <a:endParaRPr lang="en-NZ" sz="1800" b="1"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4: </a:t>
                      </a:r>
                      <a:endParaRPr lang="en-US">
                        <a:latin typeface="Arial"/>
                      </a:endParaRPr>
                    </a:p>
                    <a:p>
                      <a:pPr lvl="0" algn="l">
                        <a:buNone/>
                      </a:pPr>
                      <a:endParaRPr lang="en-NZ" sz="1800" b="1"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9025381"/>
                  </a:ext>
                </a:extLst>
              </a:tr>
              <a:tr h="3112022">
                <a:tc>
                  <a:txBody>
                    <a:bodyPr/>
                    <a:lstStyle/>
                    <a:p>
                      <a:pPr algn="l" fontAlgn="base"/>
                      <a:r>
                        <a:rPr lang="en-NZ" sz="1800" b="1" i="0">
                          <a:solidFill>
                            <a:schemeClr val="tx1">
                              <a:lumMod val="75000"/>
                              <a:lumOff val="25000"/>
                            </a:schemeClr>
                          </a:solidFill>
                          <a:effectLst/>
                          <a:latin typeface="Arial"/>
                        </a:rPr>
                        <a:t>Synonyms</a:t>
                      </a:r>
                      <a:r>
                        <a:rPr lang="en-NZ" sz="1800" b="0"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NZ" sz="1800" b="0" i="0" u="none" strike="noStrike" noProof="0">
                          <a:solidFill>
                            <a:schemeClr val="tx1">
                              <a:lumMod val="75000"/>
                              <a:lumOff val="25000"/>
                            </a:schemeClr>
                          </a:solidFill>
                          <a:effectLst/>
                          <a:latin typeface="Arial"/>
                        </a:rPr>
                        <a:t>Nursing students</a:t>
                      </a:r>
                      <a:endParaRPr lang="en-US" sz="1800" b="0" i="0" u="none" strike="noStrike" noProof="0">
                        <a:solidFill>
                          <a:srgbClr val="000000"/>
                        </a:solidFill>
                        <a:effectLst/>
                        <a:latin typeface="Arial"/>
                      </a:endParaRPr>
                    </a:p>
                    <a:p>
                      <a:pPr lvl="0" algn="ctr">
                        <a:buNone/>
                      </a:pPr>
                      <a:r>
                        <a:rPr lang="en-US" sz="1800" b="0" i="0" u="none" strike="noStrike" noProof="0">
                          <a:solidFill>
                            <a:schemeClr val="tx1">
                              <a:lumMod val="75000"/>
                              <a:lumOff val="25000"/>
                            </a:schemeClr>
                          </a:solidFill>
                          <a:effectLst/>
                          <a:latin typeface="Arial"/>
                        </a:rPr>
                        <a:t>OR</a:t>
                      </a:r>
                      <a:endParaRPr lang="en-US" sz="1800" b="0" i="0" u="none" strike="noStrike" noProof="0">
                        <a:solidFill>
                          <a:srgbClr val="000000"/>
                        </a:solidFill>
                        <a:effectLst/>
                        <a:latin typeface="Arial"/>
                      </a:endParaRPr>
                    </a:p>
                    <a:p>
                      <a:pPr lvl="0" algn="ctr">
                        <a:buNone/>
                      </a:pPr>
                      <a:r>
                        <a:rPr lang="en-US" sz="1800" b="0" i="0" u="none" strike="noStrike" noProof="0">
                          <a:solidFill>
                            <a:schemeClr val="tx1">
                              <a:lumMod val="75000"/>
                              <a:lumOff val="25000"/>
                            </a:schemeClr>
                          </a:solidFill>
                          <a:effectLst/>
                          <a:latin typeface="Arial"/>
                        </a:rPr>
                        <a:t>Student nurse</a:t>
                      </a:r>
                      <a:endParaRPr lang="en-US" sz="1800" b="0" i="0" u="none" strike="noStrike" noProof="0">
                        <a:solidFill>
                          <a:srgbClr val="000000"/>
                        </a:solidFill>
                        <a:effectLst/>
                        <a:latin typeface="Arial"/>
                      </a:endParaRPr>
                    </a:p>
                    <a:p>
                      <a:pPr lvl="0" algn="ctr">
                        <a:buNone/>
                      </a:pPr>
                      <a:r>
                        <a:rPr lang="en-US" sz="1800" b="0" i="0" u="none" strike="noStrike" noProof="0">
                          <a:solidFill>
                            <a:schemeClr val="tx1">
                              <a:lumMod val="75000"/>
                              <a:lumOff val="25000"/>
                            </a:schemeClr>
                          </a:solidFill>
                          <a:effectLst/>
                          <a:latin typeface="Arial"/>
                        </a:rPr>
                        <a:t>OR</a:t>
                      </a:r>
                    </a:p>
                    <a:p>
                      <a:pPr lvl="0" algn="ctr">
                        <a:buNone/>
                      </a:pPr>
                      <a:r>
                        <a:rPr lang="en-US" sz="1800" b="0" i="0" u="none" strike="noStrike" noProof="0">
                          <a:solidFill>
                            <a:schemeClr val="tx1">
                              <a:lumMod val="75000"/>
                              <a:lumOff val="25000"/>
                            </a:schemeClr>
                          </a:solidFill>
                          <a:effectLst/>
                          <a:latin typeface="Arial"/>
                        </a:rPr>
                        <a:t>Nurse education</a:t>
                      </a:r>
                      <a:endParaRPr lang="en-US" sz="1800" b="0" i="0" u="none" strike="noStrike" noProof="0">
                        <a:solidFill>
                          <a:srgbClr val="000000"/>
                        </a:solidFill>
                        <a:effectLst/>
                        <a:latin typeface="Arial"/>
                      </a:endParaRPr>
                    </a:p>
                    <a:p>
                      <a:pPr lvl="0" algn="ctr">
                        <a:buNone/>
                      </a:pPr>
                      <a:r>
                        <a:rPr lang="en-US" sz="1800" b="0" i="0" u="none" strike="noStrike" noProof="0">
                          <a:solidFill>
                            <a:schemeClr val="tx1">
                              <a:lumMod val="75000"/>
                              <a:lumOff val="25000"/>
                            </a:schemeClr>
                          </a:solidFill>
                          <a:effectLst/>
                          <a:latin typeface="Arial"/>
                        </a:rPr>
                        <a:t>OR</a:t>
                      </a:r>
                    </a:p>
                    <a:p>
                      <a:pPr lvl="0" algn="ctr">
                        <a:buNone/>
                      </a:pPr>
                      <a:r>
                        <a:rPr lang="en-US" sz="1800" b="0" i="0" u="none" strike="noStrike" noProof="0">
                          <a:solidFill>
                            <a:schemeClr val="tx1">
                              <a:lumMod val="75000"/>
                              <a:lumOff val="25000"/>
                            </a:schemeClr>
                          </a:solidFill>
                          <a:effectLst/>
                          <a:latin typeface="Arial"/>
                        </a:rPr>
                        <a:t>Undergraduate nurse</a:t>
                      </a:r>
                      <a:endParaRPr lang="en-US"/>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5CFCB"/>
                    </a:solidFill>
                  </a:tcPr>
                </a:tc>
                <a:tc>
                  <a:txBody>
                    <a:bodyPr/>
                    <a:lstStyle/>
                    <a:p>
                      <a:pPr lvl="0" algn="ctr">
                        <a:buNone/>
                      </a:pPr>
                      <a:r>
                        <a:rPr lang="en-US" sz="1800" b="0" i="0">
                          <a:solidFill>
                            <a:schemeClr val="tx1">
                              <a:lumMod val="75000"/>
                              <a:lumOff val="25000"/>
                            </a:schemeClr>
                          </a:solidFill>
                          <a:effectLst/>
                          <a:latin typeface="Arial"/>
                        </a:rPr>
                        <a:t>Covid-19</a:t>
                      </a:r>
                    </a:p>
                    <a:p>
                      <a:pPr lvl="0" algn="ctr">
                        <a:buNone/>
                      </a:pPr>
                      <a:r>
                        <a:rPr lang="en-US" sz="1800" b="0" i="0">
                          <a:solidFill>
                            <a:schemeClr val="tx1">
                              <a:lumMod val="75000"/>
                              <a:lumOff val="25000"/>
                            </a:schemeClr>
                          </a:solidFill>
                          <a:effectLst/>
                          <a:latin typeface="Arial"/>
                        </a:rPr>
                        <a:t>OR</a:t>
                      </a:r>
                    </a:p>
                    <a:p>
                      <a:pPr lvl="0" algn="ctr">
                        <a:buNone/>
                      </a:pPr>
                      <a:r>
                        <a:rPr lang="en-US" sz="1800" b="0" i="0" u="none" strike="noStrike" noProof="0">
                          <a:solidFill>
                            <a:schemeClr val="tx1">
                              <a:lumMod val="75000"/>
                              <a:lumOff val="25000"/>
                            </a:schemeClr>
                          </a:solidFill>
                          <a:effectLst/>
                          <a:latin typeface="Arial"/>
                        </a:rPr>
                        <a:t>Coronavirus</a:t>
                      </a:r>
                      <a:endParaRPr lang="en-US" sz="1800" b="0" i="0" u="none" strike="noStrike" noProof="0">
                        <a:solidFill>
                          <a:srgbClr val="000000"/>
                        </a:solidFill>
                        <a:effectLst/>
                        <a:latin typeface="Arial"/>
                      </a:endParaRPr>
                    </a:p>
                    <a:p>
                      <a:pPr lvl="0" algn="ctr">
                        <a:buNone/>
                      </a:pPr>
                      <a:r>
                        <a:rPr lang="en-US" sz="1800" b="0" i="0" u="none" strike="noStrike" noProof="0">
                          <a:solidFill>
                            <a:schemeClr val="tx1">
                              <a:lumMod val="75000"/>
                              <a:lumOff val="25000"/>
                            </a:schemeClr>
                          </a:solidFill>
                          <a:effectLst/>
                          <a:latin typeface="Arial"/>
                        </a:rPr>
                        <a:t>OR</a:t>
                      </a:r>
                    </a:p>
                    <a:p>
                      <a:pPr lvl="0" algn="ctr">
                        <a:buNone/>
                      </a:pPr>
                      <a:r>
                        <a:rPr lang="en-US" sz="1800" b="0" i="0" u="none" strike="noStrike" noProof="0">
                          <a:solidFill>
                            <a:schemeClr val="tx1">
                              <a:lumMod val="75000"/>
                              <a:lumOff val="25000"/>
                            </a:schemeClr>
                          </a:solidFill>
                          <a:effectLst/>
                          <a:latin typeface="Arial"/>
                        </a:rPr>
                        <a:t>Covid pandemic</a:t>
                      </a:r>
                      <a:endParaRPr lang="en-US"/>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p>
                      <a:pPr lvl="0" algn="ctr">
                        <a:buNone/>
                      </a:pPr>
                      <a:r>
                        <a:rPr lang="en-US" sz="1800" b="0" i="0">
                          <a:solidFill>
                            <a:schemeClr val="tx1">
                              <a:lumMod val="75000"/>
                              <a:lumOff val="25000"/>
                            </a:schemeClr>
                          </a:solidFill>
                          <a:effectLst/>
                          <a:latin typeface="Arial"/>
                        </a:rPr>
                        <a:t>Online learning</a:t>
                      </a:r>
                      <a:endParaRPr lang="en-US"/>
                    </a:p>
                    <a:p>
                      <a:pPr lvl="0" algn="ctr">
                        <a:buNone/>
                      </a:pPr>
                      <a:r>
                        <a:rPr lang="en-US" sz="1800" b="0" i="0">
                          <a:solidFill>
                            <a:schemeClr val="tx1">
                              <a:lumMod val="75000"/>
                              <a:lumOff val="25000"/>
                            </a:schemeClr>
                          </a:solidFill>
                          <a:effectLst/>
                          <a:latin typeface="Arial"/>
                        </a:rPr>
                        <a:t>OR</a:t>
                      </a:r>
                    </a:p>
                    <a:p>
                      <a:pPr lvl="0" algn="ctr">
                        <a:buNone/>
                      </a:pPr>
                      <a:r>
                        <a:rPr lang="en-US" sz="1800" b="0" i="0" u="none" strike="noStrike" noProof="0">
                          <a:solidFill>
                            <a:schemeClr val="tx1">
                              <a:lumMod val="75000"/>
                              <a:lumOff val="25000"/>
                            </a:schemeClr>
                          </a:solidFill>
                          <a:effectLst/>
                          <a:latin typeface="Arial"/>
                        </a:rPr>
                        <a:t>Distance learning</a:t>
                      </a:r>
                      <a:endParaRPr lang="en-US" sz="1800" b="0" i="0" u="none" strike="noStrike" noProof="0">
                        <a:solidFill>
                          <a:srgbClr val="000000"/>
                        </a:solidFill>
                        <a:effectLst/>
                        <a:latin typeface="Arial"/>
                      </a:endParaRPr>
                    </a:p>
                    <a:p>
                      <a:pPr lvl="0" algn="ctr">
                        <a:buNone/>
                      </a:pPr>
                      <a:r>
                        <a:rPr lang="en-US" sz="1800" b="0" i="0" u="none" strike="noStrike" noProof="0">
                          <a:solidFill>
                            <a:schemeClr val="tx1">
                              <a:lumMod val="75000"/>
                              <a:lumOff val="25000"/>
                            </a:schemeClr>
                          </a:solidFill>
                          <a:effectLst/>
                          <a:latin typeface="Arial"/>
                        </a:rPr>
                        <a:t>OR</a:t>
                      </a:r>
                    </a:p>
                    <a:p>
                      <a:pPr lvl="0" algn="ctr">
                        <a:buNone/>
                      </a:pPr>
                      <a:r>
                        <a:rPr lang="en-US" sz="1800" b="0" i="0" u="none" strike="noStrike" noProof="0">
                          <a:solidFill>
                            <a:schemeClr val="tx1">
                              <a:lumMod val="75000"/>
                              <a:lumOff val="25000"/>
                            </a:schemeClr>
                          </a:solidFill>
                          <a:effectLst/>
                          <a:latin typeface="Arial"/>
                        </a:rPr>
                        <a:t>Online education</a:t>
                      </a:r>
                      <a:endParaRPr lang="en-US" sz="1800" b="0" i="0" u="none" strike="noStrike" noProof="0">
                        <a:solidFill>
                          <a:srgbClr val="000000"/>
                        </a:solidFill>
                        <a:effectLst/>
                        <a:latin typeface="Arial"/>
                      </a:endParaRPr>
                    </a:p>
                    <a:p>
                      <a:pPr lvl="0" algn="ctr">
                        <a:buNone/>
                      </a:pPr>
                      <a:r>
                        <a:rPr lang="en-US" sz="1800" b="0" i="0" u="none" strike="noStrike" noProof="0">
                          <a:solidFill>
                            <a:schemeClr val="tx1">
                              <a:lumMod val="75000"/>
                              <a:lumOff val="25000"/>
                            </a:schemeClr>
                          </a:solidFill>
                          <a:effectLst/>
                          <a:latin typeface="Arial"/>
                        </a:rPr>
                        <a:t>OR</a:t>
                      </a:r>
                    </a:p>
                    <a:p>
                      <a:pPr lvl="0" algn="ctr">
                        <a:buNone/>
                      </a:pPr>
                      <a:r>
                        <a:rPr lang="en-US" sz="1800" b="0" i="0" u="none" strike="noStrike" noProof="0">
                          <a:solidFill>
                            <a:schemeClr val="tx1">
                              <a:lumMod val="75000"/>
                              <a:lumOff val="25000"/>
                            </a:schemeClr>
                          </a:solidFill>
                          <a:effectLst/>
                          <a:latin typeface="Arial"/>
                        </a:rPr>
                        <a:t>Distance education</a:t>
                      </a:r>
                      <a:endParaRPr lang="en-US" sz="1800" b="0" i="0" u="none" strike="noStrike" noProof="0">
                        <a:solidFill>
                          <a:srgbClr val="000000"/>
                        </a:solidFill>
                        <a:effectLst/>
                        <a:latin typeface="Arial"/>
                      </a:endParaRPr>
                    </a:p>
                    <a:p>
                      <a:pPr lvl="0" algn="ctr">
                        <a:buNone/>
                      </a:pPr>
                      <a:r>
                        <a:rPr lang="en-US" sz="1800" b="0" i="0" u="none" strike="noStrike" noProof="0">
                          <a:solidFill>
                            <a:schemeClr val="tx1">
                              <a:lumMod val="75000"/>
                              <a:lumOff val="25000"/>
                            </a:schemeClr>
                          </a:solidFill>
                          <a:effectLst/>
                          <a:latin typeface="Arial"/>
                        </a:rPr>
                        <a:t>OR</a:t>
                      </a:r>
                    </a:p>
                    <a:p>
                      <a:pPr lvl="0" algn="ctr">
                        <a:buNone/>
                      </a:pPr>
                      <a:r>
                        <a:rPr lang="en-US" sz="1800" b="0" i="0" u="none" strike="noStrike" noProof="0">
                          <a:solidFill>
                            <a:schemeClr val="tx1">
                              <a:lumMod val="75000"/>
                              <a:lumOff val="25000"/>
                            </a:schemeClr>
                          </a:solidFill>
                          <a:effectLst/>
                          <a:latin typeface="Arial"/>
                        </a:rPr>
                        <a:t>E-learning </a:t>
                      </a:r>
                      <a:endParaRPr lang="en-US"/>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5CFCB"/>
                    </a:solidFill>
                  </a:tcPr>
                </a:tc>
                <a:tc>
                  <a:txBody>
                    <a:bodyPr/>
                    <a:lstStyle/>
                    <a:p>
                      <a:pPr lvl="0" algn="ctr">
                        <a:buNone/>
                      </a:pPr>
                      <a:r>
                        <a:rPr lang="en-US" sz="1800" b="0" i="0">
                          <a:solidFill>
                            <a:schemeClr val="tx1">
                              <a:lumMod val="75000"/>
                              <a:lumOff val="25000"/>
                            </a:schemeClr>
                          </a:solidFill>
                          <a:effectLst/>
                          <a:latin typeface="Arial"/>
                        </a:rPr>
                        <a:t>Learning outcomes</a:t>
                      </a:r>
                      <a:endParaRPr lang="en-US"/>
                    </a:p>
                    <a:p>
                      <a:pPr lvl="0" algn="ctr">
                        <a:buNone/>
                      </a:pPr>
                      <a:r>
                        <a:rPr lang="en-US" sz="1800" b="0" i="0">
                          <a:solidFill>
                            <a:schemeClr val="tx1">
                              <a:lumMod val="75000"/>
                              <a:lumOff val="25000"/>
                            </a:schemeClr>
                          </a:solidFill>
                          <a:effectLst/>
                          <a:latin typeface="Arial"/>
                        </a:rPr>
                        <a:t>OR</a:t>
                      </a:r>
                    </a:p>
                    <a:p>
                      <a:pPr lvl="0" algn="ctr">
                        <a:buNone/>
                      </a:pPr>
                      <a:r>
                        <a:rPr lang="en-US" sz="1800" b="0" i="0" u="none" strike="noStrike" noProof="0">
                          <a:solidFill>
                            <a:schemeClr val="tx1">
                              <a:lumMod val="75000"/>
                              <a:lumOff val="25000"/>
                            </a:schemeClr>
                          </a:solidFill>
                          <a:effectLst/>
                          <a:latin typeface="Arial"/>
                        </a:rPr>
                        <a:t>Student success</a:t>
                      </a:r>
                      <a:endParaRPr lang="en-US" sz="1800" b="0" i="0" u="none" strike="noStrike" noProof="0">
                        <a:solidFill>
                          <a:srgbClr val="000000"/>
                        </a:solidFill>
                        <a:effectLst/>
                        <a:latin typeface="Arial"/>
                      </a:endParaRPr>
                    </a:p>
                    <a:p>
                      <a:pPr lvl="0" algn="ctr">
                        <a:buNone/>
                      </a:pPr>
                      <a:r>
                        <a:rPr lang="en-US" sz="1800" b="0" i="0" u="none" strike="noStrike" noProof="0">
                          <a:solidFill>
                            <a:schemeClr val="tx1">
                              <a:lumMod val="75000"/>
                              <a:lumOff val="25000"/>
                            </a:schemeClr>
                          </a:solidFill>
                          <a:effectLst/>
                          <a:latin typeface="Arial"/>
                        </a:rPr>
                        <a:t>OR</a:t>
                      </a:r>
                    </a:p>
                    <a:p>
                      <a:pPr lvl="0" algn="ctr">
                        <a:buNone/>
                      </a:pPr>
                      <a:r>
                        <a:rPr lang="en-US" sz="1800" b="0" i="0" u="none" strike="noStrike" noProof="0">
                          <a:solidFill>
                            <a:schemeClr val="tx1">
                              <a:lumMod val="75000"/>
                              <a:lumOff val="25000"/>
                            </a:schemeClr>
                          </a:solidFill>
                          <a:effectLst/>
                          <a:latin typeface="Arial"/>
                        </a:rPr>
                        <a:t>Success</a:t>
                      </a:r>
                      <a:endParaRPr lang="en-US"/>
                    </a:p>
                    <a:p>
                      <a:pPr lvl="0" algn="ctr">
                        <a:buNone/>
                      </a:pPr>
                      <a:endParaRPr lang="en-US" sz="1800" b="0" i="0">
                        <a:solidFill>
                          <a:schemeClr val="tx1">
                            <a:lumMod val="75000"/>
                            <a:lumOff val="25000"/>
                          </a:schemeClr>
                        </a:solidFill>
                        <a:effectLst/>
                        <a:latin typeface="Arial"/>
                      </a:endParaRPr>
                    </a:p>
                    <a:p>
                      <a:pPr lvl="0" algn="ctr">
                        <a:buNone/>
                      </a:pPr>
                      <a:endParaRPr lang="en-US" sz="1800" b="0" i="0">
                        <a:solidFill>
                          <a:schemeClr val="tx1">
                            <a:lumMod val="75000"/>
                            <a:lumOff val="25000"/>
                          </a:schemeClr>
                        </a:solidFill>
                        <a:effectLst/>
                        <a:latin typeface="Arial"/>
                      </a:endParaRPr>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D3DC"/>
                    </a:solidFill>
                  </a:tcPr>
                </a:tc>
                <a:extLst>
                  <a:ext uri="{0D108BD9-81ED-4DB2-BD59-A6C34878D82A}">
                    <a16:rowId xmlns:a16="http://schemas.microsoft.com/office/drawing/2014/main" val="1194133376"/>
                  </a:ext>
                </a:extLst>
              </a:tr>
              <a:tr h="1244807">
                <a:tc>
                  <a:txBody>
                    <a:bodyPr/>
                    <a:lstStyle/>
                    <a:p>
                      <a:pPr algn="l" fontAlgn="base"/>
                      <a:r>
                        <a:rPr lang="en-US" sz="1800" b="1" i="0">
                          <a:solidFill>
                            <a:schemeClr val="tx1">
                              <a:lumMod val="75000"/>
                              <a:lumOff val="25000"/>
                            </a:schemeClr>
                          </a:solidFill>
                          <a:effectLst/>
                          <a:latin typeface="Arial"/>
                        </a:rPr>
                        <a:t>Subject Headings </a:t>
                      </a:r>
                    </a:p>
                    <a:p>
                      <a:pPr lvl="0" algn="l">
                        <a:buNone/>
                      </a:pPr>
                      <a:r>
                        <a:rPr lang="en-US" sz="1800" b="1" i="0">
                          <a:solidFill>
                            <a:schemeClr val="tx1">
                              <a:lumMod val="75000"/>
                              <a:lumOff val="25000"/>
                            </a:schemeClr>
                          </a:solidFill>
                          <a:effectLst/>
                          <a:latin typeface="Arial"/>
                        </a:rPr>
                        <a:t>(e.g. MESH)</a:t>
                      </a:r>
                      <a:r>
                        <a:rPr lang="en-US" sz="1800" b="0"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lnSpc>
                          <a:spcPct val="100000"/>
                        </a:lnSpc>
                        <a:spcBef>
                          <a:spcPts val="0"/>
                        </a:spcBef>
                        <a:spcAft>
                          <a:spcPts val="0"/>
                        </a:spcAft>
                        <a:buNone/>
                      </a:pPr>
                      <a:r>
                        <a:rPr lang="en-NZ" sz="1800" b="0" i="0" u="none" strike="noStrike" noProof="0">
                          <a:solidFill>
                            <a:schemeClr val="tx1">
                              <a:lumMod val="76000"/>
                              <a:lumOff val="24000"/>
                            </a:schemeClr>
                          </a:solidFill>
                          <a:effectLst/>
                          <a:latin typeface="Arial"/>
                        </a:rPr>
                        <a:t>Students, Nursing</a:t>
                      </a:r>
                      <a:endParaRPr lang="en-US" sz="1800" b="0" i="0" u="none" strike="noStrike" noProof="0">
                        <a:solidFill>
                          <a:srgbClr val="000000"/>
                        </a:solidFill>
                        <a:effectLst/>
                        <a:latin typeface="Arial"/>
                      </a:endParaRPr>
                    </a:p>
                    <a:p>
                      <a:pPr lvl="0" algn="ctr">
                        <a:lnSpc>
                          <a:spcPct val="100000"/>
                        </a:lnSpc>
                        <a:spcBef>
                          <a:spcPts val="0"/>
                        </a:spcBef>
                        <a:spcAft>
                          <a:spcPts val="0"/>
                        </a:spcAft>
                        <a:buNone/>
                      </a:pPr>
                      <a:r>
                        <a:rPr lang="en-NZ" sz="1800" b="0" i="0" u="none" strike="noStrike" noProof="0">
                          <a:solidFill>
                            <a:schemeClr val="tx1">
                              <a:lumMod val="76000"/>
                              <a:lumOff val="24000"/>
                            </a:schemeClr>
                          </a:solidFill>
                          <a:effectLst/>
                          <a:latin typeface="Arial"/>
                        </a:rPr>
                        <a:t>Education, Nursing</a:t>
                      </a:r>
                      <a:endParaRPr lang="en-NZ" b="0"/>
                    </a:p>
                    <a:p>
                      <a:pPr lvl="0" algn="ctr">
                        <a:buNone/>
                      </a:pPr>
                      <a:endParaRPr lang="en-NZ"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5CFCB"/>
                    </a:solidFill>
                  </a:tcPr>
                </a:tc>
                <a:tc>
                  <a:txBody>
                    <a:bodyPr/>
                    <a:lstStyle/>
                    <a:p>
                      <a:pPr lvl="0" algn="ctr">
                        <a:lnSpc>
                          <a:spcPct val="100000"/>
                        </a:lnSpc>
                        <a:spcBef>
                          <a:spcPts val="0"/>
                        </a:spcBef>
                        <a:spcAft>
                          <a:spcPts val="0"/>
                        </a:spcAft>
                        <a:buNone/>
                      </a:pPr>
                      <a:r>
                        <a:rPr lang="en-US" sz="1800" b="0" i="0" u="none" strike="noStrike" noProof="0">
                          <a:solidFill>
                            <a:schemeClr val="tx1">
                              <a:lumMod val="76000"/>
                              <a:lumOff val="24000"/>
                            </a:schemeClr>
                          </a:solidFill>
                          <a:effectLst/>
                          <a:latin typeface="Arial"/>
                        </a:rPr>
                        <a:t>COVID-19</a:t>
                      </a:r>
                      <a:endParaRPr lang="en-US" sz="1800" b="0" i="0" u="none" strike="noStrike" noProof="0">
                        <a:solidFill>
                          <a:srgbClr val="000000"/>
                        </a:solidFill>
                        <a:effectLst/>
                        <a:latin typeface="Arial"/>
                      </a:endParaRPr>
                    </a:p>
                    <a:p>
                      <a:pPr lvl="0" algn="ctr">
                        <a:lnSpc>
                          <a:spcPct val="100000"/>
                        </a:lnSpc>
                        <a:spcBef>
                          <a:spcPts val="0"/>
                        </a:spcBef>
                        <a:spcAft>
                          <a:spcPts val="0"/>
                        </a:spcAft>
                        <a:buNone/>
                      </a:pPr>
                      <a:endParaRPr lang="en-US" sz="1800" b="1" i="0" u="none" strike="noStrike" noProof="0">
                        <a:solidFill>
                          <a:schemeClr val="tx1">
                            <a:lumMod val="76000"/>
                            <a:lumOff val="24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p>
                      <a:pPr lvl="0" algn="ctr">
                        <a:buNone/>
                      </a:pPr>
                      <a:r>
                        <a:rPr lang="en-NZ" sz="1800" b="0" i="0" u="none" strike="noStrike" noProof="0">
                          <a:solidFill>
                            <a:schemeClr val="tx1">
                              <a:lumMod val="76000"/>
                              <a:lumOff val="24000"/>
                            </a:schemeClr>
                          </a:solidFill>
                          <a:effectLst/>
                          <a:latin typeface="Arial"/>
                        </a:rPr>
                        <a:t>Education, Distance</a:t>
                      </a:r>
                      <a:endParaRPr lang="en-US" b="0"/>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5CFCB"/>
                    </a:solidFill>
                  </a:tcPr>
                </a:tc>
                <a:tc>
                  <a:txBody>
                    <a:bodyPr/>
                    <a:lstStyle/>
                    <a:p>
                      <a:pPr lvl="0" algn="ctr">
                        <a:buNone/>
                      </a:pPr>
                      <a:r>
                        <a:rPr lang="en-NZ" sz="1800" b="0" i="0" u="none" strike="noStrike" noProof="0">
                          <a:solidFill>
                            <a:schemeClr val="tx1">
                              <a:lumMod val="75000"/>
                              <a:lumOff val="25000"/>
                            </a:schemeClr>
                          </a:solidFill>
                          <a:effectLst/>
                          <a:latin typeface="Arial"/>
                        </a:rPr>
                        <a:t>n/a</a:t>
                      </a:r>
                      <a:endParaRPr lang="en-US"/>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213032962"/>
                  </a:ext>
                </a:extLst>
              </a:tr>
            </a:tbl>
          </a:graphicData>
        </a:graphic>
      </p:graphicFrame>
      <p:sp>
        <p:nvSpPr>
          <p:cNvPr id="2" name="Rectangle 1">
            <a:extLst>
              <a:ext uri="{FF2B5EF4-FFF2-40B4-BE49-F238E27FC236}">
                <a16:creationId xmlns:a16="http://schemas.microsoft.com/office/drawing/2014/main" id="{F6DF052C-91E7-D5E6-DE93-6F27174B542D}"/>
              </a:ext>
            </a:extLst>
          </p:cNvPr>
          <p:cNvSpPr/>
          <p:nvPr/>
        </p:nvSpPr>
        <p:spPr>
          <a:xfrm>
            <a:off x="0" y="0"/>
            <a:ext cx="12192000" cy="1106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6" name="Group 5">
            <a:extLst>
              <a:ext uri="{FF2B5EF4-FFF2-40B4-BE49-F238E27FC236}">
                <a16:creationId xmlns:a16="http://schemas.microsoft.com/office/drawing/2014/main" id="{00AA0E90-17FA-0FD4-DDE3-056D2400A836}"/>
              </a:ext>
            </a:extLst>
          </p:cNvPr>
          <p:cNvGrpSpPr/>
          <p:nvPr/>
        </p:nvGrpSpPr>
        <p:grpSpPr>
          <a:xfrm>
            <a:off x="2735152" y="1260850"/>
            <a:ext cx="8487833" cy="529166"/>
            <a:chOff x="2677174" y="1132353"/>
            <a:chExt cx="8487833" cy="529166"/>
          </a:xfrm>
        </p:grpSpPr>
        <p:sp>
          <p:nvSpPr>
            <p:cNvPr id="4" name="Arrow: Right 3">
              <a:extLst>
                <a:ext uri="{FF2B5EF4-FFF2-40B4-BE49-F238E27FC236}">
                  <a16:creationId xmlns:a16="http://schemas.microsoft.com/office/drawing/2014/main" id="{4D1A40A1-A093-5387-C3D6-4062C85BBCBF}"/>
                </a:ext>
              </a:extLst>
            </p:cNvPr>
            <p:cNvSpPr/>
            <p:nvPr/>
          </p:nvSpPr>
          <p:spPr>
            <a:xfrm>
              <a:off x="2677174" y="1132353"/>
              <a:ext cx="8487833" cy="529166"/>
            </a:xfrm>
            <a:prstGeom prst="rightArrow">
              <a:avLst/>
            </a:prstGeom>
            <a:solidFill>
              <a:srgbClr val="F05B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6">
              <a:extLst>
                <a:ext uri="{FF2B5EF4-FFF2-40B4-BE49-F238E27FC236}">
                  <a16:creationId xmlns:a16="http://schemas.microsoft.com/office/drawing/2014/main" id="{084C2F42-CC7D-59A1-554F-F0BFCB80D312}"/>
                </a:ext>
              </a:extLst>
            </p:cNvPr>
            <p:cNvSpPr txBox="1"/>
            <p:nvPr/>
          </p:nvSpPr>
          <p:spPr>
            <a:xfrm>
              <a:off x="7037466" y="1242927"/>
              <a:ext cx="713657" cy="369332"/>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latin typeface="+mj-lt"/>
                </a:rPr>
                <a:t>AND</a:t>
              </a:r>
              <a:endParaRPr lang="en-NZ" sz="1800" b="1">
                <a:latin typeface="+mj-lt"/>
              </a:endParaRPr>
            </a:p>
          </p:txBody>
        </p:sp>
        <p:sp>
          <p:nvSpPr>
            <p:cNvPr id="12" name="TextBox 6">
              <a:extLst>
                <a:ext uri="{FF2B5EF4-FFF2-40B4-BE49-F238E27FC236}">
                  <a16:creationId xmlns:a16="http://schemas.microsoft.com/office/drawing/2014/main" id="{5643921E-22CD-8C91-FEE9-30128966CC01}"/>
                </a:ext>
              </a:extLst>
            </p:cNvPr>
            <p:cNvSpPr txBox="1"/>
            <p:nvPr/>
          </p:nvSpPr>
          <p:spPr>
            <a:xfrm>
              <a:off x="9398115" y="1239200"/>
              <a:ext cx="713657" cy="369332"/>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latin typeface="+mj-lt"/>
                </a:rPr>
                <a:t>AND</a:t>
              </a:r>
              <a:endParaRPr lang="en-NZ" sz="1800" b="1">
                <a:latin typeface="+mj-lt"/>
              </a:endParaRPr>
            </a:p>
          </p:txBody>
        </p:sp>
        <p:sp>
          <p:nvSpPr>
            <p:cNvPr id="14" name="TextBox 6">
              <a:extLst>
                <a:ext uri="{FF2B5EF4-FFF2-40B4-BE49-F238E27FC236}">
                  <a16:creationId xmlns:a16="http://schemas.microsoft.com/office/drawing/2014/main" id="{0B5B2593-0EEF-791C-26F2-6E1CBEE50220}"/>
                </a:ext>
              </a:extLst>
            </p:cNvPr>
            <p:cNvSpPr txBox="1"/>
            <p:nvPr/>
          </p:nvSpPr>
          <p:spPr>
            <a:xfrm>
              <a:off x="4319988" y="1242927"/>
              <a:ext cx="713657" cy="369332"/>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latin typeface="+mj-lt"/>
                </a:rPr>
                <a:t>AND</a:t>
              </a:r>
              <a:endParaRPr lang="en-NZ" sz="1800" b="1">
                <a:latin typeface="+mj-lt"/>
              </a:endParaRPr>
            </a:p>
          </p:txBody>
        </p:sp>
      </p:grpSp>
      <p:grpSp>
        <p:nvGrpSpPr>
          <p:cNvPr id="5" name="Group 4">
            <a:extLst>
              <a:ext uri="{FF2B5EF4-FFF2-40B4-BE49-F238E27FC236}">
                <a16:creationId xmlns:a16="http://schemas.microsoft.com/office/drawing/2014/main" id="{8F3D377A-C66E-9D62-EBB4-A2957E13D836}"/>
              </a:ext>
            </a:extLst>
          </p:cNvPr>
          <p:cNvGrpSpPr/>
          <p:nvPr/>
        </p:nvGrpSpPr>
        <p:grpSpPr>
          <a:xfrm>
            <a:off x="2158483" y="1922868"/>
            <a:ext cx="709083" cy="4540249"/>
            <a:chOff x="2158483" y="1835784"/>
            <a:chExt cx="709083" cy="4540249"/>
          </a:xfrm>
        </p:grpSpPr>
        <p:sp>
          <p:nvSpPr>
            <p:cNvPr id="8" name="Arrow: Right 7">
              <a:extLst>
                <a:ext uri="{FF2B5EF4-FFF2-40B4-BE49-F238E27FC236}">
                  <a16:creationId xmlns:a16="http://schemas.microsoft.com/office/drawing/2014/main" id="{01FF00CE-501B-F9AA-646B-67F251EA99B4}"/>
                </a:ext>
              </a:extLst>
            </p:cNvPr>
            <p:cNvSpPr/>
            <p:nvPr/>
          </p:nvSpPr>
          <p:spPr>
            <a:xfrm rot="5400000" flipV="1">
              <a:off x="242900" y="3751367"/>
              <a:ext cx="4540249" cy="709083"/>
            </a:xfrm>
            <a:prstGeom prst="rightArrow">
              <a:avLst/>
            </a:prstGeom>
            <a:solidFill>
              <a:srgbClr val="F05B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8">
              <a:extLst>
                <a:ext uri="{FF2B5EF4-FFF2-40B4-BE49-F238E27FC236}">
                  <a16:creationId xmlns:a16="http://schemas.microsoft.com/office/drawing/2014/main" id="{DFA1F209-0BB2-F208-EBF4-C89D80C1F7E0}"/>
                </a:ext>
              </a:extLst>
            </p:cNvPr>
            <p:cNvSpPr txBox="1"/>
            <p:nvPr/>
          </p:nvSpPr>
          <p:spPr>
            <a:xfrm>
              <a:off x="2245964" y="3736576"/>
              <a:ext cx="534121" cy="369332"/>
            </a:xfrm>
            <a:prstGeom prst="rect">
              <a:avLst/>
            </a:prstGeom>
            <a:noFill/>
          </p:spPr>
          <p:txBody>
            <a:bodyPr wrap="non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latin typeface="+mj-lt"/>
                </a:rPr>
                <a:t>OR</a:t>
              </a:r>
              <a:endParaRPr lang="en-NZ" sz="1800" b="1">
                <a:latin typeface="+mj-lt"/>
              </a:endParaRPr>
            </a:p>
          </p:txBody>
        </p:sp>
      </p:grpSp>
      <p:sp>
        <p:nvSpPr>
          <p:cNvPr id="3" name="Title 14">
            <a:extLst>
              <a:ext uri="{FF2B5EF4-FFF2-40B4-BE49-F238E27FC236}">
                <a16:creationId xmlns:a16="http://schemas.microsoft.com/office/drawing/2014/main" id="{4D3ADC67-6F3D-0F14-DF57-E27ED53D12A0}"/>
              </a:ext>
            </a:extLst>
          </p:cNvPr>
          <p:cNvSpPr txBox="1">
            <a:spLocks/>
          </p:cNvSpPr>
          <p:nvPr/>
        </p:nvSpPr>
        <p:spPr>
          <a:xfrm>
            <a:off x="327425" y="275237"/>
            <a:ext cx="11196953"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Combine your concept map with AND/OR</a:t>
            </a:r>
          </a:p>
        </p:txBody>
      </p:sp>
    </p:spTree>
    <p:extLst>
      <p:ext uri="{BB962C8B-B14F-4D97-AF65-F5344CB8AC3E}">
        <p14:creationId xmlns:p14="http://schemas.microsoft.com/office/powerpoint/2010/main" val="2121358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C3F4C0D-795E-B602-DCA0-94C2258DD765}"/>
              </a:ext>
            </a:extLst>
          </p:cNvPr>
          <p:cNvSpPr/>
          <p:nvPr/>
        </p:nvSpPr>
        <p:spPr>
          <a:xfrm>
            <a:off x="-1014140" y="1282699"/>
            <a:ext cx="11447036" cy="3911602"/>
          </a:xfrm>
          <a:prstGeom prst="roundRect">
            <a:avLst/>
          </a:prstGeom>
          <a:solidFill>
            <a:srgbClr val="79257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a:ln>
                <a:noFill/>
              </a:ln>
              <a:solidFill>
                <a:prstClr val="black"/>
              </a:solidFill>
              <a:effectLst/>
              <a:uLnTx/>
              <a:uFillTx/>
              <a:latin typeface="Ariel"/>
              <a:ea typeface="+mn-ea"/>
              <a:cs typeface="+mn-cs"/>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2476500" y="2426937"/>
            <a:ext cx="8089900" cy="1623127"/>
          </a:xfrm>
        </p:spPr>
        <p:txBody>
          <a:bodyPr anchor="ctr">
            <a:normAutofit/>
          </a:bodyPr>
          <a:lstStyle/>
          <a:p>
            <a:r>
              <a:rPr lang="en-NZ" sz="7200">
                <a:solidFill>
                  <a:srgbClr val="772369"/>
                </a:solidFill>
                <a:latin typeface="Arial"/>
                <a:cs typeface="Arial"/>
              </a:rPr>
              <a:t>Review types</a:t>
            </a:r>
          </a:p>
        </p:txBody>
      </p:sp>
      <p:pic>
        <p:nvPicPr>
          <p:cNvPr id="2" name="Graphic 1" descr="Branching diagram with solid fill">
            <a:extLst>
              <a:ext uri="{FF2B5EF4-FFF2-40B4-BE49-F238E27FC236}">
                <a16:creationId xmlns:a16="http://schemas.microsoft.com/office/drawing/2014/main" id="{ED6CE0EC-D841-B325-4B52-AD19020462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07443" y="2426937"/>
            <a:ext cx="1623126" cy="1623126"/>
          </a:xfrm>
          <a:prstGeom prst="rect">
            <a:avLst/>
          </a:prstGeom>
        </p:spPr>
      </p:pic>
      <p:grpSp>
        <p:nvGrpSpPr>
          <p:cNvPr id="3" name="Group 2">
            <a:extLst>
              <a:ext uri="{FF2B5EF4-FFF2-40B4-BE49-F238E27FC236}">
                <a16:creationId xmlns:a16="http://schemas.microsoft.com/office/drawing/2014/main" id="{3CCE3307-4E45-A019-1A44-DBBBA97CF736}"/>
              </a:ext>
            </a:extLst>
          </p:cNvPr>
          <p:cNvGrpSpPr/>
          <p:nvPr/>
        </p:nvGrpSpPr>
        <p:grpSpPr>
          <a:xfrm>
            <a:off x="-7816" y="6224321"/>
            <a:ext cx="12221305" cy="650730"/>
            <a:chOff x="-7816" y="6224321"/>
            <a:chExt cx="12221305" cy="650730"/>
          </a:xfrm>
        </p:grpSpPr>
        <p:sp>
          <p:nvSpPr>
            <p:cNvPr id="4" name="Rectangle 3">
              <a:extLst>
                <a:ext uri="{FF2B5EF4-FFF2-40B4-BE49-F238E27FC236}">
                  <a16:creationId xmlns:a16="http://schemas.microsoft.com/office/drawing/2014/main" id="{05C69DF5-57EC-6ADD-2A7C-9A376A1A6B71}"/>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A blue and white logo&#10;&#10;Description automatically generated">
              <a:extLst>
                <a:ext uri="{FF2B5EF4-FFF2-40B4-BE49-F238E27FC236}">
                  <a16:creationId xmlns:a16="http://schemas.microsoft.com/office/drawing/2014/main" id="{D3A25307-F455-16F8-5EA2-8A2FF66B6F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153465918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5EE70-E501-9F18-7D3B-CD8D2B59C9C4}"/>
              </a:ext>
            </a:extLst>
          </p:cNvPr>
          <p:cNvSpPr txBox="1"/>
          <p:nvPr/>
        </p:nvSpPr>
        <p:spPr>
          <a:xfrm>
            <a:off x="327425" y="2274838"/>
            <a:ext cx="4143937" cy="2308324"/>
          </a:xfrm>
          <a:prstGeom prst="rect">
            <a:avLst/>
          </a:prstGeom>
          <a:noFill/>
        </p:spPr>
        <p:txBody>
          <a:bodyPr wrap="square" lIns="91440" tIns="45720" rIns="91440" bIns="45720" rtlCol="0" anchor="ctr">
            <a:spAutoFit/>
          </a:bodyPr>
          <a:lstStyle/>
          <a:p>
            <a:r>
              <a:rPr lang="en-US" sz="3200" b="1">
                <a:solidFill>
                  <a:schemeClr val="tx1">
                    <a:lumMod val="75000"/>
                    <a:lumOff val="25000"/>
                  </a:schemeClr>
                </a:solidFill>
                <a:latin typeface="Arial"/>
                <a:cs typeface="Arial"/>
              </a:rPr>
              <a:t>"</a:t>
            </a:r>
            <a:r>
              <a:rPr lang="en-US" sz="3200">
                <a:solidFill>
                  <a:schemeClr val="tx1">
                    <a:lumMod val="75000"/>
                    <a:lumOff val="25000"/>
                  </a:schemeClr>
                </a:solidFill>
                <a:latin typeface="Arial"/>
                <a:cs typeface="Arial"/>
              </a:rPr>
              <a:t>quotation marks</a:t>
            </a:r>
            <a:r>
              <a:rPr lang="en-US" sz="3200" b="1">
                <a:solidFill>
                  <a:schemeClr val="tx1">
                    <a:lumMod val="75000"/>
                    <a:lumOff val="25000"/>
                  </a:schemeClr>
                </a:solidFill>
                <a:latin typeface="Arial"/>
                <a:cs typeface="Arial"/>
              </a:rPr>
              <a:t>"</a:t>
            </a:r>
            <a:r>
              <a:rPr lang="en-US" sz="2800" b="1">
                <a:solidFill>
                  <a:schemeClr val="tx1">
                    <a:lumMod val="75000"/>
                    <a:lumOff val="25000"/>
                  </a:schemeClr>
                </a:solidFill>
                <a:latin typeface="Arial"/>
                <a:cs typeface="Arial"/>
              </a:rPr>
              <a:t> </a:t>
            </a:r>
            <a:r>
              <a:rPr lang="en-US" sz="2800">
                <a:solidFill>
                  <a:schemeClr val="tx1">
                    <a:lumMod val="75000"/>
                    <a:lumOff val="25000"/>
                  </a:schemeClr>
                </a:solidFill>
                <a:latin typeface="Arial"/>
                <a:cs typeface="Arial"/>
              </a:rPr>
              <a:t>around a keyword phrase keeps words together in the order specified</a:t>
            </a:r>
            <a:endParaRPr lang="en-US"/>
          </a:p>
        </p:txBody>
      </p:sp>
      <p:sp>
        <p:nvSpPr>
          <p:cNvPr id="3" name="Title 14">
            <a:extLst>
              <a:ext uri="{FF2B5EF4-FFF2-40B4-BE49-F238E27FC236}">
                <a16:creationId xmlns:a16="http://schemas.microsoft.com/office/drawing/2014/main" id="{3C12F48D-AA27-9400-EC85-75DAE45BD024}"/>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Phrase Searching</a:t>
            </a:r>
          </a:p>
        </p:txBody>
      </p:sp>
      <p:grpSp>
        <p:nvGrpSpPr>
          <p:cNvPr id="48" name="Group 47">
            <a:extLst>
              <a:ext uri="{FF2B5EF4-FFF2-40B4-BE49-F238E27FC236}">
                <a16:creationId xmlns:a16="http://schemas.microsoft.com/office/drawing/2014/main" id="{2EB9A51D-B681-BE40-46EA-4201BDC69DCA}"/>
              </a:ext>
            </a:extLst>
          </p:cNvPr>
          <p:cNvGrpSpPr/>
          <p:nvPr/>
        </p:nvGrpSpPr>
        <p:grpSpPr>
          <a:xfrm>
            <a:off x="5695292" y="402084"/>
            <a:ext cx="1762615" cy="1684473"/>
            <a:chOff x="5918431" y="664974"/>
            <a:chExt cx="1762615" cy="1684473"/>
          </a:xfrm>
        </p:grpSpPr>
        <p:sp>
          <p:nvSpPr>
            <p:cNvPr id="17" name="Oval 16">
              <a:extLst>
                <a:ext uri="{FF2B5EF4-FFF2-40B4-BE49-F238E27FC236}">
                  <a16:creationId xmlns:a16="http://schemas.microsoft.com/office/drawing/2014/main" id="{810735B7-9612-8892-DB3B-F6F8C5878E52}"/>
                </a:ext>
              </a:extLst>
            </p:cNvPr>
            <p:cNvSpPr/>
            <p:nvPr/>
          </p:nvSpPr>
          <p:spPr>
            <a:xfrm>
              <a:off x="5918431" y="664974"/>
              <a:ext cx="1762615" cy="1684473"/>
            </a:xfrm>
            <a:prstGeom prst="ellipse">
              <a:avLst/>
            </a:prstGeom>
            <a:solidFill>
              <a:srgbClr val="FF9A90">
                <a:alpha val="83922"/>
              </a:srgb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Graphic 9" descr="Forest scene with solid fill">
              <a:extLst>
                <a:ext uri="{FF2B5EF4-FFF2-40B4-BE49-F238E27FC236}">
                  <a16:creationId xmlns:a16="http://schemas.microsoft.com/office/drawing/2014/main" id="{AEA1888A-6FB8-F263-6EF9-03B3CD1732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10696" y="1018169"/>
              <a:ext cx="978084" cy="978082"/>
            </a:xfrm>
            <a:prstGeom prst="rect">
              <a:avLst/>
            </a:prstGeom>
          </p:spPr>
        </p:pic>
      </p:grpSp>
      <p:grpSp>
        <p:nvGrpSpPr>
          <p:cNvPr id="46" name="Group 45">
            <a:extLst>
              <a:ext uri="{FF2B5EF4-FFF2-40B4-BE49-F238E27FC236}">
                <a16:creationId xmlns:a16="http://schemas.microsoft.com/office/drawing/2014/main" id="{E7E9F447-18DA-8A83-6F3E-074C81EB52BF}"/>
              </a:ext>
            </a:extLst>
          </p:cNvPr>
          <p:cNvGrpSpPr/>
          <p:nvPr/>
        </p:nvGrpSpPr>
        <p:grpSpPr>
          <a:xfrm>
            <a:off x="5016047" y="2135805"/>
            <a:ext cx="3121100" cy="1872541"/>
            <a:chOff x="5228052" y="2388770"/>
            <a:chExt cx="3121100" cy="1872541"/>
          </a:xfrm>
        </p:grpSpPr>
        <p:grpSp>
          <p:nvGrpSpPr>
            <p:cNvPr id="20" name="Group 19">
              <a:extLst>
                <a:ext uri="{FF2B5EF4-FFF2-40B4-BE49-F238E27FC236}">
                  <a16:creationId xmlns:a16="http://schemas.microsoft.com/office/drawing/2014/main" id="{13E1CDFB-6697-DE11-B0F2-272F9156AF1A}"/>
                </a:ext>
              </a:extLst>
            </p:cNvPr>
            <p:cNvGrpSpPr/>
            <p:nvPr/>
          </p:nvGrpSpPr>
          <p:grpSpPr>
            <a:xfrm>
              <a:off x="5228052" y="2388770"/>
              <a:ext cx="3121100" cy="1872541"/>
              <a:chOff x="6748392" y="3273306"/>
              <a:chExt cx="3886200" cy="2162258"/>
            </a:xfrm>
          </p:grpSpPr>
          <p:sp>
            <p:nvSpPr>
              <p:cNvPr id="21" name="Freeform: Shape 20">
                <a:extLst>
                  <a:ext uri="{FF2B5EF4-FFF2-40B4-BE49-F238E27FC236}">
                    <a16:creationId xmlns:a16="http://schemas.microsoft.com/office/drawing/2014/main" id="{617F845E-C607-6817-6B28-EA2F3B4B2AE3}"/>
                  </a:ext>
                </a:extLst>
              </p:cNvPr>
              <p:cNvSpPr/>
              <p:nvPr/>
            </p:nvSpPr>
            <p:spPr>
              <a:xfrm>
                <a:off x="8691491" y="3273306"/>
                <a:ext cx="1943101" cy="2162258"/>
              </a:xfrm>
              <a:custGeom>
                <a:avLst/>
                <a:gdLst>
                  <a:gd name="connsiteX0" fmla="*/ 982718 w 2590801"/>
                  <a:gd name="connsiteY0" fmla="*/ 0 h 2883010"/>
                  <a:gd name="connsiteX1" fmla="*/ 2590801 w 2590801"/>
                  <a:gd name="connsiteY1" fmla="*/ 1441505 h 2883010"/>
                  <a:gd name="connsiteX2" fmla="*/ 982718 w 2590801"/>
                  <a:gd name="connsiteY2" fmla="*/ 2883010 h 2883010"/>
                  <a:gd name="connsiteX3" fmla="*/ 83623 w 2590801"/>
                  <a:gd name="connsiteY3" fmla="*/ 2636824 h 2883010"/>
                  <a:gd name="connsiteX4" fmla="*/ 2 w 2590801"/>
                  <a:gd name="connsiteY4" fmla="*/ 2580770 h 2883010"/>
                  <a:gd name="connsiteX5" fmla="*/ 40174 w 2590801"/>
                  <a:gd name="connsiteY5" fmla="*/ 2553842 h 2883010"/>
                  <a:gd name="connsiteX6" fmla="*/ 625367 w 2590801"/>
                  <a:gd name="connsiteY6" fmla="*/ 1441506 h 2883010"/>
                  <a:gd name="connsiteX7" fmla="*/ 40174 w 2590801"/>
                  <a:gd name="connsiteY7" fmla="*/ 329171 h 2883010"/>
                  <a:gd name="connsiteX8" fmla="*/ 0 w 2590801"/>
                  <a:gd name="connsiteY8" fmla="*/ 302241 h 2883010"/>
                  <a:gd name="connsiteX9" fmla="*/ 83623 w 2590801"/>
                  <a:gd name="connsiteY9" fmla="*/ 246187 h 2883010"/>
                  <a:gd name="connsiteX10" fmla="*/ 982718 w 2590801"/>
                  <a:gd name="connsiteY10" fmla="*/ 0 h 288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801" h="2883010">
                    <a:moveTo>
                      <a:pt x="982718" y="0"/>
                    </a:moveTo>
                    <a:cubicBezTo>
                      <a:pt x="1870838" y="0"/>
                      <a:pt x="2590801" y="645384"/>
                      <a:pt x="2590801" y="1441505"/>
                    </a:cubicBezTo>
                    <a:cubicBezTo>
                      <a:pt x="2590801" y="2237626"/>
                      <a:pt x="1870838" y="2883010"/>
                      <a:pt x="982718" y="2883010"/>
                    </a:cubicBezTo>
                    <a:cubicBezTo>
                      <a:pt x="649673" y="2883010"/>
                      <a:pt x="340275" y="2792253"/>
                      <a:pt x="83623" y="2636824"/>
                    </a:cubicBezTo>
                    <a:lnTo>
                      <a:pt x="2" y="2580770"/>
                    </a:lnTo>
                    <a:lnTo>
                      <a:pt x="40174" y="2553842"/>
                    </a:lnTo>
                    <a:cubicBezTo>
                      <a:pt x="397566" y="2289448"/>
                      <a:pt x="625367" y="1889324"/>
                      <a:pt x="625367" y="1441506"/>
                    </a:cubicBezTo>
                    <a:cubicBezTo>
                      <a:pt x="625367" y="993688"/>
                      <a:pt x="397566" y="593564"/>
                      <a:pt x="40174" y="329171"/>
                    </a:cubicBezTo>
                    <a:lnTo>
                      <a:pt x="0" y="302241"/>
                    </a:lnTo>
                    <a:lnTo>
                      <a:pt x="83623" y="246187"/>
                    </a:lnTo>
                    <a:cubicBezTo>
                      <a:pt x="340275" y="90757"/>
                      <a:pt x="649673" y="0"/>
                      <a:pt x="982718" y="0"/>
                    </a:cubicBezTo>
                    <a:close/>
                  </a:path>
                </a:pathLst>
              </a:custGeom>
              <a:solidFill>
                <a:srgbClr val="F05B4A">
                  <a:alpha val="60000"/>
                </a:srgbClr>
              </a:solidFill>
              <a:ln w="1905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NZ" sz="1050"/>
              </a:p>
            </p:txBody>
          </p:sp>
          <p:sp>
            <p:nvSpPr>
              <p:cNvPr id="22" name="Freeform: Shape 21">
                <a:extLst>
                  <a:ext uri="{FF2B5EF4-FFF2-40B4-BE49-F238E27FC236}">
                    <a16:creationId xmlns:a16="http://schemas.microsoft.com/office/drawing/2014/main" id="{D58512AF-3C54-02E1-3C11-FF7E646205E6}"/>
                  </a:ext>
                </a:extLst>
              </p:cNvPr>
              <p:cNvSpPr/>
              <p:nvPr/>
            </p:nvSpPr>
            <p:spPr>
              <a:xfrm>
                <a:off x="6748392" y="3273306"/>
                <a:ext cx="1943101" cy="2162258"/>
              </a:xfrm>
              <a:custGeom>
                <a:avLst/>
                <a:gdLst>
                  <a:gd name="connsiteX0" fmla="*/ 1608083 w 2590801"/>
                  <a:gd name="connsiteY0" fmla="*/ 0 h 2883010"/>
                  <a:gd name="connsiteX1" fmla="*/ 2507178 w 2590801"/>
                  <a:gd name="connsiteY1" fmla="*/ 246187 h 2883010"/>
                  <a:gd name="connsiteX2" fmla="*/ 2590800 w 2590801"/>
                  <a:gd name="connsiteY2" fmla="*/ 302240 h 2883010"/>
                  <a:gd name="connsiteX3" fmla="*/ 2550627 w 2590801"/>
                  <a:gd name="connsiteY3" fmla="*/ 329169 h 2883010"/>
                  <a:gd name="connsiteX4" fmla="*/ 1965434 w 2590801"/>
                  <a:gd name="connsiteY4" fmla="*/ 1441504 h 2883010"/>
                  <a:gd name="connsiteX5" fmla="*/ 2550627 w 2590801"/>
                  <a:gd name="connsiteY5" fmla="*/ 2553839 h 2883010"/>
                  <a:gd name="connsiteX6" fmla="*/ 2590801 w 2590801"/>
                  <a:gd name="connsiteY6" fmla="*/ 2580769 h 2883010"/>
                  <a:gd name="connsiteX7" fmla="*/ 2507178 w 2590801"/>
                  <a:gd name="connsiteY7" fmla="*/ 2636824 h 2883010"/>
                  <a:gd name="connsiteX8" fmla="*/ 1608083 w 2590801"/>
                  <a:gd name="connsiteY8" fmla="*/ 2883010 h 2883010"/>
                  <a:gd name="connsiteX9" fmla="*/ 0 w 2590801"/>
                  <a:gd name="connsiteY9" fmla="*/ 1441505 h 2883010"/>
                  <a:gd name="connsiteX10" fmla="*/ 1608083 w 2590801"/>
                  <a:gd name="connsiteY10" fmla="*/ 0 h 288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801" h="2883010">
                    <a:moveTo>
                      <a:pt x="1608083" y="0"/>
                    </a:moveTo>
                    <a:cubicBezTo>
                      <a:pt x="1941128" y="0"/>
                      <a:pt x="2250526" y="90757"/>
                      <a:pt x="2507178" y="246187"/>
                    </a:cubicBezTo>
                    <a:lnTo>
                      <a:pt x="2590800" y="302240"/>
                    </a:lnTo>
                    <a:lnTo>
                      <a:pt x="2550627" y="329169"/>
                    </a:lnTo>
                    <a:cubicBezTo>
                      <a:pt x="2193235" y="593562"/>
                      <a:pt x="1965434" y="993686"/>
                      <a:pt x="1965434" y="1441504"/>
                    </a:cubicBezTo>
                    <a:cubicBezTo>
                      <a:pt x="1965434" y="1889322"/>
                      <a:pt x="2193235" y="2289446"/>
                      <a:pt x="2550627" y="2553839"/>
                    </a:cubicBezTo>
                    <a:lnTo>
                      <a:pt x="2590801" y="2580769"/>
                    </a:lnTo>
                    <a:lnTo>
                      <a:pt x="2507178" y="2636824"/>
                    </a:lnTo>
                    <a:cubicBezTo>
                      <a:pt x="2250526" y="2792253"/>
                      <a:pt x="1941128" y="2883010"/>
                      <a:pt x="1608083" y="2883010"/>
                    </a:cubicBezTo>
                    <a:cubicBezTo>
                      <a:pt x="719963" y="2883010"/>
                      <a:pt x="0" y="2237626"/>
                      <a:pt x="0" y="1441505"/>
                    </a:cubicBezTo>
                    <a:cubicBezTo>
                      <a:pt x="0" y="645384"/>
                      <a:pt x="719963" y="0"/>
                      <a:pt x="1608083" y="0"/>
                    </a:cubicBezTo>
                    <a:close/>
                  </a:path>
                </a:pathLst>
              </a:custGeom>
              <a:solidFill>
                <a:srgbClr val="F05B4A">
                  <a:alpha val="60000"/>
                </a:srgbClr>
              </a:solidFill>
              <a:ln w="1905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NZ" sz="1050"/>
              </a:p>
            </p:txBody>
          </p:sp>
          <p:sp>
            <p:nvSpPr>
              <p:cNvPr id="23" name="Freeform: Shape 22">
                <a:extLst>
                  <a:ext uri="{FF2B5EF4-FFF2-40B4-BE49-F238E27FC236}">
                    <a16:creationId xmlns:a16="http://schemas.microsoft.com/office/drawing/2014/main" id="{10CEF1C3-4593-B5CD-F473-464748811055}"/>
                  </a:ext>
                </a:extLst>
              </p:cNvPr>
              <p:cNvSpPr/>
              <p:nvPr/>
            </p:nvSpPr>
            <p:spPr>
              <a:xfrm>
                <a:off x="8230095" y="3499985"/>
                <a:ext cx="938049" cy="1708897"/>
              </a:xfrm>
              <a:custGeom>
                <a:avLst/>
                <a:gdLst>
                  <a:gd name="connsiteX0" fmla="*/ 625365 w 1250732"/>
                  <a:gd name="connsiteY0" fmla="*/ 0 h 2278529"/>
                  <a:gd name="connsiteX1" fmla="*/ 665539 w 1250732"/>
                  <a:gd name="connsiteY1" fmla="*/ 26930 h 2278529"/>
                  <a:gd name="connsiteX2" fmla="*/ 1250732 w 1250732"/>
                  <a:gd name="connsiteY2" fmla="*/ 1139265 h 2278529"/>
                  <a:gd name="connsiteX3" fmla="*/ 665539 w 1250732"/>
                  <a:gd name="connsiteY3" fmla="*/ 2251600 h 2278529"/>
                  <a:gd name="connsiteX4" fmla="*/ 625367 w 1250732"/>
                  <a:gd name="connsiteY4" fmla="*/ 2278529 h 2278529"/>
                  <a:gd name="connsiteX5" fmla="*/ 585193 w 1250732"/>
                  <a:gd name="connsiteY5" fmla="*/ 2251599 h 2278529"/>
                  <a:gd name="connsiteX6" fmla="*/ 0 w 1250732"/>
                  <a:gd name="connsiteY6" fmla="*/ 1139264 h 2278529"/>
                  <a:gd name="connsiteX7" fmla="*/ 585193 w 1250732"/>
                  <a:gd name="connsiteY7" fmla="*/ 26929 h 227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32" h="2278529">
                    <a:moveTo>
                      <a:pt x="625365" y="0"/>
                    </a:moveTo>
                    <a:lnTo>
                      <a:pt x="665539" y="26930"/>
                    </a:lnTo>
                    <a:cubicBezTo>
                      <a:pt x="1022931" y="291323"/>
                      <a:pt x="1250732" y="691447"/>
                      <a:pt x="1250732" y="1139265"/>
                    </a:cubicBezTo>
                    <a:cubicBezTo>
                      <a:pt x="1250732" y="1587083"/>
                      <a:pt x="1022931" y="1987207"/>
                      <a:pt x="665539" y="2251600"/>
                    </a:cubicBezTo>
                    <a:lnTo>
                      <a:pt x="625367" y="2278529"/>
                    </a:lnTo>
                    <a:lnTo>
                      <a:pt x="585193" y="2251599"/>
                    </a:lnTo>
                    <a:cubicBezTo>
                      <a:pt x="227801" y="1987206"/>
                      <a:pt x="0" y="1587082"/>
                      <a:pt x="0" y="1139264"/>
                    </a:cubicBezTo>
                    <a:cubicBezTo>
                      <a:pt x="0" y="691446"/>
                      <a:pt x="227801" y="291322"/>
                      <a:pt x="585193" y="26929"/>
                    </a:cubicBezTo>
                    <a:close/>
                  </a:path>
                </a:pathLst>
              </a:custGeom>
              <a:solidFill>
                <a:srgbClr val="F05B4A">
                  <a:alpha val="50000"/>
                </a:srgbClr>
              </a:solidFill>
              <a:ln w="1905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NZ" sz="1050"/>
              </a:p>
            </p:txBody>
          </p:sp>
        </p:grpSp>
        <p:pic>
          <p:nvPicPr>
            <p:cNvPr id="12" name="Graphic 11">
              <a:extLst>
                <a:ext uri="{FF2B5EF4-FFF2-40B4-BE49-F238E27FC236}">
                  <a16:creationId xmlns:a16="http://schemas.microsoft.com/office/drawing/2014/main" id="{04438972-5AF3-2ACA-5B91-5609BE3E312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26682"/>
            <a:stretch/>
          </p:blipFill>
          <p:spPr>
            <a:xfrm>
              <a:off x="5355815" y="2966623"/>
              <a:ext cx="977704" cy="716834"/>
            </a:xfrm>
            <a:prstGeom prst="rect">
              <a:avLst/>
            </a:prstGeom>
          </p:spPr>
        </p:pic>
        <p:pic>
          <p:nvPicPr>
            <p:cNvPr id="14" name="Graphic 13">
              <a:extLst>
                <a:ext uri="{FF2B5EF4-FFF2-40B4-BE49-F238E27FC236}">
                  <a16:creationId xmlns:a16="http://schemas.microsoft.com/office/drawing/2014/main" id="{E1A3DBED-C82E-5C7E-8A3A-48F33CAC092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73317" b="-418"/>
            <a:stretch/>
          </p:blipFill>
          <p:spPr>
            <a:xfrm>
              <a:off x="7243124" y="3192557"/>
              <a:ext cx="977704" cy="264966"/>
            </a:xfrm>
            <a:prstGeom prst="rect">
              <a:avLst/>
            </a:prstGeom>
          </p:spPr>
        </p:pic>
      </p:grpSp>
      <p:grpSp>
        <p:nvGrpSpPr>
          <p:cNvPr id="47" name="Group 46">
            <a:extLst>
              <a:ext uri="{FF2B5EF4-FFF2-40B4-BE49-F238E27FC236}">
                <a16:creationId xmlns:a16="http://schemas.microsoft.com/office/drawing/2014/main" id="{050F8BF3-BEE5-0F51-D007-0261F368F251}"/>
              </a:ext>
            </a:extLst>
          </p:cNvPr>
          <p:cNvGrpSpPr/>
          <p:nvPr/>
        </p:nvGrpSpPr>
        <p:grpSpPr>
          <a:xfrm>
            <a:off x="5016047" y="4057594"/>
            <a:ext cx="3121100" cy="1872541"/>
            <a:chOff x="5156765" y="4320484"/>
            <a:chExt cx="3121100" cy="1872541"/>
          </a:xfrm>
        </p:grpSpPr>
        <p:grpSp>
          <p:nvGrpSpPr>
            <p:cNvPr id="35" name="Group 34">
              <a:extLst>
                <a:ext uri="{FF2B5EF4-FFF2-40B4-BE49-F238E27FC236}">
                  <a16:creationId xmlns:a16="http://schemas.microsoft.com/office/drawing/2014/main" id="{E7707F83-3609-6537-48D2-2FE366D9680C}"/>
                </a:ext>
              </a:extLst>
            </p:cNvPr>
            <p:cNvGrpSpPr/>
            <p:nvPr/>
          </p:nvGrpSpPr>
          <p:grpSpPr>
            <a:xfrm>
              <a:off x="5156765" y="4320484"/>
              <a:ext cx="3121100" cy="1872541"/>
              <a:chOff x="6748392" y="3273306"/>
              <a:chExt cx="3886200" cy="2162258"/>
            </a:xfrm>
          </p:grpSpPr>
          <p:sp>
            <p:nvSpPr>
              <p:cNvPr id="36" name="Freeform: Shape 35">
                <a:extLst>
                  <a:ext uri="{FF2B5EF4-FFF2-40B4-BE49-F238E27FC236}">
                    <a16:creationId xmlns:a16="http://schemas.microsoft.com/office/drawing/2014/main" id="{25A9BDA2-3498-B9F5-0E6B-70DA3596AF66}"/>
                  </a:ext>
                </a:extLst>
              </p:cNvPr>
              <p:cNvSpPr/>
              <p:nvPr/>
            </p:nvSpPr>
            <p:spPr>
              <a:xfrm>
                <a:off x="8691491" y="3273306"/>
                <a:ext cx="1943101" cy="2162258"/>
              </a:xfrm>
              <a:custGeom>
                <a:avLst/>
                <a:gdLst>
                  <a:gd name="connsiteX0" fmla="*/ 982718 w 2590801"/>
                  <a:gd name="connsiteY0" fmla="*/ 0 h 2883010"/>
                  <a:gd name="connsiteX1" fmla="*/ 2590801 w 2590801"/>
                  <a:gd name="connsiteY1" fmla="*/ 1441505 h 2883010"/>
                  <a:gd name="connsiteX2" fmla="*/ 982718 w 2590801"/>
                  <a:gd name="connsiteY2" fmla="*/ 2883010 h 2883010"/>
                  <a:gd name="connsiteX3" fmla="*/ 83623 w 2590801"/>
                  <a:gd name="connsiteY3" fmla="*/ 2636824 h 2883010"/>
                  <a:gd name="connsiteX4" fmla="*/ 2 w 2590801"/>
                  <a:gd name="connsiteY4" fmla="*/ 2580770 h 2883010"/>
                  <a:gd name="connsiteX5" fmla="*/ 40174 w 2590801"/>
                  <a:gd name="connsiteY5" fmla="*/ 2553842 h 2883010"/>
                  <a:gd name="connsiteX6" fmla="*/ 625367 w 2590801"/>
                  <a:gd name="connsiteY6" fmla="*/ 1441506 h 2883010"/>
                  <a:gd name="connsiteX7" fmla="*/ 40174 w 2590801"/>
                  <a:gd name="connsiteY7" fmla="*/ 329171 h 2883010"/>
                  <a:gd name="connsiteX8" fmla="*/ 0 w 2590801"/>
                  <a:gd name="connsiteY8" fmla="*/ 302241 h 2883010"/>
                  <a:gd name="connsiteX9" fmla="*/ 83623 w 2590801"/>
                  <a:gd name="connsiteY9" fmla="*/ 246187 h 2883010"/>
                  <a:gd name="connsiteX10" fmla="*/ 982718 w 2590801"/>
                  <a:gd name="connsiteY10" fmla="*/ 0 h 288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801" h="2883010">
                    <a:moveTo>
                      <a:pt x="982718" y="0"/>
                    </a:moveTo>
                    <a:cubicBezTo>
                      <a:pt x="1870838" y="0"/>
                      <a:pt x="2590801" y="645384"/>
                      <a:pt x="2590801" y="1441505"/>
                    </a:cubicBezTo>
                    <a:cubicBezTo>
                      <a:pt x="2590801" y="2237626"/>
                      <a:pt x="1870838" y="2883010"/>
                      <a:pt x="982718" y="2883010"/>
                    </a:cubicBezTo>
                    <a:cubicBezTo>
                      <a:pt x="649673" y="2883010"/>
                      <a:pt x="340275" y="2792253"/>
                      <a:pt x="83623" y="2636824"/>
                    </a:cubicBezTo>
                    <a:lnTo>
                      <a:pt x="2" y="2580770"/>
                    </a:lnTo>
                    <a:lnTo>
                      <a:pt x="40174" y="2553842"/>
                    </a:lnTo>
                    <a:cubicBezTo>
                      <a:pt x="397566" y="2289448"/>
                      <a:pt x="625367" y="1889324"/>
                      <a:pt x="625367" y="1441506"/>
                    </a:cubicBezTo>
                    <a:cubicBezTo>
                      <a:pt x="625367" y="993688"/>
                      <a:pt x="397566" y="593564"/>
                      <a:pt x="40174" y="329171"/>
                    </a:cubicBezTo>
                    <a:lnTo>
                      <a:pt x="0" y="302241"/>
                    </a:lnTo>
                    <a:lnTo>
                      <a:pt x="83623" y="246187"/>
                    </a:lnTo>
                    <a:cubicBezTo>
                      <a:pt x="340275" y="90757"/>
                      <a:pt x="649673" y="0"/>
                      <a:pt x="982718" y="0"/>
                    </a:cubicBezTo>
                    <a:close/>
                  </a:path>
                </a:pathLst>
              </a:custGeom>
              <a:solidFill>
                <a:srgbClr val="FFFFFF">
                  <a:alpha val="60000"/>
                </a:srgbClr>
              </a:solidFill>
              <a:ln w="1905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NZ" sz="1050"/>
              </a:p>
            </p:txBody>
          </p:sp>
          <p:sp>
            <p:nvSpPr>
              <p:cNvPr id="37" name="Freeform: Shape 36">
                <a:extLst>
                  <a:ext uri="{FF2B5EF4-FFF2-40B4-BE49-F238E27FC236}">
                    <a16:creationId xmlns:a16="http://schemas.microsoft.com/office/drawing/2014/main" id="{6EC63996-25BD-3234-F96F-56603FFBBC29}"/>
                  </a:ext>
                </a:extLst>
              </p:cNvPr>
              <p:cNvSpPr/>
              <p:nvPr/>
            </p:nvSpPr>
            <p:spPr>
              <a:xfrm>
                <a:off x="6748392" y="3273306"/>
                <a:ext cx="1943101" cy="2162258"/>
              </a:xfrm>
              <a:custGeom>
                <a:avLst/>
                <a:gdLst>
                  <a:gd name="connsiteX0" fmla="*/ 1608083 w 2590801"/>
                  <a:gd name="connsiteY0" fmla="*/ 0 h 2883010"/>
                  <a:gd name="connsiteX1" fmla="*/ 2507178 w 2590801"/>
                  <a:gd name="connsiteY1" fmla="*/ 246187 h 2883010"/>
                  <a:gd name="connsiteX2" fmla="*/ 2590800 w 2590801"/>
                  <a:gd name="connsiteY2" fmla="*/ 302240 h 2883010"/>
                  <a:gd name="connsiteX3" fmla="*/ 2550627 w 2590801"/>
                  <a:gd name="connsiteY3" fmla="*/ 329169 h 2883010"/>
                  <a:gd name="connsiteX4" fmla="*/ 1965434 w 2590801"/>
                  <a:gd name="connsiteY4" fmla="*/ 1441504 h 2883010"/>
                  <a:gd name="connsiteX5" fmla="*/ 2550627 w 2590801"/>
                  <a:gd name="connsiteY5" fmla="*/ 2553839 h 2883010"/>
                  <a:gd name="connsiteX6" fmla="*/ 2590801 w 2590801"/>
                  <a:gd name="connsiteY6" fmla="*/ 2580769 h 2883010"/>
                  <a:gd name="connsiteX7" fmla="*/ 2507178 w 2590801"/>
                  <a:gd name="connsiteY7" fmla="*/ 2636824 h 2883010"/>
                  <a:gd name="connsiteX8" fmla="*/ 1608083 w 2590801"/>
                  <a:gd name="connsiteY8" fmla="*/ 2883010 h 2883010"/>
                  <a:gd name="connsiteX9" fmla="*/ 0 w 2590801"/>
                  <a:gd name="connsiteY9" fmla="*/ 1441505 h 2883010"/>
                  <a:gd name="connsiteX10" fmla="*/ 1608083 w 2590801"/>
                  <a:gd name="connsiteY10" fmla="*/ 0 h 288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801" h="2883010">
                    <a:moveTo>
                      <a:pt x="1608083" y="0"/>
                    </a:moveTo>
                    <a:cubicBezTo>
                      <a:pt x="1941128" y="0"/>
                      <a:pt x="2250526" y="90757"/>
                      <a:pt x="2507178" y="246187"/>
                    </a:cubicBezTo>
                    <a:lnTo>
                      <a:pt x="2590800" y="302240"/>
                    </a:lnTo>
                    <a:lnTo>
                      <a:pt x="2550627" y="329169"/>
                    </a:lnTo>
                    <a:cubicBezTo>
                      <a:pt x="2193235" y="593562"/>
                      <a:pt x="1965434" y="993686"/>
                      <a:pt x="1965434" y="1441504"/>
                    </a:cubicBezTo>
                    <a:cubicBezTo>
                      <a:pt x="1965434" y="1889322"/>
                      <a:pt x="2193235" y="2289446"/>
                      <a:pt x="2550627" y="2553839"/>
                    </a:cubicBezTo>
                    <a:lnTo>
                      <a:pt x="2590801" y="2580769"/>
                    </a:lnTo>
                    <a:lnTo>
                      <a:pt x="2507178" y="2636824"/>
                    </a:lnTo>
                    <a:cubicBezTo>
                      <a:pt x="2250526" y="2792253"/>
                      <a:pt x="1941128" y="2883010"/>
                      <a:pt x="1608083" y="2883010"/>
                    </a:cubicBezTo>
                    <a:cubicBezTo>
                      <a:pt x="719963" y="2883010"/>
                      <a:pt x="0" y="2237626"/>
                      <a:pt x="0" y="1441505"/>
                    </a:cubicBezTo>
                    <a:cubicBezTo>
                      <a:pt x="0" y="645384"/>
                      <a:pt x="719963" y="0"/>
                      <a:pt x="1608083" y="0"/>
                    </a:cubicBezTo>
                    <a:close/>
                  </a:path>
                </a:pathLst>
              </a:custGeom>
              <a:solidFill>
                <a:srgbClr val="FFFFFF">
                  <a:alpha val="60000"/>
                </a:srgbClr>
              </a:solidFill>
              <a:ln w="1905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NZ" sz="1050"/>
              </a:p>
            </p:txBody>
          </p:sp>
          <p:sp>
            <p:nvSpPr>
              <p:cNvPr id="38" name="Freeform: Shape 37">
                <a:extLst>
                  <a:ext uri="{FF2B5EF4-FFF2-40B4-BE49-F238E27FC236}">
                    <a16:creationId xmlns:a16="http://schemas.microsoft.com/office/drawing/2014/main" id="{F117C20D-C9C8-9957-DBC1-1FBBC1CB0BD8}"/>
                  </a:ext>
                </a:extLst>
              </p:cNvPr>
              <p:cNvSpPr/>
              <p:nvPr/>
            </p:nvSpPr>
            <p:spPr>
              <a:xfrm>
                <a:off x="8230095" y="3499985"/>
                <a:ext cx="938049" cy="1708897"/>
              </a:xfrm>
              <a:custGeom>
                <a:avLst/>
                <a:gdLst>
                  <a:gd name="connsiteX0" fmla="*/ 625365 w 1250732"/>
                  <a:gd name="connsiteY0" fmla="*/ 0 h 2278529"/>
                  <a:gd name="connsiteX1" fmla="*/ 665539 w 1250732"/>
                  <a:gd name="connsiteY1" fmla="*/ 26930 h 2278529"/>
                  <a:gd name="connsiteX2" fmla="*/ 1250732 w 1250732"/>
                  <a:gd name="connsiteY2" fmla="*/ 1139265 h 2278529"/>
                  <a:gd name="connsiteX3" fmla="*/ 665539 w 1250732"/>
                  <a:gd name="connsiteY3" fmla="*/ 2251600 h 2278529"/>
                  <a:gd name="connsiteX4" fmla="*/ 625367 w 1250732"/>
                  <a:gd name="connsiteY4" fmla="*/ 2278529 h 2278529"/>
                  <a:gd name="connsiteX5" fmla="*/ 585193 w 1250732"/>
                  <a:gd name="connsiteY5" fmla="*/ 2251599 h 2278529"/>
                  <a:gd name="connsiteX6" fmla="*/ 0 w 1250732"/>
                  <a:gd name="connsiteY6" fmla="*/ 1139264 h 2278529"/>
                  <a:gd name="connsiteX7" fmla="*/ 585193 w 1250732"/>
                  <a:gd name="connsiteY7" fmla="*/ 26929 h 227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32" h="2278529">
                    <a:moveTo>
                      <a:pt x="625365" y="0"/>
                    </a:moveTo>
                    <a:lnTo>
                      <a:pt x="665539" y="26930"/>
                    </a:lnTo>
                    <a:cubicBezTo>
                      <a:pt x="1022931" y="291323"/>
                      <a:pt x="1250732" y="691447"/>
                      <a:pt x="1250732" y="1139265"/>
                    </a:cubicBezTo>
                    <a:cubicBezTo>
                      <a:pt x="1250732" y="1587083"/>
                      <a:pt x="1022931" y="1987207"/>
                      <a:pt x="665539" y="2251600"/>
                    </a:cubicBezTo>
                    <a:lnTo>
                      <a:pt x="625367" y="2278529"/>
                    </a:lnTo>
                    <a:lnTo>
                      <a:pt x="585193" y="2251599"/>
                    </a:lnTo>
                    <a:cubicBezTo>
                      <a:pt x="227801" y="1987206"/>
                      <a:pt x="0" y="1587082"/>
                      <a:pt x="0" y="1139264"/>
                    </a:cubicBezTo>
                    <a:cubicBezTo>
                      <a:pt x="0" y="691446"/>
                      <a:pt x="227801" y="291322"/>
                      <a:pt x="585193" y="26929"/>
                    </a:cubicBezTo>
                    <a:close/>
                  </a:path>
                </a:pathLst>
              </a:custGeom>
              <a:solidFill>
                <a:srgbClr val="F05B4A">
                  <a:alpha val="50000"/>
                </a:srgbClr>
              </a:solidFill>
              <a:ln w="1905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NZ" sz="1050"/>
              </a:p>
            </p:txBody>
          </p:sp>
        </p:grpSp>
        <p:pic>
          <p:nvPicPr>
            <p:cNvPr id="39" name="Graphic 38">
              <a:extLst>
                <a:ext uri="{FF2B5EF4-FFF2-40B4-BE49-F238E27FC236}">
                  <a16:creationId xmlns:a16="http://schemas.microsoft.com/office/drawing/2014/main" id="{C6A19A57-3ED1-B5EF-65F1-99A93808AE9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26682"/>
            <a:stretch/>
          </p:blipFill>
          <p:spPr>
            <a:xfrm>
              <a:off x="5281998" y="4898337"/>
              <a:ext cx="977704" cy="716834"/>
            </a:xfrm>
            <a:prstGeom prst="rect">
              <a:avLst/>
            </a:prstGeom>
          </p:spPr>
        </p:pic>
        <p:pic>
          <p:nvPicPr>
            <p:cNvPr id="40" name="Graphic 39">
              <a:extLst>
                <a:ext uri="{FF2B5EF4-FFF2-40B4-BE49-F238E27FC236}">
                  <a16:creationId xmlns:a16="http://schemas.microsoft.com/office/drawing/2014/main" id="{045FF9D7-AE49-AB87-2355-8B2812ED27F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73317" b="-418"/>
            <a:stretch/>
          </p:blipFill>
          <p:spPr>
            <a:xfrm>
              <a:off x="7106832" y="5124271"/>
              <a:ext cx="977704" cy="264966"/>
            </a:xfrm>
            <a:prstGeom prst="rect">
              <a:avLst/>
            </a:prstGeom>
          </p:spPr>
        </p:pic>
      </p:grpSp>
      <p:sp>
        <p:nvSpPr>
          <p:cNvPr id="44" name="TextBox 43">
            <a:extLst>
              <a:ext uri="{FF2B5EF4-FFF2-40B4-BE49-F238E27FC236}">
                <a16:creationId xmlns:a16="http://schemas.microsoft.com/office/drawing/2014/main" id="{5ECD5F10-AB17-1F89-BE19-DA2B24DB8367}"/>
              </a:ext>
            </a:extLst>
          </p:cNvPr>
          <p:cNvSpPr txBox="1"/>
          <p:nvPr/>
        </p:nvSpPr>
        <p:spPr>
          <a:xfrm>
            <a:off x="8401156" y="575068"/>
            <a:ext cx="3135086" cy="1015663"/>
          </a:xfrm>
          <a:prstGeom prst="rect">
            <a:avLst/>
          </a:prstGeom>
          <a:noFill/>
        </p:spPr>
        <p:txBody>
          <a:bodyPr wrap="square">
            <a:spAutoFit/>
          </a:bodyPr>
          <a:lstStyle/>
          <a:p>
            <a:r>
              <a:rPr lang="en-NZ" sz="3600"/>
              <a:t>"forest soil“</a:t>
            </a:r>
          </a:p>
          <a:p>
            <a:r>
              <a:rPr lang="en-NZ" sz="2400" b="1"/>
              <a:t>41</a:t>
            </a:r>
            <a:endParaRPr lang="en-NZ" sz="3600" b="1"/>
          </a:p>
        </p:txBody>
      </p:sp>
      <p:sp>
        <p:nvSpPr>
          <p:cNvPr id="49" name="TextBox 48">
            <a:extLst>
              <a:ext uri="{FF2B5EF4-FFF2-40B4-BE49-F238E27FC236}">
                <a16:creationId xmlns:a16="http://schemas.microsoft.com/office/drawing/2014/main" id="{27F4E67B-FBCB-914C-0126-8AC7C3235D45}"/>
              </a:ext>
            </a:extLst>
          </p:cNvPr>
          <p:cNvSpPr txBox="1"/>
          <p:nvPr/>
        </p:nvSpPr>
        <p:spPr>
          <a:xfrm>
            <a:off x="8401156" y="2564242"/>
            <a:ext cx="3135086" cy="1015663"/>
          </a:xfrm>
          <a:prstGeom prst="rect">
            <a:avLst/>
          </a:prstGeom>
          <a:noFill/>
        </p:spPr>
        <p:txBody>
          <a:bodyPr wrap="square">
            <a:spAutoFit/>
          </a:bodyPr>
          <a:lstStyle/>
          <a:p>
            <a:r>
              <a:rPr lang="en-NZ" sz="3600"/>
              <a:t>forest soil</a:t>
            </a:r>
          </a:p>
          <a:p>
            <a:r>
              <a:rPr lang="en-NZ" sz="2400" b="1"/>
              <a:t>386</a:t>
            </a:r>
            <a:endParaRPr lang="en-NZ" sz="3600" b="1"/>
          </a:p>
        </p:txBody>
      </p:sp>
      <p:sp>
        <p:nvSpPr>
          <p:cNvPr id="50" name="TextBox 49">
            <a:extLst>
              <a:ext uri="{FF2B5EF4-FFF2-40B4-BE49-F238E27FC236}">
                <a16:creationId xmlns:a16="http://schemas.microsoft.com/office/drawing/2014/main" id="{B84B30E1-C910-3D21-FD30-5609B8BA9AB9}"/>
              </a:ext>
            </a:extLst>
          </p:cNvPr>
          <p:cNvSpPr txBox="1"/>
          <p:nvPr/>
        </p:nvSpPr>
        <p:spPr>
          <a:xfrm>
            <a:off x="8401156" y="4486031"/>
            <a:ext cx="3487811" cy="1015663"/>
          </a:xfrm>
          <a:prstGeom prst="rect">
            <a:avLst/>
          </a:prstGeom>
          <a:noFill/>
        </p:spPr>
        <p:txBody>
          <a:bodyPr wrap="square">
            <a:spAutoFit/>
          </a:bodyPr>
          <a:lstStyle/>
          <a:p>
            <a:r>
              <a:rPr lang="en-NZ" sz="3600"/>
              <a:t>forest AND soil</a:t>
            </a:r>
          </a:p>
          <a:p>
            <a:r>
              <a:rPr lang="en-NZ" sz="2400" b="1"/>
              <a:t>386</a:t>
            </a:r>
            <a:endParaRPr lang="en-NZ" sz="3600" b="1"/>
          </a:p>
        </p:txBody>
      </p:sp>
      <p:pic>
        <p:nvPicPr>
          <p:cNvPr id="52" name="Graphic 51" descr="Books outline">
            <a:extLst>
              <a:ext uri="{FF2B5EF4-FFF2-40B4-BE49-F238E27FC236}">
                <a16:creationId xmlns:a16="http://schemas.microsoft.com/office/drawing/2014/main" id="{7DEBD806-0885-A40D-8719-D0B63C094C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76360" y="1135734"/>
            <a:ext cx="476250" cy="476250"/>
          </a:xfrm>
          <a:prstGeom prst="rect">
            <a:avLst/>
          </a:prstGeom>
        </p:spPr>
      </p:pic>
      <p:grpSp>
        <p:nvGrpSpPr>
          <p:cNvPr id="57" name="Group 56">
            <a:extLst>
              <a:ext uri="{FF2B5EF4-FFF2-40B4-BE49-F238E27FC236}">
                <a16:creationId xmlns:a16="http://schemas.microsoft.com/office/drawing/2014/main" id="{368937DF-DF02-54CE-3ADE-D9D7D9F1BBB2}"/>
              </a:ext>
            </a:extLst>
          </p:cNvPr>
          <p:cNvGrpSpPr/>
          <p:nvPr/>
        </p:nvGrpSpPr>
        <p:grpSpPr>
          <a:xfrm>
            <a:off x="9214485" y="3072073"/>
            <a:ext cx="2110740" cy="476786"/>
            <a:chOff x="9214485" y="3072073"/>
            <a:chExt cx="2110740" cy="476786"/>
          </a:xfrm>
        </p:grpSpPr>
        <p:pic>
          <p:nvPicPr>
            <p:cNvPr id="53" name="Graphic 52" descr="Books outline">
              <a:extLst>
                <a:ext uri="{FF2B5EF4-FFF2-40B4-BE49-F238E27FC236}">
                  <a16:creationId xmlns:a16="http://schemas.microsoft.com/office/drawing/2014/main" id="{1E2818A1-A059-6214-43DF-420A9EBAE4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14485" y="3072341"/>
              <a:ext cx="476250" cy="476250"/>
            </a:xfrm>
            <a:prstGeom prst="rect">
              <a:avLst/>
            </a:prstGeom>
          </p:spPr>
        </p:pic>
        <p:pic>
          <p:nvPicPr>
            <p:cNvPr id="54" name="Graphic 53" descr="Books outline">
              <a:extLst>
                <a:ext uri="{FF2B5EF4-FFF2-40B4-BE49-F238E27FC236}">
                  <a16:creationId xmlns:a16="http://schemas.microsoft.com/office/drawing/2014/main" id="{43FBE912-A848-C513-03F8-03548FCBEC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59315" y="3072609"/>
              <a:ext cx="476250" cy="476250"/>
            </a:xfrm>
            <a:prstGeom prst="rect">
              <a:avLst/>
            </a:prstGeom>
          </p:spPr>
        </p:pic>
        <p:pic>
          <p:nvPicPr>
            <p:cNvPr id="55" name="Graphic 54" descr="Books outline">
              <a:extLst>
                <a:ext uri="{FF2B5EF4-FFF2-40B4-BE49-F238E27FC236}">
                  <a16:creationId xmlns:a16="http://schemas.microsoft.com/office/drawing/2014/main" id="{F761E525-A232-FC89-EA75-455DC54DDB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04145" y="3072073"/>
              <a:ext cx="476250" cy="476250"/>
            </a:xfrm>
            <a:prstGeom prst="rect">
              <a:avLst/>
            </a:prstGeom>
          </p:spPr>
        </p:pic>
        <p:pic>
          <p:nvPicPr>
            <p:cNvPr id="56" name="Graphic 55" descr="Books outline">
              <a:extLst>
                <a:ext uri="{FF2B5EF4-FFF2-40B4-BE49-F238E27FC236}">
                  <a16:creationId xmlns:a16="http://schemas.microsoft.com/office/drawing/2014/main" id="{42BA29AB-3E0E-855C-1294-42AAD00FC1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48975" y="3072073"/>
              <a:ext cx="476250" cy="476250"/>
            </a:xfrm>
            <a:prstGeom prst="rect">
              <a:avLst/>
            </a:prstGeom>
          </p:spPr>
        </p:pic>
      </p:grpSp>
      <p:grpSp>
        <p:nvGrpSpPr>
          <p:cNvPr id="59" name="Group 58">
            <a:extLst>
              <a:ext uri="{FF2B5EF4-FFF2-40B4-BE49-F238E27FC236}">
                <a16:creationId xmlns:a16="http://schemas.microsoft.com/office/drawing/2014/main" id="{88E72E80-CB72-3D97-BFCC-3468A422FD8C}"/>
              </a:ext>
            </a:extLst>
          </p:cNvPr>
          <p:cNvGrpSpPr/>
          <p:nvPr/>
        </p:nvGrpSpPr>
        <p:grpSpPr>
          <a:xfrm>
            <a:off x="9214485" y="4993677"/>
            <a:ext cx="2110740" cy="476786"/>
            <a:chOff x="9214485" y="3072073"/>
            <a:chExt cx="2110740" cy="476786"/>
          </a:xfrm>
        </p:grpSpPr>
        <p:pic>
          <p:nvPicPr>
            <p:cNvPr id="60" name="Graphic 59" descr="Books outline">
              <a:extLst>
                <a:ext uri="{FF2B5EF4-FFF2-40B4-BE49-F238E27FC236}">
                  <a16:creationId xmlns:a16="http://schemas.microsoft.com/office/drawing/2014/main" id="{7ED125CC-3663-799E-3199-0A9A110C41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14485" y="3072341"/>
              <a:ext cx="476250" cy="476250"/>
            </a:xfrm>
            <a:prstGeom prst="rect">
              <a:avLst/>
            </a:prstGeom>
          </p:spPr>
        </p:pic>
        <p:pic>
          <p:nvPicPr>
            <p:cNvPr id="61" name="Graphic 60" descr="Books outline">
              <a:extLst>
                <a:ext uri="{FF2B5EF4-FFF2-40B4-BE49-F238E27FC236}">
                  <a16:creationId xmlns:a16="http://schemas.microsoft.com/office/drawing/2014/main" id="{52B62E48-44D9-E867-A768-3BE9F561B4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59315" y="3072609"/>
              <a:ext cx="476250" cy="476250"/>
            </a:xfrm>
            <a:prstGeom prst="rect">
              <a:avLst/>
            </a:prstGeom>
          </p:spPr>
        </p:pic>
        <p:pic>
          <p:nvPicPr>
            <p:cNvPr id="62" name="Graphic 61" descr="Books outline">
              <a:extLst>
                <a:ext uri="{FF2B5EF4-FFF2-40B4-BE49-F238E27FC236}">
                  <a16:creationId xmlns:a16="http://schemas.microsoft.com/office/drawing/2014/main" id="{92523707-89D3-4532-2846-D6C8ED5892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04145" y="3072073"/>
              <a:ext cx="476250" cy="476250"/>
            </a:xfrm>
            <a:prstGeom prst="rect">
              <a:avLst/>
            </a:prstGeom>
          </p:spPr>
        </p:pic>
        <p:pic>
          <p:nvPicPr>
            <p:cNvPr id="63" name="Graphic 62" descr="Books outline">
              <a:extLst>
                <a:ext uri="{FF2B5EF4-FFF2-40B4-BE49-F238E27FC236}">
                  <a16:creationId xmlns:a16="http://schemas.microsoft.com/office/drawing/2014/main" id="{025A7BA8-7FFF-A33F-5DD8-DC8009C1C6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48975" y="3072073"/>
              <a:ext cx="476250" cy="476250"/>
            </a:xfrm>
            <a:prstGeom prst="rect">
              <a:avLst/>
            </a:prstGeom>
          </p:spPr>
        </p:pic>
      </p:grpSp>
      <p:grpSp>
        <p:nvGrpSpPr>
          <p:cNvPr id="4" name="Group 3">
            <a:extLst>
              <a:ext uri="{FF2B5EF4-FFF2-40B4-BE49-F238E27FC236}">
                <a16:creationId xmlns:a16="http://schemas.microsoft.com/office/drawing/2014/main" id="{4F03B91C-48D3-2261-09DB-74A1387115EE}"/>
              </a:ext>
            </a:extLst>
          </p:cNvPr>
          <p:cNvGrpSpPr/>
          <p:nvPr/>
        </p:nvGrpSpPr>
        <p:grpSpPr>
          <a:xfrm>
            <a:off x="-7816" y="6224321"/>
            <a:ext cx="12221305" cy="650730"/>
            <a:chOff x="-7816" y="6224321"/>
            <a:chExt cx="12221305" cy="650730"/>
          </a:xfrm>
        </p:grpSpPr>
        <p:sp>
          <p:nvSpPr>
            <p:cNvPr id="5" name="Rectangle 4">
              <a:extLst>
                <a:ext uri="{FF2B5EF4-FFF2-40B4-BE49-F238E27FC236}">
                  <a16:creationId xmlns:a16="http://schemas.microsoft.com/office/drawing/2014/main" id="{059306E0-2C30-253B-2073-3EB0F7B5314E}"/>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A blue and white logo&#10;&#10;Description automatically generated">
              <a:extLst>
                <a:ext uri="{FF2B5EF4-FFF2-40B4-BE49-F238E27FC236}">
                  <a16:creationId xmlns:a16="http://schemas.microsoft.com/office/drawing/2014/main" id="{17E75A0F-C2F2-6909-155F-0D45FFEB3AE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565335167"/>
      </p:ext>
    </p:extLst>
  </p:cSld>
  <p:clrMapOvr>
    <a:masterClrMapping/>
  </p:clrMapOvr>
  <p:transition>
    <p:fade/>
  </p:transition>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4" name="Title 14">
            <a:extLst>
              <a:ext uri="{FF2B5EF4-FFF2-40B4-BE49-F238E27FC236}">
                <a16:creationId xmlns:a16="http://schemas.microsoft.com/office/drawing/2014/main" id="{BCFC9C8A-B55A-FD9B-11A6-F82B01D59720}"/>
              </a:ext>
            </a:extLst>
          </p:cNvPr>
          <p:cNvSpPr txBox="1">
            <a:spLocks/>
          </p:cNvSpPr>
          <p:nvPr/>
        </p:nvSpPr>
        <p:spPr>
          <a:xfrm>
            <a:off x="2498919" y="-403679"/>
            <a:ext cx="1831793" cy="24769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algn="ctr"/>
            <a:r>
              <a:rPr lang="en-US" sz="11500">
                <a:solidFill>
                  <a:srgbClr val="F05B4A"/>
                </a:solidFill>
                <a:latin typeface="Arial"/>
                <a:cs typeface="Arial"/>
              </a:rPr>
              <a:t>*</a:t>
            </a:r>
          </a:p>
        </p:txBody>
      </p:sp>
      <p:sp>
        <p:nvSpPr>
          <p:cNvPr id="53" name="Rectangle: Rounded Corners 52">
            <a:extLst>
              <a:ext uri="{FF2B5EF4-FFF2-40B4-BE49-F238E27FC236}">
                <a16:creationId xmlns:a16="http://schemas.microsoft.com/office/drawing/2014/main" id="{029C08EB-26A2-7304-3563-E366E4B8B505}"/>
              </a:ext>
            </a:extLst>
          </p:cNvPr>
          <p:cNvSpPr/>
          <p:nvPr/>
        </p:nvSpPr>
        <p:spPr>
          <a:xfrm>
            <a:off x="4684058" y="823684"/>
            <a:ext cx="8606971" cy="5210629"/>
          </a:xfrm>
          <a:prstGeom prst="roundRect">
            <a:avLst>
              <a:gd name="adj" fmla="val 9425"/>
            </a:avLst>
          </a:prstGeom>
          <a:solidFill>
            <a:srgbClr val="F05B4A">
              <a:alpha val="12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TextBox 24">
            <a:extLst>
              <a:ext uri="{FF2B5EF4-FFF2-40B4-BE49-F238E27FC236}">
                <a16:creationId xmlns:a16="http://schemas.microsoft.com/office/drawing/2014/main" id="{E9FF48F4-9436-CEB3-79DB-D317B92E6B2D}"/>
              </a:ext>
            </a:extLst>
          </p:cNvPr>
          <p:cNvSpPr txBox="1"/>
          <p:nvPr/>
        </p:nvSpPr>
        <p:spPr>
          <a:xfrm>
            <a:off x="4825146" y="1043731"/>
            <a:ext cx="8324797" cy="4770537"/>
          </a:xfrm>
          <a:prstGeom prst="rect">
            <a:avLst/>
          </a:prstGeom>
          <a:noFill/>
        </p:spPr>
        <p:txBody>
          <a:bodyPr wrap="square">
            <a:spAutoFit/>
          </a:bodyPr>
          <a:lstStyle/>
          <a:p>
            <a:r>
              <a:rPr lang="en-US" sz="2400">
                <a:solidFill>
                  <a:schemeClr val="tx1">
                    <a:lumMod val="75000"/>
                    <a:lumOff val="25000"/>
                  </a:schemeClr>
                </a:solidFill>
                <a:latin typeface="Arial"/>
                <a:cs typeface="Arial"/>
              </a:rPr>
              <a:t>analysis		</a:t>
            </a:r>
            <a:r>
              <a:rPr lang="en-US" sz="2400" b="1">
                <a:solidFill>
                  <a:schemeClr val="tx1">
                    <a:lumMod val="75000"/>
                    <a:lumOff val="25000"/>
                  </a:schemeClr>
                </a:solidFill>
                <a:latin typeface="Arial"/>
                <a:cs typeface="Arial"/>
              </a:rPr>
              <a:t>12 176</a:t>
            </a:r>
            <a:endParaRPr lang="en-US" sz="2400">
              <a:solidFill>
                <a:schemeClr val="tx1">
                  <a:lumMod val="75000"/>
                  <a:lumOff val="25000"/>
                </a:schemeClr>
              </a:solidFill>
              <a:latin typeface="Arial"/>
              <a:cs typeface="Arial"/>
            </a:endParaRPr>
          </a:p>
          <a:p>
            <a:endParaRPr lang="en-US" sz="2400">
              <a:solidFill>
                <a:schemeClr val="tx1">
                  <a:lumMod val="75000"/>
                  <a:lumOff val="25000"/>
                </a:schemeClr>
              </a:solidFill>
              <a:latin typeface="Arial"/>
              <a:cs typeface="Arial"/>
            </a:endParaRPr>
          </a:p>
          <a:p>
            <a:r>
              <a:rPr lang="en-US" sz="2400">
                <a:solidFill>
                  <a:schemeClr val="tx1">
                    <a:lumMod val="75000"/>
                    <a:lumOff val="25000"/>
                  </a:schemeClr>
                </a:solidFill>
                <a:latin typeface="Arial"/>
                <a:cs typeface="Arial"/>
              </a:rPr>
              <a:t>analysis*		</a:t>
            </a:r>
            <a:r>
              <a:rPr lang="en-US" sz="2400" b="1">
                <a:solidFill>
                  <a:schemeClr val="tx1">
                    <a:lumMod val="75000"/>
                    <a:lumOff val="25000"/>
                  </a:schemeClr>
                </a:solidFill>
                <a:latin typeface="Arial"/>
                <a:cs typeface="Arial"/>
              </a:rPr>
              <a:t>11 267</a:t>
            </a:r>
          </a:p>
          <a:p>
            <a:endParaRPr lang="en-US" sz="2400">
              <a:solidFill>
                <a:schemeClr val="tx1">
                  <a:lumMod val="75000"/>
                  <a:lumOff val="25000"/>
                </a:schemeClr>
              </a:solidFill>
              <a:latin typeface="Arial"/>
              <a:cs typeface="Arial"/>
            </a:endParaRPr>
          </a:p>
          <a:p>
            <a:r>
              <a:rPr lang="en-US" sz="2400" err="1">
                <a:solidFill>
                  <a:schemeClr val="tx1">
                    <a:lumMod val="75000"/>
                    <a:lumOff val="25000"/>
                  </a:schemeClr>
                </a:solidFill>
                <a:latin typeface="Arial"/>
                <a:cs typeface="Arial"/>
              </a:rPr>
              <a:t>analys</a:t>
            </a:r>
            <a:r>
              <a:rPr lang="en-US" sz="2400">
                <a:solidFill>
                  <a:schemeClr val="tx1">
                    <a:lumMod val="75000"/>
                    <a:lumOff val="25000"/>
                  </a:schemeClr>
                </a:solidFill>
                <a:latin typeface="Arial"/>
                <a:cs typeface="Arial"/>
              </a:rPr>
              <a:t>*		</a:t>
            </a:r>
            <a:r>
              <a:rPr lang="en-US" sz="2400" b="1">
                <a:solidFill>
                  <a:schemeClr val="tx1">
                    <a:lumMod val="75000"/>
                    <a:lumOff val="25000"/>
                  </a:schemeClr>
                </a:solidFill>
                <a:latin typeface="Arial"/>
                <a:cs typeface="Arial"/>
              </a:rPr>
              <a:t>13 320</a:t>
            </a:r>
          </a:p>
          <a:p>
            <a:endParaRPr lang="en-US" sz="2400">
              <a:solidFill>
                <a:schemeClr val="tx1">
                  <a:lumMod val="75000"/>
                  <a:lumOff val="25000"/>
                </a:schemeClr>
              </a:solidFill>
              <a:latin typeface="Arial"/>
              <a:cs typeface="Arial"/>
            </a:endParaRPr>
          </a:p>
          <a:p>
            <a:r>
              <a:rPr lang="en-US" sz="2400" err="1">
                <a:solidFill>
                  <a:schemeClr val="tx1">
                    <a:lumMod val="75000"/>
                    <a:lumOff val="25000"/>
                  </a:schemeClr>
                </a:solidFill>
                <a:latin typeface="Arial"/>
                <a:cs typeface="Arial"/>
              </a:rPr>
              <a:t>analyz</a:t>
            </a:r>
            <a:r>
              <a:rPr lang="en-US" sz="2400">
                <a:solidFill>
                  <a:schemeClr val="tx1">
                    <a:lumMod val="75000"/>
                    <a:lumOff val="25000"/>
                  </a:schemeClr>
                </a:solidFill>
                <a:latin typeface="Arial"/>
                <a:cs typeface="Arial"/>
              </a:rPr>
              <a:t>*		</a:t>
            </a:r>
            <a:r>
              <a:rPr lang="en-US" sz="2400" b="1">
                <a:solidFill>
                  <a:schemeClr val="tx1">
                    <a:lumMod val="75000"/>
                    <a:lumOff val="25000"/>
                  </a:schemeClr>
                </a:solidFill>
                <a:latin typeface="Arial"/>
                <a:cs typeface="Arial"/>
              </a:rPr>
              <a:t>486</a:t>
            </a:r>
          </a:p>
          <a:p>
            <a:endParaRPr lang="en-US" sz="2400">
              <a:solidFill>
                <a:schemeClr val="tx1">
                  <a:lumMod val="75000"/>
                  <a:lumOff val="25000"/>
                </a:schemeClr>
              </a:solidFill>
              <a:latin typeface="Arial"/>
              <a:cs typeface="Arial"/>
            </a:endParaRPr>
          </a:p>
          <a:p>
            <a:r>
              <a:rPr lang="en-US" sz="2400" err="1">
                <a:solidFill>
                  <a:schemeClr val="tx1">
                    <a:lumMod val="75000"/>
                    <a:lumOff val="25000"/>
                  </a:schemeClr>
                </a:solidFill>
                <a:latin typeface="Arial"/>
                <a:cs typeface="Arial"/>
              </a:rPr>
              <a:t>analy</a:t>
            </a:r>
            <a:r>
              <a:rPr lang="en-US" sz="2400">
                <a:solidFill>
                  <a:schemeClr val="tx1">
                    <a:lumMod val="75000"/>
                    <a:lumOff val="25000"/>
                  </a:schemeClr>
                </a:solidFill>
                <a:latin typeface="Arial"/>
                <a:cs typeface="Arial"/>
              </a:rPr>
              <a:t>*			</a:t>
            </a:r>
            <a:r>
              <a:rPr lang="en-US" sz="2400" b="1">
                <a:solidFill>
                  <a:schemeClr val="tx1">
                    <a:lumMod val="75000"/>
                    <a:lumOff val="25000"/>
                  </a:schemeClr>
                </a:solidFill>
                <a:latin typeface="Arial"/>
                <a:cs typeface="Arial"/>
              </a:rPr>
              <a:t>16 162</a:t>
            </a:r>
          </a:p>
          <a:p>
            <a:r>
              <a:rPr lang="en-US" sz="2000">
                <a:solidFill>
                  <a:srgbClr val="8B170B"/>
                </a:solidFill>
                <a:latin typeface="Arial"/>
                <a:cs typeface="Arial"/>
              </a:rPr>
              <a:t>analysis, </a:t>
            </a:r>
            <a:r>
              <a:rPr lang="en-US" sz="2000" err="1">
                <a:solidFill>
                  <a:srgbClr val="8B170B"/>
                </a:solidFill>
                <a:latin typeface="Arial"/>
                <a:cs typeface="Arial"/>
              </a:rPr>
              <a:t>analyse</a:t>
            </a:r>
            <a:r>
              <a:rPr lang="en-US" sz="2000">
                <a:solidFill>
                  <a:srgbClr val="8B170B"/>
                </a:solidFill>
                <a:latin typeface="Arial"/>
                <a:cs typeface="Arial"/>
              </a:rPr>
              <a:t>, analyze, analyses, analyzes, analyst, </a:t>
            </a:r>
            <a:br>
              <a:rPr lang="en-US" sz="2000">
                <a:solidFill>
                  <a:srgbClr val="8B170B"/>
                </a:solidFill>
                <a:latin typeface="Arial"/>
                <a:cs typeface="Arial"/>
              </a:rPr>
            </a:br>
            <a:r>
              <a:rPr lang="en-US" sz="2000" err="1">
                <a:solidFill>
                  <a:srgbClr val="8B170B"/>
                </a:solidFill>
                <a:latin typeface="Arial"/>
                <a:cs typeface="Arial"/>
              </a:rPr>
              <a:t>analysed</a:t>
            </a:r>
            <a:r>
              <a:rPr lang="en-US" sz="2000">
                <a:solidFill>
                  <a:srgbClr val="8B170B"/>
                </a:solidFill>
                <a:latin typeface="Arial"/>
                <a:cs typeface="Arial"/>
              </a:rPr>
              <a:t>, analyzed, </a:t>
            </a:r>
            <a:r>
              <a:rPr lang="en-US" sz="2000" err="1">
                <a:solidFill>
                  <a:srgbClr val="8B170B"/>
                </a:solidFill>
                <a:latin typeface="Arial"/>
                <a:cs typeface="Arial"/>
              </a:rPr>
              <a:t>analyser</a:t>
            </a:r>
            <a:r>
              <a:rPr lang="en-US" sz="2000">
                <a:solidFill>
                  <a:srgbClr val="8B170B"/>
                </a:solidFill>
                <a:latin typeface="Arial"/>
                <a:cs typeface="Arial"/>
              </a:rPr>
              <a:t>, analyzer, </a:t>
            </a:r>
            <a:r>
              <a:rPr lang="en-US" sz="2000" err="1">
                <a:solidFill>
                  <a:srgbClr val="8B170B"/>
                </a:solidFill>
                <a:latin typeface="Arial"/>
                <a:cs typeface="Arial"/>
              </a:rPr>
              <a:t>analysers</a:t>
            </a:r>
            <a:r>
              <a:rPr lang="en-US" sz="2000">
                <a:solidFill>
                  <a:srgbClr val="8B170B"/>
                </a:solidFill>
                <a:latin typeface="Arial"/>
                <a:cs typeface="Arial"/>
              </a:rPr>
              <a:t>, analyzers</a:t>
            </a:r>
            <a:endParaRPr lang="en-US" sz="2400">
              <a:solidFill>
                <a:srgbClr val="8B170B"/>
              </a:solidFill>
              <a:latin typeface="Arial"/>
              <a:cs typeface="Arial"/>
            </a:endParaRPr>
          </a:p>
          <a:p>
            <a:endParaRPr lang="en-US" sz="2400">
              <a:solidFill>
                <a:schemeClr val="tx1">
                  <a:lumMod val="75000"/>
                  <a:lumOff val="25000"/>
                </a:schemeClr>
              </a:solidFill>
              <a:latin typeface="Arial"/>
              <a:cs typeface="Arial"/>
            </a:endParaRPr>
          </a:p>
          <a:p>
            <a:r>
              <a:rPr lang="en-US" sz="2400">
                <a:solidFill>
                  <a:schemeClr val="tx1">
                    <a:lumMod val="75000"/>
                    <a:lumOff val="25000"/>
                  </a:schemeClr>
                </a:solidFill>
                <a:latin typeface="Arial"/>
                <a:cs typeface="Arial"/>
              </a:rPr>
              <a:t>ana*			</a:t>
            </a:r>
            <a:r>
              <a:rPr lang="en-US" sz="2400" b="1">
                <a:solidFill>
                  <a:schemeClr val="tx1">
                    <a:lumMod val="75000"/>
                    <a:lumOff val="25000"/>
                  </a:schemeClr>
                </a:solidFill>
                <a:latin typeface="Arial"/>
                <a:cs typeface="Arial"/>
              </a:rPr>
              <a:t>19 097</a:t>
            </a:r>
            <a:endParaRPr lang="en-NZ" sz="2400" b="1"/>
          </a:p>
        </p:txBody>
      </p:sp>
      <p:sp>
        <p:nvSpPr>
          <p:cNvPr id="2" name="Title 14">
            <a:extLst>
              <a:ext uri="{FF2B5EF4-FFF2-40B4-BE49-F238E27FC236}">
                <a16:creationId xmlns:a16="http://schemas.microsoft.com/office/drawing/2014/main" id="{248873FD-88D9-BEA1-8809-DDC5A755C035}"/>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Truncation</a:t>
            </a:r>
          </a:p>
        </p:txBody>
      </p:sp>
      <p:sp>
        <p:nvSpPr>
          <p:cNvPr id="3" name="TextBox 2">
            <a:extLst>
              <a:ext uri="{FF2B5EF4-FFF2-40B4-BE49-F238E27FC236}">
                <a16:creationId xmlns:a16="http://schemas.microsoft.com/office/drawing/2014/main" id="{B11FB3CC-A6E4-9D21-3BC7-CAE681F2E020}"/>
              </a:ext>
            </a:extLst>
          </p:cNvPr>
          <p:cNvSpPr txBox="1"/>
          <p:nvPr/>
        </p:nvSpPr>
        <p:spPr>
          <a:xfrm>
            <a:off x="327425" y="1443842"/>
            <a:ext cx="4143937" cy="3970318"/>
          </a:xfrm>
          <a:prstGeom prst="rect">
            <a:avLst/>
          </a:prstGeom>
          <a:noFill/>
        </p:spPr>
        <p:txBody>
          <a:bodyPr wrap="square" lIns="91440" tIns="45720" rIns="91440" bIns="45720" rtlCol="0" anchor="ctr">
            <a:spAutoFit/>
          </a:bodyPr>
          <a:lstStyle/>
          <a:p>
            <a:r>
              <a:rPr lang="en-US" sz="2800">
                <a:solidFill>
                  <a:schemeClr val="tx1">
                    <a:lumMod val="75000"/>
                    <a:lumOff val="25000"/>
                  </a:schemeClr>
                </a:solidFill>
                <a:latin typeface="Arial"/>
                <a:cs typeface="Arial"/>
              </a:rPr>
              <a:t>Using a truncation symbol like * expands a keyword to include all possible variations of a word. </a:t>
            </a:r>
          </a:p>
          <a:p>
            <a:endParaRPr lang="en-US" sz="2800">
              <a:solidFill>
                <a:schemeClr val="tx1">
                  <a:lumMod val="75000"/>
                  <a:lumOff val="25000"/>
                </a:schemeClr>
              </a:solidFill>
              <a:latin typeface="Arial"/>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Child* = child, children, childhood</a:t>
            </a:r>
            <a:endParaRPr kumimoji="0" lang="en-US" sz="2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endParaRPr lang="en-US" sz="2800">
              <a:solidFill>
                <a:schemeClr val="tx1">
                  <a:lumMod val="75000"/>
                  <a:lumOff val="25000"/>
                </a:schemeClr>
              </a:solidFill>
            </a:endParaRPr>
          </a:p>
        </p:txBody>
      </p:sp>
      <p:grpSp>
        <p:nvGrpSpPr>
          <p:cNvPr id="13" name="Group 12">
            <a:extLst>
              <a:ext uri="{FF2B5EF4-FFF2-40B4-BE49-F238E27FC236}">
                <a16:creationId xmlns:a16="http://schemas.microsoft.com/office/drawing/2014/main" id="{7F8E2913-8CD5-9FFB-7D74-3534CC8F2B84}"/>
              </a:ext>
            </a:extLst>
          </p:cNvPr>
          <p:cNvGrpSpPr/>
          <p:nvPr/>
        </p:nvGrpSpPr>
        <p:grpSpPr>
          <a:xfrm>
            <a:off x="8779056" y="2476987"/>
            <a:ext cx="2110740" cy="476786"/>
            <a:chOff x="9214485" y="3072073"/>
            <a:chExt cx="2110740" cy="476786"/>
          </a:xfrm>
        </p:grpSpPr>
        <p:pic>
          <p:nvPicPr>
            <p:cNvPr id="14" name="Graphic 13" descr="Books outline">
              <a:extLst>
                <a:ext uri="{FF2B5EF4-FFF2-40B4-BE49-F238E27FC236}">
                  <a16:creationId xmlns:a16="http://schemas.microsoft.com/office/drawing/2014/main" id="{FB15C08C-3913-EDEE-C8FD-10E6A7D9A2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14485" y="3072341"/>
              <a:ext cx="476250" cy="476250"/>
            </a:xfrm>
            <a:prstGeom prst="rect">
              <a:avLst/>
            </a:prstGeom>
          </p:spPr>
        </p:pic>
        <p:pic>
          <p:nvPicPr>
            <p:cNvPr id="16" name="Graphic 15" descr="Books outline">
              <a:extLst>
                <a:ext uri="{FF2B5EF4-FFF2-40B4-BE49-F238E27FC236}">
                  <a16:creationId xmlns:a16="http://schemas.microsoft.com/office/drawing/2014/main" id="{0943BAC4-E7B8-2511-48A1-0629368ADD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59315" y="3072609"/>
              <a:ext cx="476250" cy="476250"/>
            </a:xfrm>
            <a:prstGeom prst="rect">
              <a:avLst/>
            </a:prstGeom>
          </p:spPr>
        </p:pic>
        <p:pic>
          <p:nvPicPr>
            <p:cNvPr id="17" name="Graphic 16" descr="Books outline">
              <a:extLst>
                <a:ext uri="{FF2B5EF4-FFF2-40B4-BE49-F238E27FC236}">
                  <a16:creationId xmlns:a16="http://schemas.microsoft.com/office/drawing/2014/main" id="{4989A04C-A955-45EF-923C-76D6E12422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04145" y="3072073"/>
              <a:ext cx="476250" cy="476250"/>
            </a:xfrm>
            <a:prstGeom prst="rect">
              <a:avLst/>
            </a:prstGeom>
          </p:spPr>
        </p:pic>
        <p:pic>
          <p:nvPicPr>
            <p:cNvPr id="18" name="Graphic 17" descr="Books outline">
              <a:extLst>
                <a:ext uri="{FF2B5EF4-FFF2-40B4-BE49-F238E27FC236}">
                  <a16:creationId xmlns:a16="http://schemas.microsoft.com/office/drawing/2014/main" id="{7E9CAD77-7D02-1577-2D88-5FEAFE0DC6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8975" y="3072073"/>
              <a:ext cx="476250" cy="476250"/>
            </a:xfrm>
            <a:prstGeom prst="rect">
              <a:avLst/>
            </a:prstGeom>
          </p:spPr>
        </p:pic>
      </p:grpSp>
      <p:grpSp>
        <p:nvGrpSpPr>
          <p:cNvPr id="26" name="Group 25">
            <a:extLst>
              <a:ext uri="{FF2B5EF4-FFF2-40B4-BE49-F238E27FC236}">
                <a16:creationId xmlns:a16="http://schemas.microsoft.com/office/drawing/2014/main" id="{B3C83D34-37C7-E21B-6B98-3847DCA69F5C}"/>
              </a:ext>
            </a:extLst>
          </p:cNvPr>
          <p:cNvGrpSpPr/>
          <p:nvPr/>
        </p:nvGrpSpPr>
        <p:grpSpPr>
          <a:xfrm>
            <a:off x="8779056" y="1059983"/>
            <a:ext cx="1565910" cy="476786"/>
            <a:chOff x="9214485" y="3072073"/>
            <a:chExt cx="1565910" cy="476786"/>
          </a:xfrm>
        </p:grpSpPr>
        <p:pic>
          <p:nvPicPr>
            <p:cNvPr id="27" name="Graphic 26" descr="Books outline">
              <a:extLst>
                <a:ext uri="{FF2B5EF4-FFF2-40B4-BE49-F238E27FC236}">
                  <a16:creationId xmlns:a16="http://schemas.microsoft.com/office/drawing/2014/main" id="{4AB787D2-B4EF-FCF3-E98C-B0F1C07342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14485" y="3072341"/>
              <a:ext cx="476250" cy="476250"/>
            </a:xfrm>
            <a:prstGeom prst="rect">
              <a:avLst/>
            </a:prstGeom>
          </p:spPr>
        </p:pic>
        <p:pic>
          <p:nvPicPr>
            <p:cNvPr id="28" name="Graphic 27" descr="Books outline">
              <a:extLst>
                <a:ext uri="{FF2B5EF4-FFF2-40B4-BE49-F238E27FC236}">
                  <a16:creationId xmlns:a16="http://schemas.microsoft.com/office/drawing/2014/main" id="{1125916D-8600-7398-D814-0E8D512F92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59315" y="3072609"/>
              <a:ext cx="476250" cy="476250"/>
            </a:xfrm>
            <a:prstGeom prst="rect">
              <a:avLst/>
            </a:prstGeom>
          </p:spPr>
        </p:pic>
        <p:pic>
          <p:nvPicPr>
            <p:cNvPr id="29" name="Graphic 28" descr="Books outline">
              <a:extLst>
                <a:ext uri="{FF2B5EF4-FFF2-40B4-BE49-F238E27FC236}">
                  <a16:creationId xmlns:a16="http://schemas.microsoft.com/office/drawing/2014/main" id="{8EC97AFA-5A5B-729B-BDC8-E4693880CD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04145" y="3072073"/>
              <a:ext cx="476250" cy="476250"/>
            </a:xfrm>
            <a:prstGeom prst="rect">
              <a:avLst/>
            </a:prstGeom>
          </p:spPr>
        </p:pic>
      </p:grpSp>
      <p:grpSp>
        <p:nvGrpSpPr>
          <p:cNvPr id="38" name="Group 37">
            <a:extLst>
              <a:ext uri="{FF2B5EF4-FFF2-40B4-BE49-F238E27FC236}">
                <a16:creationId xmlns:a16="http://schemas.microsoft.com/office/drawing/2014/main" id="{904D99F1-70AC-6D6E-0A10-5DB24C2AB1D4}"/>
              </a:ext>
            </a:extLst>
          </p:cNvPr>
          <p:cNvGrpSpPr/>
          <p:nvPr/>
        </p:nvGrpSpPr>
        <p:grpSpPr>
          <a:xfrm>
            <a:off x="8779056" y="1762612"/>
            <a:ext cx="1021080" cy="476518"/>
            <a:chOff x="8779056" y="1762612"/>
            <a:chExt cx="1021080" cy="476518"/>
          </a:xfrm>
        </p:grpSpPr>
        <p:pic>
          <p:nvPicPr>
            <p:cNvPr id="32" name="Graphic 31" descr="Books outline">
              <a:extLst>
                <a:ext uri="{FF2B5EF4-FFF2-40B4-BE49-F238E27FC236}">
                  <a16:creationId xmlns:a16="http://schemas.microsoft.com/office/drawing/2014/main" id="{A7585E88-DC34-7FEF-9E3D-576870DC36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9056" y="1762612"/>
              <a:ext cx="476250" cy="476250"/>
            </a:xfrm>
            <a:prstGeom prst="rect">
              <a:avLst/>
            </a:prstGeom>
          </p:spPr>
        </p:pic>
        <p:pic>
          <p:nvPicPr>
            <p:cNvPr id="33" name="Graphic 32" descr="Books outline">
              <a:extLst>
                <a:ext uri="{FF2B5EF4-FFF2-40B4-BE49-F238E27FC236}">
                  <a16:creationId xmlns:a16="http://schemas.microsoft.com/office/drawing/2014/main" id="{49A99A84-B027-23C3-1969-04A47BA679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23886" y="1762880"/>
              <a:ext cx="476250" cy="476250"/>
            </a:xfrm>
            <a:prstGeom prst="rect">
              <a:avLst/>
            </a:prstGeom>
          </p:spPr>
        </p:pic>
      </p:grpSp>
      <p:pic>
        <p:nvPicPr>
          <p:cNvPr id="36" name="Graphic 35" descr="Books outline">
            <a:extLst>
              <a:ext uri="{FF2B5EF4-FFF2-40B4-BE49-F238E27FC236}">
                <a16:creationId xmlns:a16="http://schemas.microsoft.com/office/drawing/2014/main" id="{D831A187-E597-B801-1E02-6B68562FB9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7181" y="3248999"/>
            <a:ext cx="360000" cy="360000"/>
          </a:xfrm>
          <a:prstGeom prst="rect">
            <a:avLst/>
          </a:prstGeom>
        </p:spPr>
      </p:pic>
      <p:grpSp>
        <p:nvGrpSpPr>
          <p:cNvPr id="39" name="Group 38">
            <a:extLst>
              <a:ext uri="{FF2B5EF4-FFF2-40B4-BE49-F238E27FC236}">
                <a16:creationId xmlns:a16="http://schemas.microsoft.com/office/drawing/2014/main" id="{BAB8E6EF-94CF-8BB6-4633-12AB49F5DF09}"/>
              </a:ext>
            </a:extLst>
          </p:cNvPr>
          <p:cNvGrpSpPr/>
          <p:nvPr/>
        </p:nvGrpSpPr>
        <p:grpSpPr>
          <a:xfrm>
            <a:off x="8779056" y="3906698"/>
            <a:ext cx="2110740" cy="476786"/>
            <a:chOff x="9214485" y="3072073"/>
            <a:chExt cx="2110740" cy="476786"/>
          </a:xfrm>
        </p:grpSpPr>
        <p:pic>
          <p:nvPicPr>
            <p:cNvPr id="40" name="Graphic 39" descr="Books outline">
              <a:extLst>
                <a:ext uri="{FF2B5EF4-FFF2-40B4-BE49-F238E27FC236}">
                  <a16:creationId xmlns:a16="http://schemas.microsoft.com/office/drawing/2014/main" id="{A4249914-000E-1EF9-C380-89130FFC86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14485" y="3072341"/>
              <a:ext cx="476250" cy="476250"/>
            </a:xfrm>
            <a:prstGeom prst="rect">
              <a:avLst/>
            </a:prstGeom>
          </p:spPr>
        </p:pic>
        <p:pic>
          <p:nvPicPr>
            <p:cNvPr id="41" name="Graphic 40" descr="Books outline">
              <a:extLst>
                <a:ext uri="{FF2B5EF4-FFF2-40B4-BE49-F238E27FC236}">
                  <a16:creationId xmlns:a16="http://schemas.microsoft.com/office/drawing/2014/main" id="{32B33ED1-589C-BB63-3519-491A4BB865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59315" y="3072609"/>
              <a:ext cx="476250" cy="476250"/>
            </a:xfrm>
            <a:prstGeom prst="rect">
              <a:avLst/>
            </a:prstGeom>
          </p:spPr>
        </p:pic>
        <p:pic>
          <p:nvPicPr>
            <p:cNvPr id="42" name="Graphic 41" descr="Books outline">
              <a:extLst>
                <a:ext uri="{FF2B5EF4-FFF2-40B4-BE49-F238E27FC236}">
                  <a16:creationId xmlns:a16="http://schemas.microsoft.com/office/drawing/2014/main" id="{71E4CF2E-94FC-AD2F-70D9-6B7B4B3F18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04145" y="3072073"/>
              <a:ext cx="476250" cy="476250"/>
            </a:xfrm>
            <a:prstGeom prst="rect">
              <a:avLst/>
            </a:prstGeom>
          </p:spPr>
        </p:pic>
        <p:pic>
          <p:nvPicPr>
            <p:cNvPr id="43" name="Graphic 42" descr="Books outline">
              <a:extLst>
                <a:ext uri="{FF2B5EF4-FFF2-40B4-BE49-F238E27FC236}">
                  <a16:creationId xmlns:a16="http://schemas.microsoft.com/office/drawing/2014/main" id="{83398B2D-5BE1-B3F0-855C-EB12322CE2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8975" y="3072073"/>
              <a:ext cx="476250" cy="476250"/>
            </a:xfrm>
            <a:prstGeom prst="rect">
              <a:avLst/>
            </a:prstGeom>
          </p:spPr>
        </p:pic>
      </p:grpSp>
      <p:pic>
        <p:nvPicPr>
          <p:cNvPr id="44" name="Graphic 43" descr="Books outline">
            <a:extLst>
              <a:ext uri="{FF2B5EF4-FFF2-40B4-BE49-F238E27FC236}">
                <a16:creationId xmlns:a16="http://schemas.microsoft.com/office/drawing/2014/main" id="{EFFE3B2E-84A6-F6B9-0992-939ECB1642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58376" y="3906698"/>
            <a:ext cx="476250" cy="476250"/>
          </a:xfrm>
          <a:prstGeom prst="rect">
            <a:avLst/>
          </a:prstGeom>
        </p:spPr>
      </p:pic>
      <p:pic>
        <p:nvPicPr>
          <p:cNvPr id="46" name="Graphic 45" descr="Books outline">
            <a:extLst>
              <a:ext uri="{FF2B5EF4-FFF2-40B4-BE49-F238E27FC236}">
                <a16:creationId xmlns:a16="http://schemas.microsoft.com/office/drawing/2014/main" id="{58847958-8C10-ACE9-5AB6-CBBA8F8B86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7618" y="5313151"/>
            <a:ext cx="476250" cy="476250"/>
          </a:xfrm>
          <a:prstGeom prst="rect">
            <a:avLst/>
          </a:prstGeom>
        </p:spPr>
      </p:pic>
      <p:pic>
        <p:nvPicPr>
          <p:cNvPr id="47" name="Graphic 46" descr="Books outline">
            <a:extLst>
              <a:ext uri="{FF2B5EF4-FFF2-40B4-BE49-F238E27FC236}">
                <a16:creationId xmlns:a16="http://schemas.microsoft.com/office/drawing/2014/main" id="{F872FBEE-ECA2-9153-5413-5AFC23F675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13180" y="5313419"/>
            <a:ext cx="476250" cy="476250"/>
          </a:xfrm>
          <a:prstGeom prst="rect">
            <a:avLst/>
          </a:prstGeom>
        </p:spPr>
      </p:pic>
      <p:pic>
        <p:nvPicPr>
          <p:cNvPr id="48" name="Graphic 47" descr="Books outline">
            <a:extLst>
              <a:ext uri="{FF2B5EF4-FFF2-40B4-BE49-F238E27FC236}">
                <a16:creationId xmlns:a16="http://schemas.microsoft.com/office/drawing/2014/main" id="{B5BB283F-5CCC-CD24-3E9C-CDE7780C9F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8742" y="5312883"/>
            <a:ext cx="476250" cy="476250"/>
          </a:xfrm>
          <a:prstGeom prst="rect">
            <a:avLst/>
          </a:prstGeom>
        </p:spPr>
      </p:pic>
      <p:pic>
        <p:nvPicPr>
          <p:cNvPr id="49" name="Graphic 48" descr="Books outline">
            <a:extLst>
              <a:ext uri="{FF2B5EF4-FFF2-40B4-BE49-F238E27FC236}">
                <a16:creationId xmlns:a16="http://schemas.microsoft.com/office/drawing/2014/main" id="{D4B5D542-9CA1-719A-DDF8-E1AB95E306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4304" y="5312883"/>
            <a:ext cx="476250" cy="476250"/>
          </a:xfrm>
          <a:prstGeom prst="rect">
            <a:avLst/>
          </a:prstGeom>
        </p:spPr>
      </p:pic>
      <p:pic>
        <p:nvPicPr>
          <p:cNvPr id="50" name="Graphic 49" descr="Books outline">
            <a:extLst>
              <a:ext uri="{FF2B5EF4-FFF2-40B4-BE49-F238E27FC236}">
                <a16:creationId xmlns:a16="http://schemas.microsoft.com/office/drawing/2014/main" id="{573403BA-9CA0-282E-7E3E-1B6673AFD8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19866" y="5312883"/>
            <a:ext cx="476250" cy="476250"/>
          </a:xfrm>
          <a:prstGeom prst="rect">
            <a:avLst/>
          </a:prstGeom>
        </p:spPr>
      </p:pic>
      <p:pic>
        <p:nvPicPr>
          <p:cNvPr id="51" name="Graphic 50" descr="Books outline">
            <a:extLst>
              <a:ext uri="{FF2B5EF4-FFF2-40B4-BE49-F238E27FC236}">
                <a16:creationId xmlns:a16="http://schemas.microsoft.com/office/drawing/2014/main" id="{9932545C-7517-DBA0-F6C3-F1EDDF091E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55428" y="5312883"/>
            <a:ext cx="476250" cy="476250"/>
          </a:xfrm>
          <a:prstGeom prst="rect">
            <a:avLst/>
          </a:prstGeom>
        </p:spPr>
      </p:pic>
      <p:pic>
        <p:nvPicPr>
          <p:cNvPr id="52" name="Graphic 51" descr="Books outline">
            <a:extLst>
              <a:ext uri="{FF2B5EF4-FFF2-40B4-BE49-F238E27FC236}">
                <a16:creationId xmlns:a16="http://schemas.microsoft.com/office/drawing/2014/main" id="{A5E1EF1B-46AF-6783-7C9E-4B02B4EF7F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90989" y="5312883"/>
            <a:ext cx="476250" cy="476250"/>
          </a:xfrm>
          <a:prstGeom prst="rect">
            <a:avLst/>
          </a:prstGeom>
        </p:spPr>
      </p:pic>
      <p:grpSp>
        <p:nvGrpSpPr>
          <p:cNvPr id="4" name="Group 3">
            <a:extLst>
              <a:ext uri="{FF2B5EF4-FFF2-40B4-BE49-F238E27FC236}">
                <a16:creationId xmlns:a16="http://schemas.microsoft.com/office/drawing/2014/main" id="{E23113B1-3E24-46D5-CD9F-204191D82DF5}"/>
              </a:ext>
            </a:extLst>
          </p:cNvPr>
          <p:cNvGrpSpPr/>
          <p:nvPr/>
        </p:nvGrpSpPr>
        <p:grpSpPr>
          <a:xfrm>
            <a:off x="-7816" y="6224321"/>
            <a:ext cx="12221305" cy="650730"/>
            <a:chOff x="-7816" y="6224321"/>
            <a:chExt cx="12221305" cy="650730"/>
          </a:xfrm>
        </p:grpSpPr>
        <p:sp>
          <p:nvSpPr>
            <p:cNvPr id="5" name="Rectangle 4">
              <a:extLst>
                <a:ext uri="{FF2B5EF4-FFF2-40B4-BE49-F238E27FC236}">
                  <a16:creationId xmlns:a16="http://schemas.microsoft.com/office/drawing/2014/main" id="{51E647BE-B297-B9BA-CF95-8819DA95DA6F}"/>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A blue and white logo&#10;&#10;Description automatically generated">
              <a:extLst>
                <a:ext uri="{FF2B5EF4-FFF2-40B4-BE49-F238E27FC236}">
                  <a16:creationId xmlns:a16="http://schemas.microsoft.com/office/drawing/2014/main" id="{5FF84081-728C-1282-9B5C-9302D02619F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2702969737"/>
      </p:ext>
    </p:extLst>
  </p:cSld>
  <p:clrMapOvr>
    <a:masterClrMapping/>
  </p:clrMapOvr>
  <p:transition>
    <p:fade/>
  </p:transition>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A597814E-870D-6DB5-36C5-F7B5B36139F7}"/>
              </a:ext>
            </a:extLst>
          </p:cNvPr>
          <p:cNvSpPr txBox="1"/>
          <p:nvPr/>
        </p:nvSpPr>
        <p:spPr>
          <a:xfrm>
            <a:off x="7010402" y="1309220"/>
            <a:ext cx="4978398" cy="3662541"/>
          </a:xfrm>
          <a:prstGeom prst="rect">
            <a:avLst/>
          </a:prstGeom>
          <a:no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solidFill>
                  <a:schemeClr val="tx1">
                    <a:lumMod val="75000"/>
                    <a:lumOff val="25000"/>
                  </a:schemeClr>
                </a:solidFill>
                <a:latin typeface="Arial"/>
                <a:cs typeface="Arial"/>
              </a:rPr>
              <a:t>Combine with a truncation (</a:t>
            </a:r>
            <a:r>
              <a:rPr lang="en-US" sz="2800">
                <a:solidFill>
                  <a:srgbClr val="8B170B"/>
                </a:solidFill>
                <a:latin typeface="Arial"/>
                <a:cs typeface="Arial"/>
              </a:rPr>
              <a:t>*</a:t>
            </a:r>
            <a:r>
              <a:rPr lang="en-US" sz="2800">
                <a:solidFill>
                  <a:schemeClr val="tx1">
                    <a:lumMod val="75000"/>
                    <a:lumOff val="25000"/>
                  </a:schemeClr>
                </a:solidFill>
                <a:latin typeface="Arial"/>
                <a:cs typeface="Arial"/>
              </a:rPr>
              <a:t>) to get more variations.</a:t>
            </a:r>
          </a:p>
          <a:p>
            <a:endParaRPr lang="en-US" sz="2800">
              <a:solidFill>
                <a:schemeClr val="tx1">
                  <a:lumMod val="75000"/>
                  <a:lumOff val="25000"/>
                </a:schemeClr>
              </a:solidFill>
              <a:latin typeface="Arial"/>
              <a:cs typeface="Arial"/>
            </a:endParaRPr>
          </a:p>
          <a:p>
            <a:r>
              <a:rPr lang="en-US" sz="3600" err="1">
                <a:solidFill>
                  <a:schemeClr val="tx1">
                    <a:lumMod val="75000"/>
                    <a:lumOff val="25000"/>
                  </a:schemeClr>
                </a:solidFill>
                <a:latin typeface="Arial"/>
                <a:cs typeface="Arial"/>
              </a:rPr>
              <a:t>Organi</a:t>
            </a:r>
            <a:r>
              <a:rPr lang="en-US" sz="3600" b="1" err="1">
                <a:solidFill>
                  <a:srgbClr val="8B170B"/>
                </a:solidFill>
                <a:latin typeface="Arial"/>
                <a:cs typeface="Arial"/>
              </a:rPr>
              <a:t>?</a:t>
            </a:r>
            <a:r>
              <a:rPr lang="en-US" sz="3600" err="1">
                <a:solidFill>
                  <a:schemeClr val="tx1">
                    <a:lumMod val="75000"/>
                    <a:lumOff val="25000"/>
                  </a:schemeClr>
                </a:solidFill>
                <a:latin typeface="Arial"/>
                <a:cs typeface="Arial"/>
              </a:rPr>
              <a:t>ation</a:t>
            </a:r>
            <a:r>
              <a:rPr lang="en-US" sz="3600" b="1">
                <a:solidFill>
                  <a:srgbClr val="8B170B"/>
                </a:solidFill>
                <a:latin typeface="Arial"/>
                <a:cs typeface="Arial"/>
              </a:rPr>
              <a:t>*</a:t>
            </a:r>
          </a:p>
          <a:p>
            <a:r>
              <a:rPr lang="en-US" sz="2800" err="1">
                <a:solidFill>
                  <a:srgbClr val="8B170B"/>
                </a:solidFill>
                <a:latin typeface="Arial"/>
                <a:cs typeface="Arial"/>
              </a:rPr>
              <a:t>organisation</a:t>
            </a:r>
            <a:r>
              <a:rPr lang="en-US" sz="2800">
                <a:solidFill>
                  <a:srgbClr val="8B170B"/>
                </a:solidFill>
                <a:latin typeface="Arial"/>
                <a:cs typeface="Arial"/>
              </a:rPr>
              <a:t>, </a:t>
            </a:r>
          </a:p>
          <a:p>
            <a:r>
              <a:rPr lang="en-US" sz="2800">
                <a:solidFill>
                  <a:srgbClr val="8B170B"/>
                </a:solidFill>
                <a:latin typeface="Arial"/>
                <a:cs typeface="Arial"/>
              </a:rPr>
              <a:t>organization, </a:t>
            </a:r>
          </a:p>
          <a:p>
            <a:r>
              <a:rPr lang="en-US" sz="2800" err="1">
                <a:solidFill>
                  <a:srgbClr val="8B170B"/>
                </a:solidFill>
                <a:latin typeface="Arial"/>
                <a:cs typeface="Arial"/>
              </a:rPr>
              <a:t>organisational</a:t>
            </a:r>
            <a:r>
              <a:rPr lang="en-US" sz="2800">
                <a:solidFill>
                  <a:srgbClr val="8B170B"/>
                </a:solidFill>
                <a:latin typeface="Arial"/>
                <a:cs typeface="Arial"/>
              </a:rPr>
              <a:t>,</a:t>
            </a:r>
          </a:p>
          <a:p>
            <a:r>
              <a:rPr lang="en-US" sz="2800">
                <a:solidFill>
                  <a:srgbClr val="8B170B"/>
                </a:solidFill>
                <a:latin typeface="Arial"/>
                <a:cs typeface="Arial"/>
              </a:rPr>
              <a:t>organizational</a:t>
            </a:r>
          </a:p>
        </p:txBody>
      </p:sp>
      <p:sp>
        <p:nvSpPr>
          <p:cNvPr id="2" name="Title 14">
            <a:extLst>
              <a:ext uri="{FF2B5EF4-FFF2-40B4-BE49-F238E27FC236}">
                <a16:creationId xmlns:a16="http://schemas.microsoft.com/office/drawing/2014/main" id="{C26F018B-617A-AE48-27EE-307D6776EB09}"/>
              </a:ext>
            </a:extLst>
          </p:cNvPr>
          <p:cNvSpPr txBox="1">
            <a:spLocks/>
          </p:cNvSpPr>
          <p:nvPr/>
        </p:nvSpPr>
        <p:spPr>
          <a:xfrm>
            <a:off x="399997" y="14641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Wildcards</a:t>
            </a:r>
          </a:p>
        </p:txBody>
      </p:sp>
      <p:sp>
        <p:nvSpPr>
          <p:cNvPr id="4" name="TextBox 3">
            <a:extLst>
              <a:ext uri="{FF2B5EF4-FFF2-40B4-BE49-F238E27FC236}">
                <a16:creationId xmlns:a16="http://schemas.microsoft.com/office/drawing/2014/main" id="{0188C117-F35F-060C-94C8-AAE18E7BCE22}"/>
              </a:ext>
            </a:extLst>
          </p:cNvPr>
          <p:cNvSpPr txBox="1"/>
          <p:nvPr/>
        </p:nvSpPr>
        <p:spPr>
          <a:xfrm>
            <a:off x="2689738" y="1309220"/>
            <a:ext cx="4116052" cy="4278094"/>
          </a:xfrm>
          <a:prstGeom prst="rect">
            <a:avLst/>
          </a:prstGeom>
          <a:no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solidFill>
                  <a:schemeClr val="tx1">
                    <a:lumMod val="75000"/>
                    <a:lumOff val="25000"/>
                  </a:schemeClr>
                </a:solidFill>
                <a:latin typeface="Arial"/>
                <a:cs typeface="Arial"/>
              </a:rPr>
              <a:t>Replace one character to allow for variations within a word. </a:t>
            </a:r>
          </a:p>
          <a:p>
            <a:endParaRPr lang="en-US" sz="2800">
              <a:solidFill>
                <a:schemeClr val="tx1">
                  <a:lumMod val="75000"/>
                  <a:lumOff val="25000"/>
                </a:schemeClr>
              </a:solidFill>
              <a:latin typeface="Arial"/>
              <a:cs typeface="Arial"/>
            </a:endParaRPr>
          </a:p>
          <a:p>
            <a:r>
              <a:rPr lang="en-US" sz="3600" err="1">
                <a:solidFill>
                  <a:schemeClr val="tx1">
                    <a:lumMod val="75000"/>
                    <a:lumOff val="25000"/>
                  </a:schemeClr>
                </a:solidFill>
                <a:latin typeface="Arial"/>
                <a:cs typeface="Arial"/>
              </a:rPr>
              <a:t>Behavio</a:t>
            </a:r>
            <a:r>
              <a:rPr lang="en-US" sz="3600" b="1" err="1">
                <a:solidFill>
                  <a:srgbClr val="8B170B"/>
                </a:solidFill>
                <a:latin typeface="Arial"/>
                <a:cs typeface="Arial"/>
              </a:rPr>
              <a:t>?</a:t>
            </a:r>
            <a:r>
              <a:rPr lang="en-US" sz="3600" err="1">
                <a:solidFill>
                  <a:schemeClr val="tx1">
                    <a:lumMod val="75000"/>
                    <a:lumOff val="25000"/>
                  </a:schemeClr>
                </a:solidFill>
                <a:latin typeface="Arial"/>
                <a:cs typeface="Arial"/>
              </a:rPr>
              <a:t>r</a:t>
            </a:r>
            <a:br>
              <a:rPr lang="en-US" sz="2800">
                <a:solidFill>
                  <a:schemeClr val="tx1">
                    <a:lumMod val="75000"/>
                    <a:lumOff val="25000"/>
                  </a:schemeClr>
                </a:solidFill>
                <a:latin typeface="Arial"/>
                <a:cs typeface="Arial"/>
              </a:rPr>
            </a:br>
            <a:r>
              <a:rPr lang="en-US" sz="2800">
                <a:solidFill>
                  <a:srgbClr val="8B170B"/>
                </a:solidFill>
                <a:latin typeface="Arial"/>
                <a:cs typeface="Arial"/>
              </a:rPr>
              <a:t>behavior, </a:t>
            </a:r>
            <a:r>
              <a:rPr lang="en-US" sz="2800" err="1">
                <a:solidFill>
                  <a:srgbClr val="8B170B"/>
                </a:solidFill>
                <a:latin typeface="Arial"/>
                <a:cs typeface="Arial"/>
              </a:rPr>
              <a:t>behaviour</a:t>
            </a:r>
            <a:endParaRPr lang="en-US" sz="2800">
              <a:solidFill>
                <a:srgbClr val="8B170B"/>
              </a:solidFill>
              <a:latin typeface="Arial"/>
              <a:cs typeface="Arial"/>
            </a:endParaRPr>
          </a:p>
          <a:p>
            <a:pPr marL="457200" lvl="0" indent="-457200">
              <a:buFont typeface="Arial" panose="020B0604020202020204" pitchFamily="34" charset="0"/>
              <a:buChar char="•"/>
            </a:pPr>
            <a:endParaRPr lang="en-US" sz="2800">
              <a:solidFill>
                <a:schemeClr val="tx1">
                  <a:lumMod val="75000"/>
                  <a:lumOff val="25000"/>
                </a:schemeClr>
              </a:solidFill>
              <a:latin typeface="Arial" panose="020B0604020202020204" pitchFamily="34" charset="0"/>
              <a:cs typeface="Arial" panose="020B0604020202020204" pitchFamily="34" charset="0"/>
            </a:endParaRPr>
          </a:p>
          <a:p>
            <a:r>
              <a:rPr lang="en-US" sz="3600" err="1">
                <a:solidFill>
                  <a:schemeClr val="tx1">
                    <a:lumMod val="75000"/>
                    <a:lumOff val="25000"/>
                  </a:schemeClr>
                </a:solidFill>
                <a:latin typeface="Arial"/>
                <a:cs typeface="Arial"/>
              </a:rPr>
              <a:t>Wom</a:t>
            </a:r>
            <a:r>
              <a:rPr lang="en-US" sz="3600" b="1" err="1">
                <a:solidFill>
                  <a:srgbClr val="8B170B"/>
                </a:solidFill>
                <a:latin typeface="Arial"/>
                <a:cs typeface="Arial"/>
              </a:rPr>
              <a:t>?</a:t>
            </a:r>
            <a:r>
              <a:rPr lang="en-US" sz="3600" err="1">
                <a:solidFill>
                  <a:schemeClr val="tx1">
                    <a:lumMod val="75000"/>
                    <a:lumOff val="25000"/>
                  </a:schemeClr>
                </a:solidFill>
                <a:latin typeface="Arial"/>
                <a:cs typeface="Arial"/>
              </a:rPr>
              <a:t>n</a:t>
            </a:r>
            <a:r>
              <a:rPr lang="en-US" sz="3600">
                <a:solidFill>
                  <a:schemeClr val="tx1">
                    <a:lumMod val="75000"/>
                    <a:lumOff val="25000"/>
                  </a:schemeClr>
                </a:solidFill>
                <a:latin typeface="Arial"/>
                <a:cs typeface="Arial"/>
              </a:rPr>
              <a:t> </a:t>
            </a:r>
            <a:endParaRPr lang="en-US" sz="2800">
              <a:solidFill>
                <a:schemeClr val="tx1">
                  <a:lumMod val="75000"/>
                  <a:lumOff val="25000"/>
                </a:schemeClr>
              </a:solidFill>
              <a:latin typeface="Arial"/>
              <a:cs typeface="Arial"/>
            </a:endParaRPr>
          </a:p>
          <a:p>
            <a:r>
              <a:rPr lang="en-US" sz="2800">
                <a:solidFill>
                  <a:srgbClr val="8B170B"/>
                </a:solidFill>
                <a:latin typeface="Arial"/>
                <a:cs typeface="Arial"/>
              </a:rPr>
              <a:t>women, woman</a:t>
            </a:r>
            <a:endParaRPr lang="en-NZ" sz="2800">
              <a:solidFill>
                <a:srgbClr val="8B170B"/>
              </a:solidFill>
              <a:latin typeface="Arial"/>
              <a:cs typeface="Arial"/>
            </a:endParaRPr>
          </a:p>
        </p:txBody>
      </p:sp>
      <p:sp>
        <p:nvSpPr>
          <p:cNvPr id="7" name="Title 14">
            <a:extLst>
              <a:ext uri="{FF2B5EF4-FFF2-40B4-BE49-F238E27FC236}">
                <a16:creationId xmlns:a16="http://schemas.microsoft.com/office/drawing/2014/main" id="{EA6B1713-5431-B8BE-FECB-E4FCBF6C2CF6}"/>
              </a:ext>
            </a:extLst>
          </p:cNvPr>
          <p:cNvSpPr txBox="1">
            <a:spLocks/>
          </p:cNvSpPr>
          <p:nvPr/>
        </p:nvSpPr>
        <p:spPr>
          <a:xfrm>
            <a:off x="653333" y="931163"/>
            <a:ext cx="1831793" cy="50342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algn="ctr"/>
            <a:r>
              <a:rPr lang="en-US" sz="11500">
                <a:solidFill>
                  <a:srgbClr val="F05B4A"/>
                </a:solidFill>
                <a:latin typeface="Arial"/>
                <a:cs typeface="Arial"/>
              </a:rPr>
              <a:t>?</a:t>
            </a:r>
          </a:p>
          <a:p>
            <a:pPr algn="ctr"/>
            <a:r>
              <a:rPr lang="en-US" sz="11500">
                <a:solidFill>
                  <a:srgbClr val="F05B4A"/>
                </a:solidFill>
                <a:latin typeface="Arial"/>
                <a:cs typeface="Arial"/>
              </a:rPr>
              <a:t>#</a:t>
            </a:r>
          </a:p>
          <a:p>
            <a:pPr algn="ctr"/>
            <a:r>
              <a:rPr lang="en-US" sz="11500">
                <a:solidFill>
                  <a:srgbClr val="F05B4A"/>
                </a:solidFill>
                <a:latin typeface="Arial"/>
                <a:cs typeface="Arial"/>
              </a:rPr>
              <a:t>$</a:t>
            </a:r>
          </a:p>
        </p:txBody>
      </p:sp>
      <p:grpSp>
        <p:nvGrpSpPr>
          <p:cNvPr id="3" name="Group 2">
            <a:extLst>
              <a:ext uri="{FF2B5EF4-FFF2-40B4-BE49-F238E27FC236}">
                <a16:creationId xmlns:a16="http://schemas.microsoft.com/office/drawing/2014/main" id="{9E4CA6AB-E159-2A1E-1C39-8FF08FA297E8}"/>
              </a:ext>
            </a:extLst>
          </p:cNvPr>
          <p:cNvGrpSpPr/>
          <p:nvPr/>
        </p:nvGrpSpPr>
        <p:grpSpPr>
          <a:xfrm>
            <a:off x="-7816" y="6224321"/>
            <a:ext cx="12221305" cy="650730"/>
            <a:chOff x="-7816" y="6224321"/>
            <a:chExt cx="12221305" cy="650730"/>
          </a:xfrm>
        </p:grpSpPr>
        <p:sp>
          <p:nvSpPr>
            <p:cNvPr id="9" name="Rectangle 8">
              <a:extLst>
                <a:ext uri="{FF2B5EF4-FFF2-40B4-BE49-F238E27FC236}">
                  <a16:creationId xmlns:a16="http://schemas.microsoft.com/office/drawing/2014/main" id="{62D9630E-51CF-1C4E-2605-D555C9EDED44}"/>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descr="A blue and white logo&#10;&#10;Description automatically generated">
              <a:extLst>
                <a:ext uri="{FF2B5EF4-FFF2-40B4-BE49-F238E27FC236}">
                  <a16:creationId xmlns:a16="http://schemas.microsoft.com/office/drawing/2014/main" id="{4CCDA95C-FDC1-2778-7DEB-53A0500B9E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53052724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230D1DB-C9C0-DE0C-180D-B3DA45574142}"/>
              </a:ext>
            </a:extLst>
          </p:cNvPr>
          <p:cNvGrpSpPr/>
          <p:nvPr/>
        </p:nvGrpSpPr>
        <p:grpSpPr>
          <a:xfrm>
            <a:off x="-7816" y="6224321"/>
            <a:ext cx="12221305" cy="650730"/>
            <a:chOff x="-7816" y="6224321"/>
            <a:chExt cx="12221305" cy="650730"/>
          </a:xfrm>
        </p:grpSpPr>
        <p:sp>
          <p:nvSpPr>
            <p:cNvPr id="4" name="Rectangle 3">
              <a:extLst>
                <a:ext uri="{FF2B5EF4-FFF2-40B4-BE49-F238E27FC236}">
                  <a16:creationId xmlns:a16="http://schemas.microsoft.com/office/drawing/2014/main" id="{83AD8433-7B32-E364-19E6-777A25847023}"/>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A blue and white logo&#10;&#10;Description automatically generated">
              <a:extLst>
                <a:ext uri="{FF2B5EF4-FFF2-40B4-BE49-F238E27FC236}">
                  <a16:creationId xmlns:a16="http://schemas.microsoft.com/office/drawing/2014/main" id="{43923A5E-1AC5-E921-828B-E61335BA56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5" name="TextBox 4">
            <a:extLst>
              <a:ext uri="{FF2B5EF4-FFF2-40B4-BE49-F238E27FC236}">
                <a16:creationId xmlns:a16="http://schemas.microsoft.com/office/drawing/2014/main" id="{40C2FB2D-8FB0-A26C-BE6D-11EA0D747736}"/>
              </a:ext>
            </a:extLst>
          </p:cNvPr>
          <p:cNvSpPr txBox="1"/>
          <p:nvPr/>
        </p:nvSpPr>
        <p:spPr>
          <a:xfrm>
            <a:off x="2997864" y="1271737"/>
            <a:ext cx="8624189" cy="523220"/>
          </a:xfrm>
          <a:prstGeom prst="rect">
            <a:avLst/>
          </a:prstGeom>
          <a:noFill/>
        </p:spPr>
        <p:txBody>
          <a:bodyPr wrap="square" lIns="91440" tIns="45720" rIns="91440" bIns="45720" rtlCol="0" anchor="t">
            <a:spAutoFit/>
          </a:bodyPr>
          <a:lstStyle/>
          <a:p>
            <a:r>
              <a:rPr lang="en-US" sz="2800">
                <a:solidFill>
                  <a:schemeClr val="tx1">
                    <a:lumMod val="75000"/>
                    <a:lumOff val="25000"/>
                  </a:schemeClr>
                </a:solidFill>
                <a:latin typeface="Arial"/>
                <a:cs typeface="Arial"/>
              </a:rPr>
              <a:t>Nesting (using brackets) groups keywords together </a:t>
            </a:r>
          </a:p>
        </p:txBody>
      </p:sp>
      <p:sp>
        <p:nvSpPr>
          <p:cNvPr id="2" name="Title 14">
            <a:extLst>
              <a:ext uri="{FF2B5EF4-FFF2-40B4-BE49-F238E27FC236}">
                <a16:creationId xmlns:a16="http://schemas.microsoft.com/office/drawing/2014/main" id="{24580EE4-1527-399D-F370-7AC0021AAFB7}"/>
              </a:ext>
            </a:extLst>
          </p:cNvPr>
          <p:cNvSpPr txBox="1">
            <a:spLocks/>
          </p:cNvSpPr>
          <p:nvPr/>
        </p:nvSpPr>
        <p:spPr>
          <a:xfrm>
            <a:off x="399997" y="14641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Nesting</a:t>
            </a:r>
          </a:p>
        </p:txBody>
      </p:sp>
      <p:sp>
        <p:nvSpPr>
          <p:cNvPr id="14" name="TextBox 13">
            <a:extLst>
              <a:ext uri="{FF2B5EF4-FFF2-40B4-BE49-F238E27FC236}">
                <a16:creationId xmlns:a16="http://schemas.microsoft.com/office/drawing/2014/main" id="{F43FA2F2-0BCA-736A-E974-A0AF4A262783}"/>
              </a:ext>
            </a:extLst>
          </p:cNvPr>
          <p:cNvSpPr txBox="1"/>
          <p:nvPr/>
        </p:nvSpPr>
        <p:spPr>
          <a:xfrm>
            <a:off x="2997864" y="2243042"/>
            <a:ext cx="6030022" cy="461665"/>
          </a:xfrm>
          <a:prstGeom prst="rect">
            <a:avLst/>
          </a:prstGeom>
          <a:noFill/>
        </p:spPr>
        <p:txBody>
          <a:bodyPr wrap="square" lIns="91440" tIns="45720" rIns="91440" bIns="45720" anchor="t">
            <a:spAutoFit/>
          </a:bodyPr>
          <a:lstStyle/>
          <a:p>
            <a:r>
              <a:rPr lang="en-US" sz="2400" b="1">
                <a:solidFill>
                  <a:srgbClr val="8B170B"/>
                </a:solidFill>
                <a:latin typeface="Arial"/>
                <a:cs typeface="Arial"/>
              </a:rPr>
              <a:t>(</a:t>
            </a:r>
            <a:r>
              <a:rPr lang="en-US" sz="2400">
                <a:solidFill>
                  <a:schemeClr val="tx1">
                    <a:lumMod val="76000"/>
                    <a:lumOff val="24000"/>
                  </a:schemeClr>
                </a:solidFill>
                <a:latin typeface="Arial"/>
                <a:cs typeface="Arial"/>
              </a:rPr>
              <a:t>paracetamol OR acetaminophen</a:t>
            </a:r>
            <a:r>
              <a:rPr lang="en-US" sz="2400" b="1">
                <a:solidFill>
                  <a:srgbClr val="8B170B"/>
                </a:solidFill>
                <a:latin typeface="Arial"/>
                <a:cs typeface="Arial"/>
              </a:rPr>
              <a:t>)</a:t>
            </a:r>
            <a:endParaRPr lang="en-NZ" sz="2400" b="1">
              <a:solidFill>
                <a:srgbClr val="8B170B"/>
              </a:solidFill>
              <a:latin typeface="Arial"/>
              <a:cs typeface="Arial"/>
            </a:endParaRPr>
          </a:p>
        </p:txBody>
      </p:sp>
      <p:sp>
        <p:nvSpPr>
          <p:cNvPr id="15" name="Title 14">
            <a:extLst>
              <a:ext uri="{FF2B5EF4-FFF2-40B4-BE49-F238E27FC236}">
                <a16:creationId xmlns:a16="http://schemas.microsoft.com/office/drawing/2014/main" id="{1AC40777-4429-E56C-5158-3064B7868CC5}"/>
              </a:ext>
            </a:extLst>
          </p:cNvPr>
          <p:cNvSpPr txBox="1">
            <a:spLocks/>
          </p:cNvSpPr>
          <p:nvPr/>
        </p:nvSpPr>
        <p:spPr>
          <a:xfrm>
            <a:off x="399997" y="992201"/>
            <a:ext cx="2597867" cy="50342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11500">
                <a:solidFill>
                  <a:srgbClr val="F05B4A"/>
                </a:solidFill>
                <a:latin typeface="Arial"/>
                <a:cs typeface="Arial"/>
              </a:rPr>
              <a:t>(  )</a:t>
            </a:r>
          </a:p>
        </p:txBody>
      </p:sp>
      <p:grpSp>
        <p:nvGrpSpPr>
          <p:cNvPr id="19" name="Group 18">
            <a:extLst>
              <a:ext uri="{FF2B5EF4-FFF2-40B4-BE49-F238E27FC236}">
                <a16:creationId xmlns:a16="http://schemas.microsoft.com/office/drawing/2014/main" id="{A68D924A-BEFC-DA1D-D03E-3426C1746F4D}"/>
              </a:ext>
            </a:extLst>
          </p:cNvPr>
          <p:cNvGrpSpPr/>
          <p:nvPr/>
        </p:nvGrpSpPr>
        <p:grpSpPr>
          <a:xfrm>
            <a:off x="399491" y="3333494"/>
            <a:ext cx="7734755" cy="6468188"/>
            <a:chOff x="399997" y="2918680"/>
            <a:chExt cx="7734755" cy="6468188"/>
          </a:xfrm>
        </p:grpSpPr>
        <p:pic>
          <p:nvPicPr>
            <p:cNvPr id="7" name="Picture 6" descr="A screenshot of a computer&#10;&#10;Description automatically generated">
              <a:extLst>
                <a:ext uri="{FF2B5EF4-FFF2-40B4-BE49-F238E27FC236}">
                  <a16:creationId xmlns:a16="http://schemas.microsoft.com/office/drawing/2014/main" id="{8CAC83E7-C926-37FB-CF13-2F5618D60174}"/>
                </a:ext>
              </a:extLst>
            </p:cNvPr>
            <p:cNvPicPr>
              <a:picLocks noChangeAspect="1"/>
            </p:cNvPicPr>
            <p:nvPr/>
          </p:nvPicPr>
          <p:blipFill>
            <a:blip r:embed="rId4"/>
            <a:stretch>
              <a:fillRect/>
            </a:stretch>
          </p:blipFill>
          <p:spPr>
            <a:xfrm>
              <a:off x="399997" y="2918680"/>
              <a:ext cx="7734755" cy="6468188"/>
            </a:xfrm>
            <a:prstGeom prst="rect">
              <a:avLst/>
            </a:prstGeom>
            <a:effectLst>
              <a:outerShdw blurRad="165100" dist="38100" dir="20400000" sx="101000" sy="101000" algn="br" rotWithShape="0">
                <a:prstClr val="black">
                  <a:alpha val="29000"/>
                </a:prstClr>
              </a:outerShdw>
            </a:effectLst>
          </p:spPr>
        </p:pic>
        <p:sp>
          <p:nvSpPr>
            <p:cNvPr id="11" name="Rectangle: Rounded Corners 10">
              <a:extLst>
                <a:ext uri="{FF2B5EF4-FFF2-40B4-BE49-F238E27FC236}">
                  <a16:creationId xmlns:a16="http://schemas.microsoft.com/office/drawing/2014/main" id="{47E85DEF-188A-8554-592C-8CA8EB3E4B7E}"/>
                </a:ext>
              </a:extLst>
            </p:cNvPr>
            <p:cNvSpPr/>
            <p:nvPr/>
          </p:nvSpPr>
          <p:spPr>
            <a:xfrm>
              <a:off x="399997" y="4775015"/>
              <a:ext cx="1667806" cy="410908"/>
            </a:xfrm>
            <a:prstGeom prst="roundRect">
              <a:avLst/>
            </a:prstGeom>
            <a:noFill/>
            <a:ln w="57150">
              <a:solidFill>
                <a:srgbClr val="F05B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42C9E72-D244-6D11-0971-CC287146C367}"/>
                </a:ext>
              </a:extLst>
            </p:cNvPr>
            <p:cNvCxnSpPr/>
            <p:nvPr/>
          </p:nvCxnSpPr>
          <p:spPr>
            <a:xfrm>
              <a:off x="3418117" y="3403598"/>
              <a:ext cx="2191657" cy="0"/>
            </a:xfrm>
            <a:prstGeom prst="line">
              <a:avLst/>
            </a:prstGeom>
            <a:ln w="57150">
              <a:solidFill>
                <a:srgbClr val="F05B4A"/>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E94567D1-A35D-1D1B-5CD5-77DB9DEE0DBF}"/>
              </a:ext>
            </a:extLst>
          </p:cNvPr>
          <p:cNvGrpSpPr/>
          <p:nvPr/>
        </p:nvGrpSpPr>
        <p:grpSpPr>
          <a:xfrm>
            <a:off x="4276279" y="4208114"/>
            <a:ext cx="7735766" cy="7113714"/>
            <a:chOff x="4972044" y="3477488"/>
            <a:chExt cx="7033795" cy="6468190"/>
          </a:xfrm>
        </p:grpSpPr>
        <p:pic>
          <p:nvPicPr>
            <p:cNvPr id="10" name="Picture 9" descr="A screenshot of a search&#10;&#10;Description automatically generated">
              <a:extLst>
                <a:ext uri="{FF2B5EF4-FFF2-40B4-BE49-F238E27FC236}">
                  <a16:creationId xmlns:a16="http://schemas.microsoft.com/office/drawing/2014/main" id="{FCDA21E6-F163-0891-63AA-BDDB0FD21870}"/>
                </a:ext>
              </a:extLst>
            </p:cNvPr>
            <p:cNvPicPr>
              <a:picLocks noChangeAspect="1"/>
            </p:cNvPicPr>
            <p:nvPr/>
          </p:nvPicPr>
          <p:blipFill>
            <a:blip r:embed="rId5"/>
            <a:stretch>
              <a:fillRect/>
            </a:stretch>
          </p:blipFill>
          <p:spPr>
            <a:xfrm>
              <a:off x="4976880" y="3477488"/>
              <a:ext cx="7028959" cy="6468190"/>
            </a:xfrm>
            <a:prstGeom prst="rect">
              <a:avLst/>
            </a:prstGeom>
            <a:effectLst>
              <a:outerShdw blurRad="165100" dist="38100" dir="20400000" sx="101000" sy="101000" algn="br" rotWithShape="0">
                <a:prstClr val="black">
                  <a:alpha val="29000"/>
                </a:prstClr>
              </a:outerShdw>
            </a:effectLst>
          </p:spPr>
        </p:pic>
        <p:sp>
          <p:nvSpPr>
            <p:cNvPr id="13" name="Rectangle: Rounded Corners 12">
              <a:extLst>
                <a:ext uri="{FF2B5EF4-FFF2-40B4-BE49-F238E27FC236}">
                  <a16:creationId xmlns:a16="http://schemas.microsoft.com/office/drawing/2014/main" id="{8AAE621C-26E5-362C-EEF0-5CF2AB8F3E67}"/>
                </a:ext>
              </a:extLst>
            </p:cNvPr>
            <p:cNvSpPr/>
            <p:nvPr/>
          </p:nvSpPr>
          <p:spPr>
            <a:xfrm>
              <a:off x="4972044" y="5121120"/>
              <a:ext cx="964299" cy="410908"/>
            </a:xfrm>
            <a:prstGeom prst="roundRect">
              <a:avLst/>
            </a:prstGeom>
            <a:noFill/>
            <a:ln w="57150">
              <a:solidFill>
                <a:srgbClr val="F05B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2A14730B-2593-2330-BF3A-390BA6F71757}"/>
                </a:ext>
              </a:extLst>
            </p:cNvPr>
            <p:cNvCxnSpPr/>
            <p:nvPr/>
          </p:nvCxnSpPr>
          <p:spPr>
            <a:xfrm>
              <a:off x="7606807" y="3933373"/>
              <a:ext cx="2191657" cy="0"/>
            </a:xfrm>
            <a:prstGeom prst="line">
              <a:avLst/>
            </a:prstGeom>
            <a:ln w="57150">
              <a:solidFill>
                <a:srgbClr val="F05B4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460692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D091442F-4C37-C831-4DE7-FFE48E185DD1}"/>
              </a:ext>
            </a:extLst>
          </p:cNvPr>
          <p:cNvSpPr txBox="1"/>
          <p:nvPr/>
        </p:nvSpPr>
        <p:spPr>
          <a:xfrm>
            <a:off x="421158" y="2579009"/>
            <a:ext cx="10527820" cy="3108543"/>
          </a:xfrm>
          <a:prstGeom prst="rect">
            <a:avLst/>
          </a:prstGeom>
          <a:noFill/>
        </p:spPr>
        <p:txBody>
          <a:bodyPr wrap="square">
            <a:spAutoFit/>
          </a:bodyPr>
          <a:lstStyle/>
          <a:p>
            <a:pPr>
              <a:defRPr/>
            </a:pPr>
            <a:r>
              <a:rPr kumimoji="0" lang="en-US" sz="2800" b="1" i="1" u="none" strike="noStrike" kern="1200" cap="none" spc="0" normalizeH="0" baseline="0" noProof="0">
                <a:ln>
                  <a:noFill/>
                </a:ln>
                <a:solidFill>
                  <a:prstClr val="black"/>
                </a:solidFill>
                <a:effectLst/>
                <a:uLnTx/>
                <a:uFillTx/>
                <a:latin typeface="Arial"/>
                <a:ea typeface="+mn-ea"/>
                <a:cs typeface="Arial"/>
              </a:rPr>
              <a:t>liver</a:t>
            </a:r>
            <a:r>
              <a:rPr kumimoji="0" lang="en-US" sz="2800" b="1" i="1" u="none" strike="noStrike" kern="1200" cap="none" spc="0" normalizeH="0" baseline="0" noProof="0">
                <a:ln>
                  <a:noFill/>
                </a:ln>
                <a:solidFill>
                  <a:srgbClr val="8B170B"/>
                </a:solidFill>
                <a:effectLst/>
                <a:uLnTx/>
                <a:uFillTx/>
                <a:latin typeface="Arial"/>
                <a:ea typeface="+mn-ea"/>
                <a:cs typeface="Arial"/>
              </a:rPr>
              <a:t> adj3 </a:t>
            </a:r>
            <a:r>
              <a:rPr kumimoji="0" lang="en-US" sz="2800" b="1" i="1" u="none" strike="noStrike" kern="1200" cap="none" spc="0" normalizeH="0" baseline="0" noProof="0">
                <a:ln>
                  <a:noFill/>
                </a:ln>
                <a:solidFill>
                  <a:prstClr val="black"/>
                </a:solidFill>
                <a:effectLst/>
                <a:uLnTx/>
                <a:uFillTx/>
                <a:latin typeface="Arial"/>
                <a:ea typeface="+mn-ea"/>
                <a:cs typeface="Arial"/>
              </a:rPr>
              <a:t>cancer</a:t>
            </a:r>
            <a:r>
              <a:rPr kumimoji="0" lang="en-US" sz="2800" b="1" i="1" u="none" strike="noStrike" kern="1200" cap="none" spc="0" normalizeH="0" baseline="0" noProof="0">
                <a:ln>
                  <a:noFill/>
                </a:ln>
                <a:solidFill>
                  <a:srgbClr val="8B170B"/>
                </a:solidFill>
                <a:effectLst/>
                <a:uLnTx/>
                <a:uFillTx/>
                <a:latin typeface="Arial"/>
                <a:ea typeface="+mn-ea"/>
                <a:cs typeface="Arial"/>
              </a:rPr>
              <a:t>  </a:t>
            </a:r>
          </a:p>
          <a:p>
            <a:pPr>
              <a:defRPr/>
            </a:pPr>
            <a:endParaRPr kumimoji="0" lang="en-US" sz="2800" b="1" i="1" u="none" strike="noStrike" kern="1200" cap="none" spc="0" normalizeH="0" baseline="0" noProof="0">
              <a:ln>
                <a:noFill/>
              </a:ln>
              <a:solidFill>
                <a:srgbClr val="8B170B"/>
              </a:solidFill>
              <a:effectLst/>
              <a:uLnTx/>
              <a:uFillTx/>
              <a:latin typeface="Arial"/>
              <a:ea typeface="+mn-ea"/>
              <a:cs typeface="Arial"/>
            </a:endParaRPr>
          </a:p>
          <a:p>
            <a:pPr>
              <a:defRPr/>
            </a:pPr>
            <a:endParaRPr lang="en-US" sz="2800" b="1" i="1">
              <a:solidFill>
                <a:srgbClr val="8B170B"/>
              </a:solidFill>
              <a:latin typeface="Arial"/>
              <a:cs typeface="Arial"/>
            </a:endParaRPr>
          </a:p>
          <a:p>
            <a:pPr>
              <a:defRPr/>
            </a:pPr>
            <a:endParaRPr lang="en-US" sz="2800" b="1" i="1">
              <a:solidFill>
                <a:srgbClr val="8B170B"/>
              </a:solidFill>
              <a:latin typeface="Arial"/>
              <a:cs typeface="Arial"/>
            </a:endParaRPr>
          </a:p>
          <a:p>
            <a:pPr>
              <a:defRPr/>
            </a:pPr>
            <a:endParaRPr lang="en-US" sz="2800" b="1" i="1">
              <a:solidFill>
                <a:srgbClr val="8B170B"/>
              </a:solidFill>
              <a:latin typeface="Arial"/>
              <a:cs typeface="Arial"/>
            </a:endParaRPr>
          </a:p>
          <a:p>
            <a:pPr>
              <a:defRPr/>
            </a:pPr>
            <a:r>
              <a:rPr lang="en-US" sz="2800" b="1">
                <a:solidFill>
                  <a:srgbClr val="8B170B"/>
                </a:solidFill>
                <a:latin typeface="Arial"/>
                <a:cs typeface="Arial"/>
              </a:rPr>
              <a:t>((</a:t>
            </a:r>
            <a:r>
              <a:rPr lang="en-US" sz="2800" b="1" err="1">
                <a:latin typeface="Arial"/>
                <a:cs typeface="Arial"/>
              </a:rPr>
              <a:t>hepat</a:t>
            </a:r>
            <a:r>
              <a:rPr lang="en-US" sz="2800" b="1">
                <a:latin typeface="Arial"/>
                <a:cs typeface="Arial"/>
              </a:rPr>
              <a:t>* OR liver</a:t>
            </a:r>
            <a:r>
              <a:rPr lang="en-US" sz="2800" b="1">
                <a:solidFill>
                  <a:srgbClr val="8B170B"/>
                </a:solidFill>
                <a:latin typeface="Arial"/>
                <a:cs typeface="Arial"/>
              </a:rPr>
              <a:t>) adj4 (</a:t>
            </a:r>
            <a:r>
              <a:rPr lang="en-US" sz="2800" b="1">
                <a:latin typeface="Arial"/>
                <a:cs typeface="Arial"/>
              </a:rPr>
              <a:t>cancer OR </a:t>
            </a:r>
            <a:r>
              <a:rPr lang="en-US" sz="2800" b="1" err="1">
                <a:latin typeface="Arial"/>
                <a:cs typeface="Arial"/>
              </a:rPr>
              <a:t>tumo?r</a:t>
            </a:r>
            <a:r>
              <a:rPr lang="en-US" sz="2800" b="1">
                <a:latin typeface="Arial"/>
                <a:cs typeface="Arial"/>
              </a:rPr>
              <a:t>* OR neoplasm*</a:t>
            </a:r>
            <a:r>
              <a:rPr lang="en-US" sz="2800" b="1">
                <a:solidFill>
                  <a:srgbClr val="8B170B"/>
                </a:solidFill>
                <a:latin typeface="Arial"/>
                <a:cs typeface="Arial"/>
              </a:rPr>
              <a:t>))</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a:ln>
                <a:noFill/>
              </a:ln>
              <a:solidFill>
                <a:srgbClr val="8B170B"/>
              </a:solidFill>
              <a:effectLst/>
              <a:uLnTx/>
              <a:uFillTx/>
              <a:latin typeface="Arial"/>
              <a:ea typeface="+mn-ea"/>
              <a:cs typeface="Arial"/>
            </a:endParaRPr>
          </a:p>
        </p:txBody>
      </p:sp>
      <p:sp>
        <p:nvSpPr>
          <p:cNvPr id="5" name="TextBox 4">
            <a:extLst>
              <a:ext uri="{FF2B5EF4-FFF2-40B4-BE49-F238E27FC236}">
                <a16:creationId xmlns:a16="http://schemas.microsoft.com/office/drawing/2014/main" id="{40C2FB2D-8FB0-A26C-BE6D-11EA0D747736}"/>
              </a:ext>
            </a:extLst>
          </p:cNvPr>
          <p:cNvSpPr txBox="1"/>
          <p:nvPr/>
        </p:nvSpPr>
        <p:spPr>
          <a:xfrm>
            <a:off x="399997" y="1745615"/>
            <a:ext cx="11138670" cy="523220"/>
          </a:xfrm>
          <a:prstGeom prst="rect">
            <a:avLst/>
          </a:prstGeom>
          <a:noFill/>
        </p:spPr>
        <p:txBody>
          <a:bodyPr wrap="square" lIns="91440" tIns="45720" rIns="91440" bIns="45720" rtlCol="0" anchor="t">
            <a:spAutoFit/>
          </a:bodyPr>
          <a:lstStyle/>
          <a:p>
            <a:r>
              <a:rPr lang="en" sz="2800">
                <a:solidFill>
                  <a:schemeClr val="tx1">
                    <a:lumMod val="75000"/>
                    <a:lumOff val="25000"/>
                  </a:schemeClr>
                </a:solidFill>
                <a:latin typeface="Arial"/>
                <a:cs typeface="Arial"/>
              </a:rPr>
              <a:t>Operators specify how close together (n) two words appear in texts.</a:t>
            </a:r>
          </a:p>
        </p:txBody>
      </p:sp>
      <p:sp>
        <p:nvSpPr>
          <p:cNvPr id="2" name="Title 14">
            <a:extLst>
              <a:ext uri="{FF2B5EF4-FFF2-40B4-BE49-F238E27FC236}">
                <a16:creationId xmlns:a16="http://schemas.microsoft.com/office/drawing/2014/main" id="{0D9FB453-3215-1FD6-2FEC-6C949E7B40DB}"/>
              </a:ext>
            </a:extLst>
          </p:cNvPr>
          <p:cNvSpPr txBox="1">
            <a:spLocks/>
          </p:cNvSpPr>
          <p:nvPr/>
        </p:nvSpPr>
        <p:spPr>
          <a:xfrm>
            <a:off x="399997" y="14641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Proximity Searching</a:t>
            </a:r>
          </a:p>
        </p:txBody>
      </p:sp>
      <p:grpSp>
        <p:nvGrpSpPr>
          <p:cNvPr id="7" name="Group 6">
            <a:extLst>
              <a:ext uri="{FF2B5EF4-FFF2-40B4-BE49-F238E27FC236}">
                <a16:creationId xmlns:a16="http://schemas.microsoft.com/office/drawing/2014/main" id="{EF7B36AD-8D19-C6CF-D34D-06C936CABEF1}"/>
              </a:ext>
            </a:extLst>
          </p:cNvPr>
          <p:cNvGrpSpPr/>
          <p:nvPr/>
        </p:nvGrpSpPr>
        <p:grpSpPr>
          <a:xfrm>
            <a:off x="6607703" y="2908487"/>
            <a:ext cx="4755545" cy="1224793"/>
            <a:chOff x="6983942" y="4431319"/>
            <a:chExt cx="4755545" cy="1224793"/>
          </a:xfrm>
        </p:grpSpPr>
        <p:pic>
          <p:nvPicPr>
            <p:cNvPr id="14" name="Picture 13" descr="A screenshot of a cell phone&#10;&#10;Description automatically generated">
              <a:extLst>
                <a:ext uri="{FF2B5EF4-FFF2-40B4-BE49-F238E27FC236}">
                  <a16:creationId xmlns:a16="http://schemas.microsoft.com/office/drawing/2014/main" id="{0DCF21E1-AD58-CDF7-C4DC-B19C9127C6DC}"/>
                </a:ext>
              </a:extLst>
            </p:cNvPr>
            <p:cNvPicPr>
              <a:picLocks noChangeAspect="1"/>
            </p:cNvPicPr>
            <p:nvPr/>
          </p:nvPicPr>
          <p:blipFill>
            <a:blip r:embed="rId3"/>
            <a:stretch>
              <a:fillRect/>
            </a:stretch>
          </p:blipFill>
          <p:spPr>
            <a:xfrm>
              <a:off x="6983942" y="4431319"/>
              <a:ext cx="4755545" cy="1224793"/>
            </a:xfrm>
            <a:prstGeom prst="rect">
              <a:avLst/>
            </a:prstGeom>
            <a:effectLst>
              <a:outerShdw blurRad="292100" dist="38100" dir="19800000" sx="103000" sy="103000" algn="r" rotWithShape="0">
                <a:prstClr val="black">
                  <a:alpha val="23000"/>
                </a:prstClr>
              </a:outerShdw>
            </a:effectLst>
          </p:spPr>
        </p:pic>
        <p:sp>
          <p:nvSpPr>
            <p:cNvPr id="4" name="Rectangle: Rounded Corners 3">
              <a:extLst>
                <a:ext uri="{FF2B5EF4-FFF2-40B4-BE49-F238E27FC236}">
                  <a16:creationId xmlns:a16="http://schemas.microsoft.com/office/drawing/2014/main" id="{12B5964D-5B0B-C338-0A76-96E621AAC853}"/>
                </a:ext>
              </a:extLst>
            </p:cNvPr>
            <p:cNvSpPr/>
            <p:nvPr/>
          </p:nvSpPr>
          <p:spPr>
            <a:xfrm>
              <a:off x="10832980" y="4817757"/>
              <a:ext cx="906507" cy="363844"/>
            </a:xfrm>
            <a:prstGeom prst="roundRect">
              <a:avLst/>
            </a:prstGeom>
            <a:noFill/>
            <a:ln w="57150">
              <a:solidFill>
                <a:srgbClr val="F05B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0BB9D5C4-63A8-A76A-753A-463EB9217187}"/>
              </a:ext>
            </a:extLst>
          </p:cNvPr>
          <p:cNvSpPr txBox="1"/>
          <p:nvPr/>
        </p:nvSpPr>
        <p:spPr>
          <a:xfrm>
            <a:off x="421158" y="5258821"/>
            <a:ext cx="6342743" cy="461665"/>
          </a:xfrm>
          <a:prstGeom prst="rect">
            <a:avLst/>
          </a:prstGeom>
          <a:noFill/>
        </p:spPr>
        <p:txBody>
          <a:bodyPr wrap="square">
            <a:spAutoFit/>
          </a:bodyPr>
          <a:lstStyle/>
          <a:p>
            <a:r>
              <a:rPr lang="en-US" sz="2400">
                <a:solidFill>
                  <a:schemeClr val="tx1">
                    <a:lumMod val="75000"/>
                    <a:lumOff val="25000"/>
                  </a:schemeClr>
                </a:solidFill>
                <a:latin typeface="Arial"/>
                <a:cs typeface="Arial"/>
              </a:rPr>
              <a:t>Combine with </a:t>
            </a:r>
            <a:r>
              <a:rPr lang="en-US" sz="2400" b="1">
                <a:solidFill>
                  <a:schemeClr val="tx1">
                    <a:lumMod val="75000"/>
                    <a:lumOff val="25000"/>
                  </a:schemeClr>
                </a:solidFill>
                <a:latin typeface="Arial"/>
                <a:cs typeface="Arial"/>
              </a:rPr>
              <a:t>nesting</a:t>
            </a:r>
            <a:r>
              <a:rPr lang="en-US" sz="2400">
                <a:solidFill>
                  <a:schemeClr val="tx1">
                    <a:lumMod val="75000"/>
                    <a:lumOff val="25000"/>
                  </a:schemeClr>
                </a:solidFill>
                <a:latin typeface="Arial"/>
                <a:cs typeface="Arial"/>
              </a:rPr>
              <a:t> to include synonyms </a:t>
            </a:r>
          </a:p>
        </p:txBody>
      </p:sp>
      <p:sp>
        <p:nvSpPr>
          <p:cNvPr id="13" name="TextBox 12">
            <a:extLst>
              <a:ext uri="{FF2B5EF4-FFF2-40B4-BE49-F238E27FC236}">
                <a16:creationId xmlns:a16="http://schemas.microsoft.com/office/drawing/2014/main" id="{93C6D6F7-9AA4-C18A-FB6A-03B603349171}"/>
              </a:ext>
            </a:extLst>
          </p:cNvPr>
          <p:cNvSpPr txBox="1"/>
          <p:nvPr/>
        </p:nvSpPr>
        <p:spPr>
          <a:xfrm>
            <a:off x="399997" y="3102229"/>
            <a:ext cx="5724000" cy="1138773"/>
          </a:xfrm>
          <a:prstGeom prst="rect">
            <a:avLst/>
          </a:prstGeom>
          <a:noFill/>
        </p:spPr>
        <p:txBody>
          <a:bodyPr wrap="square">
            <a:spAutoFit/>
          </a:bodyPr>
          <a:lstStyle/>
          <a:p>
            <a:r>
              <a:rPr lang="en-US" sz="2400">
                <a:solidFill>
                  <a:schemeClr val="tx1">
                    <a:lumMod val="75000"/>
                    <a:lumOff val="25000"/>
                  </a:schemeClr>
                </a:solidFill>
                <a:latin typeface="Arial"/>
                <a:cs typeface="Arial"/>
              </a:rPr>
              <a:t>returns results where </a:t>
            </a:r>
            <a:r>
              <a:rPr lang="en-US" sz="2400" i="1">
                <a:solidFill>
                  <a:srgbClr val="8B170B"/>
                </a:solidFill>
                <a:latin typeface="Arial"/>
                <a:cs typeface="Arial"/>
              </a:rPr>
              <a:t>liver</a:t>
            </a:r>
            <a:r>
              <a:rPr lang="en-US" sz="2400">
                <a:solidFill>
                  <a:srgbClr val="8B170B"/>
                </a:solidFill>
                <a:latin typeface="Arial"/>
                <a:cs typeface="Arial"/>
              </a:rPr>
              <a:t> </a:t>
            </a:r>
            <a:r>
              <a:rPr lang="en-US" sz="2400">
                <a:solidFill>
                  <a:schemeClr val="tx1">
                    <a:lumMod val="75000"/>
                    <a:lumOff val="25000"/>
                  </a:schemeClr>
                </a:solidFill>
                <a:latin typeface="Arial"/>
                <a:cs typeface="Arial"/>
              </a:rPr>
              <a:t>and </a:t>
            </a:r>
            <a:r>
              <a:rPr lang="en-US" sz="2400" i="1">
                <a:solidFill>
                  <a:srgbClr val="8B170B"/>
                </a:solidFill>
                <a:latin typeface="Arial"/>
                <a:cs typeface="Arial"/>
              </a:rPr>
              <a:t>cancer</a:t>
            </a:r>
            <a:r>
              <a:rPr lang="en-US" sz="2400" i="1">
                <a:solidFill>
                  <a:schemeClr val="tx1">
                    <a:lumMod val="75000"/>
                    <a:lumOff val="25000"/>
                  </a:schemeClr>
                </a:solidFill>
                <a:latin typeface="Arial"/>
                <a:cs typeface="Arial"/>
              </a:rPr>
              <a:t> </a:t>
            </a:r>
            <a:r>
              <a:rPr lang="en-US" sz="2400">
                <a:solidFill>
                  <a:schemeClr val="tx1">
                    <a:lumMod val="75000"/>
                    <a:lumOff val="25000"/>
                  </a:schemeClr>
                </a:solidFill>
                <a:latin typeface="Arial"/>
                <a:cs typeface="Arial"/>
              </a:rPr>
              <a:t>are no more than </a:t>
            </a:r>
            <a:r>
              <a:rPr lang="en-US" sz="2400">
                <a:solidFill>
                  <a:srgbClr val="8B170B"/>
                </a:solidFill>
                <a:latin typeface="Arial"/>
                <a:cs typeface="Arial"/>
              </a:rPr>
              <a:t>3</a:t>
            </a:r>
            <a:r>
              <a:rPr lang="en-US" sz="2400">
                <a:solidFill>
                  <a:schemeClr val="tx1">
                    <a:lumMod val="75000"/>
                    <a:lumOff val="25000"/>
                  </a:schemeClr>
                </a:solidFill>
                <a:latin typeface="Arial"/>
                <a:cs typeface="Arial"/>
              </a:rPr>
              <a:t> words apart </a:t>
            </a:r>
          </a:p>
          <a:p>
            <a:r>
              <a:rPr lang="en-US" sz="2000">
                <a:solidFill>
                  <a:srgbClr val="8B170B"/>
                </a:solidFill>
                <a:latin typeface="Arial"/>
                <a:cs typeface="Arial"/>
              </a:rPr>
              <a:t>(liver cancer, cancer of the liver)</a:t>
            </a:r>
            <a:endParaRPr lang="en-NZ" sz="1400">
              <a:solidFill>
                <a:srgbClr val="8B170B"/>
              </a:solidFill>
              <a:latin typeface="Arial"/>
              <a:cs typeface="Arial"/>
            </a:endParaRPr>
          </a:p>
        </p:txBody>
      </p:sp>
      <p:sp>
        <p:nvSpPr>
          <p:cNvPr id="15" name="Title 14">
            <a:extLst>
              <a:ext uri="{FF2B5EF4-FFF2-40B4-BE49-F238E27FC236}">
                <a16:creationId xmlns:a16="http://schemas.microsoft.com/office/drawing/2014/main" id="{B581EA36-0A8D-4E07-F2E0-174753231BF8}"/>
              </a:ext>
            </a:extLst>
          </p:cNvPr>
          <p:cNvSpPr txBox="1">
            <a:spLocks/>
          </p:cNvSpPr>
          <p:nvPr/>
        </p:nvSpPr>
        <p:spPr>
          <a:xfrm>
            <a:off x="399997" y="1106665"/>
            <a:ext cx="11138670" cy="7032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algn="ctr"/>
            <a:r>
              <a:rPr lang="en-US" sz="4000">
                <a:solidFill>
                  <a:srgbClr val="F05B4A"/>
                </a:solidFill>
                <a:latin typeface="Arial"/>
                <a:cs typeface="Arial"/>
              </a:rPr>
              <a:t>ADJ/n		NEAR/n		W/n</a:t>
            </a:r>
          </a:p>
        </p:txBody>
      </p:sp>
      <p:grpSp>
        <p:nvGrpSpPr>
          <p:cNvPr id="3" name="Group 2">
            <a:extLst>
              <a:ext uri="{FF2B5EF4-FFF2-40B4-BE49-F238E27FC236}">
                <a16:creationId xmlns:a16="http://schemas.microsoft.com/office/drawing/2014/main" id="{2A216A8C-01B3-3F79-793A-750B992DE5EB}"/>
              </a:ext>
            </a:extLst>
          </p:cNvPr>
          <p:cNvGrpSpPr/>
          <p:nvPr/>
        </p:nvGrpSpPr>
        <p:grpSpPr>
          <a:xfrm>
            <a:off x="-7816" y="6224321"/>
            <a:ext cx="12221305" cy="650730"/>
            <a:chOff x="-7816" y="6224321"/>
            <a:chExt cx="12221305" cy="650730"/>
          </a:xfrm>
        </p:grpSpPr>
        <p:sp>
          <p:nvSpPr>
            <p:cNvPr id="9" name="Rectangle 8">
              <a:extLst>
                <a:ext uri="{FF2B5EF4-FFF2-40B4-BE49-F238E27FC236}">
                  <a16:creationId xmlns:a16="http://schemas.microsoft.com/office/drawing/2014/main" id="{D05C52FF-AA6F-F66C-7E70-71EC7F248276}"/>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descr="A blue and white logo&#10;&#10;Description automatically generated">
              <a:extLst>
                <a:ext uri="{FF2B5EF4-FFF2-40B4-BE49-F238E27FC236}">
                  <a16:creationId xmlns:a16="http://schemas.microsoft.com/office/drawing/2014/main" id="{B31D8021-5DD5-DB59-7FD9-1BC81482AC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287349780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2501E61-562E-EFE2-3AD0-9075C9E5262B}"/>
            </a:ext>
          </a:extLst>
        </p:cNvPr>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B2554B8B-CA24-540E-5E59-E6C0148C80F3}"/>
              </a:ext>
            </a:extLst>
          </p:cNvPr>
          <p:cNvGraphicFramePr>
            <a:graphicFrameLocks noGrp="1"/>
          </p:cNvGraphicFramePr>
          <p:nvPr>
            <p:extLst>
              <p:ext uri="{D42A27DB-BD31-4B8C-83A1-F6EECF244321}">
                <p14:modId xmlns:p14="http://schemas.microsoft.com/office/powerpoint/2010/main" val="1134398574"/>
              </p:ext>
            </p:extLst>
          </p:nvPr>
        </p:nvGraphicFramePr>
        <p:xfrm>
          <a:off x="-6014" y="1051957"/>
          <a:ext cx="12199064" cy="4972290"/>
        </p:xfrm>
        <a:graphic>
          <a:graphicData uri="http://schemas.openxmlformats.org/drawingml/2006/table">
            <a:tbl>
              <a:tblPr/>
              <a:tblGrid>
                <a:gridCol w="2136090">
                  <a:extLst>
                    <a:ext uri="{9D8B030D-6E8A-4147-A177-3AD203B41FA5}">
                      <a16:colId xmlns:a16="http://schemas.microsoft.com/office/drawing/2014/main" val="2289386010"/>
                    </a:ext>
                  </a:extLst>
                </a:gridCol>
                <a:gridCol w="2519915">
                  <a:extLst>
                    <a:ext uri="{9D8B030D-6E8A-4147-A177-3AD203B41FA5}">
                      <a16:colId xmlns:a16="http://schemas.microsoft.com/office/drawing/2014/main" val="2251080212"/>
                    </a:ext>
                  </a:extLst>
                </a:gridCol>
                <a:gridCol w="2670111">
                  <a:extLst>
                    <a:ext uri="{9D8B030D-6E8A-4147-A177-3AD203B41FA5}">
                      <a16:colId xmlns:a16="http://schemas.microsoft.com/office/drawing/2014/main" val="3999297978"/>
                    </a:ext>
                  </a:extLst>
                </a:gridCol>
                <a:gridCol w="2436474">
                  <a:extLst>
                    <a:ext uri="{9D8B030D-6E8A-4147-A177-3AD203B41FA5}">
                      <a16:colId xmlns:a16="http://schemas.microsoft.com/office/drawing/2014/main" val="3447300438"/>
                    </a:ext>
                  </a:extLst>
                </a:gridCol>
                <a:gridCol w="2436474">
                  <a:extLst>
                    <a:ext uri="{9D8B030D-6E8A-4147-A177-3AD203B41FA5}">
                      <a16:colId xmlns:a16="http://schemas.microsoft.com/office/drawing/2014/main" val="579972389"/>
                    </a:ext>
                  </a:extLst>
                </a:gridCol>
              </a:tblGrid>
              <a:tr h="615461">
                <a:tc>
                  <a:txBody>
                    <a:bodyPr/>
                    <a:lstStyle/>
                    <a:p>
                      <a:pPr algn="l" fontAlgn="auto"/>
                      <a:r>
                        <a:rPr lang="en-NZ" sz="1800" b="1"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1: </a:t>
                      </a:r>
                      <a:endParaRPr lang="en-US">
                        <a:solidFill>
                          <a:schemeClr val="tx1">
                            <a:lumMod val="75000"/>
                            <a:lumOff val="25000"/>
                          </a:schemeClr>
                        </a:solidFill>
                        <a:latin typeface="Arial"/>
                      </a:endParaRPr>
                    </a:p>
                    <a:p>
                      <a:pPr lvl="0" algn="l">
                        <a:buNone/>
                      </a:pPr>
                      <a:endParaRPr lang="en-NZ" sz="1800" b="1"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2: </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3: </a:t>
                      </a:r>
                      <a:endParaRPr lang="en-US">
                        <a:solidFill>
                          <a:schemeClr val="tx1">
                            <a:lumMod val="75000"/>
                            <a:lumOff val="25000"/>
                          </a:schemeClr>
                        </a:solidFill>
                        <a:latin typeface="Arial"/>
                      </a:endParaRPr>
                    </a:p>
                    <a:p>
                      <a:pPr lvl="0" algn="l">
                        <a:buNone/>
                      </a:pPr>
                      <a:endParaRPr lang="en-NZ" sz="1800" b="1"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4: </a:t>
                      </a:r>
                      <a:endParaRPr lang="en-US">
                        <a:latin typeface="Arial"/>
                      </a:endParaRPr>
                    </a:p>
                    <a:p>
                      <a:pPr lvl="0" algn="l">
                        <a:buNone/>
                      </a:pPr>
                      <a:endParaRPr lang="en-NZ" sz="1800" b="1"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9025381"/>
                  </a:ext>
                </a:extLst>
              </a:tr>
              <a:tr h="3112022">
                <a:tc>
                  <a:txBody>
                    <a:bodyPr/>
                    <a:lstStyle/>
                    <a:p>
                      <a:pPr algn="l" fontAlgn="base"/>
                      <a:r>
                        <a:rPr lang="en-NZ" sz="1800" b="1" i="0">
                          <a:solidFill>
                            <a:schemeClr val="tx1">
                              <a:lumMod val="75000"/>
                              <a:lumOff val="25000"/>
                            </a:schemeClr>
                          </a:solidFill>
                          <a:effectLst/>
                          <a:latin typeface="Arial"/>
                        </a:rPr>
                        <a:t>Synonyms</a:t>
                      </a:r>
                      <a:r>
                        <a:rPr lang="en-NZ" sz="1800" b="0"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buNone/>
                      </a:pPr>
                      <a:r>
                        <a:rPr lang="en-US" sz="1800" b="0" i="0" u="none" strike="noStrike" noProof="0">
                          <a:solidFill>
                            <a:srgbClr val="404040"/>
                          </a:solidFill>
                          <a:effectLst/>
                          <a:latin typeface="Arial"/>
                        </a:rPr>
                        <a:t>("nursing student*" </a:t>
                      </a:r>
                      <a:endParaRPr lang="en-US" sz="1800"/>
                    </a:p>
                    <a:p>
                      <a:pPr lvl="0" algn="ctr">
                        <a:buNone/>
                      </a:pPr>
                      <a:r>
                        <a:rPr lang="en-US" sz="1800" b="0" i="0" u="none" strike="noStrike" noProof="0">
                          <a:solidFill>
                            <a:srgbClr val="404040"/>
                          </a:solidFill>
                          <a:effectLst/>
                          <a:latin typeface="Arial"/>
                        </a:rPr>
                        <a:t>OR</a:t>
                      </a:r>
                      <a:endParaRPr lang="en-US" sz="1800"/>
                    </a:p>
                    <a:p>
                      <a:pPr lvl="0" algn="ctr">
                        <a:buNone/>
                      </a:pPr>
                      <a:r>
                        <a:rPr lang="en-US" sz="1800" b="0" i="0" u="none" strike="noStrike" noProof="0">
                          <a:solidFill>
                            <a:srgbClr val="404040"/>
                          </a:solidFill>
                          <a:effectLst/>
                          <a:latin typeface="Arial"/>
                        </a:rPr>
                        <a:t> "student </a:t>
                      </a:r>
                      <a:r>
                        <a:rPr lang="en-US" sz="1800" b="0" i="0" u="none" strike="noStrike" noProof="0" err="1">
                          <a:solidFill>
                            <a:srgbClr val="404040"/>
                          </a:solidFill>
                          <a:effectLst/>
                          <a:latin typeface="Arial"/>
                        </a:rPr>
                        <a:t>nurs</a:t>
                      </a:r>
                      <a:r>
                        <a:rPr lang="en-US" sz="1800" b="0" i="0" u="none" strike="noStrike" noProof="0">
                          <a:solidFill>
                            <a:srgbClr val="404040"/>
                          </a:solidFill>
                          <a:effectLst/>
                          <a:latin typeface="Arial"/>
                        </a:rPr>
                        <a:t>*" </a:t>
                      </a:r>
                      <a:endParaRPr lang="en-US" sz="1800"/>
                    </a:p>
                    <a:p>
                      <a:pPr lvl="0" algn="ctr">
                        <a:buNone/>
                      </a:pPr>
                      <a:r>
                        <a:rPr lang="en-US" sz="1800" b="0" i="0" u="none" strike="noStrike" noProof="0">
                          <a:solidFill>
                            <a:srgbClr val="404040"/>
                          </a:solidFill>
                          <a:effectLst/>
                          <a:latin typeface="Arial"/>
                        </a:rPr>
                        <a:t>OR</a:t>
                      </a:r>
                      <a:endParaRPr lang="en-US" sz="1800"/>
                    </a:p>
                    <a:p>
                      <a:pPr lvl="0" algn="ctr">
                        <a:buNone/>
                      </a:pPr>
                      <a:r>
                        <a:rPr lang="en-US" sz="1800" b="0" i="0" u="none" strike="noStrike" noProof="0">
                          <a:solidFill>
                            <a:srgbClr val="404040"/>
                          </a:solidFill>
                          <a:effectLst/>
                          <a:latin typeface="Arial"/>
                        </a:rPr>
                        <a:t> "</a:t>
                      </a:r>
                      <a:r>
                        <a:rPr lang="en-US" sz="1800" b="0" i="0" u="none" strike="noStrike" noProof="0" err="1">
                          <a:solidFill>
                            <a:srgbClr val="404040"/>
                          </a:solidFill>
                          <a:effectLst/>
                          <a:latin typeface="Arial"/>
                        </a:rPr>
                        <a:t>nurs</a:t>
                      </a:r>
                      <a:r>
                        <a:rPr lang="en-US" sz="1800" b="0" i="0" u="none" strike="noStrike" noProof="0">
                          <a:solidFill>
                            <a:srgbClr val="404040"/>
                          </a:solidFill>
                          <a:effectLst/>
                          <a:latin typeface="Arial"/>
                        </a:rPr>
                        <a:t>* </a:t>
                      </a:r>
                      <a:r>
                        <a:rPr lang="en-US" sz="1800" b="0" i="0" u="none" strike="noStrike" noProof="0" err="1">
                          <a:solidFill>
                            <a:srgbClr val="404040"/>
                          </a:solidFill>
                          <a:effectLst/>
                          <a:latin typeface="Arial"/>
                        </a:rPr>
                        <a:t>educat</a:t>
                      </a:r>
                      <a:r>
                        <a:rPr lang="en-US" sz="1800" b="0" i="0" u="none" strike="noStrike" noProof="0">
                          <a:solidFill>
                            <a:srgbClr val="404040"/>
                          </a:solidFill>
                          <a:effectLst/>
                          <a:latin typeface="Arial"/>
                        </a:rPr>
                        <a:t>*" </a:t>
                      </a:r>
                      <a:endParaRPr lang="en-US" sz="1800"/>
                    </a:p>
                    <a:p>
                      <a:pPr lvl="0" algn="ctr">
                        <a:buNone/>
                      </a:pPr>
                      <a:r>
                        <a:rPr lang="en-US" sz="1800" b="0" i="0" u="none" strike="noStrike" noProof="0">
                          <a:solidFill>
                            <a:srgbClr val="404040"/>
                          </a:solidFill>
                          <a:effectLst/>
                          <a:latin typeface="Arial"/>
                        </a:rPr>
                        <a:t>OR</a:t>
                      </a:r>
                      <a:endParaRPr lang="en-US" sz="1800"/>
                    </a:p>
                    <a:p>
                      <a:pPr lvl="0" algn="ctr">
                        <a:buNone/>
                      </a:pPr>
                      <a:r>
                        <a:rPr lang="en-US" sz="1800" b="0" i="0" u="none" strike="noStrike" noProof="0">
                          <a:solidFill>
                            <a:srgbClr val="404040"/>
                          </a:solidFill>
                          <a:effectLst/>
                          <a:latin typeface="Arial"/>
                        </a:rPr>
                        <a:t> "undergrad* </a:t>
                      </a:r>
                      <a:r>
                        <a:rPr lang="en-US" sz="1800" b="0" i="0" u="none" strike="noStrike" noProof="0" err="1">
                          <a:solidFill>
                            <a:srgbClr val="404040"/>
                          </a:solidFill>
                          <a:effectLst/>
                          <a:latin typeface="Arial"/>
                        </a:rPr>
                        <a:t>nurs</a:t>
                      </a:r>
                      <a:r>
                        <a:rPr lang="en-US" sz="1800" b="0" i="0" u="none" strike="noStrike" noProof="0">
                          <a:solidFill>
                            <a:srgbClr val="404040"/>
                          </a:solidFill>
                          <a:effectLst/>
                          <a:latin typeface="Arial"/>
                        </a:rPr>
                        <a:t>*")</a:t>
                      </a:r>
                      <a:endParaRPr lang="en-US" sz="1800"/>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5CFCB"/>
                    </a:solidFill>
                  </a:tcPr>
                </a:tc>
                <a:tc>
                  <a:txBody>
                    <a:bodyPr/>
                    <a:lstStyle/>
                    <a:p>
                      <a:pPr lvl="0" algn="ctr">
                        <a:buNone/>
                      </a:pPr>
                      <a:r>
                        <a:rPr lang="en-US" sz="1800" b="0" i="0" u="none" strike="noStrike" noProof="0">
                          <a:solidFill>
                            <a:srgbClr val="404040"/>
                          </a:solidFill>
                          <a:effectLst/>
                          <a:latin typeface="Arial"/>
                        </a:rPr>
                        <a:t>(covid-19 </a:t>
                      </a:r>
                      <a:endParaRPr lang="en-US" sz="1800"/>
                    </a:p>
                    <a:p>
                      <a:pPr lvl="0" algn="ctr">
                        <a:buNone/>
                      </a:pPr>
                      <a:r>
                        <a:rPr lang="en-US" sz="1800" b="0" i="0" u="none" strike="noStrike" noProof="0">
                          <a:solidFill>
                            <a:srgbClr val="404040"/>
                          </a:solidFill>
                          <a:effectLst/>
                          <a:latin typeface="Arial"/>
                        </a:rPr>
                        <a:t>OR </a:t>
                      </a:r>
                      <a:endParaRPr lang="en-US" sz="1800"/>
                    </a:p>
                    <a:p>
                      <a:pPr lvl="0" algn="ctr">
                        <a:buNone/>
                      </a:pPr>
                      <a:r>
                        <a:rPr lang="en-US" sz="1800" b="0" i="0" u="none" strike="noStrike" noProof="0">
                          <a:solidFill>
                            <a:srgbClr val="404040"/>
                          </a:solidFill>
                          <a:effectLst/>
                          <a:latin typeface="Arial"/>
                        </a:rPr>
                        <a:t>coronavirus </a:t>
                      </a:r>
                      <a:endParaRPr lang="en-US" sz="1800"/>
                    </a:p>
                    <a:p>
                      <a:pPr lvl="0" algn="ctr">
                        <a:buNone/>
                      </a:pPr>
                      <a:r>
                        <a:rPr lang="en-US" sz="1800" b="0" i="0" u="none" strike="noStrike" noProof="0">
                          <a:solidFill>
                            <a:srgbClr val="404040"/>
                          </a:solidFill>
                          <a:effectLst/>
                          <a:latin typeface="Arial"/>
                        </a:rPr>
                        <a:t>OR </a:t>
                      </a:r>
                      <a:endParaRPr lang="en-US" sz="1800"/>
                    </a:p>
                    <a:p>
                      <a:pPr lvl="0" algn="ctr">
                        <a:buNone/>
                      </a:pPr>
                      <a:r>
                        <a:rPr lang="en-US" sz="1800" b="0" i="0" u="none" strike="noStrike" noProof="0">
                          <a:solidFill>
                            <a:srgbClr val="404040"/>
                          </a:solidFill>
                          <a:effectLst/>
                          <a:latin typeface="Arial"/>
                        </a:rPr>
                        <a:t>"covid pandemic") </a:t>
                      </a:r>
                      <a:endParaRPr lang="en-US" sz="1800"/>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p>
                      <a:pPr lvl="0" algn="ctr">
                        <a:buNone/>
                      </a:pPr>
                      <a:r>
                        <a:rPr lang="en-US" sz="1800" b="0" i="0" u="none" strike="noStrike" noProof="0">
                          <a:solidFill>
                            <a:srgbClr val="404040"/>
                          </a:solidFill>
                          <a:effectLst/>
                          <a:latin typeface="Arial"/>
                        </a:rPr>
                        <a:t>("online learn*" </a:t>
                      </a:r>
                      <a:endParaRPr lang="en-US" sz="1800"/>
                    </a:p>
                    <a:p>
                      <a:pPr lvl="0" algn="ctr">
                        <a:buNone/>
                      </a:pPr>
                      <a:r>
                        <a:rPr lang="en-US" sz="1800" b="0" i="0" u="none" strike="noStrike" noProof="0">
                          <a:solidFill>
                            <a:srgbClr val="404040"/>
                          </a:solidFill>
                          <a:effectLst/>
                          <a:latin typeface="Arial"/>
                        </a:rPr>
                        <a:t>OR </a:t>
                      </a:r>
                      <a:endParaRPr lang="en-US" sz="1800"/>
                    </a:p>
                    <a:p>
                      <a:pPr lvl="0" algn="ctr">
                        <a:buNone/>
                      </a:pPr>
                      <a:r>
                        <a:rPr lang="en-US" sz="1800" b="0" i="0" u="none" strike="noStrike" noProof="0">
                          <a:solidFill>
                            <a:srgbClr val="404040"/>
                          </a:solidFill>
                          <a:effectLst/>
                          <a:latin typeface="Arial"/>
                        </a:rPr>
                        <a:t>"distance learn*" </a:t>
                      </a:r>
                      <a:endParaRPr lang="en-US" sz="1800"/>
                    </a:p>
                    <a:p>
                      <a:pPr lvl="0" algn="ctr">
                        <a:buNone/>
                      </a:pPr>
                      <a:r>
                        <a:rPr lang="en-US" sz="1800" b="0" i="0" u="none" strike="noStrike" noProof="0">
                          <a:solidFill>
                            <a:srgbClr val="404040"/>
                          </a:solidFill>
                          <a:effectLst/>
                          <a:latin typeface="Arial"/>
                        </a:rPr>
                        <a:t>OR </a:t>
                      </a:r>
                      <a:endParaRPr lang="en-US" sz="1800"/>
                    </a:p>
                    <a:p>
                      <a:pPr lvl="0" algn="ctr">
                        <a:buNone/>
                      </a:pPr>
                      <a:r>
                        <a:rPr lang="en-US" sz="1800" b="0" i="0" u="none" strike="noStrike" noProof="0">
                          <a:solidFill>
                            <a:srgbClr val="404040"/>
                          </a:solidFill>
                          <a:effectLst/>
                          <a:latin typeface="Arial"/>
                        </a:rPr>
                        <a:t>"online </a:t>
                      </a:r>
                      <a:r>
                        <a:rPr lang="en-US" sz="1800" b="0" i="0" u="none" strike="noStrike" noProof="0" err="1">
                          <a:solidFill>
                            <a:srgbClr val="404040"/>
                          </a:solidFill>
                          <a:effectLst/>
                          <a:latin typeface="Arial"/>
                        </a:rPr>
                        <a:t>educat</a:t>
                      </a:r>
                      <a:r>
                        <a:rPr lang="en-US" sz="1800" b="0" i="0" u="none" strike="noStrike" noProof="0">
                          <a:solidFill>
                            <a:srgbClr val="404040"/>
                          </a:solidFill>
                          <a:effectLst/>
                          <a:latin typeface="Arial"/>
                        </a:rPr>
                        <a:t>*" </a:t>
                      </a:r>
                      <a:endParaRPr lang="en-US" sz="1800"/>
                    </a:p>
                    <a:p>
                      <a:pPr lvl="0" algn="ctr">
                        <a:buNone/>
                      </a:pPr>
                      <a:r>
                        <a:rPr lang="en-US" sz="1800" b="0" i="0" u="none" strike="noStrike" noProof="0">
                          <a:solidFill>
                            <a:srgbClr val="404040"/>
                          </a:solidFill>
                          <a:effectLst/>
                          <a:latin typeface="Arial"/>
                        </a:rPr>
                        <a:t>OR </a:t>
                      </a:r>
                      <a:endParaRPr lang="en-US" sz="1800"/>
                    </a:p>
                    <a:p>
                      <a:pPr lvl="0" algn="ctr">
                        <a:buNone/>
                      </a:pPr>
                      <a:r>
                        <a:rPr lang="en-US" sz="1800" b="0" i="0" u="none" strike="noStrike" noProof="0">
                          <a:solidFill>
                            <a:srgbClr val="404040"/>
                          </a:solidFill>
                          <a:effectLst/>
                          <a:latin typeface="Arial"/>
                        </a:rPr>
                        <a:t>"distance </a:t>
                      </a:r>
                      <a:r>
                        <a:rPr lang="en-US" sz="1800" b="0" i="0" u="none" strike="noStrike" noProof="0" err="1">
                          <a:solidFill>
                            <a:srgbClr val="404040"/>
                          </a:solidFill>
                          <a:effectLst/>
                          <a:latin typeface="Arial"/>
                        </a:rPr>
                        <a:t>educat</a:t>
                      </a:r>
                      <a:r>
                        <a:rPr lang="en-US" sz="1800" b="0" i="0" u="none" strike="noStrike" noProof="0">
                          <a:solidFill>
                            <a:srgbClr val="404040"/>
                          </a:solidFill>
                          <a:effectLst/>
                          <a:latin typeface="Arial"/>
                        </a:rPr>
                        <a:t>*" </a:t>
                      </a:r>
                      <a:endParaRPr lang="en-US" sz="1800"/>
                    </a:p>
                    <a:p>
                      <a:pPr lvl="0" algn="ctr">
                        <a:buNone/>
                      </a:pPr>
                      <a:r>
                        <a:rPr lang="en-US" sz="1800" b="0" i="0" u="none" strike="noStrike" noProof="0">
                          <a:solidFill>
                            <a:srgbClr val="404040"/>
                          </a:solidFill>
                          <a:effectLst/>
                          <a:latin typeface="Arial"/>
                        </a:rPr>
                        <a:t>OR </a:t>
                      </a:r>
                      <a:endParaRPr lang="en-US" sz="1800"/>
                    </a:p>
                    <a:p>
                      <a:pPr lvl="0" algn="ctr">
                        <a:buNone/>
                      </a:pPr>
                      <a:r>
                        <a:rPr lang="en-US" sz="1800" b="0" i="0" u="none" strike="noStrike" noProof="0">
                          <a:solidFill>
                            <a:srgbClr val="404040"/>
                          </a:solidFill>
                          <a:effectLst/>
                          <a:latin typeface="Arial"/>
                        </a:rPr>
                        <a:t>e-learning)</a:t>
                      </a:r>
                      <a:endParaRPr lang="en-US" sz="1800"/>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5CFCB"/>
                    </a:solidFill>
                  </a:tcPr>
                </a:tc>
                <a:tc>
                  <a:txBody>
                    <a:bodyPr/>
                    <a:lstStyle/>
                    <a:p>
                      <a:pPr lvl="0" algn="ctr">
                        <a:buNone/>
                      </a:pPr>
                      <a:r>
                        <a:rPr lang="en-US" sz="1800" b="0" i="0" u="none" strike="noStrike" noProof="0">
                          <a:solidFill>
                            <a:srgbClr val="404040"/>
                          </a:solidFill>
                          <a:effectLst/>
                          <a:latin typeface="Arial"/>
                        </a:rPr>
                        <a:t>("learning outcome*" </a:t>
                      </a:r>
                      <a:endParaRPr lang="en-US" sz="1800"/>
                    </a:p>
                    <a:p>
                      <a:pPr lvl="0" algn="ctr">
                        <a:buNone/>
                      </a:pPr>
                      <a:r>
                        <a:rPr lang="en-US" sz="1800" b="0" i="0" u="none" strike="noStrike" noProof="0">
                          <a:solidFill>
                            <a:srgbClr val="404040"/>
                          </a:solidFill>
                          <a:effectLst/>
                          <a:latin typeface="Arial"/>
                        </a:rPr>
                        <a:t>OR </a:t>
                      </a:r>
                      <a:endParaRPr lang="en-US" sz="1800"/>
                    </a:p>
                    <a:p>
                      <a:pPr lvl="0" algn="ctr">
                        <a:buNone/>
                      </a:pPr>
                      <a:r>
                        <a:rPr lang="en-US" sz="1800" b="0" i="0" u="none" strike="noStrike" noProof="0">
                          <a:solidFill>
                            <a:srgbClr val="404040"/>
                          </a:solidFill>
                          <a:effectLst/>
                          <a:latin typeface="Arial"/>
                        </a:rPr>
                        <a:t>"student success*" </a:t>
                      </a:r>
                      <a:endParaRPr lang="en-US" sz="1800"/>
                    </a:p>
                    <a:p>
                      <a:pPr lvl="0" algn="ctr">
                        <a:buNone/>
                      </a:pPr>
                      <a:r>
                        <a:rPr lang="en-US" sz="1800" b="0" i="0" u="none" strike="noStrike" noProof="0">
                          <a:solidFill>
                            <a:srgbClr val="404040"/>
                          </a:solidFill>
                          <a:effectLst/>
                          <a:latin typeface="Arial"/>
                        </a:rPr>
                        <a:t>OR </a:t>
                      </a:r>
                      <a:endParaRPr lang="en-US" sz="1800"/>
                    </a:p>
                    <a:p>
                      <a:pPr lvl="0" algn="ctr">
                        <a:buNone/>
                      </a:pPr>
                      <a:r>
                        <a:rPr lang="en-US" sz="1800" b="0" i="0" u="none" strike="noStrike" noProof="0">
                          <a:solidFill>
                            <a:srgbClr val="404040"/>
                          </a:solidFill>
                          <a:effectLst/>
                          <a:latin typeface="Arial"/>
                        </a:rPr>
                        <a:t>success*)</a:t>
                      </a:r>
                      <a:endParaRPr lang="en-US" sz="1800"/>
                    </a:p>
                    <a:p>
                      <a:pPr lvl="0" algn="ctr">
                        <a:buNone/>
                      </a:pPr>
                      <a:endParaRPr lang="en-US" sz="1800" b="0" i="0">
                        <a:solidFill>
                          <a:schemeClr val="tx1">
                            <a:lumMod val="75000"/>
                            <a:lumOff val="25000"/>
                          </a:schemeClr>
                        </a:solidFill>
                        <a:effectLst/>
                        <a:latin typeface="Arial"/>
                      </a:endParaRPr>
                    </a:p>
                    <a:p>
                      <a:pPr lvl="0" algn="ctr">
                        <a:buNone/>
                      </a:pPr>
                      <a:endParaRPr lang="en-US" sz="1800" b="0" i="0">
                        <a:solidFill>
                          <a:schemeClr val="tx1">
                            <a:lumMod val="75000"/>
                            <a:lumOff val="25000"/>
                          </a:schemeClr>
                        </a:solidFill>
                        <a:effectLst/>
                        <a:latin typeface="Arial"/>
                      </a:endParaRPr>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D3DC"/>
                    </a:solidFill>
                  </a:tcPr>
                </a:tc>
                <a:extLst>
                  <a:ext uri="{0D108BD9-81ED-4DB2-BD59-A6C34878D82A}">
                    <a16:rowId xmlns:a16="http://schemas.microsoft.com/office/drawing/2014/main" val="1194133376"/>
                  </a:ext>
                </a:extLst>
              </a:tr>
              <a:tr h="1244807">
                <a:tc>
                  <a:txBody>
                    <a:bodyPr/>
                    <a:lstStyle/>
                    <a:p>
                      <a:pPr algn="l" fontAlgn="base"/>
                      <a:r>
                        <a:rPr lang="en-US" sz="1800" b="1" i="0">
                          <a:solidFill>
                            <a:schemeClr val="tx1">
                              <a:lumMod val="75000"/>
                              <a:lumOff val="25000"/>
                            </a:schemeClr>
                          </a:solidFill>
                          <a:effectLst/>
                          <a:latin typeface="Arial"/>
                        </a:rPr>
                        <a:t>Subject Headings </a:t>
                      </a:r>
                    </a:p>
                    <a:p>
                      <a:pPr lvl="0" algn="l">
                        <a:buNone/>
                      </a:pPr>
                      <a:r>
                        <a:rPr lang="en-US" sz="1800" b="1" i="0">
                          <a:solidFill>
                            <a:schemeClr val="tx1">
                              <a:lumMod val="75000"/>
                              <a:lumOff val="25000"/>
                            </a:schemeClr>
                          </a:solidFill>
                          <a:effectLst/>
                          <a:latin typeface="Arial"/>
                        </a:rPr>
                        <a:t>(e.g. MESH)</a:t>
                      </a:r>
                      <a:r>
                        <a:rPr lang="en-US" sz="1800" b="0"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lvl="0" algn="ctr">
                        <a:lnSpc>
                          <a:spcPct val="100000"/>
                        </a:lnSpc>
                        <a:spcBef>
                          <a:spcPts val="0"/>
                        </a:spcBef>
                        <a:spcAft>
                          <a:spcPts val="0"/>
                        </a:spcAft>
                        <a:buNone/>
                      </a:pPr>
                      <a:r>
                        <a:rPr lang="en-NZ" sz="1800" b="0" i="0" u="none" strike="noStrike" noProof="0">
                          <a:solidFill>
                            <a:schemeClr val="tx1">
                              <a:lumMod val="76000"/>
                              <a:lumOff val="24000"/>
                            </a:schemeClr>
                          </a:solidFill>
                          <a:effectLst/>
                          <a:latin typeface="Arial"/>
                        </a:rPr>
                        <a:t>Students, Nursing</a:t>
                      </a:r>
                      <a:endParaRPr lang="en-US" sz="1800" b="0" i="0" u="none" strike="noStrike" noProof="0">
                        <a:solidFill>
                          <a:srgbClr val="000000"/>
                        </a:solidFill>
                        <a:effectLst/>
                        <a:latin typeface="Arial"/>
                      </a:endParaRPr>
                    </a:p>
                    <a:p>
                      <a:pPr lvl="0" algn="ctr">
                        <a:lnSpc>
                          <a:spcPct val="100000"/>
                        </a:lnSpc>
                        <a:spcBef>
                          <a:spcPts val="0"/>
                        </a:spcBef>
                        <a:spcAft>
                          <a:spcPts val="0"/>
                        </a:spcAft>
                        <a:buNone/>
                      </a:pPr>
                      <a:r>
                        <a:rPr lang="en-NZ" sz="1800" b="0" i="0" u="none" strike="noStrike" noProof="0">
                          <a:solidFill>
                            <a:schemeClr val="tx1">
                              <a:lumMod val="76000"/>
                              <a:lumOff val="24000"/>
                            </a:schemeClr>
                          </a:solidFill>
                          <a:effectLst/>
                          <a:latin typeface="Arial"/>
                        </a:rPr>
                        <a:t>Education, Nursing</a:t>
                      </a:r>
                      <a:endParaRPr lang="en-NZ" b="0"/>
                    </a:p>
                    <a:p>
                      <a:pPr lvl="0" algn="ctr">
                        <a:buNone/>
                      </a:pPr>
                      <a:endParaRPr lang="en-NZ"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5CFCB"/>
                    </a:solidFill>
                  </a:tcPr>
                </a:tc>
                <a:tc>
                  <a:txBody>
                    <a:bodyPr/>
                    <a:lstStyle/>
                    <a:p>
                      <a:pPr lvl="0" algn="ctr">
                        <a:lnSpc>
                          <a:spcPct val="100000"/>
                        </a:lnSpc>
                        <a:spcBef>
                          <a:spcPts val="0"/>
                        </a:spcBef>
                        <a:spcAft>
                          <a:spcPts val="0"/>
                        </a:spcAft>
                        <a:buNone/>
                      </a:pPr>
                      <a:r>
                        <a:rPr lang="en-US" sz="1800" b="0" i="0" u="none" strike="noStrike" noProof="0">
                          <a:solidFill>
                            <a:schemeClr val="tx1">
                              <a:lumMod val="76000"/>
                              <a:lumOff val="24000"/>
                            </a:schemeClr>
                          </a:solidFill>
                          <a:effectLst/>
                          <a:latin typeface="Arial"/>
                        </a:rPr>
                        <a:t>COVID-19</a:t>
                      </a:r>
                      <a:endParaRPr lang="en-US" sz="1800" b="0" i="0" u="none" strike="noStrike" noProof="0">
                        <a:solidFill>
                          <a:srgbClr val="000000"/>
                        </a:solidFill>
                        <a:effectLst/>
                        <a:latin typeface="Arial"/>
                      </a:endParaRPr>
                    </a:p>
                    <a:p>
                      <a:pPr lvl="0" algn="ctr">
                        <a:lnSpc>
                          <a:spcPct val="100000"/>
                        </a:lnSpc>
                        <a:spcBef>
                          <a:spcPts val="0"/>
                        </a:spcBef>
                        <a:spcAft>
                          <a:spcPts val="0"/>
                        </a:spcAft>
                        <a:buNone/>
                      </a:pPr>
                      <a:endParaRPr lang="en-US" sz="1800" b="1" i="0" u="none" strike="noStrike" noProof="0">
                        <a:solidFill>
                          <a:schemeClr val="tx1">
                            <a:lumMod val="76000"/>
                            <a:lumOff val="24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p>
                      <a:pPr lvl="0" algn="ctr">
                        <a:buNone/>
                      </a:pPr>
                      <a:r>
                        <a:rPr lang="en-NZ" sz="1800" b="0" i="0" u="none" strike="noStrike" noProof="0">
                          <a:solidFill>
                            <a:schemeClr val="tx1">
                              <a:lumMod val="76000"/>
                              <a:lumOff val="24000"/>
                            </a:schemeClr>
                          </a:solidFill>
                          <a:effectLst/>
                          <a:latin typeface="Arial"/>
                        </a:rPr>
                        <a:t>Education, Distance</a:t>
                      </a:r>
                      <a:endParaRPr lang="en-US" b="0"/>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5CFCB"/>
                    </a:solidFill>
                  </a:tcPr>
                </a:tc>
                <a:tc>
                  <a:txBody>
                    <a:bodyPr/>
                    <a:lstStyle/>
                    <a:p>
                      <a:pPr lvl="0" algn="ctr">
                        <a:buNone/>
                      </a:pPr>
                      <a:r>
                        <a:rPr lang="en-NZ" sz="1800" b="0" i="0" u="none" strike="noStrike" noProof="0">
                          <a:solidFill>
                            <a:schemeClr val="tx1">
                              <a:lumMod val="75000"/>
                              <a:lumOff val="25000"/>
                            </a:schemeClr>
                          </a:solidFill>
                          <a:effectLst/>
                          <a:latin typeface="Arial"/>
                        </a:rPr>
                        <a:t>n/a</a:t>
                      </a:r>
                      <a:endParaRPr lang="en-US"/>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213032962"/>
                  </a:ext>
                </a:extLst>
              </a:tr>
            </a:tbl>
          </a:graphicData>
        </a:graphic>
      </p:graphicFrame>
      <p:sp>
        <p:nvSpPr>
          <p:cNvPr id="2" name="Rectangle 1">
            <a:extLst>
              <a:ext uri="{FF2B5EF4-FFF2-40B4-BE49-F238E27FC236}">
                <a16:creationId xmlns:a16="http://schemas.microsoft.com/office/drawing/2014/main" id="{89E1EF4E-580B-C047-CA19-B78CDBA6BD46}"/>
              </a:ext>
            </a:extLst>
          </p:cNvPr>
          <p:cNvSpPr/>
          <p:nvPr/>
        </p:nvSpPr>
        <p:spPr>
          <a:xfrm>
            <a:off x="0" y="0"/>
            <a:ext cx="12192000" cy="1106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6" name="Group 5">
            <a:extLst>
              <a:ext uri="{FF2B5EF4-FFF2-40B4-BE49-F238E27FC236}">
                <a16:creationId xmlns:a16="http://schemas.microsoft.com/office/drawing/2014/main" id="{7B260DF9-EA7C-BB71-457B-B66566608E01}"/>
              </a:ext>
            </a:extLst>
          </p:cNvPr>
          <p:cNvGrpSpPr/>
          <p:nvPr/>
        </p:nvGrpSpPr>
        <p:grpSpPr>
          <a:xfrm>
            <a:off x="2735152" y="1260850"/>
            <a:ext cx="8487833" cy="529166"/>
            <a:chOff x="2677174" y="1132353"/>
            <a:chExt cx="8487833" cy="529166"/>
          </a:xfrm>
        </p:grpSpPr>
        <p:sp>
          <p:nvSpPr>
            <p:cNvPr id="4" name="Arrow: Right 3">
              <a:extLst>
                <a:ext uri="{FF2B5EF4-FFF2-40B4-BE49-F238E27FC236}">
                  <a16:creationId xmlns:a16="http://schemas.microsoft.com/office/drawing/2014/main" id="{DFEC10A9-3FBE-379D-6638-748A6446593D}"/>
                </a:ext>
              </a:extLst>
            </p:cNvPr>
            <p:cNvSpPr/>
            <p:nvPr/>
          </p:nvSpPr>
          <p:spPr>
            <a:xfrm>
              <a:off x="2677174" y="1132353"/>
              <a:ext cx="8487833" cy="529166"/>
            </a:xfrm>
            <a:prstGeom prst="rightArrow">
              <a:avLst/>
            </a:prstGeom>
            <a:solidFill>
              <a:srgbClr val="F05B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6">
              <a:extLst>
                <a:ext uri="{FF2B5EF4-FFF2-40B4-BE49-F238E27FC236}">
                  <a16:creationId xmlns:a16="http://schemas.microsoft.com/office/drawing/2014/main" id="{7A661C65-C880-F0DE-9961-651193F439E0}"/>
                </a:ext>
              </a:extLst>
            </p:cNvPr>
            <p:cNvSpPr txBox="1"/>
            <p:nvPr/>
          </p:nvSpPr>
          <p:spPr>
            <a:xfrm>
              <a:off x="7037466" y="1242927"/>
              <a:ext cx="713657" cy="369332"/>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latin typeface="+mj-lt"/>
                </a:rPr>
                <a:t>AND</a:t>
              </a:r>
              <a:endParaRPr lang="en-NZ" sz="1800" b="1">
                <a:latin typeface="+mj-lt"/>
              </a:endParaRPr>
            </a:p>
          </p:txBody>
        </p:sp>
        <p:sp>
          <p:nvSpPr>
            <p:cNvPr id="12" name="TextBox 6">
              <a:extLst>
                <a:ext uri="{FF2B5EF4-FFF2-40B4-BE49-F238E27FC236}">
                  <a16:creationId xmlns:a16="http://schemas.microsoft.com/office/drawing/2014/main" id="{E38893D0-02E6-E051-3364-0AD58E709997}"/>
                </a:ext>
              </a:extLst>
            </p:cNvPr>
            <p:cNvSpPr txBox="1"/>
            <p:nvPr/>
          </p:nvSpPr>
          <p:spPr>
            <a:xfrm>
              <a:off x="9398115" y="1239200"/>
              <a:ext cx="713657" cy="369332"/>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latin typeface="+mj-lt"/>
                </a:rPr>
                <a:t>AND</a:t>
              </a:r>
              <a:endParaRPr lang="en-NZ" sz="1800" b="1">
                <a:latin typeface="+mj-lt"/>
              </a:endParaRPr>
            </a:p>
          </p:txBody>
        </p:sp>
        <p:sp>
          <p:nvSpPr>
            <p:cNvPr id="14" name="TextBox 6">
              <a:extLst>
                <a:ext uri="{FF2B5EF4-FFF2-40B4-BE49-F238E27FC236}">
                  <a16:creationId xmlns:a16="http://schemas.microsoft.com/office/drawing/2014/main" id="{4076B812-CCE8-A514-869B-11B8513127E2}"/>
                </a:ext>
              </a:extLst>
            </p:cNvPr>
            <p:cNvSpPr txBox="1"/>
            <p:nvPr/>
          </p:nvSpPr>
          <p:spPr>
            <a:xfrm>
              <a:off x="4319988" y="1242927"/>
              <a:ext cx="713657" cy="369332"/>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latin typeface="+mj-lt"/>
                </a:rPr>
                <a:t>AND</a:t>
              </a:r>
              <a:endParaRPr lang="en-NZ" sz="1800" b="1">
                <a:latin typeface="+mj-lt"/>
              </a:endParaRPr>
            </a:p>
          </p:txBody>
        </p:sp>
      </p:grpSp>
      <p:grpSp>
        <p:nvGrpSpPr>
          <p:cNvPr id="5" name="Group 4">
            <a:extLst>
              <a:ext uri="{FF2B5EF4-FFF2-40B4-BE49-F238E27FC236}">
                <a16:creationId xmlns:a16="http://schemas.microsoft.com/office/drawing/2014/main" id="{9C1AEDCE-7C77-CDE0-1EE4-22778FDEED0C}"/>
              </a:ext>
            </a:extLst>
          </p:cNvPr>
          <p:cNvGrpSpPr/>
          <p:nvPr/>
        </p:nvGrpSpPr>
        <p:grpSpPr>
          <a:xfrm>
            <a:off x="1711222" y="1525303"/>
            <a:ext cx="709083" cy="4540249"/>
            <a:chOff x="2158483" y="1835784"/>
            <a:chExt cx="709083" cy="4540249"/>
          </a:xfrm>
        </p:grpSpPr>
        <p:sp>
          <p:nvSpPr>
            <p:cNvPr id="8" name="Arrow: Right 7">
              <a:extLst>
                <a:ext uri="{FF2B5EF4-FFF2-40B4-BE49-F238E27FC236}">
                  <a16:creationId xmlns:a16="http://schemas.microsoft.com/office/drawing/2014/main" id="{62F3073A-59BF-5C8C-0176-7861A02A53CA}"/>
                </a:ext>
              </a:extLst>
            </p:cNvPr>
            <p:cNvSpPr/>
            <p:nvPr/>
          </p:nvSpPr>
          <p:spPr>
            <a:xfrm rot="5400000" flipV="1">
              <a:off x="242900" y="3751367"/>
              <a:ext cx="4540249" cy="709083"/>
            </a:xfrm>
            <a:prstGeom prst="rightArrow">
              <a:avLst/>
            </a:prstGeom>
            <a:solidFill>
              <a:srgbClr val="F05B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8">
              <a:extLst>
                <a:ext uri="{FF2B5EF4-FFF2-40B4-BE49-F238E27FC236}">
                  <a16:creationId xmlns:a16="http://schemas.microsoft.com/office/drawing/2014/main" id="{8456CC87-1A66-1DB0-16EA-4CF0B8375FEE}"/>
                </a:ext>
              </a:extLst>
            </p:cNvPr>
            <p:cNvSpPr txBox="1"/>
            <p:nvPr/>
          </p:nvSpPr>
          <p:spPr>
            <a:xfrm>
              <a:off x="2245964" y="3736576"/>
              <a:ext cx="534121" cy="369332"/>
            </a:xfrm>
            <a:prstGeom prst="rect">
              <a:avLst/>
            </a:prstGeom>
            <a:noFill/>
          </p:spPr>
          <p:txBody>
            <a:bodyPr wrap="non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b="1">
                  <a:latin typeface="+mj-lt"/>
                </a:rPr>
                <a:t>OR</a:t>
              </a:r>
              <a:endParaRPr lang="en-NZ" sz="1800" b="1">
                <a:latin typeface="+mj-lt"/>
              </a:endParaRPr>
            </a:p>
          </p:txBody>
        </p:sp>
      </p:grpSp>
      <p:sp>
        <p:nvSpPr>
          <p:cNvPr id="3" name="Title 14">
            <a:extLst>
              <a:ext uri="{FF2B5EF4-FFF2-40B4-BE49-F238E27FC236}">
                <a16:creationId xmlns:a16="http://schemas.microsoft.com/office/drawing/2014/main" id="{3E9F53A7-7CE5-B7B4-98E9-BDDD0E77B60C}"/>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Update your concept map</a:t>
            </a:r>
            <a:endParaRPr lang="en-US">
              <a:solidFill>
                <a:schemeClr val="tx1">
                  <a:lumMod val="76000"/>
                  <a:lumOff val="24000"/>
                </a:schemeClr>
              </a:solidFill>
            </a:endParaRPr>
          </a:p>
        </p:txBody>
      </p:sp>
    </p:spTree>
    <p:extLst>
      <p:ext uri="{BB962C8B-B14F-4D97-AF65-F5344CB8AC3E}">
        <p14:creationId xmlns:p14="http://schemas.microsoft.com/office/powerpoint/2010/main" val="1405581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AD895F8-2D3D-E634-9EC0-81082DDD9C3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96055C79-E0AA-5BB8-C6A5-02819EEE8C27}"/>
              </a:ext>
            </a:extLst>
          </p:cNvPr>
          <p:cNvGrpSpPr/>
          <p:nvPr/>
        </p:nvGrpSpPr>
        <p:grpSpPr>
          <a:xfrm>
            <a:off x="326201" y="1427848"/>
            <a:ext cx="11398782" cy="4007722"/>
            <a:chOff x="326201" y="980855"/>
            <a:chExt cx="11398782" cy="4007722"/>
          </a:xfrm>
        </p:grpSpPr>
        <p:sp>
          <p:nvSpPr>
            <p:cNvPr id="18" name="Rectangle 17">
              <a:extLst>
                <a:ext uri="{FF2B5EF4-FFF2-40B4-BE49-F238E27FC236}">
                  <a16:creationId xmlns:a16="http://schemas.microsoft.com/office/drawing/2014/main" id="{E20D82A8-32A9-5E48-2AB7-7E18D9894563}"/>
                </a:ext>
              </a:extLst>
            </p:cNvPr>
            <p:cNvSpPr/>
            <p:nvPr/>
          </p:nvSpPr>
          <p:spPr>
            <a:xfrm>
              <a:off x="326204" y="980855"/>
              <a:ext cx="11398779" cy="899602"/>
            </a:xfrm>
            <a:prstGeom prst="rect">
              <a:avLst/>
            </a:prstGeom>
            <a:solidFill>
              <a:srgbClr val="F5CFCB"/>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9" name="Rectangle 18">
              <a:extLst>
                <a:ext uri="{FF2B5EF4-FFF2-40B4-BE49-F238E27FC236}">
                  <a16:creationId xmlns:a16="http://schemas.microsoft.com/office/drawing/2014/main" id="{E9361892-B0BE-84C4-0CEC-62D2FC86D16D}"/>
                </a:ext>
              </a:extLst>
            </p:cNvPr>
            <p:cNvSpPr/>
            <p:nvPr/>
          </p:nvSpPr>
          <p:spPr>
            <a:xfrm>
              <a:off x="326203" y="2279041"/>
              <a:ext cx="9222118" cy="523661"/>
            </a:xfrm>
            <a:prstGeom prst="rect">
              <a:avLst/>
            </a:prstGeom>
            <a:solidFill>
              <a:schemeClr val="bg2">
                <a:lumMod val="9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1" name="Rectangle 20">
              <a:extLst>
                <a:ext uri="{FF2B5EF4-FFF2-40B4-BE49-F238E27FC236}">
                  <a16:creationId xmlns:a16="http://schemas.microsoft.com/office/drawing/2014/main" id="{FC921D97-4E01-924A-61B5-D1D8524B1CBC}"/>
                </a:ext>
              </a:extLst>
            </p:cNvPr>
            <p:cNvSpPr/>
            <p:nvPr/>
          </p:nvSpPr>
          <p:spPr>
            <a:xfrm>
              <a:off x="326201" y="3189996"/>
              <a:ext cx="11254117" cy="871734"/>
            </a:xfrm>
            <a:prstGeom prst="rect">
              <a:avLst/>
            </a:prstGeom>
            <a:solidFill>
              <a:srgbClr val="F5CFCB"/>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0" name="Rectangle 19">
              <a:extLst>
                <a:ext uri="{FF2B5EF4-FFF2-40B4-BE49-F238E27FC236}">
                  <a16:creationId xmlns:a16="http://schemas.microsoft.com/office/drawing/2014/main" id="{162ED0B5-9E60-62BB-2852-D0C804EC16DE}"/>
                </a:ext>
              </a:extLst>
            </p:cNvPr>
            <p:cNvSpPr/>
            <p:nvPr/>
          </p:nvSpPr>
          <p:spPr>
            <a:xfrm>
              <a:off x="326203" y="4398354"/>
              <a:ext cx="9446475" cy="590223"/>
            </a:xfrm>
            <a:prstGeom prst="rect">
              <a:avLst/>
            </a:prstGeom>
            <a:solidFill>
              <a:srgbClr val="E2D3D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4" name="TextBox 13">
              <a:extLst>
                <a:ext uri="{FF2B5EF4-FFF2-40B4-BE49-F238E27FC236}">
                  <a16:creationId xmlns:a16="http://schemas.microsoft.com/office/drawing/2014/main" id="{C2A844AA-43C5-A1D8-5EFD-BDF4A2691E1D}"/>
                </a:ext>
              </a:extLst>
            </p:cNvPr>
            <p:cNvSpPr txBox="1"/>
            <p:nvPr/>
          </p:nvSpPr>
          <p:spPr>
            <a:xfrm>
              <a:off x="328293" y="994491"/>
              <a:ext cx="11393807" cy="3970318"/>
            </a:xfrm>
            <a:prstGeom prst="rect">
              <a:avLst/>
            </a:prstGeom>
            <a:noFill/>
          </p:spPr>
          <p:txBody>
            <a:bodyPr wrap="square" lIns="91440" tIns="45720" rIns="91440" bIns="45720" rtlCol="0" anchor="t">
              <a:spAutoFit/>
            </a:bodyPr>
            <a:lstStyle/>
            <a:p>
              <a:pPr>
                <a:defRPr/>
              </a:pPr>
              <a:r>
                <a:rPr lang="en-US" sz="2800">
                  <a:solidFill>
                    <a:prstClr val="black">
                      <a:lumMod val="75000"/>
                      <a:lumOff val="25000"/>
                    </a:prstClr>
                  </a:solidFill>
                  <a:latin typeface="Arial"/>
                  <a:ea typeface="+mn-lt"/>
                  <a:cs typeface="+mn-lt"/>
                </a:rPr>
                <a:t>("nursing student*" </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lt"/>
                  <a:cs typeface="+mn-lt"/>
                </a:rPr>
                <a:t>OR </a:t>
              </a:r>
              <a:r>
                <a:rPr lang="en-US" sz="2800">
                  <a:solidFill>
                    <a:prstClr val="black">
                      <a:lumMod val="75000"/>
                      <a:lumOff val="25000"/>
                    </a:prstClr>
                  </a:solidFill>
                  <a:latin typeface="Arial"/>
                  <a:ea typeface="+mn-lt"/>
                  <a:cs typeface="+mn-lt"/>
                </a:rPr>
                <a:t>"student </a:t>
              </a:r>
              <a:r>
                <a:rPr lang="en-US" sz="2800" err="1">
                  <a:solidFill>
                    <a:prstClr val="black">
                      <a:lumMod val="75000"/>
                      <a:lumOff val="25000"/>
                    </a:prstClr>
                  </a:solidFill>
                  <a:latin typeface="Arial"/>
                  <a:ea typeface="+mn-lt"/>
                  <a:cs typeface="+mn-lt"/>
                </a:rPr>
                <a:t>nurs</a:t>
              </a:r>
              <a:r>
                <a:rPr lang="en-US" sz="2800">
                  <a:solidFill>
                    <a:prstClr val="black">
                      <a:lumMod val="75000"/>
                      <a:lumOff val="25000"/>
                    </a:prstClr>
                  </a:solidFill>
                  <a:latin typeface="Arial"/>
                  <a:ea typeface="+mn-lt"/>
                  <a:cs typeface="+mn-lt"/>
                </a:rPr>
                <a:t>*" </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lt"/>
                  <a:cs typeface="+mn-lt"/>
                </a:rPr>
                <a:t>OR "</a:t>
              </a:r>
              <a:r>
                <a:rPr lang="en-US" sz="2800" err="1">
                  <a:solidFill>
                    <a:prstClr val="black">
                      <a:lumMod val="75000"/>
                      <a:lumOff val="25000"/>
                    </a:prstClr>
                  </a:solidFill>
                  <a:latin typeface="Arial"/>
                  <a:ea typeface="+mn-lt"/>
                  <a:cs typeface="+mn-lt"/>
                </a:rPr>
                <a:t>nurs</a:t>
              </a:r>
              <a:r>
                <a:rPr lang="en-US" sz="2800">
                  <a:solidFill>
                    <a:prstClr val="black">
                      <a:lumMod val="75000"/>
                      <a:lumOff val="25000"/>
                    </a:prstClr>
                  </a:solidFill>
                  <a:latin typeface="Arial"/>
                  <a:ea typeface="+mn-lt"/>
                  <a:cs typeface="+mn-lt"/>
                </a:rPr>
                <a:t>* </a:t>
              </a:r>
              <a:r>
                <a:rPr lang="en-US" sz="2800" err="1">
                  <a:solidFill>
                    <a:prstClr val="black">
                      <a:lumMod val="75000"/>
                      <a:lumOff val="25000"/>
                    </a:prstClr>
                  </a:solidFill>
                  <a:latin typeface="Arial"/>
                  <a:ea typeface="+mn-lt"/>
                  <a:cs typeface="+mn-lt"/>
                </a:rPr>
                <a:t>educat</a:t>
              </a:r>
              <a:r>
                <a:rPr lang="en-US" sz="2800">
                  <a:solidFill>
                    <a:prstClr val="black">
                      <a:lumMod val="75000"/>
                      <a:lumOff val="25000"/>
                    </a:prstClr>
                  </a:solidFill>
                  <a:latin typeface="Arial"/>
                  <a:ea typeface="+mn-lt"/>
                  <a:cs typeface="+mn-lt"/>
                </a:rPr>
                <a:t>*" OR "undergrad* </a:t>
              </a:r>
              <a:r>
                <a:rPr lang="en-US" sz="2800" err="1">
                  <a:solidFill>
                    <a:prstClr val="black">
                      <a:lumMod val="75000"/>
                      <a:lumOff val="25000"/>
                    </a:prstClr>
                  </a:solidFill>
                  <a:latin typeface="Arial"/>
                  <a:ea typeface="+mn-lt"/>
                  <a:cs typeface="+mn-lt"/>
                </a:rPr>
                <a:t>nurs</a:t>
              </a:r>
              <a:r>
                <a:rPr lang="en-US" sz="2800">
                  <a:solidFill>
                    <a:prstClr val="black">
                      <a:lumMod val="75000"/>
                      <a:lumOff val="25000"/>
                    </a:prstClr>
                  </a:solidFill>
                  <a:latin typeface="Arial"/>
                  <a:ea typeface="+mn-lt"/>
                  <a:cs typeface="+mn-lt"/>
                </a:rPr>
                <a:t>*")</a:t>
              </a:r>
              <a:endParaRPr lang="en-US" sz="2800">
                <a:solidFill>
                  <a:prstClr val="black">
                    <a:lumMod val="75000"/>
                    <a:lumOff val="25000"/>
                  </a:prstClr>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AND </a:t>
              </a:r>
              <a:endParaRPr lang="en-US" sz="2800" b="0" i="0" u="none" strike="noStrike" kern="1200" cap="none" spc="0" normalizeH="0" baseline="0" noProof="0">
                <a:ln>
                  <a:noFill/>
                </a:ln>
                <a:solidFill>
                  <a:prstClr val="black">
                    <a:lumMod val="75000"/>
                    <a:lumOff val="25000"/>
                  </a:prstClr>
                </a:solidFill>
                <a:effectLst/>
                <a:uLnTx/>
                <a:uFillTx/>
                <a:latin typeface="Arial"/>
                <a:cs typeface="Arial"/>
              </a:endParaRPr>
            </a:p>
            <a:p>
              <a:pPr>
                <a:defRPr/>
              </a:pPr>
              <a:r>
                <a:rPr lang="en-US" sz="2800">
                  <a:solidFill>
                    <a:prstClr val="black">
                      <a:lumMod val="75000"/>
                      <a:lumOff val="25000"/>
                    </a:prstClr>
                  </a:solidFill>
                  <a:latin typeface="Arial"/>
                  <a:ea typeface="+mn-lt"/>
                  <a:cs typeface="+mn-lt"/>
                </a:rPr>
                <a:t>(covid-19 </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lt"/>
                  <a:cs typeface="+mn-lt"/>
                </a:rPr>
                <a:t>OR </a:t>
              </a:r>
              <a:r>
                <a:rPr lang="en-US" sz="2800">
                  <a:solidFill>
                    <a:prstClr val="black">
                      <a:lumMod val="75000"/>
                      <a:lumOff val="25000"/>
                    </a:prstClr>
                  </a:solidFill>
                  <a:latin typeface="Arial"/>
                  <a:ea typeface="+mn-lt"/>
                  <a:cs typeface="+mn-lt"/>
                </a:rPr>
                <a:t>coronavirus </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lt"/>
                  <a:cs typeface="+mn-lt"/>
                </a:rPr>
                <a:t>OR "</a:t>
              </a:r>
              <a:r>
                <a:rPr lang="en-US" sz="2800">
                  <a:solidFill>
                    <a:prstClr val="black">
                      <a:lumMod val="75000"/>
                      <a:lumOff val="25000"/>
                    </a:prstClr>
                  </a:solidFill>
                  <a:latin typeface="Arial"/>
                  <a:ea typeface="+mn-lt"/>
                  <a:cs typeface="+mn-lt"/>
                </a:rPr>
                <a:t>covid pandemic")</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 </a:t>
              </a:r>
              <a:endParaRPr lang="en-US" sz="2800" b="0" i="0" u="none" strike="noStrike" kern="1200" cap="none" spc="0" normalizeH="0" baseline="0" noProof="0">
                <a:ln>
                  <a:noFill/>
                </a:ln>
                <a:solidFill>
                  <a:prstClr val="black">
                    <a:lumMod val="75000"/>
                    <a:lumOff val="25000"/>
                  </a:prstClr>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AND </a:t>
              </a:r>
              <a:endParaRPr lang="en-US" sz="2800" b="0" i="0" u="none" strike="noStrike" kern="1200" cap="none" spc="0" normalizeH="0" baseline="0" noProof="0">
                <a:ln>
                  <a:noFill/>
                </a:ln>
                <a:solidFill>
                  <a:prstClr val="black">
                    <a:lumMod val="75000"/>
                    <a:lumOff val="25000"/>
                  </a:prstClr>
                </a:solidFill>
                <a:effectLst/>
                <a:uLnTx/>
                <a:uFillTx/>
                <a:latin typeface="Arial"/>
                <a:cs typeface="Arial"/>
              </a:endParaRPr>
            </a:p>
            <a:p>
              <a:pPr>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lt"/>
                  <a:cs typeface="+mn-lt"/>
                </a:rPr>
                <a:t>("</a:t>
              </a:r>
              <a:r>
                <a:rPr lang="en-US" sz="2800">
                  <a:solidFill>
                    <a:prstClr val="black">
                      <a:lumMod val="75000"/>
                      <a:lumOff val="25000"/>
                    </a:prstClr>
                  </a:solidFill>
                  <a:latin typeface="Arial"/>
                  <a:ea typeface="+mn-lt"/>
                  <a:cs typeface="+mn-lt"/>
                </a:rPr>
                <a:t>online learn*" OR "distance learn</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lt"/>
                  <a:cs typeface="+mn-lt"/>
                </a:rPr>
                <a:t>*" OR "</a:t>
              </a:r>
              <a:r>
                <a:rPr lang="en-US" sz="2800">
                  <a:solidFill>
                    <a:prstClr val="black">
                      <a:lumMod val="75000"/>
                      <a:lumOff val="25000"/>
                    </a:prstClr>
                  </a:solidFill>
                  <a:latin typeface="Arial"/>
                  <a:ea typeface="+mn-lt"/>
                  <a:cs typeface="+mn-lt"/>
                </a:rPr>
                <a:t>online </a:t>
              </a:r>
              <a:r>
                <a:rPr lang="en-US" sz="2800" err="1">
                  <a:solidFill>
                    <a:prstClr val="black">
                      <a:lumMod val="75000"/>
                      <a:lumOff val="25000"/>
                    </a:prstClr>
                  </a:solidFill>
                  <a:latin typeface="Arial"/>
                  <a:ea typeface="+mn-lt"/>
                  <a:cs typeface="+mn-lt"/>
                </a:rPr>
                <a:t>educat</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lt"/>
                  <a:cs typeface="+mn-lt"/>
                </a:rPr>
                <a:t>*" OR "</a:t>
              </a:r>
              <a:r>
                <a:rPr lang="en-US" sz="2800">
                  <a:solidFill>
                    <a:prstClr val="black">
                      <a:lumMod val="75000"/>
                      <a:lumOff val="25000"/>
                    </a:prstClr>
                  </a:solidFill>
                  <a:latin typeface="Arial"/>
                  <a:ea typeface="+mn-lt"/>
                  <a:cs typeface="+mn-lt"/>
                </a:rPr>
                <a:t>distance </a:t>
              </a:r>
              <a:r>
                <a:rPr lang="en-US" sz="2800" err="1">
                  <a:solidFill>
                    <a:prstClr val="black">
                      <a:lumMod val="75000"/>
                      <a:lumOff val="25000"/>
                    </a:prstClr>
                  </a:solidFill>
                  <a:latin typeface="Arial"/>
                  <a:ea typeface="+mn-lt"/>
                  <a:cs typeface="+mn-lt"/>
                </a:rPr>
                <a:t>educat</a:t>
              </a:r>
              <a:r>
                <a:rPr lang="en-US" sz="2800">
                  <a:solidFill>
                    <a:prstClr val="black">
                      <a:lumMod val="75000"/>
                      <a:lumOff val="25000"/>
                    </a:prstClr>
                  </a:solidFill>
                  <a:latin typeface="Arial"/>
                  <a:ea typeface="+mn-lt"/>
                  <a:cs typeface="+mn-lt"/>
                </a:rPr>
                <a:t>*" OR e-learning)</a:t>
              </a:r>
              <a:endParaRPr lang="en-US" sz="2800">
                <a:solidFill>
                  <a:prstClr val="black">
                    <a:lumMod val="75000"/>
                    <a:lumOff val="25000"/>
                  </a:prstClr>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AND </a:t>
              </a:r>
              <a:endParaRPr lang="en-US" sz="2800" b="0" i="0" u="none" strike="noStrike" kern="1200" cap="none" spc="0" normalizeH="0" baseline="0" noProof="0">
                <a:ln>
                  <a:noFill/>
                </a:ln>
                <a:solidFill>
                  <a:prstClr val="black">
                    <a:lumMod val="75000"/>
                    <a:lumOff val="25000"/>
                  </a:prstClr>
                </a:solidFill>
                <a:effectLst/>
                <a:uLnTx/>
                <a:uFillTx/>
                <a:latin typeface="Arial"/>
                <a:cs typeface="Arial"/>
              </a:endParaRPr>
            </a:p>
            <a:p>
              <a:pPr>
                <a:defRPr/>
              </a:pPr>
              <a:r>
                <a:rPr lang="en-US" sz="2800">
                  <a:solidFill>
                    <a:prstClr val="black">
                      <a:lumMod val="75000"/>
                      <a:lumOff val="25000"/>
                    </a:prstClr>
                  </a:solidFill>
                  <a:latin typeface="Arial"/>
                  <a:ea typeface="+mn-lt"/>
                  <a:cs typeface="+mn-lt"/>
                </a:rPr>
                <a:t>("learning outcome*" </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lt"/>
                  <a:cs typeface="+mn-lt"/>
                </a:rPr>
                <a:t>OR "</a:t>
              </a:r>
              <a:r>
                <a:rPr lang="en-US" sz="2800">
                  <a:solidFill>
                    <a:prstClr val="black">
                      <a:lumMod val="75000"/>
                      <a:lumOff val="25000"/>
                    </a:prstClr>
                  </a:solidFill>
                  <a:latin typeface="Arial"/>
                  <a:ea typeface="+mn-lt"/>
                  <a:cs typeface="+mn-lt"/>
                </a:rPr>
                <a:t>student success*" OR success*)</a:t>
              </a:r>
              <a:endParaRPr lang="en-US" sz="2800">
                <a:solidFill>
                  <a:prstClr val="black">
                    <a:lumMod val="75000"/>
                    <a:lumOff val="25000"/>
                  </a:prstClr>
                </a:solidFill>
                <a:latin typeface="Arial"/>
                <a:cs typeface="Arial"/>
              </a:endParaRPr>
            </a:p>
          </p:txBody>
        </p:sp>
      </p:grpSp>
      <p:sp>
        <p:nvSpPr>
          <p:cNvPr id="3" name="Title 14">
            <a:extLst>
              <a:ext uri="{FF2B5EF4-FFF2-40B4-BE49-F238E27FC236}">
                <a16:creationId xmlns:a16="http://schemas.microsoft.com/office/drawing/2014/main" id="{89267919-EE61-18D0-AB1A-125B62B7355B}"/>
              </a:ext>
            </a:extLst>
          </p:cNvPr>
          <p:cNvSpPr txBox="1">
            <a:spLocks/>
          </p:cNvSpPr>
          <p:nvPr/>
        </p:nvSpPr>
        <p:spPr>
          <a:xfrm>
            <a:off x="327425" y="275237"/>
            <a:ext cx="11081206"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Turn your concept map into a search string</a:t>
            </a:r>
          </a:p>
        </p:txBody>
      </p:sp>
      <p:grpSp>
        <p:nvGrpSpPr>
          <p:cNvPr id="6" name="Group 5">
            <a:extLst>
              <a:ext uri="{FF2B5EF4-FFF2-40B4-BE49-F238E27FC236}">
                <a16:creationId xmlns:a16="http://schemas.microsoft.com/office/drawing/2014/main" id="{0D7C48EC-C958-BB9C-639A-F0FE1D83BA7F}"/>
              </a:ext>
            </a:extLst>
          </p:cNvPr>
          <p:cNvGrpSpPr/>
          <p:nvPr/>
        </p:nvGrpSpPr>
        <p:grpSpPr>
          <a:xfrm>
            <a:off x="-7816" y="6224321"/>
            <a:ext cx="12221305" cy="650730"/>
            <a:chOff x="-7816" y="6224321"/>
            <a:chExt cx="12221305" cy="650730"/>
          </a:xfrm>
        </p:grpSpPr>
        <p:sp>
          <p:nvSpPr>
            <p:cNvPr id="7" name="Rectangle 6">
              <a:extLst>
                <a:ext uri="{FF2B5EF4-FFF2-40B4-BE49-F238E27FC236}">
                  <a16:creationId xmlns:a16="http://schemas.microsoft.com/office/drawing/2014/main" id="{E35A7971-3F01-C97D-D52A-921E1F252BDE}"/>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7" descr="A blue and white logo&#10;&#10;Description automatically generated">
              <a:extLst>
                <a:ext uri="{FF2B5EF4-FFF2-40B4-BE49-F238E27FC236}">
                  <a16:creationId xmlns:a16="http://schemas.microsoft.com/office/drawing/2014/main" id="{6A66FF48-0B96-347A-22CE-0BB67C1D28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5" name="Google Shape;145;p26">
            <a:extLst>
              <a:ext uri="{FF2B5EF4-FFF2-40B4-BE49-F238E27FC236}">
                <a16:creationId xmlns:a16="http://schemas.microsoft.com/office/drawing/2014/main" id="{EE827E12-7E39-B0F9-DB9D-3753B0532FD1}"/>
              </a:ext>
            </a:extLst>
          </p:cNvPr>
          <p:cNvSpPr txBox="1">
            <a:spLocks noGrp="1"/>
          </p:cNvSpPr>
          <p:nvPr/>
        </p:nvSpPr>
        <p:spPr>
          <a:xfrm>
            <a:off x="-1813" y="5887457"/>
            <a:ext cx="12221598" cy="344501"/>
          </a:xfrm>
          <a:prstGeom prst="rect">
            <a:avLst/>
          </a:prstGeom>
        </p:spPr>
        <p:txBody>
          <a:bodyPr spcFirstLastPara="1" vert="horz" wrap="square" lIns="91425" tIns="91425" rIns="91425" bIns="91425" rtlCol="0" anchor="t" anchorCtr="0">
            <a:noAutofit/>
          </a:bodyPr>
          <a:lstStyle>
            <a:lvl1pPr marL="457200" lvl="0" indent="-342900" algn="l" defTabSz="685800" rtl="0" eaLnBrk="1" latinLnBrk="0" hangingPunct="1">
              <a:lnSpc>
                <a:spcPct val="90000"/>
              </a:lnSpc>
              <a:spcBef>
                <a:spcPts val="0"/>
              </a:spcBef>
              <a:spcAft>
                <a:spcPts val="0"/>
              </a:spcAft>
              <a:buClr>
                <a:schemeClr val="accent1"/>
              </a:buClr>
              <a:buSzPts val="1800"/>
              <a:buFont typeface="Calibri" panose="020F0502020204030204" pitchFamily="34" charset="0"/>
              <a:buChar char="●"/>
              <a:defRPr sz="1500" kern="1200">
                <a:solidFill>
                  <a:schemeClr val="tx1">
                    <a:lumMod val="75000"/>
                    <a:lumOff val="25000"/>
                  </a:schemeClr>
                </a:solidFill>
                <a:latin typeface="+mn-lt"/>
                <a:ea typeface="+mn-ea"/>
                <a:cs typeface="+mn-cs"/>
              </a:defRPr>
            </a:lvl1pPr>
            <a:lvl2pPr marL="914400" lvl="1"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350" kern="1200">
                <a:solidFill>
                  <a:schemeClr val="tx1">
                    <a:lumMod val="75000"/>
                    <a:lumOff val="25000"/>
                  </a:schemeClr>
                </a:solidFill>
                <a:latin typeface="+mn-lt"/>
                <a:ea typeface="+mn-ea"/>
                <a:cs typeface="+mn-cs"/>
              </a:defRPr>
            </a:lvl2pPr>
            <a:lvl3pPr marL="1371600" lvl="2"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3pPr>
            <a:lvl4pPr marL="1828800" lvl="3"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4pPr>
            <a:lvl5pPr marL="2286000" lvl="4"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5pPr>
            <a:lvl6pPr marL="2743200" lvl="5"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6pPr>
            <a:lvl7pPr marL="3200400" lvl="6"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7pPr>
            <a:lvl8pPr marL="3657600" lvl="7"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8pPr>
            <a:lvl9pPr marL="4114800" lvl="8" indent="-317500" algn="l" defTabSz="685800" rtl="0" eaLnBrk="1" latinLnBrk="0" hangingPunct="1">
              <a:lnSpc>
                <a:spcPct val="90000"/>
              </a:lnSpc>
              <a:spcBef>
                <a:spcPts val="1600"/>
              </a:spcBef>
              <a:spcAft>
                <a:spcPts val="160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9pPr>
          </a:lstStyle>
          <a:p>
            <a:pPr marL="0" indent="0">
              <a:spcBef>
                <a:spcPts val="900"/>
              </a:spcBef>
              <a:spcAft>
                <a:spcPts val="1600"/>
              </a:spcAft>
              <a:buNone/>
            </a:pPr>
            <a:r>
              <a:rPr lang="en-US" sz="1200">
                <a:solidFill>
                  <a:srgbClr val="000000"/>
                </a:solidFill>
                <a:latin typeface="Arial"/>
                <a:ea typeface="+mn-lt"/>
                <a:cs typeface="+mn-lt"/>
              </a:rPr>
              <a:t>There are also pre-made search strings that you can include in your search that can act as filters. For example, see page 62 of the </a:t>
            </a:r>
            <a:r>
              <a:rPr lang="en-US" sz="1200">
                <a:latin typeface="Arial"/>
                <a:ea typeface="+mn-lt"/>
                <a:cs typeface="+mn-lt"/>
                <a:hlinkClick r:id="rId4"/>
              </a:rPr>
              <a:t>Cochrane Handbook- Technical Supplement</a:t>
            </a:r>
            <a:endParaRPr lang="en-US" sz="1200">
              <a:latin typeface="Arial"/>
              <a:cs typeface="Arial"/>
            </a:endParaRPr>
          </a:p>
        </p:txBody>
      </p:sp>
    </p:spTree>
    <p:extLst>
      <p:ext uri="{BB962C8B-B14F-4D97-AF65-F5344CB8AC3E}">
        <p14:creationId xmlns:p14="http://schemas.microsoft.com/office/powerpoint/2010/main" val="314914648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0D2531-8A8B-3132-2599-DA8F0D5BE3FB}"/>
              </a:ext>
            </a:extLst>
          </p:cNvPr>
          <p:cNvSpPr/>
          <p:nvPr/>
        </p:nvSpPr>
        <p:spPr>
          <a:xfrm>
            <a:off x="-155620" y="0"/>
            <a:ext cx="12588920" cy="2565400"/>
          </a:xfrm>
          <a:prstGeom prst="rect">
            <a:avLst/>
          </a:prstGeom>
          <a:solidFill>
            <a:srgbClr val="F05B4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a:ln>
                <a:noFill/>
              </a:ln>
              <a:solidFill>
                <a:prstClr val="black"/>
              </a:solidFill>
              <a:effectLst/>
              <a:uLnTx/>
              <a:uFillTx/>
              <a:latin typeface="Ariel"/>
              <a:ea typeface="+mn-ea"/>
              <a:cs typeface="+mn-cs"/>
            </a:endParaRPr>
          </a:p>
        </p:txBody>
      </p:sp>
      <p:pic>
        <p:nvPicPr>
          <p:cNvPr id="7" name="Graphic 6" descr="Puzzle pieces with solid fill">
            <a:extLst>
              <a:ext uri="{FF2B5EF4-FFF2-40B4-BE49-F238E27FC236}">
                <a16:creationId xmlns:a16="http://schemas.microsoft.com/office/drawing/2014/main" id="{8627C72D-D035-7893-F05F-9B708512DE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620" y="-301384"/>
            <a:ext cx="3168171" cy="3168168"/>
          </a:xfrm>
          <a:prstGeom prst="rect">
            <a:avLst/>
          </a:prstGeom>
        </p:spPr>
      </p:pic>
      <p:sp>
        <p:nvSpPr>
          <p:cNvPr id="8" name="Date Placeholder 3">
            <a:extLst>
              <a:ext uri="{FF2B5EF4-FFF2-40B4-BE49-F238E27FC236}">
                <a16:creationId xmlns:a16="http://schemas.microsoft.com/office/drawing/2014/main" id="{74F6084A-32F9-5A23-2532-BB122DDA99C3}"/>
              </a:ext>
            </a:extLst>
          </p:cNvPr>
          <p:cNvSpPr txBox="1">
            <a:spLocks/>
          </p:cNvSpPr>
          <p:nvPr/>
        </p:nvSpPr>
        <p:spPr>
          <a:xfrm>
            <a:off x="7013448" y="6481658"/>
            <a:ext cx="43525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a:solidFill>
                  <a:schemeClr val="bg1"/>
                </a:solidFill>
              </a:rPr>
              <a:t>2023</a:t>
            </a:r>
          </a:p>
        </p:txBody>
      </p:sp>
      <p:sp>
        <p:nvSpPr>
          <p:cNvPr id="9" name="Slide Number Placeholder 4">
            <a:extLst>
              <a:ext uri="{FF2B5EF4-FFF2-40B4-BE49-F238E27FC236}">
                <a16:creationId xmlns:a16="http://schemas.microsoft.com/office/drawing/2014/main" id="{BCD625E9-60D1-22F6-5F5F-32ED70849AD7}"/>
              </a:ext>
            </a:extLst>
          </p:cNvPr>
          <p:cNvSpPr txBox="1">
            <a:spLocks/>
          </p:cNvSpPr>
          <p:nvPr/>
        </p:nvSpPr>
        <p:spPr>
          <a:xfrm>
            <a:off x="11365992" y="6481658"/>
            <a:ext cx="6309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B786C7-B8F9-4072-AAAA-17258464D730}" type="slidenum">
              <a:rPr lang="en-US" sz="1050" smtClean="0">
                <a:solidFill>
                  <a:schemeClr val="bg1"/>
                </a:solidFill>
              </a:rPr>
              <a:pPr/>
              <a:t>47</a:t>
            </a:fld>
            <a:endParaRPr lang="en-US" sz="1050">
              <a:solidFill>
                <a:schemeClr val="bg1"/>
              </a:solidFill>
            </a:endParaRPr>
          </a:p>
        </p:txBody>
      </p:sp>
      <p:sp>
        <p:nvSpPr>
          <p:cNvPr id="3" name="TextBox 2">
            <a:extLst>
              <a:ext uri="{FF2B5EF4-FFF2-40B4-BE49-F238E27FC236}">
                <a16:creationId xmlns:a16="http://schemas.microsoft.com/office/drawing/2014/main" id="{D5482F77-DCEE-FFE9-8B69-5DEE2BA79658}"/>
              </a:ext>
            </a:extLst>
          </p:cNvPr>
          <p:cNvSpPr txBox="1"/>
          <p:nvPr/>
        </p:nvSpPr>
        <p:spPr>
          <a:xfrm>
            <a:off x="1540270" y="1280918"/>
            <a:ext cx="9193837" cy="4154984"/>
          </a:xfrm>
          <a:prstGeom prst="rect">
            <a:avLst/>
          </a:prstGeom>
          <a:noFill/>
        </p:spPr>
        <p:txBody>
          <a:bodyPr wrap="square" lIns="91440" tIns="45720" rIns="91440" bIns="45720" rtlCol="0" anchor="t">
            <a:spAutoFit/>
          </a:bodyPr>
          <a:lstStyle/>
          <a:p>
            <a:pPr algn="ctr"/>
            <a:r>
              <a:rPr lang="en-NZ" sz="7200" b="1">
                <a:solidFill>
                  <a:srgbClr val="792572"/>
                </a:solidFill>
                <a:latin typeface="Arial"/>
                <a:cs typeface="Arial"/>
              </a:rPr>
              <a:t>Activity #3 </a:t>
            </a:r>
          </a:p>
          <a:p>
            <a:endParaRPr lang="en-US" sz="3600" b="1">
              <a:solidFill>
                <a:schemeClr val="tx1">
                  <a:lumMod val="75000"/>
                  <a:lumOff val="25000"/>
                </a:schemeClr>
              </a:solidFill>
              <a:latin typeface="Arial"/>
              <a:cs typeface="Arial"/>
            </a:endParaRPr>
          </a:p>
          <a:p>
            <a:endParaRPr lang="en-US" sz="3600" b="1">
              <a:solidFill>
                <a:schemeClr val="tx1">
                  <a:lumMod val="75000"/>
                  <a:lumOff val="25000"/>
                </a:schemeClr>
              </a:solidFill>
              <a:latin typeface="Arial"/>
              <a:cs typeface="Arial"/>
            </a:endParaRPr>
          </a:p>
          <a:p>
            <a:pPr algn="ctr"/>
            <a:r>
              <a:rPr lang="en-US" sz="4000" b="1">
                <a:solidFill>
                  <a:schemeClr val="tx1">
                    <a:lumMod val="76000"/>
                    <a:lumOff val="24000"/>
                  </a:schemeClr>
                </a:solidFill>
                <a:latin typeface="Arial"/>
                <a:cs typeface="Arial"/>
              </a:rPr>
              <a:t>Start listing some keywords for your concept map.</a:t>
            </a:r>
          </a:p>
          <a:p>
            <a:pPr algn="ctr"/>
            <a:endParaRPr lang="en-US" sz="4000" b="1">
              <a:solidFill>
                <a:schemeClr val="tx1">
                  <a:lumMod val="75000"/>
                  <a:lumOff val="25000"/>
                </a:schemeClr>
              </a:solidFill>
              <a:latin typeface="Arial"/>
              <a:cs typeface="Arial"/>
            </a:endParaRPr>
          </a:p>
        </p:txBody>
      </p:sp>
      <p:grpSp>
        <p:nvGrpSpPr>
          <p:cNvPr id="2" name="Group 1">
            <a:extLst>
              <a:ext uri="{FF2B5EF4-FFF2-40B4-BE49-F238E27FC236}">
                <a16:creationId xmlns:a16="http://schemas.microsoft.com/office/drawing/2014/main" id="{A7525F8F-CBA8-E054-4E38-DD800ECFF1DA}"/>
              </a:ext>
            </a:extLst>
          </p:cNvPr>
          <p:cNvGrpSpPr/>
          <p:nvPr/>
        </p:nvGrpSpPr>
        <p:grpSpPr>
          <a:xfrm>
            <a:off x="-7816" y="6224321"/>
            <a:ext cx="12221305" cy="650730"/>
            <a:chOff x="-7816" y="6224321"/>
            <a:chExt cx="12221305" cy="650730"/>
          </a:xfrm>
        </p:grpSpPr>
        <p:sp>
          <p:nvSpPr>
            <p:cNvPr id="4" name="Rectangle 3">
              <a:extLst>
                <a:ext uri="{FF2B5EF4-FFF2-40B4-BE49-F238E27FC236}">
                  <a16:creationId xmlns:a16="http://schemas.microsoft.com/office/drawing/2014/main" id="{72825194-D324-EA3A-91D9-2067A72F8A89}"/>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descr="A blue and white logo&#10;&#10;Description automatically generated">
              <a:extLst>
                <a:ext uri="{FF2B5EF4-FFF2-40B4-BE49-F238E27FC236}">
                  <a16:creationId xmlns:a16="http://schemas.microsoft.com/office/drawing/2014/main" id="{65755453-21E8-AAAB-E4C0-A3D8D86249F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259821616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C3F4C0D-795E-B602-DCA0-94C2258DD765}"/>
              </a:ext>
            </a:extLst>
          </p:cNvPr>
          <p:cNvSpPr/>
          <p:nvPr/>
        </p:nvSpPr>
        <p:spPr>
          <a:xfrm>
            <a:off x="-1014140" y="1282699"/>
            <a:ext cx="8576083" cy="3911602"/>
          </a:xfrm>
          <a:prstGeom prst="roundRect">
            <a:avLst/>
          </a:prstGeom>
          <a:solidFill>
            <a:srgbClr val="F37D34">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a:ln>
                <a:noFill/>
              </a:ln>
              <a:solidFill>
                <a:prstClr val="black"/>
              </a:solidFill>
              <a:effectLst/>
              <a:uLnTx/>
              <a:uFillTx/>
              <a:latin typeface="Ariel"/>
              <a:ea typeface="+mn-ea"/>
              <a:cs typeface="+mn-cs"/>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2476500" y="2129683"/>
            <a:ext cx="6502400" cy="2217634"/>
          </a:xfrm>
        </p:spPr>
        <p:txBody>
          <a:bodyPr anchor="ctr">
            <a:normAutofit/>
          </a:bodyPr>
          <a:lstStyle/>
          <a:p>
            <a:r>
              <a:rPr lang="en-NZ" sz="7200">
                <a:solidFill>
                  <a:srgbClr val="772369"/>
                </a:solidFill>
                <a:latin typeface="Arial"/>
                <a:cs typeface="Arial"/>
              </a:rPr>
              <a:t>Database Searching</a:t>
            </a:r>
          </a:p>
        </p:txBody>
      </p:sp>
      <p:grpSp>
        <p:nvGrpSpPr>
          <p:cNvPr id="2" name="Group 1">
            <a:extLst>
              <a:ext uri="{FF2B5EF4-FFF2-40B4-BE49-F238E27FC236}">
                <a16:creationId xmlns:a16="http://schemas.microsoft.com/office/drawing/2014/main" id="{28B65AC4-1DE3-EBD2-01DC-8A48F782D6D7}"/>
              </a:ext>
            </a:extLst>
          </p:cNvPr>
          <p:cNvGrpSpPr/>
          <p:nvPr/>
        </p:nvGrpSpPr>
        <p:grpSpPr>
          <a:xfrm>
            <a:off x="-7816" y="6224321"/>
            <a:ext cx="12221305" cy="650730"/>
            <a:chOff x="-7816" y="6224321"/>
            <a:chExt cx="12221305" cy="650730"/>
          </a:xfrm>
        </p:grpSpPr>
        <p:sp>
          <p:nvSpPr>
            <p:cNvPr id="7" name="Rectangle 6">
              <a:extLst>
                <a:ext uri="{FF2B5EF4-FFF2-40B4-BE49-F238E27FC236}">
                  <a16:creationId xmlns:a16="http://schemas.microsoft.com/office/drawing/2014/main" id="{2E0EE936-87FF-4E67-9DDD-7359385E6F2A}"/>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7" descr="A blue and white logo&#10;&#10;Description automatically generated">
              <a:extLst>
                <a:ext uri="{FF2B5EF4-FFF2-40B4-BE49-F238E27FC236}">
                  <a16:creationId xmlns:a16="http://schemas.microsoft.com/office/drawing/2014/main" id="{9819C276-E412-5781-0880-7DD9CA6279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pic>
        <p:nvPicPr>
          <p:cNvPr id="11" name="Graphic 10" descr="Internet with solid fill">
            <a:extLst>
              <a:ext uri="{FF2B5EF4-FFF2-40B4-BE49-F238E27FC236}">
                <a16:creationId xmlns:a16="http://schemas.microsoft.com/office/drawing/2014/main" id="{67923453-2E77-9778-603C-88F3A36E7A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918" y="2334713"/>
            <a:ext cx="1623565" cy="1623564"/>
          </a:xfrm>
          <a:prstGeom prst="rect">
            <a:avLst/>
          </a:prstGeom>
        </p:spPr>
      </p:pic>
    </p:spTree>
    <p:extLst>
      <p:ext uri="{BB962C8B-B14F-4D97-AF65-F5344CB8AC3E}">
        <p14:creationId xmlns:p14="http://schemas.microsoft.com/office/powerpoint/2010/main" val="257895192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5D77DC22-B0E2-088C-4B41-BF2EC2BC7FB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3678F19F-DF1D-DB01-F59E-E2911F72DF63}"/>
              </a:ext>
            </a:extLst>
          </p:cNvPr>
          <p:cNvGrpSpPr/>
          <p:nvPr/>
        </p:nvGrpSpPr>
        <p:grpSpPr>
          <a:xfrm>
            <a:off x="-7816" y="6224321"/>
            <a:ext cx="12221305" cy="650730"/>
            <a:chOff x="-7816" y="6224321"/>
            <a:chExt cx="12221305" cy="650730"/>
          </a:xfrm>
        </p:grpSpPr>
        <p:sp>
          <p:nvSpPr>
            <p:cNvPr id="8" name="Rectangle 7">
              <a:extLst>
                <a:ext uri="{FF2B5EF4-FFF2-40B4-BE49-F238E27FC236}">
                  <a16:creationId xmlns:a16="http://schemas.microsoft.com/office/drawing/2014/main" id="{12E0212F-1247-972C-21AD-1AEFE21175FE}"/>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descr="A blue and white logo&#10;&#10;Description automatically generated">
              <a:extLst>
                <a:ext uri="{FF2B5EF4-FFF2-40B4-BE49-F238E27FC236}">
                  <a16:creationId xmlns:a16="http://schemas.microsoft.com/office/drawing/2014/main" id="{A2AE6BE2-6683-667E-F929-B16E4833AF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4" name="TextBox 3">
            <a:extLst>
              <a:ext uri="{FF2B5EF4-FFF2-40B4-BE49-F238E27FC236}">
                <a16:creationId xmlns:a16="http://schemas.microsoft.com/office/drawing/2014/main" id="{C7E8E8C0-B073-8C07-B66D-25AF000AFB15}"/>
              </a:ext>
            </a:extLst>
          </p:cNvPr>
          <p:cNvSpPr txBox="1"/>
          <p:nvPr/>
        </p:nvSpPr>
        <p:spPr>
          <a:xfrm>
            <a:off x="551078" y="1165185"/>
            <a:ext cx="11112282"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chemeClr val="tx1">
                    <a:lumMod val="76000"/>
                    <a:lumOff val="24000"/>
                  </a:schemeClr>
                </a:solidFill>
                <a:latin typeface="Arial"/>
                <a:cs typeface="Arial"/>
              </a:rPr>
              <a:t>Preliminary exploratory searching</a:t>
            </a:r>
          </a:p>
          <a:p>
            <a:r>
              <a:rPr lang="en-US" sz="2200">
                <a:solidFill>
                  <a:schemeClr val="tx1">
                    <a:lumMod val="76000"/>
                    <a:lumOff val="24000"/>
                  </a:schemeClr>
                </a:solidFill>
                <a:latin typeface="Arial"/>
                <a:cs typeface="Arial"/>
              </a:rPr>
              <a:t>Find some seed references and check to see that no other systematic review has been completed. </a:t>
            </a:r>
          </a:p>
          <a:p>
            <a:endParaRPr lang="en-US" sz="2200" b="1">
              <a:solidFill>
                <a:schemeClr val="tx1">
                  <a:lumMod val="76000"/>
                  <a:lumOff val="24000"/>
                </a:schemeClr>
              </a:solidFill>
              <a:latin typeface="Arial"/>
              <a:cs typeface="Arial"/>
            </a:endParaRPr>
          </a:p>
          <a:p>
            <a:r>
              <a:rPr lang="en-US" sz="2200" b="1">
                <a:solidFill>
                  <a:schemeClr val="tx1">
                    <a:lumMod val="76000"/>
                    <a:lumOff val="24000"/>
                  </a:schemeClr>
                </a:solidFill>
                <a:latin typeface="Arial"/>
                <a:cs typeface="Arial"/>
              </a:rPr>
              <a:t>Initial search:</a:t>
            </a:r>
            <a:endParaRPr lang="en-US" sz="2200">
              <a:solidFill>
                <a:schemeClr val="tx1">
                  <a:lumMod val="76000"/>
                  <a:lumOff val="24000"/>
                </a:schemeClr>
              </a:solidFill>
              <a:latin typeface="Arial"/>
              <a:cs typeface="Arial"/>
            </a:endParaRPr>
          </a:p>
          <a:p>
            <a:r>
              <a:rPr lang="en-US" sz="2200">
                <a:solidFill>
                  <a:schemeClr val="tx1">
                    <a:lumMod val="76000"/>
                    <a:lumOff val="24000"/>
                  </a:schemeClr>
                </a:solidFill>
                <a:latin typeface="Arial"/>
                <a:cs typeface="Arial"/>
              </a:rPr>
              <a:t>Choose one database to do an initial search. Test your keywords and subject headings in the title and abstract filters.</a:t>
            </a:r>
          </a:p>
          <a:p>
            <a:endParaRPr lang="en-US" sz="2200">
              <a:solidFill>
                <a:schemeClr val="tx1">
                  <a:lumMod val="76000"/>
                  <a:lumOff val="24000"/>
                </a:schemeClr>
              </a:solidFill>
              <a:latin typeface="Arial"/>
              <a:cs typeface="Arial"/>
            </a:endParaRPr>
          </a:p>
          <a:p>
            <a:r>
              <a:rPr lang="en-US" sz="2200" b="1">
                <a:solidFill>
                  <a:schemeClr val="tx1">
                    <a:lumMod val="76000"/>
                    <a:lumOff val="24000"/>
                  </a:schemeClr>
                </a:solidFill>
                <a:latin typeface="Arial"/>
                <a:cs typeface="Arial"/>
              </a:rPr>
              <a:t>Additional search:</a:t>
            </a:r>
          </a:p>
          <a:p>
            <a:r>
              <a:rPr lang="en-US" sz="2200">
                <a:solidFill>
                  <a:schemeClr val="tx1">
                    <a:lumMod val="76000"/>
                    <a:lumOff val="24000"/>
                  </a:schemeClr>
                </a:solidFill>
                <a:latin typeface="Arial"/>
                <a:cs typeface="Arial"/>
              </a:rPr>
              <a:t>Apply identified keywords and subject headings from your first search across all published and unpublished databases/sources.</a:t>
            </a:r>
          </a:p>
          <a:p>
            <a:endParaRPr lang="en-US" sz="2200">
              <a:solidFill>
                <a:schemeClr val="tx1">
                  <a:lumMod val="76000"/>
                  <a:lumOff val="24000"/>
                </a:schemeClr>
              </a:solidFill>
              <a:latin typeface="Arial"/>
              <a:cs typeface="Arial"/>
            </a:endParaRPr>
          </a:p>
          <a:p>
            <a:r>
              <a:rPr lang="en-US" sz="2200" b="1">
                <a:solidFill>
                  <a:schemeClr val="tx1">
                    <a:lumMod val="76000"/>
                    <a:lumOff val="24000"/>
                  </a:schemeClr>
                </a:solidFill>
                <a:latin typeface="Arial"/>
                <a:cs typeface="Arial"/>
              </a:rPr>
              <a:t>Pearl-growing search:</a:t>
            </a:r>
          </a:p>
          <a:p>
            <a:r>
              <a:rPr lang="en-US" sz="2200">
                <a:solidFill>
                  <a:schemeClr val="tx1">
                    <a:lumMod val="76000"/>
                    <a:lumOff val="24000"/>
                  </a:schemeClr>
                </a:solidFill>
                <a:latin typeface="Arial"/>
                <a:cs typeface="Arial"/>
              </a:rPr>
              <a:t>Review all reference lists or "cited by" lists of relevant studies.</a:t>
            </a:r>
          </a:p>
        </p:txBody>
      </p:sp>
      <p:sp>
        <p:nvSpPr>
          <p:cNvPr id="6" name="Title 14">
            <a:extLst>
              <a:ext uri="{FF2B5EF4-FFF2-40B4-BE49-F238E27FC236}">
                <a16:creationId xmlns:a16="http://schemas.microsoft.com/office/drawing/2014/main" id="{6BBB9E61-5B16-5CE2-C154-F2651EA3C98A}"/>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Types of searching</a:t>
            </a:r>
          </a:p>
        </p:txBody>
      </p:sp>
    </p:spTree>
    <p:extLst>
      <p:ext uri="{BB962C8B-B14F-4D97-AF65-F5344CB8AC3E}">
        <p14:creationId xmlns:p14="http://schemas.microsoft.com/office/powerpoint/2010/main" val="203310431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AA7FEFB-A89F-8E16-8C17-8E04CBBD93E3}"/>
              </a:ext>
            </a:extLst>
          </p:cNvPr>
          <p:cNvSpPr>
            <a:spLocks noGrp="1"/>
          </p:cNvSpPr>
          <p:nvPr>
            <p:ph type="body" sz="quarter" idx="15"/>
          </p:nvPr>
        </p:nvSpPr>
        <p:spPr>
          <a:xfrm>
            <a:off x="2632754" y="2859863"/>
            <a:ext cx="3907746" cy="2702737"/>
          </a:xfrm>
          <a:solidFill>
            <a:schemeClr val="accent2">
              <a:lumMod val="40000"/>
              <a:lumOff val="60000"/>
            </a:schemeClr>
          </a:solidFill>
        </p:spPr>
        <p:txBody>
          <a:bodyPr vert="horz" lIns="91440" tIns="45720" rIns="91440" bIns="45720" rtlCol="0" anchor="t">
            <a:noAutofit/>
          </a:bodyPr>
          <a:lstStyle/>
          <a:p>
            <a:pPr marL="0" indent="0">
              <a:buNone/>
            </a:pPr>
            <a:r>
              <a:rPr lang="en-NZ" sz="1600" b="1">
                <a:solidFill>
                  <a:schemeClr val="tx1">
                    <a:lumMod val="75000"/>
                    <a:lumOff val="25000"/>
                  </a:schemeClr>
                </a:solidFill>
                <a:latin typeface="Arial"/>
                <a:cs typeface="Arial"/>
              </a:rPr>
              <a:t>Useful for:</a:t>
            </a:r>
          </a:p>
          <a:p>
            <a:pPr indent="-228600"/>
            <a:r>
              <a:rPr lang="en-NZ" sz="1600">
                <a:solidFill>
                  <a:schemeClr val="tx1">
                    <a:lumMod val="75000"/>
                    <a:lumOff val="25000"/>
                  </a:schemeClr>
                </a:solidFill>
                <a:latin typeface="Arial"/>
                <a:cs typeface="Arial"/>
              </a:rPr>
              <a:t>Providing an overview of main theories and hypotheses, appropriate methods and methodologies, and key findings.</a:t>
            </a:r>
          </a:p>
          <a:p>
            <a:pPr indent="-228600"/>
            <a:r>
              <a:rPr lang="en-NZ" sz="1600">
                <a:solidFill>
                  <a:schemeClr val="tx1">
                    <a:lumMod val="75000"/>
                    <a:lumOff val="25000"/>
                  </a:schemeClr>
                </a:solidFill>
                <a:latin typeface="Arial"/>
                <a:cs typeface="Arial"/>
              </a:rPr>
              <a:t>Showcasing the key authors/researchers on a topic.</a:t>
            </a:r>
          </a:p>
          <a:p>
            <a:pPr indent="-228600"/>
            <a:r>
              <a:rPr lang="en-NZ" sz="1600">
                <a:solidFill>
                  <a:schemeClr val="tx1">
                    <a:lumMod val="75000"/>
                    <a:lumOff val="25000"/>
                  </a:schemeClr>
                </a:solidFill>
                <a:latin typeface="Arial"/>
                <a:cs typeface="Arial"/>
              </a:rPr>
              <a:t>Identifying knowledge gaps.</a:t>
            </a:r>
          </a:p>
        </p:txBody>
      </p:sp>
      <p:sp>
        <p:nvSpPr>
          <p:cNvPr id="15" name="Title 14">
            <a:extLst>
              <a:ext uri="{FF2B5EF4-FFF2-40B4-BE49-F238E27FC236}">
                <a16:creationId xmlns:a16="http://schemas.microsoft.com/office/drawing/2014/main" id="{7A6B573A-72D4-59D8-A41A-D75BE91D83CF}"/>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Literature/Narrative Review</a:t>
            </a:r>
          </a:p>
        </p:txBody>
      </p:sp>
      <p:sp>
        <p:nvSpPr>
          <p:cNvPr id="8" name="Text Placeholder 5">
            <a:extLst>
              <a:ext uri="{FF2B5EF4-FFF2-40B4-BE49-F238E27FC236}">
                <a16:creationId xmlns:a16="http://schemas.microsoft.com/office/drawing/2014/main" id="{46123D36-3D87-7926-8F51-6E03635F1527}"/>
              </a:ext>
            </a:extLst>
          </p:cNvPr>
          <p:cNvSpPr txBox="1">
            <a:spLocks/>
          </p:cNvSpPr>
          <p:nvPr/>
        </p:nvSpPr>
        <p:spPr>
          <a:xfrm>
            <a:off x="6639881" y="2859863"/>
            <a:ext cx="5133018" cy="2702737"/>
          </a:xfrm>
          <a:prstGeom prst="rect">
            <a:avLst/>
          </a:prstGeom>
          <a:solidFill>
            <a:schemeClr val="accent4">
              <a:lumMod val="40000"/>
              <a:lumOff val="60000"/>
            </a:schemeClr>
          </a:solidFill>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1600" b="1">
                <a:solidFill>
                  <a:schemeClr val="tx1">
                    <a:lumMod val="75000"/>
                    <a:lumOff val="25000"/>
                  </a:schemeClr>
                </a:solidFill>
                <a:latin typeface="Arial"/>
                <a:cs typeface="Segoe UI"/>
              </a:rPr>
              <a:t>Limitations:</a:t>
            </a:r>
            <a:endParaRPr lang="en-NZ" sz="1600">
              <a:solidFill>
                <a:schemeClr val="tx1">
                  <a:lumMod val="75000"/>
                  <a:lumOff val="25000"/>
                </a:schemeClr>
              </a:solidFill>
              <a:latin typeface="Arial"/>
              <a:cs typeface="Segoe UI"/>
            </a:endParaRPr>
          </a:p>
          <a:p>
            <a:pPr marL="355600" indent="-266700"/>
            <a:r>
              <a:rPr lang="en-US" sz="1600">
                <a:solidFill>
                  <a:schemeClr val="tx1">
                    <a:lumMod val="75000"/>
                    <a:lumOff val="25000"/>
                  </a:schemeClr>
                </a:solidFill>
                <a:latin typeface="Arial"/>
                <a:cs typeface="Arial"/>
              </a:rPr>
              <a:t>Bias Risk: Susceptibility to the reviewer's biases or perspectives.</a:t>
            </a:r>
          </a:p>
          <a:p>
            <a:pPr marL="355600" indent="-266700"/>
            <a:r>
              <a:rPr lang="en-US" sz="1600">
                <a:solidFill>
                  <a:schemeClr val="tx1">
                    <a:lumMod val="75000"/>
                    <a:lumOff val="25000"/>
                  </a:schemeClr>
                </a:solidFill>
                <a:latin typeface="Arial"/>
                <a:cs typeface="Arial"/>
              </a:rPr>
              <a:t>Lack of Rigor: Absence of a structured methodology can lead to a less systematic approach.</a:t>
            </a:r>
          </a:p>
          <a:p>
            <a:pPr marL="355600" indent="-266700"/>
            <a:r>
              <a:rPr lang="en-US" sz="1600">
                <a:solidFill>
                  <a:schemeClr val="tx1">
                    <a:lumMod val="75000"/>
                    <a:lumOff val="25000"/>
                  </a:schemeClr>
                </a:solidFill>
                <a:latin typeface="Arial"/>
                <a:cs typeface="Arial"/>
              </a:rPr>
              <a:t>Limited Scope: May not encompass the entire breadth of available literature due to selective inclusion.</a:t>
            </a:r>
            <a:endParaRPr lang="en-NZ" sz="1600">
              <a:solidFill>
                <a:schemeClr val="tx1">
                  <a:lumMod val="75000"/>
                  <a:lumOff val="25000"/>
                </a:schemeClr>
              </a:solidFill>
            </a:endParaRPr>
          </a:p>
        </p:txBody>
      </p:sp>
      <p:graphicFrame>
        <p:nvGraphicFramePr>
          <p:cNvPr id="9" name="Diagram 8">
            <a:extLst>
              <a:ext uri="{FF2B5EF4-FFF2-40B4-BE49-F238E27FC236}">
                <a16:creationId xmlns:a16="http://schemas.microsoft.com/office/drawing/2014/main" id="{77BDA46B-62AD-5DBF-1458-A8A0EA8B86F1}"/>
              </a:ext>
            </a:extLst>
          </p:cNvPr>
          <p:cNvGraphicFramePr/>
          <p:nvPr>
            <p:extLst>
              <p:ext uri="{D42A27DB-BD31-4B8C-83A1-F6EECF244321}">
                <p14:modId xmlns:p14="http://schemas.microsoft.com/office/powerpoint/2010/main" val="3978948458"/>
              </p:ext>
            </p:extLst>
          </p:nvPr>
        </p:nvGraphicFramePr>
        <p:xfrm>
          <a:off x="432773" y="774121"/>
          <a:ext cx="11340126" cy="2349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1" name="Group 20">
            <a:extLst>
              <a:ext uri="{FF2B5EF4-FFF2-40B4-BE49-F238E27FC236}">
                <a16:creationId xmlns:a16="http://schemas.microsoft.com/office/drawing/2014/main" id="{AB8617F7-2FE0-5EEC-9F44-EFF4C792C7F9}"/>
              </a:ext>
            </a:extLst>
          </p:cNvPr>
          <p:cNvGrpSpPr/>
          <p:nvPr/>
        </p:nvGrpSpPr>
        <p:grpSpPr>
          <a:xfrm>
            <a:off x="432773" y="5721686"/>
            <a:ext cx="6549793" cy="422934"/>
            <a:chOff x="840127" y="5800163"/>
            <a:chExt cx="6549793" cy="422934"/>
          </a:xfrm>
        </p:grpSpPr>
        <p:sp>
          <p:nvSpPr>
            <p:cNvPr id="5" name="Text Placeholder 5">
              <a:extLst>
                <a:ext uri="{FF2B5EF4-FFF2-40B4-BE49-F238E27FC236}">
                  <a16:creationId xmlns:a16="http://schemas.microsoft.com/office/drawing/2014/main" id="{B4063D63-1BB1-CA1A-A50A-5C25E2097F61}"/>
                </a:ext>
              </a:extLst>
            </p:cNvPr>
            <p:cNvSpPr txBox="1">
              <a:spLocks/>
            </p:cNvSpPr>
            <p:nvPr/>
          </p:nvSpPr>
          <p:spPr>
            <a:xfrm>
              <a:off x="2256903" y="5800163"/>
              <a:ext cx="5133017" cy="422934"/>
            </a:xfrm>
            <a:prstGeom prst="rect">
              <a:avLst/>
            </a:prstGeom>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NZ" sz="1000">
                  <a:solidFill>
                    <a:schemeClr val="tx1">
                      <a:lumMod val="65000"/>
                      <a:lumOff val="35000"/>
                    </a:schemeClr>
                  </a:solidFill>
                  <a:latin typeface="Arial"/>
                  <a:ea typeface="+mn-lt"/>
                  <a:cs typeface="+mn-lt"/>
                </a:rPr>
                <a:t>Ferrari, R. (2015). </a:t>
              </a:r>
              <a:r>
                <a:rPr lang="en-NZ" sz="1000">
                  <a:solidFill>
                    <a:srgbClr val="B12072"/>
                  </a:solidFill>
                  <a:latin typeface="Arial"/>
                  <a:ea typeface="+mn-lt"/>
                  <a:cs typeface="+mn-lt"/>
                  <a:hlinkClick r:id="rId8">
                    <a:extLst>
                      <a:ext uri="{A12FA001-AC4F-418D-AE19-62706E023703}">
                        <ahyp:hlinkClr xmlns:ahyp="http://schemas.microsoft.com/office/drawing/2018/hyperlinkcolor" val="tx"/>
                      </a:ext>
                    </a:extLst>
                  </a:hlinkClick>
                </a:rPr>
                <a:t>Writing narrative style literature reviews</a:t>
              </a:r>
              <a:r>
                <a:rPr lang="en-NZ" sz="1000">
                  <a:solidFill>
                    <a:srgbClr val="B12072"/>
                  </a:solidFill>
                  <a:latin typeface="Arial"/>
                  <a:ea typeface="+mn-lt"/>
                  <a:cs typeface="+mn-lt"/>
                </a:rPr>
                <a:t>.</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Medical writing</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24</a:t>
              </a:r>
              <a:r>
                <a:rPr lang="en-NZ" sz="1000">
                  <a:solidFill>
                    <a:schemeClr val="tx1">
                      <a:lumMod val="65000"/>
                      <a:lumOff val="35000"/>
                    </a:schemeClr>
                  </a:solidFill>
                  <a:latin typeface="Arial"/>
                  <a:ea typeface="+mn-lt"/>
                  <a:cs typeface="+mn-lt"/>
                </a:rPr>
                <a:t>(4), 230-235</a:t>
              </a:r>
            </a:p>
            <a:p>
              <a:pPr marL="0" indent="0">
                <a:lnSpc>
                  <a:spcPct val="100000"/>
                </a:lnSpc>
                <a:spcBef>
                  <a:spcPts val="0"/>
                </a:spcBef>
                <a:buNone/>
              </a:pPr>
              <a:r>
                <a:rPr lang="en-NZ" sz="1000">
                  <a:solidFill>
                    <a:schemeClr val="tx1">
                      <a:lumMod val="65000"/>
                      <a:lumOff val="35000"/>
                    </a:schemeClr>
                  </a:solidFill>
                  <a:latin typeface="Arial"/>
                  <a:ea typeface="+mn-lt"/>
                  <a:cs typeface="+mn-lt"/>
                </a:rPr>
                <a:t>Jones, B. (2007). </a:t>
              </a:r>
              <a:r>
                <a:rPr lang="en-NZ" sz="1000">
                  <a:solidFill>
                    <a:srgbClr val="B12072"/>
                  </a:solidFill>
                  <a:latin typeface="Arial"/>
                  <a:ea typeface="+mn-lt"/>
                  <a:cs typeface="+mn-lt"/>
                  <a:hlinkClick r:id="rId9">
                    <a:extLst>
                      <a:ext uri="{A12FA001-AC4F-418D-AE19-62706E023703}">
                        <ahyp:hlinkClr xmlns:ahyp="http://schemas.microsoft.com/office/drawing/2018/hyperlinkcolor" val="tx"/>
                      </a:ext>
                    </a:extLst>
                  </a:hlinkClick>
                </a:rPr>
                <a:t>Ask the Professor about... good literature reviews</a:t>
              </a:r>
              <a:endParaRPr lang="en-NZ" sz="1000">
                <a:solidFill>
                  <a:srgbClr val="B12072"/>
                </a:solidFill>
                <a:latin typeface="Arial"/>
                <a:cs typeface="Arial"/>
                <a:hlinkClick r:id="rId9">
                  <a:extLst>
                    <a:ext uri="{A12FA001-AC4F-418D-AE19-62706E023703}">
                      <ahyp:hlinkClr xmlns:ahyp="http://schemas.microsoft.com/office/drawing/2018/hyperlinkcolor" val="tx"/>
                    </a:ext>
                  </a:extLst>
                </a:hlinkClick>
              </a:endParaRPr>
            </a:p>
          </p:txBody>
        </p:sp>
        <p:sp>
          <p:nvSpPr>
            <p:cNvPr id="20" name="TextBox 19">
              <a:extLst>
                <a:ext uri="{FF2B5EF4-FFF2-40B4-BE49-F238E27FC236}">
                  <a16:creationId xmlns:a16="http://schemas.microsoft.com/office/drawing/2014/main" id="{78943A73-9177-274A-18ED-422D962F09D0}"/>
                </a:ext>
              </a:extLst>
            </p:cNvPr>
            <p:cNvSpPr txBox="1"/>
            <p:nvPr/>
          </p:nvSpPr>
          <p:spPr>
            <a:xfrm>
              <a:off x="840127" y="5873131"/>
              <a:ext cx="1636373" cy="276999"/>
            </a:xfrm>
            <a:prstGeom prst="rect">
              <a:avLst/>
            </a:prstGeom>
            <a:noFill/>
          </p:spPr>
          <p:txBody>
            <a:bodyPr wrap="square">
              <a:spAutoFit/>
            </a:bodyPr>
            <a:lstStyle/>
            <a:p>
              <a:pPr marL="0" indent="0">
                <a:lnSpc>
                  <a:spcPct val="100000"/>
                </a:lnSpc>
                <a:spcBef>
                  <a:spcPts val="0"/>
                </a:spcBef>
                <a:buNone/>
              </a:pPr>
              <a:r>
                <a:rPr lang="en-NZ" sz="1200" b="1">
                  <a:solidFill>
                    <a:schemeClr val="tx1">
                      <a:lumMod val="65000"/>
                      <a:lumOff val="35000"/>
                    </a:schemeClr>
                  </a:solidFill>
                  <a:latin typeface="Arial"/>
                  <a:ea typeface="+mn-lt"/>
                  <a:cs typeface="+mn-lt"/>
                </a:rPr>
                <a:t>Further Reading:</a:t>
              </a:r>
              <a:endParaRPr lang="en-US" sz="1200">
                <a:solidFill>
                  <a:schemeClr val="tx1">
                    <a:lumMod val="65000"/>
                    <a:lumOff val="35000"/>
                  </a:schemeClr>
                </a:solidFill>
                <a:latin typeface="Arial"/>
                <a:ea typeface="+mn-lt"/>
                <a:cs typeface="+mn-lt"/>
              </a:endParaRPr>
            </a:p>
          </p:txBody>
        </p:sp>
      </p:grpSp>
      <p:grpSp>
        <p:nvGrpSpPr>
          <p:cNvPr id="25" name="Group 24">
            <a:extLst>
              <a:ext uri="{FF2B5EF4-FFF2-40B4-BE49-F238E27FC236}">
                <a16:creationId xmlns:a16="http://schemas.microsoft.com/office/drawing/2014/main" id="{327C01C3-05B5-80DF-1558-F2FA469F0E5B}"/>
              </a:ext>
            </a:extLst>
          </p:cNvPr>
          <p:cNvGrpSpPr/>
          <p:nvPr/>
        </p:nvGrpSpPr>
        <p:grpSpPr>
          <a:xfrm>
            <a:off x="432773" y="2859863"/>
            <a:ext cx="1781338" cy="2085836"/>
            <a:chOff x="256236" y="3828703"/>
            <a:chExt cx="1781338" cy="2085836"/>
          </a:xfrm>
        </p:grpSpPr>
        <p:sp>
          <p:nvSpPr>
            <p:cNvPr id="26" name="TextBox 25">
              <a:extLst>
                <a:ext uri="{FF2B5EF4-FFF2-40B4-BE49-F238E27FC236}">
                  <a16:creationId xmlns:a16="http://schemas.microsoft.com/office/drawing/2014/main" id="{8DB8D4C1-215F-8881-ABC9-D9A7538F90CA}"/>
                </a:ext>
              </a:extLst>
            </p:cNvPr>
            <p:cNvSpPr txBox="1"/>
            <p:nvPr/>
          </p:nvSpPr>
          <p:spPr>
            <a:xfrm>
              <a:off x="256236" y="4991209"/>
              <a:ext cx="1781338" cy="923330"/>
            </a:xfrm>
            <a:prstGeom prst="rect">
              <a:avLst/>
            </a:prstGeom>
            <a:noFill/>
          </p:spPr>
          <p:txBody>
            <a:bodyPr wrap="square" lIns="91440" tIns="45720" rIns="91440" bIns="45720" rtlCol="0" anchor="t">
              <a:spAutoFit/>
            </a:bodyPr>
            <a:lstStyle/>
            <a:p>
              <a:pPr algn="ctr"/>
              <a:r>
                <a:rPr lang="en-NZ" sz="1800" b="1">
                  <a:solidFill>
                    <a:schemeClr val="tx1">
                      <a:lumMod val="75000"/>
                      <a:lumOff val="25000"/>
                    </a:schemeClr>
                  </a:solidFill>
                  <a:latin typeface="Arial"/>
                  <a:cs typeface="Arial"/>
                </a:rPr>
                <a:t>Timeframe:</a:t>
              </a:r>
            </a:p>
            <a:p>
              <a:pPr algn="ctr"/>
              <a:r>
                <a:rPr lang="en-NZ" sz="1800">
                  <a:solidFill>
                    <a:schemeClr val="tx1">
                      <a:lumMod val="75000"/>
                      <a:lumOff val="25000"/>
                    </a:schemeClr>
                  </a:solidFill>
                  <a:latin typeface="Arial"/>
                  <a:cs typeface="Arial"/>
                </a:rPr>
                <a:t> </a:t>
              </a:r>
              <a:br>
                <a:rPr lang="en-NZ" sz="1800">
                  <a:solidFill>
                    <a:schemeClr val="tx1">
                      <a:lumMod val="75000"/>
                      <a:lumOff val="25000"/>
                    </a:schemeClr>
                  </a:solidFill>
                  <a:latin typeface="Arial"/>
                  <a:cs typeface="Arial"/>
                </a:rPr>
              </a:br>
              <a:r>
                <a:rPr lang="en-US" sz="1800">
                  <a:solidFill>
                    <a:schemeClr val="tx1">
                      <a:lumMod val="75000"/>
                      <a:lumOff val="25000"/>
                    </a:schemeClr>
                  </a:solidFill>
                  <a:latin typeface="Arial"/>
                  <a:cs typeface="Arial"/>
                </a:rPr>
                <a:t>1 to 6 weeks</a:t>
              </a:r>
              <a:endParaRPr lang="en-NZ" sz="1800">
                <a:solidFill>
                  <a:schemeClr val="tx1">
                    <a:lumMod val="75000"/>
                    <a:lumOff val="25000"/>
                  </a:schemeClr>
                </a:solidFill>
                <a:latin typeface="Arial"/>
                <a:cs typeface="Arial"/>
              </a:endParaRPr>
            </a:p>
          </p:txBody>
        </p:sp>
        <p:pic>
          <p:nvPicPr>
            <p:cNvPr id="27" name="Graphic 26" descr="Daily calendar outline">
              <a:extLst>
                <a:ext uri="{FF2B5EF4-FFF2-40B4-BE49-F238E27FC236}">
                  <a16:creationId xmlns:a16="http://schemas.microsoft.com/office/drawing/2014/main" id="{DA9E2092-9266-F57C-98C7-2590BB632E2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1673" y="3828703"/>
              <a:ext cx="1250464" cy="1250463"/>
            </a:xfrm>
            <a:prstGeom prst="rect">
              <a:avLst/>
            </a:prstGeom>
          </p:spPr>
        </p:pic>
      </p:grpSp>
      <p:grpSp>
        <p:nvGrpSpPr>
          <p:cNvPr id="2" name="Group 1">
            <a:extLst>
              <a:ext uri="{FF2B5EF4-FFF2-40B4-BE49-F238E27FC236}">
                <a16:creationId xmlns:a16="http://schemas.microsoft.com/office/drawing/2014/main" id="{433DC54B-5578-04F7-8315-B62B84E255C1}"/>
              </a:ext>
            </a:extLst>
          </p:cNvPr>
          <p:cNvGrpSpPr/>
          <p:nvPr/>
        </p:nvGrpSpPr>
        <p:grpSpPr>
          <a:xfrm>
            <a:off x="-7816" y="6224321"/>
            <a:ext cx="12221305" cy="650730"/>
            <a:chOff x="-7816" y="6224321"/>
            <a:chExt cx="12221305" cy="650730"/>
          </a:xfrm>
        </p:grpSpPr>
        <p:sp>
          <p:nvSpPr>
            <p:cNvPr id="7" name="Rectangle 6">
              <a:extLst>
                <a:ext uri="{FF2B5EF4-FFF2-40B4-BE49-F238E27FC236}">
                  <a16:creationId xmlns:a16="http://schemas.microsoft.com/office/drawing/2014/main" id="{7CD48FD1-8FAD-1A3B-E30D-4E9DA15715DA}"/>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descr="A blue and white logo&#10;&#10;Description automatically generated">
              <a:extLst>
                <a:ext uri="{FF2B5EF4-FFF2-40B4-BE49-F238E27FC236}">
                  <a16:creationId xmlns:a16="http://schemas.microsoft.com/office/drawing/2014/main" id="{4A6A78AD-B953-1DCD-53E2-52815417F2D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39488939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E8F32C76-CFAA-0457-1402-94D720820E5F}"/>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603D30E4-B56E-EC05-AF08-7819AD497468}"/>
              </a:ext>
            </a:extLst>
          </p:cNvPr>
          <p:cNvGrpSpPr/>
          <p:nvPr/>
        </p:nvGrpSpPr>
        <p:grpSpPr>
          <a:xfrm>
            <a:off x="-7816" y="6224321"/>
            <a:ext cx="12221305" cy="650730"/>
            <a:chOff x="-7816" y="6224321"/>
            <a:chExt cx="12221305" cy="650730"/>
          </a:xfrm>
        </p:grpSpPr>
        <p:sp>
          <p:nvSpPr>
            <p:cNvPr id="8" name="Rectangle 7">
              <a:extLst>
                <a:ext uri="{FF2B5EF4-FFF2-40B4-BE49-F238E27FC236}">
                  <a16:creationId xmlns:a16="http://schemas.microsoft.com/office/drawing/2014/main" id="{302FE162-26C4-E7D9-9A4D-453380A07BED}"/>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descr="A blue and white logo&#10;&#10;Description automatically generated">
              <a:extLst>
                <a:ext uri="{FF2B5EF4-FFF2-40B4-BE49-F238E27FC236}">
                  <a16:creationId xmlns:a16="http://schemas.microsoft.com/office/drawing/2014/main" id="{32FFEF81-622F-ED3F-4DED-3A985FBA77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4" name="TextBox 3">
            <a:extLst>
              <a:ext uri="{FF2B5EF4-FFF2-40B4-BE49-F238E27FC236}">
                <a16:creationId xmlns:a16="http://schemas.microsoft.com/office/drawing/2014/main" id="{8473C9F8-DD43-8DDF-11E7-1E3D8C217A98}"/>
              </a:ext>
            </a:extLst>
          </p:cNvPr>
          <p:cNvSpPr txBox="1"/>
          <p:nvPr/>
        </p:nvSpPr>
        <p:spPr>
          <a:xfrm>
            <a:off x="324950" y="1224873"/>
            <a:ext cx="111122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B12072"/>
                </a:solidFill>
                <a:latin typeface="Arial"/>
                <a:cs typeface="Arial"/>
                <a:hlinkClick r:id="rId4">
                  <a:extLst>
                    <a:ext uri="{A12FA001-AC4F-418D-AE19-62706E023703}">
                      <ahyp:hlinkClr xmlns:ahyp="http://schemas.microsoft.com/office/drawing/2018/hyperlinkcolor" val="tx"/>
                    </a:ext>
                  </a:extLst>
                </a:hlinkClick>
              </a:rPr>
              <a:t>Subject Guides</a:t>
            </a:r>
            <a:r>
              <a:rPr lang="en-US" sz="2000" b="1">
                <a:solidFill>
                  <a:srgbClr val="B12072"/>
                </a:solidFill>
                <a:latin typeface="Arial"/>
                <a:cs typeface="Arial"/>
              </a:rPr>
              <a:t> </a:t>
            </a:r>
            <a:r>
              <a:rPr lang="en-US" sz="2000" b="1">
                <a:solidFill>
                  <a:schemeClr val="tx1">
                    <a:lumMod val="76000"/>
                    <a:lumOff val="24000"/>
                  </a:schemeClr>
                </a:solidFill>
                <a:latin typeface="Arial"/>
                <a:cs typeface="Arial"/>
              </a:rPr>
              <a:t>are an excellent starting point to find databases in your discipline.</a:t>
            </a:r>
            <a:endParaRPr lang="en-US">
              <a:solidFill>
                <a:schemeClr val="tx1">
                  <a:lumMod val="76000"/>
                  <a:lumOff val="24000"/>
                </a:schemeClr>
              </a:solidFill>
            </a:endParaRPr>
          </a:p>
        </p:txBody>
      </p:sp>
      <p:sp>
        <p:nvSpPr>
          <p:cNvPr id="6" name="Title 14">
            <a:extLst>
              <a:ext uri="{FF2B5EF4-FFF2-40B4-BE49-F238E27FC236}">
                <a16:creationId xmlns:a16="http://schemas.microsoft.com/office/drawing/2014/main" id="{A0D3E1F9-F314-70BA-8857-61ECCB050ECC}"/>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Selecting Databases</a:t>
            </a:r>
            <a:endParaRPr lang="en-US">
              <a:solidFill>
                <a:schemeClr val="tx1">
                  <a:lumMod val="76000"/>
                  <a:lumOff val="24000"/>
                </a:schemeClr>
              </a:solidFill>
            </a:endParaRPr>
          </a:p>
        </p:txBody>
      </p:sp>
      <p:pic>
        <p:nvPicPr>
          <p:cNvPr id="2" name="Picture 1" descr="A collage of images of various objects&#10;&#10;AI-generated content may be incorrect.">
            <a:extLst>
              <a:ext uri="{FF2B5EF4-FFF2-40B4-BE49-F238E27FC236}">
                <a16:creationId xmlns:a16="http://schemas.microsoft.com/office/drawing/2014/main" id="{5CB3756E-5D4E-E00F-4158-3DFB7F4E69C8}"/>
              </a:ext>
            </a:extLst>
          </p:cNvPr>
          <p:cNvPicPr>
            <a:picLocks noChangeAspect="1"/>
          </p:cNvPicPr>
          <p:nvPr/>
        </p:nvPicPr>
        <p:blipFill>
          <a:blip r:embed="rId5"/>
          <a:stretch>
            <a:fillRect/>
          </a:stretch>
        </p:blipFill>
        <p:spPr>
          <a:xfrm>
            <a:off x="2290763" y="1880360"/>
            <a:ext cx="7610475" cy="4124325"/>
          </a:xfrm>
          <a:prstGeom prst="rect">
            <a:avLst/>
          </a:prstGeom>
        </p:spPr>
      </p:pic>
    </p:spTree>
    <p:extLst>
      <p:ext uri="{BB962C8B-B14F-4D97-AF65-F5344CB8AC3E}">
        <p14:creationId xmlns:p14="http://schemas.microsoft.com/office/powerpoint/2010/main" val="155516927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89D2178C-4A37-AB71-7882-E7200C36596A}"/>
            </a:ext>
          </a:extLst>
        </p:cNvPr>
        <p:cNvGrpSpPr/>
        <p:nvPr/>
      </p:nvGrpSpPr>
      <p:grpSpPr>
        <a:xfrm>
          <a:off x="0" y="0"/>
          <a:ext cx="0" cy="0"/>
          <a:chOff x="0" y="0"/>
          <a:chExt cx="0" cy="0"/>
        </a:xfrm>
      </p:grpSpPr>
      <p:cxnSp>
        <p:nvCxnSpPr>
          <p:cNvPr id="9" name="Connector: Elbow 8">
            <a:extLst>
              <a:ext uri="{FF2B5EF4-FFF2-40B4-BE49-F238E27FC236}">
                <a16:creationId xmlns:a16="http://schemas.microsoft.com/office/drawing/2014/main" id="{28C4222F-6623-1658-4465-9C60719163A1}"/>
              </a:ext>
            </a:extLst>
          </p:cNvPr>
          <p:cNvCxnSpPr>
            <a:cxnSpLocks/>
          </p:cNvCxnSpPr>
          <p:nvPr/>
        </p:nvCxnSpPr>
        <p:spPr>
          <a:xfrm>
            <a:off x="2621807" y="2746507"/>
            <a:ext cx="4122544" cy="654994"/>
          </a:xfrm>
          <a:prstGeom prst="bentConnector3">
            <a:avLst>
              <a:gd name="adj1" fmla="val 33650"/>
            </a:avLst>
          </a:prstGeom>
          <a:ln w="38100">
            <a:solidFill>
              <a:srgbClr val="F37D34"/>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17EE544-B6A2-4A88-F76D-9BA03618171F}"/>
              </a:ext>
            </a:extLst>
          </p:cNvPr>
          <p:cNvSpPr txBox="1"/>
          <p:nvPr/>
        </p:nvSpPr>
        <p:spPr>
          <a:xfrm>
            <a:off x="300575" y="1060560"/>
            <a:ext cx="3524284" cy="2339102"/>
          </a:xfrm>
          <a:prstGeom prst="rect">
            <a:avLst/>
          </a:prstGeom>
          <a:noFill/>
        </p:spPr>
        <p:txBody>
          <a:bodyPr wrap="square" lIns="91440" tIns="45720" rIns="91440" bIns="45720" rtlCol="0" anchor="t">
            <a:spAutoFit/>
          </a:bodyPr>
          <a:lstStyle/>
          <a:p>
            <a:pPr>
              <a:defRPr/>
            </a:pPr>
            <a:r>
              <a:rPr lang="en-US" b="1" u="sng">
                <a:solidFill>
                  <a:srgbClr val="B12072"/>
                </a:solidFill>
                <a:latin typeface="Arial"/>
                <a:ea typeface="+mn-lt"/>
                <a:cs typeface="+mn-lt"/>
              </a:rPr>
              <a:t>Education Research Complete</a:t>
            </a:r>
            <a:br>
              <a:rPr lang="en-US" b="0" i="0" u="none" strike="noStrike" kern="1200" cap="none" spc="0" normalizeH="0" baseline="0" noProof="0">
                <a:ln>
                  <a:noFill/>
                </a:ln>
                <a:effectLst/>
                <a:uLnTx/>
                <a:uFillTx/>
                <a:latin typeface="Arial" panose="020B0604020202020204" pitchFamily="34" charset="0"/>
                <a:cs typeface="Arial" panose="020B0604020202020204" pitchFamily="34" charset="0"/>
              </a:rPr>
            </a:br>
            <a:r>
              <a:rPr lang="en-US">
                <a:solidFill>
                  <a:schemeClr val="tx1">
                    <a:lumMod val="76000"/>
                    <a:lumOff val="24000"/>
                  </a:schemeClr>
                </a:solidFill>
                <a:latin typeface="Arial"/>
                <a:ea typeface="+mn-lt"/>
                <a:cs typeface="+mn-lt"/>
              </a:rPr>
              <a:t>Scholarly research relating to all areas of education, curriculum instruction, administration, policy, funding, related social issues and New Zealand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2000" b="0" i="0" u="none" strike="noStrike" kern="1200" cap="none" spc="0" normalizeH="0" baseline="0" noProof="0">
              <a:ln>
                <a:noFill/>
              </a:ln>
              <a:solidFill>
                <a:prstClr val="black"/>
              </a:solidFill>
              <a:effectLst/>
              <a:uLnTx/>
              <a:uFillTx/>
              <a:latin typeface="Arial"/>
              <a:ea typeface="+mn-ea"/>
              <a:cs typeface="Arial"/>
            </a:endParaRPr>
          </a:p>
        </p:txBody>
      </p:sp>
      <p:sp>
        <p:nvSpPr>
          <p:cNvPr id="4" name="TextBox 3">
            <a:extLst>
              <a:ext uri="{FF2B5EF4-FFF2-40B4-BE49-F238E27FC236}">
                <a16:creationId xmlns:a16="http://schemas.microsoft.com/office/drawing/2014/main" id="{622E5C18-A3A4-D822-4D72-2FCDDEE87828}"/>
              </a:ext>
            </a:extLst>
          </p:cNvPr>
          <p:cNvSpPr txBox="1"/>
          <p:nvPr/>
        </p:nvSpPr>
        <p:spPr>
          <a:xfrm>
            <a:off x="3826490" y="4031035"/>
            <a:ext cx="3369675" cy="23083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B12072"/>
                </a:solidFill>
                <a:effectLst/>
                <a:uLnTx/>
                <a:uFillTx/>
                <a:latin typeface="Arial"/>
                <a:ea typeface="+mn-ea"/>
                <a:cs typeface="Arial"/>
                <a:hlinkClick r:id="rId3">
                  <a:extLst>
                    <a:ext uri="{A12FA001-AC4F-418D-AE19-62706E023703}">
                      <ahyp:hlinkClr xmlns:ahyp="http://schemas.microsoft.com/office/drawing/2018/hyperlinkcolor" val="tx"/>
                    </a:ext>
                  </a:extLst>
                </a:hlinkClick>
              </a:rPr>
              <a:t>Scopus</a:t>
            </a:r>
            <a:br>
              <a:rPr lang="en-US" sz="1800" b="0"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Arial"/>
              </a:rPr>
              <a:t>The largest abstract and citation database of peer-reviewed literature; covers </a:t>
            </a:r>
            <a:r>
              <a:rPr kumimoji="0" lang="en-US" sz="1800" b="1" i="0" u="none" strike="noStrike" kern="1200" cap="none" spc="0" normalizeH="0" baseline="0" noProof="0">
                <a:ln>
                  <a:noFill/>
                </a:ln>
                <a:solidFill>
                  <a:prstClr val="black">
                    <a:lumMod val="75000"/>
                    <a:lumOff val="25000"/>
                  </a:prstClr>
                </a:solidFill>
                <a:effectLst/>
                <a:uLnTx/>
                <a:uFillTx/>
                <a:latin typeface="Arial"/>
                <a:ea typeface="+mn-ea"/>
                <a:cs typeface="Arial"/>
              </a:rPr>
              <a:t>Sciences, Engineering, Medicine, Social Sciences and some Arts</a:t>
            </a:r>
            <a:r>
              <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Arial"/>
              </a:rPr>
              <a:t>.</a:t>
            </a:r>
            <a:endParaRPr kumimoji="0" lang="en-US" sz="2000" b="0" i="0" u="none" strike="noStrike" kern="1200" cap="none" spc="0" normalizeH="0" baseline="0" noProof="0">
              <a:ln>
                <a:noFill/>
              </a:ln>
              <a:solidFill>
                <a:prstClr val="black">
                  <a:lumMod val="75000"/>
                  <a:lumOff val="25000"/>
                </a:prstClr>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 name="TextBox 6">
            <a:extLst>
              <a:ext uri="{FF2B5EF4-FFF2-40B4-BE49-F238E27FC236}">
                <a16:creationId xmlns:a16="http://schemas.microsoft.com/office/drawing/2014/main" id="{FB9D5BFF-58FF-14C8-F2F8-C135A64E5DDC}"/>
              </a:ext>
            </a:extLst>
          </p:cNvPr>
          <p:cNvSpPr txBox="1"/>
          <p:nvPr/>
        </p:nvSpPr>
        <p:spPr>
          <a:xfrm>
            <a:off x="3949123" y="1038474"/>
            <a:ext cx="2949836"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strike="noStrike" kern="1200" cap="none" spc="0" normalizeH="0" baseline="0" noProof="0">
                <a:ln>
                  <a:noFill/>
                </a:ln>
                <a:solidFill>
                  <a:srgbClr val="B12072"/>
                </a:solidFill>
                <a:effectLst/>
                <a:uLnTx/>
                <a:uFillTx/>
                <a:latin typeface="Arial"/>
                <a:ea typeface="+mn-ea"/>
                <a:cs typeface="Arial"/>
                <a:hlinkClick r:id="rId4">
                  <a:extLst>
                    <a:ext uri="{A12FA001-AC4F-418D-AE19-62706E023703}">
                      <ahyp:hlinkClr xmlns:ahyp="http://schemas.microsoft.com/office/drawing/2018/hyperlinkcolor" val="tx"/>
                    </a:ext>
                  </a:extLst>
                </a:hlinkClick>
              </a:rPr>
              <a:t>CINAHL Complete</a:t>
            </a:r>
            <a:br>
              <a:rPr lang="en-US" b="0"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en-US" b="0" i="0" u="none" strike="noStrike" kern="1200" cap="none" spc="0" normalizeH="0" baseline="0" noProof="0">
                <a:ln>
                  <a:noFill/>
                </a:ln>
                <a:solidFill>
                  <a:prstClr val="black">
                    <a:lumMod val="75000"/>
                    <a:lumOff val="25000"/>
                  </a:prstClr>
                </a:solidFill>
                <a:effectLst/>
                <a:uLnTx/>
                <a:uFillTx/>
                <a:latin typeface="Arial"/>
                <a:ea typeface="+mn-ea"/>
                <a:cs typeface="Arial"/>
              </a:rPr>
              <a:t>Nursing and Allied Health journal articles and dissertations.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14" name="Connector: Elbow 13">
            <a:extLst>
              <a:ext uri="{FF2B5EF4-FFF2-40B4-BE49-F238E27FC236}">
                <a16:creationId xmlns:a16="http://schemas.microsoft.com/office/drawing/2014/main" id="{D991D56F-5505-56B2-EA0F-DA533AA82ACB}"/>
              </a:ext>
            </a:extLst>
          </p:cNvPr>
          <p:cNvCxnSpPr>
            <a:cxnSpLocks/>
          </p:cNvCxnSpPr>
          <p:nvPr/>
        </p:nvCxnSpPr>
        <p:spPr>
          <a:xfrm>
            <a:off x="5032539" y="4228707"/>
            <a:ext cx="1686944" cy="2206"/>
          </a:xfrm>
          <a:prstGeom prst="bentConnector3">
            <a:avLst>
              <a:gd name="adj1" fmla="val 37765"/>
            </a:avLst>
          </a:prstGeom>
          <a:ln w="38100">
            <a:solidFill>
              <a:srgbClr val="F37D34"/>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Table 25">
            <a:extLst>
              <a:ext uri="{FF2B5EF4-FFF2-40B4-BE49-F238E27FC236}">
                <a16:creationId xmlns:a16="http://schemas.microsoft.com/office/drawing/2014/main" id="{1625F8AA-9DB8-4711-CE5B-A45C1FD041FC}"/>
              </a:ext>
            </a:extLst>
          </p:cNvPr>
          <p:cNvGraphicFramePr>
            <a:graphicFrameLocks noGrp="1"/>
          </p:cNvGraphicFramePr>
          <p:nvPr>
            <p:extLst>
              <p:ext uri="{D42A27DB-BD31-4B8C-83A1-F6EECF244321}">
                <p14:modId xmlns:p14="http://schemas.microsoft.com/office/powerpoint/2010/main" val="1703944713"/>
              </p:ext>
            </p:extLst>
          </p:nvPr>
        </p:nvGraphicFramePr>
        <p:xfrm>
          <a:off x="6899851" y="828836"/>
          <a:ext cx="5040000" cy="3626195"/>
        </p:xfrm>
        <a:graphic>
          <a:graphicData uri="http://schemas.openxmlformats.org/drawingml/2006/table">
            <a:tbl>
              <a:tblPr bandRow="1">
                <a:tableStyleId>{5C22544A-7EE6-4342-B048-85BDC9FD1C3A}</a:tableStyleId>
              </a:tblPr>
              <a:tblGrid>
                <a:gridCol w="725616">
                  <a:extLst>
                    <a:ext uri="{9D8B030D-6E8A-4147-A177-3AD203B41FA5}">
                      <a16:colId xmlns:a16="http://schemas.microsoft.com/office/drawing/2014/main" val="3628499835"/>
                    </a:ext>
                  </a:extLst>
                </a:gridCol>
                <a:gridCol w="4314384">
                  <a:extLst>
                    <a:ext uri="{9D8B030D-6E8A-4147-A177-3AD203B41FA5}">
                      <a16:colId xmlns:a16="http://schemas.microsoft.com/office/drawing/2014/main" val="2806592271"/>
                    </a:ext>
                  </a:extLst>
                </a:gridCol>
              </a:tblGrid>
              <a:tr h="725239">
                <a:tc>
                  <a:txBody>
                    <a:bodyPr/>
                    <a:lstStyle/>
                    <a:p>
                      <a:pPr algn="ctr"/>
                      <a:r>
                        <a:rPr lang="en-NZ" sz="3200" b="1">
                          <a:solidFill>
                            <a:schemeClr val="bg1"/>
                          </a:solidFill>
                          <a:latin typeface="Arial"/>
                        </a:rPr>
                        <a:t>1</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solidFill>
                  </a:tcPr>
                </a:tc>
                <a:tc>
                  <a:txBody>
                    <a:bodyPr/>
                    <a:lstStyle/>
                    <a:p>
                      <a:r>
                        <a:rPr lang="en-NZ" sz="2400">
                          <a:solidFill>
                            <a:schemeClr val="tx1"/>
                          </a:solidFill>
                          <a:latin typeface="Arial"/>
                        </a:rPr>
                        <a:t>Bibliographic databases</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alpha val="40000"/>
                      </a:srgbClr>
                    </a:solidFill>
                  </a:tcPr>
                </a:tc>
                <a:extLst>
                  <a:ext uri="{0D108BD9-81ED-4DB2-BD59-A6C34878D82A}">
                    <a16:rowId xmlns:a16="http://schemas.microsoft.com/office/drawing/2014/main" val="4252011197"/>
                  </a:ext>
                </a:extLst>
              </a:tr>
              <a:tr h="725239">
                <a:tc>
                  <a:txBody>
                    <a:bodyPr/>
                    <a:lstStyle/>
                    <a:p>
                      <a:pPr algn="ctr"/>
                      <a:r>
                        <a:rPr lang="en-NZ" sz="3200" b="1">
                          <a:solidFill>
                            <a:schemeClr val="bg1"/>
                          </a:solidFill>
                          <a:latin typeface="Arial"/>
                        </a:rPr>
                        <a:t>2</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solidFill>
                  </a:tcPr>
                </a:tc>
                <a:tc>
                  <a:txBody>
                    <a:bodyPr/>
                    <a:lstStyle/>
                    <a:p>
                      <a:r>
                        <a:rPr lang="en-NZ" sz="2400">
                          <a:solidFill>
                            <a:schemeClr val="tx1"/>
                          </a:solidFill>
                          <a:latin typeface="Arial"/>
                        </a:rPr>
                        <a:t>Full-text databases</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alpha val="40000"/>
                      </a:srgbClr>
                    </a:solidFill>
                  </a:tcPr>
                </a:tc>
                <a:extLst>
                  <a:ext uri="{0D108BD9-81ED-4DB2-BD59-A6C34878D82A}">
                    <a16:rowId xmlns:a16="http://schemas.microsoft.com/office/drawing/2014/main" val="2557375899"/>
                  </a:ext>
                </a:extLst>
              </a:tr>
              <a:tr h="725239">
                <a:tc>
                  <a:txBody>
                    <a:bodyPr/>
                    <a:lstStyle/>
                    <a:p>
                      <a:pPr algn="ctr"/>
                      <a:r>
                        <a:rPr lang="en-NZ" sz="3200" b="1">
                          <a:solidFill>
                            <a:schemeClr val="bg1"/>
                          </a:solidFill>
                          <a:latin typeface="Arial"/>
                        </a:rPr>
                        <a:t>3</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solidFill>
                  </a:tcPr>
                </a:tc>
                <a:tc>
                  <a:txBody>
                    <a:bodyPr/>
                    <a:lstStyle/>
                    <a:p>
                      <a:r>
                        <a:rPr lang="en-NZ" sz="2400">
                          <a:solidFill>
                            <a:schemeClr val="tx1"/>
                          </a:solidFill>
                          <a:latin typeface="Arial"/>
                        </a:rPr>
                        <a:t>Primary source databases</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alpha val="40000"/>
                      </a:srgbClr>
                    </a:solidFill>
                  </a:tcPr>
                </a:tc>
                <a:extLst>
                  <a:ext uri="{0D108BD9-81ED-4DB2-BD59-A6C34878D82A}">
                    <a16:rowId xmlns:a16="http://schemas.microsoft.com/office/drawing/2014/main" val="331342230"/>
                  </a:ext>
                </a:extLst>
              </a:tr>
              <a:tr h="725239">
                <a:tc>
                  <a:txBody>
                    <a:bodyPr/>
                    <a:lstStyle/>
                    <a:p>
                      <a:pPr algn="ctr"/>
                      <a:r>
                        <a:rPr lang="en-NZ" sz="3200" b="1">
                          <a:solidFill>
                            <a:schemeClr val="bg1"/>
                          </a:solidFill>
                          <a:latin typeface="Arial"/>
                        </a:rPr>
                        <a:t>4</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solidFill>
                  </a:tcPr>
                </a:tc>
                <a:tc>
                  <a:txBody>
                    <a:bodyPr/>
                    <a:lstStyle/>
                    <a:p>
                      <a:r>
                        <a:rPr lang="en-NZ" sz="2400">
                          <a:solidFill>
                            <a:schemeClr val="tx1"/>
                          </a:solidFill>
                          <a:latin typeface="Arial"/>
                        </a:rPr>
                        <a:t>Subject-specific databases</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alpha val="40000"/>
                      </a:srgbClr>
                    </a:solidFill>
                  </a:tcPr>
                </a:tc>
                <a:extLst>
                  <a:ext uri="{0D108BD9-81ED-4DB2-BD59-A6C34878D82A}">
                    <a16:rowId xmlns:a16="http://schemas.microsoft.com/office/drawing/2014/main" val="1293130873"/>
                  </a:ext>
                </a:extLst>
              </a:tr>
              <a:tr h="725239">
                <a:tc>
                  <a:txBody>
                    <a:bodyPr/>
                    <a:lstStyle/>
                    <a:p>
                      <a:pPr algn="ctr"/>
                      <a:r>
                        <a:rPr lang="en-NZ" sz="3200" b="1">
                          <a:solidFill>
                            <a:schemeClr val="bg1"/>
                          </a:solidFill>
                          <a:latin typeface="Arial"/>
                        </a:rPr>
                        <a:t>5</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solidFill>
                  </a:tcPr>
                </a:tc>
                <a:tc>
                  <a:txBody>
                    <a:bodyPr/>
                    <a:lstStyle/>
                    <a:p>
                      <a:r>
                        <a:rPr lang="en-NZ" sz="2400">
                          <a:solidFill>
                            <a:schemeClr val="tx1"/>
                          </a:solidFill>
                          <a:latin typeface="Arial"/>
                        </a:rPr>
                        <a:t>Multidisciplinary database</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alpha val="40000"/>
                      </a:srgbClr>
                    </a:solidFill>
                  </a:tcPr>
                </a:tc>
                <a:extLst>
                  <a:ext uri="{0D108BD9-81ED-4DB2-BD59-A6C34878D82A}">
                    <a16:rowId xmlns:a16="http://schemas.microsoft.com/office/drawing/2014/main" val="3479617040"/>
                  </a:ext>
                </a:extLst>
              </a:tr>
            </a:tbl>
          </a:graphicData>
        </a:graphic>
      </p:graphicFrame>
      <p:cxnSp>
        <p:nvCxnSpPr>
          <p:cNvPr id="29" name="Connector: Elbow 28">
            <a:extLst>
              <a:ext uri="{FF2B5EF4-FFF2-40B4-BE49-F238E27FC236}">
                <a16:creationId xmlns:a16="http://schemas.microsoft.com/office/drawing/2014/main" id="{A85D780B-F7C8-2918-7F79-3AE7D1753F60}"/>
              </a:ext>
            </a:extLst>
          </p:cNvPr>
          <p:cNvCxnSpPr>
            <a:cxnSpLocks/>
          </p:cNvCxnSpPr>
          <p:nvPr/>
        </p:nvCxnSpPr>
        <p:spPr>
          <a:xfrm>
            <a:off x="4978400" y="2241853"/>
            <a:ext cx="1783364" cy="1003732"/>
          </a:xfrm>
          <a:prstGeom prst="bentConnector3">
            <a:avLst>
              <a:gd name="adj1" fmla="val -1042"/>
            </a:avLst>
          </a:prstGeom>
          <a:ln w="38100">
            <a:solidFill>
              <a:srgbClr val="F37D34"/>
            </a:solidFill>
            <a:tailEnd type="triangle"/>
          </a:ln>
        </p:spPr>
        <p:style>
          <a:lnRef idx="1">
            <a:schemeClr val="accent1"/>
          </a:lnRef>
          <a:fillRef idx="0">
            <a:schemeClr val="accent1"/>
          </a:fillRef>
          <a:effectRef idx="0">
            <a:schemeClr val="accent1"/>
          </a:effectRef>
          <a:fontRef idx="minor">
            <a:schemeClr val="tx1"/>
          </a:fontRef>
        </p:style>
      </p:cxnSp>
      <p:sp>
        <p:nvSpPr>
          <p:cNvPr id="36" name="Title 14">
            <a:extLst>
              <a:ext uri="{FF2B5EF4-FFF2-40B4-BE49-F238E27FC236}">
                <a16:creationId xmlns:a16="http://schemas.microsoft.com/office/drawing/2014/main" id="{A31DC6CA-2E9D-72E8-42CA-113334BCEBA4}"/>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Selecting databases</a:t>
            </a:r>
          </a:p>
        </p:txBody>
      </p:sp>
      <p:grpSp>
        <p:nvGrpSpPr>
          <p:cNvPr id="5" name="Group 4">
            <a:extLst>
              <a:ext uri="{FF2B5EF4-FFF2-40B4-BE49-F238E27FC236}">
                <a16:creationId xmlns:a16="http://schemas.microsoft.com/office/drawing/2014/main" id="{7C29ED69-CFBA-A8FA-6EA7-AB506B18384D}"/>
              </a:ext>
            </a:extLst>
          </p:cNvPr>
          <p:cNvGrpSpPr/>
          <p:nvPr/>
        </p:nvGrpSpPr>
        <p:grpSpPr>
          <a:xfrm>
            <a:off x="-7816" y="6224321"/>
            <a:ext cx="12221305" cy="650730"/>
            <a:chOff x="-7816" y="6224321"/>
            <a:chExt cx="12221305" cy="650730"/>
          </a:xfrm>
        </p:grpSpPr>
        <p:sp>
          <p:nvSpPr>
            <p:cNvPr id="8" name="Rectangle 7">
              <a:extLst>
                <a:ext uri="{FF2B5EF4-FFF2-40B4-BE49-F238E27FC236}">
                  <a16:creationId xmlns:a16="http://schemas.microsoft.com/office/drawing/2014/main" id="{76049F0D-5516-8473-92B7-194C9A0C1F9A}"/>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descr="A blue and white logo&#10;&#10;Description automatically generated">
              <a:extLst>
                <a:ext uri="{FF2B5EF4-FFF2-40B4-BE49-F238E27FC236}">
                  <a16:creationId xmlns:a16="http://schemas.microsoft.com/office/drawing/2014/main" id="{2398DE67-AE31-6547-F1FC-3FE946855A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6" name="TextBox 5">
            <a:extLst>
              <a:ext uri="{FF2B5EF4-FFF2-40B4-BE49-F238E27FC236}">
                <a16:creationId xmlns:a16="http://schemas.microsoft.com/office/drawing/2014/main" id="{6682448F-6825-2A32-0BEB-F9AC854C4A99}"/>
              </a:ext>
            </a:extLst>
          </p:cNvPr>
          <p:cNvSpPr txBox="1"/>
          <p:nvPr/>
        </p:nvSpPr>
        <p:spPr>
          <a:xfrm>
            <a:off x="378716" y="4028826"/>
            <a:ext cx="3369675" cy="1754326"/>
          </a:xfrm>
          <a:prstGeom prst="rect">
            <a:avLst/>
          </a:prstGeom>
          <a:noFill/>
        </p:spPr>
        <p:txBody>
          <a:bodyPr wrap="square" lIns="91440" tIns="45720" rIns="91440" bIns="45720" rtlCol="0" anchor="t">
            <a:spAutoFit/>
          </a:bodyPr>
          <a:lstStyle/>
          <a:p>
            <a:pPr>
              <a:defRPr/>
            </a:pPr>
            <a:r>
              <a:rPr lang="en-US" b="1" u="sng">
                <a:solidFill>
                  <a:srgbClr val="B12072"/>
                </a:solidFill>
                <a:latin typeface="Arial"/>
                <a:cs typeface="Arial"/>
              </a:rPr>
              <a:t>ERIC</a:t>
            </a:r>
            <a:br>
              <a:rPr lang="en-US" sz="1800" b="0" i="0" u="none" strike="noStrike" kern="1200" cap="none" spc="0" normalizeH="0" baseline="0" noProof="0">
                <a:ln>
                  <a:noFill/>
                </a:ln>
                <a:effectLst/>
                <a:uLnTx/>
                <a:uFillTx/>
                <a:latin typeface="Arial" panose="020B0604020202020204" pitchFamily="34" charset="0"/>
                <a:cs typeface="Arial" panose="020B0604020202020204" pitchFamily="34" charset="0"/>
              </a:rPr>
            </a:br>
            <a:r>
              <a:rPr lang="en-US">
                <a:solidFill>
                  <a:schemeClr val="tx1">
                    <a:lumMod val="76000"/>
                    <a:lumOff val="24000"/>
                  </a:schemeClr>
                </a:solidFill>
                <a:latin typeface="Arial"/>
                <a:ea typeface="+mn-lt"/>
                <a:cs typeface="+mn-lt"/>
              </a:rPr>
              <a:t>Scholarly research on all areas of education in journals, non-journal literature and audiovisual resources.</a:t>
            </a:r>
            <a:endParaRPr lang="en-US" b="0" i="0" u="none" strike="noStrike" kern="1200" cap="none" spc="0" normalizeH="0" baseline="0" noProof="0">
              <a:ln>
                <a:noFill/>
              </a:ln>
              <a:solidFill>
                <a:schemeClr val="tx1">
                  <a:lumMod val="76000"/>
                  <a:lumOff val="24000"/>
                </a:schemeClr>
              </a:solidFill>
              <a:effectLst/>
              <a:uLnTx/>
              <a:uFillTx/>
              <a:latin typeface="Arial"/>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12" name="Connector: Elbow 11">
            <a:extLst>
              <a:ext uri="{FF2B5EF4-FFF2-40B4-BE49-F238E27FC236}">
                <a16:creationId xmlns:a16="http://schemas.microsoft.com/office/drawing/2014/main" id="{FCDEB48D-B0E3-2789-FA45-5042F1866D54}"/>
              </a:ext>
            </a:extLst>
          </p:cNvPr>
          <p:cNvCxnSpPr>
            <a:cxnSpLocks/>
          </p:cNvCxnSpPr>
          <p:nvPr/>
        </p:nvCxnSpPr>
        <p:spPr>
          <a:xfrm flipV="1">
            <a:off x="876304" y="3569157"/>
            <a:ext cx="5863927" cy="484378"/>
          </a:xfrm>
          <a:prstGeom prst="bentConnector3">
            <a:avLst>
              <a:gd name="adj1" fmla="val -1042"/>
            </a:avLst>
          </a:prstGeom>
          <a:ln w="38100">
            <a:solidFill>
              <a:srgbClr val="F37D3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939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1F47FAC-3233-1223-190C-6E13E33B39C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EE6435D-797D-A02C-BC08-1F625E71489C}"/>
              </a:ext>
            </a:extLst>
          </p:cNvPr>
          <p:cNvGrpSpPr/>
          <p:nvPr/>
        </p:nvGrpSpPr>
        <p:grpSpPr>
          <a:xfrm>
            <a:off x="326201" y="1427848"/>
            <a:ext cx="11398782" cy="4007722"/>
            <a:chOff x="326201" y="980855"/>
            <a:chExt cx="11398782" cy="4007722"/>
          </a:xfrm>
        </p:grpSpPr>
        <p:sp>
          <p:nvSpPr>
            <p:cNvPr id="18" name="Rectangle 17">
              <a:extLst>
                <a:ext uri="{FF2B5EF4-FFF2-40B4-BE49-F238E27FC236}">
                  <a16:creationId xmlns:a16="http://schemas.microsoft.com/office/drawing/2014/main" id="{11B9A508-019F-4706-4034-596B10828CDD}"/>
                </a:ext>
              </a:extLst>
            </p:cNvPr>
            <p:cNvSpPr/>
            <p:nvPr/>
          </p:nvSpPr>
          <p:spPr>
            <a:xfrm>
              <a:off x="326204" y="980855"/>
              <a:ext cx="11398779" cy="899602"/>
            </a:xfrm>
            <a:prstGeom prst="rect">
              <a:avLst/>
            </a:prstGeom>
            <a:solidFill>
              <a:srgbClr val="F5CFCB"/>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9" name="Rectangle 18">
              <a:extLst>
                <a:ext uri="{FF2B5EF4-FFF2-40B4-BE49-F238E27FC236}">
                  <a16:creationId xmlns:a16="http://schemas.microsoft.com/office/drawing/2014/main" id="{37D23951-9D64-A20D-70AD-80C9231C565D}"/>
                </a:ext>
              </a:extLst>
            </p:cNvPr>
            <p:cNvSpPr/>
            <p:nvPr/>
          </p:nvSpPr>
          <p:spPr>
            <a:xfrm>
              <a:off x="326203" y="2279041"/>
              <a:ext cx="9222118" cy="523661"/>
            </a:xfrm>
            <a:prstGeom prst="rect">
              <a:avLst/>
            </a:prstGeom>
            <a:solidFill>
              <a:schemeClr val="bg2">
                <a:lumMod val="9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1" name="Rectangle 20">
              <a:extLst>
                <a:ext uri="{FF2B5EF4-FFF2-40B4-BE49-F238E27FC236}">
                  <a16:creationId xmlns:a16="http://schemas.microsoft.com/office/drawing/2014/main" id="{860BCAF7-8A52-8DAF-40C2-F7A3D62FB398}"/>
                </a:ext>
              </a:extLst>
            </p:cNvPr>
            <p:cNvSpPr/>
            <p:nvPr/>
          </p:nvSpPr>
          <p:spPr>
            <a:xfrm>
              <a:off x="326201" y="3189996"/>
              <a:ext cx="11254117" cy="871734"/>
            </a:xfrm>
            <a:prstGeom prst="rect">
              <a:avLst/>
            </a:prstGeom>
            <a:solidFill>
              <a:srgbClr val="F5CFCB"/>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0" name="Rectangle 19">
              <a:extLst>
                <a:ext uri="{FF2B5EF4-FFF2-40B4-BE49-F238E27FC236}">
                  <a16:creationId xmlns:a16="http://schemas.microsoft.com/office/drawing/2014/main" id="{34D409E0-926E-4BE7-3806-8CE63621F62D}"/>
                </a:ext>
              </a:extLst>
            </p:cNvPr>
            <p:cNvSpPr/>
            <p:nvPr/>
          </p:nvSpPr>
          <p:spPr>
            <a:xfrm>
              <a:off x="326203" y="4398354"/>
              <a:ext cx="9446475" cy="590223"/>
            </a:xfrm>
            <a:prstGeom prst="rect">
              <a:avLst/>
            </a:prstGeom>
            <a:solidFill>
              <a:srgbClr val="E2D3D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4" name="TextBox 13">
              <a:extLst>
                <a:ext uri="{FF2B5EF4-FFF2-40B4-BE49-F238E27FC236}">
                  <a16:creationId xmlns:a16="http://schemas.microsoft.com/office/drawing/2014/main" id="{38D59127-78B3-1376-8CF3-AE2814E1F378}"/>
                </a:ext>
              </a:extLst>
            </p:cNvPr>
            <p:cNvSpPr txBox="1"/>
            <p:nvPr/>
          </p:nvSpPr>
          <p:spPr>
            <a:xfrm>
              <a:off x="328293" y="994491"/>
              <a:ext cx="11393807" cy="3970318"/>
            </a:xfrm>
            <a:prstGeom prst="rect">
              <a:avLst/>
            </a:prstGeom>
            <a:noFill/>
          </p:spPr>
          <p:txBody>
            <a:bodyPr wrap="square" lIns="91440" tIns="45720" rIns="91440" bIns="45720" rtlCol="0" anchor="t">
              <a:spAutoFit/>
            </a:bodyPr>
            <a:lstStyle/>
            <a:p>
              <a:pPr>
                <a:defRPr/>
              </a:pPr>
              <a:r>
                <a:rPr lang="en-US" sz="2800">
                  <a:solidFill>
                    <a:prstClr val="black">
                      <a:lumMod val="75000"/>
                      <a:lumOff val="25000"/>
                    </a:prstClr>
                  </a:solidFill>
                  <a:latin typeface="Arial"/>
                  <a:ea typeface="+mn-lt"/>
                  <a:cs typeface="+mn-lt"/>
                </a:rPr>
                <a:t>("nursing student*" </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lt"/>
                  <a:cs typeface="+mn-lt"/>
                </a:rPr>
                <a:t>OR </a:t>
              </a:r>
              <a:r>
                <a:rPr lang="en-US" sz="2800">
                  <a:solidFill>
                    <a:prstClr val="black">
                      <a:lumMod val="75000"/>
                      <a:lumOff val="25000"/>
                    </a:prstClr>
                  </a:solidFill>
                  <a:latin typeface="Arial"/>
                  <a:ea typeface="+mn-lt"/>
                  <a:cs typeface="+mn-lt"/>
                </a:rPr>
                <a:t>"student </a:t>
              </a:r>
              <a:r>
                <a:rPr lang="en-US" sz="2800" err="1">
                  <a:solidFill>
                    <a:prstClr val="black">
                      <a:lumMod val="75000"/>
                      <a:lumOff val="25000"/>
                    </a:prstClr>
                  </a:solidFill>
                  <a:latin typeface="Arial"/>
                  <a:ea typeface="+mn-lt"/>
                  <a:cs typeface="+mn-lt"/>
                </a:rPr>
                <a:t>nurs</a:t>
              </a:r>
              <a:r>
                <a:rPr lang="en-US" sz="2800">
                  <a:solidFill>
                    <a:prstClr val="black">
                      <a:lumMod val="75000"/>
                      <a:lumOff val="25000"/>
                    </a:prstClr>
                  </a:solidFill>
                  <a:latin typeface="Arial"/>
                  <a:ea typeface="+mn-lt"/>
                  <a:cs typeface="+mn-lt"/>
                </a:rPr>
                <a:t>*" </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lt"/>
                  <a:cs typeface="+mn-lt"/>
                </a:rPr>
                <a:t>OR "</a:t>
              </a:r>
              <a:r>
                <a:rPr lang="en-US" sz="2800" err="1">
                  <a:solidFill>
                    <a:prstClr val="black">
                      <a:lumMod val="75000"/>
                      <a:lumOff val="25000"/>
                    </a:prstClr>
                  </a:solidFill>
                  <a:latin typeface="Arial"/>
                  <a:ea typeface="+mn-lt"/>
                  <a:cs typeface="+mn-lt"/>
                </a:rPr>
                <a:t>nurs</a:t>
              </a:r>
              <a:r>
                <a:rPr lang="en-US" sz="2800">
                  <a:solidFill>
                    <a:prstClr val="black">
                      <a:lumMod val="75000"/>
                      <a:lumOff val="25000"/>
                    </a:prstClr>
                  </a:solidFill>
                  <a:latin typeface="Arial"/>
                  <a:ea typeface="+mn-lt"/>
                  <a:cs typeface="+mn-lt"/>
                </a:rPr>
                <a:t>* </a:t>
              </a:r>
              <a:r>
                <a:rPr lang="en-US" sz="2800" err="1">
                  <a:solidFill>
                    <a:prstClr val="black">
                      <a:lumMod val="75000"/>
                      <a:lumOff val="25000"/>
                    </a:prstClr>
                  </a:solidFill>
                  <a:latin typeface="Arial"/>
                  <a:ea typeface="+mn-lt"/>
                  <a:cs typeface="+mn-lt"/>
                </a:rPr>
                <a:t>educat</a:t>
              </a:r>
              <a:r>
                <a:rPr lang="en-US" sz="2800">
                  <a:solidFill>
                    <a:prstClr val="black">
                      <a:lumMod val="75000"/>
                      <a:lumOff val="25000"/>
                    </a:prstClr>
                  </a:solidFill>
                  <a:latin typeface="Arial"/>
                  <a:ea typeface="+mn-lt"/>
                  <a:cs typeface="+mn-lt"/>
                </a:rPr>
                <a:t>*" OR "undergrad* </a:t>
              </a:r>
              <a:r>
                <a:rPr lang="en-US" sz="2800" err="1">
                  <a:solidFill>
                    <a:prstClr val="black">
                      <a:lumMod val="75000"/>
                      <a:lumOff val="25000"/>
                    </a:prstClr>
                  </a:solidFill>
                  <a:latin typeface="Arial"/>
                  <a:ea typeface="+mn-lt"/>
                  <a:cs typeface="+mn-lt"/>
                </a:rPr>
                <a:t>nurs</a:t>
              </a:r>
              <a:r>
                <a:rPr lang="en-US" sz="2800">
                  <a:solidFill>
                    <a:prstClr val="black">
                      <a:lumMod val="75000"/>
                      <a:lumOff val="25000"/>
                    </a:prstClr>
                  </a:solidFill>
                  <a:latin typeface="Arial"/>
                  <a:ea typeface="+mn-lt"/>
                  <a:cs typeface="+mn-lt"/>
                </a:rPr>
                <a:t>*")</a:t>
              </a:r>
              <a:endParaRPr lang="en-US" sz="2800">
                <a:solidFill>
                  <a:prstClr val="black">
                    <a:lumMod val="75000"/>
                    <a:lumOff val="25000"/>
                  </a:prstClr>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AND </a:t>
              </a:r>
              <a:endParaRPr lang="en-US" sz="2800" b="0" i="0" u="none" strike="noStrike" kern="1200" cap="none" spc="0" normalizeH="0" baseline="0" noProof="0">
                <a:ln>
                  <a:noFill/>
                </a:ln>
                <a:solidFill>
                  <a:prstClr val="black">
                    <a:lumMod val="75000"/>
                    <a:lumOff val="25000"/>
                  </a:prstClr>
                </a:solidFill>
                <a:effectLst/>
                <a:uLnTx/>
                <a:uFillTx/>
                <a:latin typeface="Arial"/>
                <a:cs typeface="Arial"/>
              </a:endParaRPr>
            </a:p>
            <a:p>
              <a:pPr>
                <a:defRPr/>
              </a:pPr>
              <a:r>
                <a:rPr lang="en-US" sz="2800">
                  <a:solidFill>
                    <a:prstClr val="black">
                      <a:lumMod val="75000"/>
                      <a:lumOff val="25000"/>
                    </a:prstClr>
                  </a:solidFill>
                  <a:latin typeface="Arial"/>
                  <a:ea typeface="+mn-lt"/>
                  <a:cs typeface="+mn-lt"/>
                </a:rPr>
                <a:t>(covid-19 </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lt"/>
                  <a:cs typeface="+mn-lt"/>
                </a:rPr>
                <a:t>OR </a:t>
              </a:r>
              <a:r>
                <a:rPr lang="en-US" sz="2800">
                  <a:solidFill>
                    <a:prstClr val="black">
                      <a:lumMod val="75000"/>
                      <a:lumOff val="25000"/>
                    </a:prstClr>
                  </a:solidFill>
                  <a:latin typeface="Arial"/>
                  <a:ea typeface="+mn-lt"/>
                  <a:cs typeface="+mn-lt"/>
                </a:rPr>
                <a:t>coronavirus </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lt"/>
                  <a:cs typeface="+mn-lt"/>
                </a:rPr>
                <a:t>OR "</a:t>
              </a:r>
              <a:r>
                <a:rPr lang="en-US" sz="2800">
                  <a:solidFill>
                    <a:prstClr val="black">
                      <a:lumMod val="75000"/>
                      <a:lumOff val="25000"/>
                    </a:prstClr>
                  </a:solidFill>
                  <a:latin typeface="Arial"/>
                  <a:ea typeface="+mn-lt"/>
                  <a:cs typeface="+mn-lt"/>
                </a:rPr>
                <a:t>covid pandemic")</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 </a:t>
              </a:r>
              <a:endParaRPr lang="en-US" sz="2800" b="0" i="0" u="none" strike="noStrike" kern="1200" cap="none" spc="0" normalizeH="0" baseline="0" noProof="0">
                <a:ln>
                  <a:noFill/>
                </a:ln>
                <a:solidFill>
                  <a:prstClr val="black">
                    <a:lumMod val="75000"/>
                    <a:lumOff val="25000"/>
                  </a:prstClr>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AND </a:t>
              </a:r>
              <a:endParaRPr lang="en-US" sz="2800" b="0" i="0" u="none" strike="noStrike" kern="1200" cap="none" spc="0" normalizeH="0" baseline="0" noProof="0">
                <a:ln>
                  <a:noFill/>
                </a:ln>
                <a:solidFill>
                  <a:prstClr val="black">
                    <a:lumMod val="75000"/>
                    <a:lumOff val="25000"/>
                  </a:prstClr>
                </a:solidFill>
                <a:effectLst/>
                <a:uLnTx/>
                <a:uFillTx/>
                <a:latin typeface="Arial"/>
                <a:cs typeface="Arial"/>
              </a:endParaRPr>
            </a:p>
            <a:p>
              <a:pPr>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lt"/>
                  <a:cs typeface="+mn-lt"/>
                </a:rPr>
                <a:t>("</a:t>
              </a:r>
              <a:r>
                <a:rPr lang="en-US" sz="2800">
                  <a:solidFill>
                    <a:prstClr val="black">
                      <a:lumMod val="75000"/>
                      <a:lumOff val="25000"/>
                    </a:prstClr>
                  </a:solidFill>
                  <a:latin typeface="Arial"/>
                  <a:ea typeface="+mn-lt"/>
                  <a:cs typeface="+mn-lt"/>
                </a:rPr>
                <a:t>online learn*" OR "distance learn</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lt"/>
                  <a:cs typeface="+mn-lt"/>
                </a:rPr>
                <a:t>*" OR "</a:t>
              </a:r>
              <a:r>
                <a:rPr lang="en-US" sz="2800">
                  <a:solidFill>
                    <a:prstClr val="black">
                      <a:lumMod val="75000"/>
                      <a:lumOff val="25000"/>
                    </a:prstClr>
                  </a:solidFill>
                  <a:latin typeface="Arial"/>
                  <a:ea typeface="+mn-lt"/>
                  <a:cs typeface="+mn-lt"/>
                </a:rPr>
                <a:t>online </a:t>
              </a:r>
              <a:r>
                <a:rPr lang="en-US" sz="2800" err="1">
                  <a:solidFill>
                    <a:prstClr val="black">
                      <a:lumMod val="75000"/>
                      <a:lumOff val="25000"/>
                    </a:prstClr>
                  </a:solidFill>
                  <a:latin typeface="Arial"/>
                  <a:ea typeface="+mn-lt"/>
                  <a:cs typeface="+mn-lt"/>
                </a:rPr>
                <a:t>educat</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lt"/>
                  <a:cs typeface="+mn-lt"/>
                </a:rPr>
                <a:t>*" OR "</a:t>
              </a:r>
              <a:r>
                <a:rPr lang="en-US" sz="2800">
                  <a:solidFill>
                    <a:prstClr val="black">
                      <a:lumMod val="75000"/>
                      <a:lumOff val="25000"/>
                    </a:prstClr>
                  </a:solidFill>
                  <a:latin typeface="Arial"/>
                  <a:ea typeface="+mn-lt"/>
                  <a:cs typeface="+mn-lt"/>
                </a:rPr>
                <a:t>distance </a:t>
              </a:r>
              <a:r>
                <a:rPr lang="en-US" sz="2800" err="1">
                  <a:solidFill>
                    <a:prstClr val="black">
                      <a:lumMod val="75000"/>
                      <a:lumOff val="25000"/>
                    </a:prstClr>
                  </a:solidFill>
                  <a:latin typeface="Arial"/>
                  <a:ea typeface="+mn-lt"/>
                  <a:cs typeface="+mn-lt"/>
                </a:rPr>
                <a:t>educat</a:t>
              </a:r>
              <a:r>
                <a:rPr lang="en-US" sz="2800">
                  <a:solidFill>
                    <a:prstClr val="black">
                      <a:lumMod val="75000"/>
                      <a:lumOff val="25000"/>
                    </a:prstClr>
                  </a:solidFill>
                  <a:latin typeface="Arial"/>
                  <a:ea typeface="+mn-lt"/>
                  <a:cs typeface="+mn-lt"/>
                </a:rPr>
                <a:t>*" OR e-learning)</a:t>
              </a:r>
              <a:endParaRPr lang="en-US" sz="2800">
                <a:solidFill>
                  <a:prstClr val="black">
                    <a:lumMod val="75000"/>
                    <a:lumOff val="25000"/>
                  </a:prstClr>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AND </a:t>
              </a:r>
              <a:endParaRPr lang="en-US" sz="2800" b="0" i="0" u="none" strike="noStrike" kern="1200" cap="none" spc="0" normalizeH="0" baseline="0" noProof="0">
                <a:ln>
                  <a:noFill/>
                </a:ln>
                <a:solidFill>
                  <a:prstClr val="black">
                    <a:lumMod val="75000"/>
                    <a:lumOff val="25000"/>
                  </a:prstClr>
                </a:solidFill>
                <a:effectLst/>
                <a:uLnTx/>
                <a:uFillTx/>
                <a:latin typeface="Arial"/>
                <a:cs typeface="Arial"/>
              </a:endParaRPr>
            </a:p>
            <a:p>
              <a:pPr>
                <a:defRPr/>
              </a:pPr>
              <a:r>
                <a:rPr lang="en-US" sz="2800">
                  <a:solidFill>
                    <a:prstClr val="black">
                      <a:lumMod val="75000"/>
                      <a:lumOff val="25000"/>
                    </a:prstClr>
                  </a:solidFill>
                  <a:latin typeface="Arial"/>
                  <a:ea typeface="+mn-lt"/>
                  <a:cs typeface="+mn-lt"/>
                </a:rPr>
                <a:t>("learning outcome*" </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lt"/>
                  <a:cs typeface="+mn-lt"/>
                </a:rPr>
                <a:t>OR "</a:t>
              </a:r>
              <a:r>
                <a:rPr lang="en-US" sz="2800">
                  <a:solidFill>
                    <a:prstClr val="black">
                      <a:lumMod val="75000"/>
                      <a:lumOff val="25000"/>
                    </a:prstClr>
                  </a:solidFill>
                  <a:latin typeface="Arial"/>
                  <a:ea typeface="+mn-lt"/>
                  <a:cs typeface="+mn-lt"/>
                </a:rPr>
                <a:t>student success*" OR success*)</a:t>
              </a:r>
              <a:endParaRPr lang="en-US" sz="2800">
                <a:solidFill>
                  <a:prstClr val="black">
                    <a:lumMod val="75000"/>
                    <a:lumOff val="25000"/>
                  </a:prstClr>
                </a:solidFill>
                <a:latin typeface="Arial"/>
                <a:cs typeface="Arial"/>
              </a:endParaRPr>
            </a:p>
          </p:txBody>
        </p:sp>
      </p:grpSp>
      <p:sp>
        <p:nvSpPr>
          <p:cNvPr id="3" name="Title 14">
            <a:extLst>
              <a:ext uri="{FF2B5EF4-FFF2-40B4-BE49-F238E27FC236}">
                <a16:creationId xmlns:a16="http://schemas.microsoft.com/office/drawing/2014/main" id="{F42D2818-4AFF-17BF-847F-30DEB7020D02}"/>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Input your search string into a database</a:t>
            </a:r>
          </a:p>
        </p:txBody>
      </p:sp>
      <p:grpSp>
        <p:nvGrpSpPr>
          <p:cNvPr id="6" name="Group 5">
            <a:extLst>
              <a:ext uri="{FF2B5EF4-FFF2-40B4-BE49-F238E27FC236}">
                <a16:creationId xmlns:a16="http://schemas.microsoft.com/office/drawing/2014/main" id="{6AD2177A-444C-27F8-E0A4-647DFA97BF07}"/>
              </a:ext>
            </a:extLst>
          </p:cNvPr>
          <p:cNvGrpSpPr/>
          <p:nvPr/>
        </p:nvGrpSpPr>
        <p:grpSpPr>
          <a:xfrm>
            <a:off x="-7816" y="6224321"/>
            <a:ext cx="12221305" cy="650730"/>
            <a:chOff x="-7816" y="6224321"/>
            <a:chExt cx="12221305" cy="650730"/>
          </a:xfrm>
        </p:grpSpPr>
        <p:sp>
          <p:nvSpPr>
            <p:cNvPr id="7" name="Rectangle 6">
              <a:extLst>
                <a:ext uri="{FF2B5EF4-FFF2-40B4-BE49-F238E27FC236}">
                  <a16:creationId xmlns:a16="http://schemas.microsoft.com/office/drawing/2014/main" id="{F2CC7DE6-27E1-8317-3F86-04640A644B86}"/>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7" descr="A blue and white logo&#10;&#10;Description automatically generated">
              <a:extLst>
                <a:ext uri="{FF2B5EF4-FFF2-40B4-BE49-F238E27FC236}">
                  <a16:creationId xmlns:a16="http://schemas.microsoft.com/office/drawing/2014/main" id="{FCE0086C-AA04-DB03-E297-13AC495A76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274641501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 name="Picture 16" descr="A screenshot of a web page&#10;&#10;AI-generated content may be incorrect.">
            <a:extLst>
              <a:ext uri="{FF2B5EF4-FFF2-40B4-BE49-F238E27FC236}">
                <a16:creationId xmlns:a16="http://schemas.microsoft.com/office/drawing/2014/main" id="{54A1B183-E18C-2FE1-4864-36B9861E1288}"/>
              </a:ext>
            </a:extLst>
          </p:cNvPr>
          <p:cNvPicPr>
            <a:picLocks noChangeAspect="1"/>
          </p:cNvPicPr>
          <p:nvPr/>
        </p:nvPicPr>
        <p:blipFill>
          <a:blip r:embed="rId3"/>
          <a:stretch>
            <a:fillRect/>
          </a:stretch>
        </p:blipFill>
        <p:spPr>
          <a:xfrm>
            <a:off x="423863" y="1300163"/>
            <a:ext cx="11344275" cy="4257675"/>
          </a:xfrm>
          <a:prstGeom prst="rect">
            <a:avLst/>
          </a:prstGeom>
        </p:spPr>
      </p:pic>
      <p:sp>
        <p:nvSpPr>
          <p:cNvPr id="14" name="TextBox 13">
            <a:extLst>
              <a:ext uri="{FF2B5EF4-FFF2-40B4-BE49-F238E27FC236}">
                <a16:creationId xmlns:a16="http://schemas.microsoft.com/office/drawing/2014/main" id="{73C12B7D-CA92-9EFA-9BB6-31EB42D35B20}"/>
              </a:ext>
            </a:extLst>
          </p:cNvPr>
          <p:cNvSpPr txBox="1"/>
          <p:nvPr/>
        </p:nvSpPr>
        <p:spPr>
          <a:xfrm>
            <a:off x="129095" y="5947222"/>
            <a:ext cx="11948323" cy="276999"/>
          </a:xfrm>
          <a:prstGeom prst="rect">
            <a:avLst/>
          </a:prstGeom>
          <a:noFill/>
        </p:spPr>
        <p:txBody>
          <a:bodyPr wrap="square" lIns="91440" tIns="45720" rIns="91440" bIns="45720" rtlCol="0" anchor="t">
            <a:spAutoFit/>
          </a:bodyPr>
          <a:lstStyle/>
          <a:p>
            <a:pPr algn="ctr"/>
            <a:r>
              <a:rPr lang="en-US" sz="1200">
                <a:solidFill>
                  <a:schemeClr val="tx1">
                    <a:lumMod val="75000"/>
                    <a:lumOff val="25000"/>
                  </a:schemeClr>
                </a:solidFill>
                <a:latin typeface="Arial"/>
                <a:cs typeface="Arial"/>
              </a:rPr>
              <a:t>Access Education Research Complete through the library website:</a:t>
            </a:r>
            <a:r>
              <a:rPr lang="en-US" sz="1200">
                <a:solidFill>
                  <a:schemeClr val="tx1">
                    <a:lumMod val="75000"/>
                    <a:lumOff val="25000"/>
                  </a:schemeClr>
                </a:solidFill>
                <a:latin typeface="Arial"/>
                <a:ea typeface="+mn-lt"/>
                <a:cs typeface="Arial"/>
              </a:rPr>
              <a:t> </a:t>
            </a:r>
            <a:r>
              <a:rPr lang="en-US" sz="1200">
                <a:solidFill>
                  <a:srgbClr val="B12072"/>
                </a:solidFill>
                <a:latin typeface="Arial"/>
                <a:ea typeface="+mn-lt"/>
                <a:cs typeface="+mn-lt"/>
                <a:hlinkClick r:id="rId4">
                  <a:extLst>
                    <a:ext uri="{A12FA001-AC4F-418D-AE19-62706E023703}">
                      <ahyp:hlinkClr xmlns:ahyp="http://schemas.microsoft.com/office/drawing/2018/hyperlinkcolor" val="tx"/>
                    </a:ext>
                  </a:extLst>
                </a:hlinkClick>
              </a:rPr>
              <a:t>https://auckland.primo.exlibrisgroup.com/permalink/64UAUCK_INST/1lk16jl/alma99265474080202091</a:t>
            </a:r>
            <a:r>
              <a:rPr lang="en-US" sz="1200">
                <a:solidFill>
                  <a:srgbClr val="B12072"/>
                </a:solidFill>
                <a:latin typeface="Arial"/>
                <a:ea typeface="+mn-lt"/>
                <a:cs typeface="+mn-lt"/>
              </a:rPr>
              <a:t> </a:t>
            </a:r>
            <a:endParaRPr lang="en-US">
              <a:solidFill>
                <a:srgbClr val="B12072"/>
              </a:solidFill>
            </a:endParaRPr>
          </a:p>
        </p:txBody>
      </p:sp>
      <p:sp>
        <p:nvSpPr>
          <p:cNvPr id="7" name="Arrow: Right 6">
            <a:extLst>
              <a:ext uri="{FF2B5EF4-FFF2-40B4-BE49-F238E27FC236}">
                <a16:creationId xmlns:a16="http://schemas.microsoft.com/office/drawing/2014/main" id="{9263FAF8-47A2-E433-2F30-51DC189321EA}"/>
              </a:ext>
            </a:extLst>
          </p:cNvPr>
          <p:cNvSpPr/>
          <p:nvPr/>
        </p:nvSpPr>
        <p:spPr>
          <a:xfrm>
            <a:off x="1595983" y="5390229"/>
            <a:ext cx="1452113" cy="330679"/>
          </a:xfrm>
          <a:prstGeom prst="rightArrow">
            <a:avLst/>
          </a:prstGeom>
          <a:solidFill>
            <a:srgbClr val="F37D3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9BB161-F208-376A-36EE-0049AC5C7153}"/>
              </a:ext>
            </a:extLst>
          </p:cNvPr>
          <p:cNvSpPr/>
          <p:nvPr/>
        </p:nvSpPr>
        <p:spPr>
          <a:xfrm>
            <a:off x="10335143" y="2120597"/>
            <a:ext cx="1368683" cy="625392"/>
          </a:xfrm>
          <a:prstGeom prst="rect">
            <a:avLst/>
          </a:prstGeom>
          <a:solidFill>
            <a:srgbClr val="F5CFCB"/>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1</a:t>
            </a:r>
          </a:p>
        </p:txBody>
      </p:sp>
      <p:sp>
        <p:nvSpPr>
          <p:cNvPr id="13" name="Rectangle 12">
            <a:extLst>
              <a:ext uri="{FF2B5EF4-FFF2-40B4-BE49-F238E27FC236}">
                <a16:creationId xmlns:a16="http://schemas.microsoft.com/office/drawing/2014/main" id="{206F5257-2C50-DBCB-0D44-6C8EDE07B421}"/>
              </a:ext>
            </a:extLst>
          </p:cNvPr>
          <p:cNvSpPr/>
          <p:nvPr/>
        </p:nvSpPr>
        <p:spPr>
          <a:xfrm>
            <a:off x="10335143" y="2750768"/>
            <a:ext cx="1368683" cy="590223"/>
          </a:xfrm>
          <a:prstGeom prst="rect">
            <a:avLst/>
          </a:prstGeom>
          <a:solidFill>
            <a:schemeClr val="bg2">
              <a:lumMod val="9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2</a:t>
            </a:r>
          </a:p>
        </p:txBody>
      </p:sp>
      <p:sp>
        <p:nvSpPr>
          <p:cNvPr id="15" name="Rectangle 14">
            <a:extLst>
              <a:ext uri="{FF2B5EF4-FFF2-40B4-BE49-F238E27FC236}">
                <a16:creationId xmlns:a16="http://schemas.microsoft.com/office/drawing/2014/main" id="{11AB18EE-19C1-ADF6-65E9-6FF7FB1C2CF2}"/>
              </a:ext>
            </a:extLst>
          </p:cNvPr>
          <p:cNvSpPr/>
          <p:nvPr/>
        </p:nvSpPr>
        <p:spPr>
          <a:xfrm>
            <a:off x="10347239" y="3338963"/>
            <a:ext cx="1356960" cy="590223"/>
          </a:xfrm>
          <a:prstGeom prst="rect">
            <a:avLst/>
          </a:prstGeom>
          <a:solidFill>
            <a:srgbClr val="F5CFCB"/>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3</a:t>
            </a:r>
          </a:p>
        </p:txBody>
      </p:sp>
      <p:sp>
        <p:nvSpPr>
          <p:cNvPr id="16" name="Rectangle 15">
            <a:extLst>
              <a:ext uri="{FF2B5EF4-FFF2-40B4-BE49-F238E27FC236}">
                <a16:creationId xmlns:a16="http://schemas.microsoft.com/office/drawing/2014/main" id="{58FBC30F-0520-0EB5-FFE5-18377B3AB268}"/>
              </a:ext>
            </a:extLst>
          </p:cNvPr>
          <p:cNvSpPr/>
          <p:nvPr/>
        </p:nvSpPr>
        <p:spPr>
          <a:xfrm>
            <a:off x="10343426" y="4171826"/>
            <a:ext cx="1368683" cy="543331"/>
          </a:xfrm>
          <a:prstGeom prst="rect">
            <a:avLst/>
          </a:prstGeom>
          <a:solidFill>
            <a:srgbClr val="E2D3D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4</a:t>
            </a:r>
          </a:p>
        </p:txBody>
      </p:sp>
      <p:sp>
        <p:nvSpPr>
          <p:cNvPr id="2" name="Title 14">
            <a:extLst>
              <a:ext uri="{FF2B5EF4-FFF2-40B4-BE49-F238E27FC236}">
                <a16:creationId xmlns:a16="http://schemas.microsoft.com/office/drawing/2014/main" id="{704D3F91-CBE9-CDB4-1554-6ED4E93F0C3B}"/>
              </a:ext>
            </a:extLst>
          </p:cNvPr>
          <p:cNvSpPr txBox="1">
            <a:spLocks/>
          </p:cNvSpPr>
          <p:nvPr/>
        </p:nvSpPr>
        <p:spPr>
          <a:xfrm>
            <a:off x="327425" y="275237"/>
            <a:ext cx="9817637" cy="784746"/>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Example Education Research Complete Search</a:t>
            </a:r>
          </a:p>
        </p:txBody>
      </p:sp>
      <p:grpSp>
        <p:nvGrpSpPr>
          <p:cNvPr id="8" name="Group 7">
            <a:extLst>
              <a:ext uri="{FF2B5EF4-FFF2-40B4-BE49-F238E27FC236}">
                <a16:creationId xmlns:a16="http://schemas.microsoft.com/office/drawing/2014/main" id="{A66332C2-1267-995F-7C36-081761432653}"/>
              </a:ext>
            </a:extLst>
          </p:cNvPr>
          <p:cNvGrpSpPr/>
          <p:nvPr/>
        </p:nvGrpSpPr>
        <p:grpSpPr>
          <a:xfrm>
            <a:off x="-7816" y="6224321"/>
            <a:ext cx="12221305" cy="650730"/>
            <a:chOff x="-7816" y="6224321"/>
            <a:chExt cx="12221305" cy="650730"/>
          </a:xfrm>
        </p:grpSpPr>
        <p:sp>
          <p:nvSpPr>
            <p:cNvPr id="9" name="Rectangle 8">
              <a:extLst>
                <a:ext uri="{FF2B5EF4-FFF2-40B4-BE49-F238E27FC236}">
                  <a16:creationId xmlns:a16="http://schemas.microsoft.com/office/drawing/2014/main" id="{F2E5144C-D197-587F-0FE3-A3AEF147FF4B}"/>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descr="A blue and white logo&#10;&#10;Description automatically generated">
              <a:extLst>
                <a:ext uri="{FF2B5EF4-FFF2-40B4-BE49-F238E27FC236}">
                  <a16:creationId xmlns:a16="http://schemas.microsoft.com/office/drawing/2014/main" id="{4186E895-57FA-6FBA-B46A-841849718D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pic>
        <p:nvPicPr>
          <p:cNvPr id="18" name="Picture 17" descr="A black text on a white background&#10;&#10;AI-generated content may be incorrect.">
            <a:extLst>
              <a:ext uri="{FF2B5EF4-FFF2-40B4-BE49-F238E27FC236}">
                <a16:creationId xmlns:a16="http://schemas.microsoft.com/office/drawing/2014/main" id="{12CC6196-8BEE-1A8C-C138-5F803B54FD9B}"/>
              </a:ext>
            </a:extLst>
          </p:cNvPr>
          <p:cNvPicPr>
            <a:picLocks noChangeAspect="1"/>
          </p:cNvPicPr>
          <p:nvPr/>
        </p:nvPicPr>
        <p:blipFill>
          <a:blip r:embed="rId6"/>
          <a:stretch>
            <a:fillRect/>
          </a:stretch>
        </p:blipFill>
        <p:spPr>
          <a:xfrm>
            <a:off x="3204335" y="5232746"/>
            <a:ext cx="1857375" cy="600075"/>
          </a:xfrm>
          <a:prstGeom prst="rect">
            <a:avLst/>
          </a:prstGeom>
        </p:spPr>
      </p:pic>
      <p:sp>
        <p:nvSpPr>
          <p:cNvPr id="6" name="Rectangle 5">
            <a:extLst>
              <a:ext uri="{FF2B5EF4-FFF2-40B4-BE49-F238E27FC236}">
                <a16:creationId xmlns:a16="http://schemas.microsoft.com/office/drawing/2014/main" id="{B3A19E9D-7063-2310-31AA-D1B7F0070F71}"/>
              </a:ext>
            </a:extLst>
          </p:cNvPr>
          <p:cNvSpPr/>
          <p:nvPr/>
        </p:nvSpPr>
        <p:spPr>
          <a:xfrm>
            <a:off x="3205225" y="5205771"/>
            <a:ext cx="1969321" cy="661343"/>
          </a:xfrm>
          <a:prstGeom prst="rect">
            <a:avLst/>
          </a:prstGeom>
          <a:noFill/>
          <a:ln w="38100">
            <a:solidFill>
              <a:srgbClr val="F37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660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5" grpId="0" animBg="1"/>
      <p:bldP spid="16"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02910A7-B9DF-337D-D057-4655FB51058F}"/>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E7465CFD-27BC-B754-8F61-DDB85D320C0F}"/>
              </a:ext>
            </a:extLst>
          </p:cNvPr>
          <p:cNvPicPr>
            <a:picLocks noChangeAspect="1"/>
          </p:cNvPicPr>
          <p:nvPr/>
        </p:nvPicPr>
        <p:blipFill>
          <a:blip r:embed="rId3"/>
          <a:stretch>
            <a:fillRect/>
          </a:stretch>
        </p:blipFill>
        <p:spPr>
          <a:xfrm>
            <a:off x="261938" y="1614488"/>
            <a:ext cx="11668125" cy="3629025"/>
          </a:xfrm>
          <a:prstGeom prst="rect">
            <a:avLst/>
          </a:prstGeom>
        </p:spPr>
      </p:pic>
      <p:sp>
        <p:nvSpPr>
          <p:cNvPr id="14" name="TextBox 13">
            <a:extLst>
              <a:ext uri="{FF2B5EF4-FFF2-40B4-BE49-F238E27FC236}">
                <a16:creationId xmlns:a16="http://schemas.microsoft.com/office/drawing/2014/main" id="{DF91B052-B025-7A32-4FB2-E84CC3116855}"/>
              </a:ext>
            </a:extLst>
          </p:cNvPr>
          <p:cNvSpPr txBox="1"/>
          <p:nvPr/>
        </p:nvSpPr>
        <p:spPr>
          <a:xfrm>
            <a:off x="129095" y="5947222"/>
            <a:ext cx="11948323" cy="276999"/>
          </a:xfrm>
          <a:prstGeom prst="rect">
            <a:avLst/>
          </a:prstGeom>
          <a:noFill/>
        </p:spPr>
        <p:txBody>
          <a:bodyPr wrap="square" lIns="91440" tIns="45720" rIns="91440" bIns="45720" rtlCol="0" anchor="t">
            <a:spAutoFit/>
          </a:bodyPr>
          <a:lstStyle/>
          <a:p>
            <a:pPr algn="ctr"/>
            <a:r>
              <a:rPr lang="en-US" sz="1200">
                <a:solidFill>
                  <a:schemeClr val="tx1">
                    <a:lumMod val="75000"/>
                    <a:lumOff val="25000"/>
                  </a:schemeClr>
                </a:solidFill>
                <a:latin typeface="Arial"/>
                <a:cs typeface="Arial"/>
              </a:rPr>
              <a:t>Access CINAHL through the library website:</a:t>
            </a:r>
            <a:r>
              <a:rPr lang="en-US" sz="1200">
                <a:solidFill>
                  <a:srgbClr val="A83293"/>
                </a:solidFill>
                <a:latin typeface="Arial"/>
                <a:ea typeface="+mn-lt"/>
                <a:cs typeface="+mn-lt"/>
                <a:hlinkClick r:id="rId4">
                  <a:extLst>
                    <a:ext uri="{A12FA001-AC4F-418D-AE19-62706E023703}">
                      <ahyp:hlinkClr xmlns:ahyp="http://schemas.microsoft.com/office/drawing/2018/hyperlinkcolor" val="tx"/>
                    </a:ext>
                  </a:extLst>
                </a:hlinkClick>
              </a:rPr>
              <a:t>https://auckland.primo.exlibrisgroup.com/permalink/64UAUCK_INST/1lk16jl/alma99265493479702091</a:t>
            </a:r>
            <a:endParaRPr lang="en-NZ" sz="1200">
              <a:latin typeface="Arial"/>
              <a:cs typeface="Arial"/>
            </a:endParaRPr>
          </a:p>
        </p:txBody>
      </p:sp>
      <p:sp>
        <p:nvSpPr>
          <p:cNvPr id="7" name="Arrow: Right 6">
            <a:extLst>
              <a:ext uri="{FF2B5EF4-FFF2-40B4-BE49-F238E27FC236}">
                <a16:creationId xmlns:a16="http://schemas.microsoft.com/office/drawing/2014/main" id="{8AD45325-72E2-0882-DD63-9727719CC23B}"/>
              </a:ext>
            </a:extLst>
          </p:cNvPr>
          <p:cNvSpPr/>
          <p:nvPr/>
        </p:nvSpPr>
        <p:spPr>
          <a:xfrm>
            <a:off x="1456332" y="5451143"/>
            <a:ext cx="1452113" cy="330679"/>
          </a:xfrm>
          <a:prstGeom prst="rightArrow">
            <a:avLst/>
          </a:prstGeom>
          <a:solidFill>
            <a:srgbClr val="F37D3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79FB34-DE2D-02AF-B8CC-C2B9E8FB614D}"/>
              </a:ext>
            </a:extLst>
          </p:cNvPr>
          <p:cNvSpPr/>
          <p:nvPr/>
        </p:nvSpPr>
        <p:spPr>
          <a:xfrm>
            <a:off x="10343426" y="2497194"/>
            <a:ext cx="1368683" cy="625392"/>
          </a:xfrm>
          <a:prstGeom prst="rect">
            <a:avLst/>
          </a:prstGeom>
          <a:solidFill>
            <a:srgbClr val="F5CFCB"/>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1</a:t>
            </a:r>
          </a:p>
        </p:txBody>
      </p:sp>
      <p:sp>
        <p:nvSpPr>
          <p:cNvPr id="13" name="Rectangle 12">
            <a:extLst>
              <a:ext uri="{FF2B5EF4-FFF2-40B4-BE49-F238E27FC236}">
                <a16:creationId xmlns:a16="http://schemas.microsoft.com/office/drawing/2014/main" id="{134A1C8D-A5D2-0128-F9C0-B7E7F0B56FD7}"/>
              </a:ext>
            </a:extLst>
          </p:cNvPr>
          <p:cNvSpPr/>
          <p:nvPr/>
        </p:nvSpPr>
        <p:spPr>
          <a:xfrm>
            <a:off x="10343426" y="3127365"/>
            <a:ext cx="1368683" cy="590223"/>
          </a:xfrm>
          <a:prstGeom prst="rect">
            <a:avLst/>
          </a:prstGeom>
          <a:solidFill>
            <a:schemeClr val="bg2">
              <a:lumMod val="9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2</a:t>
            </a:r>
          </a:p>
        </p:txBody>
      </p:sp>
      <p:sp>
        <p:nvSpPr>
          <p:cNvPr id="15" name="Rectangle 14">
            <a:extLst>
              <a:ext uri="{FF2B5EF4-FFF2-40B4-BE49-F238E27FC236}">
                <a16:creationId xmlns:a16="http://schemas.microsoft.com/office/drawing/2014/main" id="{38E47EE9-3915-DE0F-6C3F-AB0BFB6F49DC}"/>
              </a:ext>
            </a:extLst>
          </p:cNvPr>
          <p:cNvSpPr/>
          <p:nvPr/>
        </p:nvSpPr>
        <p:spPr>
          <a:xfrm>
            <a:off x="10345876" y="3711786"/>
            <a:ext cx="1356960" cy="590223"/>
          </a:xfrm>
          <a:prstGeom prst="rect">
            <a:avLst/>
          </a:prstGeom>
          <a:solidFill>
            <a:srgbClr val="F5CFCB"/>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3</a:t>
            </a:r>
          </a:p>
        </p:txBody>
      </p:sp>
      <p:sp>
        <p:nvSpPr>
          <p:cNvPr id="16" name="Rectangle 15">
            <a:extLst>
              <a:ext uri="{FF2B5EF4-FFF2-40B4-BE49-F238E27FC236}">
                <a16:creationId xmlns:a16="http://schemas.microsoft.com/office/drawing/2014/main" id="{7B7F7E73-C8AD-AE4B-95CD-AB76E854A05E}"/>
              </a:ext>
            </a:extLst>
          </p:cNvPr>
          <p:cNvSpPr/>
          <p:nvPr/>
        </p:nvSpPr>
        <p:spPr>
          <a:xfrm>
            <a:off x="10353072" y="4508372"/>
            <a:ext cx="1368683" cy="543331"/>
          </a:xfrm>
          <a:prstGeom prst="rect">
            <a:avLst/>
          </a:prstGeom>
          <a:solidFill>
            <a:srgbClr val="E2D3D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4</a:t>
            </a:r>
          </a:p>
        </p:txBody>
      </p:sp>
      <p:sp>
        <p:nvSpPr>
          <p:cNvPr id="2" name="Title 14">
            <a:extLst>
              <a:ext uri="{FF2B5EF4-FFF2-40B4-BE49-F238E27FC236}">
                <a16:creationId xmlns:a16="http://schemas.microsoft.com/office/drawing/2014/main" id="{C7DCC5C9-13F2-DD7C-1443-FCDA1BC7FB0E}"/>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Example CINAHL Plus Search</a:t>
            </a:r>
          </a:p>
        </p:txBody>
      </p:sp>
      <p:grpSp>
        <p:nvGrpSpPr>
          <p:cNvPr id="8" name="Group 7">
            <a:extLst>
              <a:ext uri="{FF2B5EF4-FFF2-40B4-BE49-F238E27FC236}">
                <a16:creationId xmlns:a16="http://schemas.microsoft.com/office/drawing/2014/main" id="{1BECDBD9-1B7E-048E-71D6-E2E1093F0FDA}"/>
              </a:ext>
            </a:extLst>
          </p:cNvPr>
          <p:cNvGrpSpPr/>
          <p:nvPr/>
        </p:nvGrpSpPr>
        <p:grpSpPr>
          <a:xfrm>
            <a:off x="-7816" y="6224321"/>
            <a:ext cx="12221305" cy="650730"/>
            <a:chOff x="-7816" y="6224321"/>
            <a:chExt cx="12221305" cy="650730"/>
          </a:xfrm>
        </p:grpSpPr>
        <p:sp>
          <p:nvSpPr>
            <p:cNvPr id="9" name="Rectangle 8">
              <a:extLst>
                <a:ext uri="{FF2B5EF4-FFF2-40B4-BE49-F238E27FC236}">
                  <a16:creationId xmlns:a16="http://schemas.microsoft.com/office/drawing/2014/main" id="{B91E3EC4-704C-6FD4-C82C-21BE3395772C}"/>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descr="A blue and white logo&#10;&#10;Description automatically generated">
              <a:extLst>
                <a:ext uri="{FF2B5EF4-FFF2-40B4-BE49-F238E27FC236}">
                  <a16:creationId xmlns:a16="http://schemas.microsoft.com/office/drawing/2014/main" id="{DD295E16-2DA2-2B50-3D9E-6E18D6D678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pic>
        <p:nvPicPr>
          <p:cNvPr id="5" name="Picture 4" descr="A black text on a white background&#10;&#10;AI-generated content may be incorrect.">
            <a:extLst>
              <a:ext uri="{FF2B5EF4-FFF2-40B4-BE49-F238E27FC236}">
                <a16:creationId xmlns:a16="http://schemas.microsoft.com/office/drawing/2014/main" id="{D4F6F0E4-7110-F5DF-5405-45ABB27D2C9B}"/>
              </a:ext>
            </a:extLst>
          </p:cNvPr>
          <p:cNvPicPr>
            <a:picLocks noChangeAspect="1"/>
          </p:cNvPicPr>
          <p:nvPr/>
        </p:nvPicPr>
        <p:blipFill>
          <a:blip r:embed="rId6"/>
          <a:stretch>
            <a:fillRect/>
          </a:stretch>
        </p:blipFill>
        <p:spPr>
          <a:xfrm>
            <a:off x="3206549" y="5308547"/>
            <a:ext cx="1809750" cy="600075"/>
          </a:xfrm>
          <a:prstGeom prst="rect">
            <a:avLst/>
          </a:prstGeom>
        </p:spPr>
      </p:pic>
      <p:sp>
        <p:nvSpPr>
          <p:cNvPr id="6" name="Rectangle 5">
            <a:extLst>
              <a:ext uri="{FF2B5EF4-FFF2-40B4-BE49-F238E27FC236}">
                <a16:creationId xmlns:a16="http://schemas.microsoft.com/office/drawing/2014/main" id="{CCF9CB21-2793-F3C2-7576-F1256CE57DAF}"/>
              </a:ext>
            </a:extLst>
          </p:cNvPr>
          <p:cNvSpPr/>
          <p:nvPr/>
        </p:nvSpPr>
        <p:spPr>
          <a:xfrm>
            <a:off x="3134037" y="5278951"/>
            <a:ext cx="1969321" cy="661343"/>
          </a:xfrm>
          <a:prstGeom prst="rect">
            <a:avLst/>
          </a:prstGeom>
          <a:noFill/>
          <a:ln w="38100">
            <a:solidFill>
              <a:srgbClr val="F37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892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5" grpId="0" animBg="1"/>
      <p:bldP spid="16"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2E614DA-810E-8EAB-AD2C-EAAE3ED7DAE0}"/>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B84ABA1F-EACF-DE57-6E49-C05572EAA43D}"/>
              </a:ext>
            </a:extLst>
          </p:cNvPr>
          <p:cNvPicPr>
            <a:picLocks noChangeAspect="1"/>
          </p:cNvPicPr>
          <p:nvPr/>
        </p:nvPicPr>
        <p:blipFill>
          <a:blip r:embed="rId3"/>
          <a:stretch>
            <a:fillRect/>
          </a:stretch>
        </p:blipFill>
        <p:spPr>
          <a:xfrm>
            <a:off x="0" y="1313579"/>
            <a:ext cx="12192000" cy="4230841"/>
          </a:xfrm>
          <a:prstGeom prst="rect">
            <a:avLst/>
          </a:prstGeom>
        </p:spPr>
      </p:pic>
      <p:sp>
        <p:nvSpPr>
          <p:cNvPr id="14" name="TextBox 13">
            <a:extLst>
              <a:ext uri="{FF2B5EF4-FFF2-40B4-BE49-F238E27FC236}">
                <a16:creationId xmlns:a16="http://schemas.microsoft.com/office/drawing/2014/main" id="{189250CE-C8BA-1BAE-7991-D9FDF4E8955B}"/>
              </a:ext>
            </a:extLst>
          </p:cNvPr>
          <p:cNvSpPr txBox="1"/>
          <p:nvPr/>
        </p:nvSpPr>
        <p:spPr>
          <a:xfrm>
            <a:off x="129095" y="5947222"/>
            <a:ext cx="11948323" cy="276999"/>
          </a:xfrm>
          <a:prstGeom prst="rect">
            <a:avLst/>
          </a:prstGeom>
          <a:noFill/>
        </p:spPr>
        <p:txBody>
          <a:bodyPr wrap="square" lIns="91440" tIns="45720" rIns="91440" bIns="45720" rtlCol="0" anchor="t">
            <a:spAutoFit/>
          </a:bodyPr>
          <a:lstStyle/>
          <a:p>
            <a:pPr algn="ctr"/>
            <a:r>
              <a:rPr lang="en-US" sz="1200">
                <a:solidFill>
                  <a:schemeClr val="tx1">
                    <a:lumMod val="75000"/>
                    <a:lumOff val="25000"/>
                  </a:schemeClr>
                </a:solidFill>
                <a:latin typeface="Arial"/>
                <a:cs typeface="Arial"/>
              </a:rPr>
              <a:t>Access ERIC through the library website: </a:t>
            </a:r>
            <a:r>
              <a:rPr lang="en-US" sz="1200">
                <a:solidFill>
                  <a:srgbClr val="B12072"/>
                </a:solidFill>
                <a:latin typeface="Arial"/>
                <a:ea typeface="+mn-lt"/>
                <a:cs typeface="+mn-lt"/>
                <a:hlinkClick r:id="rId4">
                  <a:extLst>
                    <a:ext uri="{A12FA001-AC4F-418D-AE19-62706E023703}">
                      <ahyp:hlinkClr xmlns:ahyp="http://schemas.microsoft.com/office/drawing/2018/hyperlinkcolor" val="tx"/>
                    </a:ext>
                  </a:extLst>
                </a:hlinkClick>
              </a:rPr>
              <a:t>https://auckland.primo.exlibrisgroup.com/permalink/64UAUCK_INST/1lk16jl/alma9940153314002091</a:t>
            </a:r>
            <a:r>
              <a:rPr lang="en-US" sz="1200">
                <a:solidFill>
                  <a:srgbClr val="B12072"/>
                </a:solidFill>
                <a:latin typeface="Arial"/>
                <a:ea typeface="+mn-lt"/>
                <a:cs typeface="+mn-lt"/>
              </a:rPr>
              <a:t> </a:t>
            </a:r>
            <a:endParaRPr lang="en-US" sz="1200">
              <a:solidFill>
                <a:srgbClr val="B12072"/>
              </a:solidFill>
              <a:latin typeface="Arial"/>
              <a:cs typeface="Arial"/>
            </a:endParaRPr>
          </a:p>
        </p:txBody>
      </p:sp>
      <p:sp>
        <p:nvSpPr>
          <p:cNvPr id="7" name="Arrow: Right 6">
            <a:extLst>
              <a:ext uri="{FF2B5EF4-FFF2-40B4-BE49-F238E27FC236}">
                <a16:creationId xmlns:a16="http://schemas.microsoft.com/office/drawing/2014/main" id="{C816C843-0F81-8123-2ECC-52527DA34459}"/>
              </a:ext>
            </a:extLst>
          </p:cNvPr>
          <p:cNvSpPr/>
          <p:nvPr/>
        </p:nvSpPr>
        <p:spPr>
          <a:xfrm>
            <a:off x="3530130" y="4785599"/>
            <a:ext cx="1452113" cy="330679"/>
          </a:xfrm>
          <a:prstGeom prst="rightArrow">
            <a:avLst/>
          </a:prstGeom>
          <a:solidFill>
            <a:srgbClr val="F37D3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2543DE7-B3FA-3250-8555-E7AA72E294C9}"/>
              </a:ext>
            </a:extLst>
          </p:cNvPr>
          <p:cNvSpPr/>
          <p:nvPr/>
        </p:nvSpPr>
        <p:spPr>
          <a:xfrm>
            <a:off x="11115070" y="1513345"/>
            <a:ext cx="963570" cy="403544"/>
          </a:xfrm>
          <a:prstGeom prst="rect">
            <a:avLst/>
          </a:prstGeom>
          <a:solidFill>
            <a:srgbClr val="F5CFCB"/>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1</a:t>
            </a:r>
          </a:p>
        </p:txBody>
      </p:sp>
      <p:sp>
        <p:nvSpPr>
          <p:cNvPr id="13" name="Rectangle 12">
            <a:extLst>
              <a:ext uri="{FF2B5EF4-FFF2-40B4-BE49-F238E27FC236}">
                <a16:creationId xmlns:a16="http://schemas.microsoft.com/office/drawing/2014/main" id="{5671CDE1-E017-0E39-B07C-0DD9CA1A0F57}"/>
              </a:ext>
            </a:extLst>
          </p:cNvPr>
          <p:cNvSpPr/>
          <p:nvPr/>
        </p:nvSpPr>
        <p:spPr>
          <a:xfrm>
            <a:off x="11115072" y="1921668"/>
            <a:ext cx="963570" cy="416603"/>
          </a:xfrm>
          <a:prstGeom prst="rect">
            <a:avLst/>
          </a:prstGeom>
          <a:solidFill>
            <a:schemeClr val="bg2">
              <a:lumMod val="9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2</a:t>
            </a:r>
          </a:p>
        </p:txBody>
      </p:sp>
      <p:sp>
        <p:nvSpPr>
          <p:cNvPr id="15" name="Rectangle 14">
            <a:extLst>
              <a:ext uri="{FF2B5EF4-FFF2-40B4-BE49-F238E27FC236}">
                <a16:creationId xmlns:a16="http://schemas.microsoft.com/office/drawing/2014/main" id="{2E4D8125-75E3-8E8A-B59E-B935EB23918E}"/>
              </a:ext>
            </a:extLst>
          </p:cNvPr>
          <p:cNvSpPr/>
          <p:nvPr/>
        </p:nvSpPr>
        <p:spPr>
          <a:xfrm>
            <a:off x="11117522" y="2438570"/>
            <a:ext cx="971138" cy="426249"/>
          </a:xfrm>
          <a:prstGeom prst="rect">
            <a:avLst/>
          </a:prstGeom>
          <a:solidFill>
            <a:srgbClr val="F5CFCB"/>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3</a:t>
            </a:r>
          </a:p>
        </p:txBody>
      </p:sp>
      <p:sp>
        <p:nvSpPr>
          <p:cNvPr id="16" name="Rectangle 15">
            <a:extLst>
              <a:ext uri="{FF2B5EF4-FFF2-40B4-BE49-F238E27FC236}">
                <a16:creationId xmlns:a16="http://schemas.microsoft.com/office/drawing/2014/main" id="{A9C6934C-8496-7571-31C3-6A0511B4007B}"/>
              </a:ext>
            </a:extLst>
          </p:cNvPr>
          <p:cNvSpPr/>
          <p:nvPr/>
        </p:nvSpPr>
        <p:spPr>
          <a:xfrm>
            <a:off x="11115071" y="2858980"/>
            <a:ext cx="963570" cy="437230"/>
          </a:xfrm>
          <a:prstGeom prst="rect">
            <a:avLst/>
          </a:prstGeom>
          <a:solidFill>
            <a:srgbClr val="E2D3D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4</a:t>
            </a:r>
          </a:p>
        </p:txBody>
      </p:sp>
      <p:sp>
        <p:nvSpPr>
          <p:cNvPr id="2" name="Title 14">
            <a:extLst>
              <a:ext uri="{FF2B5EF4-FFF2-40B4-BE49-F238E27FC236}">
                <a16:creationId xmlns:a16="http://schemas.microsoft.com/office/drawing/2014/main" id="{AFAE3793-19AB-46C0-A1D8-9364D3BE375F}"/>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Example ERIC Search</a:t>
            </a:r>
          </a:p>
        </p:txBody>
      </p:sp>
      <p:grpSp>
        <p:nvGrpSpPr>
          <p:cNvPr id="8" name="Group 7">
            <a:extLst>
              <a:ext uri="{FF2B5EF4-FFF2-40B4-BE49-F238E27FC236}">
                <a16:creationId xmlns:a16="http://schemas.microsoft.com/office/drawing/2014/main" id="{A950654C-0CEF-3443-2839-AB51A73462E6}"/>
              </a:ext>
            </a:extLst>
          </p:cNvPr>
          <p:cNvGrpSpPr/>
          <p:nvPr/>
        </p:nvGrpSpPr>
        <p:grpSpPr>
          <a:xfrm>
            <a:off x="-32664" y="6224321"/>
            <a:ext cx="12221305" cy="650730"/>
            <a:chOff x="-7816" y="6224321"/>
            <a:chExt cx="12221305" cy="650730"/>
          </a:xfrm>
        </p:grpSpPr>
        <p:sp>
          <p:nvSpPr>
            <p:cNvPr id="9" name="Rectangle 8">
              <a:extLst>
                <a:ext uri="{FF2B5EF4-FFF2-40B4-BE49-F238E27FC236}">
                  <a16:creationId xmlns:a16="http://schemas.microsoft.com/office/drawing/2014/main" id="{085490BB-A31B-6504-D5CC-E88722E22114}"/>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descr="A blue and white logo&#10;&#10;Description automatically generated">
              <a:extLst>
                <a:ext uri="{FF2B5EF4-FFF2-40B4-BE49-F238E27FC236}">
                  <a16:creationId xmlns:a16="http://schemas.microsoft.com/office/drawing/2014/main" id="{983B06DE-0B62-7A7B-68DC-772112B63AB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pic>
        <p:nvPicPr>
          <p:cNvPr id="5" name="Picture 4">
            <a:extLst>
              <a:ext uri="{FF2B5EF4-FFF2-40B4-BE49-F238E27FC236}">
                <a16:creationId xmlns:a16="http://schemas.microsoft.com/office/drawing/2014/main" id="{07E89F6E-AEFA-E3DC-16FB-6E3E79657D40}"/>
              </a:ext>
            </a:extLst>
          </p:cNvPr>
          <p:cNvPicPr>
            <a:picLocks noChangeAspect="1"/>
          </p:cNvPicPr>
          <p:nvPr/>
        </p:nvPicPr>
        <p:blipFill>
          <a:blip r:embed="rId6"/>
          <a:stretch>
            <a:fillRect/>
          </a:stretch>
        </p:blipFill>
        <p:spPr>
          <a:xfrm>
            <a:off x="5506239" y="4716703"/>
            <a:ext cx="1438275" cy="466725"/>
          </a:xfrm>
          <a:prstGeom prst="rect">
            <a:avLst/>
          </a:prstGeom>
        </p:spPr>
      </p:pic>
      <p:sp>
        <p:nvSpPr>
          <p:cNvPr id="6" name="Rectangle 5">
            <a:extLst>
              <a:ext uri="{FF2B5EF4-FFF2-40B4-BE49-F238E27FC236}">
                <a16:creationId xmlns:a16="http://schemas.microsoft.com/office/drawing/2014/main" id="{58625EC6-8196-EAAF-D38A-3F5272F7641B}"/>
              </a:ext>
            </a:extLst>
          </p:cNvPr>
          <p:cNvSpPr/>
          <p:nvPr/>
        </p:nvSpPr>
        <p:spPr>
          <a:xfrm>
            <a:off x="5236771" y="4613407"/>
            <a:ext cx="1969321" cy="661343"/>
          </a:xfrm>
          <a:prstGeom prst="rect">
            <a:avLst/>
          </a:prstGeom>
          <a:noFill/>
          <a:ln w="38100">
            <a:solidFill>
              <a:srgbClr val="F37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467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5" grpId="0" animBg="1"/>
      <p:bldP spid="16"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F47EB344-B872-65FD-28B6-85E4033CB58B}"/>
            </a:ext>
          </a:extLst>
        </p:cNvPr>
        <p:cNvGrpSpPr/>
        <p:nvPr/>
      </p:nvGrpSpPr>
      <p:grpSpPr>
        <a:xfrm>
          <a:off x="0" y="0"/>
          <a:ext cx="0" cy="0"/>
          <a:chOff x="0" y="0"/>
          <a:chExt cx="0" cy="0"/>
        </a:xfrm>
      </p:grpSpPr>
      <p:pic>
        <p:nvPicPr>
          <p:cNvPr id="4" name="Picture 3" descr="A screenshot of a search box&#10;&#10;AI-generated content may be incorrect.">
            <a:extLst>
              <a:ext uri="{FF2B5EF4-FFF2-40B4-BE49-F238E27FC236}">
                <a16:creationId xmlns:a16="http://schemas.microsoft.com/office/drawing/2014/main" id="{78B83339-7A3A-0E19-46EF-1E655D05ABB9}"/>
              </a:ext>
            </a:extLst>
          </p:cNvPr>
          <p:cNvPicPr>
            <a:picLocks noChangeAspect="1"/>
          </p:cNvPicPr>
          <p:nvPr/>
        </p:nvPicPr>
        <p:blipFill>
          <a:blip r:embed="rId3"/>
          <a:stretch>
            <a:fillRect/>
          </a:stretch>
        </p:blipFill>
        <p:spPr>
          <a:xfrm>
            <a:off x="1108481" y="1121587"/>
            <a:ext cx="9501396" cy="4810541"/>
          </a:xfrm>
          <a:prstGeom prst="rect">
            <a:avLst/>
          </a:prstGeom>
        </p:spPr>
      </p:pic>
      <p:sp>
        <p:nvSpPr>
          <p:cNvPr id="14" name="TextBox 13">
            <a:extLst>
              <a:ext uri="{FF2B5EF4-FFF2-40B4-BE49-F238E27FC236}">
                <a16:creationId xmlns:a16="http://schemas.microsoft.com/office/drawing/2014/main" id="{25CC3174-D12A-3401-F6EE-E3CFFDDCB6AD}"/>
              </a:ext>
            </a:extLst>
          </p:cNvPr>
          <p:cNvSpPr txBox="1"/>
          <p:nvPr/>
        </p:nvSpPr>
        <p:spPr>
          <a:xfrm>
            <a:off x="-3426" y="5947222"/>
            <a:ext cx="12229930" cy="461665"/>
          </a:xfrm>
          <a:prstGeom prst="rect">
            <a:avLst/>
          </a:prstGeom>
          <a:noFill/>
        </p:spPr>
        <p:txBody>
          <a:bodyPr wrap="square" lIns="91440" tIns="45720" rIns="91440" bIns="45720" rtlCol="0" anchor="t">
            <a:spAutoFit/>
          </a:bodyPr>
          <a:lstStyle/>
          <a:p>
            <a:pPr algn="ctr"/>
            <a:r>
              <a:rPr lang="en-US" sz="1200">
                <a:solidFill>
                  <a:schemeClr val="tx1">
                    <a:lumMod val="75000"/>
                    <a:lumOff val="25000"/>
                  </a:schemeClr>
                </a:solidFill>
                <a:latin typeface="Arial"/>
                <a:cs typeface="Arial"/>
              </a:rPr>
              <a:t>Access Scopus through the library website:</a:t>
            </a:r>
            <a:r>
              <a:rPr lang="en-US" sz="1200">
                <a:solidFill>
                  <a:srgbClr val="A83293"/>
                </a:solidFill>
                <a:latin typeface="Arial"/>
                <a:ea typeface="+mn-lt"/>
                <a:cs typeface="Arial"/>
                <a:hlinkClick r:id="rId4">
                  <a:extLst>
                    <a:ext uri="{A12FA001-AC4F-418D-AE19-62706E023703}">
                      <ahyp:hlinkClr xmlns:ahyp="http://schemas.microsoft.com/office/drawing/2018/hyperlinkcolor" val="tx"/>
                    </a:ext>
                  </a:extLst>
                </a:hlinkClick>
              </a:rPr>
              <a:t>https://auckland.primo.exlibrisgroup.com/permalink/64UAUCK_INST/1lk16jl/alma99134396714002091</a:t>
            </a:r>
            <a:r>
              <a:rPr lang="en-US" sz="1200">
                <a:solidFill>
                  <a:srgbClr val="A83293"/>
                </a:solidFill>
                <a:latin typeface="Arial"/>
                <a:ea typeface="+mn-lt"/>
                <a:cs typeface="Arial"/>
              </a:rPr>
              <a:t> </a:t>
            </a:r>
            <a:endParaRPr lang="en-US"/>
          </a:p>
          <a:p>
            <a:pPr algn="ctr"/>
            <a:endParaRPr lang="en-US" sz="1200">
              <a:solidFill>
                <a:srgbClr val="A83293"/>
              </a:solidFill>
              <a:latin typeface="Arial"/>
              <a:cs typeface="Arial"/>
            </a:endParaRPr>
          </a:p>
        </p:txBody>
      </p:sp>
      <p:sp>
        <p:nvSpPr>
          <p:cNvPr id="7" name="Arrow: Right 6">
            <a:extLst>
              <a:ext uri="{FF2B5EF4-FFF2-40B4-BE49-F238E27FC236}">
                <a16:creationId xmlns:a16="http://schemas.microsoft.com/office/drawing/2014/main" id="{3899C0DC-BEE4-3A69-25B2-EEF9989DD6B7}"/>
              </a:ext>
            </a:extLst>
          </p:cNvPr>
          <p:cNvSpPr/>
          <p:nvPr/>
        </p:nvSpPr>
        <p:spPr>
          <a:xfrm>
            <a:off x="964408" y="5441498"/>
            <a:ext cx="1452113" cy="330679"/>
          </a:xfrm>
          <a:prstGeom prst="rightArrow">
            <a:avLst/>
          </a:prstGeom>
          <a:solidFill>
            <a:srgbClr val="F37D3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52C064-5B1C-3EB0-1587-E22BBAC02E3F}"/>
              </a:ext>
            </a:extLst>
          </p:cNvPr>
          <p:cNvSpPr/>
          <p:nvPr/>
        </p:nvSpPr>
        <p:spPr>
          <a:xfrm>
            <a:off x="10234943" y="1714235"/>
            <a:ext cx="1127544" cy="625392"/>
          </a:xfrm>
          <a:prstGeom prst="rect">
            <a:avLst/>
          </a:prstGeom>
          <a:solidFill>
            <a:srgbClr val="F5CFCB"/>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1</a:t>
            </a:r>
          </a:p>
        </p:txBody>
      </p:sp>
      <p:sp>
        <p:nvSpPr>
          <p:cNvPr id="13" name="Rectangle 12">
            <a:extLst>
              <a:ext uri="{FF2B5EF4-FFF2-40B4-BE49-F238E27FC236}">
                <a16:creationId xmlns:a16="http://schemas.microsoft.com/office/drawing/2014/main" id="{582523B8-B29C-5072-E7BC-511BBEF8397D}"/>
              </a:ext>
            </a:extLst>
          </p:cNvPr>
          <p:cNvSpPr/>
          <p:nvPr/>
        </p:nvSpPr>
        <p:spPr>
          <a:xfrm>
            <a:off x="10234943" y="2683430"/>
            <a:ext cx="1127544" cy="590223"/>
          </a:xfrm>
          <a:prstGeom prst="rect">
            <a:avLst/>
          </a:prstGeom>
          <a:solidFill>
            <a:schemeClr val="bg2">
              <a:lumMod val="9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2</a:t>
            </a:r>
          </a:p>
        </p:txBody>
      </p:sp>
      <p:sp>
        <p:nvSpPr>
          <p:cNvPr id="15" name="Rectangle 14">
            <a:extLst>
              <a:ext uri="{FF2B5EF4-FFF2-40B4-BE49-F238E27FC236}">
                <a16:creationId xmlns:a16="http://schemas.microsoft.com/office/drawing/2014/main" id="{4B4FBDF1-A523-3B4B-ED0D-8A3686BF22F9}"/>
              </a:ext>
            </a:extLst>
          </p:cNvPr>
          <p:cNvSpPr/>
          <p:nvPr/>
        </p:nvSpPr>
        <p:spPr>
          <a:xfrm>
            <a:off x="10237393" y="3691780"/>
            <a:ext cx="1135112" cy="590223"/>
          </a:xfrm>
          <a:prstGeom prst="rect">
            <a:avLst/>
          </a:prstGeom>
          <a:solidFill>
            <a:srgbClr val="F5CFCB"/>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3</a:t>
            </a:r>
          </a:p>
        </p:txBody>
      </p:sp>
      <p:sp>
        <p:nvSpPr>
          <p:cNvPr id="16" name="Rectangle 15">
            <a:extLst>
              <a:ext uri="{FF2B5EF4-FFF2-40B4-BE49-F238E27FC236}">
                <a16:creationId xmlns:a16="http://schemas.microsoft.com/office/drawing/2014/main" id="{2A7851FB-A1CF-7B00-0869-DB49A7988123}"/>
              </a:ext>
            </a:extLst>
          </p:cNvPr>
          <p:cNvSpPr/>
          <p:nvPr/>
        </p:nvSpPr>
        <p:spPr>
          <a:xfrm>
            <a:off x="10234943" y="4681754"/>
            <a:ext cx="1127544" cy="543331"/>
          </a:xfrm>
          <a:prstGeom prst="rect">
            <a:avLst/>
          </a:prstGeom>
          <a:solidFill>
            <a:srgbClr val="E2D3DC"/>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4</a:t>
            </a:r>
          </a:p>
        </p:txBody>
      </p:sp>
      <p:sp>
        <p:nvSpPr>
          <p:cNvPr id="2" name="Title 14">
            <a:extLst>
              <a:ext uri="{FF2B5EF4-FFF2-40B4-BE49-F238E27FC236}">
                <a16:creationId xmlns:a16="http://schemas.microsoft.com/office/drawing/2014/main" id="{77709822-1E3D-3EF5-62BF-CEBE9D720C17}"/>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Example Scopus Search</a:t>
            </a:r>
          </a:p>
        </p:txBody>
      </p:sp>
      <p:grpSp>
        <p:nvGrpSpPr>
          <p:cNvPr id="8" name="Group 7">
            <a:extLst>
              <a:ext uri="{FF2B5EF4-FFF2-40B4-BE49-F238E27FC236}">
                <a16:creationId xmlns:a16="http://schemas.microsoft.com/office/drawing/2014/main" id="{6F68A507-7FBD-86CD-61B9-169BC149B4F9}"/>
              </a:ext>
            </a:extLst>
          </p:cNvPr>
          <p:cNvGrpSpPr/>
          <p:nvPr/>
        </p:nvGrpSpPr>
        <p:grpSpPr>
          <a:xfrm>
            <a:off x="-7816" y="6224321"/>
            <a:ext cx="12221305" cy="650730"/>
            <a:chOff x="-7816" y="6224321"/>
            <a:chExt cx="12221305" cy="650730"/>
          </a:xfrm>
        </p:grpSpPr>
        <p:sp>
          <p:nvSpPr>
            <p:cNvPr id="9" name="Rectangle 8">
              <a:extLst>
                <a:ext uri="{FF2B5EF4-FFF2-40B4-BE49-F238E27FC236}">
                  <a16:creationId xmlns:a16="http://schemas.microsoft.com/office/drawing/2014/main" id="{C834052F-068D-5C26-5346-173657E060E4}"/>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descr="A blue and white logo&#10;&#10;Description automatically generated">
              <a:extLst>
                <a:ext uri="{FF2B5EF4-FFF2-40B4-BE49-F238E27FC236}">
                  <a16:creationId xmlns:a16="http://schemas.microsoft.com/office/drawing/2014/main" id="{7F7EC2B6-6AB8-D458-497B-9968A20BC0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pic>
        <p:nvPicPr>
          <p:cNvPr id="5" name="Picture 4" descr="A black and blue text&#10;&#10;AI-generated content may be incorrect.">
            <a:extLst>
              <a:ext uri="{FF2B5EF4-FFF2-40B4-BE49-F238E27FC236}">
                <a16:creationId xmlns:a16="http://schemas.microsoft.com/office/drawing/2014/main" id="{773FCE6E-CBFF-89CA-F169-AE0EBB16CB8C}"/>
              </a:ext>
            </a:extLst>
          </p:cNvPr>
          <p:cNvPicPr>
            <a:picLocks noChangeAspect="1"/>
          </p:cNvPicPr>
          <p:nvPr/>
        </p:nvPicPr>
        <p:blipFill>
          <a:blip r:embed="rId6"/>
          <a:stretch>
            <a:fillRect/>
          </a:stretch>
        </p:blipFill>
        <p:spPr>
          <a:xfrm>
            <a:off x="2424540" y="5344131"/>
            <a:ext cx="2209800" cy="523875"/>
          </a:xfrm>
          <a:prstGeom prst="rect">
            <a:avLst/>
          </a:prstGeom>
        </p:spPr>
      </p:pic>
      <p:sp>
        <p:nvSpPr>
          <p:cNvPr id="6" name="Rectangle 5">
            <a:extLst>
              <a:ext uri="{FF2B5EF4-FFF2-40B4-BE49-F238E27FC236}">
                <a16:creationId xmlns:a16="http://schemas.microsoft.com/office/drawing/2014/main" id="{E4B90C3C-D2A2-28DD-4B7D-B43117A8000B}"/>
              </a:ext>
            </a:extLst>
          </p:cNvPr>
          <p:cNvSpPr/>
          <p:nvPr/>
        </p:nvSpPr>
        <p:spPr>
          <a:xfrm>
            <a:off x="2420264" y="5221079"/>
            <a:ext cx="2210460" cy="719215"/>
          </a:xfrm>
          <a:prstGeom prst="rect">
            <a:avLst/>
          </a:prstGeom>
          <a:noFill/>
          <a:ln w="38100">
            <a:solidFill>
              <a:srgbClr val="F37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279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5" grpId="0" animBg="1"/>
      <p:bldP spid="16"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2BAA411-1D6E-AF45-C68E-5B94852A47AB}"/>
              </a:ext>
            </a:extLst>
          </p:cNvPr>
          <p:cNvSpPr txBox="1"/>
          <p:nvPr/>
        </p:nvSpPr>
        <p:spPr>
          <a:xfrm>
            <a:off x="327425" y="1174283"/>
            <a:ext cx="5584679" cy="1569660"/>
          </a:xfrm>
          <a:prstGeom prst="rect">
            <a:avLst/>
          </a:prstGeom>
          <a:noFill/>
        </p:spPr>
        <p:txBody>
          <a:bodyPr wrap="square" lIns="91440" tIns="45720" rIns="91440" bIns="45720" rtlCol="0" anchor="t">
            <a:spAutoFit/>
          </a:bodyPr>
          <a:lstStyle/>
          <a:p>
            <a:pPr algn="l"/>
            <a:r>
              <a:rPr lang="en-US" sz="2400" b="0" i="0">
                <a:solidFill>
                  <a:schemeClr val="tx1">
                    <a:lumMod val="75000"/>
                    <a:lumOff val="25000"/>
                  </a:schemeClr>
                </a:solidFill>
                <a:effectLst/>
                <a:latin typeface="Arial"/>
                <a:cs typeface="Arial"/>
              </a:rPr>
              <a:t>Many databases have built-in </a:t>
            </a:r>
            <a:r>
              <a:rPr lang="en-US" sz="2400" b="1" i="0">
                <a:solidFill>
                  <a:schemeClr val="tx1">
                    <a:lumMod val="75000"/>
                    <a:lumOff val="25000"/>
                  </a:schemeClr>
                </a:solidFill>
                <a:effectLst/>
                <a:latin typeface="Arial"/>
                <a:cs typeface="Arial"/>
              </a:rPr>
              <a:t>filters </a:t>
            </a:r>
            <a:r>
              <a:rPr lang="en-US" sz="2400" b="0" i="0">
                <a:solidFill>
                  <a:schemeClr val="tx1">
                    <a:lumMod val="75000"/>
                    <a:lumOff val="25000"/>
                  </a:schemeClr>
                </a:solidFill>
                <a:effectLst/>
                <a:latin typeface="Arial"/>
                <a:cs typeface="Arial"/>
              </a:rPr>
              <a:t>and </a:t>
            </a:r>
            <a:r>
              <a:rPr lang="en-US" sz="2400" b="1" i="0">
                <a:solidFill>
                  <a:schemeClr val="tx1">
                    <a:lumMod val="75000"/>
                    <a:lumOff val="25000"/>
                  </a:schemeClr>
                </a:solidFill>
                <a:effectLst/>
                <a:latin typeface="Arial"/>
                <a:cs typeface="Arial"/>
              </a:rPr>
              <a:t>limits</a:t>
            </a:r>
          </a:p>
          <a:p>
            <a:pPr algn="l"/>
            <a:r>
              <a:rPr lang="en-US" sz="2400" b="0" i="0">
                <a:solidFill>
                  <a:srgbClr val="F37D34"/>
                </a:solidFill>
                <a:effectLst/>
                <a:latin typeface="Arial"/>
                <a:cs typeface="Arial"/>
              </a:rPr>
              <a:t>e.g., publication date, study type, age of participants, human/animal studies, etc.</a:t>
            </a:r>
          </a:p>
        </p:txBody>
      </p:sp>
      <p:pic>
        <p:nvPicPr>
          <p:cNvPr id="13" name="Picture 12" descr="A screenshot of a computer&#10;&#10;Description automatically generated">
            <a:extLst>
              <a:ext uri="{FF2B5EF4-FFF2-40B4-BE49-F238E27FC236}">
                <a16:creationId xmlns:a16="http://schemas.microsoft.com/office/drawing/2014/main" id="{424301A5-7CBB-86CB-0E1E-57A483767EB1}"/>
              </a:ext>
            </a:extLst>
          </p:cNvPr>
          <p:cNvPicPr>
            <a:picLocks noChangeAspect="1"/>
          </p:cNvPicPr>
          <p:nvPr/>
        </p:nvPicPr>
        <p:blipFill>
          <a:blip r:embed="rId3"/>
          <a:stretch>
            <a:fillRect/>
          </a:stretch>
        </p:blipFill>
        <p:spPr>
          <a:xfrm>
            <a:off x="1096687" y="2883970"/>
            <a:ext cx="9630833" cy="3191088"/>
          </a:xfrm>
          <a:prstGeom prst="rect">
            <a:avLst/>
          </a:prstGeom>
        </p:spPr>
      </p:pic>
      <p:sp>
        <p:nvSpPr>
          <p:cNvPr id="2" name="Title 14">
            <a:extLst>
              <a:ext uri="{FF2B5EF4-FFF2-40B4-BE49-F238E27FC236}">
                <a16:creationId xmlns:a16="http://schemas.microsoft.com/office/drawing/2014/main" id="{0D01ED24-A9FB-0676-94DD-61894476DE15}"/>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Additional Filters &amp; Limitations</a:t>
            </a:r>
            <a:endParaRPr lang="en-US" sz="1400">
              <a:solidFill>
                <a:schemeClr val="tx1">
                  <a:lumMod val="76000"/>
                  <a:lumOff val="24000"/>
                </a:schemeClr>
              </a:solidFill>
              <a:latin typeface="Arial"/>
              <a:cs typeface="Arial"/>
            </a:endParaRPr>
          </a:p>
        </p:txBody>
      </p:sp>
      <p:sp>
        <p:nvSpPr>
          <p:cNvPr id="8" name="TextBox 7">
            <a:extLst>
              <a:ext uri="{FF2B5EF4-FFF2-40B4-BE49-F238E27FC236}">
                <a16:creationId xmlns:a16="http://schemas.microsoft.com/office/drawing/2014/main" id="{D1A6A0AF-689E-BD5F-D390-25F52A58BE73}"/>
              </a:ext>
            </a:extLst>
          </p:cNvPr>
          <p:cNvSpPr txBox="1"/>
          <p:nvPr/>
        </p:nvSpPr>
        <p:spPr>
          <a:xfrm>
            <a:off x="6914898" y="1174283"/>
            <a:ext cx="498500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Arial"/>
                <a:ea typeface="+mn-ea"/>
                <a:cs typeface="Arial"/>
              </a:rPr>
              <a:t>Some of these filters can be a little unreliable so it is important to test them out before </a:t>
            </a:r>
            <a:r>
              <a:rPr kumimoji="0" lang="en-US" sz="2400" b="0" i="0" u="none" strike="noStrike" kern="1200" cap="none" spc="0" normalizeH="0" baseline="0" noProof="0" err="1">
                <a:ln>
                  <a:noFill/>
                </a:ln>
                <a:solidFill>
                  <a:prstClr val="black">
                    <a:lumMod val="75000"/>
                    <a:lumOff val="25000"/>
                  </a:prstClr>
                </a:solidFill>
                <a:effectLst/>
                <a:uLnTx/>
                <a:uFillTx/>
                <a:latin typeface="Arial"/>
                <a:ea typeface="+mn-ea"/>
                <a:cs typeface="Arial"/>
              </a:rPr>
              <a:t>finalising</a:t>
            </a:r>
            <a:r>
              <a:rPr kumimoji="0" lang="en-US" sz="2400" b="0" i="0" u="none" strike="noStrike" kern="1200" cap="none" spc="0" normalizeH="0" baseline="0" noProof="0">
                <a:ln>
                  <a:noFill/>
                </a:ln>
                <a:solidFill>
                  <a:prstClr val="black">
                    <a:lumMod val="75000"/>
                    <a:lumOff val="25000"/>
                  </a:prstClr>
                </a:solidFill>
                <a:effectLst/>
                <a:uLnTx/>
                <a:uFillTx/>
                <a:latin typeface="Arial"/>
                <a:ea typeface="+mn-ea"/>
                <a:cs typeface="Arial"/>
              </a:rPr>
              <a:t> your search.</a:t>
            </a:r>
          </a:p>
        </p:txBody>
      </p:sp>
      <p:sp>
        <p:nvSpPr>
          <p:cNvPr id="10" name="TextBox 9">
            <a:extLst>
              <a:ext uri="{FF2B5EF4-FFF2-40B4-BE49-F238E27FC236}">
                <a16:creationId xmlns:a16="http://schemas.microsoft.com/office/drawing/2014/main" id="{44834CBA-1671-5E41-DD31-D0286CB26722}"/>
              </a:ext>
            </a:extLst>
          </p:cNvPr>
          <p:cNvSpPr txBox="1"/>
          <p:nvPr/>
        </p:nvSpPr>
        <p:spPr>
          <a:xfrm>
            <a:off x="6462460" y="983147"/>
            <a:ext cx="904875" cy="1569660"/>
          </a:xfrm>
          <a:prstGeom prst="rect">
            <a:avLst/>
          </a:prstGeom>
          <a:noFill/>
        </p:spPr>
        <p:txBody>
          <a:bodyPr wrap="square">
            <a:spAutoFit/>
          </a:bodyPr>
          <a:lstStyle/>
          <a:p>
            <a:r>
              <a:rPr lang="en-US" sz="9600">
                <a:solidFill>
                  <a:srgbClr val="F37D34"/>
                </a:solidFill>
                <a:latin typeface="Arial"/>
                <a:cs typeface="Arial"/>
              </a:rPr>
              <a:t>!</a:t>
            </a:r>
            <a:endParaRPr lang="en-NZ">
              <a:solidFill>
                <a:srgbClr val="F37D34"/>
              </a:solidFill>
            </a:endParaRPr>
          </a:p>
        </p:txBody>
      </p:sp>
      <p:grpSp>
        <p:nvGrpSpPr>
          <p:cNvPr id="5" name="Group 4">
            <a:extLst>
              <a:ext uri="{FF2B5EF4-FFF2-40B4-BE49-F238E27FC236}">
                <a16:creationId xmlns:a16="http://schemas.microsoft.com/office/drawing/2014/main" id="{C3C15A1D-C253-A405-AC3E-6D767E7B45D9}"/>
              </a:ext>
            </a:extLst>
          </p:cNvPr>
          <p:cNvGrpSpPr/>
          <p:nvPr/>
        </p:nvGrpSpPr>
        <p:grpSpPr>
          <a:xfrm>
            <a:off x="-7816" y="6224321"/>
            <a:ext cx="12221305" cy="650730"/>
            <a:chOff x="-7816" y="6224321"/>
            <a:chExt cx="12221305" cy="650730"/>
          </a:xfrm>
        </p:grpSpPr>
        <p:sp>
          <p:nvSpPr>
            <p:cNvPr id="6" name="Rectangle 5">
              <a:extLst>
                <a:ext uri="{FF2B5EF4-FFF2-40B4-BE49-F238E27FC236}">
                  <a16:creationId xmlns:a16="http://schemas.microsoft.com/office/drawing/2014/main" id="{B548D901-89D5-DE7C-C334-6E8FF0AD5F5B}"/>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A blue and white logo&#10;&#10;Description automatically generated">
              <a:extLst>
                <a:ext uri="{FF2B5EF4-FFF2-40B4-BE49-F238E27FC236}">
                  <a16:creationId xmlns:a16="http://schemas.microsoft.com/office/drawing/2014/main" id="{4D38123E-CD65-0B97-363B-44163DFB02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45597707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D00AD0A-63B4-AF42-A116-DC2E569A7F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4000" y="477000"/>
            <a:ext cx="5904000" cy="5904000"/>
          </a:xfrm>
          <a:prstGeom prst="rect">
            <a:avLst/>
          </a:prstGeom>
        </p:spPr>
      </p:pic>
      <p:grpSp>
        <p:nvGrpSpPr>
          <p:cNvPr id="16" name="Group 15">
            <a:extLst>
              <a:ext uri="{FF2B5EF4-FFF2-40B4-BE49-F238E27FC236}">
                <a16:creationId xmlns:a16="http://schemas.microsoft.com/office/drawing/2014/main" id="{7ECE0109-654A-E8BC-9F7C-B7C28AA1EB16}"/>
              </a:ext>
            </a:extLst>
          </p:cNvPr>
          <p:cNvGrpSpPr/>
          <p:nvPr/>
        </p:nvGrpSpPr>
        <p:grpSpPr>
          <a:xfrm>
            <a:off x="8329691" y="988899"/>
            <a:ext cx="3276000" cy="1667088"/>
            <a:chOff x="8348569" y="988899"/>
            <a:chExt cx="3276000" cy="1667088"/>
          </a:xfrm>
        </p:grpSpPr>
        <p:sp>
          <p:nvSpPr>
            <p:cNvPr id="13" name="Rectangle: Rounded Corners 12">
              <a:extLst>
                <a:ext uri="{FF2B5EF4-FFF2-40B4-BE49-F238E27FC236}">
                  <a16:creationId xmlns:a16="http://schemas.microsoft.com/office/drawing/2014/main" id="{D2702012-DE1B-E4FC-FF16-34F358EC76C6}"/>
                </a:ext>
              </a:extLst>
            </p:cNvPr>
            <p:cNvSpPr/>
            <p:nvPr/>
          </p:nvSpPr>
          <p:spPr>
            <a:xfrm>
              <a:off x="8348569" y="988899"/>
              <a:ext cx="3276000" cy="1667088"/>
            </a:xfrm>
            <a:prstGeom prst="roundRect">
              <a:avLst/>
            </a:prstGeom>
            <a:solidFill>
              <a:srgbClr val="F37D34">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extBox 4">
              <a:extLst>
                <a:ext uri="{FF2B5EF4-FFF2-40B4-BE49-F238E27FC236}">
                  <a16:creationId xmlns:a16="http://schemas.microsoft.com/office/drawing/2014/main" id="{9CD57939-FCDB-F139-4E7D-C172046316B7}"/>
                </a:ext>
              </a:extLst>
            </p:cNvPr>
            <p:cNvSpPr txBox="1"/>
            <p:nvPr/>
          </p:nvSpPr>
          <p:spPr>
            <a:xfrm>
              <a:off x="8348569" y="1032004"/>
              <a:ext cx="3276000" cy="1569660"/>
            </a:xfrm>
            <a:prstGeom prst="rect">
              <a:avLst/>
            </a:prstGeom>
            <a:noFill/>
          </p:spPr>
          <p:txBody>
            <a:bodyPr wrap="square" lIns="91440" tIns="45720" rIns="91440" bIns="45720" rtlCol="0" anchor="ctr">
              <a:spAutoFit/>
            </a:bodyPr>
            <a:lstStyle/>
            <a:p>
              <a:pPr algn="ctr"/>
              <a:r>
                <a:rPr lang="en-US" sz="2400">
                  <a:solidFill>
                    <a:schemeClr val="tx1">
                      <a:lumMod val="76000"/>
                      <a:lumOff val="24000"/>
                    </a:schemeClr>
                  </a:solidFill>
                  <a:latin typeface="Arial"/>
                  <a:ea typeface="+mn-lt"/>
                  <a:cs typeface="+mn-lt"/>
                </a:rPr>
                <a:t>How will you find relevant papers from </a:t>
              </a:r>
              <a:r>
                <a:rPr lang="en-US" sz="2400" b="1">
                  <a:solidFill>
                    <a:schemeClr val="tx1">
                      <a:lumMod val="76000"/>
                      <a:lumOff val="24000"/>
                    </a:schemeClr>
                  </a:solidFill>
                  <a:latin typeface="Arial"/>
                  <a:ea typeface="+mn-lt"/>
                  <a:cs typeface="+mn-lt"/>
                </a:rPr>
                <a:t>other regions </a:t>
              </a:r>
              <a:r>
                <a:rPr lang="en-US" sz="2400">
                  <a:solidFill>
                    <a:schemeClr val="tx1">
                      <a:lumMod val="76000"/>
                      <a:lumOff val="24000"/>
                    </a:schemeClr>
                  </a:solidFill>
                  <a:latin typeface="Arial"/>
                  <a:ea typeface="+mn-lt"/>
                  <a:cs typeface="+mn-lt"/>
                </a:rPr>
                <a:t>and in </a:t>
              </a:r>
              <a:r>
                <a:rPr lang="en-US" sz="2400" b="1">
                  <a:solidFill>
                    <a:schemeClr val="tx1">
                      <a:lumMod val="76000"/>
                      <a:lumOff val="24000"/>
                    </a:schemeClr>
                  </a:solidFill>
                  <a:latin typeface="Arial"/>
                  <a:ea typeface="+mn-lt"/>
                  <a:cs typeface="+mn-lt"/>
                </a:rPr>
                <a:t>other languages</a:t>
              </a:r>
              <a:r>
                <a:rPr lang="en-US" sz="2400">
                  <a:solidFill>
                    <a:schemeClr val="tx1">
                      <a:lumMod val="76000"/>
                      <a:lumOff val="24000"/>
                    </a:schemeClr>
                  </a:solidFill>
                  <a:latin typeface="Arial"/>
                  <a:ea typeface="+mn-lt"/>
                  <a:cs typeface="+mn-lt"/>
                </a:rPr>
                <a:t>?</a:t>
              </a:r>
              <a:endParaRPr lang="en-US" sz="2400">
                <a:solidFill>
                  <a:schemeClr val="tx1">
                    <a:lumMod val="76000"/>
                    <a:lumOff val="24000"/>
                  </a:schemeClr>
                </a:solidFill>
                <a:latin typeface="Arial" panose="020B0604020202020204" pitchFamily="34" charset="0"/>
                <a:ea typeface="Calibri"/>
                <a:cs typeface="Arial" panose="020B0604020202020204" pitchFamily="34" charset="0"/>
              </a:endParaRPr>
            </a:p>
          </p:txBody>
        </p:sp>
      </p:grpSp>
      <p:grpSp>
        <p:nvGrpSpPr>
          <p:cNvPr id="14" name="Group 13">
            <a:extLst>
              <a:ext uri="{FF2B5EF4-FFF2-40B4-BE49-F238E27FC236}">
                <a16:creationId xmlns:a16="http://schemas.microsoft.com/office/drawing/2014/main" id="{BF96D679-1694-42F0-99BB-B1BE728D8B45}"/>
              </a:ext>
            </a:extLst>
          </p:cNvPr>
          <p:cNvGrpSpPr/>
          <p:nvPr/>
        </p:nvGrpSpPr>
        <p:grpSpPr>
          <a:xfrm>
            <a:off x="408938" y="3144043"/>
            <a:ext cx="3276000" cy="1787086"/>
            <a:chOff x="567431" y="2609515"/>
            <a:chExt cx="3276000" cy="1787086"/>
          </a:xfrm>
        </p:grpSpPr>
        <p:sp>
          <p:nvSpPr>
            <p:cNvPr id="10" name="Rectangle: Rounded Corners 9">
              <a:extLst>
                <a:ext uri="{FF2B5EF4-FFF2-40B4-BE49-F238E27FC236}">
                  <a16:creationId xmlns:a16="http://schemas.microsoft.com/office/drawing/2014/main" id="{F6C27472-9905-8EE2-2365-695D775FFD80}"/>
                </a:ext>
              </a:extLst>
            </p:cNvPr>
            <p:cNvSpPr/>
            <p:nvPr/>
          </p:nvSpPr>
          <p:spPr>
            <a:xfrm>
              <a:off x="567431" y="2609515"/>
              <a:ext cx="3276000" cy="1787086"/>
            </a:xfrm>
            <a:prstGeom prst="roundRect">
              <a:avLst/>
            </a:prstGeom>
            <a:solidFill>
              <a:srgbClr val="F37D34">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0A023CEB-9E20-54F9-4395-231FAF3D870E}"/>
                </a:ext>
              </a:extLst>
            </p:cNvPr>
            <p:cNvSpPr txBox="1"/>
            <p:nvPr/>
          </p:nvSpPr>
          <p:spPr>
            <a:xfrm>
              <a:off x="586309" y="2718228"/>
              <a:ext cx="3238244" cy="1569660"/>
            </a:xfrm>
            <a:prstGeom prst="rect">
              <a:avLst/>
            </a:prstGeom>
            <a:noFill/>
          </p:spPr>
          <p:txBody>
            <a:bodyPr wrap="square" lIns="91440" tIns="45720" rIns="91440" bIns="45720" rtlCol="0" anchor="ctr">
              <a:spAutoFit/>
            </a:bodyPr>
            <a:lstStyle/>
            <a:p>
              <a:pPr algn="ctr"/>
              <a:r>
                <a:rPr lang="en-US" sz="2400">
                  <a:solidFill>
                    <a:schemeClr val="tx1">
                      <a:lumMod val="76000"/>
                      <a:lumOff val="24000"/>
                    </a:schemeClr>
                  </a:solidFill>
                  <a:latin typeface="Arial"/>
                  <a:ea typeface="+mn-lt"/>
                  <a:cs typeface="+mn-lt"/>
                </a:rPr>
                <a:t>Are you searching in </a:t>
              </a:r>
              <a:r>
                <a:rPr lang="en-US" sz="2400" b="1">
                  <a:solidFill>
                    <a:schemeClr val="tx1">
                      <a:lumMod val="76000"/>
                      <a:lumOff val="24000"/>
                    </a:schemeClr>
                  </a:solidFill>
                  <a:latin typeface="Arial"/>
                  <a:ea typeface="+mn-lt"/>
                  <a:cs typeface="+mn-lt"/>
                </a:rPr>
                <a:t>enough places </a:t>
              </a:r>
              <a:r>
                <a:rPr lang="en-US" sz="2400">
                  <a:solidFill>
                    <a:schemeClr val="tx1">
                      <a:lumMod val="76000"/>
                      <a:lumOff val="24000"/>
                    </a:schemeClr>
                  </a:solidFill>
                  <a:latin typeface="Arial"/>
                  <a:ea typeface="+mn-lt"/>
                  <a:cs typeface="+mn-lt"/>
                </a:rPr>
                <a:t>or using enough </a:t>
              </a:r>
              <a:r>
                <a:rPr lang="en-US" sz="2400" b="1">
                  <a:solidFill>
                    <a:schemeClr val="tx1">
                      <a:lumMod val="76000"/>
                      <a:lumOff val="24000"/>
                    </a:schemeClr>
                  </a:solidFill>
                  <a:latin typeface="Arial"/>
                  <a:ea typeface="+mn-lt"/>
                  <a:cs typeface="+mn-lt"/>
                </a:rPr>
                <a:t>search terms</a:t>
              </a:r>
              <a:r>
                <a:rPr lang="en-US" sz="2400">
                  <a:solidFill>
                    <a:schemeClr val="tx1">
                      <a:lumMod val="76000"/>
                      <a:lumOff val="24000"/>
                    </a:schemeClr>
                  </a:solidFill>
                  <a:latin typeface="Arial"/>
                  <a:ea typeface="+mn-lt"/>
                  <a:cs typeface="+mn-lt"/>
                </a:rPr>
                <a:t>?</a:t>
              </a:r>
              <a:endParaRPr lang="en-US" sz="2400">
                <a:solidFill>
                  <a:schemeClr val="tx1">
                    <a:lumMod val="76000"/>
                    <a:lumOff val="24000"/>
                  </a:schemeClr>
                </a:solidFill>
                <a:latin typeface="Arial"/>
                <a:cs typeface="Arial"/>
              </a:endParaRPr>
            </a:p>
          </p:txBody>
        </p:sp>
      </p:grpSp>
      <p:sp>
        <p:nvSpPr>
          <p:cNvPr id="6" name="Title 14">
            <a:extLst>
              <a:ext uri="{FF2B5EF4-FFF2-40B4-BE49-F238E27FC236}">
                <a16:creationId xmlns:a16="http://schemas.microsoft.com/office/drawing/2014/main" id="{8B258571-5704-6455-6765-968ED85535E9}"/>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a:defRPr/>
            </a:pPr>
            <a:r>
              <a:rPr lang="en-US" sz="4000">
                <a:solidFill>
                  <a:schemeClr val="tx1">
                    <a:lumMod val="76000"/>
                    <a:lumOff val="24000"/>
                  </a:schemeClr>
                </a:solidFill>
                <a:latin typeface="Arial"/>
                <a:cs typeface="Arial"/>
              </a:rPr>
              <a:t>Ensuring your search is robust</a:t>
            </a:r>
            <a:endParaRPr lang="en-US" sz="4000" b="1" i="0" u="none" strike="noStrike" kern="1200" cap="none" spc="-40" normalizeH="0" baseline="0" noProof="0">
              <a:ln>
                <a:noFill/>
              </a:ln>
              <a:solidFill>
                <a:schemeClr val="tx1">
                  <a:lumMod val="76000"/>
                  <a:lumOff val="24000"/>
                </a:schemeClr>
              </a:solidFill>
              <a:effectLst/>
              <a:uLnTx/>
              <a:uFillTx/>
              <a:latin typeface="Arial"/>
              <a:cs typeface="Arial"/>
            </a:endParaRPr>
          </a:p>
        </p:txBody>
      </p:sp>
      <p:grpSp>
        <p:nvGrpSpPr>
          <p:cNvPr id="12" name="Group 11">
            <a:extLst>
              <a:ext uri="{FF2B5EF4-FFF2-40B4-BE49-F238E27FC236}">
                <a16:creationId xmlns:a16="http://schemas.microsoft.com/office/drawing/2014/main" id="{41DACFF0-4A95-9599-E252-6BF1DA2DCAD0}"/>
              </a:ext>
            </a:extLst>
          </p:cNvPr>
          <p:cNvGrpSpPr/>
          <p:nvPr/>
        </p:nvGrpSpPr>
        <p:grpSpPr>
          <a:xfrm>
            <a:off x="8329691" y="3569754"/>
            <a:ext cx="3276000" cy="2222856"/>
            <a:chOff x="8348569" y="3034944"/>
            <a:chExt cx="3276000" cy="2222856"/>
          </a:xfrm>
        </p:grpSpPr>
        <p:sp>
          <p:nvSpPr>
            <p:cNvPr id="28" name="Rectangle: Rounded Corners 27">
              <a:extLst>
                <a:ext uri="{FF2B5EF4-FFF2-40B4-BE49-F238E27FC236}">
                  <a16:creationId xmlns:a16="http://schemas.microsoft.com/office/drawing/2014/main" id="{C5FEAD13-020D-0957-B57B-1B4149CC9080}"/>
                </a:ext>
              </a:extLst>
            </p:cNvPr>
            <p:cNvSpPr/>
            <p:nvPr/>
          </p:nvSpPr>
          <p:spPr>
            <a:xfrm>
              <a:off x="8348569" y="3034944"/>
              <a:ext cx="3276000" cy="2222856"/>
            </a:xfrm>
            <a:prstGeom prst="roundRect">
              <a:avLst/>
            </a:prstGeom>
            <a:solidFill>
              <a:srgbClr val="F37D34">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TextBox 28">
              <a:extLst>
                <a:ext uri="{FF2B5EF4-FFF2-40B4-BE49-F238E27FC236}">
                  <a16:creationId xmlns:a16="http://schemas.microsoft.com/office/drawing/2014/main" id="{E1EAF194-9BDB-1A72-9D9F-58DEF6D744C6}"/>
                </a:ext>
              </a:extLst>
            </p:cNvPr>
            <p:cNvSpPr txBox="1"/>
            <p:nvPr/>
          </p:nvSpPr>
          <p:spPr>
            <a:xfrm>
              <a:off x="8402607" y="3176877"/>
              <a:ext cx="3167925" cy="1938992"/>
            </a:xfrm>
            <a:prstGeom prst="rect">
              <a:avLst/>
            </a:prstGeom>
            <a:noFill/>
          </p:spPr>
          <p:txBody>
            <a:bodyPr wrap="square" lIns="91440" tIns="45720" rIns="91440" bIns="45720" rtlCol="0" anchor="ctr">
              <a:spAutoFit/>
            </a:bodyPr>
            <a:lstStyle/>
            <a:p>
              <a:pPr algn="ctr"/>
              <a:r>
                <a:rPr lang="en-US" sz="2400">
                  <a:solidFill>
                    <a:schemeClr val="tx1">
                      <a:lumMod val="76000"/>
                      <a:lumOff val="24000"/>
                    </a:schemeClr>
                  </a:solidFill>
                  <a:latin typeface="Arial"/>
                  <a:ea typeface="+mn-lt"/>
                  <a:cs typeface="+mn-lt"/>
                </a:rPr>
                <a:t>How will you access any relevant data that may be </a:t>
              </a:r>
              <a:r>
                <a:rPr lang="en-US" sz="2400" b="1">
                  <a:solidFill>
                    <a:schemeClr val="tx1">
                      <a:lumMod val="76000"/>
                      <a:lumOff val="24000"/>
                    </a:schemeClr>
                  </a:solidFill>
                  <a:latin typeface="Arial"/>
                  <a:ea typeface="+mn-lt"/>
                  <a:cs typeface="+mn-lt"/>
                </a:rPr>
                <a:t>unpublished </a:t>
              </a:r>
              <a:r>
                <a:rPr lang="en-US" sz="2400">
                  <a:solidFill>
                    <a:schemeClr val="tx1">
                      <a:lumMod val="76000"/>
                      <a:lumOff val="24000"/>
                    </a:schemeClr>
                  </a:solidFill>
                  <a:latin typeface="Arial"/>
                  <a:ea typeface="+mn-lt"/>
                  <a:cs typeface="+mn-lt"/>
                </a:rPr>
                <a:t>or not found in the usual databases?</a:t>
              </a:r>
              <a:endParaRPr lang="en-US" sz="2400">
                <a:solidFill>
                  <a:schemeClr val="tx1">
                    <a:lumMod val="76000"/>
                    <a:lumOff val="24000"/>
                  </a:schemeClr>
                </a:solidFill>
                <a:latin typeface="Arial" panose="020B0604020202020204" pitchFamily="34" charset="0"/>
                <a:ea typeface="Calibri"/>
                <a:cs typeface="Arial" panose="020B0604020202020204" pitchFamily="34" charset="0"/>
              </a:endParaRPr>
            </a:p>
          </p:txBody>
        </p:sp>
      </p:grpSp>
      <p:sp>
        <p:nvSpPr>
          <p:cNvPr id="11" name="TextBox 10">
            <a:extLst>
              <a:ext uri="{FF2B5EF4-FFF2-40B4-BE49-F238E27FC236}">
                <a16:creationId xmlns:a16="http://schemas.microsoft.com/office/drawing/2014/main" id="{5CCC86E7-5C8F-0673-4A85-8796ED5A10DB}"/>
              </a:ext>
            </a:extLst>
          </p:cNvPr>
          <p:cNvSpPr txBox="1"/>
          <p:nvPr/>
        </p:nvSpPr>
        <p:spPr>
          <a:xfrm>
            <a:off x="327425" y="1108756"/>
            <a:ext cx="498500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Arial"/>
                <a:ea typeface="+mn-ea"/>
                <a:cs typeface="Arial"/>
              </a:rPr>
              <a:t>To make sure you are finding all relevant data, ask yourself the following questions:</a:t>
            </a:r>
          </a:p>
        </p:txBody>
      </p:sp>
      <p:sp>
        <p:nvSpPr>
          <p:cNvPr id="7" name="TextBox 6">
            <a:extLst>
              <a:ext uri="{FF2B5EF4-FFF2-40B4-BE49-F238E27FC236}">
                <a16:creationId xmlns:a16="http://schemas.microsoft.com/office/drawing/2014/main" id="{21729059-9FC7-653C-D0C6-51C1C9FECE59}"/>
              </a:ext>
            </a:extLst>
          </p:cNvPr>
          <p:cNvSpPr txBox="1"/>
          <p:nvPr/>
        </p:nvSpPr>
        <p:spPr>
          <a:xfrm>
            <a:off x="8657493" y="5953475"/>
            <a:ext cx="3534507" cy="261610"/>
          </a:xfrm>
          <a:prstGeom prst="rect">
            <a:avLst/>
          </a:prstGeom>
          <a:noFill/>
        </p:spPr>
        <p:txBody>
          <a:bodyPr wrap="square" lIns="91440" tIns="45720" rIns="0" bIns="45720" anchor="t">
            <a:spAutoFit/>
          </a:bodyPr>
          <a:lstStyle/>
          <a:p>
            <a:pPr algn="r"/>
            <a:r>
              <a:rPr lang="en-US" sz="1100">
                <a:solidFill>
                  <a:schemeClr val="tx1">
                    <a:lumMod val="65000"/>
                    <a:lumOff val="35000"/>
                  </a:schemeClr>
                </a:solidFill>
                <a:effectLst/>
                <a:hlinkClick r:id="rId5">
                  <a:extLst>
                    <a:ext uri="{A12FA001-AC4F-418D-AE19-62706E023703}">
                      <ahyp:hlinkClr xmlns:ahyp="http://schemas.microsoft.com/office/drawing/2018/hyperlinkcolor" val="tx"/>
                    </a:ext>
                  </a:extLst>
                </a:hlinkClick>
              </a:rPr>
              <a:t>Image</a:t>
            </a:r>
            <a:r>
              <a:rPr lang="en-US" sz="1100">
                <a:solidFill>
                  <a:schemeClr val="tx1">
                    <a:lumMod val="65000"/>
                    <a:lumOff val="35000"/>
                  </a:schemeClr>
                </a:solidFill>
                <a:effectLst/>
              </a:rPr>
              <a:t> made by </a:t>
            </a:r>
            <a:r>
              <a:rPr lang="en-US" sz="1100">
                <a:solidFill>
                  <a:schemeClr val="tx1">
                    <a:lumMod val="65000"/>
                    <a:lumOff val="35000"/>
                  </a:schemeClr>
                </a:solidFill>
                <a:effectLst/>
                <a:hlinkClick r:id="rId6">
                  <a:extLst>
                    <a:ext uri="{A12FA001-AC4F-418D-AE19-62706E023703}">
                      <ahyp:hlinkClr xmlns:ahyp="http://schemas.microsoft.com/office/drawing/2018/hyperlinkcolor" val="tx"/>
                    </a:ext>
                  </a:extLst>
                </a:hlinkClick>
              </a:rPr>
              <a:t>Freepik</a:t>
            </a:r>
            <a:r>
              <a:rPr lang="en-US" sz="1100">
                <a:solidFill>
                  <a:schemeClr val="tx1">
                    <a:lumMod val="65000"/>
                    <a:lumOff val="35000"/>
                  </a:schemeClr>
                </a:solidFill>
                <a:effectLst/>
              </a:rPr>
              <a:t> from </a:t>
            </a:r>
            <a:r>
              <a:rPr lang="en-US" sz="1100">
                <a:solidFill>
                  <a:schemeClr val="tx1">
                    <a:lumMod val="65000"/>
                    <a:lumOff val="35000"/>
                  </a:schemeClr>
                </a:solidFill>
                <a:effectLst/>
                <a:hlinkClick r:id="rId7">
                  <a:extLst>
                    <a:ext uri="{A12FA001-AC4F-418D-AE19-62706E023703}">
                      <ahyp:hlinkClr xmlns:ahyp="http://schemas.microsoft.com/office/drawing/2018/hyperlinkcolor" val="tx"/>
                    </a:ext>
                  </a:extLst>
                </a:hlinkClick>
              </a:rPr>
              <a:t>www.storyset.com</a:t>
            </a:r>
            <a:r>
              <a:rPr lang="en-US" sz="1100">
                <a:solidFill>
                  <a:schemeClr val="tx1">
                    <a:lumMod val="65000"/>
                    <a:lumOff val="35000"/>
                  </a:schemeClr>
                </a:solidFill>
                <a:effectLst/>
              </a:rPr>
              <a:t> </a:t>
            </a:r>
            <a:r>
              <a:rPr lang="en-US" sz="1100">
                <a:solidFill>
                  <a:schemeClr val="tx1">
                    <a:lumMod val="65000"/>
                    <a:lumOff val="35000"/>
                  </a:schemeClr>
                </a:solidFill>
              </a:rPr>
              <a:t> </a:t>
            </a:r>
            <a:endParaRPr lang="en-NZ" sz="1100">
              <a:solidFill>
                <a:schemeClr val="tx1">
                  <a:lumMod val="65000"/>
                  <a:lumOff val="35000"/>
                </a:schemeClr>
              </a:solidFill>
            </a:endParaRPr>
          </a:p>
        </p:txBody>
      </p:sp>
      <p:grpSp>
        <p:nvGrpSpPr>
          <p:cNvPr id="9" name="Group 8">
            <a:extLst>
              <a:ext uri="{FF2B5EF4-FFF2-40B4-BE49-F238E27FC236}">
                <a16:creationId xmlns:a16="http://schemas.microsoft.com/office/drawing/2014/main" id="{39C581C1-B990-7A21-D6E4-110E41F98CBC}"/>
              </a:ext>
            </a:extLst>
          </p:cNvPr>
          <p:cNvGrpSpPr/>
          <p:nvPr/>
        </p:nvGrpSpPr>
        <p:grpSpPr>
          <a:xfrm>
            <a:off x="-7816" y="6224321"/>
            <a:ext cx="12221305" cy="650730"/>
            <a:chOff x="-7816" y="6224321"/>
            <a:chExt cx="12221305" cy="650730"/>
          </a:xfrm>
        </p:grpSpPr>
        <p:sp>
          <p:nvSpPr>
            <p:cNvPr id="15" name="Rectangle 14">
              <a:extLst>
                <a:ext uri="{FF2B5EF4-FFF2-40B4-BE49-F238E27FC236}">
                  <a16:creationId xmlns:a16="http://schemas.microsoft.com/office/drawing/2014/main" id="{B2A20E3C-8083-1EE7-131D-D00B0A1D6E93}"/>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7" name="Picture 16" descr="A blue and white logo&#10;&#10;Description automatically generated">
              <a:extLst>
                <a:ext uri="{FF2B5EF4-FFF2-40B4-BE49-F238E27FC236}">
                  <a16:creationId xmlns:a16="http://schemas.microsoft.com/office/drawing/2014/main" id="{07BE09B2-5A34-F230-F454-BB12E59B06B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4244773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7116693-689A-98C8-C38F-CEDBFBFF2484}"/>
              </a:ext>
            </a:extLst>
          </p:cNvPr>
          <p:cNvSpPr txBox="1"/>
          <p:nvPr/>
        </p:nvSpPr>
        <p:spPr>
          <a:xfrm>
            <a:off x="329355" y="1218956"/>
            <a:ext cx="7259149" cy="4462760"/>
          </a:xfrm>
          <a:prstGeom prst="rect">
            <a:avLst/>
          </a:prstGeom>
          <a:noFill/>
        </p:spPr>
        <p:txBody>
          <a:bodyPr wrap="square" lIns="91440" tIns="45720" rIns="91440" bIns="45720" rtlCol="0" anchor="t">
            <a:spAutoFit/>
          </a:bodyPr>
          <a:lstStyle/>
          <a:p>
            <a:r>
              <a:rPr lang="en-US" sz="2800">
                <a:solidFill>
                  <a:schemeClr val="tx1">
                    <a:lumMod val="75000"/>
                    <a:lumOff val="25000"/>
                  </a:schemeClr>
                </a:solidFill>
                <a:latin typeface="Arial"/>
                <a:cs typeface="Arial"/>
              </a:rPr>
              <a:t>Keep a record of:</a:t>
            </a:r>
          </a:p>
          <a:p>
            <a:endParaRPr lang="en-US" sz="3200">
              <a:solidFill>
                <a:schemeClr val="tx1">
                  <a:lumMod val="75000"/>
                  <a:lumOff val="25000"/>
                </a:schemeClr>
              </a:solidFill>
              <a:latin typeface="Arial"/>
              <a:cs typeface="Arial"/>
            </a:endParaRPr>
          </a:p>
          <a:p>
            <a:pPr marL="177800" indent="-177800">
              <a:buFont typeface="Arial"/>
              <a:buChar char="•"/>
            </a:pPr>
            <a:r>
              <a:rPr lang="en-US" sz="2800" b="1">
                <a:solidFill>
                  <a:srgbClr val="F37D34"/>
                </a:solidFill>
                <a:latin typeface="Arial"/>
                <a:cs typeface="Arial"/>
              </a:rPr>
              <a:t>Number of results </a:t>
            </a:r>
            <a:r>
              <a:rPr lang="en-US" sz="2800">
                <a:solidFill>
                  <a:schemeClr val="tx1">
                    <a:lumMod val="75000"/>
                    <a:lumOff val="25000"/>
                  </a:schemeClr>
                </a:solidFill>
                <a:latin typeface="Arial"/>
                <a:cs typeface="Arial"/>
              </a:rPr>
              <a:t>for each database searched. </a:t>
            </a:r>
          </a:p>
          <a:p>
            <a:pPr marL="177800" indent="-177800">
              <a:buFont typeface="Arial"/>
              <a:buChar char="•"/>
            </a:pPr>
            <a:endParaRPr lang="en-US" sz="2800">
              <a:solidFill>
                <a:schemeClr val="tx1">
                  <a:lumMod val="75000"/>
                  <a:lumOff val="25000"/>
                </a:schemeClr>
              </a:solidFill>
              <a:latin typeface="Arial"/>
              <a:cs typeface="Arial"/>
            </a:endParaRPr>
          </a:p>
          <a:p>
            <a:pPr marL="177800" indent="-177800">
              <a:buFont typeface="Arial"/>
              <a:buChar char="•"/>
            </a:pPr>
            <a:r>
              <a:rPr lang="en-US" sz="2800" b="1">
                <a:solidFill>
                  <a:srgbClr val="F37D34"/>
                </a:solidFill>
                <a:latin typeface="Arial"/>
                <a:cs typeface="Arial"/>
              </a:rPr>
              <a:t>Date</a:t>
            </a:r>
            <a:r>
              <a:rPr lang="en-US" sz="2800">
                <a:solidFill>
                  <a:schemeClr val="tx1">
                    <a:lumMod val="75000"/>
                    <a:lumOff val="25000"/>
                  </a:schemeClr>
                </a:solidFill>
                <a:latin typeface="Arial"/>
                <a:cs typeface="Arial"/>
              </a:rPr>
              <a:t> you ran each search. </a:t>
            </a:r>
          </a:p>
          <a:p>
            <a:pPr marL="177800" indent="-177800">
              <a:buFont typeface="Arial"/>
              <a:buChar char="•"/>
            </a:pPr>
            <a:endParaRPr lang="en-US" sz="2800">
              <a:solidFill>
                <a:schemeClr val="tx1">
                  <a:lumMod val="75000"/>
                  <a:lumOff val="25000"/>
                </a:schemeClr>
              </a:solidFill>
              <a:latin typeface="Arial"/>
              <a:cs typeface="Arial"/>
            </a:endParaRPr>
          </a:p>
          <a:p>
            <a:pPr marL="177800" indent="-177800">
              <a:buFont typeface="Arial"/>
              <a:buChar char="•"/>
            </a:pPr>
            <a:r>
              <a:rPr lang="en-US" sz="2800" b="1">
                <a:solidFill>
                  <a:srgbClr val="F37D34"/>
                </a:solidFill>
                <a:latin typeface="Arial"/>
                <a:cs typeface="Arial"/>
              </a:rPr>
              <a:t>Search strategies </a:t>
            </a:r>
            <a:r>
              <a:rPr lang="en-US" sz="2800">
                <a:solidFill>
                  <a:schemeClr val="tx1">
                    <a:lumMod val="75000"/>
                    <a:lumOff val="25000"/>
                  </a:schemeClr>
                </a:solidFill>
                <a:latin typeface="Arial"/>
                <a:cs typeface="Arial"/>
              </a:rPr>
              <a:t>for each database.</a:t>
            </a:r>
          </a:p>
          <a:p>
            <a:pPr marL="177800" indent="-177800">
              <a:buFont typeface="Arial"/>
              <a:buChar char="•"/>
            </a:pPr>
            <a:endParaRPr lang="en-US" sz="2800">
              <a:solidFill>
                <a:schemeClr val="tx1">
                  <a:lumMod val="75000"/>
                  <a:lumOff val="25000"/>
                </a:schemeClr>
              </a:solidFill>
              <a:latin typeface="Arial"/>
              <a:cs typeface="Arial"/>
            </a:endParaRPr>
          </a:p>
          <a:p>
            <a:pPr marL="177800" indent="-177800">
              <a:buFont typeface="Arial"/>
              <a:buChar char="•"/>
            </a:pPr>
            <a:r>
              <a:rPr lang="en-US" sz="2800" b="1">
                <a:solidFill>
                  <a:srgbClr val="F37D34"/>
                </a:solidFill>
                <a:latin typeface="Arial"/>
                <a:cs typeface="Arial"/>
              </a:rPr>
              <a:t>Databases used. </a:t>
            </a:r>
          </a:p>
        </p:txBody>
      </p:sp>
      <p:pic>
        <p:nvPicPr>
          <p:cNvPr id="13" name="Graphic 12">
            <a:extLst>
              <a:ext uri="{FF2B5EF4-FFF2-40B4-BE49-F238E27FC236}">
                <a16:creationId xmlns:a16="http://schemas.microsoft.com/office/drawing/2014/main" id="{072AD634-C6BC-1127-0601-136232C8E4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8125" y="507240"/>
            <a:ext cx="7256086" cy="4870523"/>
          </a:xfrm>
          <a:prstGeom prst="rect">
            <a:avLst/>
          </a:prstGeom>
        </p:spPr>
      </p:pic>
      <p:sp>
        <p:nvSpPr>
          <p:cNvPr id="14" name="Title 14">
            <a:extLst>
              <a:ext uri="{FF2B5EF4-FFF2-40B4-BE49-F238E27FC236}">
                <a16:creationId xmlns:a16="http://schemas.microsoft.com/office/drawing/2014/main" id="{2D5D71BE-DC1D-3043-57CD-8189F87C0331}"/>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Managing Search Results</a:t>
            </a:r>
            <a:endParaRPr lang="en-US" sz="1400">
              <a:solidFill>
                <a:schemeClr val="tx1">
                  <a:lumMod val="76000"/>
                  <a:lumOff val="24000"/>
                </a:schemeClr>
              </a:solidFill>
            </a:endParaRPr>
          </a:p>
        </p:txBody>
      </p:sp>
      <p:sp>
        <p:nvSpPr>
          <p:cNvPr id="8" name="TextBox 7">
            <a:extLst>
              <a:ext uri="{FF2B5EF4-FFF2-40B4-BE49-F238E27FC236}">
                <a16:creationId xmlns:a16="http://schemas.microsoft.com/office/drawing/2014/main" id="{686AAEBE-FD02-B7D4-B56C-40CA1019CBFD}"/>
              </a:ext>
            </a:extLst>
          </p:cNvPr>
          <p:cNvSpPr txBox="1"/>
          <p:nvPr/>
        </p:nvSpPr>
        <p:spPr>
          <a:xfrm>
            <a:off x="8657493" y="5927231"/>
            <a:ext cx="3534507" cy="261610"/>
          </a:xfrm>
          <a:prstGeom prst="rect">
            <a:avLst/>
          </a:prstGeom>
          <a:noFill/>
        </p:spPr>
        <p:txBody>
          <a:bodyPr wrap="square" rIns="0">
            <a:spAutoFit/>
          </a:bodyPr>
          <a:lstStyle/>
          <a:p>
            <a:pPr algn="r"/>
            <a:r>
              <a:rPr lang="en-US" sz="1100">
                <a:solidFill>
                  <a:schemeClr val="bg1">
                    <a:lumMod val="50000"/>
                  </a:schemeClr>
                </a:solidFill>
                <a:effectLst/>
                <a:hlinkClick r:id="rId5">
                  <a:extLst>
                    <a:ext uri="{A12FA001-AC4F-418D-AE19-62706E023703}">
                      <ahyp:hlinkClr xmlns:ahyp="http://schemas.microsoft.com/office/drawing/2018/hyperlinkcolor" val="tx"/>
                    </a:ext>
                  </a:extLst>
                </a:hlinkClick>
              </a:rPr>
              <a:t>Image</a:t>
            </a:r>
            <a:r>
              <a:rPr lang="en-US" sz="1100">
                <a:solidFill>
                  <a:schemeClr val="bg1">
                    <a:lumMod val="50000"/>
                  </a:schemeClr>
                </a:solidFill>
                <a:effectLst/>
              </a:rPr>
              <a:t> made by </a:t>
            </a:r>
            <a:r>
              <a:rPr lang="en-US" sz="1100" err="1">
                <a:solidFill>
                  <a:schemeClr val="bg1">
                    <a:lumMod val="50000"/>
                  </a:schemeClr>
                </a:solidFill>
                <a:effectLst/>
                <a:hlinkClick r:id="rId6" tooltip="https://www.flaticon.com/authors/freepik">
                  <a:extLst>
                    <a:ext uri="{A12FA001-AC4F-418D-AE19-62706E023703}">
                      <ahyp:hlinkClr xmlns:ahyp="http://schemas.microsoft.com/office/drawing/2018/hyperlinkcolor" val="tx"/>
                    </a:ext>
                  </a:extLst>
                </a:hlinkClick>
              </a:rPr>
              <a:t>Freepik</a:t>
            </a:r>
            <a:r>
              <a:rPr lang="en-US" sz="1100">
                <a:solidFill>
                  <a:schemeClr val="bg1">
                    <a:lumMod val="50000"/>
                  </a:schemeClr>
                </a:solidFill>
                <a:effectLst/>
              </a:rPr>
              <a:t> from </a:t>
            </a:r>
            <a:r>
              <a:rPr lang="en-US" sz="1100">
                <a:solidFill>
                  <a:schemeClr val="bg1">
                    <a:lumMod val="50000"/>
                  </a:schemeClr>
                </a:solidFill>
                <a:effectLst/>
                <a:hlinkClick r:id="rId7" tooltip="http://www.storyset.com/">
                  <a:extLst>
                    <a:ext uri="{A12FA001-AC4F-418D-AE19-62706E023703}">
                      <ahyp:hlinkClr xmlns:ahyp="http://schemas.microsoft.com/office/drawing/2018/hyperlinkcolor" val="tx"/>
                    </a:ext>
                  </a:extLst>
                </a:hlinkClick>
              </a:rPr>
              <a:t>www.storyset.com</a:t>
            </a:r>
            <a:r>
              <a:rPr lang="en-US" sz="1100">
                <a:solidFill>
                  <a:schemeClr val="bg1">
                    <a:lumMod val="50000"/>
                  </a:schemeClr>
                </a:solidFill>
                <a:effectLst/>
              </a:rPr>
              <a:t> </a:t>
            </a:r>
            <a:r>
              <a:rPr lang="en-US" sz="1100">
                <a:solidFill>
                  <a:schemeClr val="bg1">
                    <a:lumMod val="50000"/>
                  </a:schemeClr>
                </a:solidFill>
              </a:rPr>
              <a:t> </a:t>
            </a:r>
            <a:endParaRPr lang="en-NZ" sz="1100">
              <a:solidFill>
                <a:schemeClr val="bg1">
                  <a:lumMod val="50000"/>
                </a:schemeClr>
              </a:solidFill>
            </a:endParaRPr>
          </a:p>
        </p:txBody>
      </p:sp>
      <p:grpSp>
        <p:nvGrpSpPr>
          <p:cNvPr id="10" name="Group 9">
            <a:extLst>
              <a:ext uri="{FF2B5EF4-FFF2-40B4-BE49-F238E27FC236}">
                <a16:creationId xmlns:a16="http://schemas.microsoft.com/office/drawing/2014/main" id="{CB8B1719-3CDF-6281-93B4-D5EA18B42799}"/>
              </a:ext>
            </a:extLst>
          </p:cNvPr>
          <p:cNvGrpSpPr/>
          <p:nvPr/>
        </p:nvGrpSpPr>
        <p:grpSpPr>
          <a:xfrm>
            <a:off x="-7816" y="6224321"/>
            <a:ext cx="12221305" cy="650730"/>
            <a:chOff x="-7816" y="6224321"/>
            <a:chExt cx="12221305" cy="650730"/>
          </a:xfrm>
        </p:grpSpPr>
        <p:sp>
          <p:nvSpPr>
            <p:cNvPr id="11" name="Rectangle 10">
              <a:extLst>
                <a:ext uri="{FF2B5EF4-FFF2-40B4-BE49-F238E27FC236}">
                  <a16:creationId xmlns:a16="http://schemas.microsoft.com/office/drawing/2014/main" id="{F5290590-3210-5096-A2D6-B3283E86B054}"/>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2" name="Picture 11" descr="A blue and white logo&#10;&#10;Description automatically generated">
              <a:extLst>
                <a:ext uri="{FF2B5EF4-FFF2-40B4-BE49-F238E27FC236}">
                  <a16:creationId xmlns:a16="http://schemas.microsoft.com/office/drawing/2014/main" id="{7AA1377E-05E8-572C-B6D6-58EAFE48518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1375876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Text Placeholder 5">
            <a:extLst>
              <a:ext uri="{FF2B5EF4-FFF2-40B4-BE49-F238E27FC236}">
                <a16:creationId xmlns:a16="http://schemas.microsoft.com/office/drawing/2014/main" id="{080E909D-3057-25EA-F270-CC44DE943F50}"/>
              </a:ext>
            </a:extLst>
          </p:cNvPr>
          <p:cNvSpPr txBox="1">
            <a:spLocks/>
          </p:cNvSpPr>
          <p:nvPr/>
        </p:nvSpPr>
        <p:spPr>
          <a:xfrm>
            <a:off x="6639881" y="2859863"/>
            <a:ext cx="5133018" cy="2702737"/>
          </a:xfrm>
          <a:prstGeom prst="rect">
            <a:avLst/>
          </a:prstGeom>
          <a:solidFill>
            <a:schemeClr val="accent4">
              <a:lumMod val="40000"/>
              <a:lumOff val="60000"/>
            </a:schemeClr>
          </a:solidFill>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1600" b="1">
                <a:solidFill>
                  <a:schemeClr val="tx1">
                    <a:lumMod val="75000"/>
                    <a:lumOff val="25000"/>
                  </a:schemeClr>
                </a:solidFill>
                <a:latin typeface="Arial"/>
                <a:cs typeface="Segoe UI"/>
              </a:rPr>
              <a:t>Limitations:</a:t>
            </a:r>
            <a:endParaRPr lang="en-NZ" sz="1600">
              <a:solidFill>
                <a:schemeClr val="tx1">
                  <a:lumMod val="75000"/>
                  <a:lumOff val="25000"/>
                </a:schemeClr>
              </a:solidFill>
              <a:latin typeface="Arial"/>
              <a:cs typeface="Segoe UI"/>
            </a:endParaRPr>
          </a:p>
          <a:p>
            <a:pPr marL="355600" indent="-266700"/>
            <a:r>
              <a:rPr lang="en-US" sz="1600">
                <a:solidFill>
                  <a:schemeClr val="tx1">
                    <a:lumMod val="75000"/>
                    <a:lumOff val="25000"/>
                  </a:schemeClr>
                </a:solidFill>
                <a:latin typeface="Arial"/>
                <a:cs typeface="Arial"/>
              </a:rPr>
              <a:t>Resource Intensity: Conducting comprehensive reviews is time and resource-demanding.</a:t>
            </a:r>
          </a:p>
          <a:p>
            <a:pPr marL="355600" indent="-266700"/>
            <a:r>
              <a:rPr lang="en-US" sz="1600">
                <a:solidFill>
                  <a:schemeClr val="tx1">
                    <a:lumMod val="75000"/>
                    <a:lumOff val="25000"/>
                  </a:schemeClr>
                </a:solidFill>
                <a:latin typeface="Arial"/>
                <a:cs typeface="Arial"/>
              </a:rPr>
              <a:t>Publication Bias: Reliance on published literature might overlook unpublished studies.</a:t>
            </a:r>
          </a:p>
          <a:p>
            <a:pPr marL="355600" indent="-266700"/>
            <a:r>
              <a:rPr lang="en-US" sz="1600">
                <a:solidFill>
                  <a:schemeClr val="tx1">
                    <a:lumMod val="75000"/>
                    <a:lumOff val="25000"/>
                  </a:schemeClr>
                </a:solidFill>
                <a:latin typeface="Arial"/>
                <a:cs typeface="Arial"/>
              </a:rPr>
              <a:t>Synthesis Challenges: Diverse methodologies can make synthesizing findings difficult.</a:t>
            </a:r>
          </a:p>
        </p:txBody>
      </p:sp>
      <p:sp>
        <p:nvSpPr>
          <p:cNvPr id="12" name="Text Placeholder 5">
            <a:extLst>
              <a:ext uri="{FF2B5EF4-FFF2-40B4-BE49-F238E27FC236}">
                <a16:creationId xmlns:a16="http://schemas.microsoft.com/office/drawing/2014/main" id="{6519B0BF-0E5E-79FA-9CD6-786AF10ED805}"/>
              </a:ext>
            </a:extLst>
          </p:cNvPr>
          <p:cNvSpPr txBox="1">
            <a:spLocks/>
          </p:cNvSpPr>
          <p:nvPr/>
        </p:nvSpPr>
        <p:spPr>
          <a:xfrm>
            <a:off x="2632754" y="2859863"/>
            <a:ext cx="3907746" cy="2702737"/>
          </a:xfrm>
          <a:prstGeom prst="rect">
            <a:avLst/>
          </a:prstGeom>
          <a:solidFill>
            <a:schemeClr val="accent2">
              <a:lumMod val="40000"/>
              <a:lumOff val="60000"/>
            </a:schemeClr>
          </a:solidFill>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1600" b="1">
                <a:solidFill>
                  <a:schemeClr val="tx1">
                    <a:lumMod val="75000"/>
                    <a:lumOff val="25000"/>
                  </a:schemeClr>
                </a:solidFill>
                <a:latin typeface="Arial"/>
                <a:cs typeface="Arial"/>
              </a:rPr>
              <a:t>Useful for:</a:t>
            </a:r>
          </a:p>
          <a:p>
            <a:pPr indent="-228600"/>
            <a:r>
              <a:rPr lang="en-US" sz="1600">
                <a:solidFill>
                  <a:schemeClr val="tx1">
                    <a:lumMod val="75000"/>
                    <a:lumOff val="25000"/>
                  </a:schemeClr>
                </a:solidFill>
                <a:latin typeface="Arial"/>
                <a:cs typeface="Arial"/>
              </a:rPr>
              <a:t>Informing policy and processes​.</a:t>
            </a:r>
          </a:p>
          <a:p>
            <a:pPr indent="-228600"/>
            <a:r>
              <a:rPr lang="en-US" sz="1600">
                <a:solidFill>
                  <a:schemeClr val="tx1">
                    <a:lumMod val="75000"/>
                    <a:lumOff val="25000"/>
                  </a:schemeClr>
                </a:solidFill>
                <a:latin typeface="Arial"/>
                <a:cs typeface="Arial"/>
              </a:rPr>
              <a:t>Defining concepts​.</a:t>
            </a:r>
          </a:p>
          <a:p>
            <a:pPr indent="-228600"/>
            <a:r>
              <a:rPr lang="en-US" sz="1600">
                <a:solidFill>
                  <a:schemeClr val="tx1">
                    <a:lumMod val="75000"/>
                    <a:lumOff val="25000"/>
                  </a:schemeClr>
                </a:solidFill>
                <a:latin typeface="Arial"/>
                <a:cs typeface="Arial"/>
              </a:rPr>
              <a:t>Reviewing theories​.</a:t>
            </a:r>
          </a:p>
          <a:p>
            <a:pPr indent="-228600"/>
            <a:r>
              <a:rPr lang="en-US" sz="1600" err="1">
                <a:solidFill>
                  <a:schemeClr val="tx1">
                    <a:lumMod val="75000"/>
                    <a:lumOff val="25000"/>
                  </a:schemeClr>
                </a:solidFill>
                <a:latin typeface="Arial"/>
                <a:cs typeface="Arial"/>
              </a:rPr>
              <a:t>Analysing</a:t>
            </a:r>
            <a:r>
              <a:rPr lang="en-US" sz="1600">
                <a:solidFill>
                  <a:schemeClr val="tx1">
                    <a:lumMod val="75000"/>
                    <a:lumOff val="25000"/>
                  </a:schemeClr>
                </a:solidFill>
                <a:latin typeface="Arial"/>
                <a:cs typeface="Arial"/>
              </a:rPr>
              <a:t> methodological issues​.</a:t>
            </a:r>
            <a:endParaRPr lang="en-NZ" sz="1600">
              <a:solidFill>
                <a:schemeClr val="tx1">
                  <a:lumMod val="75000"/>
                  <a:lumOff val="25000"/>
                </a:schemeClr>
              </a:solidFill>
              <a:latin typeface="Arial"/>
              <a:cs typeface="Arial"/>
            </a:endParaRPr>
          </a:p>
        </p:txBody>
      </p:sp>
      <p:sp>
        <p:nvSpPr>
          <p:cNvPr id="15" name="Title 14">
            <a:extLst>
              <a:ext uri="{FF2B5EF4-FFF2-40B4-BE49-F238E27FC236}">
                <a16:creationId xmlns:a16="http://schemas.microsoft.com/office/drawing/2014/main" id="{7A6B573A-72D4-59D8-A41A-D75BE91D83CF}"/>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Integrative Review</a:t>
            </a:r>
          </a:p>
        </p:txBody>
      </p:sp>
      <p:graphicFrame>
        <p:nvGraphicFramePr>
          <p:cNvPr id="9" name="Diagram 8">
            <a:extLst>
              <a:ext uri="{FF2B5EF4-FFF2-40B4-BE49-F238E27FC236}">
                <a16:creationId xmlns:a16="http://schemas.microsoft.com/office/drawing/2014/main" id="{77BDA46B-62AD-5DBF-1458-A8A0EA8B86F1}"/>
              </a:ext>
            </a:extLst>
          </p:cNvPr>
          <p:cNvGraphicFramePr/>
          <p:nvPr>
            <p:extLst>
              <p:ext uri="{D42A27DB-BD31-4B8C-83A1-F6EECF244321}">
                <p14:modId xmlns:p14="http://schemas.microsoft.com/office/powerpoint/2010/main" val="3972985818"/>
              </p:ext>
            </p:extLst>
          </p:nvPr>
        </p:nvGraphicFramePr>
        <p:xfrm>
          <a:off x="432773" y="774121"/>
          <a:ext cx="11340126" cy="2349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8" name="Group 17">
            <a:extLst>
              <a:ext uri="{FF2B5EF4-FFF2-40B4-BE49-F238E27FC236}">
                <a16:creationId xmlns:a16="http://schemas.microsoft.com/office/drawing/2014/main" id="{72C949A4-BB68-5906-6946-D7E1F6701085}"/>
              </a:ext>
            </a:extLst>
          </p:cNvPr>
          <p:cNvGrpSpPr/>
          <p:nvPr/>
        </p:nvGrpSpPr>
        <p:grpSpPr>
          <a:xfrm>
            <a:off x="577738" y="2859863"/>
            <a:ext cx="1491408" cy="2362835"/>
            <a:chOff x="401201" y="3828703"/>
            <a:chExt cx="1491408" cy="2362835"/>
          </a:xfrm>
        </p:grpSpPr>
        <p:sp>
          <p:nvSpPr>
            <p:cNvPr id="7" name="TextBox 6">
              <a:extLst>
                <a:ext uri="{FF2B5EF4-FFF2-40B4-BE49-F238E27FC236}">
                  <a16:creationId xmlns:a16="http://schemas.microsoft.com/office/drawing/2014/main" id="{0D9B9FF9-F1F4-9829-083E-AA76D83AD0AE}"/>
                </a:ext>
              </a:extLst>
            </p:cNvPr>
            <p:cNvSpPr txBox="1"/>
            <p:nvPr/>
          </p:nvSpPr>
          <p:spPr>
            <a:xfrm>
              <a:off x="401201" y="4991209"/>
              <a:ext cx="1491408" cy="1200329"/>
            </a:xfrm>
            <a:prstGeom prst="rect">
              <a:avLst/>
            </a:prstGeom>
            <a:noFill/>
          </p:spPr>
          <p:txBody>
            <a:bodyPr wrap="square" lIns="91440" tIns="45720" rIns="91440" bIns="45720" rtlCol="0" anchor="t">
              <a:spAutoFit/>
            </a:bodyPr>
            <a:lstStyle/>
            <a:p>
              <a:pPr algn="ctr"/>
              <a:r>
                <a:rPr lang="en-NZ" sz="1800" b="1">
                  <a:solidFill>
                    <a:schemeClr val="tx1">
                      <a:lumMod val="75000"/>
                      <a:lumOff val="25000"/>
                    </a:schemeClr>
                  </a:solidFill>
                  <a:latin typeface="Arial"/>
                  <a:cs typeface="Arial"/>
                </a:rPr>
                <a:t>Timeframe:</a:t>
              </a:r>
            </a:p>
            <a:p>
              <a:pPr algn="ctr"/>
              <a:r>
                <a:rPr lang="en-NZ" sz="1800">
                  <a:solidFill>
                    <a:schemeClr val="tx1">
                      <a:lumMod val="75000"/>
                      <a:lumOff val="25000"/>
                    </a:schemeClr>
                  </a:solidFill>
                  <a:latin typeface="Arial"/>
                  <a:cs typeface="Arial"/>
                </a:rPr>
                <a:t> </a:t>
              </a:r>
              <a:br>
                <a:rPr lang="en-NZ" sz="1800">
                  <a:solidFill>
                    <a:schemeClr val="tx1">
                      <a:lumMod val="75000"/>
                      <a:lumOff val="25000"/>
                    </a:schemeClr>
                  </a:solidFill>
                  <a:latin typeface="Arial"/>
                  <a:cs typeface="Arial"/>
                </a:rPr>
              </a:br>
              <a:r>
                <a:rPr lang="en-US" sz="1800">
                  <a:solidFill>
                    <a:schemeClr val="tx1">
                      <a:lumMod val="75000"/>
                      <a:lumOff val="25000"/>
                    </a:schemeClr>
                  </a:solidFill>
                  <a:latin typeface="Arial"/>
                  <a:cs typeface="Arial"/>
                </a:rPr>
                <a:t>2 months to 2 years</a:t>
              </a:r>
              <a:endParaRPr lang="en-NZ" sz="1800">
                <a:solidFill>
                  <a:schemeClr val="tx1">
                    <a:lumMod val="75000"/>
                    <a:lumOff val="25000"/>
                  </a:schemeClr>
                </a:solidFill>
                <a:latin typeface="Arial"/>
                <a:cs typeface="Arial"/>
              </a:endParaRPr>
            </a:p>
          </p:txBody>
        </p:sp>
        <p:pic>
          <p:nvPicPr>
            <p:cNvPr id="13" name="Graphic 12" descr="Daily calendar outline">
              <a:extLst>
                <a:ext uri="{FF2B5EF4-FFF2-40B4-BE49-F238E27FC236}">
                  <a16:creationId xmlns:a16="http://schemas.microsoft.com/office/drawing/2014/main" id="{535B577D-076B-C6C8-E564-6A917C0CD0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1673" y="3828703"/>
              <a:ext cx="1250464" cy="1250463"/>
            </a:xfrm>
            <a:prstGeom prst="rect">
              <a:avLst/>
            </a:prstGeom>
          </p:spPr>
        </p:pic>
      </p:grpSp>
      <p:grpSp>
        <p:nvGrpSpPr>
          <p:cNvPr id="21" name="Group 20">
            <a:extLst>
              <a:ext uri="{FF2B5EF4-FFF2-40B4-BE49-F238E27FC236}">
                <a16:creationId xmlns:a16="http://schemas.microsoft.com/office/drawing/2014/main" id="{AB8617F7-2FE0-5EEC-9F44-EFF4C792C7F9}"/>
              </a:ext>
            </a:extLst>
          </p:cNvPr>
          <p:cNvGrpSpPr/>
          <p:nvPr/>
        </p:nvGrpSpPr>
        <p:grpSpPr>
          <a:xfrm>
            <a:off x="432773" y="5721686"/>
            <a:ext cx="11467127" cy="422934"/>
            <a:chOff x="840127" y="5800163"/>
            <a:chExt cx="11467127" cy="422934"/>
          </a:xfrm>
        </p:grpSpPr>
        <p:sp>
          <p:nvSpPr>
            <p:cNvPr id="5" name="Text Placeholder 5">
              <a:extLst>
                <a:ext uri="{FF2B5EF4-FFF2-40B4-BE49-F238E27FC236}">
                  <a16:creationId xmlns:a16="http://schemas.microsoft.com/office/drawing/2014/main" id="{B4063D63-1BB1-CA1A-A50A-5C25E2097F61}"/>
                </a:ext>
              </a:extLst>
            </p:cNvPr>
            <p:cNvSpPr txBox="1">
              <a:spLocks/>
            </p:cNvSpPr>
            <p:nvPr/>
          </p:nvSpPr>
          <p:spPr>
            <a:xfrm>
              <a:off x="2256903" y="5800163"/>
              <a:ext cx="10050351" cy="422934"/>
            </a:xfrm>
            <a:prstGeom prst="rect">
              <a:avLst/>
            </a:prstGeom>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NZ" sz="1000" err="1">
                  <a:solidFill>
                    <a:schemeClr val="tx1">
                      <a:lumMod val="65000"/>
                      <a:lumOff val="35000"/>
                    </a:schemeClr>
                  </a:solidFill>
                  <a:latin typeface="Arial"/>
                  <a:ea typeface="+mn-lt"/>
                  <a:cs typeface="+mn-lt"/>
                </a:rPr>
                <a:t>Dhollande</a:t>
              </a:r>
              <a:r>
                <a:rPr lang="en-NZ" sz="1000">
                  <a:solidFill>
                    <a:schemeClr val="tx1">
                      <a:lumMod val="65000"/>
                      <a:lumOff val="35000"/>
                    </a:schemeClr>
                  </a:solidFill>
                  <a:latin typeface="Arial"/>
                  <a:ea typeface="+mn-lt"/>
                  <a:cs typeface="+mn-lt"/>
                </a:rPr>
                <a:t>, S., Taylor, A., Meyer, S., &amp; Scott, M. (2021). </a:t>
              </a:r>
              <a:r>
                <a:rPr lang="en-NZ" sz="1000">
                  <a:solidFill>
                    <a:srgbClr val="B12072"/>
                  </a:solidFill>
                  <a:latin typeface="Arial"/>
                  <a:ea typeface="+mn-lt"/>
                  <a:cs typeface="+mn-lt"/>
                  <a:hlinkClick r:id="rId10">
                    <a:extLst>
                      <a:ext uri="{A12FA001-AC4F-418D-AE19-62706E023703}">
                        <ahyp:hlinkClr xmlns:ahyp="http://schemas.microsoft.com/office/drawing/2018/hyperlinkcolor" val="tx"/>
                      </a:ext>
                    </a:extLst>
                  </a:hlinkClick>
                </a:rPr>
                <a:t>Conducting integrative reviews: A guide for novice nursing researchers</a:t>
              </a:r>
              <a:r>
                <a:rPr lang="en-NZ" sz="1000">
                  <a:solidFill>
                    <a:srgbClr val="B12072"/>
                  </a:solidFill>
                  <a:latin typeface="Arial"/>
                  <a:ea typeface="+mn-lt"/>
                  <a:cs typeface="+mn-lt"/>
                </a:rPr>
                <a:t>.</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Journal of Research in Nursing</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26</a:t>
              </a:r>
              <a:r>
                <a:rPr lang="en-NZ" sz="1000">
                  <a:solidFill>
                    <a:schemeClr val="tx1">
                      <a:lumMod val="65000"/>
                      <a:lumOff val="35000"/>
                    </a:schemeClr>
                  </a:solidFill>
                  <a:latin typeface="Arial"/>
                  <a:ea typeface="+mn-lt"/>
                  <a:cs typeface="+mn-lt"/>
                </a:rPr>
                <a:t>(5), 427 438</a:t>
              </a:r>
              <a:endParaRPr lang="en-US" sz="1000">
                <a:solidFill>
                  <a:schemeClr val="tx1">
                    <a:lumMod val="65000"/>
                    <a:lumOff val="35000"/>
                  </a:schemeClr>
                </a:solidFill>
                <a:latin typeface="Arial"/>
                <a:ea typeface="+mn-lt"/>
                <a:cs typeface="+mn-lt"/>
              </a:endParaRPr>
            </a:p>
            <a:p>
              <a:pPr marL="0" indent="0">
                <a:lnSpc>
                  <a:spcPct val="100000"/>
                </a:lnSpc>
                <a:spcBef>
                  <a:spcPts val="0"/>
                </a:spcBef>
                <a:buNone/>
              </a:pPr>
              <a:r>
                <a:rPr lang="en-NZ" sz="1000">
                  <a:solidFill>
                    <a:schemeClr val="tx1">
                      <a:lumMod val="65000"/>
                      <a:lumOff val="35000"/>
                    </a:schemeClr>
                  </a:solidFill>
                  <a:latin typeface="Arial"/>
                  <a:ea typeface="+mn-lt"/>
                  <a:cs typeface="+mn-lt"/>
                </a:rPr>
                <a:t>Whittemore, R., &amp; </a:t>
              </a:r>
              <a:r>
                <a:rPr lang="en-NZ" sz="1000" err="1">
                  <a:solidFill>
                    <a:schemeClr val="tx1">
                      <a:lumMod val="65000"/>
                      <a:lumOff val="35000"/>
                    </a:schemeClr>
                  </a:solidFill>
                  <a:latin typeface="Arial"/>
                  <a:ea typeface="+mn-lt"/>
                  <a:cs typeface="+mn-lt"/>
                </a:rPr>
                <a:t>Knafl</a:t>
              </a:r>
              <a:r>
                <a:rPr lang="en-NZ" sz="1000">
                  <a:solidFill>
                    <a:schemeClr val="tx1">
                      <a:lumMod val="65000"/>
                      <a:lumOff val="35000"/>
                    </a:schemeClr>
                  </a:solidFill>
                  <a:latin typeface="Arial"/>
                  <a:ea typeface="+mn-lt"/>
                  <a:cs typeface="+mn-lt"/>
                </a:rPr>
                <a:t>, K. (2005). </a:t>
              </a:r>
              <a:r>
                <a:rPr lang="en-NZ" sz="1000">
                  <a:solidFill>
                    <a:srgbClr val="B12072"/>
                  </a:solidFill>
                  <a:latin typeface="Arial"/>
                  <a:ea typeface="+mn-lt"/>
                  <a:cs typeface="+mn-lt"/>
                  <a:hlinkClick r:id="rId11">
                    <a:extLst>
                      <a:ext uri="{A12FA001-AC4F-418D-AE19-62706E023703}">
                        <ahyp:hlinkClr xmlns:ahyp="http://schemas.microsoft.com/office/drawing/2018/hyperlinkcolor" val="tx"/>
                      </a:ext>
                    </a:extLst>
                  </a:hlinkClick>
                </a:rPr>
                <a:t>The integrative review: updated methodology. </a:t>
              </a:r>
              <a:r>
                <a:rPr lang="en-NZ" sz="1000" i="1">
                  <a:solidFill>
                    <a:schemeClr val="tx1">
                      <a:lumMod val="65000"/>
                      <a:lumOff val="35000"/>
                    </a:schemeClr>
                  </a:solidFill>
                  <a:latin typeface="Arial"/>
                  <a:ea typeface="+mn-lt"/>
                  <a:cs typeface="+mn-lt"/>
                </a:rPr>
                <a:t>Journal of advanced nursing</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52</a:t>
              </a:r>
              <a:r>
                <a:rPr lang="en-NZ" sz="1000">
                  <a:solidFill>
                    <a:schemeClr val="tx1">
                      <a:lumMod val="65000"/>
                      <a:lumOff val="35000"/>
                    </a:schemeClr>
                  </a:solidFill>
                  <a:latin typeface="Arial"/>
                  <a:ea typeface="+mn-lt"/>
                  <a:cs typeface="+mn-lt"/>
                </a:rPr>
                <a:t>(5), 546-553. </a:t>
              </a:r>
              <a:endParaRPr lang="en-NZ" sz="1050">
                <a:solidFill>
                  <a:schemeClr val="tx1">
                    <a:lumMod val="65000"/>
                    <a:lumOff val="35000"/>
                  </a:schemeClr>
                </a:solidFill>
                <a:latin typeface="Arial"/>
                <a:cs typeface="Arial"/>
              </a:endParaRPr>
            </a:p>
          </p:txBody>
        </p:sp>
        <p:sp>
          <p:nvSpPr>
            <p:cNvPr id="20" name="TextBox 19">
              <a:extLst>
                <a:ext uri="{FF2B5EF4-FFF2-40B4-BE49-F238E27FC236}">
                  <a16:creationId xmlns:a16="http://schemas.microsoft.com/office/drawing/2014/main" id="{78943A73-9177-274A-18ED-422D962F09D0}"/>
                </a:ext>
              </a:extLst>
            </p:cNvPr>
            <p:cNvSpPr txBox="1"/>
            <p:nvPr/>
          </p:nvSpPr>
          <p:spPr>
            <a:xfrm>
              <a:off x="840127" y="5873131"/>
              <a:ext cx="1636373" cy="276999"/>
            </a:xfrm>
            <a:prstGeom prst="rect">
              <a:avLst/>
            </a:prstGeom>
            <a:noFill/>
          </p:spPr>
          <p:txBody>
            <a:bodyPr wrap="square">
              <a:spAutoFit/>
            </a:bodyPr>
            <a:lstStyle/>
            <a:p>
              <a:pPr marL="0" indent="0">
                <a:lnSpc>
                  <a:spcPct val="100000"/>
                </a:lnSpc>
                <a:spcBef>
                  <a:spcPts val="0"/>
                </a:spcBef>
                <a:buNone/>
              </a:pPr>
              <a:r>
                <a:rPr lang="en-NZ" sz="1200" b="1">
                  <a:solidFill>
                    <a:schemeClr val="tx1">
                      <a:lumMod val="65000"/>
                      <a:lumOff val="35000"/>
                    </a:schemeClr>
                  </a:solidFill>
                  <a:latin typeface="Arial"/>
                  <a:ea typeface="+mn-lt"/>
                  <a:cs typeface="+mn-lt"/>
                </a:rPr>
                <a:t>Further Reading:</a:t>
              </a:r>
              <a:endParaRPr lang="en-US" sz="1200">
                <a:solidFill>
                  <a:schemeClr val="tx1">
                    <a:lumMod val="65000"/>
                    <a:lumOff val="35000"/>
                  </a:schemeClr>
                </a:solidFill>
                <a:latin typeface="Arial"/>
                <a:ea typeface="+mn-lt"/>
                <a:cs typeface="+mn-lt"/>
              </a:endParaRPr>
            </a:p>
          </p:txBody>
        </p:sp>
      </p:grpSp>
      <p:grpSp>
        <p:nvGrpSpPr>
          <p:cNvPr id="2" name="Group 1">
            <a:extLst>
              <a:ext uri="{FF2B5EF4-FFF2-40B4-BE49-F238E27FC236}">
                <a16:creationId xmlns:a16="http://schemas.microsoft.com/office/drawing/2014/main" id="{37E9C0AC-B1F7-C793-22DE-D819B00C3E06}"/>
              </a:ext>
            </a:extLst>
          </p:cNvPr>
          <p:cNvGrpSpPr/>
          <p:nvPr/>
        </p:nvGrpSpPr>
        <p:grpSpPr>
          <a:xfrm>
            <a:off x="-7816" y="6224321"/>
            <a:ext cx="12221305" cy="650730"/>
            <a:chOff x="-7816" y="6224321"/>
            <a:chExt cx="12221305" cy="650730"/>
          </a:xfrm>
        </p:grpSpPr>
        <p:sp>
          <p:nvSpPr>
            <p:cNvPr id="6" name="Rectangle 5">
              <a:extLst>
                <a:ext uri="{FF2B5EF4-FFF2-40B4-BE49-F238E27FC236}">
                  <a16:creationId xmlns:a16="http://schemas.microsoft.com/office/drawing/2014/main" id="{66EEB3B3-31E7-7817-977C-00E9F75C39D7}"/>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7" descr="A blue and white logo&#10;&#10;Description automatically generated">
              <a:extLst>
                <a:ext uri="{FF2B5EF4-FFF2-40B4-BE49-F238E27FC236}">
                  <a16:creationId xmlns:a16="http://schemas.microsoft.com/office/drawing/2014/main" id="{84A6BC89-478A-0FBE-19DB-900236E99BE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32297669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55B31E-6BF7-989C-2D78-093DF1341F8C}"/>
              </a:ext>
            </a:extLst>
          </p:cNvPr>
          <p:cNvSpPr txBox="1"/>
          <p:nvPr/>
        </p:nvSpPr>
        <p:spPr>
          <a:xfrm>
            <a:off x="968116" y="5902376"/>
            <a:ext cx="1031198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Arial"/>
                <a:ea typeface="+mn-lt"/>
                <a:cs typeface="+mn-lt"/>
              </a:rPr>
              <a:t>Find out more through our Learning Essentials page: </a:t>
            </a:r>
            <a:r>
              <a:rPr lang="en-US" sz="1100">
                <a:latin typeface="Arial"/>
                <a:ea typeface="+mn-lt"/>
                <a:cs typeface="Arial"/>
                <a:hlinkClick r:id="rId3"/>
              </a:rPr>
              <a:t>https://learningessentials.auckland.ac.nz/referencing/reference-management-tools/</a:t>
            </a:r>
            <a:r>
              <a:rPr lang="en-US" sz="1100">
                <a:latin typeface="Arial"/>
                <a:ea typeface="+mn-lt"/>
                <a:cs typeface="Arial"/>
              </a:rPr>
              <a:t> </a:t>
            </a:r>
            <a:endParaRPr lang="en-US" sz="1100">
              <a:latin typeface="Arial"/>
              <a:cs typeface="Arial"/>
            </a:endParaRPr>
          </a:p>
        </p:txBody>
      </p:sp>
      <p:sp>
        <p:nvSpPr>
          <p:cNvPr id="6" name="Title 14">
            <a:extLst>
              <a:ext uri="{FF2B5EF4-FFF2-40B4-BE49-F238E27FC236}">
                <a16:creationId xmlns:a16="http://schemas.microsoft.com/office/drawing/2014/main" id="{F207D23B-8B17-6113-6368-F90BFF4CF10E}"/>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Reference Management Systems</a:t>
            </a:r>
            <a:endParaRPr lang="en-US" sz="1400">
              <a:solidFill>
                <a:schemeClr val="tx1">
                  <a:lumMod val="76000"/>
                  <a:lumOff val="24000"/>
                </a:schemeClr>
              </a:solidFill>
            </a:endParaRPr>
          </a:p>
        </p:txBody>
      </p:sp>
      <p:pic>
        <p:nvPicPr>
          <p:cNvPr id="9" name="Picture 8">
            <a:extLst>
              <a:ext uri="{FF2B5EF4-FFF2-40B4-BE49-F238E27FC236}">
                <a16:creationId xmlns:a16="http://schemas.microsoft.com/office/drawing/2014/main" id="{6D40BDA3-74B5-32E0-630F-E80F196D2C53}"/>
              </a:ext>
            </a:extLst>
          </p:cNvPr>
          <p:cNvPicPr>
            <a:picLocks noChangeAspect="1"/>
          </p:cNvPicPr>
          <p:nvPr/>
        </p:nvPicPr>
        <p:blipFill>
          <a:blip r:embed="rId4"/>
          <a:stretch>
            <a:fillRect/>
          </a:stretch>
        </p:blipFill>
        <p:spPr>
          <a:xfrm>
            <a:off x="429986" y="1486889"/>
            <a:ext cx="11404600" cy="3890354"/>
          </a:xfrm>
          <a:prstGeom prst="rect">
            <a:avLst/>
          </a:prstGeom>
        </p:spPr>
      </p:pic>
      <p:grpSp>
        <p:nvGrpSpPr>
          <p:cNvPr id="4" name="Group 3">
            <a:extLst>
              <a:ext uri="{FF2B5EF4-FFF2-40B4-BE49-F238E27FC236}">
                <a16:creationId xmlns:a16="http://schemas.microsoft.com/office/drawing/2014/main" id="{1FC79235-74D5-C5B0-FA34-959D881386CA}"/>
              </a:ext>
            </a:extLst>
          </p:cNvPr>
          <p:cNvGrpSpPr/>
          <p:nvPr/>
        </p:nvGrpSpPr>
        <p:grpSpPr>
          <a:xfrm>
            <a:off x="-7816" y="6224321"/>
            <a:ext cx="12221305" cy="650730"/>
            <a:chOff x="-7816" y="6224321"/>
            <a:chExt cx="12221305" cy="650730"/>
          </a:xfrm>
        </p:grpSpPr>
        <p:sp>
          <p:nvSpPr>
            <p:cNvPr id="7" name="Rectangle 6">
              <a:extLst>
                <a:ext uri="{FF2B5EF4-FFF2-40B4-BE49-F238E27FC236}">
                  <a16:creationId xmlns:a16="http://schemas.microsoft.com/office/drawing/2014/main" id="{09E3F386-7BD3-16C7-1172-AD689A26FF28}"/>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7" descr="A blue and white logo&#10;&#10;Description automatically generated">
              <a:extLst>
                <a:ext uri="{FF2B5EF4-FFF2-40B4-BE49-F238E27FC236}">
                  <a16:creationId xmlns:a16="http://schemas.microsoft.com/office/drawing/2014/main" id="{4C44B40B-61EB-12A5-C177-38CF6008C4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73172805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4BF89B-72F7-E65F-5A05-1F52347697FE}"/>
              </a:ext>
            </a:extLst>
          </p:cNvPr>
          <p:cNvPicPr>
            <a:picLocks noChangeAspect="1"/>
          </p:cNvPicPr>
          <p:nvPr/>
        </p:nvPicPr>
        <p:blipFill>
          <a:blip r:embed="rId3"/>
          <a:stretch>
            <a:fillRect/>
          </a:stretch>
        </p:blipFill>
        <p:spPr>
          <a:xfrm>
            <a:off x="4745862" y="1188090"/>
            <a:ext cx="7344538" cy="4919854"/>
          </a:xfrm>
          <a:prstGeom prst="rect">
            <a:avLst/>
          </a:prstGeom>
        </p:spPr>
      </p:pic>
      <p:sp>
        <p:nvSpPr>
          <p:cNvPr id="3" name="TextBox 2">
            <a:extLst>
              <a:ext uri="{FF2B5EF4-FFF2-40B4-BE49-F238E27FC236}">
                <a16:creationId xmlns:a16="http://schemas.microsoft.com/office/drawing/2014/main" id="{7B0A4215-B21E-83A9-E8C0-816C7186656D}"/>
              </a:ext>
            </a:extLst>
          </p:cNvPr>
          <p:cNvSpPr txBox="1"/>
          <p:nvPr/>
        </p:nvSpPr>
        <p:spPr>
          <a:xfrm>
            <a:off x="490041" y="1228398"/>
            <a:ext cx="4132760" cy="4401205"/>
          </a:xfrm>
          <a:prstGeom prst="rect">
            <a:avLst/>
          </a:prstGeom>
          <a:noFill/>
        </p:spPr>
        <p:txBody>
          <a:bodyPr wrap="square" lIns="91440" tIns="45720" rIns="91440" bIns="45720" rtlCol="0" anchor="ctr">
            <a:spAutoFit/>
          </a:bodyPr>
          <a:lstStyle/>
          <a:p>
            <a:r>
              <a:rPr lang="en-US" sz="2800" b="1">
                <a:solidFill>
                  <a:srgbClr val="F37D34"/>
                </a:solidFill>
                <a:latin typeface="Arial"/>
                <a:cs typeface="Arial"/>
              </a:rPr>
              <a:t>PRISMA Statement</a:t>
            </a:r>
            <a:endParaRPr lang="en-US" sz="2800">
              <a:solidFill>
                <a:schemeClr val="tx1">
                  <a:lumMod val="75000"/>
                  <a:lumOff val="25000"/>
                </a:schemeClr>
              </a:solidFill>
              <a:latin typeface="Arial"/>
              <a:cs typeface="Arial"/>
            </a:endParaRPr>
          </a:p>
          <a:p>
            <a:pPr marL="457200" indent="-457200">
              <a:buFont typeface="Arial" panose="020B0604020202020204" pitchFamily="34" charset="0"/>
              <a:buChar char="•"/>
            </a:pPr>
            <a:r>
              <a:rPr lang="en-US" sz="2800">
                <a:solidFill>
                  <a:schemeClr val="tx1">
                    <a:lumMod val="75000"/>
                    <a:lumOff val="25000"/>
                  </a:schemeClr>
                </a:solidFill>
                <a:latin typeface="Arial"/>
                <a:cs typeface="Arial"/>
              </a:rPr>
              <a:t>Enhances systematic review and meta-analysis reporting quality.</a:t>
            </a:r>
          </a:p>
          <a:p>
            <a:pPr marL="457200" indent="-457200">
              <a:buFont typeface="Arial" panose="020B0604020202020204" pitchFamily="34" charset="0"/>
              <a:buChar char="•"/>
            </a:pPr>
            <a:endParaRPr lang="en-US" sz="2800">
              <a:solidFill>
                <a:schemeClr val="tx1">
                  <a:lumMod val="75000"/>
                  <a:lumOff val="25000"/>
                </a:schemeClr>
              </a:solidFill>
              <a:latin typeface="Arial"/>
              <a:cs typeface="Arial"/>
            </a:endParaRPr>
          </a:p>
          <a:p>
            <a:pPr marL="457200" indent="-457200">
              <a:buFont typeface="Arial" panose="020B0604020202020204" pitchFamily="34" charset="0"/>
              <a:buChar char="•"/>
            </a:pPr>
            <a:r>
              <a:rPr lang="en-US" sz="2800">
                <a:solidFill>
                  <a:schemeClr val="tx1">
                    <a:lumMod val="75000"/>
                    <a:lumOff val="25000"/>
                  </a:schemeClr>
                </a:solidFill>
                <a:latin typeface="Arial"/>
                <a:cs typeface="Arial"/>
              </a:rPr>
              <a:t>27-item checklist and a four-phase flow diagram for improved reporting.</a:t>
            </a:r>
          </a:p>
        </p:txBody>
      </p:sp>
      <p:sp>
        <p:nvSpPr>
          <p:cNvPr id="2" name="Title 14">
            <a:extLst>
              <a:ext uri="{FF2B5EF4-FFF2-40B4-BE49-F238E27FC236}">
                <a16:creationId xmlns:a16="http://schemas.microsoft.com/office/drawing/2014/main" id="{9BC8DEB5-4F0D-8178-CBB3-FF038A81E195}"/>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PRISMA Diagram</a:t>
            </a:r>
            <a:endParaRPr lang="en-US" sz="1400">
              <a:solidFill>
                <a:schemeClr val="tx1">
                  <a:lumMod val="76000"/>
                  <a:lumOff val="24000"/>
                </a:schemeClr>
              </a:solidFill>
            </a:endParaRPr>
          </a:p>
        </p:txBody>
      </p:sp>
      <p:grpSp>
        <p:nvGrpSpPr>
          <p:cNvPr id="4" name="Group 3">
            <a:extLst>
              <a:ext uri="{FF2B5EF4-FFF2-40B4-BE49-F238E27FC236}">
                <a16:creationId xmlns:a16="http://schemas.microsoft.com/office/drawing/2014/main" id="{0CBF6BAA-30DB-93F4-86B7-AA3CC501B952}"/>
              </a:ext>
            </a:extLst>
          </p:cNvPr>
          <p:cNvGrpSpPr/>
          <p:nvPr/>
        </p:nvGrpSpPr>
        <p:grpSpPr>
          <a:xfrm>
            <a:off x="-7816" y="6224321"/>
            <a:ext cx="12221305" cy="650730"/>
            <a:chOff x="-7816" y="6224321"/>
            <a:chExt cx="12221305" cy="650730"/>
          </a:xfrm>
        </p:grpSpPr>
        <p:sp>
          <p:nvSpPr>
            <p:cNvPr id="6" name="Rectangle 5">
              <a:extLst>
                <a:ext uri="{FF2B5EF4-FFF2-40B4-BE49-F238E27FC236}">
                  <a16:creationId xmlns:a16="http://schemas.microsoft.com/office/drawing/2014/main" id="{034C72F6-3FBB-E2E5-4CE2-CE30A3A51C42}"/>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7" descr="A blue and white logo&#10;&#10;Description automatically generated">
              <a:extLst>
                <a:ext uri="{FF2B5EF4-FFF2-40B4-BE49-F238E27FC236}">
                  <a16:creationId xmlns:a16="http://schemas.microsoft.com/office/drawing/2014/main" id="{B13A16DB-9990-BC40-F3A9-BB1D431761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226336426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C3F4C0D-795E-B602-DCA0-94C2258DD765}"/>
              </a:ext>
            </a:extLst>
          </p:cNvPr>
          <p:cNvSpPr/>
          <p:nvPr/>
        </p:nvSpPr>
        <p:spPr>
          <a:xfrm>
            <a:off x="-1014140" y="1282699"/>
            <a:ext cx="8576083" cy="3911602"/>
          </a:xfrm>
          <a:prstGeom prst="roundRect">
            <a:avLst/>
          </a:prstGeom>
          <a:solidFill>
            <a:srgbClr val="F8A01C">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a:ln>
                <a:noFill/>
              </a:ln>
              <a:solidFill>
                <a:prstClr val="black"/>
              </a:solidFill>
              <a:effectLst/>
              <a:uLnTx/>
              <a:uFillTx/>
              <a:latin typeface="Ariel"/>
              <a:ea typeface="+mn-ea"/>
              <a:cs typeface="+mn-cs"/>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2476500" y="2129683"/>
            <a:ext cx="6502400" cy="2217634"/>
          </a:xfrm>
        </p:spPr>
        <p:txBody>
          <a:bodyPr anchor="ctr">
            <a:normAutofit/>
          </a:bodyPr>
          <a:lstStyle/>
          <a:p>
            <a:r>
              <a:rPr lang="en-NZ" sz="7200">
                <a:solidFill>
                  <a:srgbClr val="772369"/>
                </a:solidFill>
                <a:latin typeface="Arial"/>
                <a:cs typeface="Arial"/>
              </a:rPr>
              <a:t>Next steps</a:t>
            </a:r>
          </a:p>
        </p:txBody>
      </p:sp>
      <p:grpSp>
        <p:nvGrpSpPr>
          <p:cNvPr id="2" name="Group 1">
            <a:extLst>
              <a:ext uri="{FF2B5EF4-FFF2-40B4-BE49-F238E27FC236}">
                <a16:creationId xmlns:a16="http://schemas.microsoft.com/office/drawing/2014/main" id="{ECBF637E-9C94-CF58-49CC-982C1B0EE686}"/>
              </a:ext>
            </a:extLst>
          </p:cNvPr>
          <p:cNvGrpSpPr/>
          <p:nvPr/>
        </p:nvGrpSpPr>
        <p:grpSpPr>
          <a:xfrm>
            <a:off x="-7816" y="6224321"/>
            <a:ext cx="12221305" cy="650730"/>
            <a:chOff x="-7816" y="6224321"/>
            <a:chExt cx="12221305" cy="650730"/>
          </a:xfrm>
        </p:grpSpPr>
        <p:sp>
          <p:nvSpPr>
            <p:cNvPr id="7" name="Rectangle 6">
              <a:extLst>
                <a:ext uri="{FF2B5EF4-FFF2-40B4-BE49-F238E27FC236}">
                  <a16:creationId xmlns:a16="http://schemas.microsoft.com/office/drawing/2014/main" id="{F9EBB9C5-6D7C-0AA5-D805-8C2DF59143C7}"/>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7" descr="A blue and white logo&#10;&#10;Description automatically generated">
              <a:extLst>
                <a:ext uri="{FF2B5EF4-FFF2-40B4-BE49-F238E27FC236}">
                  <a16:creationId xmlns:a16="http://schemas.microsoft.com/office/drawing/2014/main" id="{E4FAAC87-C345-5040-251D-437B555F78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pic>
        <p:nvPicPr>
          <p:cNvPr id="4" name="Graphic 3" descr="Chevron arrows with solid fill">
            <a:extLst>
              <a:ext uri="{FF2B5EF4-FFF2-40B4-BE49-F238E27FC236}">
                <a16:creationId xmlns:a16="http://schemas.microsoft.com/office/drawing/2014/main" id="{FC1B110C-51E7-58FF-3CF0-54484A4449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96117" y="2356799"/>
            <a:ext cx="1756086" cy="1756086"/>
          </a:xfrm>
          <a:prstGeom prst="rect">
            <a:avLst/>
          </a:prstGeom>
        </p:spPr>
      </p:pic>
    </p:spTree>
    <p:extLst>
      <p:ext uri="{BB962C8B-B14F-4D97-AF65-F5344CB8AC3E}">
        <p14:creationId xmlns:p14="http://schemas.microsoft.com/office/powerpoint/2010/main" val="2623152890"/>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2B02A2D-C311-444F-4ABD-CA8D477D0FCA}"/>
            </a:ext>
          </a:extLst>
        </p:cNvPr>
        <p:cNvGrpSpPr/>
        <p:nvPr/>
      </p:nvGrpSpPr>
      <p:grpSpPr>
        <a:xfrm>
          <a:off x="0" y="0"/>
          <a:ext cx="0" cy="0"/>
          <a:chOff x="0" y="0"/>
          <a:chExt cx="0" cy="0"/>
        </a:xfrm>
      </p:grpSpPr>
      <p:graphicFrame>
        <p:nvGraphicFramePr>
          <p:cNvPr id="12" name="Content Placeholder 2">
            <a:extLst>
              <a:ext uri="{FF2B5EF4-FFF2-40B4-BE49-F238E27FC236}">
                <a16:creationId xmlns:a16="http://schemas.microsoft.com/office/drawing/2014/main" id="{37A8ABE1-2805-3143-4006-68EFD5B1462E}"/>
              </a:ext>
              <a:ext uri="{C183D7F6-B498-43B3-948B-1728B52AA6E4}">
                <adec:decorative xmlns:adec="http://schemas.microsoft.com/office/drawing/2017/decorative" val="1"/>
              </a:ext>
            </a:extLst>
          </p:cNvPr>
          <p:cNvGraphicFramePr>
            <a:graphicFrameLocks noGrp="1"/>
          </p:cNvGraphicFramePr>
          <p:nvPr>
            <p:ph sz="quarter" idx="14"/>
          </p:nvPr>
        </p:nvGraphicFramePr>
        <p:xfrm>
          <a:off x="-801960" y="3424388"/>
          <a:ext cx="10328275" cy="4739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Microsoft Excel - Wikipedia">
            <a:extLst>
              <a:ext uri="{FF2B5EF4-FFF2-40B4-BE49-F238E27FC236}">
                <a16:creationId xmlns:a16="http://schemas.microsoft.com/office/drawing/2014/main" id="{76D34D09-5421-BC6E-F17B-BF62C9BFBE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2310" y="4314985"/>
            <a:ext cx="1588020" cy="147691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7B0CEB68-A8C4-4A30-44DC-0F865E5ED278}"/>
              </a:ext>
            </a:extLst>
          </p:cNvPr>
          <p:cNvSpPr txBox="1"/>
          <p:nvPr/>
        </p:nvSpPr>
        <p:spPr>
          <a:xfrm>
            <a:off x="330414" y="1063700"/>
            <a:ext cx="11493985" cy="2677656"/>
          </a:xfrm>
          <a:prstGeom prst="rect">
            <a:avLst/>
          </a:prstGeom>
          <a:noFill/>
        </p:spPr>
        <p:txBody>
          <a:bodyPr wrap="square" lIns="91440" tIns="45720" rIns="91440" bIns="45720" rtlCol="0" anchor="t">
            <a:spAutoFit/>
          </a:bodyPr>
          <a:lstStyle/>
          <a:p>
            <a:r>
              <a:rPr lang="en-US" sz="2800" b="1">
                <a:solidFill>
                  <a:srgbClr val="CC7C06"/>
                </a:solidFill>
                <a:latin typeface="Arial"/>
                <a:cs typeface="Arial"/>
              </a:rPr>
              <a:t>Two or </a:t>
            </a:r>
            <a:r>
              <a:rPr lang="en-US" sz="2800" b="1">
                <a:solidFill>
                  <a:srgbClr val="D68C02"/>
                </a:solidFill>
                <a:latin typeface="Arial"/>
                <a:cs typeface="Arial"/>
              </a:rPr>
              <a:t>more</a:t>
            </a:r>
            <a:r>
              <a:rPr lang="en-US" sz="2800" b="1">
                <a:solidFill>
                  <a:schemeClr val="tx1">
                    <a:lumMod val="75000"/>
                    <a:lumOff val="25000"/>
                  </a:schemeClr>
                </a:solidFill>
                <a:latin typeface="Arial"/>
                <a:cs typeface="Arial"/>
              </a:rPr>
              <a:t> </a:t>
            </a:r>
            <a:r>
              <a:rPr lang="en-US" sz="2800">
                <a:solidFill>
                  <a:schemeClr val="tx1">
                    <a:lumMod val="75000"/>
                    <a:lumOff val="25000"/>
                  </a:schemeClr>
                </a:solidFill>
                <a:latin typeface="Arial"/>
                <a:cs typeface="Arial"/>
              </a:rPr>
              <a:t>independent reviewers use the </a:t>
            </a:r>
            <a:r>
              <a:rPr lang="en-US" sz="2800" b="1">
                <a:solidFill>
                  <a:srgbClr val="CC7C06"/>
                </a:solidFill>
                <a:latin typeface="Arial"/>
                <a:cs typeface="Arial"/>
              </a:rPr>
              <a:t>inclusion and exclusion criteria</a:t>
            </a:r>
            <a:r>
              <a:rPr lang="en-US" sz="2800">
                <a:solidFill>
                  <a:schemeClr val="tx1">
                    <a:lumMod val="75000"/>
                    <a:lumOff val="25000"/>
                  </a:schemeClr>
                </a:solidFill>
                <a:latin typeface="Arial"/>
                <a:cs typeface="Arial"/>
              </a:rPr>
              <a:t> (established in the </a:t>
            </a:r>
            <a:r>
              <a:rPr lang="en-US" sz="2800" b="1">
                <a:solidFill>
                  <a:schemeClr val="tx1">
                    <a:lumMod val="75000"/>
                    <a:lumOff val="25000"/>
                  </a:schemeClr>
                </a:solidFill>
                <a:latin typeface="Arial"/>
                <a:cs typeface="Arial"/>
              </a:rPr>
              <a:t>protocol</a:t>
            </a:r>
            <a:r>
              <a:rPr lang="en-US" sz="2800">
                <a:solidFill>
                  <a:schemeClr val="tx1">
                    <a:lumMod val="75000"/>
                    <a:lumOff val="25000"/>
                  </a:schemeClr>
                </a:solidFill>
                <a:latin typeface="Arial"/>
                <a:cs typeface="Arial"/>
              </a:rPr>
              <a:t>) to select the relevant studies. </a:t>
            </a:r>
            <a:endParaRPr lang="en-US" sz="2800">
              <a:solidFill>
                <a:schemeClr val="tx1">
                  <a:lumMod val="75000"/>
                  <a:lumOff val="25000"/>
                </a:schemeClr>
              </a:solidFill>
              <a:latin typeface="Avenir Next LT Pro"/>
              <a:cs typeface="Arial"/>
            </a:endParaRPr>
          </a:p>
          <a:p>
            <a:endParaRPr lang="en-US" sz="2800">
              <a:solidFill>
                <a:schemeClr val="tx1">
                  <a:lumMod val="75000"/>
                  <a:lumOff val="25000"/>
                </a:schemeClr>
              </a:solidFill>
              <a:latin typeface="Arial"/>
              <a:cs typeface="Arial"/>
            </a:endParaRPr>
          </a:p>
          <a:p>
            <a:r>
              <a:rPr lang="en-US" sz="2800">
                <a:solidFill>
                  <a:schemeClr val="tx1">
                    <a:lumMod val="75000"/>
                    <a:lumOff val="25000"/>
                  </a:schemeClr>
                </a:solidFill>
                <a:latin typeface="Arial"/>
                <a:cs typeface="Arial"/>
              </a:rPr>
              <a:t>A third reviewer can mediate any disagreements.</a:t>
            </a:r>
            <a:endParaRPr lang="en-US" sz="2800">
              <a:solidFill>
                <a:schemeClr val="tx1">
                  <a:lumMod val="75000"/>
                  <a:lumOff val="25000"/>
                </a:schemeClr>
              </a:solidFill>
            </a:endParaRPr>
          </a:p>
          <a:p>
            <a:endParaRPr lang="en-NZ" sz="2800">
              <a:solidFill>
                <a:schemeClr val="tx1">
                  <a:lumMod val="75000"/>
                  <a:lumOff val="25000"/>
                </a:schemeClr>
              </a:solidFill>
              <a:latin typeface="Arial"/>
              <a:ea typeface="+mn-lt"/>
              <a:cs typeface="+mn-lt"/>
            </a:endParaRPr>
          </a:p>
          <a:p>
            <a:r>
              <a:rPr lang="en-US" sz="2800">
                <a:solidFill>
                  <a:schemeClr val="tx1">
                    <a:lumMod val="75000"/>
                    <a:lumOff val="25000"/>
                  </a:schemeClr>
                </a:solidFill>
                <a:latin typeface="Arial"/>
                <a:cs typeface="Arial"/>
              </a:rPr>
              <a:t>There are tools available to help assist you with the screening process:</a:t>
            </a:r>
          </a:p>
        </p:txBody>
      </p:sp>
      <p:sp>
        <p:nvSpPr>
          <p:cNvPr id="3" name="Title 14">
            <a:extLst>
              <a:ext uri="{FF2B5EF4-FFF2-40B4-BE49-F238E27FC236}">
                <a16:creationId xmlns:a16="http://schemas.microsoft.com/office/drawing/2014/main" id="{36BC99AC-1F04-27D7-4C98-A0B3DC83AF3B}"/>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Screening Results</a:t>
            </a:r>
            <a:endParaRPr lang="en-US" sz="1400">
              <a:solidFill>
                <a:schemeClr val="tx1">
                  <a:lumMod val="76000"/>
                  <a:lumOff val="24000"/>
                </a:schemeClr>
              </a:solidFill>
              <a:latin typeface="Arial"/>
              <a:cs typeface="Arial"/>
            </a:endParaRPr>
          </a:p>
        </p:txBody>
      </p:sp>
      <p:grpSp>
        <p:nvGrpSpPr>
          <p:cNvPr id="4" name="Group 3">
            <a:extLst>
              <a:ext uri="{FF2B5EF4-FFF2-40B4-BE49-F238E27FC236}">
                <a16:creationId xmlns:a16="http://schemas.microsoft.com/office/drawing/2014/main" id="{E0AE4E53-DB6E-995D-73BD-AF558292A766}"/>
              </a:ext>
            </a:extLst>
          </p:cNvPr>
          <p:cNvGrpSpPr/>
          <p:nvPr/>
        </p:nvGrpSpPr>
        <p:grpSpPr>
          <a:xfrm>
            <a:off x="-7816" y="6224321"/>
            <a:ext cx="12221305" cy="650730"/>
            <a:chOff x="-7816" y="6224321"/>
            <a:chExt cx="12221305" cy="650730"/>
          </a:xfrm>
        </p:grpSpPr>
        <p:sp>
          <p:nvSpPr>
            <p:cNvPr id="5" name="Rectangle 4">
              <a:extLst>
                <a:ext uri="{FF2B5EF4-FFF2-40B4-BE49-F238E27FC236}">
                  <a16:creationId xmlns:a16="http://schemas.microsoft.com/office/drawing/2014/main" id="{B19D90AE-8675-CD46-B64D-A20D71E4DA45}"/>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A blue and white logo&#10;&#10;Description automatically generated">
              <a:extLst>
                <a:ext uri="{FF2B5EF4-FFF2-40B4-BE49-F238E27FC236}">
                  <a16:creationId xmlns:a16="http://schemas.microsoft.com/office/drawing/2014/main" id="{64B4BE02-6ED2-2858-A1B4-762CC6B4B43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69159370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BAE494A8-4633-B3BF-CABC-3658E1DC6EA7}"/>
              </a:ext>
            </a:extLst>
          </p:cNvPr>
          <p:cNvSpPr txBox="1"/>
          <p:nvPr/>
        </p:nvSpPr>
        <p:spPr>
          <a:xfrm>
            <a:off x="349705" y="1285548"/>
            <a:ext cx="11493985" cy="5262979"/>
          </a:xfrm>
          <a:prstGeom prst="rect">
            <a:avLst/>
          </a:prstGeom>
          <a:noFill/>
        </p:spPr>
        <p:txBody>
          <a:bodyPr wrap="square" lIns="91440" tIns="45720" rIns="91440" bIns="45720" rtlCol="0" anchor="t">
            <a:spAutoFit/>
          </a:bodyPr>
          <a:lstStyle/>
          <a:p>
            <a:pPr marL="342900" indent="-342900">
              <a:buFont typeface="Arial"/>
              <a:buChar char="•"/>
            </a:pPr>
            <a:r>
              <a:rPr lang="en-US" sz="2400" b="1">
                <a:solidFill>
                  <a:srgbClr val="CC7C06"/>
                </a:solidFill>
                <a:latin typeface="Arial"/>
                <a:ea typeface="+mn-lt"/>
                <a:cs typeface="+mn-lt"/>
              </a:rPr>
              <a:t>Pre-screening:</a:t>
            </a:r>
            <a:r>
              <a:rPr lang="en-US" sz="2400">
                <a:solidFill>
                  <a:schemeClr val="tx1">
                    <a:lumMod val="75000"/>
                    <a:lumOff val="25000"/>
                  </a:schemeClr>
                </a:solidFill>
                <a:latin typeface="Arial"/>
                <a:ea typeface="+mn-lt"/>
                <a:cs typeface="+mn-lt"/>
              </a:rPr>
              <a:t> Record the numbers of results from each database (or other source) before screening commences. </a:t>
            </a:r>
            <a:r>
              <a:rPr lang="en-US" sz="2400" b="1">
                <a:solidFill>
                  <a:schemeClr val="tx1">
                    <a:lumMod val="75000"/>
                    <a:lumOff val="25000"/>
                  </a:schemeClr>
                </a:solidFill>
                <a:latin typeface="Arial"/>
                <a:ea typeface="+mn-lt"/>
                <a:cs typeface="+mn-lt"/>
              </a:rPr>
              <a:t>PRISMA Statement</a:t>
            </a:r>
            <a:r>
              <a:rPr lang="en-US" sz="2400">
                <a:solidFill>
                  <a:schemeClr val="tx1">
                    <a:lumMod val="75000"/>
                    <a:lumOff val="25000"/>
                  </a:schemeClr>
                </a:solidFill>
                <a:latin typeface="Arial"/>
                <a:ea typeface="+mn-lt"/>
                <a:cs typeface="+mn-lt"/>
              </a:rPr>
              <a:t> is useful here.</a:t>
            </a:r>
            <a:endParaRPr lang="en-US" sz="2400">
              <a:solidFill>
                <a:schemeClr val="tx1">
                  <a:lumMod val="75000"/>
                  <a:lumOff val="25000"/>
                </a:schemeClr>
              </a:solidFill>
              <a:latin typeface="Arial"/>
              <a:cs typeface="Arial"/>
            </a:endParaRPr>
          </a:p>
          <a:p>
            <a:pPr marL="342900" indent="-342900">
              <a:buFont typeface="Arial"/>
              <a:buChar char="•"/>
            </a:pPr>
            <a:endParaRPr lang="en-US" sz="2400">
              <a:solidFill>
                <a:schemeClr val="tx1">
                  <a:lumMod val="75000"/>
                  <a:lumOff val="25000"/>
                </a:schemeClr>
              </a:solidFill>
              <a:latin typeface="Arial"/>
              <a:ea typeface="+mn-lt"/>
              <a:cs typeface="+mn-lt"/>
            </a:endParaRPr>
          </a:p>
          <a:p>
            <a:pPr marL="342900" indent="-342900">
              <a:buFont typeface="Arial"/>
              <a:buChar char="•"/>
            </a:pPr>
            <a:r>
              <a:rPr lang="en-US" sz="2400" b="1">
                <a:solidFill>
                  <a:srgbClr val="CC7C06"/>
                </a:solidFill>
                <a:latin typeface="Arial"/>
                <a:ea typeface="+mn-lt"/>
                <a:cs typeface="+mn-lt"/>
              </a:rPr>
              <a:t>Remove duplicates:</a:t>
            </a:r>
            <a:r>
              <a:rPr lang="en-US" sz="2400">
                <a:solidFill>
                  <a:schemeClr val="tx1">
                    <a:lumMod val="75000"/>
                    <a:lumOff val="25000"/>
                  </a:schemeClr>
                </a:solidFill>
                <a:latin typeface="Arial"/>
                <a:ea typeface="+mn-lt"/>
                <a:cs typeface="+mn-lt"/>
              </a:rPr>
              <a:t> Most reference managers have a tool to facilitate this, or you can do it by hand in Excel, etc.</a:t>
            </a:r>
            <a:endParaRPr lang="en-US" sz="2400">
              <a:solidFill>
                <a:schemeClr val="tx1">
                  <a:lumMod val="75000"/>
                  <a:lumOff val="25000"/>
                </a:schemeClr>
              </a:solidFill>
              <a:latin typeface="Arial"/>
              <a:cs typeface="Arial"/>
            </a:endParaRPr>
          </a:p>
          <a:p>
            <a:pPr marL="342900" indent="-342900">
              <a:buFont typeface="Arial"/>
              <a:buChar char="•"/>
            </a:pPr>
            <a:endParaRPr lang="en-US" sz="2400">
              <a:solidFill>
                <a:schemeClr val="tx1">
                  <a:lumMod val="75000"/>
                  <a:lumOff val="25000"/>
                </a:schemeClr>
              </a:solidFill>
              <a:latin typeface="Arial"/>
              <a:ea typeface="+mn-lt"/>
              <a:cs typeface="+mn-lt"/>
            </a:endParaRPr>
          </a:p>
          <a:p>
            <a:pPr marL="342900" indent="-342900">
              <a:buFont typeface="Arial"/>
              <a:buChar char="•"/>
            </a:pPr>
            <a:r>
              <a:rPr lang="en-US" sz="2400" b="1">
                <a:solidFill>
                  <a:srgbClr val="CC7C06"/>
                </a:solidFill>
                <a:latin typeface="Arial"/>
                <a:ea typeface="+mn-lt"/>
                <a:cs typeface="+mn-lt"/>
              </a:rPr>
              <a:t>Title/abstract screening:</a:t>
            </a:r>
            <a:r>
              <a:rPr lang="en-US" sz="2400">
                <a:solidFill>
                  <a:schemeClr val="tx1">
                    <a:lumMod val="75000"/>
                    <a:lumOff val="25000"/>
                  </a:schemeClr>
                </a:solidFill>
                <a:latin typeface="Arial"/>
                <a:ea typeface="+mn-lt"/>
                <a:cs typeface="+mn-lt"/>
              </a:rPr>
              <a:t> Reviewers scan titles and abstracts to see if they match the inclusion/exclusion criteria or have some value to the systematic review. </a:t>
            </a:r>
          </a:p>
          <a:p>
            <a:pPr marL="342900" indent="-342900">
              <a:buFont typeface="Arial"/>
              <a:buChar char="•"/>
            </a:pPr>
            <a:endParaRPr lang="en-US" sz="2400">
              <a:solidFill>
                <a:schemeClr val="tx1">
                  <a:lumMod val="75000"/>
                  <a:lumOff val="25000"/>
                </a:schemeClr>
              </a:solidFill>
              <a:latin typeface="Arial"/>
              <a:ea typeface="+mn-lt"/>
              <a:cs typeface="+mn-lt"/>
            </a:endParaRPr>
          </a:p>
          <a:p>
            <a:pPr marL="342900" indent="-342900">
              <a:buFont typeface="Arial"/>
              <a:buChar char="•"/>
            </a:pPr>
            <a:r>
              <a:rPr lang="en-US" sz="2400" b="1">
                <a:solidFill>
                  <a:srgbClr val="CC7C06"/>
                </a:solidFill>
                <a:latin typeface="Arial"/>
                <a:ea typeface="+mn-lt"/>
                <a:cs typeface="+mn-lt"/>
              </a:rPr>
              <a:t>Full-text screening:</a:t>
            </a:r>
            <a:r>
              <a:rPr lang="en-US" sz="2400">
                <a:solidFill>
                  <a:schemeClr val="tx1">
                    <a:lumMod val="75000"/>
                    <a:lumOff val="25000"/>
                  </a:schemeClr>
                </a:solidFill>
                <a:latin typeface="Arial"/>
                <a:ea typeface="+mn-lt"/>
                <a:cs typeface="+mn-lt"/>
              </a:rPr>
              <a:t> Reviewers look through the full-text of included articles to fine-tune the final collection of articles that will contribute to the review. You will need to provide reasons for exclusion at this step. </a:t>
            </a:r>
            <a:endParaRPr lang="en-US" sz="2400">
              <a:solidFill>
                <a:schemeClr val="tx1">
                  <a:lumMod val="75000"/>
                  <a:lumOff val="25000"/>
                </a:schemeClr>
              </a:solidFill>
              <a:latin typeface="Arial"/>
              <a:cs typeface="Arial"/>
            </a:endParaRPr>
          </a:p>
          <a:p>
            <a:pPr marL="342900" indent="-342900">
              <a:buFont typeface="Arial"/>
              <a:buChar char="•"/>
            </a:pPr>
            <a:endParaRPr lang="en-US" sz="2400">
              <a:solidFill>
                <a:schemeClr val="tx1">
                  <a:lumMod val="75000"/>
                  <a:lumOff val="25000"/>
                </a:schemeClr>
              </a:solidFill>
              <a:latin typeface="Arial"/>
              <a:cs typeface="Arial"/>
            </a:endParaRPr>
          </a:p>
        </p:txBody>
      </p:sp>
      <p:sp>
        <p:nvSpPr>
          <p:cNvPr id="3" name="Title 14">
            <a:extLst>
              <a:ext uri="{FF2B5EF4-FFF2-40B4-BE49-F238E27FC236}">
                <a16:creationId xmlns:a16="http://schemas.microsoft.com/office/drawing/2014/main" id="{B277665A-AD30-7DE6-EFDD-84B3B80C55FE}"/>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Steps for Screening Results</a:t>
            </a:r>
            <a:endParaRPr lang="en-US" sz="1400">
              <a:solidFill>
                <a:schemeClr val="tx1">
                  <a:lumMod val="76000"/>
                  <a:lumOff val="24000"/>
                </a:schemeClr>
              </a:solidFill>
              <a:latin typeface="Arial"/>
              <a:cs typeface="Arial"/>
            </a:endParaRPr>
          </a:p>
        </p:txBody>
      </p:sp>
      <p:grpSp>
        <p:nvGrpSpPr>
          <p:cNvPr id="4" name="Group 3">
            <a:extLst>
              <a:ext uri="{FF2B5EF4-FFF2-40B4-BE49-F238E27FC236}">
                <a16:creationId xmlns:a16="http://schemas.microsoft.com/office/drawing/2014/main" id="{D15405C8-5F01-AB15-76BC-22B386A3C20A}"/>
              </a:ext>
            </a:extLst>
          </p:cNvPr>
          <p:cNvGrpSpPr/>
          <p:nvPr/>
        </p:nvGrpSpPr>
        <p:grpSpPr>
          <a:xfrm>
            <a:off x="-7816" y="6224321"/>
            <a:ext cx="12221305" cy="650730"/>
            <a:chOff x="-7816" y="6224321"/>
            <a:chExt cx="12221305" cy="650730"/>
          </a:xfrm>
        </p:grpSpPr>
        <p:sp>
          <p:nvSpPr>
            <p:cNvPr id="5" name="Rectangle 4">
              <a:extLst>
                <a:ext uri="{FF2B5EF4-FFF2-40B4-BE49-F238E27FC236}">
                  <a16:creationId xmlns:a16="http://schemas.microsoft.com/office/drawing/2014/main" id="{E42159C6-BAD1-BD04-FEC1-96DF719FA3C2}"/>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A blue and white logo&#10;&#10;Description automatically generated">
              <a:extLst>
                <a:ext uri="{FF2B5EF4-FFF2-40B4-BE49-F238E27FC236}">
                  <a16:creationId xmlns:a16="http://schemas.microsoft.com/office/drawing/2014/main" id="{AABB7E2A-962A-8C92-B6F2-1E34010C98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90620491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itle 14">
            <a:extLst>
              <a:ext uri="{FF2B5EF4-FFF2-40B4-BE49-F238E27FC236}">
                <a16:creationId xmlns:a16="http://schemas.microsoft.com/office/drawing/2014/main" id="{F5C584E9-F6D8-68EA-C9EB-C9F7399501F5}"/>
              </a:ext>
            </a:extLst>
          </p:cNvPr>
          <p:cNvSpPr txBox="1">
            <a:spLocks/>
          </p:cNvSpPr>
          <p:nvPr/>
        </p:nvSpPr>
        <p:spPr>
          <a:xfrm>
            <a:off x="406253" y="248961"/>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Appraise Studies</a:t>
            </a:r>
            <a:endParaRPr lang="en-US"/>
          </a:p>
        </p:txBody>
      </p:sp>
      <p:sp>
        <p:nvSpPr>
          <p:cNvPr id="5" name="TextBox 4">
            <a:extLst>
              <a:ext uri="{FF2B5EF4-FFF2-40B4-BE49-F238E27FC236}">
                <a16:creationId xmlns:a16="http://schemas.microsoft.com/office/drawing/2014/main" id="{06C724B0-04BC-3943-D9F4-9E1780073BB6}"/>
              </a:ext>
            </a:extLst>
          </p:cNvPr>
          <p:cNvSpPr txBox="1"/>
          <p:nvPr/>
        </p:nvSpPr>
        <p:spPr>
          <a:xfrm>
            <a:off x="411406" y="1149325"/>
            <a:ext cx="11059064" cy="3970318"/>
          </a:xfrm>
          <a:prstGeom prst="rect">
            <a:avLst/>
          </a:prstGeom>
          <a:noFill/>
        </p:spPr>
        <p:txBody>
          <a:bodyPr wrap="square" lIns="91440" tIns="45720" rIns="91440" bIns="45720" rtlCol="0" anchor="t">
            <a:spAutoFit/>
          </a:bodyPr>
          <a:lstStyle/>
          <a:p>
            <a:r>
              <a:rPr lang="en-NZ" sz="2800">
                <a:solidFill>
                  <a:schemeClr val="tx1">
                    <a:lumMod val="75000"/>
                    <a:lumOff val="25000"/>
                  </a:schemeClr>
                </a:solidFill>
                <a:latin typeface="Arial"/>
                <a:ea typeface="+mn-lt"/>
                <a:cs typeface="+mn-lt"/>
              </a:rPr>
              <a:t>Critical appraisal involves </a:t>
            </a:r>
            <a:r>
              <a:rPr lang="en-NZ" sz="2800" b="1">
                <a:solidFill>
                  <a:srgbClr val="CC7C06"/>
                </a:solidFill>
                <a:latin typeface="Arial"/>
                <a:ea typeface="+mn-lt"/>
                <a:cs typeface="+mn-lt"/>
              </a:rPr>
              <a:t>evaluating the quality and reliability</a:t>
            </a:r>
            <a:r>
              <a:rPr lang="en-NZ" sz="2800">
                <a:solidFill>
                  <a:schemeClr val="tx1">
                    <a:lumMod val="75000"/>
                    <a:lumOff val="25000"/>
                  </a:schemeClr>
                </a:solidFill>
                <a:latin typeface="Arial"/>
                <a:ea typeface="+mn-lt"/>
                <a:cs typeface="+mn-lt"/>
              </a:rPr>
              <a:t> of the studies you include. This ensures that the evidence you use is strong and trustworthy.</a:t>
            </a:r>
          </a:p>
          <a:p>
            <a:endParaRPr lang="en-NZ" sz="2800">
              <a:solidFill>
                <a:schemeClr val="tx1">
                  <a:lumMod val="75000"/>
                  <a:lumOff val="25000"/>
                </a:schemeClr>
              </a:solidFill>
              <a:latin typeface="Arial"/>
              <a:ea typeface="+mn-lt"/>
              <a:cs typeface="+mn-lt"/>
            </a:endParaRPr>
          </a:p>
          <a:p>
            <a:r>
              <a:rPr lang="en-NZ" sz="2800">
                <a:solidFill>
                  <a:schemeClr val="tx1">
                    <a:lumMod val="76000"/>
                    <a:lumOff val="24000"/>
                  </a:schemeClr>
                </a:solidFill>
                <a:latin typeface="Arial"/>
                <a:ea typeface="+mn-lt"/>
                <a:cs typeface="+mn-lt"/>
              </a:rPr>
              <a:t>The </a:t>
            </a:r>
            <a:r>
              <a:rPr lang="en-NZ" sz="2800">
                <a:solidFill>
                  <a:srgbClr val="B12072"/>
                </a:solidFill>
                <a:latin typeface="Arial"/>
                <a:ea typeface="+mn-lt"/>
                <a:cs typeface="+mn-lt"/>
                <a:hlinkClick r:id="rId3">
                  <a:extLst>
                    <a:ext uri="{A12FA001-AC4F-418D-AE19-62706E023703}">
                      <ahyp:hlinkClr xmlns:ahyp="http://schemas.microsoft.com/office/drawing/2018/hyperlinkcolor" val="tx"/>
                    </a:ext>
                  </a:extLst>
                </a:hlinkClick>
              </a:rPr>
              <a:t>process for appraising studies</a:t>
            </a:r>
            <a:r>
              <a:rPr lang="en-NZ" sz="2800">
                <a:solidFill>
                  <a:srgbClr val="B12072"/>
                </a:solidFill>
                <a:latin typeface="Arial"/>
                <a:ea typeface="+mn-lt"/>
                <a:cs typeface="+mn-lt"/>
              </a:rPr>
              <a:t> </a:t>
            </a:r>
            <a:r>
              <a:rPr lang="en-NZ" sz="2800">
                <a:solidFill>
                  <a:schemeClr val="tx1">
                    <a:lumMod val="75000"/>
                    <a:lumOff val="25000"/>
                  </a:schemeClr>
                </a:solidFill>
                <a:latin typeface="Arial"/>
                <a:ea typeface="+mn-lt"/>
                <a:cs typeface="+mn-lt"/>
              </a:rPr>
              <a:t>is available on our Systematic Review Guide. </a:t>
            </a:r>
          </a:p>
          <a:p>
            <a:endParaRPr lang="en-NZ" sz="2800">
              <a:solidFill>
                <a:schemeClr val="tx1">
                  <a:lumMod val="75000"/>
                  <a:lumOff val="25000"/>
                </a:schemeClr>
              </a:solidFill>
              <a:latin typeface="Arial"/>
              <a:ea typeface="+mn-lt"/>
              <a:cs typeface="+mn-lt"/>
            </a:endParaRPr>
          </a:p>
          <a:p>
            <a:r>
              <a:rPr lang="en-NZ" sz="2800">
                <a:solidFill>
                  <a:schemeClr val="tx1">
                    <a:lumMod val="75000"/>
                    <a:lumOff val="25000"/>
                  </a:schemeClr>
                </a:solidFill>
                <a:latin typeface="Arial"/>
                <a:ea typeface="+mn-lt"/>
                <a:cs typeface="+mn-lt"/>
              </a:rPr>
              <a:t>We also have a list of </a:t>
            </a:r>
            <a:r>
              <a:rPr lang="en-NZ" sz="2800">
                <a:solidFill>
                  <a:srgbClr val="B12072"/>
                </a:solidFill>
                <a:latin typeface="Arial"/>
                <a:ea typeface="+mn-lt"/>
                <a:cs typeface="+mn-lt"/>
                <a:hlinkClick r:id="rId4">
                  <a:extLst>
                    <a:ext uri="{A12FA001-AC4F-418D-AE19-62706E023703}">
                      <ahyp:hlinkClr xmlns:ahyp="http://schemas.microsoft.com/office/drawing/2018/hyperlinkcolor" val="tx"/>
                    </a:ext>
                  </a:extLst>
                </a:hlinkClick>
              </a:rPr>
              <a:t>recommended appraisal tools and checklists</a:t>
            </a:r>
            <a:r>
              <a:rPr lang="en-NZ" sz="2800">
                <a:solidFill>
                  <a:schemeClr val="tx1">
                    <a:lumMod val="75000"/>
                    <a:lumOff val="25000"/>
                  </a:schemeClr>
                </a:solidFill>
                <a:latin typeface="Arial"/>
                <a:ea typeface="+mn-lt"/>
                <a:cs typeface="+mn-lt"/>
              </a:rPr>
              <a:t> for a variety of study types. </a:t>
            </a:r>
          </a:p>
        </p:txBody>
      </p:sp>
      <p:grpSp>
        <p:nvGrpSpPr>
          <p:cNvPr id="17" name="Group 16">
            <a:extLst>
              <a:ext uri="{FF2B5EF4-FFF2-40B4-BE49-F238E27FC236}">
                <a16:creationId xmlns:a16="http://schemas.microsoft.com/office/drawing/2014/main" id="{7FE92D4B-1F55-4E1B-B762-AD71B200FE41}"/>
              </a:ext>
            </a:extLst>
          </p:cNvPr>
          <p:cNvGrpSpPr/>
          <p:nvPr/>
        </p:nvGrpSpPr>
        <p:grpSpPr>
          <a:xfrm>
            <a:off x="-7816" y="6224321"/>
            <a:ext cx="12221305" cy="650730"/>
            <a:chOff x="-7816" y="6224321"/>
            <a:chExt cx="12221305" cy="650730"/>
          </a:xfrm>
        </p:grpSpPr>
        <p:sp>
          <p:nvSpPr>
            <p:cNvPr id="18" name="Rectangle 17">
              <a:extLst>
                <a:ext uri="{FF2B5EF4-FFF2-40B4-BE49-F238E27FC236}">
                  <a16:creationId xmlns:a16="http://schemas.microsoft.com/office/drawing/2014/main" id="{ABE063FF-11BF-762B-7582-A294999BF7E4}"/>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0" name="Picture 19" descr="A blue and white logo&#10;&#10;Description automatically generated">
              <a:extLst>
                <a:ext uri="{FF2B5EF4-FFF2-40B4-BE49-F238E27FC236}">
                  <a16:creationId xmlns:a16="http://schemas.microsoft.com/office/drawing/2014/main" id="{46C1D04A-1560-D6C4-C3EE-7D977DBD34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2410343605"/>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D12B1AA-0B0D-7784-3B69-067A7EACAC4A}"/>
              </a:ext>
            </a:extLst>
          </p:cNvPr>
          <p:cNvSpPr txBox="1"/>
          <p:nvPr/>
        </p:nvSpPr>
        <p:spPr>
          <a:xfrm>
            <a:off x="431598" y="1187158"/>
            <a:ext cx="11172245" cy="3970318"/>
          </a:xfrm>
          <a:prstGeom prst="rect">
            <a:avLst/>
          </a:prstGeom>
          <a:noFill/>
        </p:spPr>
        <p:txBody>
          <a:bodyPr wrap="square" lIns="91440" tIns="45720" rIns="91440" bIns="45720" anchor="t">
            <a:spAutoFit/>
          </a:bodyPr>
          <a:lstStyle/>
          <a:p>
            <a:r>
              <a:rPr lang="en-US" sz="2800">
                <a:solidFill>
                  <a:schemeClr val="tx1">
                    <a:lumMod val="75000"/>
                    <a:lumOff val="25000"/>
                  </a:schemeClr>
                </a:solidFill>
                <a:latin typeface="Arial"/>
                <a:ea typeface="+mn-lt"/>
                <a:cs typeface="+mn-lt"/>
              </a:rPr>
              <a:t>Data extraction involves </a:t>
            </a:r>
            <a:r>
              <a:rPr lang="en-US" sz="2800" err="1">
                <a:solidFill>
                  <a:schemeClr val="tx1">
                    <a:lumMod val="75000"/>
                    <a:lumOff val="25000"/>
                  </a:schemeClr>
                </a:solidFill>
                <a:latin typeface="Arial"/>
                <a:ea typeface="+mn-lt"/>
                <a:cs typeface="+mn-lt"/>
              </a:rPr>
              <a:t>summarising</a:t>
            </a:r>
            <a:r>
              <a:rPr lang="en-US" sz="2800">
                <a:solidFill>
                  <a:schemeClr val="tx1">
                    <a:lumMod val="75000"/>
                    <a:lumOff val="25000"/>
                  </a:schemeClr>
                </a:solidFill>
                <a:latin typeface="Arial"/>
                <a:ea typeface="+mn-lt"/>
                <a:cs typeface="+mn-lt"/>
              </a:rPr>
              <a:t> studies in a consistent format for later synthesis and identifying any numerical data needed.</a:t>
            </a:r>
            <a:endParaRPr lang="en-US" sz="2800">
              <a:solidFill>
                <a:schemeClr val="tx1">
                  <a:lumMod val="75000"/>
                  <a:lumOff val="25000"/>
                </a:schemeClr>
              </a:solidFill>
              <a:latin typeface="Arial"/>
              <a:cs typeface="Arial"/>
            </a:endParaRPr>
          </a:p>
          <a:p>
            <a:endParaRPr lang="en-US" sz="2800">
              <a:solidFill>
                <a:schemeClr val="tx1">
                  <a:lumMod val="75000"/>
                  <a:lumOff val="25000"/>
                </a:schemeClr>
              </a:solidFill>
              <a:latin typeface="Arial"/>
              <a:ea typeface="+mn-lt"/>
              <a:cs typeface="+mn-lt"/>
            </a:endParaRPr>
          </a:p>
          <a:p>
            <a:r>
              <a:rPr lang="en-US" sz="2800">
                <a:solidFill>
                  <a:schemeClr val="tx1">
                    <a:lumMod val="75000"/>
                    <a:lumOff val="25000"/>
                  </a:schemeClr>
                </a:solidFill>
                <a:latin typeface="Arial"/>
                <a:ea typeface="+mn-lt"/>
                <a:cs typeface="+mn-lt"/>
              </a:rPr>
              <a:t>Elements of each study, such as </a:t>
            </a:r>
            <a:r>
              <a:rPr lang="en-US" sz="2800" b="1">
                <a:solidFill>
                  <a:srgbClr val="CC7C06"/>
                </a:solidFill>
                <a:latin typeface="Arial"/>
                <a:ea typeface="+mn-lt"/>
                <a:cs typeface="+mn-lt"/>
              </a:rPr>
              <a:t>methods, participants, setting, interventions, outcome, results, and publications</a:t>
            </a:r>
            <a:r>
              <a:rPr lang="en-US" sz="2800">
                <a:solidFill>
                  <a:schemeClr val="tx1">
                    <a:lumMod val="75000"/>
                    <a:lumOff val="25000"/>
                  </a:schemeClr>
                </a:solidFill>
                <a:latin typeface="Arial"/>
                <a:ea typeface="+mn-lt"/>
                <a:cs typeface="+mn-lt"/>
              </a:rPr>
              <a:t>, etc. will be noted down into </a:t>
            </a:r>
            <a:r>
              <a:rPr lang="en-US" sz="2800" i="0">
                <a:solidFill>
                  <a:schemeClr val="tx1">
                    <a:lumMod val="75000"/>
                    <a:lumOff val="25000"/>
                  </a:schemeClr>
                </a:solidFill>
                <a:effectLst/>
                <a:latin typeface="Arial"/>
                <a:ea typeface="+mn-lt"/>
                <a:cs typeface="+mn-lt"/>
              </a:rPr>
              <a:t>a </a:t>
            </a:r>
            <a:r>
              <a:rPr lang="en-US" sz="2800">
                <a:solidFill>
                  <a:schemeClr val="tx1">
                    <a:lumMod val="75000"/>
                    <a:lumOff val="25000"/>
                  </a:schemeClr>
                </a:solidFill>
                <a:latin typeface="Arial"/>
                <a:ea typeface="+mn-lt"/>
                <a:cs typeface="+mn-lt"/>
              </a:rPr>
              <a:t>data extraction </a:t>
            </a:r>
            <a:r>
              <a:rPr lang="en-US" sz="2800" i="0">
                <a:solidFill>
                  <a:schemeClr val="tx1">
                    <a:lumMod val="75000"/>
                    <a:lumOff val="25000"/>
                  </a:schemeClr>
                </a:solidFill>
                <a:effectLst/>
                <a:latin typeface="Arial"/>
                <a:ea typeface="+mn-lt"/>
                <a:cs typeface="+mn-lt"/>
              </a:rPr>
              <a:t>form</a:t>
            </a:r>
            <a:r>
              <a:rPr lang="en-US" sz="2800">
                <a:solidFill>
                  <a:schemeClr val="tx1">
                    <a:lumMod val="75000"/>
                    <a:lumOff val="25000"/>
                  </a:schemeClr>
                </a:solidFill>
                <a:latin typeface="Arial"/>
                <a:ea typeface="+mn-lt"/>
                <a:cs typeface="+mn-lt"/>
              </a:rPr>
              <a:t>.</a:t>
            </a:r>
            <a:endParaRPr lang="en-US" sz="2400">
              <a:solidFill>
                <a:schemeClr val="tx1">
                  <a:lumMod val="75000"/>
                  <a:lumOff val="25000"/>
                </a:schemeClr>
              </a:solidFill>
              <a:latin typeface="Arial"/>
              <a:ea typeface="+mn-lt"/>
              <a:cs typeface="Arial"/>
            </a:endParaRPr>
          </a:p>
          <a:p>
            <a:endParaRPr lang="en-US" sz="2800">
              <a:solidFill>
                <a:schemeClr val="tx1">
                  <a:lumMod val="75000"/>
                  <a:lumOff val="25000"/>
                </a:schemeClr>
              </a:solidFill>
              <a:latin typeface="Arial"/>
              <a:cs typeface="Arial"/>
            </a:endParaRPr>
          </a:p>
          <a:p>
            <a:r>
              <a:rPr lang="en-US" sz="2800">
                <a:solidFill>
                  <a:schemeClr val="tx1">
                    <a:lumMod val="75000"/>
                    <a:lumOff val="25000"/>
                  </a:schemeClr>
                </a:solidFill>
                <a:latin typeface="Arial"/>
                <a:cs typeface="Arial"/>
              </a:rPr>
              <a:t>The </a:t>
            </a:r>
            <a:r>
              <a:rPr lang="en-US" sz="2800">
                <a:solidFill>
                  <a:srgbClr val="B12072"/>
                </a:solidFill>
                <a:latin typeface="Arial"/>
                <a:cs typeface="Arial"/>
                <a:hlinkClick r:id="rId3">
                  <a:extLst>
                    <a:ext uri="{A12FA001-AC4F-418D-AE19-62706E023703}">
                      <ahyp:hlinkClr xmlns:ahyp="http://schemas.microsoft.com/office/drawing/2018/hyperlinkcolor" val="tx"/>
                    </a:ext>
                  </a:extLst>
                </a:hlinkClick>
              </a:rPr>
              <a:t>section on extracting data</a:t>
            </a:r>
            <a:r>
              <a:rPr lang="en-US" sz="2800">
                <a:solidFill>
                  <a:schemeClr val="tx1">
                    <a:lumMod val="75000"/>
                    <a:lumOff val="25000"/>
                  </a:schemeClr>
                </a:solidFill>
                <a:latin typeface="Arial"/>
                <a:cs typeface="Arial"/>
              </a:rPr>
              <a:t> in the Systematic Review Guide has an overview of steps and templates to guide you. </a:t>
            </a:r>
          </a:p>
        </p:txBody>
      </p:sp>
      <p:grpSp>
        <p:nvGrpSpPr>
          <p:cNvPr id="3" name="Group 2">
            <a:extLst>
              <a:ext uri="{FF2B5EF4-FFF2-40B4-BE49-F238E27FC236}">
                <a16:creationId xmlns:a16="http://schemas.microsoft.com/office/drawing/2014/main" id="{65EBCB5D-592C-7AB2-3558-8478768F6383}"/>
              </a:ext>
            </a:extLst>
          </p:cNvPr>
          <p:cNvGrpSpPr/>
          <p:nvPr/>
        </p:nvGrpSpPr>
        <p:grpSpPr>
          <a:xfrm>
            <a:off x="-7816" y="6224321"/>
            <a:ext cx="12221305" cy="650730"/>
            <a:chOff x="-7816" y="6224321"/>
            <a:chExt cx="12221305" cy="650730"/>
          </a:xfrm>
        </p:grpSpPr>
        <p:sp>
          <p:nvSpPr>
            <p:cNvPr id="4" name="Rectangle 3">
              <a:extLst>
                <a:ext uri="{FF2B5EF4-FFF2-40B4-BE49-F238E27FC236}">
                  <a16:creationId xmlns:a16="http://schemas.microsoft.com/office/drawing/2014/main" id="{FA71D127-D347-C433-BEB3-1C8BC9D30C0C}"/>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descr="A blue and white logo&#10;&#10;Description automatically generated">
              <a:extLst>
                <a:ext uri="{FF2B5EF4-FFF2-40B4-BE49-F238E27FC236}">
                  <a16:creationId xmlns:a16="http://schemas.microsoft.com/office/drawing/2014/main" id="{7B75A5CB-5821-C8DD-2D56-9E3103FE3E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6" name="Title 14">
            <a:extLst>
              <a:ext uri="{FF2B5EF4-FFF2-40B4-BE49-F238E27FC236}">
                <a16:creationId xmlns:a16="http://schemas.microsoft.com/office/drawing/2014/main" id="{BEA11CB2-1F7F-2E47-620B-0A1E64EC9CFE}"/>
              </a:ext>
            </a:extLst>
          </p:cNvPr>
          <p:cNvSpPr txBox="1">
            <a:spLocks/>
          </p:cNvSpPr>
          <p:nvPr/>
        </p:nvSpPr>
        <p:spPr>
          <a:xfrm>
            <a:off x="406253" y="248961"/>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Extract Data</a:t>
            </a:r>
            <a:endParaRPr lang="en-US">
              <a:solidFill>
                <a:schemeClr val="tx1">
                  <a:lumMod val="76000"/>
                  <a:lumOff val="24000"/>
                </a:schemeClr>
              </a:solidFill>
            </a:endParaRPr>
          </a:p>
        </p:txBody>
      </p:sp>
    </p:spTree>
    <p:extLst>
      <p:ext uri="{BB962C8B-B14F-4D97-AF65-F5344CB8AC3E}">
        <p14:creationId xmlns:p14="http://schemas.microsoft.com/office/powerpoint/2010/main" val="1681382765"/>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0F5BD63C-076D-2258-7C9F-85C400EFF4D2}"/>
              </a:ext>
            </a:extLst>
          </p:cNvPr>
          <p:cNvGrpSpPr/>
          <p:nvPr/>
        </p:nvGrpSpPr>
        <p:grpSpPr>
          <a:xfrm>
            <a:off x="5942928" y="1553664"/>
            <a:ext cx="5966535" cy="4158062"/>
            <a:chOff x="5737784" y="1477437"/>
            <a:chExt cx="5966535" cy="4158062"/>
          </a:xfrm>
        </p:grpSpPr>
        <p:grpSp>
          <p:nvGrpSpPr>
            <p:cNvPr id="2" name="Group 1">
              <a:extLst>
                <a:ext uri="{FF2B5EF4-FFF2-40B4-BE49-F238E27FC236}">
                  <a16:creationId xmlns:a16="http://schemas.microsoft.com/office/drawing/2014/main" id="{0D304C72-D2C3-390B-1767-4202A94B409C}"/>
                </a:ext>
              </a:extLst>
            </p:cNvPr>
            <p:cNvGrpSpPr/>
            <p:nvPr/>
          </p:nvGrpSpPr>
          <p:grpSpPr>
            <a:xfrm>
              <a:off x="5737784" y="1477437"/>
              <a:ext cx="5966535" cy="807726"/>
              <a:chOff x="5475768" y="2150942"/>
              <a:chExt cx="2169042" cy="807726"/>
            </a:xfrm>
          </p:grpSpPr>
          <p:sp>
            <p:nvSpPr>
              <p:cNvPr id="4" name="Rectangle: Rounded Corners 3">
                <a:extLst>
                  <a:ext uri="{FF2B5EF4-FFF2-40B4-BE49-F238E27FC236}">
                    <a16:creationId xmlns:a16="http://schemas.microsoft.com/office/drawing/2014/main" id="{8D6B9F44-5B91-2DFE-B1AE-AD9FC8B0073C}"/>
                  </a:ext>
                </a:extLst>
              </p:cNvPr>
              <p:cNvSpPr/>
              <p:nvPr/>
            </p:nvSpPr>
            <p:spPr>
              <a:xfrm>
                <a:off x="5475768" y="2150942"/>
                <a:ext cx="2169042" cy="807726"/>
              </a:xfrm>
              <a:prstGeom prst="roundRect">
                <a:avLst/>
              </a:prstGeom>
              <a:solidFill>
                <a:srgbClr val="F8A0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2000"/>
              </a:p>
            </p:txBody>
          </p:sp>
          <p:sp>
            <p:nvSpPr>
              <p:cNvPr id="6" name="TextBox 5">
                <a:extLst>
                  <a:ext uri="{FF2B5EF4-FFF2-40B4-BE49-F238E27FC236}">
                    <a16:creationId xmlns:a16="http://schemas.microsoft.com/office/drawing/2014/main" id="{EA7D7AF1-546E-3378-7A6E-0170CF1F0879}"/>
                  </a:ext>
                </a:extLst>
              </p:cNvPr>
              <p:cNvSpPr txBox="1"/>
              <p:nvPr/>
            </p:nvSpPr>
            <p:spPr>
              <a:xfrm>
                <a:off x="5534247" y="2309888"/>
                <a:ext cx="2052084" cy="523220"/>
              </a:xfrm>
              <a:prstGeom prst="rect">
                <a:avLst/>
              </a:prstGeom>
              <a:noFill/>
            </p:spPr>
            <p:txBody>
              <a:bodyPr wrap="square" lIns="91440" tIns="45720" rIns="91440" bIns="45720" rtlCol="0" anchor="ctr">
                <a:spAutoFit/>
              </a:bodyPr>
              <a:lstStyle/>
              <a:p>
                <a:pPr algn="ctr"/>
                <a:r>
                  <a:rPr lang="en-NZ" sz="2800" b="1">
                    <a:solidFill>
                      <a:schemeClr val="tx1">
                        <a:lumMod val="76000"/>
                        <a:lumOff val="24000"/>
                      </a:schemeClr>
                    </a:solidFill>
                    <a:latin typeface="Arial"/>
                    <a:cs typeface="Arial"/>
                  </a:rPr>
                  <a:t>Synthesis</a:t>
                </a:r>
              </a:p>
            </p:txBody>
          </p:sp>
        </p:grpSp>
        <p:sp>
          <p:nvSpPr>
            <p:cNvPr id="8" name="TextBox 7">
              <a:extLst>
                <a:ext uri="{FF2B5EF4-FFF2-40B4-BE49-F238E27FC236}">
                  <a16:creationId xmlns:a16="http://schemas.microsoft.com/office/drawing/2014/main" id="{C7C84040-583B-E15E-520C-6608CF7F0DA8}"/>
                </a:ext>
              </a:extLst>
            </p:cNvPr>
            <p:cNvSpPr txBox="1"/>
            <p:nvPr/>
          </p:nvSpPr>
          <p:spPr>
            <a:xfrm>
              <a:off x="5737784" y="2458411"/>
              <a:ext cx="1973655" cy="504000"/>
            </a:xfrm>
            <a:prstGeom prst="rect">
              <a:avLst/>
            </a:prstGeom>
            <a:solidFill>
              <a:srgbClr val="FFEBC7"/>
            </a:solidFill>
          </p:spPr>
          <p:txBody>
            <a:bodyPr wrap="square" anchor="ctr">
              <a:spAutoFit/>
            </a:bodyPr>
            <a:lstStyle/>
            <a:p>
              <a:pPr algn="ctr"/>
              <a:r>
                <a:rPr lang="en-US" sz="2400" b="1">
                  <a:solidFill>
                    <a:schemeClr val="tx1">
                      <a:lumMod val="75000"/>
                      <a:lumOff val="25000"/>
                    </a:schemeClr>
                  </a:solidFill>
                  <a:latin typeface="Arial"/>
                  <a:cs typeface="Arial"/>
                </a:rPr>
                <a:t>Qualitative</a:t>
              </a:r>
              <a:endParaRPr lang="en-NZ" sz="2400" b="1"/>
            </a:p>
          </p:txBody>
        </p:sp>
        <p:sp>
          <p:nvSpPr>
            <p:cNvPr id="11" name="TextBox 10">
              <a:extLst>
                <a:ext uri="{FF2B5EF4-FFF2-40B4-BE49-F238E27FC236}">
                  <a16:creationId xmlns:a16="http://schemas.microsoft.com/office/drawing/2014/main" id="{882E9A33-D39E-E5BF-1B1F-787E0E6CF67A}"/>
                </a:ext>
              </a:extLst>
            </p:cNvPr>
            <p:cNvSpPr txBox="1"/>
            <p:nvPr/>
          </p:nvSpPr>
          <p:spPr>
            <a:xfrm>
              <a:off x="7881661" y="2458411"/>
              <a:ext cx="3822658" cy="504000"/>
            </a:xfrm>
            <a:prstGeom prst="rect">
              <a:avLst/>
            </a:prstGeom>
            <a:solidFill>
              <a:srgbClr val="FFEBC7"/>
            </a:solidFill>
          </p:spPr>
          <p:txBody>
            <a:bodyPr wrap="square" anchor="ctr">
              <a:spAutoFit/>
            </a:bodyPr>
            <a:lstStyle/>
            <a:p>
              <a:pPr algn="ctr"/>
              <a:r>
                <a:rPr lang="en-US" sz="2400" b="1">
                  <a:solidFill>
                    <a:schemeClr val="tx1">
                      <a:lumMod val="75000"/>
                      <a:lumOff val="25000"/>
                    </a:schemeClr>
                  </a:solidFill>
                  <a:latin typeface="Arial"/>
                  <a:cs typeface="Arial"/>
                </a:rPr>
                <a:t>Potentially quantitative</a:t>
              </a:r>
              <a:endParaRPr lang="en-NZ" sz="2400" b="1"/>
            </a:p>
          </p:txBody>
        </p:sp>
        <p:sp>
          <p:nvSpPr>
            <p:cNvPr id="12" name="TextBox 11">
              <a:extLst>
                <a:ext uri="{FF2B5EF4-FFF2-40B4-BE49-F238E27FC236}">
                  <a16:creationId xmlns:a16="http://schemas.microsoft.com/office/drawing/2014/main" id="{9FF83826-2783-9A1E-FEFF-2128377B758B}"/>
                </a:ext>
              </a:extLst>
            </p:cNvPr>
            <p:cNvSpPr txBox="1"/>
            <p:nvPr/>
          </p:nvSpPr>
          <p:spPr>
            <a:xfrm>
              <a:off x="5737784" y="3138498"/>
              <a:ext cx="2378411" cy="830997"/>
            </a:xfrm>
            <a:prstGeom prst="rect">
              <a:avLst/>
            </a:prstGeom>
            <a:solidFill>
              <a:srgbClr val="FFEBC7"/>
            </a:solidFill>
          </p:spPr>
          <p:txBody>
            <a:bodyPr wrap="square" anchor="ctr">
              <a:spAutoFit/>
            </a:bodyPr>
            <a:lstStyle/>
            <a:p>
              <a:pPr algn="ctr"/>
              <a:r>
                <a:rPr lang="en-US" sz="2400">
                  <a:solidFill>
                    <a:schemeClr val="tx1">
                      <a:lumMod val="75000"/>
                      <a:lumOff val="25000"/>
                    </a:schemeClr>
                  </a:solidFill>
                  <a:latin typeface="Arial"/>
                  <a:cs typeface="Arial"/>
                </a:rPr>
                <a:t>Outcomes and effects</a:t>
              </a:r>
              <a:endParaRPr lang="en-NZ" sz="2400"/>
            </a:p>
          </p:txBody>
        </p:sp>
        <p:sp>
          <p:nvSpPr>
            <p:cNvPr id="13" name="TextBox 12">
              <a:extLst>
                <a:ext uri="{FF2B5EF4-FFF2-40B4-BE49-F238E27FC236}">
                  <a16:creationId xmlns:a16="http://schemas.microsoft.com/office/drawing/2014/main" id="{64B2352D-E983-ACD5-7508-5D3122C11241}"/>
                </a:ext>
              </a:extLst>
            </p:cNvPr>
            <p:cNvSpPr txBox="1"/>
            <p:nvPr/>
          </p:nvSpPr>
          <p:spPr>
            <a:xfrm>
              <a:off x="8318239" y="3138498"/>
              <a:ext cx="3386080" cy="830997"/>
            </a:xfrm>
            <a:prstGeom prst="rect">
              <a:avLst/>
            </a:prstGeom>
            <a:solidFill>
              <a:srgbClr val="FFEBC7"/>
            </a:solidFill>
          </p:spPr>
          <p:txBody>
            <a:bodyPr wrap="square" anchor="ctr">
              <a:spAutoFit/>
            </a:bodyPr>
            <a:lstStyle/>
            <a:p>
              <a:pPr algn="ctr"/>
              <a:r>
                <a:rPr lang="en-US" sz="2400">
                  <a:solidFill>
                    <a:schemeClr val="tx1">
                      <a:lumMod val="75000"/>
                      <a:lumOff val="25000"/>
                    </a:schemeClr>
                  </a:solidFill>
                  <a:latin typeface="Arial"/>
                  <a:cs typeface="Arial"/>
                </a:rPr>
                <a:t>Methodological / quality issues</a:t>
              </a:r>
              <a:endParaRPr lang="en-NZ" sz="2400"/>
            </a:p>
          </p:txBody>
        </p:sp>
        <p:sp>
          <p:nvSpPr>
            <p:cNvPr id="14" name="TextBox 13">
              <a:extLst>
                <a:ext uri="{FF2B5EF4-FFF2-40B4-BE49-F238E27FC236}">
                  <a16:creationId xmlns:a16="http://schemas.microsoft.com/office/drawing/2014/main" id="{B29279D9-5627-87DC-1F05-1DA1D8C78D9F}"/>
                </a:ext>
              </a:extLst>
            </p:cNvPr>
            <p:cNvSpPr txBox="1"/>
            <p:nvPr/>
          </p:nvSpPr>
          <p:spPr>
            <a:xfrm>
              <a:off x="5737784" y="4150988"/>
              <a:ext cx="2378411" cy="830997"/>
            </a:xfrm>
            <a:prstGeom prst="rect">
              <a:avLst/>
            </a:prstGeom>
            <a:solidFill>
              <a:srgbClr val="FFEBC7"/>
            </a:solidFill>
          </p:spPr>
          <p:txBody>
            <a:bodyPr wrap="square" anchor="ctr">
              <a:spAutoFit/>
            </a:bodyPr>
            <a:lstStyle/>
            <a:p>
              <a:pPr algn="ctr"/>
              <a:r>
                <a:rPr lang="en-US" sz="2400">
                  <a:solidFill>
                    <a:schemeClr val="tx1">
                      <a:lumMod val="75000"/>
                      <a:lumOff val="25000"/>
                    </a:schemeClr>
                  </a:solidFill>
                  <a:latin typeface="Arial"/>
                  <a:cs typeface="Arial"/>
                </a:rPr>
                <a:t>Level of evidence</a:t>
              </a:r>
              <a:endParaRPr lang="en-NZ" sz="2400"/>
            </a:p>
          </p:txBody>
        </p:sp>
        <p:sp>
          <p:nvSpPr>
            <p:cNvPr id="17" name="TextBox 16">
              <a:extLst>
                <a:ext uri="{FF2B5EF4-FFF2-40B4-BE49-F238E27FC236}">
                  <a16:creationId xmlns:a16="http://schemas.microsoft.com/office/drawing/2014/main" id="{61005319-FD5C-22AE-718C-6EB47E8E27A2}"/>
                </a:ext>
              </a:extLst>
            </p:cNvPr>
            <p:cNvSpPr txBox="1"/>
            <p:nvPr/>
          </p:nvSpPr>
          <p:spPr>
            <a:xfrm>
              <a:off x="8318239" y="4150988"/>
              <a:ext cx="3386080" cy="830997"/>
            </a:xfrm>
            <a:prstGeom prst="rect">
              <a:avLst/>
            </a:prstGeom>
            <a:solidFill>
              <a:srgbClr val="FFEBC7"/>
            </a:solidFill>
          </p:spPr>
          <p:txBody>
            <a:bodyPr wrap="square" lIns="91440" tIns="45720" rIns="91440" bIns="45720" anchor="ctr">
              <a:spAutoFit/>
            </a:bodyPr>
            <a:lstStyle/>
            <a:p>
              <a:pPr algn="ctr"/>
              <a:r>
                <a:rPr lang="en-US" sz="2400">
                  <a:solidFill>
                    <a:schemeClr val="tx1">
                      <a:lumMod val="75000"/>
                      <a:lumOff val="25000"/>
                    </a:schemeClr>
                  </a:solidFill>
                  <a:latin typeface="Arial"/>
                  <a:cs typeface="Arial"/>
                </a:rPr>
                <a:t>Degree of </a:t>
              </a:r>
              <a:br>
                <a:rPr lang="en-US" sz="2400">
                  <a:latin typeface="Arial"/>
                  <a:cs typeface="Arial"/>
                </a:rPr>
              </a:br>
              <a:r>
                <a:rPr lang="en-US" sz="2400">
                  <a:solidFill>
                    <a:schemeClr val="tx1">
                      <a:lumMod val="75000"/>
                      <a:lumOff val="25000"/>
                    </a:schemeClr>
                  </a:solidFill>
                  <a:latin typeface="Arial"/>
                  <a:cs typeface="Arial"/>
                </a:rPr>
                <a:t>consistency </a:t>
              </a:r>
              <a:endParaRPr lang="en-NZ" sz="2400">
                <a:solidFill>
                  <a:schemeClr val="tx1">
                    <a:lumMod val="75000"/>
                    <a:lumOff val="25000"/>
                  </a:schemeClr>
                </a:solidFill>
              </a:endParaRPr>
            </a:p>
          </p:txBody>
        </p:sp>
        <p:sp>
          <p:nvSpPr>
            <p:cNvPr id="23" name="TextBox 22">
              <a:extLst>
                <a:ext uri="{FF2B5EF4-FFF2-40B4-BE49-F238E27FC236}">
                  <a16:creationId xmlns:a16="http://schemas.microsoft.com/office/drawing/2014/main" id="{9C1F1522-F345-32FE-15F0-EEE2B5C78920}"/>
                </a:ext>
              </a:extLst>
            </p:cNvPr>
            <p:cNvSpPr txBox="1"/>
            <p:nvPr/>
          </p:nvSpPr>
          <p:spPr>
            <a:xfrm>
              <a:off x="5759747" y="5173834"/>
              <a:ext cx="5944572" cy="461665"/>
            </a:xfrm>
            <a:prstGeom prst="rect">
              <a:avLst/>
            </a:prstGeom>
            <a:solidFill>
              <a:srgbClr val="FFEBC7"/>
            </a:solidFill>
          </p:spPr>
          <p:txBody>
            <a:bodyPr wrap="square" anchor="ctr">
              <a:spAutoFit/>
            </a:bodyPr>
            <a:lstStyle/>
            <a:p>
              <a:pPr algn="ctr"/>
              <a:r>
                <a:rPr lang="en-US" sz="2400">
                  <a:solidFill>
                    <a:schemeClr val="tx1">
                      <a:lumMod val="75000"/>
                      <a:lumOff val="25000"/>
                    </a:schemeClr>
                  </a:solidFill>
                  <a:latin typeface="Arial"/>
                  <a:cs typeface="Arial"/>
                </a:rPr>
                <a:t>Treatment outcomes and basis</a:t>
              </a:r>
              <a:endParaRPr lang="en-NZ" sz="2400"/>
            </a:p>
          </p:txBody>
        </p:sp>
      </p:grpSp>
      <p:grpSp>
        <p:nvGrpSpPr>
          <p:cNvPr id="5" name="Group 4">
            <a:extLst>
              <a:ext uri="{FF2B5EF4-FFF2-40B4-BE49-F238E27FC236}">
                <a16:creationId xmlns:a16="http://schemas.microsoft.com/office/drawing/2014/main" id="{58621E4C-46CD-BF3E-B3AA-DDB660B48D16}"/>
              </a:ext>
            </a:extLst>
          </p:cNvPr>
          <p:cNvGrpSpPr/>
          <p:nvPr/>
        </p:nvGrpSpPr>
        <p:grpSpPr>
          <a:xfrm>
            <a:off x="-7816" y="6224321"/>
            <a:ext cx="12221305" cy="650730"/>
            <a:chOff x="-7816" y="6224321"/>
            <a:chExt cx="12221305" cy="650730"/>
          </a:xfrm>
        </p:grpSpPr>
        <p:sp>
          <p:nvSpPr>
            <p:cNvPr id="7" name="Rectangle 6">
              <a:extLst>
                <a:ext uri="{FF2B5EF4-FFF2-40B4-BE49-F238E27FC236}">
                  <a16:creationId xmlns:a16="http://schemas.microsoft.com/office/drawing/2014/main" id="{C59262C3-57DA-547F-ED09-EAC32B08719C}"/>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descr="A blue and white logo&#10;&#10;Description automatically generated">
              <a:extLst>
                <a:ext uri="{FF2B5EF4-FFF2-40B4-BE49-F238E27FC236}">
                  <a16:creationId xmlns:a16="http://schemas.microsoft.com/office/drawing/2014/main" id="{A5737ED3-F042-0809-C239-C22893249B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15" name="Title 14">
            <a:extLst>
              <a:ext uri="{FF2B5EF4-FFF2-40B4-BE49-F238E27FC236}">
                <a16:creationId xmlns:a16="http://schemas.microsoft.com/office/drawing/2014/main" id="{D6A7DAA0-3FCB-850E-F269-CD970D4B3915}"/>
              </a:ext>
            </a:extLst>
          </p:cNvPr>
          <p:cNvSpPr txBox="1">
            <a:spLocks/>
          </p:cNvSpPr>
          <p:nvPr/>
        </p:nvSpPr>
        <p:spPr>
          <a:xfrm>
            <a:off x="406253" y="248961"/>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err="1">
                <a:solidFill>
                  <a:schemeClr val="tx1">
                    <a:lumMod val="76000"/>
                    <a:lumOff val="24000"/>
                  </a:schemeClr>
                </a:solidFill>
                <a:latin typeface="Arial"/>
                <a:cs typeface="Arial"/>
              </a:rPr>
              <a:t>Synthesise</a:t>
            </a:r>
            <a:r>
              <a:rPr lang="en-US" sz="4000">
                <a:solidFill>
                  <a:schemeClr val="tx1">
                    <a:lumMod val="76000"/>
                    <a:lumOff val="24000"/>
                  </a:schemeClr>
                </a:solidFill>
                <a:latin typeface="Arial"/>
                <a:cs typeface="Arial"/>
              </a:rPr>
              <a:t> and Interpret Results</a:t>
            </a:r>
            <a:endParaRPr lang="en-US">
              <a:solidFill>
                <a:schemeClr val="tx1">
                  <a:lumMod val="76000"/>
                  <a:lumOff val="24000"/>
                </a:schemeClr>
              </a:solidFill>
            </a:endParaRPr>
          </a:p>
        </p:txBody>
      </p:sp>
      <p:sp>
        <p:nvSpPr>
          <p:cNvPr id="16" name="TextBox 15">
            <a:extLst>
              <a:ext uri="{FF2B5EF4-FFF2-40B4-BE49-F238E27FC236}">
                <a16:creationId xmlns:a16="http://schemas.microsoft.com/office/drawing/2014/main" id="{1E3D7710-9154-36E3-1CA2-EAA642EC4865}"/>
              </a:ext>
            </a:extLst>
          </p:cNvPr>
          <p:cNvSpPr txBox="1"/>
          <p:nvPr/>
        </p:nvSpPr>
        <p:spPr>
          <a:xfrm>
            <a:off x="409602" y="1222074"/>
            <a:ext cx="5953756" cy="63709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6000"/>
                    <a:lumOff val="24000"/>
                  </a:schemeClr>
                </a:solidFill>
                <a:latin typeface="Arial"/>
                <a:ea typeface="+mn-lt"/>
                <a:cs typeface="+mn-lt"/>
              </a:rPr>
              <a:t>Pick a synthesis method that fits your research question and data type to combine the results, for example meta-analysis or another statistical method if meta-analysis is not possible.</a:t>
            </a:r>
            <a:endParaRPr lang="en-US" sz="2400">
              <a:solidFill>
                <a:schemeClr val="tx1">
                  <a:lumMod val="76000"/>
                  <a:lumOff val="24000"/>
                </a:schemeClr>
              </a:solidFill>
              <a:latin typeface="Arial"/>
              <a:cs typeface="Arial"/>
            </a:endParaRPr>
          </a:p>
          <a:p>
            <a:endParaRPr lang="en-US" sz="2400">
              <a:solidFill>
                <a:schemeClr val="tx1">
                  <a:lumMod val="76000"/>
                  <a:lumOff val="24000"/>
                </a:schemeClr>
              </a:solidFill>
              <a:latin typeface="Arial"/>
              <a:ea typeface="+mn-lt"/>
              <a:cs typeface="+mn-lt"/>
            </a:endParaRPr>
          </a:p>
          <a:p>
            <a:r>
              <a:rPr lang="en-US" sz="2400" b="1">
                <a:solidFill>
                  <a:schemeClr val="tx1">
                    <a:lumMod val="76000"/>
                    <a:lumOff val="24000"/>
                  </a:schemeClr>
                </a:solidFill>
                <a:latin typeface="Arial"/>
                <a:cs typeface="Arial"/>
              </a:rPr>
              <a:t>Some examples are:</a:t>
            </a:r>
          </a:p>
          <a:p>
            <a:pPr marL="342900" indent="-342900">
              <a:lnSpc>
                <a:spcPct val="150000"/>
              </a:lnSpc>
              <a:buFont typeface="Arial"/>
              <a:buChar char="•"/>
            </a:pPr>
            <a:r>
              <a:rPr lang="en-US" sz="2400">
                <a:solidFill>
                  <a:schemeClr val="tx1">
                    <a:lumMod val="76000"/>
                    <a:lumOff val="24000"/>
                  </a:schemeClr>
                </a:solidFill>
                <a:latin typeface="Arial"/>
                <a:cs typeface="Arial"/>
              </a:rPr>
              <a:t>Narrative synthesis</a:t>
            </a:r>
          </a:p>
          <a:p>
            <a:pPr marL="342900" indent="-342900">
              <a:lnSpc>
                <a:spcPct val="150000"/>
              </a:lnSpc>
              <a:buFont typeface="Arial"/>
              <a:buChar char="•"/>
            </a:pPr>
            <a:r>
              <a:rPr lang="en-US" sz="2400">
                <a:solidFill>
                  <a:schemeClr val="tx1">
                    <a:lumMod val="76000"/>
                    <a:lumOff val="24000"/>
                  </a:schemeClr>
                </a:solidFill>
                <a:latin typeface="Arial"/>
                <a:cs typeface="Arial"/>
              </a:rPr>
              <a:t>Meta-analysis</a:t>
            </a:r>
          </a:p>
          <a:p>
            <a:pPr marL="342900" indent="-342900">
              <a:lnSpc>
                <a:spcPct val="150000"/>
              </a:lnSpc>
              <a:buFont typeface="Arial"/>
              <a:buChar char="•"/>
            </a:pPr>
            <a:r>
              <a:rPr lang="en-US" sz="2400">
                <a:solidFill>
                  <a:schemeClr val="tx1">
                    <a:lumMod val="76000"/>
                    <a:lumOff val="24000"/>
                  </a:schemeClr>
                </a:solidFill>
                <a:latin typeface="Arial"/>
                <a:cs typeface="Arial"/>
              </a:rPr>
              <a:t>Thematic synthesis</a:t>
            </a:r>
          </a:p>
          <a:p>
            <a:pPr marL="342900" indent="-342900">
              <a:lnSpc>
                <a:spcPct val="150000"/>
              </a:lnSpc>
              <a:buFont typeface="Arial"/>
              <a:buChar char="•"/>
            </a:pPr>
            <a:r>
              <a:rPr lang="en-US" sz="2400">
                <a:solidFill>
                  <a:schemeClr val="tx1">
                    <a:lumMod val="76000"/>
                    <a:lumOff val="24000"/>
                  </a:schemeClr>
                </a:solidFill>
                <a:latin typeface="Arial"/>
                <a:cs typeface="Arial"/>
              </a:rPr>
              <a:t>Qualitative comparative analysis</a:t>
            </a:r>
          </a:p>
          <a:p>
            <a:endParaRPr lang="en-US" sz="2400">
              <a:solidFill>
                <a:schemeClr val="tx1">
                  <a:lumMod val="76000"/>
                  <a:lumOff val="24000"/>
                </a:schemeClr>
              </a:solidFill>
              <a:latin typeface="Arial"/>
              <a:cs typeface="Arial"/>
            </a:endParaRPr>
          </a:p>
          <a:p>
            <a:pPr marL="285750" indent="-285750">
              <a:buFont typeface="Arial"/>
              <a:buChar char="•"/>
            </a:pPr>
            <a:endParaRPr lang="en-US" sz="2400">
              <a:solidFill>
                <a:schemeClr val="tx1">
                  <a:lumMod val="76000"/>
                  <a:lumOff val="24000"/>
                </a:schemeClr>
              </a:solidFill>
              <a:latin typeface="Arial"/>
              <a:cs typeface="Arial"/>
            </a:endParaRPr>
          </a:p>
          <a:p>
            <a:endParaRPr lang="en-US" sz="2400">
              <a:solidFill>
                <a:schemeClr val="tx1">
                  <a:lumMod val="76000"/>
                  <a:lumOff val="24000"/>
                </a:schemeClr>
              </a:solidFill>
              <a:latin typeface="Arial"/>
              <a:cs typeface="Arial"/>
            </a:endParaRPr>
          </a:p>
          <a:p>
            <a:endParaRPr lang="en-US" sz="2400">
              <a:solidFill>
                <a:schemeClr val="tx1">
                  <a:lumMod val="76000"/>
                  <a:lumOff val="24000"/>
                </a:schemeClr>
              </a:solidFill>
              <a:latin typeface="Arial"/>
              <a:cs typeface="Arial"/>
            </a:endParaRPr>
          </a:p>
        </p:txBody>
      </p:sp>
    </p:spTree>
    <p:extLst>
      <p:ext uri="{BB962C8B-B14F-4D97-AF65-F5344CB8AC3E}">
        <p14:creationId xmlns:p14="http://schemas.microsoft.com/office/powerpoint/2010/main" val="3128345292"/>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0" descr="Synthesis - VU Systematic Literature Reviews - Library Guides at Victoria  University">
            <a:extLst>
              <a:ext uri="{FF2B5EF4-FFF2-40B4-BE49-F238E27FC236}">
                <a16:creationId xmlns:a16="http://schemas.microsoft.com/office/drawing/2014/main" id="{931F2D85-09E7-ACAE-AB8B-622C752A5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952" y="2046461"/>
            <a:ext cx="5656790" cy="33700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8FE5BFC-84A1-EAE8-3D80-BA3794ED1C9B}"/>
              </a:ext>
            </a:extLst>
          </p:cNvPr>
          <p:cNvSpPr txBox="1"/>
          <p:nvPr/>
        </p:nvSpPr>
        <p:spPr>
          <a:xfrm>
            <a:off x="7170247" y="2440639"/>
            <a:ext cx="4456727" cy="721023"/>
          </a:xfrm>
          <a:prstGeom prst="rect">
            <a:avLst/>
          </a:prstGeom>
          <a:solidFill>
            <a:srgbClr val="FFEBC7"/>
          </a:solidFill>
        </p:spPr>
        <p:txBody>
          <a:bodyPr wrap="square" lIns="91440" tIns="45720" rIns="91440" bIns="45720" anchor="t">
            <a:spAutoFit/>
          </a:bodyPr>
          <a:lstStyle/>
          <a:p>
            <a:r>
              <a:rPr lang="en-US" sz="2000">
                <a:solidFill>
                  <a:schemeClr val="tx1">
                    <a:lumMod val="75000"/>
                    <a:lumOff val="25000"/>
                  </a:schemeClr>
                </a:solidFill>
                <a:latin typeface="Arial"/>
                <a:cs typeface="Arial"/>
              </a:rPr>
              <a:t>Feasibility and sensibility depends on</a:t>
            </a:r>
            <a:r>
              <a:rPr lang="en-US" sz="2000" b="1">
                <a:solidFill>
                  <a:schemeClr val="tx1">
                    <a:lumMod val="75000"/>
                    <a:lumOff val="25000"/>
                  </a:schemeClr>
                </a:solidFill>
                <a:latin typeface="Arial"/>
                <a:cs typeface="Arial"/>
              </a:rPr>
              <a:t> </a:t>
            </a:r>
          </a:p>
          <a:p>
            <a:r>
              <a:rPr lang="en-US" sz="2000" b="1">
                <a:solidFill>
                  <a:schemeClr val="tx1">
                    <a:lumMod val="75000"/>
                    <a:lumOff val="25000"/>
                  </a:schemeClr>
                </a:solidFill>
                <a:latin typeface="Arial"/>
                <a:cs typeface="Arial"/>
              </a:rPr>
              <a:t>data available &amp; team skillset</a:t>
            </a:r>
            <a:endParaRPr lang="en-NZ" sz="2000" b="1">
              <a:solidFill>
                <a:schemeClr val="tx1">
                  <a:lumMod val="75000"/>
                  <a:lumOff val="25000"/>
                </a:schemeClr>
              </a:solidFill>
            </a:endParaRPr>
          </a:p>
        </p:txBody>
      </p:sp>
      <p:grpSp>
        <p:nvGrpSpPr>
          <p:cNvPr id="16" name="Group 15">
            <a:extLst>
              <a:ext uri="{FF2B5EF4-FFF2-40B4-BE49-F238E27FC236}">
                <a16:creationId xmlns:a16="http://schemas.microsoft.com/office/drawing/2014/main" id="{B5996E2A-BF4F-60A1-3714-E4EE9B759BED}"/>
              </a:ext>
            </a:extLst>
          </p:cNvPr>
          <p:cNvGrpSpPr/>
          <p:nvPr/>
        </p:nvGrpSpPr>
        <p:grpSpPr>
          <a:xfrm>
            <a:off x="7674484" y="3153754"/>
            <a:ext cx="4118702" cy="1881990"/>
            <a:chOff x="20844342" y="6381092"/>
            <a:chExt cx="4118702" cy="1881990"/>
          </a:xfrm>
        </p:grpSpPr>
        <p:sp>
          <p:nvSpPr>
            <p:cNvPr id="17" name="TextBox 16">
              <a:extLst>
                <a:ext uri="{FF2B5EF4-FFF2-40B4-BE49-F238E27FC236}">
                  <a16:creationId xmlns:a16="http://schemas.microsoft.com/office/drawing/2014/main" id="{CE037E6F-1221-7DE5-CAFB-AC421EF7CEEA}"/>
                </a:ext>
              </a:extLst>
            </p:cNvPr>
            <p:cNvSpPr txBox="1"/>
            <p:nvPr/>
          </p:nvSpPr>
          <p:spPr>
            <a:xfrm>
              <a:off x="21088493" y="6381092"/>
              <a:ext cx="3874551" cy="1881990"/>
            </a:xfrm>
            <a:prstGeom prst="rect">
              <a:avLst/>
            </a:prstGeom>
            <a:noFill/>
          </p:spPr>
          <p:txBody>
            <a:bodyPr wrap="square" lIns="91440" tIns="45720" rIns="91440" bIns="45720" anchor="t">
              <a:spAutoFit/>
            </a:bodyPr>
            <a:lstStyle/>
            <a:p>
              <a:pPr marL="342900" indent="-342900">
                <a:lnSpc>
                  <a:spcPct val="150000"/>
                </a:lnSpc>
                <a:buFont typeface="Arial"/>
                <a:buChar char="•"/>
              </a:pPr>
              <a:r>
                <a:rPr lang="en-NZ" sz="2000">
                  <a:solidFill>
                    <a:schemeClr val="tx1">
                      <a:lumMod val="75000"/>
                      <a:lumOff val="25000"/>
                    </a:schemeClr>
                  </a:solidFill>
                  <a:latin typeface="Arial" panose="020B0604020202020204" pitchFamily="34" charset="0"/>
                  <a:cs typeface="Arial" panose="020B0604020202020204" pitchFamily="34" charset="0"/>
                </a:rPr>
                <a:t>Clinical and methodological similarity</a:t>
              </a:r>
              <a:endParaRPr lang="en-US"/>
            </a:p>
            <a:p>
              <a:pPr marL="342900" indent="-342900">
                <a:lnSpc>
                  <a:spcPct val="150000"/>
                </a:lnSpc>
                <a:buFont typeface="Arial"/>
                <a:buChar char="•"/>
              </a:pPr>
              <a:r>
                <a:rPr lang="en-US" sz="2000">
                  <a:solidFill>
                    <a:schemeClr val="tx1">
                      <a:lumMod val="75000"/>
                      <a:lumOff val="25000"/>
                    </a:schemeClr>
                  </a:solidFill>
                  <a:latin typeface="Arial"/>
                  <a:cs typeface="Arial"/>
                </a:rPr>
                <a:t>Consistent study quality</a:t>
              </a:r>
              <a:endParaRPr lang="en-NZ" sz="2000">
                <a:solidFill>
                  <a:schemeClr val="tx1">
                    <a:lumMod val="75000"/>
                    <a:lumOff val="25000"/>
                  </a:schemeClr>
                </a:solidFill>
                <a:latin typeface="Arial" panose="020B0604020202020204" pitchFamily="34" charset="0"/>
                <a:cs typeface="Arial" panose="020B0604020202020204" pitchFamily="34" charset="0"/>
              </a:endParaRPr>
            </a:p>
            <a:p>
              <a:pPr marL="342900" indent="-342900">
                <a:lnSpc>
                  <a:spcPct val="150000"/>
                </a:lnSpc>
                <a:buFont typeface="Arial"/>
                <a:buChar char="•"/>
              </a:pPr>
              <a:r>
                <a:rPr lang="en-NZ" sz="2000">
                  <a:solidFill>
                    <a:schemeClr val="tx1">
                      <a:lumMod val="75000"/>
                      <a:lumOff val="25000"/>
                    </a:schemeClr>
                  </a:solidFill>
                  <a:latin typeface="Arial" panose="020B0604020202020204" pitchFamily="34" charset="0"/>
                  <a:cs typeface="Arial" panose="020B0604020202020204" pitchFamily="34" charset="0"/>
                </a:rPr>
                <a:t>Team has </a:t>
              </a:r>
              <a:r>
                <a:rPr lang="en-US" sz="2000">
                  <a:solidFill>
                    <a:schemeClr val="tx1">
                      <a:lumMod val="75000"/>
                      <a:lumOff val="25000"/>
                    </a:schemeClr>
                  </a:solidFill>
                  <a:latin typeface="Arial"/>
                  <a:cs typeface="Arial"/>
                </a:rPr>
                <a:t>statistical expertise</a:t>
              </a:r>
              <a:endParaRPr lang="en-NZ" sz="2000">
                <a:solidFill>
                  <a:schemeClr val="tx1">
                    <a:lumMod val="75000"/>
                    <a:lumOff val="25000"/>
                  </a:schemeClr>
                </a:solidFill>
                <a:latin typeface="Arial" panose="020B0604020202020204" pitchFamily="34" charset="0"/>
                <a:cs typeface="Arial" panose="020B0604020202020204" pitchFamily="34" charset="0"/>
              </a:endParaRPr>
            </a:p>
          </p:txBody>
        </p:sp>
        <p:sp>
          <p:nvSpPr>
            <p:cNvPr id="18" name="Left Brace 17">
              <a:extLst>
                <a:ext uri="{FF2B5EF4-FFF2-40B4-BE49-F238E27FC236}">
                  <a16:creationId xmlns:a16="http://schemas.microsoft.com/office/drawing/2014/main" id="{B78AD896-32D4-55F6-4788-44EA3A08904F}"/>
                </a:ext>
              </a:extLst>
            </p:cNvPr>
            <p:cNvSpPr/>
            <p:nvPr/>
          </p:nvSpPr>
          <p:spPr>
            <a:xfrm>
              <a:off x="20844342" y="6683489"/>
              <a:ext cx="231013" cy="1364019"/>
            </a:xfrm>
            <a:prstGeom prst="leftBrace">
              <a:avLst>
                <a:gd name="adj1" fmla="val 57959"/>
                <a:gd name="adj2" fmla="val 50000"/>
              </a:avLst>
            </a:prstGeom>
            <a:ln w="57150">
              <a:solidFill>
                <a:srgbClr val="F8A01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grpSp>
      <p:cxnSp>
        <p:nvCxnSpPr>
          <p:cNvPr id="21" name="Connector: Elbow 20">
            <a:extLst>
              <a:ext uri="{FF2B5EF4-FFF2-40B4-BE49-F238E27FC236}">
                <a16:creationId xmlns:a16="http://schemas.microsoft.com/office/drawing/2014/main" id="{AA338958-7A77-4C69-83BA-91D6143AFB11}"/>
              </a:ext>
            </a:extLst>
          </p:cNvPr>
          <p:cNvCxnSpPr>
            <a:cxnSpLocks/>
            <a:stCxn id="18" idx="1"/>
          </p:cNvCxnSpPr>
          <p:nvPr/>
        </p:nvCxnSpPr>
        <p:spPr>
          <a:xfrm rot="10800000">
            <a:off x="7332794" y="3255329"/>
            <a:ext cx="341691" cy="882833"/>
          </a:xfrm>
          <a:prstGeom prst="bentConnector2">
            <a:avLst/>
          </a:prstGeom>
          <a:ln w="57150">
            <a:solidFill>
              <a:srgbClr val="F8A01C"/>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D7D26B0-533C-755D-2CF2-E69047D31FD3}"/>
              </a:ext>
            </a:extLst>
          </p:cNvPr>
          <p:cNvGrpSpPr/>
          <p:nvPr/>
        </p:nvGrpSpPr>
        <p:grpSpPr>
          <a:xfrm>
            <a:off x="-7816" y="6224321"/>
            <a:ext cx="12221305" cy="650730"/>
            <a:chOff x="-7816" y="6224321"/>
            <a:chExt cx="12221305" cy="650730"/>
          </a:xfrm>
        </p:grpSpPr>
        <p:sp>
          <p:nvSpPr>
            <p:cNvPr id="4" name="Rectangle 3">
              <a:extLst>
                <a:ext uri="{FF2B5EF4-FFF2-40B4-BE49-F238E27FC236}">
                  <a16:creationId xmlns:a16="http://schemas.microsoft.com/office/drawing/2014/main" id="{944410C8-5CF1-26A9-72D5-B26D9837330E}"/>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A blue and white logo&#10;&#10;Description automatically generated">
              <a:extLst>
                <a:ext uri="{FF2B5EF4-FFF2-40B4-BE49-F238E27FC236}">
                  <a16:creationId xmlns:a16="http://schemas.microsoft.com/office/drawing/2014/main" id="{7518B5AB-EC7D-2682-756B-EB975554A0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10" name="Title 14">
            <a:extLst>
              <a:ext uri="{FF2B5EF4-FFF2-40B4-BE49-F238E27FC236}">
                <a16:creationId xmlns:a16="http://schemas.microsoft.com/office/drawing/2014/main" id="{6C5235C9-7222-F63B-805A-1AB97E2B288A}"/>
              </a:ext>
            </a:extLst>
          </p:cNvPr>
          <p:cNvSpPr txBox="1">
            <a:spLocks/>
          </p:cNvSpPr>
          <p:nvPr/>
        </p:nvSpPr>
        <p:spPr>
          <a:xfrm>
            <a:off x="406253" y="248961"/>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Quantitative Data Synthesis</a:t>
            </a:r>
            <a:endParaRPr lang="en-US">
              <a:solidFill>
                <a:schemeClr val="tx1">
                  <a:lumMod val="76000"/>
                  <a:lumOff val="24000"/>
                </a:schemeClr>
              </a:solidFill>
            </a:endParaRPr>
          </a:p>
        </p:txBody>
      </p:sp>
      <p:sp>
        <p:nvSpPr>
          <p:cNvPr id="13" name="TextBox 12">
            <a:extLst>
              <a:ext uri="{FF2B5EF4-FFF2-40B4-BE49-F238E27FC236}">
                <a16:creationId xmlns:a16="http://schemas.microsoft.com/office/drawing/2014/main" id="{D6AD06C2-423B-2AF9-376A-3F52EE7E489E}"/>
              </a:ext>
            </a:extLst>
          </p:cNvPr>
          <p:cNvSpPr txBox="1"/>
          <p:nvPr/>
        </p:nvSpPr>
        <p:spPr>
          <a:xfrm>
            <a:off x="428097" y="1039166"/>
            <a:ext cx="11363191" cy="1569660"/>
          </a:xfrm>
          <a:prstGeom prst="rect">
            <a:avLst/>
          </a:prstGeom>
          <a:noFill/>
        </p:spPr>
        <p:txBody>
          <a:bodyPr wrap="square" lIns="91440" tIns="45720" rIns="91440" bIns="45720" rtlCol="0" anchor="t">
            <a:spAutoFit/>
          </a:bodyPr>
          <a:lstStyle/>
          <a:p>
            <a:r>
              <a:rPr lang="en-US" sz="2400">
                <a:solidFill>
                  <a:schemeClr val="tx1">
                    <a:lumMod val="75000"/>
                    <a:lumOff val="25000"/>
                  </a:schemeClr>
                </a:solidFill>
                <a:latin typeface="Arial"/>
                <a:ea typeface="+mn-lt"/>
                <a:cs typeface="+mn-lt"/>
              </a:rPr>
              <a:t>This might include a Meta-analysis which is a statistical method for </a:t>
            </a:r>
            <a:r>
              <a:rPr lang="en-US" sz="2400" err="1">
                <a:solidFill>
                  <a:schemeClr val="tx1">
                    <a:lumMod val="75000"/>
                    <a:lumOff val="25000"/>
                  </a:schemeClr>
                </a:solidFill>
                <a:latin typeface="Arial"/>
                <a:ea typeface="+mn-lt"/>
                <a:cs typeface="+mn-lt"/>
              </a:rPr>
              <a:t>analysing</a:t>
            </a:r>
            <a:r>
              <a:rPr lang="en-US" sz="2400">
                <a:solidFill>
                  <a:schemeClr val="tx1">
                    <a:lumMod val="75000"/>
                    <a:lumOff val="25000"/>
                  </a:schemeClr>
                </a:solidFill>
                <a:latin typeface="Arial"/>
                <a:ea typeface="+mn-lt"/>
                <a:cs typeface="+mn-lt"/>
              </a:rPr>
              <a:t> the differences of the selected studies and their effects. You may also include a tree plot.</a:t>
            </a:r>
            <a:endParaRPr lang="en-US" sz="2400">
              <a:solidFill>
                <a:schemeClr val="tx1">
                  <a:lumMod val="75000"/>
                  <a:lumOff val="25000"/>
                </a:schemeClr>
              </a:solidFill>
              <a:latin typeface="Arial"/>
              <a:cs typeface="Arial"/>
            </a:endParaRPr>
          </a:p>
          <a:p>
            <a:endParaRPr lang="en-US" sz="2400">
              <a:solidFill>
                <a:schemeClr val="tx1">
                  <a:lumMod val="75000"/>
                  <a:lumOff val="25000"/>
                </a:schemeClr>
              </a:solidFill>
              <a:latin typeface="Arial"/>
              <a:cs typeface="Arial"/>
            </a:endParaRPr>
          </a:p>
        </p:txBody>
      </p:sp>
      <p:sp>
        <p:nvSpPr>
          <p:cNvPr id="15" name="TextBox 14">
            <a:extLst>
              <a:ext uri="{FF2B5EF4-FFF2-40B4-BE49-F238E27FC236}">
                <a16:creationId xmlns:a16="http://schemas.microsoft.com/office/drawing/2014/main" id="{442A98D0-8FFC-7DBA-76E2-7A8AF4DA3527}"/>
              </a:ext>
            </a:extLst>
          </p:cNvPr>
          <p:cNvSpPr txBox="1"/>
          <p:nvPr/>
        </p:nvSpPr>
        <p:spPr>
          <a:xfrm>
            <a:off x="432773" y="5794654"/>
            <a:ext cx="163637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1" i="0" u="none" strike="noStrike" kern="1200" cap="none" spc="0" normalizeH="0" baseline="0" noProof="0">
                <a:ln>
                  <a:noFill/>
                </a:ln>
                <a:solidFill>
                  <a:prstClr val="black">
                    <a:lumMod val="65000"/>
                    <a:lumOff val="35000"/>
                  </a:prstClr>
                </a:solidFill>
                <a:effectLst/>
                <a:uLnTx/>
                <a:uFillTx/>
                <a:latin typeface="Arial"/>
                <a:ea typeface="+mn-lt"/>
                <a:cs typeface="+mn-lt"/>
              </a:rPr>
              <a:t>Further Reading:</a:t>
            </a:r>
            <a:endParaRPr kumimoji="0" lang="en-US" sz="1200" b="0" i="0" u="none" strike="noStrike" kern="1200" cap="none" spc="0" normalizeH="0" baseline="0" noProof="0">
              <a:ln>
                <a:noFill/>
              </a:ln>
              <a:solidFill>
                <a:prstClr val="black">
                  <a:lumMod val="65000"/>
                  <a:lumOff val="35000"/>
                </a:prstClr>
              </a:solidFill>
              <a:effectLst/>
              <a:uLnTx/>
              <a:uFillTx/>
              <a:latin typeface="Arial"/>
              <a:ea typeface="+mn-lt"/>
              <a:cs typeface="+mn-lt"/>
            </a:endParaRPr>
          </a:p>
        </p:txBody>
      </p:sp>
      <p:sp>
        <p:nvSpPr>
          <p:cNvPr id="22" name="Text Placeholder 5">
            <a:extLst>
              <a:ext uri="{FF2B5EF4-FFF2-40B4-BE49-F238E27FC236}">
                <a16:creationId xmlns:a16="http://schemas.microsoft.com/office/drawing/2014/main" id="{965019E9-30FC-872A-8808-5C051D476140}"/>
              </a:ext>
            </a:extLst>
          </p:cNvPr>
          <p:cNvSpPr txBox="1">
            <a:spLocks/>
          </p:cNvSpPr>
          <p:nvPr/>
        </p:nvSpPr>
        <p:spPr>
          <a:xfrm>
            <a:off x="1849549" y="5721686"/>
            <a:ext cx="10050351" cy="422934"/>
          </a:xfrm>
          <a:prstGeom prst="rect">
            <a:avLst/>
          </a:prstGeom>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NZ" sz="1000">
                <a:solidFill>
                  <a:schemeClr val="tx1">
                    <a:lumMod val="65000"/>
                    <a:lumOff val="35000"/>
                  </a:schemeClr>
                </a:solidFill>
                <a:latin typeface="Arial"/>
                <a:ea typeface="+mn-lt"/>
                <a:cs typeface="+mn-lt"/>
              </a:rPr>
              <a:t>Lee, C.H., et al. (2016).</a:t>
            </a:r>
            <a:r>
              <a:rPr lang="en-NZ" sz="1000">
                <a:solidFill>
                  <a:srgbClr val="B12072"/>
                </a:solidFill>
                <a:latin typeface="Arial"/>
                <a:ea typeface="+mn-lt"/>
                <a:cs typeface="+mn-lt"/>
              </a:rPr>
              <a:t> </a:t>
            </a:r>
            <a:r>
              <a:rPr lang="en-NZ" sz="1000">
                <a:solidFill>
                  <a:srgbClr val="B12072"/>
                </a:solidFill>
                <a:latin typeface="Arial"/>
                <a:ea typeface="+mn-lt"/>
                <a:cs typeface="+mn-lt"/>
                <a:hlinkClick r:id="rId5">
                  <a:extLst>
                    <a:ext uri="{A12FA001-AC4F-418D-AE19-62706E023703}">
                      <ahyp:hlinkClr xmlns:ahyp="http://schemas.microsoft.com/office/drawing/2018/hyperlinkcolor" val="tx"/>
                    </a:ext>
                  </a:extLst>
                </a:hlinkClick>
              </a:rPr>
              <a:t>Comparison of two meta-analysis methods: Inverse-variance-weighted average and weighted sum of z-score.</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Genomics &amp; Informatics</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14</a:t>
            </a:r>
            <a:r>
              <a:rPr lang="en-NZ" sz="1000">
                <a:solidFill>
                  <a:schemeClr val="tx1">
                    <a:lumMod val="65000"/>
                    <a:lumOff val="35000"/>
                  </a:schemeClr>
                </a:solidFill>
                <a:latin typeface="Arial"/>
                <a:ea typeface="+mn-lt"/>
                <a:cs typeface="+mn-lt"/>
              </a:rPr>
              <a:t>(4), 173–180. </a:t>
            </a:r>
            <a:r>
              <a:rPr lang="en-NZ" sz="1000" err="1">
                <a:solidFill>
                  <a:schemeClr val="tx1">
                    <a:lumMod val="65000"/>
                    <a:lumOff val="35000"/>
                  </a:schemeClr>
                </a:solidFill>
                <a:latin typeface="Arial"/>
                <a:ea typeface="+mn-lt"/>
                <a:cs typeface="+mn-lt"/>
              </a:rPr>
              <a:t>Neyeloff</a:t>
            </a:r>
            <a:r>
              <a:rPr lang="en-NZ" sz="1000">
                <a:solidFill>
                  <a:schemeClr val="tx1">
                    <a:lumMod val="65000"/>
                    <a:lumOff val="35000"/>
                  </a:schemeClr>
                </a:solidFill>
                <a:latin typeface="Arial"/>
                <a:ea typeface="+mn-lt"/>
                <a:cs typeface="+mn-lt"/>
              </a:rPr>
              <a:t>, J. L., et al. (2012). </a:t>
            </a:r>
            <a:r>
              <a:rPr lang="en-NZ" sz="1000">
                <a:solidFill>
                  <a:srgbClr val="B12072"/>
                </a:solidFill>
                <a:latin typeface="Arial"/>
                <a:ea typeface="+mn-lt"/>
                <a:cs typeface="+mn-lt"/>
                <a:hlinkClick r:id="rId6">
                  <a:extLst>
                    <a:ext uri="{A12FA001-AC4F-418D-AE19-62706E023703}">
                      <ahyp:hlinkClr xmlns:ahyp="http://schemas.microsoft.com/office/drawing/2018/hyperlinkcolor" val="tx"/>
                    </a:ext>
                  </a:extLst>
                </a:hlinkClick>
              </a:rPr>
              <a:t>Meta-analyses and Forest plots using a microsoft excel spreadsheet: Step-by-step guide focusing on descriptive data analysis.</a:t>
            </a:r>
            <a:r>
              <a:rPr lang="en-NZ" sz="1000">
                <a:solidFill>
                  <a:srgbClr val="B12072"/>
                </a:solidFill>
                <a:latin typeface="Arial"/>
                <a:ea typeface="+mn-lt"/>
                <a:cs typeface="+mn-lt"/>
              </a:rPr>
              <a:t> </a:t>
            </a:r>
            <a:r>
              <a:rPr lang="en-NZ" sz="1000" i="1">
                <a:solidFill>
                  <a:schemeClr val="tx1">
                    <a:lumMod val="65000"/>
                    <a:lumOff val="35000"/>
                  </a:schemeClr>
                </a:solidFill>
                <a:latin typeface="Arial"/>
                <a:ea typeface="+mn-lt"/>
                <a:cs typeface="+mn-lt"/>
              </a:rPr>
              <a:t>BMC Research Notes.</a:t>
            </a:r>
            <a:endParaRPr lang="en-NZ" sz="100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777207227"/>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6A8B0E5-F67E-0A17-82D0-A86C554E9F04}"/>
              </a:ext>
            </a:extLst>
          </p:cNvPr>
          <p:cNvGrpSpPr/>
          <p:nvPr/>
        </p:nvGrpSpPr>
        <p:grpSpPr>
          <a:xfrm>
            <a:off x="-7816" y="6224321"/>
            <a:ext cx="12221305" cy="650730"/>
            <a:chOff x="-7816" y="6224321"/>
            <a:chExt cx="12221305" cy="650730"/>
          </a:xfrm>
        </p:grpSpPr>
        <p:sp>
          <p:nvSpPr>
            <p:cNvPr id="6" name="Rectangle 5">
              <a:extLst>
                <a:ext uri="{FF2B5EF4-FFF2-40B4-BE49-F238E27FC236}">
                  <a16:creationId xmlns:a16="http://schemas.microsoft.com/office/drawing/2014/main" id="{AA1682F4-CA00-F44A-61A5-1394580CA4AE}"/>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A blue and white logo&#10;&#10;Description automatically generated">
              <a:extLst>
                <a:ext uri="{FF2B5EF4-FFF2-40B4-BE49-F238E27FC236}">
                  <a16:creationId xmlns:a16="http://schemas.microsoft.com/office/drawing/2014/main" id="{327017F3-2E8F-09A7-C23B-E26BBFD8A7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8" name="TextBox 7">
            <a:extLst>
              <a:ext uri="{FF2B5EF4-FFF2-40B4-BE49-F238E27FC236}">
                <a16:creationId xmlns:a16="http://schemas.microsoft.com/office/drawing/2014/main" id="{CCC8B268-DEE1-85C9-8344-ED9F090D1C0D}"/>
              </a:ext>
            </a:extLst>
          </p:cNvPr>
          <p:cNvSpPr txBox="1"/>
          <p:nvPr/>
        </p:nvSpPr>
        <p:spPr>
          <a:xfrm>
            <a:off x="428097" y="1039166"/>
            <a:ext cx="11363191" cy="1569660"/>
          </a:xfrm>
          <a:prstGeom prst="rect">
            <a:avLst/>
          </a:prstGeom>
          <a:noFill/>
        </p:spPr>
        <p:txBody>
          <a:bodyPr wrap="square" lIns="91440" tIns="45720" rIns="91440" bIns="45720" rtlCol="0" anchor="t">
            <a:spAutoFit/>
          </a:bodyPr>
          <a:lstStyle/>
          <a:p>
            <a:r>
              <a:rPr lang="en-US" sz="2400">
                <a:solidFill>
                  <a:schemeClr val="tx1">
                    <a:lumMod val="75000"/>
                    <a:lumOff val="25000"/>
                  </a:schemeClr>
                </a:solidFill>
                <a:latin typeface="Arial"/>
                <a:ea typeface="+mn-lt"/>
                <a:cs typeface="+mn-lt"/>
              </a:rPr>
              <a:t>There are various methods that can be used for </a:t>
            </a:r>
            <a:r>
              <a:rPr lang="en-US" sz="2400" err="1">
                <a:solidFill>
                  <a:schemeClr val="tx1">
                    <a:lumMod val="75000"/>
                    <a:lumOff val="25000"/>
                  </a:schemeClr>
                </a:solidFill>
                <a:latin typeface="Arial"/>
                <a:ea typeface="+mn-lt"/>
                <a:cs typeface="+mn-lt"/>
              </a:rPr>
              <a:t>synthesising</a:t>
            </a:r>
            <a:r>
              <a:rPr lang="en-US" sz="2400">
                <a:solidFill>
                  <a:schemeClr val="tx1">
                    <a:lumMod val="75000"/>
                    <a:lumOff val="25000"/>
                  </a:schemeClr>
                </a:solidFill>
                <a:latin typeface="Arial"/>
                <a:ea typeface="+mn-lt"/>
                <a:cs typeface="+mn-lt"/>
              </a:rPr>
              <a:t> qualitative research.</a:t>
            </a:r>
            <a:r>
              <a:rPr lang="en-US" sz="2400">
                <a:solidFill>
                  <a:schemeClr val="tx1">
                    <a:lumMod val="75000"/>
                    <a:lumOff val="25000"/>
                  </a:schemeClr>
                </a:solidFill>
                <a:latin typeface="Arial"/>
                <a:cs typeface="Arial"/>
              </a:rPr>
              <a:t> This might include narrative descriptions, a thematic analysis, or content analysis. </a:t>
            </a:r>
            <a:endParaRPr lang="en-US" sz="2400">
              <a:solidFill>
                <a:schemeClr val="tx1">
                  <a:lumMod val="75000"/>
                  <a:lumOff val="25000"/>
                </a:schemeClr>
              </a:solidFill>
            </a:endParaRPr>
          </a:p>
          <a:p>
            <a:endParaRPr lang="en-US" sz="2400">
              <a:solidFill>
                <a:schemeClr val="tx1">
                  <a:lumMod val="75000"/>
                  <a:lumOff val="25000"/>
                </a:schemeClr>
              </a:solidFill>
              <a:latin typeface="Arial"/>
              <a:cs typeface="Arial"/>
            </a:endParaRPr>
          </a:p>
        </p:txBody>
      </p:sp>
      <p:graphicFrame>
        <p:nvGraphicFramePr>
          <p:cNvPr id="5" name="Table 4">
            <a:extLst>
              <a:ext uri="{FF2B5EF4-FFF2-40B4-BE49-F238E27FC236}">
                <a16:creationId xmlns:a16="http://schemas.microsoft.com/office/drawing/2014/main" id="{3DCB5EA1-3763-9962-86B0-D27090414B07}"/>
              </a:ext>
            </a:extLst>
          </p:cNvPr>
          <p:cNvGraphicFramePr>
            <a:graphicFrameLocks noGrp="1"/>
          </p:cNvGraphicFramePr>
          <p:nvPr>
            <p:extLst>
              <p:ext uri="{D42A27DB-BD31-4B8C-83A1-F6EECF244321}">
                <p14:modId xmlns:p14="http://schemas.microsoft.com/office/powerpoint/2010/main" val="465961826"/>
              </p:ext>
            </p:extLst>
          </p:nvPr>
        </p:nvGraphicFramePr>
        <p:xfrm>
          <a:off x="1103585" y="2312275"/>
          <a:ext cx="10005654" cy="3151281"/>
        </p:xfrm>
        <a:graphic>
          <a:graphicData uri="http://schemas.openxmlformats.org/drawingml/2006/table">
            <a:tbl>
              <a:tblPr firstRow="1" bandRow="1">
                <a:tableStyleId>{5C22544A-7EE6-4342-B048-85BDC9FD1C3A}</a:tableStyleId>
              </a:tblPr>
              <a:tblGrid>
                <a:gridCol w="5002827">
                  <a:extLst>
                    <a:ext uri="{9D8B030D-6E8A-4147-A177-3AD203B41FA5}">
                      <a16:colId xmlns:a16="http://schemas.microsoft.com/office/drawing/2014/main" val="775431480"/>
                    </a:ext>
                  </a:extLst>
                </a:gridCol>
                <a:gridCol w="5002827">
                  <a:extLst>
                    <a:ext uri="{9D8B030D-6E8A-4147-A177-3AD203B41FA5}">
                      <a16:colId xmlns:a16="http://schemas.microsoft.com/office/drawing/2014/main" val="2297233234"/>
                    </a:ext>
                  </a:extLst>
                </a:gridCol>
              </a:tblGrid>
              <a:tr h="418594">
                <a:tc>
                  <a:txBody>
                    <a:bodyPr/>
                    <a:lstStyle/>
                    <a:p>
                      <a:pPr algn="ctr"/>
                      <a:r>
                        <a:rPr lang="en-NZ">
                          <a:solidFill>
                            <a:schemeClr val="tx1">
                              <a:lumMod val="76000"/>
                              <a:lumOff val="24000"/>
                            </a:schemeClr>
                          </a:solidFill>
                          <a:latin typeface="Arial"/>
                          <a:cs typeface="Arial"/>
                        </a:rPr>
                        <a:t>Thematic analysis</a:t>
                      </a:r>
                    </a:p>
                  </a:txBody>
                  <a:tcPr anchor="ctr">
                    <a:solidFill>
                      <a:srgbClr val="FDE5C2"/>
                    </a:solidFill>
                  </a:tcPr>
                </a:tc>
                <a:tc>
                  <a:txBody>
                    <a:bodyPr/>
                    <a:lstStyle/>
                    <a:p>
                      <a:pPr algn="ctr"/>
                      <a:r>
                        <a:rPr lang="en-NZ">
                          <a:solidFill>
                            <a:schemeClr val="tx1">
                              <a:lumMod val="76000"/>
                              <a:lumOff val="24000"/>
                            </a:schemeClr>
                          </a:solidFill>
                          <a:latin typeface="Arial"/>
                          <a:cs typeface="Arial"/>
                        </a:rPr>
                        <a:t>Content analysis</a:t>
                      </a:r>
                    </a:p>
                  </a:txBody>
                  <a:tcPr anchor="ctr">
                    <a:solidFill>
                      <a:srgbClr val="FDE5C2"/>
                    </a:solidFill>
                  </a:tcPr>
                </a:tc>
                <a:extLst>
                  <a:ext uri="{0D108BD9-81ED-4DB2-BD59-A6C34878D82A}">
                    <a16:rowId xmlns:a16="http://schemas.microsoft.com/office/drawing/2014/main" val="1094438891"/>
                  </a:ext>
                </a:extLst>
              </a:tr>
              <a:tr h="827689">
                <a:tc>
                  <a:txBody>
                    <a:bodyPr/>
                    <a:lstStyle/>
                    <a:p>
                      <a:pPr algn="ctr"/>
                      <a:r>
                        <a:rPr lang="en-US" sz="1600">
                          <a:solidFill>
                            <a:schemeClr val="tx1">
                              <a:lumMod val="76000"/>
                              <a:lumOff val="24000"/>
                            </a:schemeClr>
                          </a:solidFill>
                          <a:latin typeface="Arial"/>
                          <a:cs typeface="Arial"/>
                        </a:rPr>
                        <a:t>Thematic analysis is a method of qualitative data analysis that can be used with varying research designs</a:t>
                      </a:r>
                      <a:endParaRPr lang="en-NZ" sz="1600" b="1">
                        <a:solidFill>
                          <a:schemeClr val="tx1">
                            <a:lumMod val="76000"/>
                            <a:lumOff val="24000"/>
                          </a:schemeClr>
                        </a:solidFill>
                        <a:latin typeface="Arial"/>
                        <a:cs typeface="Arial"/>
                      </a:endParaRPr>
                    </a:p>
                  </a:txBody>
                  <a:tcPr anchor="ctr">
                    <a:solidFill>
                      <a:srgbClr val="F8A01C">
                        <a:alpha val="12157"/>
                      </a:srgbClr>
                    </a:solidFill>
                  </a:tcPr>
                </a:tc>
                <a:tc>
                  <a:txBody>
                    <a:bodyPr/>
                    <a:lstStyle/>
                    <a:p>
                      <a:pPr algn="ctr"/>
                      <a:r>
                        <a:rPr lang="en-US" sz="1600">
                          <a:solidFill>
                            <a:schemeClr val="tx1">
                              <a:lumMod val="76000"/>
                              <a:lumOff val="24000"/>
                            </a:schemeClr>
                          </a:solidFill>
                          <a:latin typeface="Arial"/>
                          <a:cs typeface="Arial"/>
                        </a:rPr>
                        <a:t>Content analysis is a data analysis method that can be used to analyze both quantitative and qualitative data</a:t>
                      </a:r>
                      <a:endParaRPr lang="en-NZ" sz="1600">
                        <a:solidFill>
                          <a:schemeClr val="tx1">
                            <a:lumMod val="76000"/>
                            <a:lumOff val="24000"/>
                          </a:schemeClr>
                        </a:solidFill>
                        <a:latin typeface="Arial"/>
                        <a:cs typeface="Arial"/>
                      </a:endParaRPr>
                    </a:p>
                  </a:txBody>
                  <a:tcPr anchor="ctr">
                    <a:solidFill>
                      <a:srgbClr val="F8A01C">
                        <a:alpha val="12157"/>
                      </a:srgbClr>
                    </a:solidFill>
                  </a:tcPr>
                </a:tc>
                <a:extLst>
                  <a:ext uri="{0D108BD9-81ED-4DB2-BD59-A6C34878D82A}">
                    <a16:rowId xmlns:a16="http://schemas.microsoft.com/office/drawing/2014/main" val="1102824838"/>
                  </a:ext>
                </a:extLst>
              </a:tr>
              <a:tr h="446689">
                <a:tc>
                  <a:txBody>
                    <a:bodyPr/>
                    <a:lstStyle/>
                    <a:p>
                      <a:pPr algn="ctr"/>
                      <a:r>
                        <a:rPr lang="en-NZ" sz="1600">
                          <a:solidFill>
                            <a:schemeClr val="tx1">
                              <a:lumMod val="76000"/>
                              <a:lumOff val="24000"/>
                            </a:schemeClr>
                          </a:solidFill>
                          <a:latin typeface="Arial"/>
                          <a:cs typeface="Arial"/>
                        </a:rPr>
                        <a:t>Analyses qualitative data</a:t>
                      </a:r>
                      <a:endParaRPr lang="en-NZ" sz="1600" b="1">
                        <a:solidFill>
                          <a:schemeClr val="tx1">
                            <a:lumMod val="76000"/>
                            <a:lumOff val="24000"/>
                          </a:schemeClr>
                        </a:solidFill>
                        <a:latin typeface="Arial"/>
                        <a:cs typeface="Arial"/>
                      </a:endParaRPr>
                    </a:p>
                  </a:txBody>
                  <a:tcPr anchor="ctr">
                    <a:solidFill>
                      <a:srgbClr val="F8A01C">
                        <a:alpha val="12157"/>
                      </a:srgbClr>
                    </a:solidFill>
                  </a:tcPr>
                </a:tc>
                <a:tc>
                  <a:txBody>
                    <a:bodyPr/>
                    <a:lstStyle/>
                    <a:p>
                      <a:pPr algn="ctr"/>
                      <a:r>
                        <a:rPr lang="en-NZ" sz="1600">
                          <a:solidFill>
                            <a:schemeClr val="tx1">
                              <a:lumMod val="76000"/>
                              <a:lumOff val="24000"/>
                            </a:schemeClr>
                          </a:solidFill>
                          <a:latin typeface="Arial"/>
                          <a:cs typeface="Arial"/>
                        </a:rPr>
                        <a:t>Analyses both qualitative and quantitative data</a:t>
                      </a:r>
                    </a:p>
                  </a:txBody>
                  <a:tcPr anchor="ctr">
                    <a:solidFill>
                      <a:srgbClr val="F8A01C">
                        <a:alpha val="12157"/>
                      </a:srgbClr>
                    </a:solidFill>
                  </a:tcPr>
                </a:tc>
                <a:extLst>
                  <a:ext uri="{0D108BD9-81ED-4DB2-BD59-A6C34878D82A}">
                    <a16:rowId xmlns:a16="http://schemas.microsoft.com/office/drawing/2014/main" val="3378815496"/>
                  </a:ext>
                </a:extLst>
              </a:tr>
              <a:tr h="6306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lumMod val="76000"/>
                              <a:lumOff val="24000"/>
                            </a:schemeClr>
                          </a:solidFill>
                          <a:latin typeface="Arial"/>
                          <a:cs typeface="Arial"/>
                        </a:rPr>
                        <a:t>Helps the researcher create a logical structure for the research</a:t>
                      </a:r>
                      <a:endParaRPr lang="en-NZ" sz="1600" b="1">
                        <a:solidFill>
                          <a:schemeClr val="tx1">
                            <a:lumMod val="76000"/>
                            <a:lumOff val="24000"/>
                          </a:schemeClr>
                        </a:solidFill>
                        <a:latin typeface="Arial"/>
                        <a:cs typeface="Arial"/>
                      </a:endParaRPr>
                    </a:p>
                  </a:txBody>
                  <a:tcPr anchor="ctr">
                    <a:solidFill>
                      <a:srgbClr val="F8A01C">
                        <a:alpha val="12157"/>
                      </a:srgbClr>
                    </a:solidFill>
                  </a:tcPr>
                </a:tc>
                <a:tc>
                  <a:txBody>
                    <a:bodyPr/>
                    <a:lstStyle/>
                    <a:p>
                      <a:pPr algn="ctr"/>
                      <a:r>
                        <a:rPr lang="en-US" sz="1600">
                          <a:solidFill>
                            <a:schemeClr val="tx1">
                              <a:lumMod val="76000"/>
                              <a:lumOff val="24000"/>
                            </a:schemeClr>
                          </a:solidFill>
                          <a:latin typeface="Arial"/>
                          <a:cs typeface="Arial"/>
                        </a:rPr>
                        <a:t>Content data analyzed through content analysis can help to identify frequencies of data</a:t>
                      </a:r>
                      <a:endParaRPr lang="en-NZ" sz="1600">
                        <a:solidFill>
                          <a:schemeClr val="tx1">
                            <a:lumMod val="76000"/>
                            <a:lumOff val="24000"/>
                          </a:schemeClr>
                        </a:solidFill>
                        <a:latin typeface="Arial"/>
                        <a:cs typeface="Arial"/>
                      </a:endParaRPr>
                    </a:p>
                  </a:txBody>
                  <a:tcPr anchor="ctr">
                    <a:solidFill>
                      <a:srgbClr val="F8A01C">
                        <a:alpha val="12157"/>
                      </a:srgbClr>
                    </a:solidFill>
                  </a:tcPr>
                </a:tc>
                <a:extLst>
                  <a:ext uri="{0D108BD9-81ED-4DB2-BD59-A6C34878D82A}">
                    <a16:rowId xmlns:a16="http://schemas.microsoft.com/office/drawing/2014/main" val="334555639"/>
                  </a:ext>
                </a:extLst>
              </a:tr>
              <a:tr h="827689">
                <a:tc>
                  <a:txBody>
                    <a:bodyPr/>
                    <a:lstStyle/>
                    <a:p>
                      <a:pPr algn="ctr"/>
                      <a:r>
                        <a:rPr lang="en-US" sz="1600">
                          <a:solidFill>
                            <a:schemeClr val="tx1">
                              <a:lumMod val="76000"/>
                              <a:lumOff val="24000"/>
                            </a:schemeClr>
                          </a:solidFill>
                          <a:latin typeface="Arial"/>
                          <a:cs typeface="Arial"/>
                        </a:rPr>
                        <a:t>Researcher focuses more on the frequency of the occurrence of various categories</a:t>
                      </a:r>
                      <a:endParaRPr lang="en-NZ" sz="1600" b="1">
                        <a:solidFill>
                          <a:schemeClr val="tx1">
                            <a:lumMod val="76000"/>
                            <a:lumOff val="24000"/>
                          </a:schemeClr>
                        </a:solidFill>
                        <a:latin typeface="Arial"/>
                        <a:cs typeface="Arial"/>
                      </a:endParaRPr>
                    </a:p>
                  </a:txBody>
                  <a:tcPr anchor="ctr">
                    <a:solidFill>
                      <a:srgbClr val="F8A01C">
                        <a:alpha val="12157"/>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lumMod val="76000"/>
                              <a:lumOff val="24000"/>
                            </a:schemeClr>
                          </a:solidFill>
                          <a:latin typeface="Arial"/>
                          <a:cs typeface="Arial"/>
                        </a:rPr>
                        <a:t>Researcher's focus is on identifying themes and developing the analysis in the most cohesive manner possible</a:t>
                      </a:r>
                      <a:endParaRPr lang="en-NZ" sz="1600">
                        <a:solidFill>
                          <a:schemeClr val="tx1">
                            <a:lumMod val="76000"/>
                            <a:lumOff val="24000"/>
                          </a:schemeClr>
                        </a:solidFill>
                        <a:latin typeface="Arial"/>
                        <a:cs typeface="Arial"/>
                      </a:endParaRPr>
                    </a:p>
                  </a:txBody>
                  <a:tcPr anchor="ctr">
                    <a:solidFill>
                      <a:srgbClr val="F8A01C">
                        <a:alpha val="12157"/>
                      </a:srgbClr>
                    </a:solidFill>
                  </a:tcPr>
                </a:tc>
                <a:extLst>
                  <a:ext uri="{0D108BD9-81ED-4DB2-BD59-A6C34878D82A}">
                    <a16:rowId xmlns:a16="http://schemas.microsoft.com/office/drawing/2014/main" val="4290919022"/>
                  </a:ext>
                </a:extLst>
              </a:tr>
            </a:tbl>
          </a:graphicData>
        </a:graphic>
      </p:graphicFrame>
      <p:sp>
        <p:nvSpPr>
          <p:cNvPr id="18" name="TextBox 17">
            <a:extLst>
              <a:ext uri="{FF2B5EF4-FFF2-40B4-BE49-F238E27FC236}">
                <a16:creationId xmlns:a16="http://schemas.microsoft.com/office/drawing/2014/main" id="{BC8084AA-9656-13E5-739A-02C47AC9370C}"/>
              </a:ext>
            </a:extLst>
          </p:cNvPr>
          <p:cNvSpPr txBox="1"/>
          <p:nvPr/>
        </p:nvSpPr>
        <p:spPr>
          <a:xfrm>
            <a:off x="8411622" y="5441923"/>
            <a:ext cx="2702614" cy="246221"/>
          </a:xfrm>
          <a:prstGeom prst="rect">
            <a:avLst/>
          </a:prstGeom>
          <a:noFill/>
        </p:spPr>
        <p:txBody>
          <a:bodyPr wrap="square" lIns="91440" tIns="45720" rIns="91440" bIns="45720" anchor="t">
            <a:spAutoFit/>
          </a:bodyPr>
          <a:lstStyle/>
          <a:p>
            <a:pPr algn="r"/>
            <a:r>
              <a:rPr lang="en-US" sz="1000">
                <a:solidFill>
                  <a:schemeClr val="bg1">
                    <a:lumMod val="50000"/>
                  </a:schemeClr>
                </a:solidFill>
                <a:latin typeface="Arial"/>
                <a:cs typeface="Arial"/>
              </a:rPr>
              <a:t>Adapted from www.pediaa.com</a:t>
            </a:r>
            <a:endParaRPr lang="en-NZ" sz="1000">
              <a:solidFill>
                <a:schemeClr val="bg1">
                  <a:lumMod val="50000"/>
                </a:schemeClr>
              </a:solidFill>
            </a:endParaRPr>
          </a:p>
        </p:txBody>
      </p:sp>
      <p:sp>
        <p:nvSpPr>
          <p:cNvPr id="10" name="Title 14">
            <a:extLst>
              <a:ext uri="{FF2B5EF4-FFF2-40B4-BE49-F238E27FC236}">
                <a16:creationId xmlns:a16="http://schemas.microsoft.com/office/drawing/2014/main" id="{420745E6-E3E3-34BC-9C4B-84BD060A5A29}"/>
              </a:ext>
            </a:extLst>
          </p:cNvPr>
          <p:cNvSpPr txBox="1">
            <a:spLocks/>
          </p:cNvSpPr>
          <p:nvPr/>
        </p:nvSpPr>
        <p:spPr>
          <a:xfrm>
            <a:off x="406253" y="248961"/>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Qualitative Data Synthesis</a:t>
            </a:r>
            <a:endParaRPr lang="en-US"/>
          </a:p>
        </p:txBody>
      </p:sp>
      <p:sp>
        <p:nvSpPr>
          <p:cNvPr id="14" name="TextBox 13">
            <a:extLst>
              <a:ext uri="{FF2B5EF4-FFF2-40B4-BE49-F238E27FC236}">
                <a16:creationId xmlns:a16="http://schemas.microsoft.com/office/drawing/2014/main" id="{712E1CD3-CFCE-08BD-8923-4F1A0155396B}"/>
              </a:ext>
            </a:extLst>
          </p:cNvPr>
          <p:cNvSpPr txBox="1"/>
          <p:nvPr/>
        </p:nvSpPr>
        <p:spPr>
          <a:xfrm>
            <a:off x="432773" y="5794654"/>
            <a:ext cx="163637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1" i="0" u="none" strike="noStrike" kern="1200" cap="none" spc="0" normalizeH="0" baseline="0" noProof="0">
                <a:ln>
                  <a:noFill/>
                </a:ln>
                <a:solidFill>
                  <a:prstClr val="black">
                    <a:lumMod val="65000"/>
                    <a:lumOff val="35000"/>
                  </a:prstClr>
                </a:solidFill>
                <a:effectLst/>
                <a:uLnTx/>
                <a:uFillTx/>
                <a:latin typeface="Arial"/>
                <a:ea typeface="+mn-lt"/>
                <a:cs typeface="+mn-lt"/>
              </a:rPr>
              <a:t>Further Reading:</a:t>
            </a:r>
            <a:endParaRPr kumimoji="0" lang="en-US" sz="1200" b="0" i="0" u="none" strike="noStrike" kern="1200" cap="none" spc="0" normalizeH="0" baseline="0" noProof="0">
              <a:ln>
                <a:noFill/>
              </a:ln>
              <a:solidFill>
                <a:prstClr val="black">
                  <a:lumMod val="65000"/>
                  <a:lumOff val="35000"/>
                </a:prstClr>
              </a:solidFill>
              <a:effectLst/>
              <a:uLnTx/>
              <a:uFillTx/>
              <a:latin typeface="Arial"/>
              <a:ea typeface="+mn-lt"/>
              <a:cs typeface="+mn-lt"/>
            </a:endParaRPr>
          </a:p>
        </p:txBody>
      </p:sp>
      <p:sp>
        <p:nvSpPr>
          <p:cNvPr id="19" name="Text Placeholder 5">
            <a:extLst>
              <a:ext uri="{FF2B5EF4-FFF2-40B4-BE49-F238E27FC236}">
                <a16:creationId xmlns:a16="http://schemas.microsoft.com/office/drawing/2014/main" id="{BBD9A174-39FA-FABA-EF46-ACDB92B300CC}"/>
              </a:ext>
            </a:extLst>
          </p:cNvPr>
          <p:cNvSpPr txBox="1">
            <a:spLocks/>
          </p:cNvSpPr>
          <p:nvPr/>
        </p:nvSpPr>
        <p:spPr>
          <a:xfrm>
            <a:off x="1849549" y="5721686"/>
            <a:ext cx="10050351" cy="422934"/>
          </a:xfrm>
          <a:prstGeom prst="rect">
            <a:avLst/>
          </a:prstGeom>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NZ" sz="1000">
                <a:solidFill>
                  <a:schemeClr val="tx1">
                    <a:lumMod val="65000"/>
                    <a:lumOff val="35000"/>
                  </a:schemeClr>
                </a:solidFill>
                <a:latin typeface="Arial"/>
                <a:ea typeface="+mn-lt"/>
                <a:cs typeface="+mn-lt"/>
              </a:rPr>
              <a:t>Korhonen, A., et al. (2013). </a:t>
            </a:r>
            <a:r>
              <a:rPr lang="en-NZ" sz="1000">
                <a:solidFill>
                  <a:srgbClr val="B12072"/>
                </a:solidFill>
                <a:latin typeface="Arial"/>
                <a:ea typeface="+mn-lt"/>
                <a:cs typeface="+mn-lt"/>
                <a:hlinkClick r:id="rId4">
                  <a:extLst>
                    <a:ext uri="{A12FA001-AC4F-418D-AE19-62706E023703}">
                      <ahyp:hlinkClr xmlns:ahyp="http://schemas.microsoft.com/office/drawing/2018/hyperlinkcolor" val="tx"/>
                    </a:ext>
                  </a:extLst>
                </a:hlinkClick>
              </a:rPr>
              <a:t>Meta-synthesis and evidence-based health care - a method for systematic review</a:t>
            </a:r>
            <a:r>
              <a:rPr lang="en-NZ" sz="1000">
                <a:solidFill>
                  <a:srgbClr val="B12072"/>
                </a:solidFill>
                <a:latin typeface="Arial"/>
                <a:ea typeface="+mn-lt"/>
                <a:cs typeface="+mn-lt"/>
              </a:rPr>
              <a:t>.</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Scandinavian Journal of Caring Sciences</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27</a:t>
            </a:r>
            <a:r>
              <a:rPr lang="en-NZ" sz="1000">
                <a:solidFill>
                  <a:schemeClr val="tx1">
                    <a:lumMod val="65000"/>
                    <a:lumOff val="35000"/>
                  </a:schemeClr>
                </a:solidFill>
                <a:latin typeface="Arial"/>
                <a:ea typeface="+mn-lt"/>
                <a:cs typeface="+mn-lt"/>
              </a:rPr>
              <a:t>(4), 1027–1034.</a:t>
            </a:r>
            <a:endParaRPr lang="en-NZ" sz="1000">
              <a:solidFill>
                <a:schemeClr val="tx1">
                  <a:lumMod val="65000"/>
                  <a:lumOff val="35000"/>
                </a:schemeClr>
              </a:solidFill>
              <a:latin typeface="Arial"/>
              <a:cs typeface="Arial"/>
            </a:endParaRPr>
          </a:p>
          <a:p>
            <a:pPr marL="0" indent="0">
              <a:lnSpc>
                <a:spcPct val="100000"/>
              </a:lnSpc>
              <a:spcBef>
                <a:spcPts val="0"/>
              </a:spcBef>
              <a:buNone/>
            </a:pPr>
            <a:r>
              <a:rPr lang="en-NZ" sz="1000">
                <a:solidFill>
                  <a:schemeClr val="tx1">
                    <a:lumMod val="65000"/>
                    <a:lumOff val="35000"/>
                  </a:schemeClr>
                </a:solidFill>
                <a:latin typeface="Arial"/>
                <a:ea typeface="+mn-lt"/>
                <a:cs typeface="+mn-lt"/>
              </a:rPr>
              <a:t>Barnett-Page, E., &amp; Thomas, J. (2009) </a:t>
            </a:r>
            <a:r>
              <a:rPr lang="en-NZ" sz="1000">
                <a:solidFill>
                  <a:srgbClr val="B12072"/>
                </a:solidFill>
                <a:latin typeface="Arial"/>
                <a:ea typeface="+mn-lt"/>
                <a:cs typeface="+mn-lt"/>
                <a:hlinkClick r:id="rId5">
                  <a:extLst>
                    <a:ext uri="{A12FA001-AC4F-418D-AE19-62706E023703}">
                      <ahyp:hlinkClr xmlns:ahyp="http://schemas.microsoft.com/office/drawing/2018/hyperlinkcolor" val="tx"/>
                    </a:ext>
                  </a:extLst>
                </a:hlinkClick>
              </a:rPr>
              <a:t>Methods for the synthesis of qualitative research: a critical review</a:t>
            </a:r>
            <a:r>
              <a:rPr lang="en-NZ" sz="1000">
                <a:solidFill>
                  <a:srgbClr val="B12072"/>
                </a:solidFill>
                <a:latin typeface="Arial"/>
                <a:ea typeface="+mn-lt"/>
                <a:cs typeface="+mn-lt"/>
              </a:rPr>
              <a:t>.</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BMC medical research methodology,</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9, </a:t>
            </a:r>
            <a:r>
              <a:rPr lang="en-NZ" sz="1000">
                <a:solidFill>
                  <a:schemeClr val="tx1">
                    <a:lumMod val="65000"/>
                    <a:lumOff val="35000"/>
                  </a:schemeClr>
                </a:solidFill>
                <a:latin typeface="Arial"/>
                <a:ea typeface="+mn-lt"/>
                <a:cs typeface="+mn-lt"/>
              </a:rPr>
              <a:t>Article 59. </a:t>
            </a:r>
            <a:endParaRPr lang="en-NZ" sz="100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379812285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Text Placeholder 5">
            <a:extLst>
              <a:ext uri="{FF2B5EF4-FFF2-40B4-BE49-F238E27FC236}">
                <a16:creationId xmlns:a16="http://schemas.microsoft.com/office/drawing/2014/main" id="{080E909D-3057-25EA-F270-CC44DE943F50}"/>
              </a:ext>
            </a:extLst>
          </p:cNvPr>
          <p:cNvSpPr txBox="1">
            <a:spLocks/>
          </p:cNvSpPr>
          <p:nvPr/>
        </p:nvSpPr>
        <p:spPr>
          <a:xfrm>
            <a:off x="7534848" y="2859863"/>
            <a:ext cx="4224378" cy="2702737"/>
          </a:xfrm>
          <a:prstGeom prst="rect">
            <a:avLst/>
          </a:prstGeom>
          <a:solidFill>
            <a:schemeClr val="accent4">
              <a:lumMod val="40000"/>
              <a:lumOff val="60000"/>
            </a:schemeClr>
          </a:solidFill>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1600" b="1">
                <a:solidFill>
                  <a:schemeClr val="tx1">
                    <a:lumMod val="75000"/>
                    <a:lumOff val="25000"/>
                  </a:schemeClr>
                </a:solidFill>
                <a:latin typeface="Arial"/>
                <a:cs typeface="Segoe UI"/>
              </a:rPr>
              <a:t>Limitations:</a:t>
            </a:r>
            <a:endParaRPr lang="en-NZ" sz="1600">
              <a:solidFill>
                <a:schemeClr val="tx1">
                  <a:lumMod val="75000"/>
                  <a:lumOff val="25000"/>
                </a:schemeClr>
              </a:solidFill>
              <a:latin typeface="Arial"/>
              <a:cs typeface="Segoe UI"/>
            </a:endParaRPr>
          </a:p>
          <a:p>
            <a:pPr marL="355600" indent="-266700"/>
            <a:r>
              <a:rPr lang="en-US" sz="1600">
                <a:solidFill>
                  <a:schemeClr val="tx1">
                    <a:lumMod val="75000"/>
                    <a:lumOff val="25000"/>
                  </a:schemeClr>
                </a:solidFill>
                <a:latin typeface="Arial"/>
                <a:cs typeface="Arial"/>
              </a:rPr>
              <a:t>Reduced Depth: Limited time may compromise the depth of analysis.</a:t>
            </a:r>
          </a:p>
          <a:p>
            <a:pPr marL="355600" indent="-266700"/>
            <a:r>
              <a:rPr lang="en-US" sz="1600">
                <a:solidFill>
                  <a:schemeClr val="tx1">
                    <a:lumMod val="75000"/>
                    <a:lumOff val="25000"/>
                  </a:schemeClr>
                </a:solidFill>
                <a:latin typeface="Arial"/>
                <a:cs typeface="Arial"/>
              </a:rPr>
              <a:t>Potential Bias: Quick turnaround might increase the risk of bias or oversight.</a:t>
            </a:r>
          </a:p>
          <a:p>
            <a:pPr marL="355600" indent="-266700"/>
            <a:r>
              <a:rPr lang="en-US" sz="1600">
                <a:solidFill>
                  <a:schemeClr val="tx1">
                    <a:lumMod val="75000"/>
                    <a:lumOff val="25000"/>
                  </a:schemeClr>
                </a:solidFill>
                <a:latin typeface="Arial"/>
                <a:cs typeface="Arial"/>
              </a:rPr>
              <a:t>Quality Compromise: Rapid reviews might sacrifice thoroughness, affecting overall quality.</a:t>
            </a:r>
          </a:p>
        </p:txBody>
      </p:sp>
      <p:sp>
        <p:nvSpPr>
          <p:cNvPr id="12" name="Text Placeholder 5">
            <a:extLst>
              <a:ext uri="{FF2B5EF4-FFF2-40B4-BE49-F238E27FC236}">
                <a16:creationId xmlns:a16="http://schemas.microsoft.com/office/drawing/2014/main" id="{6519B0BF-0E5E-79FA-9CD6-786AF10ED805}"/>
              </a:ext>
            </a:extLst>
          </p:cNvPr>
          <p:cNvSpPr txBox="1">
            <a:spLocks/>
          </p:cNvSpPr>
          <p:nvPr/>
        </p:nvSpPr>
        <p:spPr>
          <a:xfrm>
            <a:off x="2632754" y="2859863"/>
            <a:ext cx="4796746" cy="2702737"/>
          </a:xfrm>
          <a:prstGeom prst="rect">
            <a:avLst/>
          </a:prstGeom>
          <a:solidFill>
            <a:srgbClr val="792572">
              <a:alpha val="20000"/>
            </a:srgbClr>
          </a:solidFill>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1600" b="1">
                <a:solidFill>
                  <a:schemeClr val="tx1">
                    <a:lumMod val="75000"/>
                    <a:lumOff val="25000"/>
                  </a:schemeClr>
                </a:solidFill>
                <a:latin typeface="Arial"/>
                <a:cs typeface="Arial"/>
              </a:rPr>
              <a:t>Overview:</a:t>
            </a:r>
          </a:p>
          <a:p>
            <a:pPr indent="-228600"/>
            <a:r>
              <a:rPr lang="en-US" sz="1600">
                <a:solidFill>
                  <a:schemeClr val="tx1">
                    <a:lumMod val="75000"/>
                    <a:lumOff val="25000"/>
                  </a:schemeClr>
                </a:solidFill>
                <a:latin typeface="Arial"/>
                <a:cs typeface="Arial"/>
              </a:rPr>
              <a:t>Is a variation of a systematic review but balances time constraints with considerations in bias.</a:t>
            </a:r>
          </a:p>
          <a:p>
            <a:pPr indent="-228600"/>
            <a:r>
              <a:rPr lang="en-US" sz="1600">
                <a:solidFill>
                  <a:schemeClr val="tx1">
                    <a:lumMod val="75000"/>
                    <a:lumOff val="25000"/>
                  </a:schemeClr>
                </a:solidFill>
                <a:latin typeface="Arial"/>
                <a:cs typeface="Arial"/>
              </a:rPr>
              <a:t>Can exclude hand searching and grey literature.</a:t>
            </a:r>
          </a:p>
          <a:p>
            <a:pPr indent="-228600"/>
            <a:r>
              <a:rPr lang="en-US" sz="1600">
                <a:solidFill>
                  <a:schemeClr val="tx1">
                    <a:lumMod val="75000"/>
                    <a:lumOff val="25000"/>
                  </a:schemeClr>
                </a:solidFill>
                <a:latin typeface="Arial"/>
                <a:cs typeface="Arial"/>
              </a:rPr>
              <a:t>May apply limits such as years and language.</a:t>
            </a:r>
          </a:p>
          <a:p>
            <a:pPr indent="-228600"/>
            <a:r>
              <a:rPr lang="en-US" sz="1600">
                <a:solidFill>
                  <a:schemeClr val="tx1">
                    <a:lumMod val="75000"/>
                    <a:lumOff val="25000"/>
                  </a:schemeClr>
                </a:solidFill>
                <a:latin typeface="Arial"/>
                <a:cs typeface="Arial"/>
              </a:rPr>
              <a:t>Can be done Individually or a group.​</a:t>
            </a:r>
            <a:endParaRPr lang="en-NZ" sz="1600">
              <a:solidFill>
                <a:schemeClr val="tx1">
                  <a:lumMod val="75000"/>
                  <a:lumOff val="25000"/>
                </a:schemeClr>
              </a:solidFill>
              <a:latin typeface="Arial"/>
              <a:cs typeface="Arial"/>
            </a:endParaRPr>
          </a:p>
        </p:txBody>
      </p:sp>
      <p:sp>
        <p:nvSpPr>
          <p:cNvPr id="15" name="Title 14">
            <a:extLst>
              <a:ext uri="{FF2B5EF4-FFF2-40B4-BE49-F238E27FC236}">
                <a16:creationId xmlns:a16="http://schemas.microsoft.com/office/drawing/2014/main" id="{7A6B573A-72D4-59D8-A41A-D75BE91D83CF}"/>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Rapid Review</a:t>
            </a:r>
          </a:p>
        </p:txBody>
      </p:sp>
      <p:graphicFrame>
        <p:nvGraphicFramePr>
          <p:cNvPr id="9" name="Diagram 8">
            <a:extLst>
              <a:ext uri="{FF2B5EF4-FFF2-40B4-BE49-F238E27FC236}">
                <a16:creationId xmlns:a16="http://schemas.microsoft.com/office/drawing/2014/main" id="{77BDA46B-62AD-5DBF-1458-A8A0EA8B86F1}"/>
              </a:ext>
            </a:extLst>
          </p:cNvPr>
          <p:cNvGraphicFramePr/>
          <p:nvPr>
            <p:extLst>
              <p:ext uri="{D42A27DB-BD31-4B8C-83A1-F6EECF244321}">
                <p14:modId xmlns:p14="http://schemas.microsoft.com/office/powerpoint/2010/main" val="600830830"/>
              </p:ext>
            </p:extLst>
          </p:nvPr>
        </p:nvGraphicFramePr>
        <p:xfrm>
          <a:off x="432773" y="988010"/>
          <a:ext cx="11340126" cy="1921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8" name="Group 17">
            <a:extLst>
              <a:ext uri="{FF2B5EF4-FFF2-40B4-BE49-F238E27FC236}">
                <a16:creationId xmlns:a16="http://schemas.microsoft.com/office/drawing/2014/main" id="{72C949A4-BB68-5906-6946-D7E1F6701085}"/>
              </a:ext>
            </a:extLst>
          </p:cNvPr>
          <p:cNvGrpSpPr/>
          <p:nvPr/>
        </p:nvGrpSpPr>
        <p:grpSpPr>
          <a:xfrm>
            <a:off x="577738" y="2859863"/>
            <a:ext cx="1491408" cy="2362835"/>
            <a:chOff x="401201" y="3828703"/>
            <a:chExt cx="1491408" cy="2362835"/>
          </a:xfrm>
        </p:grpSpPr>
        <p:sp>
          <p:nvSpPr>
            <p:cNvPr id="7" name="TextBox 6">
              <a:extLst>
                <a:ext uri="{FF2B5EF4-FFF2-40B4-BE49-F238E27FC236}">
                  <a16:creationId xmlns:a16="http://schemas.microsoft.com/office/drawing/2014/main" id="{0D9B9FF9-F1F4-9829-083E-AA76D83AD0AE}"/>
                </a:ext>
              </a:extLst>
            </p:cNvPr>
            <p:cNvSpPr txBox="1"/>
            <p:nvPr/>
          </p:nvSpPr>
          <p:spPr>
            <a:xfrm>
              <a:off x="401201" y="4991209"/>
              <a:ext cx="1491408" cy="1200329"/>
            </a:xfrm>
            <a:prstGeom prst="rect">
              <a:avLst/>
            </a:prstGeom>
            <a:noFill/>
          </p:spPr>
          <p:txBody>
            <a:bodyPr wrap="square" lIns="91440" tIns="45720" rIns="91440" bIns="45720" rtlCol="0" anchor="t">
              <a:spAutoFit/>
            </a:bodyPr>
            <a:lstStyle/>
            <a:p>
              <a:pPr algn="ctr"/>
              <a:r>
                <a:rPr lang="en-NZ" sz="1800" b="1">
                  <a:solidFill>
                    <a:schemeClr val="tx1">
                      <a:lumMod val="75000"/>
                      <a:lumOff val="25000"/>
                    </a:schemeClr>
                  </a:solidFill>
                  <a:latin typeface="Arial"/>
                  <a:cs typeface="Arial"/>
                </a:rPr>
                <a:t>Timeframe:</a:t>
              </a:r>
            </a:p>
            <a:p>
              <a:pPr algn="ctr"/>
              <a:r>
                <a:rPr lang="en-NZ" sz="1800">
                  <a:solidFill>
                    <a:schemeClr val="tx1">
                      <a:lumMod val="75000"/>
                      <a:lumOff val="25000"/>
                    </a:schemeClr>
                  </a:solidFill>
                  <a:latin typeface="Arial"/>
                  <a:cs typeface="Arial"/>
                </a:rPr>
                <a:t> </a:t>
              </a:r>
              <a:br>
                <a:rPr lang="en-NZ" sz="1800">
                  <a:solidFill>
                    <a:schemeClr val="tx1">
                      <a:lumMod val="75000"/>
                      <a:lumOff val="25000"/>
                    </a:schemeClr>
                  </a:solidFill>
                  <a:latin typeface="Arial"/>
                  <a:cs typeface="Arial"/>
                </a:rPr>
              </a:br>
              <a:r>
                <a:rPr lang="en-US" sz="1800">
                  <a:solidFill>
                    <a:schemeClr val="tx1">
                      <a:lumMod val="75000"/>
                      <a:lumOff val="25000"/>
                    </a:schemeClr>
                  </a:solidFill>
                  <a:latin typeface="Arial"/>
                  <a:cs typeface="Arial"/>
                </a:rPr>
                <a:t>2 months to 6 months</a:t>
              </a:r>
              <a:endParaRPr lang="en-NZ" sz="1800">
                <a:solidFill>
                  <a:schemeClr val="tx1">
                    <a:lumMod val="75000"/>
                    <a:lumOff val="25000"/>
                  </a:schemeClr>
                </a:solidFill>
                <a:latin typeface="Arial"/>
                <a:cs typeface="Arial"/>
              </a:endParaRPr>
            </a:p>
          </p:txBody>
        </p:sp>
        <p:pic>
          <p:nvPicPr>
            <p:cNvPr id="13" name="Graphic 12" descr="Daily calendar outline">
              <a:extLst>
                <a:ext uri="{FF2B5EF4-FFF2-40B4-BE49-F238E27FC236}">
                  <a16:creationId xmlns:a16="http://schemas.microsoft.com/office/drawing/2014/main" id="{535B577D-076B-C6C8-E564-6A917C0CD0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1673" y="3828703"/>
              <a:ext cx="1250464" cy="1250463"/>
            </a:xfrm>
            <a:prstGeom prst="rect">
              <a:avLst/>
            </a:prstGeom>
          </p:spPr>
        </p:pic>
      </p:grpSp>
      <p:grpSp>
        <p:nvGrpSpPr>
          <p:cNvPr id="21" name="Group 20">
            <a:extLst>
              <a:ext uri="{FF2B5EF4-FFF2-40B4-BE49-F238E27FC236}">
                <a16:creationId xmlns:a16="http://schemas.microsoft.com/office/drawing/2014/main" id="{AB8617F7-2FE0-5EEC-9F44-EFF4C792C7F9}"/>
              </a:ext>
            </a:extLst>
          </p:cNvPr>
          <p:cNvGrpSpPr/>
          <p:nvPr/>
        </p:nvGrpSpPr>
        <p:grpSpPr>
          <a:xfrm>
            <a:off x="432773" y="5721686"/>
            <a:ext cx="11467127" cy="422934"/>
            <a:chOff x="840127" y="5800163"/>
            <a:chExt cx="11467127" cy="422934"/>
          </a:xfrm>
        </p:grpSpPr>
        <p:sp>
          <p:nvSpPr>
            <p:cNvPr id="5" name="Text Placeholder 5">
              <a:extLst>
                <a:ext uri="{FF2B5EF4-FFF2-40B4-BE49-F238E27FC236}">
                  <a16:creationId xmlns:a16="http://schemas.microsoft.com/office/drawing/2014/main" id="{B4063D63-1BB1-CA1A-A50A-5C25E2097F61}"/>
                </a:ext>
              </a:extLst>
            </p:cNvPr>
            <p:cNvSpPr txBox="1">
              <a:spLocks/>
            </p:cNvSpPr>
            <p:nvPr/>
          </p:nvSpPr>
          <p:spPr>
            <a:xfrm>
              <a:off x="2256903" y="5800163"/>
              <a:ext cx="10050351" cy="422934"/>
            </a:xfrm>
            <a:prstGeom prst="rect">
              <a:avLst/>
            </a:prstGeom>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NZ" sz="1000">
                  <a:solidFill>
                    <a:schemeClr val="tx1">
                      <a:lumMod val="65000"/>
                      <a:lumOff val="35000"/>
                    </a:schemeClr>
                  </a:solidFill>
                  <a:latin typeface="Arial"/>
                  <a:ea typeface="+mn-lt"/>
                  <a:cs typeface="+mn-lt"/>
                </a:rPr>
                <a:t>Dobbins, M. (2017). </a:t>
              </a:r>
              <a:r>
                <a:rPr lang="en-NZ" sz="1000">
                  <a:solidFill>
                    <a:srgbClr val="B12072"/>
                  </a:solidFill>
                  <a:latin typeface="Arial"/>
                  <a:ea typeface="+mn-lt"/>
                  <a:cs typeface="+mn-lt"/>
                  <a:hlinkClick r:id="rId10">
                    <a:extLst>
                      <a:ext uri="{A12FA001-AC4F-418D-AE19-62706E023703}">
                        <ahyp:hlinkClr xmlns:ahyp="http://schemas.microsoft.com/office/drawing/2018/hyperlinkcolor" val="tx"/>
                      </a:ext>
                    </a:extLst>
                  </a:hlinkClick>
                </a:rPr>
                <a:t>Rapid review guidebook</a:t>
              </a:r>
              <a:r>
                <a:rPr lang="en-NZ" sz="1000">
                  <a:solidFill>
                    <a:srgbClr val="B12072"/>
                  </a:solidFill>
                  <a:latin typeface="Arial"/>
                  <a:ea typeface="+mn-lt"/>
                  <a:cs typeface="+mn-lt"/>
                </a:rPr>
                <a:t>.</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Natl Collab Cent Method Tools</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13</a:t>
              </a:r>
              <a:r>
                <a:rPr lang="en-NZ" sz="1000">
                  <a:solidFill>
                    <a:schemeClr val="tx1">
                      <a:lumMod val="65000"/>
                      <a:lumOff val="35000"/>
                    </a:schemeClr>
                  </a:solidFill>
                  <a:latin typeface="Arial"/>
                  <a:ea typeface="+mn-lt"/>
                  <a:cs typeface="+mn-lt"/>
                </a:rPr>
                <a:t>, 25. </a:t>
              </a:r>
            </a:p>
            <a:p>
              <a:pPr marL="0" indent="0">
                <a:lnSpc>
                  <a:spcPct val="100000"/>
                </a:lnSpc>
                <a:spcBef>
                  <a:spcPts val="0"/>
                </a:spcBef>
                <a:buNone/>
              </a:pPr>
              <a:r>
                <a:rPr lang="en-NZ" sz="1000" err="1">
                  <a:solidFill>
                    <a:schemeClr val="tx1">
                      <a:lumMod val="65000"/>
                      <a:lumOff val="35000"/>
                    </a:schemeClr>
                  </a:solidFill>
                  <a:latin typeface="Arial"/>
                  <a:ea typeface="+mn-lt"/>
                  <a:cs typeface="+mn-lt"/>
                </a:rPr>
                <a:t>Garritty</a:t>
              </a:r>
              <a:r>
                <a:rPr lang="en-NZ" sz="1000">
                  <a:solidFill>
                    <a:schemeClr val="tx1">
                      <a:lumMod val="65000"/>
                      <a:lumOff val="35000"/>
                    </a:schemeClr>
                  </a:solidFill>
                  <a:latin typeface="Arial"/>
                  <a:ea typeface="+mn-lt"/>
                  <a:cs typeface="+mn-lt"/>
                </a:rPr>
                <a:t>, C., et al (2021). </a:t>
              </a:r>
              <a:r>
                <a:rPr lang="en-NZ" sz="1000">
                  <a:solidFill>
                    <a:srgbClr val="B12072"/>
                  </a:solidFill>
                  <a:latin typeface="Arial"/>
                  <a:ea typeface="+mn-lt"/>
                  <a:cs typeface="+mn-lt"/>
                  <a:hlinkClick r:id="rId11">
                    <a:extLst>
                      <a:ext uri="{A12FA001-AC4F-418D-AE19-62706E023703}">
                        <ahyp:hlinkClr xmlns:ahyp="http://schemas.microsoft.com/office/drawing/2018/hyperlinkcolor" val="tx"/>
                      </a:ext>
                    </a:extLst>
                  </a:hlinkClick>
                </a:rPr>
                <a:t>Cochrane Rapid Reviews Methods Group offers evidence-informed guidance to conduct rapid reviews</a:t>
              </a:r>
              <a:r>
                <a:rPr lang="en-NZ" sz="1000">
                  <a:solidFill>
                    <a:srgbClr val="B12072"/>
                  </a:solidFill>
                  <a:latin typeface="Arial"/>
                  <a:ea typeface="+mn-lt"/>
                  <a:cs typeface="+mn-lt"/>
                </a:rPr>
                <a:t>.</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Journal of clinical epidemiology</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130</a:t>
              </a:r>
              <a:r>
                <a:rPr lang="en-NZ" sz="1000">
                  <a:solidFill>
                    <a:schemeClr val="tx1">
                      <a:lumMod val="65000"/>
                      <a:lumOff val="35000"/>
                    </a:schemeClr>
                  </a:solidFill>
                  <a:latin typeface="Arial"/>
                  <a:ea typeface="+mn-lt"/>
                  <a:cs typeface="+mn-lt"/>
                </a:rPr>
                <a:t>, 13-22.</a:t>
              </a:r>
              <a:endParaRPr lang="en-NZ" sz="1050">
                <a:solidFill>
                  <a:schemeClr val="tx1">
                    <a:lumMod val="65000"/>
                    <a:lumOff val="35000"/>
                  </a:schemeClr>
                </a:solidFill>
                <a:latin typeface="Arial"/>
                <a:cs typeface="Arial"/>
              </a:endParaRPr>
            </a:p>
          </p:txBody>
        </p:sp>
        <p:sp>
          <p:nvSpPr>
            <p:cNvPr id="20" name="TextBox 19">
              <a:extLst>
                <a:ext uri="{FF2B5EF4-FFF2-40B4-BE49-F238E27FC236}">
                  <a16:creationId xmlns:a16="http://schemas.microsoft.com/office/drawing/2014/main" id="{78943A73-9177-274A-18ED-422D962F09D0}"/>
                </a:ext>
              </a:extLst>
            </p:cNvPr>
            <p:cNvSpPr txBox="1"/>
            <p:nvPr/>
          </p:nvSpPr>
          <p:spPr>
            <a:xfrm>
              <a:off x="840127" y="5873131"/>
              <a:ext cx="1636373" cy="276999"/>
            </a:xfrm>
            <a:prstGeom prst="rect">
              <a:avLst/>
            </a:prstGeom>
            <a:noFill/>
          </p:spPr>
          <p:txBody>
            <a:bodyPr wrap="square">
              <a:spAutoFit/>
            </a:bodyPr>
            <a:lstStyle/>
            <a:p>
              <a:pPr marL="0" indent="0">
                <a:lnSpc>
                  <a:spcPct val="100000"/>
                </a:lnSpc>
                <a:spcBef>
                  <a:spcPts val="0"/>
                </a:spcBef>
                <a:buNone/>
              </a:pPr>
              <a:r>
                <a:rPr lang="en-NZ" sz="1200" b="1">
                  <a:solidFill>
                    <a:schemeClr val="tx1">
                      <a:lumMod val="65000"/>
                      <a:lumOff val="35000"/>
                    </a:schemeClr>
                  </a:solidFill>
                  <a:latin typeface="Arial"/>
                  <a:ea typeface="+mn-lt"/>
                  <a:cs typeface="+mn-lt"/>
                </a:rPr>
                <a:t>Further Reading:</a:t>
              </a:r>
              <a:endParaRPr lang="en-US" sz="1200">
                <a:solidFill>
                  <a:schemeClr val="tx1">
                    <a:lumMod val="65000"/>
                    <a:lumOff val="35000"/>
                  </a:schemeClr>
                </a:solidFill>
                <a:latin typeface="Arial"/>
                <a:ea typeface="+mn-lt"/>
                <a:cs typeface="+mn-lt"/>
              </a:endParaRPr>
            </a:p>
          </p:txBody>
        </p:sp>
      </p:grpSp>
      <p:grpSp>
        <p:nvGrpSpPr>
          <p:cNvPr id="2" name="Group 1">
            <a:extLst>
              <a:ext uri="{FF2B5EF4-FFF2-40B4-BE49-F238E27FC236}">
                <a16:creationId xmlns:a16="http://schemas.microsoft.com/office/drawing/2014/main" id="{B55C792B-523E-55A9-A822-E8E8961EDCA6}"/>
              </a:ext>
            </a:extLst>
          </p:cNvPr>
          <p:cNvGrpSpPr/>
          <p:nvPr/>
        </p:nvGrpSpPr>
        <p:grpSpPr>
          <a:xfrm>
            <a:off x="-7816" y="6224321"/>
            <a:ext cx="12221305" cy="650730"/>
            <a:chOff x="-7816" y="6224321"/>
            <a:chExt cx="12221305" cy="650730"/>
          </a:xfrm>
        </p:grpSpPr>
        <p:sp>
          <p:nvSpPr>
            <p:cNvPr id="6" name="Rectangle 5">
              <a:extLst>
                <a:ext uri="{FF2B5EF4-FFF2-40B4-BE49-F238E27FC236}">
                  <a16:creationId xmlns:a16="http://schemas.microsoft.com/office/drawing/2014/main" id="{00493B06-40E5-409C-372B-5CA2693233D5}"/>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7" descr="A blue and white logo&#10;&#10;Description automatically generated">
              <a:extLst>
                <a:ext uri="{FF2B5EF4-FFF2-40B4-BE49-F238E27FC236}">
                  <a16:creationId xmlns:a16="http://schemas.microsoft.com/office/drawing/2014/main" id="{62994A0D-4524-54D8-E0A7-71F02E20702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123159139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7D941-BD8C-B333-6FD8-E1AC0DF55100}"/>
            </a:ext>
          </a:extLst>
        </p:cNvPr>
        <p:cNvGrpSpPr/>
        <p:nvPr/>
      </p:nvGrpSpPr>
      <p:grpSpPr>
        <a:xfrm>
          <a:off x="0" y="0"/>
          <a:ext cx="0" cy="0"/>
          <a:chOff x="0" y="0"/>
          <a:chExt cx="0" cy="0"/>
        </a:xfrm>
      </p:grpSpPr>
      <p:pic>
        <p:nvPicPr>
          <p:cNvPr id="12" name="Picture 11" descr="A person sitting at a computer&#10;&#10;AI-generated content may be incorrect.">
            <a:extLst>
              <a:ext uri="{FF2B5EF4-FFF2-40B4-BE49-F238E27FC236}">
                <a16:creationId xmlns:a16="http://schemas.microsoft.com/office/drawing/2014/main" id="{8B164A4A-FDB1-C3E2-6E73-7FF4C62DDCDB}"/>
              </a:ext>
            </a:extLst>
          </p:cNvPr>
          <p:cNvPicPr>
            <a:picLocks noChangeAspect="1"/>
          </p:cNvPicPr>
          <p:nvPr/>
        </p:nvPicPr>
        <p:blipFill>
          <a:blip r:embed="rId3"/>
          <a:stretch>
            <a:fillRect/>
          </a:stretch>
        </p:blipFill>
        <p:spPr>
          <a:xfrm>
            <a:off x="8723586" y="1813033"/>
            <a:ext cx="4296104" cy="4282966"/>
          </a:xfrm>
          <a:prstGeom prst="rect">
            <a:avLst/>
          </a:prstGeom>
        </p:spPr>
      </p:pic>
      <p:grpSp>
        <p:nvGrpSpPr>
          <p:cNvPr id="4" name="Group 3">
            <a:extLst>
              <a:ext uri="{FF2B5EF4-FFF2-40B4-BE49-F238E27FC236}">
                <a16:creationId xmlns:a16="http://schemas.microsoft.com/office/drawing/2014/main" id="{0998274A-572A-5406-181E-091F98154BD4}"/>
              </a:ext>
            </a:extLst>
          </p:cNvPr>
          <p:cNvGrpSpPr/>
          <p:nvPr/>
        </p:nvGrpSpPr>
        <p:grpSpPr>
          <a:xfrm>
            <a:off x="-7816" y="6224321"/>
            <a:ext cx="12221305" cy="650730"/>
            <a:chOff x="-7816" y="6224321"/>
            <a:chExt cx="12221305" cy="650730"/>
          </a:xfrm>
        </p:grpSpPr>
        <p:sp>
          <p:nvSpPr>
            <p:cNvPr id="6" name="Rectangle 5">
              <a:extLst>
                <a:ext uri="{FF2B5EF4-FFF2-40B4-BE49-F238E27FC236}">
                  <a16:creationId xmlns:a16="http://schemas.microsoft.com/office/drawing/2014/main" id="{70AD24BC-EE46-16AE-B8EB-BCFD4CD2B1C6}"/>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A blue and white logo&#10;&#10;Description automatically generated">
              <a:extLst>
                <a:ext uri="{FF2B5EF4-FFF2-40B4-BE49-F238E27FC236}">
                  <a16:creationId xmlns:a16="http://schemas.microsoft.com/office/drawing/2014/main" id="{64548FF7-0C59-1635-0751-5666125687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8" name="TextBox 7">
            <a:extLst>
              <a:ext uri="{FF2B5EF4-FFF2-40B4-BE49-F238E27FC236}">
                <a16:creationId xmlns:a16="http://schemas.microsoft.com/office/drawing/2014/main" id="{78C99B52-BBB5-B746-EBF5-02363B9A31B5}"/>
              </a:ext>
            </a:extLst>
          </p:cNvPr>
          <p:cNvSpPr txBox="1"/>
          <p:nvPr/>
        </p:nvSpPr>
        <p:spPr>
          <a:xfrm>
            <a:off x="401822" y="1183683"/>
            <a:ext cx="9024638" cy="4832092"/>
          </a:xfrm>
          <a:prstGeom prst="rect">
            <a:avLst/>
          </a:prstGeom>
          <a:noFill/>
        </p:spPr>
        <p:txBody>
          <a:bodyPr wrap="square" lIns="91440" tIns="45720" rIns="91440" bIns="45720" rtlCol="0" anchor="t">
            <a:spAutoFit/>
          </a:bodyPr>
          <a:lstStyle/>
          <a:p>
            <a:r>
              <a:rPr lang="en-US" sz="2800" b="1">
                <a:solidFill>
                  <a:srgbClr val="CC7C06"/>
                </a:solidFill>
                <a:latin typeface="Arial"/>
                <a:ea typeface="+mn-lt"/>
                <a:cs typeface="+mn-lt"/>
              </a:rPr>
              <a:t>Writing </a:t>
            </a:r>
            <a:r>
              <a:rPr lang="en-US" sz="2800">
                <a:solidFill>
                  <a:schemeClr val="tx1">
                    <a:lumMod val="75000"/>
                    <a:lumOff val="25000"/>
                  </a:schemeClr>
                </a:solidFill>
                <a:latin typeface="Arial"/>
                <a:ea typeface="+mn-lt"/>
                <a:cs typeface="+mn-lt"/>
              </a:rPr>
              <a:t>a systematic review involves presenting a clear, structured, and comprehensive summary of evidence:</a:t>
            </a:r>
            <a:endParaRPr lang="en-US">
              <a:solidFill>
                <a:schemeClr val="tx1">
                  <a:lumMod val="75000"/>
                  <a:lumOff val="25000"/>
                </a:schemeClr>
              </a:solidFill>
              <a:latin typeface="Arial"/>
              <a:ea typeface="+mn-lt"/>
              <a:cs typeface="Arial"/>
            </a:endParaRPr>
          </a:p>
          <a:p>
            <a:endParaRPr lang="en-US" sz="2800">
              <a:solidFill>
                <a:schemeClr val="tx1">
                  <a:lumMod val="75000"/>
                  <a:lumOff val="25000"/>
                </a:schemeClr>
              </a:solidFill>
              <a:latin typeface="Arial"/>
              <a:ea typeface="+mn-lt"/>
              <a:cs typeface="Arial"/>
            </a:endParaRPr>
          </a:p>
          <a:p>
            <a:pPr marL="457200" indent="-457200">
              <a:buFont typeface="Arial"/>
              <a:buChar char="•"/>
            </a:pPr>
            <a:r>
              <a:rPr lang="en-US" sz="2800">
                <a:solidFill>
                  <a:schemeClr val="tx1">
                    <a:lumMod val="75000"/>
                    <a:lumOff val="25000"/>
                  </a:schemeClr>
                </a:solidFill>
                <a:latin typeface="Arial"/>
                <a:ea typeface="+mn-lt"/>
                <a:cs typeface="Arial"/>
              </a:rPr>
              <a:t>Outline of </a:t>
            </a:r>
            <a:r>
              <a:rPr lang="en-US" sz="2800">
                <a:solidFill>
                  <a:srgbClr val="B12072"/>
                </a:solidFill>
                <a:latin typeface="Arial"/>
                <a:ea typeface="+mn-lt"/>
                <a:cs typeface="Arial"/>
                <a:hlinkClick r:id="rId5">
                  <a:extLst>
                    <a:ext uri="{A12FA001-AC4F-418D-AE19-62706E023703}">
                      <ahyp:hlinkClr xmlns:ahyp="http://schemas.microsoft.com/office/drawing/2018/hyperlinkcolor" val="tx"/>
                    </a:ext>
                  </a:extLst>
                </a:hlinkClick>
              </a:rPr>
              <a:t>systematic review structure</a:t>
            </a:r>
            <a:r>
              <a:rPr lang="en-US" sz="2800">
                <a:solidFill>
                  <a:schemeClr val="tx1">
                    <a:lumMod val="75000"/>
                    <a:lumOff val="25000"/>
                  </a:schemeClr>
                </a:solidFill>
                <a:latin typeface="Arial"/>
                <a:ea typeface="+mn-lt"/>
                <a:cs typeface="Arial"/>
              </a:rPr>
              <a:t> </a:t>
            </a:r>
          </a:p>
          <a:p>
            <a:pPr marL="457200" indent="-457200">
              <a:buFont typeface="Arial"/>
              <a:buChar char="•"/>
            </a:pPr>
            <a:r>
              <a:rPr lang="en-US" sz="2800">
                <a:solidFill>
                  <a:srgbClr val="B12072"/>
                </a:solidFill>
                <a:latin typeface="Arial"/>
                <a:ea typeface="+mn-lt"/>
                <a:cs typeface="Arial"/>
                <a:hlinkClick r:id="rId6">
                  <a:extLst>
                    <a:ext uri="{A12FA001-AC4F-418D-AE19-62706E023703}">
                      <ahyp:hlinkClr xmlns:ahyp="http://schemas.microsoft.com/office/drawing/2018/hyperlinkcolor" val="tx"/>
                    </a:ext>
                  </a:extLst>
                </a:hlinkClick>
              </a:rPr>
              <a:t>JBI guidelines for systematic review report writing</a:t>
            </a:r>
            <a:endParaRPr lang="en-US" sz="2800">
              <a:solidFill>
                <a:srgbClr val="B12072"/>
              </a:solidFill>
              <a:latin typeface="Arial"/>
              <a:ea typeface="+mn-lt"/>
              <a:cs typeface="Arial"/>
            </a:endParaRPr>
          </a:p>
          <a:p>
            <a:pPr marL="457200" indent="-457200">
              <a:buFont typeface="Arial"/>
              <a:buChar char="•"/>
            </a:pPr>
            <a:endParaRPr lang="en-US" sz="2800">
              <a:solidFill>
                <a:schemeClr val="tx1">
                  <a:lumMod val="85000"/>
                  <a:lumOff val="15000"/>
                </a:schemeClr>
              </a:solidFill>
              <a:latin typeface="Arial"/>
              <a:cs typeface="Arial"/>
            </a:endParaRPr>
          </a:p>
          <a:p>
            <a:r>
              <a:rPr lang="en-US" sz="2800" b="1">
                <a:solidFill>
                  <a:srgbClr val="CC7C06"/>
                </a:solidFill>
                <a:latin typeface="Arial"/>
                <a:ea typeface="+mn-lt"/>
                <a:cs typeface="+mn-lt"/>
              </a:rPr>
              <a:t>Publishing</a:t>
            </a:r>
            <a:r>
              <a:rPr lang="en-US" sz="2800">
                <a:solidFill>
                  <a:schemeClr val="tx1">
                    <a:lumMod val="76000"/>
                    <a:lumOff val="24000"/>
                  </a:schemeClr>
                </a:solidFill>
                <a:latin typeface="Arial"/>
                <a:ea typeface="+mn-lt"/>
                <a:cs typeface="+mn-lt"/>
              </a:rPr>
              <a:t> involves preparing your work for dissemination in a peer-reviewed journal</a:t>
            </a:r>
            <a:r>
              <a:rPr lang="en-US" sz="2800" b="1">
                <a:solidFill>
                  <a:schemeClr val="tx1">
                    <a:lumMod val="76000"/>
                    <a:lumOff val="24000"/>
                  </a:schemeClr>
                </a:solidFill>
                <a:latin typeface="Arial"/>
                <a:ea typeface="+mn-lt"/>
                <a:cs typeface="+mn-lt"/>
              </a:rPr>
              <a:t> </a:t>
            </a:r>
            <a:r>
              <a:rPr lang="en-US" sz="2800">
                <a:solidFill>
                  <a:schemeClr val="tx1">
                    <a:lumMod val="76000"/>
                    <a:lumOff val="24000"/>
                  </a:schemeClr>
                </a:solidFill>
                <a:latin typeface="Arial"/>
                <a:ea typeface="+mn-lt"/>
                <a:cs typeface="+mn-lt"/>
              </a:rPr>
              <a:t>or other academic platform. For more information see our </a:t>
            </a:r>
            <a:r>
              <a:rPr lang="en-US" sz="2800">
                <a:solidFill>
                  <a:srgbClr val="B12072"/>
                </a:solidFill>
                <a:latin typeface="Arial"/>
                <a:cs typeface="Arial"/>
                <a:hlinkClick r:id="rId7">
                  <a:extLst>
                    <a:ext uri="{A12FA001-AC4F-418D-AE19-62706E023703}">
                      <ahyp:hlinkClr xmlns:ahyp="http://schemas.microsoft.com/office/drawing/2018/hyperlinkcolor" val="tx"/>
                    </a:ext>
                  </a:extLst>
                </a:hlinkClick>
              </a:rPr>
              <a:t>UoA Publishing Guide</a:t>
            </a:r>
            <a:r>
              <a:rPr lang="en-US" sz="2800">
                <a:solidFill>
                  <a:srgbClr val="3D3D3D"/>
                </a:solidFill>
                <a:latin typeface="Arial"/>
                <a:cs typeface="Arial"/>
              </a:rPr>
              <a:t>.</a:t>
            </a:r>
          </a:p>
          <a:p>
            <a:endParaRPr lang="en-US" sz="2800">
              <a:solidFill>
                <a:schemeClr val="tx1">
                  <a:lumMod val="75000"/>
                  <a:lumOff val="25000"/>
                </a:schemeClr>
              </a:solidFill>
              <a:latin typeface="Arial"/>
              <a:cs typeface="Arial"/>
            </a:endParaRPr>
          </a:p>
        </p:txBody>
      </p:sp>
      <p:sp>
        <p:nvSpPr>
          <p:cNvPr id="2" name="TextBox 1">
            <a:extLst>
              <a:ext uri="{FF2B5EF4-FFF2-40B4-BE49-F238E27FC236}">
                <a16:creationId xmlns:a16="http://schemas.microsoft.com/office/drawing/2014/main" id="{D3A1BB4D-098E-4017-9B7D-31A50B541FFE}"/>
              </a:ext>
            </a:extLst>
          </p:cNvPr>
          <p:cNvSpPr txBox="1"/>
          <p:nvPr/>
        </p:nvSpPr>
        <p:spPr>
          <a:xfrm>
            <a:off x="8813733" y="5969111"/>
            <a:ext cx="3351990" cy="261610"/>
          </a:xfrm>
          <a:prstGeom prst="rect">
            <a:avLst/>
          </a:prstGeom>
          <a:noFill/>
        </p:spPr>
        <p:txBody>
          <a:bodyPr wrap="square" lIns="91440" tIns="45720" rIns="0" bIns="45720" anchor="t">
            <a:spAutoFit/>
          </a:bodyPr>
          <a:lstStyle/>
          <a:p>
            <a:r>
              <a:rPr lang="en-US" sz="1100">
                <a:solidFill>
                  <a:schemeClr val="bg1">
                    <a:lumMod val="50000"/>
                  </a:schemeClr>
                </a:solidFill>
                <a:effectLst/>
                <a:hlinkClick r:id="rId8">
                  <a:extLst>
                    <a:ext uri="{A12FA001-AC4F-418D-AE19-62706E023703}">
                      <ahyp:hlinkClr xmlns:ahyp="http://schemas.microsoft.com/office/drawing/2018/hyperlinkcolor" val="tx"/>
                    </a:ext>
                  </a:extLst>
                </a:hlinkClick>
              </a:rPr>
              <a:t>Image</a:t>
            </a:r>
            <a:r>
              <a:rPr lang="en-US" sz="1100">
                <a:solidFill>
                  <a:schemeClr val="bg1">
                    <a:lumMod val="50000"/>
                  </a:schemeClr>
                </a:solidFill>
                <a:effectLst/>
              </a:rPr>
              <a:t> made by </a:t>
            </a:r>
            <a:r>
              <a:rPr lang="en-US" sz="1100">
                <a:solidFill>
                  <a:schemeClr val="bg1">
                    <a:lumMod val="50000"/>
                  </a:schemeClr>
                </a:solidFill>
                <a:effectLst/>
                <a:hlinkClick r:id="rId9" tooltip="https://www.flaticon.com/authors/freepik">
                  <a:extLst>
                    <a:ext uri="{A12FA001-AC4F-418D-AE19-62706E023703}">
                      <ahyp:hlinkClr xmlns:ahyp="http://schemas.microsoft.com/office/drawing/2018/hyperlinkcolor" val="tx"/>
                    </a:ext>
                  </a:extLst>
                </a:hlinkClick>
              </a:rPr>
              <a:t>Freepik</a:t>
            </a:r>
            <a:r>
              <a:rPr lang="en-US" sz="1100">
                <a:solidFill>
                  <a:schemeClr val="bg1">
                    <a:lumMod val="50000"/>
                  </a:schemeClr>
                </a:solidFill>
                <a:effectLst/>
              </a:rPr>
              <a:t> from </a:t>
            </a:r>
            <a:r>
              <a:rPr lang="en-US" sz="1100">
                <a:solidFill>
                  <a:schemeClr val="bg1">
                    <a:lumMod val="50000"/>
                  </a:schemeClr>
                </a:solidFill>
                <a:effectLst/>
                <a:hlinkClick r:id="rId10" tooltip="http://www.storyset.com/">
                  <a:extLst>
                    <a:ext uri="{A12FA001-AC4F-418D-AE19-62706E023703}">
                      <ahyp:hlinkClr xmlns:ahyp="http://schemas.microsoft.com/office/drawing/2018/hyperlinkcolor" val="tx"/>
                    </a:ext>
                  </a:extLst>
                </a:hlinkClick>
              </a:rPr>
              <a:t>www.storyset.com</a:t>
            </a:r>
            <a:r>
              <a:rPr lang="en-US" sz="1100">
                <a:solidFill>
                  <a:schemeClr val="bg1">
                    <a:lumMod val="50000"/>
                  </a:schemeClr>
                </a:solidFill>
                <a:effectLst/>
              </a:rPr>
              <a:t> </a:t>
            </a:r>
            <a:r>
              <a:rPr lang="en-US" sz="1100">
                <a:solidFill>
                  <a:schemeClr val="bg1">
                    <a:lumMod val="50000"/>
                  </a:schemeClr>
                </a:solidFill>
              </a:rPr>
              <a:t> </a:t>
            </a:r>
            <a:endParaRPr lang="en-NZ" sz="1100">
              <a:solidFill>
                <a:schemeClr val="bg1">
                  <a:lumMod val="50000"/>
                </a:schemeClr>
              </a:solidFill>
            </a:endParaRPr>
          </a:p>
        </p:txBody>
      </p:sp>
      <p:sp>
        <p:nvSpPr>
          <p:cNvPr id="10" name="Title 14">
            <a:extLst>
              <a:ext uri="{FF2B5EF4-FFF2-40B4-BE49-F238E27FC236}">
                <a16:creationId xmlns:a16="http://schemas.microsoft.com/office/drawing/2014/main" id="{32AF57FD-ED2C-1D85-CEF9-1E97DFB73AE7}"/>
              </a:ext>
            </a:extLst>
          </p:cNvPr>
          <p:cNvSpPr txBox="1">
            <a:spLocks/>
          </p:cNvSpPr>
          <p:nvPr/>
        </p:nvSpPr>
        <p:spPr>
          <a:xfrm>
            <a:off x="406253" y="248961"/>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Writing and Publishing</a:t>
            </a:r>
            <a:endParaRPr lang="en-US">
              <a:solidFill>
                <a:schemeClr val="tx1">
                  <a:lumMod val="76000"/>
                  <a:lumOff val="24000"/>
                </a:schemeClr>
              </a:solidFill>
            </a:endParaRPr>
          </a:p>
        </p:txBody>
      </p:sp>
    </p:spTree>
    <p:extLst>
      <p:ext uri="{BB962C8B-B14F-4D97-AF65-F5344CB8AC3E}">
        <p14:creationId xmlns:p14="http://schemas.microsoft.com/office/powerpoint/2010/main" val="1469083422"/>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CCFAD6E6-F581-8852-718D-598069061823}"/>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388EF61-5C04-D9E6-475E-1178D9F2B4CE}"/>
              </a:ext>
            </a:extLst>
          </p:cNvPr>
          <p:cNvSpPr/>
          <p:nvPr/>
        </p:nvSpPr>
        <p:spPr>
          <a:xfrm>
            <a:off x="-1014140" y="1282699"/>
            <a:ext cx="8576083" cy="3911602"/>
          </a:xfrm>
          <a:prstGeom prst="roundRect">
            <a:avLst/>
          </a:prstGeom>
          <a:solidFill>
            <a:srgbClr val="F9D1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a:ln>
                <a:noFill/>
              </a:ln>
              <a:solidFill>
                <a:prstClr val="black"/>
              </a:solidFill>
              <a:effectLst/>
              <a:uLnTx/>
              <a:uFillTx/>
              <a:latin typeface="Ariel"/>
              <a:ea typeface="+mn-ea"/>
              <a:cs typeface="+mn-cs"/>
            </a:endParaRPr>
          </a:p>
        </p:txBody>
      </p:sp>
      <p:sp>
        <p:nvSpPr>
          <p:cNvPr id="10" name="Title 9">
            <a:extLst>
              <a:ext uri="{FF2B5EF4-FFF2-40B4-BE49-F238E27FC236}">
                <a16:creationId xmlns:a16="http://schemas.microsoft.com/office/drawing/2014/main" id="{ACA877A4-0A62-0FF9-8AC4-E312E6808A8B}"/>
              </a:ext>
            </a:extLst>
          </p:cNvPr>
          <p:cNvSpPr>
            <a:spLocks noGrp="1"/>
          </p:cNvSpPr>
          <p:nvPr>
            <p:ph type="ctrTitle"/>
          </p:nvPr>
        </p:nvSpPr>
        <p:spPr>
          <a:xfrm>
            <a:off x="2476500" y="2129683"/>
            <a:ext cx="6502400" cy="2217634"/>
          </a:xfrm>
        </p:spPr>
        <p:txBody>
          <a:bodyPr anchor="ctr">
            <a:normAutofit/>
          </a:bodyPr>
          <a:lstStyle/>
          <a:p>
            <a:r>
              <a:rPr lang="en-NZ" sz="7200">
                <a:solidFill>
                  <a:srgbClr val="772369"/>
                </a:solidFill>
                <a:latin typeface="Arial"/>
                <a:cs typeface="Arial"/>
              </a:rPr>
              <a:t>Need more help?</a:t>
            </a:r>
          </a:p>
        </p:txBody>
      </p:sp>
      <p:pic>
        <p:nvPicPr>
          <p:cNvPr id="6" name="Graphic 5" descr="Questions with solid fill">
            <a:extLst>
              <a:ext uri="{FF2B5EF4-FFF2-40B4-BE49-F238E27FC236}">
                <a16:creationId xmlns:a16="http://schemas.microsoft.com/office/drawing/2014/main" id="{B19AC38F-A1AA-510F-29EB-54389F80EFB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7443" y="2426937"/>
            <a:ext cx="1623126" cy="1623126"/>
          </a:xfrm>
          <a:prstGeom prst="rect">
            <a:avLst/>
          </a:prstGeom>
        </p:spPr>
      </p:pic>
      <p:grpSp>
        <p:nvGrpSpPr>
          <p:cNvPr id="2" name="Group 1">
            <a:extLst>
              <a:ext uri="{FF2B5EF4-FFF2-40B4-BE49-F238E27FC236}">
                <a16:creationId xmlns:a16="http://schemas.microsoft.com/office/drawing/2014/main" id="{B7BA57E4-980D-EE55-8FF5-ED1E9AC99440}"/>
              </a:ext>
            </a:extLst>
          </p:cNvPr>
          <p:cNvGrpSpPr/>
          <p:nvPr/>
        </p:nvGrpSpPr>
        <p:grpSpPr>
          <a:xfrm>
            <a:off x="-7816" y="6224321"/>
            <a:ext cx="12221305" cy="650730"/>
            <a:chOff x="-7816" y="6224321"/>
            <a:chExt cx="12221305" cy="650730"/>
          </a:xfrm>
        </p:grpSpPr>
        <p:sp>
          <p:nvSpPr>
            <p:cNvPr id="7" name="Rectangle 6">
              <a:extLst>
                <a:ext uri="{FF2B5EF4-FFF2-40B4-BE49-F238E27FC236}">
                  <a16:creationId xmlns:a16="http://schemas.microsoft.com/office/drawing/2014/main" id="{73B6E724-C005-A67D-743A-4DD054A3E372}"/>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7" descr="A blue and white logo&#10;&#10;Description automatically generated">
              <a:extLst>
                <a:ext uri="{FF2B5EF4-FFF2-40B4-BE49-F238E27FC236}">
                  <a16:creationId xmlns:a16="http://schemas.microsoft.com/office/drawing/2014/main" id="{B87F13DC-83A0-3E2A-CD23-9783139DAC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1071975625"/>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Steps in a systematic review: Topic Selection, Conceptualise and create protocol, Searching for studies, Screening for studies, Appraise studies, Abstract data, Synthesise and interpret results">
            <a:extLst>
              <a:ext uri="{FF2B5EF4-FFF2-40B4-BE49-F238E27FC236}">
                <a16:creationId xmlns:a16="http://schemas.microsoft.com/office/drawing/2014/main" id="{AD9075F4-372C-BD7B-3270-59F29EF224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990" r="168" b="13854"/>
          <a:stretch/>
        </p:blipFill>
        <p:spPr bwMode="auto">
          <a:xfrm>
            <a:off x="1688820" y="4621589"/>
            <a:ext cx="8808252" cy="161104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itle 14">
            <a:extLst>
              <a:ext uri="{FF2B5EF4-FFF2-40B4-BE49-F238E27FC236}">
                <a16:creationId xmlns:a16="http://schemas.microsoft.com/office/drawing/2014/main" id="{F874EA58-8910-4D5F-C557-05B9A780DC18}"/>
              </a:ext>
            </a:extLst>
          </p:cNvPr>
          <p:cNvSpPr txBox="1">
            <a:spLocks/>
          </p:cNvSpPr>
          <p:nvPr/>
        </p:nvSpPr>
        <p:spPr>
          <a:xfrm>
            <a:off x="479825" y="4276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Additional Support</a:t>
            </a:r>
          </a:p>
        </p:txBody>
      </p:sp>
      <p:sp>
        <p:nvSpPr>
          <p:cNvPr id="18" name="TextBox 10">
            <a:extLst>
              <a:ext uri="{FF2B5EF4-FFF2-40B4-BE49-F238E27FC236}">
                <a16:creationId xmlns:a16="http://schemas.microsoft.com/office/drawing/2014/main" id="{7F3E237D-E6BA-EF1D-10B1-10C3789EC64F}"/>
              </a:ext>
            </a:extLst>
          </p:cNvPr>
          <p:cNvSpPr txBox="1"/>
          <p:nvPr/>
        </p:nvSpPr>
        <p:spPr>
          <a:xfrm>
            <a:off x="474474" y="1295328"/>
            <a:ext cx="11048472" cy="321421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pPr>
            <a:r>
              <a:rPr lang="en-US" sz="2400">
                <a:solidFill>
                  <a:srgbClr val="B12072"/>
                </a:solidFill>
                <a:latin typeface="Arial"/>
                <a:cs typeface="Arial"/>
                <a:hlinkClick r:id="rId4">
                  <a:extLst>
                    <a:ext uri="{A12FA001-AC4F-418D-AE19-62706E023703}">
                      <ahyp:hlinkClr xmlns:ahyp="http://schemas.microsoft.com/office/drawing/2018/hyperlinkcolor" val="tx"/>
                    </a:ext>
                  </a:extLst>
                </a:hlinkClick>
              </a:rPr>
              <a:t>One-on-one support service for systematic reviews</a:t>
            </a:r>
            <a:r>
              <a:rPr lang="en-US" sz="2400">
                <a:solidFill>
                  <a:srgbClr val="B12072"/>
                </a:solidFill>
                <a:latin typeface="Arial"/>
                <a:cs typeface="Arial"/>
              </a:rPr>
              <a:t> </a:t>
            </a:r>
            <a:r>
              <a:rPr lang="en-US" sz="2400">
                <a:solidFill>
                  <a:schemeClr val="tx1">
                    <a:lumMod val="76000"/>
                    <a:lumOff val="24000"/>
                  </a:schemeClr>
                </a:solidFill>
                <a:latin typeface="Arial"/>
                <a:cs typeface="Arial"/>
              </a:rPr>
              <a:t>on </a:t>
            </a:r>
            <a:r>
              <a:rPr lang="en-US" sz="2400" err="1">
                <a:solidFill>
                  <a:schemeClr val="tx1">
                    <a:lumMod val="76000"/>
                    <a:lumOff val="24000"/>
                  </a:schemeClr>
                </a:solidFill>
                <a:latin typeface="Arial"/>
                <a:cs typeface="Arial"/>
              </a:rPr>
              <a:t>ResearchHub</a:t>
            </a:r>
            <a:endParaRPr lang="en-US" sz="2400">
              <a:solidFill>
                <a:schemeClr val="tx1">
                  <a:lumMod val="76000"/>
                  <a:lumOff val="24000"/>
                </a:schemeClr>
              </a:solidFill>
              <a:latin typeface="Arial"/>
              <a:cs typeface="Arial"/>
            </a:endParaRPr>
          </a:p>
          <a:p>
            <a:endParaRPr lang="en-US" sz="2400" b="1">
              <a:solidFill>
                <a:schemeClr val="tx1">
                  <a:lumMod val="75000"/>
                  <a:lumOff val="25000"/>
                </a:schemeClr>
              </a:solidFill>
              <a:latin typeface="Arial"/>
              <a:cs typeface="Arial"/>
            </a:endParaRPr>
          </a:p>
          <a:p>
            <a:pPr marL="342900" indent="-342900">
              <a:buFont typeface="Arial"/>
              <a:buChar char="•"/>
            </a:pPr>
            <a:r>
              <a:rPr lang="en-US" sz="2400">
                <a:solidFill>
                  <a:schemeClr val="tx1">
                    <a:lumMod val="76000"/>
                    <a:lumOff val="24000"/>
                  </a:schemeClr>
                </a:solidFill>
                <a:latin typeface="Arial"/>
                <a:cs typeface="Arial"/>
              </a:rPr>
              <a:t>Library’s</a:t>
            </a:r>
            <a:r>
              <a:rPr lang="en-US" sz="2400">
                <a:solidFill>
                  <a:schemeClr val="tx1">
                    <a:lumMod val="75000"/>
                    <a:lumOff val="25000"/>
                  </a:schemeClr>
                </a:solidFill>
                <a:latin typeface="Arial"/>
                <a:cs typeface="Arial"/>
              </a:rPr>
              <a:t> </a:t>
            </a:r>
            <a:r>
              <a:rPr lang="en-US" sz="2400">
                <a:solidFill>
                  <a:srgbClr val="B12072"/>
                </a:solidFill>
                <a:latin typeface="Arial"/>
                <a:cs typeface="Arial"/>
                <a:hlinkClick r:id="rId5">
                  <a:extLst>
                    <a:ext uri="{A12FA001-AC4F-418D-AE19-62706E023703}">
                      <ahyp:hlinkClr xmlns:ahyp="http://schemas.microsoft.com/office/drawing/2018/hyperlinkcolor" val="tx"/>
                    </a:ext>
                  </a:extLst>
                </a:hlinkClick>
              </a:rPr>
              <a:t>AskUs</a:t>
            </a:r>
            <a:r>
              <a:rPr lang="en-US" sz="2400">
                <a:solidFill>
                  <a:schemeClr val="tx1">
                    <a:lumMod val="76000"/>
                    <a:lumOff val="24000"/>
                  </a:schemeClr>
                </a:solidFill>
                <a:latin typeface="Arial"/>
                <a:cs typeface="Arial"/>
              </a:rPr>
              <a:t> form</a:t>
            </a:r>
            <a:endParaRPr lang="en-US">
              <a:solidFill>
                <a:schemeClr val="tx1">
                  <a:lumMod val="76000"/>
                  <a:lumOff val="24000"/>
                </a:schemeClr>
              </a:solidFill>
              <a:latin typeface="Avenir Next LT Pro"/>
              <a:cs typeface="Arial"/>
            </a:endParaRPr>
          </a:p>
          <a:p>
            <a:endParaRPr lang="en-US">
              <a:solidFill>
                <a:schemeClr val="tx1">
                  <a:lumMod val="75000"/>
                  <a:lumOff val="25000"/>
                </a:schemeClr>
              </a:solidFill>
            </a:endParaRPr>
          </a:p>
          <a:p>
            <a:r>
              <a:rPr lang="en-US" sz="2400" b="1">
                <a:solidFill>
                  <a:schemeClr val="tx1">
                    <a:lumMod val="76000"/>
                    <a:lumOff val="24000"/>
                  </a:schemeClr>
                </a:solidFill>
                <a:latin typeface="Arial"/>
                <a:cs typeface="Arial"/>
              </a:rPr>
              <a:t>Upcoming workshops</a:t>
            </a:r>
            <a:endParaRPr lang="en-US">
              <a:solidFill>
                <a:schemeClr val="tx1">
                  <a:lumMod val="76000"/>
                  <a:lumOff val="24000"/>
                </a:schemeClr>
              </a:solidFill>
              <a:latin typeface="Avenir Next LT Pro"/>
              <a:cs typeface="Arial"/>
            </a:endParaRPr>
          </a:p>
          <a:p>
            <a:pPr marL="342900" indent="-342900">
              <a:lnSpc>
                <a:spcPct val="200000"/>
              </a:lnSpc>
              <a:buFont typeface="Arial"/>
              <a:buChar char="•"/>
            </a:pPr>
            <a:r>
              <a:rPr lang="en-NZ" sz="2400">
                <a:solidFill>
                  <a:srgbClr val="B12072"/>
                </a:solidFill>
                <a:latin typeface="Arial"/>
                <a:cs typeface="Arial"/>
                <a:hlinkClick r:id="rId6">
                  <a:extLst>
                    <a:ext uri="{A12FA001-AC4F-418D-AE19-62706E023703}">
                      <ahyp:hlinkClr xmlns:ahyp="http://schemas.microsoft.com/office/drawing/2018/hyperlinkcolor" val="tx"/>
                    </a:ext>
                  </a:extLst>
                </a:hlinkClick>
              </a:rPr>
              <a:t>Searching Medline effectively</a:t>
            </a:r>
            <a:endParaRPr lang="en-NZ" sz="2400">
              <a:solidFill>
                <a:srgbClr val="B12072"/>
              </a:solidFill>
              <a:latin typeface="Arial"/>
              <a:cs typeface="Arial"/>
            </a:endParaRPr>
          </a:p>
          <a:p>
            <a:pPr marL="342900" indent="-342900">
              <a:lnSpc>
                <a:spcPct val="200000"/>
              </a:lnSpc>
              <a:buFont typeface="Arial"/>
              <a:buChar char="•"/>
            </a:pPr>
            <a:r>
              <a:rPr lang="en-NZ" sz="2400">
                <a:solidFill>
                  <a:srgbClr val="B12072"/>
                </a:solidFill>
                <a:latin typeface="Arial"/>
                <a:cs typeface="Arial"/>
                <a:hlinkClick r:id="rId7">
                  <a:extLst>
                    <a:ext uri="{A12FA001-AC4F-418D-AE19-62706E023703}">
                      <ahyp:hlinkClr xmlns:ahyp="http://schemas.microsoft.com/office/drawing/2018/hyperlinkcolor" val="tx"/>
                    </a:ext>
                  </a:extLst>
                </a:hlinkClick>
              </a:rPr>
              <a:t>Post graduate workshops</a:t>
            </a:r>
            <a:endParaRPr lang="en-NZ">
              <a:solidFill>
                <a:srgbClr val="B12072"/>
              </a:solidFill>
              <a:hlinkClick r:id="rId7">
                <a:extLst>
                  <a:ext uri="{A12FA001-AC4F-418D-AE19-62706E023703}">
                    <ahyp:hlinkClr xmlns:ahyp="http://schemas.microsoft.com/office/drawing/2018/hyperlinkcolor" val="tx"/>
                  </a:ext>
                </a:extLst>
              </a:hlinkClick>
            </a:endParaRPr>
          </a:p>
        </p:txBody>
      </p:sp>
      <p:grpSp>
        <p:nvGrpSpPr>
          <p:cNvPr id="5" name="Group 4">
            <a:extLst>
              <a:ext uri="{FF2B5EF4-FFF2-40B4-BE49-F238E27FC236}">
                <a16:creationId xmlns:a16="http://schemas.microsoft.com/office/drawing/2014/main" id="{119C18D2-8EEF-A76B-9EF2-0025C97376BE}"/>
              </a:ext>
            </a:extLst>
          </p:cNvPr>
          <p:cNvGrpSpPr/>
          <p:nvPr/>
        </p:nvGrpSpPr>
        <p:grpSpPr>
          <a:xfrm>
            <a:off x="-7816" y="6224321"/>
            <a:ext cx="12221305" cy="650730"/>
            <a:chOff x="-7816" y="6224321"/>
            <a:chExt cx="12221305" cy="650730"/>
          </a:xfrm>
        </p:grpSpPr>
        <p:sp>
          <p:nvSpPr>
            <p:cNvPr id="9" name="Rectangle 8">
              <a:extLst>
                <a:ext uri="{FF2B5EF4-FFF2-40B4-BE49-F238E27FC236}">
                  <a16:creationId xmlns:a16="http://schemas.microsoft.com/office/drawing/2014/main" id="{3B150A47-5C3E-39E4-E134-2672E0C5A39F}"/>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descr="A blue and white logo&#10;&#10;Description automatically generated">
              <a:extLst>
                <a:ext uri="{FF2B5EF4-FFF2-40B4-BE49-F238E27FC236}">
                  <a16:creationId xmlns:a16="http://schemas.microsoft.com/office/drawing/2014/main" id="{54E43F11-4BA7-0640-F950-99603312E30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13" name="Rectangle: Rounded Corners 12">
            <a:extLst>
              <a:ext uri="{FF2B5EF4-FFF2-40B4-BE49-F238E27FC236}">
                <a16:creationId xmlns:a16="http://schemas.microsoft.com/office/drawing/2014/main" id="{765469FA-7373-76A1-E331-255C3D3C829E}"/>
              </a:ext>
            </a:extLst>
          </p:cNvPr>
          <p:cNvSpPr/>
          <p:nvPr/>
        </p:nvSpPr>
        <p:spPr>
          <a:xfrm>
            <a:off x="2956074" y="4626963"/>
            <a:ext cx="2335593" cy="1519438"/>
          </a:xfrm>
          <a:prstGeom prst="roundRect">
            <a:avLst/>
          </a:prstGeom>
          <a:noFill/>
          <a:ln w="111125">
            <a:solidFill>
              <a:srgbClr val="7924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832487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AB22036-3C95-47CA-8E92-698403EF9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963C5B-C292-4B20-9EC4-89C35372D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150467"/>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E5540C-FACE-FDEC-2ECC-82F5CB40B173}"/>
              </a:ext>
            </a:extLst>
          </p:cNvPr>
          <p:cNvSpPr>
            <a:spLocks noGrp="1"/>
          </p:cNvSpPr>
          <p:nvPr>
            <p:ph type="title"/>
          </p:nvPr>
        </p:nvSpPr>
        <p:spPr>
          <a:xfrm>
            <a:off x="647700" y="141842"/>
            <a:ext cx="10712377" cy="872100"/>
          </a:xfrm>
        </p:spPr>
        <p:txBody>
          <a:bodyPr vert="horz" lIns="91440" tIns="45720" rIns="91440" bIns="45720" rtlCol="0" anchor="ctr">
            <a:normAutofit/>
          </a:bodyPr>
          <a:lstStyle/>
          <a:p>
            <a:r>
              <a:rPr lang="en-US" sz="2800">
                <a:solidFill>
                  <a:srgbClr val="FFFFFF"/>
                </a:solidFill>
              </a:rPr>
              <a:t>What did you think of this workshop?</a:t>
            </a:r>
          </a:p>
        </p:txBody>
      </p:sp>
      <p:sp>
        <p:nvSpPr>
          <p:cNvPr id="12" name="Content Placeholder 11">
            <a:extLst>
              <a:ext uri="{FF2B5EF4-FFF2-40B4-BE49-F238E27FC236}">
                <a16:creationId xmlns:a16="http://schemas.microsoft.com/office/drawing/2014/main" id="{C8895A0E-BFF8-C282-8E66-9CB728D0AA5F}"/>
              </a:ext>
            </a:extLst>
          </p:cNvPr>
          <p:cNvSpPr>
            <a:spLocks noGrp="1"/>
          </p:cNvSpPr>
          <p:nvPr>
            <p:ph idx="1"/>
          </p:nvPr>
        </p:nvSpPr>
        <p:spPr>
          <a:xfrm>
            <a:off x="348688" y="1844937"/>
            <a:ext cx="6733204" cy="4332026"/>
          </a:xfrm>
        </p:spPr>
        <p:txBody>
          <a:bodyPr vert="horz" lIns="91440" tIns="45720" rIns="91440" bIns="45720" rtlCol="0" anchor="t">
            <a:normAutofit fontScale="92500" lnSpcReduction="10000"/>
          </a:bodyPr>
          <a:lstStyle/>
          <a:p>
            <a:pPr indent="-228600">
              <a:buFont typeface="Arial" panose="020B0604020202020204" pitchFamily="34" charset="0"/>
              <a:buChar char="•"/>
            </a:pPr>
            <a:r>
              <a:rPr lang="en-US" sz="3200"/>
              <a:t>Scan the QR code or </a:t>
            </a:r>
            <a:r>
              <a:rPr lang="en-US" sz="3200">
                <a:ea typeface="+mn-lt"/>
                <a:cs typeface="+mn-lt"/>
              </a:rPr>
              <a:t>click </a:t>
            </a:r>
            <a:r>
              <a:rPr lang="en-US" sz="3200">
                <a:latin typeface="Arial"/>
                <a:cs typeface="Arial"/>
                <a:hlinkClick r:id="rId2"/>
              </a:rPr>
              <a:t>this link</a:t>
            </a:r>
            <a:r>
              <a:rPr lang="en-US" sz="3200">
                <a:latin typeface="Avenir Next LT Pro"/>
                <a:cs typeface="Arial"/>
              </a:rPr>
              <a:t> </a:t>
            </a:r>
            <a:r>
              <a:rPr lang="en-US" sz="3200"/>
              <a:t>and have your say.</a:t>
            </a:r>
          </a:p>
          <a:p>
            <a:pPr indent="-228600">
              <a:buFont typeface="Arial" panose="020B0604020202020204" pitchFamily="34" charset="0"/>
              <a:buChar char="•"/>
            </a:pPr>
            <a:endParaRPr lang="en-US" sz="3200"/>
          </a:p>
          <a:p>
            <a:pPr indent="-228600">
              <a:buFont typeface="Arial" panose="020B0604020202020204" pitchFamily="34" charset="0"/>
              <a:buChar char="•"/>
            </a:pPr>
            <a:r>
              <a:rPr lang="en-US" sz="3200">
                <a:ea typeface="+mn-lt"/>
                <a:cs typeface="+mn-lt"/>
              </a:rPr>
              <a:t>Your feedback will help us develop this workshop.</a:t>
            </a:r>
            <a:endParaRPr lang="en-US" sz="3200"/>
          </a:p>
          <a:p>
            <a:pPr indent="-228600">
              <a:buFont typeface="Arial" panose="020B0604020202020204" pitchFamily="34" charset="0"/>
              <a:buChar char="•"/>
            </a:pPr>
            <a:endParaRPr lang="en-US" sz="3200"/>
          </a:p>
          <a:p>
            <a:pPr indent="-228600">
              <a:buFont typeface="Arial" panose="020B0604020202020204" pitchFamily="34" charset="0"/>
              <a:buChar char="•"/>
            </a:pPr>
            <a:r>
              <a:rPr lang="en-US" sz="3200"/>
              <a:t>Thank you from the Research Services team! </a:t>
            </a:r>
            <a:endParaRPr lang="en-US"/>
          </a:p>
        </p:txBody>
      </p:sp>
      <p:pic>
        <p:nvPicPr>
          <p:cNvPr id="8" name="Content Placeholder 7" descr="A qr code on a white background&#10;&#10;Description automatically generated">
            <a:extLst>
              <a:ext uri="{FF2B5EF4-FFF2-40B4-BE49-F238E27FC236}">
                <a16:creationId xmlns:a16="http://schemas.microsoft.com/office/drawing/2014/main" id="{3D13BB13-1E3B-0EAE-E68B-2D5490B9D8E2}"/>
              </a:ext>
            </a:extLst>
          </p:cNvPr>
          <p:cNvPicPr>
            <a:picLocks noChangeAspect="1"/>
          </p:cNvPicPr>
          <p:nvPr/>
        </p:nvPicPr>
        <p:blipFill>
          <a:blip r:embed="rId3"/>
          <a:srcRect l="5419" r="5130" b="-1"/>
          <a:stretch/>
        </p:blipFill>
        <p:spPr>
          <a:xfrm>
            <a:off x="7086601" y="1150467"/>
            <a:ext cx="5105400" cy="5707533"/>
          </a:xfrm>
          <a:prstGeom prst="rect">
            <a:avLst/>
          </a:prstGeom>
        </p:spPr>
      </p:pic>
    </p:spTree>
    <p:extLst>
      <p:ext uri="{BB962C8B-B14F-4D97-AF65-F5344CB8AC3E}">
        <p14:creationId xmlns:p14="http://schemas.microsoft.com/office/powerpoint/2010/main" val="31281215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show="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CE3307-4E45-A019-1A44-DBBBA97CF736}"/>
              </a:ext>
            </a:extLst>
          </p:cNvPr>
          <p:cNvGrpSpPr/>
          <p:nvPr/>
        </p:nvGrpSpPr>
        <p:grpSpPr>
          <a:xfrm>
            <a:off x="-7816" y="6224321"/>
            <a:ext cx="12221305" cy="650730"/>
            <a:chOff x="-7816" y="6224321"/>
            <a:chExt cx="12221305" cy="650730"/>
          </a:xfrm>
        </p:grpSpPr>
        <p:sp>
          <p:nvSpPr>
            <p:cNvPr id="4" name="Rectangle 3">
              <a:extLst>
                <a:ext uri="{FF2B5EF4-FFF2-40B4-BE49-F238E27FC236}">
                  <a16:creationId xmlns:a16="http://schemas.microsoft.com/office/drawing/2014/main" id="{05C69DF5-57EC-6ADD-2A7C-9A376A1A6B71}"/>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A blue and white logo&#10;&#10;Description automatically generated">
              <a:extLst>
                <a:ext uri="{FF2B5EF4-FFF2-40B4-BE49-F238E27FC236}">
                  <a16:creationId xmlns:a16="http://schemas.microsoft.com/office/drawing/2014/main" id="{D3A25307-F455-16F8-5EA2-8A2FF66B6F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pic>
        <p:nvPicPr>
          <p:cNvPr id="9" name="Picture 2" descr="Why systematic reviews matter | Elsevier Connect">
            <a:extLst>
              <a:ext uri="{FF2B5EF4-FFF2-40B4-BE49-F238E27FC236}">
                <a16:creationId xmlns:a16="http://schemas.microsoft.com/office/drawing/2014/main" id="{F0AF8019-25F4-94FA-4553-85CB70A71626}"/>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6836" y="-142402"/>
            <a:ext cx="12192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698F4BB-8685-B650-B3C3-5AB10D22CA8A}"/>
              </a:ext>
            </a:extLst>
          </p:cNvPr>
          <p:cNvSpPr txBox="1"/>
          <p:nvPr/>
        </p:nvSpPr>
        <p:spPr>
          <a:xfrm>
            <a:off x="3174370" y="166052"/>
            <a:ext cx="6915127" cy="1938992"/>
          </a:xfrm>
          <a:prstGeom prst="rect">
            <a:avLst/>
          </a:prstGeom>
          <a:noFill/>
        </p:spPr>
        <p:txBody>
          <a:bodyPr wrap="square" lIns="91440" tIns="45720" rIns="91440" bIns="45720" rtlCol="0" anchor="t">
            <a:spAutoFit/>
          </a:bodyPr>
          <a:lstStyle/>
          <a:p>
            <a:r>
              <a:rPr lang="en-NZ" sz="4000" b="1">
                <a:latin typeface="Arial"/>
                <a:cs typeface="Arial"/>
              </a:rPr>
              <a:t>Reflection in chat</a:t>
            </a:r>
            <a:endParaRPr lang="en-NZ" sz="6000" b="1">
              <a:latin typeface="Arial"/>
              <a:cs typeface="Arial"/>
            </a:endParaRPr>
          </a:p>
          <a:p>
            <a:endParaRPr lang="en-NZ" sz="4000" b="1">
              <a:solidFill>
                <a:schemeClr val="tx1">
                  <a:lumMod val="65000"/>
                  <a:lumOff val="35000"/>
                </a:schemeClr>
              </a:solidFill>
              <a:latin typeface="Arial"/>
              <a:cs typeface="Arial"/>
            </a:endParaRPr>
          </a:p>
          <a:p>
            <a:endParaRPr lang="en-NZ" sz="4000" b="1">
              <a:solidFill>
                <a:schemeClr val="tx1">
                  <a:lumMod val="65000"/>
                  <a:lumOff val="35000"/>
                </a:schemeClr>
              </a:solidFill>
              <a:latin typeface="Arial"/>
              <a:cs typeface="Arial"/>
            </a:endParaRPr>
          </a:p>
        </p:txBody>
      </p:sp>
      <p:sp>
        <p:nvSpPr>
          <p:cNvPr id="12" name="TextBox 11">
            <a:extLst>
              <a:ext uri="{FF2B5EF4-FFF2-40B4-BE49-F238E27FC236}">
                <a16:creationId xmlns:a16="http://schemas.microsoft.com/office/drawing/2014/main" id="{C3C8DDF7-BB41-E1F2-7B72-994C2623B413}"/>
              </a:ext>
            </a:extLst>
          </p:cNvPr>
          <p:cNvSpPr txBox="1"/>
          <p:nvPr/>
        </p:nvSpPr>
        <p:spPr>
          <a:xfrm>
            <a:off x="970671" y="2067951"/>
            <a:ext cx="10438227" cy="1323439"/>
          </a:xfrm>
          <a:prstGeom prst="rect">
            <a:avLst/>
          </a:prstGeom>
          <a:noFill/>
        </p:spPr>
        <p:txBody>
          <a:bodyPr wrap="square" rtlCol="0">
            <a:spAutoFit/>
          </a:bodyPr>
          <a:lstStyle/>
          <a:p>
            <a:r>
              <a:rPr lang="en-NZ" sz="4000" b="1"/>
              <a:t>What one thing did you learn from this workshop?</a:t>
            </a:r>
          </a:p>
        </p:txBody>
      </p:sp>
      <p:sp>
        <p:nvSpPr>
          <p:cNvPr id="2" name="TextBox 1">
            <a:extLst>
              <a:ext uri="{FF2B5EF4-FFF2-40B4-BE49-F238E27FC236}">
                <a16:creationId xmlns:a16="http://schemas.microsoft.com/office/drawing/2014/main" id="{A7FD2483-60CD-90F9-2912-434BBEC0AA53}"/>
              </a:ext>
            </a:extLst>
          </p:cNvPr>
          <p:cNvSpPr txBox="1"/>
          <p:nvPr/>
        </p:nvSpPr>
        <p:spPr>
          <a:xfrm>
            <a:off x="970671" y="3951756"/>
            <a:ext cx="10438227" cy="1323439"/>
          </a:xfrm>
          <a:prstGeom prst="rect">
            <a:avLst/>
          </a:prstGeom>
          <a:noFill/>
        </p:spPr>
        <p:txBody>
          <a:bodyPr wrap="square" rtlCol="0">
            <a:spAutoFit/>
          </a:bodyPr>
          <a:lstStyle/>
          <a:p>
            <a:r>
              <a:rPr lang="en-NZ" sz="4000" b="1"/>
              <a:t>Did we answer all your questions from the start?</a:t>
            </a:r>
          </a:p>
        </p:txBody>
      </p:sp>
    </p:spTree>
    <p:extLst>
      <p:ext uri="{BB962C8B-B14F-4D97-AF65-F5344CB8AC3E}">
        <p14:creationId xmlns:p14="http://schemas.microsoft.com/office/powerpoint/2010/main" val="2685777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63BEA8DC-D85D-47C5-A352-5FA38C6615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2EF730E-ACA4-579E-D75F-6BD25B4893F7}"/>
              </a:ext>
            </a:extLst>
          </p:cNvPr>
          <p:cNvPicPr>
            <a:picLocks noChangeAspect="1"/>
          </p:cNvPicPr>
          <p:nvPr/>
        </p:nvPicPr>
        <p:blipFill rotWithShape="1">
          <a:blip r:embed="rId3"/>
          <a:srcRect l="3722" r="3722"/>
          <a:stretch/>
        </p:blipFill>
        <p:spPr>
          <a:xfrm>
            <a:off x="20" y="10"/>
            <a:ext cx="12191979" cy="6857990"/>
          </a:xfrm>
          <a:prstGeom prst="rect">
            <a:avLst/>
          </a:prstGeom>
        </p:spPr>
      </p:pic>
      <p:sp>
        <p:nvSpPr>
          <p:cNvPr id="12" name="Rectangle 11">
            <a:extLst>
              <a:ext uri="{FF2B5EF4-FFF2-40B4-BE49-F238E27FC236}">
                <a16:creationId xmlns:a16="http://schemas.microsoft.com/office/drawing/2014/main" id="{2A18CB3E-CAE8-45C4-891B-8FEEF2A3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41963" y="0"/>
            <a:ext cx="8950035" cy="6858000"/>
          </a:xfrm>
          <a:prstGeom prst="rect">
            <a:avLst/>
          </a:prstGeom>
          <a:gradFill>
            <a:gsLst>
              <a:gs pos="77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7A1B1A-EBA5-1FAD-561E-34F6D48D5E87}"/>
              </a:ext>
            </a:extLst>
          </p:cNvPr>
          <p:cNvSpPr>
            <a:spLocks noGrp="1"/>
          </p:cNvSpPr>
          <p:nvPr>
            <p:ph type="title"/>
          </p:nvPr>
        </p:nvSpPr>
        <p:spPr>
          <a:xfrm>
            <a:off x="2019301" y="2750127"/>
            <a:ext cx="9507680" cy="3393500"/>
          </a:xfrm>
        </p:spPr>
        <p:txBody>
          <a:bodyPr vert="horz" lIns="91440" tIns="45720" rIns="91440" bIns="45720" rtlCol="0" anchor="b">
            <a:normAutofit/>
          </a:bodyPr>
          <a:lstStyle/>
          <a:p>
            <a:pPr algn="r"/>
            <a:r>
              <a:rPr lang="en-US" sz="5400">
                <a:solidFill>
                  <a:schemeClr val="tx1"/>
                </a:solidFill>
              </a:rPr>
              <a:t>Thankyou</a:t>
            </a:r>
            <a:endParaRPr lang="en-US" sz="5400" b="1" kern="1200" spc="-40" baseline="0">
              <a:solidFill>
                <a:schemeClr val="tx1"/>
              </a:solidFill>
              <a:latin typeface="+mj-lt"/>
              <a:ea typeface="+mj-ea"/>
              <a:cs typeface="+mj-cs"/>
            </a:endParaRPr>
          </a:p>
        </p:txBody>
      </p:sp>
    </p:spTree>
    <p:extLst>
      <p:ext uri="{BB962C8B-B14F-4D97-AF65-F5344CB8AC3E}">
        <p14:creationId xmlns:p14="http://schemas.microsoft.com/office/powerpoint/2010/main" val="2745993752"/>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9752FB6-16AD-D553-EDD4-F89B1A0CC52F}"/>
              </a:ext>
            </a:extLst>
          </p:cNvPr>
          <p:cNvGraphicFramePr>
            <a:graphicFrameLocks noGrp="1"/>
          </p:cNvGraphicFramePr>
          <p:nvPr>
            <p:extLst>
              <p:ext uri="{D42A27DB-BD31-4B8C-83A1-F6EECF244321}">
                <p14:modId xmlns:p14="http://schemas.microsoft.com/office/powerpoint/2010/main" val="2832686766"/>
              </p:ext>
            </p:extLst>
          </p:nvPr>
        </p:nvGraphicFramePr>
        <p:xfrm>
          <a:off x="187569" y="145367"/>
          <a:ext cx="11816849" cy="6567595"/>
        </p:xfrm>
        <a:graphic>
          <a:graphicData uri="http://schemas.openxmlformats.org/drawingml/2006/table">
            <a:tbl>
              <a:tblPr firstRow="1" bandRow="1">
                <a:tableStyleId>{5C22544A-7EE6-4342-B048-85BDC9FD1C3A}</a:tableStyleId>
              </a:tblPr>
              <a:tblGrid>
                <a:gridCol w="1561629">
                  <a:extLst>
                    <a:ext uri="{9D8B030D-6E8A-4147-A177-3AD203B41FA5}">
                      <a16:colId xmlns:a16="http://schemas.microsoft.com/office/drawing/2014/main" val="344216347"/>
                    </a:ext>
                  </a:extLst>
                </a:gridCol>
                <a:gridCol w="4132701">
                  <a:extLst>
                    <a:ext uri="{9D8B030D-6E8A-4147-A177-3AD203B41FA5}">
                      <a16:colId xmlns:a16="http://schemas.microsoft.com/office/drawing/2014/main" val="1131284003"/>
                    </a:ext>
                  </a:extLst>
                </a:gridCol>
                <a:gridCol w="1119809">
                  <a:extLst>
                    <a:ext uri="{9D8B030D-6E8A-4147-A177-3AD203B41FA5}">
                      <a16:colId xmlns:a16="http://schemas.microsoft.com/office/drawing/2014/main" val="1713943415"/>
                    </a:ext>
                  </a:extLst>
                </a:gridCol>
                <a:gridCol w="1571037">
                  <a:extLst>
                    <a:ext uri="{9D8B030D-6E8A-4147-A177-3AD203B41FA5}">
                      <a16:colId xmlns:a16="http://schemas.microsoft.com/office/drawing/2014/main" val="3111187219"/>
                    </a:ext>
                  </a:extLst>
                </a:gridCol>
                <a:gridCol w="1956740">
                  <a:extLst>
                    <a:ext uri="{9D8B030D-6E8A-4147-A177-3AD203B41FA5}">
                      <a16:colId xmlns:a16="http://schemas.microsoft.com/office/drawing/2014/main" val="3266893855"/>
                    </a:ext>
                  </a:extLst>
                </a:gridCol>
                <a:gridCol w="1474933">
                  <a:extLst>
                    <a:ext uri="{9D8B030D-6E8A-4147-A177-3AD203B41FA5}">
                      <a16:colId xmlns:a16="http://schemas.microsoft.com/office/drawing/2014/main" val="556739222"/>
                    </a:ext>
                  </a:extLst>
                </a:gridCol>
              </a:tblGrid>
              <a:tr h="423125">
                <a:tc>
                  <a:txBody>
                    <a:bodyPr/>
                    <a:lstStyle/>
                    <a:p>
                      <a:r>
                        <a:rPr lang="en-NZ" sz="1200">
                          <a:solidFill>
                            <a:schemeClr val="bg1"/>
                          </a:solidFill>
                        </a:rPr>
                        <a:t>Review Type</a:t>
                      </a:r>
                    </a:p>
                  </a:txBody>
                  <a:tcPr>
                    <a:solidFill>
                      <a:srgbClr val="00467F"/>
                    </a:solidFill>
                  </a:tcPr>
                </a:tc>
                <a:tc>
                  <a:txBody>
                    <a:bodyPr/>
                    <a:lstStyle/>
                    <a:p>
                      <a:r>
                        <a:rPr lang="en-NZ" sz="1200"/>
                        <a:t>Description</a:t>
                      </a:r>
                    </a:p>
                  </a:txBody>
                  <a:tcPr>
                    <a:solidFill>
                      <a:srgbClr val="00467F"/>
                    </a:solidFill>
                  </a:tcPr>
                </a:tc>
                <a:tc>
                  <a:txBody>
                    <a:bodyPr/>
                    <a:lstStyle/>
                    <a:p>
                      <a:r>
                        <a:rPr lang="en-NZ" sz="1200"/>
                        <a:t>Timeframe</a:t>
                      </a:r>
                    </a:p>
                  </a:txBody>
                  <a:tcPr>
                    <a:solidFill>
                      <a:srgbClr val="00467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a:t>No. of Reviewers</a:t>
                      </a:r>
                    </a:p>
                  </a:txBody>
                  <a:tcPr>
                    <a:solidFill>
                      <a:srgbClr val="00467F"/>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NZ" sz="1200"/>
                        <a:t>Searching Guidelines</a:t>
                      </a:r>
                      <a:endParaRPr lang="en-NZ" sz="1200" err="1"/>
                    </a:p>
                  </a:txBody>
                  <a:tcPr>
                    <a:solidFill>
                      <a:srgbClr val="00467F"/>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NZ" sz="1200"/>
                        <a:t>Frameworks</a:t>
                      </a:r>
                    </a:p>
                  </a:txBody>
                  <a:tcPr>
                    <a:solidFill>
                      <a:srgbClr val="00467F"/>
                    </a:solidFill>
                  </a:tcPr>
                </a:tc>
                <a:extLst>
                  <a:ext uri="{0D108BD9-81ED-4DB2-BD59-A6C34878D82A}">
                    <a16:rowId xmlns:a16="http://schemas.microsoft.com/office/drawing/2014/main" val="4172942859"/>
                  </a:ext>
                </a:extLst>
              </a:tr>
              <a:tr h="913565">
                <a:tc>
                  <a:txBody>
                    <a:bodyPr/>
                    <a:lstStyle/>
                    <a:p>
                      <a:r>
                        <a:rPr lang="en-NZ" sz="1200"/>
                        <a:t>Literature/</a:t>
                      </a:r>
                      <a:br>
                        <a:rPr lang="en-NZ" sz="1200"/>
                      </a:br>
                      <a:r>
                        <a:rPr lang="en-NZ" sz="1200"/>
                        <a:t>Narrative Review</a:t>
                      </a:r>
                    </a:p>
                  </a:txBody>
                  <a:tcPr>
                    <a:solidFill>
                      <a:schemeClr val="accent6">
                        <a:lumMod val="20000"/>
                        <a:lumOff val="80000"/>
                      </a:schemeClr>
                    </a:solidFill>
                  </a:tcPr>
                </a:tc>
                <a:tc>
                  <a:txBody>
                    <a:bodyPr/>
                    <a:lstStyle/>
                    <a:p>
                      <a:r>
                        <a:rPr lang="en-US" sz="1200"/>
                        <a:t>Generic term: published materials that provide examination of recent or current literature. Can cover wide range of subjects at various levels of completeness and comprehensiveness. May include research findings</a:t>
                      </a:r>
                      <a:endParaRPr lang="en-NZ" sz="1200"/>
                    </a:p>
                  </a:txBody>
                  <a:tcPr>
                    <a:solidFill>
                      <a:schemeClr val="accent6">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NZ" sz="1200"/>
                        <a:t>1 – 6 weeks</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a:t>One or more</a:t>
                      </a:r>
                    </a:p>
                    <a:p>
                      <a:endParaRPr lang="en-NZ" sz="1200"/>
                    </a:p>
                  </a:txBody>
                  <a:tcPr>
                    <a:solidFill>
                      <a:schemeClr val="accent6">
                        <a:lumMod val="20000"/>
                        <a:lumOff val="80000"/>
                      </a:schemeClr>
                    </a:solidFill>
                  </a:tcPr>
                </a:tc>
                <a:tc>
                  <a:txBody>
                    <a:bodyPr/>
                    <a:lstStyle/>
                    <a:p>
                      <a:pPr lvl="0">
                        <a:buNone/>
                      </a:pPr>
                      <a:r>
                        <a:rPr lang="en-NZ" sz="800" b="0" i="0" u="none" strike="noStrike" baseline="0" noProof="0">
                          <a:solidFill>
                            <a:srgbClr val="000000"/>
                          </a:solidFill>
                          <a:latin typeface="Avenir Next LT Pro"/>
                        </a:rPr>
                        <a:t>For a literature review, define your topic, choose relevant databases, and use keywords to refine your search. Evaluate sources critically, document your process, and iterate as needed for comprehensive coverage.</a:t>
                      </a:r>
                      <a:endParaRPr lang="en-US" sz="800"/>
                    </a:p>
                  </a:txBody>
                  <a:tcPr>
                    <a:solidFill>
                      <a:schemeClr val="accent6">
                        <a:lumMod val="20000"/>
                        <a:lumOff val="80000"/>
                      </a:schemeClr>
                    </a:solidFill>
                  </a:tcPr>
                </a:tc>
                <a:tc>
                  <a:txBody>
                    <a:bodyPr/>
                    <a:lstStyle/>
                    <a:p>
                      <a:pPr lvl="0">
                        <a:buNone/>
                      </a:pPr>
                      <a:r>
                        <a:rPr lang="en-NZ" sz="1200" b="0" i="0" u="none" strike="noStrike" baseline="0" noProof="0">
                          <a:solidFill>
                            <a:srgbClr val="000000"/>
                          </a:solidFill>
                          <a:latin typeface="Avenir Next LT Pro"/>
                          <a:hlinkClick r:id="rId3"/>
                        </a:rPr>
                        <a:t>Luft, J. A., Jeong, S., Idsardi, R., &amp; Gardner, G. (2022).</a:t>
                      </a:r>
                      <a:endParaRPr lang="en-US"/>
                    </a:p>
                  </a:txBody>
                  <a:tcPr>
                    <a:solidFill>
                      <a:schemeClr val="accent6">
                        <a:lumMod val="20000"/>
                        <a:lumOff val="80000"/>
                      </a:schemeClr>
                    </a:solidFill>
                  </a:tcPr>
                </a:tc>
                <a:extLst>
                  <a:ext uri="{0D108BD9-81ED-4DB2-BD59-A6C34878D82A}">
                    <a16:rowId xmlns:a16="http://schemas.microsoft.com/office/drawing/2014/main" val="1067939321"/>
                  </a:ext>
                </a:extLst>
              </a:tr>
              <a:tr h="13270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a:t>Integrative Review</a:t>
                      </a:r>
                    </a:p>
                  </a:txBody>
                  <a:tcPr>
                    <a:solidFill>
                      <a:schemeClr val="tx2">
                        <a:lumMod val="10000"/>
                        <a:lumOff val="90000"/>
                      </a:schemeClr>
                    </a:solidFill>
                  </a:tcPr>
                </a:tc>
                <a:tc>
                  <a:txBody>
                    <a:bodyPr/>
                    <a:lstStyle/>
                    <a:p>
                      <a:r>
                        <a:rPr lang="en-US" sz="1200"/>
                        <a:t>Midway between a simple literature review and a complex systematic review, an integrative review uses a detailed search strategy to find relevant evidence to answer a clinical question. To summarize and critique the state of the science about a specific research topic by analyzing previously conducted research studies.</a:t>
                      </a:r>
                      <a:endParaRPr lang="en-NZ" sz="1200"/>
                    </a:p>
                  </a:txBody>
                  <a:tcPr>
                    <a:solidFill>
                      <a:schemeClr val="tx2">
                        <a:lumMod val="10000"/>
                        <a:lumOff val="90000"/>
                      </a:schemeClr>
                    </a:solidFill>
                  </a:tcPr>
                </a:tc>
                <a:tc>
                  <a:txBody>
                    <a:bodyPr/>
                    <a:lstStyle/>
                    <a:p>
                      <a:r>
                        <a:rPr lang="en-NZ" sz="1200"/>
                        <a:t>2 months - 2 years </a:t>
                      </a:r>
                    </a:p>
                  </a:txBody>
                  <a:tcPr>
                    <a:solidFill>
                      <a:schemeClr val="tx2">
                        <a:lumMod val="10000"/>
                        <a:lumOff val="90000"/>
                      </a:schemeClr>
                    </a:solidFill>
                  </a:tcPr>
                </a:tc>
                <a:tc>
                  <a:txBody>
                    <a:bodyPr/>
                    <a:lstStyle/>
                    <a:p>
                      <a:r>
                        <a:rPr lang="en-NZ" sz="1200"/>
                        <a:t>Two or more</a:t>
                      </a:r>
                      <a:endParaRPr lang="en-US" sz="1200"/>
                    </a:p>
                  </a:txBody>
                  <a:tcPr>
                    <a:solidFill>
                      <a:schemeClr val="tx2">
                        <a:lumMod val="10000"/>
                        <a:lumOff val="90000"/>
                      </a:schemeClr>
                    </a:solidFill>
                  </a:tcPr>
                </a:tc>
                <a:tc>
                  <a:txBody>
                    <a:bodyPr/>
                    <a:lstStyle/>
                    <a:p>
                      <a:pPr lvl="0">
                        <a:buNone/>
                      </a:pPr>
                      <a:r>
                        <a:rPr lang="en-NZ" sz="800" b="0" i="0" u="none" strike="noStrike" baseline="0" noProof="0">
                          <a:solidFill>
                            <a:srgbClr val="000000"/>
                          </a:solidFill>
                          <a:latin typeface="Avenir Next LT Pro"/>
                        </a:rPr>
                        <a:t>For an integrative review, broadly define your research topic, use diverse sources and databases, synthesize findings thematically, and present a comprehensive overview of key insights and themes.</a:t>
                      </a:r>
                      <a:endParaRPr lang="en-US" sz="800"/>
                    </a:p>
                  </a:txBody>
                  <a:tcPr>
                    <a:solidFill>
                      <a:schemeClr val="tx2">
                        <a:lumMod val="10000"/>
                        <a:lumOff val="90000"/>
                      </a:schemeClr>
                    </a:solidFill>
                  </a:tcPr>
                </a:tc>
                <a:tc>
                  <a:txBody>
                    <a:bodyPr/>
                    <a:lstStyle/>
                    <a:p>
                      <a:r>
                        <a:rPr lang="en-NZ" sz="1200">
                          <a:hlinkClick r:id="rId4"/>
                        </a:rPr>
                        <a:t>Christmals, C.D., &amp; Gross, J.J. (2017).</a:t>
                      </a:r>
                      <a:endParaRPr lang="en-NZ" sz="1200"/>
                    </a:p>
                  </a:txBody>
                  <a:tcPr>
                    <a:solidFill>
                      <a:schemeClr val="tx2">
                        <a:lumMod val="10000"/>
                        <a:lumOff val="90000"/>
                      </a:schemeClr>
                    </a:solidFill>
                  </a:tcPr>
                </a:tc>
                <a:extLst>
                  <a:ext uri="{0D108BD9-81ED-4DB2-BD59-A6C34878D82A}">
                    <a16:rowId xmlns:a16="http://schemas.microsoft.com/office/drawing/2014/main" val="737490155"/>
                  </a:ext>
                </a:extLst>
              </a:tr>
              <a:tr h="17405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a:t>Rapid Review</a:t>
                      </a:r>
                    </a:p>
                    <a:p>
                      <a:endParaRPr lang="en-NZ" sz="1200"/>
                    </a:p>
                  </a:txBody>
                  <a:tcPr>
                    <a:solidFill>
                      <a:schemeClr val="accent6">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200"/>
                        <a:t>Rapid reviews target high quality and authoritative resources for time-critical decision-making or clinically urgent questions. Yet like a systematic review they aim to identify the key concepts, theories and resources in a field, and to survey the major research studies.  Less time may be spent on critical appraisal as systematic reviews, evidence briefs, and clinical guidelines are sought in preference to exhaustive coverage of primary studies.</a:t>
                      </a:r>
                      <a:endParaRPr lang="en-NZ" sz="1200"/>
                    </a:p>
                  </a:txBody>
                  <a:tcPr>
                    <a:solidFill>
                      <a:schemeClr val="accent6">
                        <a:lumMod val="20000"/>
                        <a:lumOff val="80000"/>
                      </a:schemeClr>
                    </a:solidFill>
                  </a:tcPr>
                </a:tc>
                <a:tc>
                  <a:txBody>
                    <a:bodyPr/>
                    <a:lstStyle/>
                    <a:p>
                      <a:r>
                        <a:rPr lang="en-NZ" sz="1200"/>
                        <a:t>2 – 6 months</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a:t>One or more</a:t>
                      </a:r>
                    </a:p>
                    <a:p>
                      <a:endParaRPr lang="en-NZ" sz="1200"/>
                    </a:p>
                  </a:txBody>
                  <a:tcPr>
                    <a:solidFill>
                      <a:schemeClr val="accent6">
                        <a:lumMod val="20000"/>
                        <a:lumOff val="80000"/>
                      </a:schemeClr>
                    </a:solidFill>
                  </a:tcPr>
                </a:tc>
                <a:tc>
                  <a:txBody>
                    <a:bodyPr/>
                    <a:lstStyle/>
                    <a:p>
                      <a:pPr lvl="0">
                        <a:buNone/>
                      </a:pPr>
                      <a:r>
                        <a:rPr lang="en-NZ" sz="800" b="0" i="0" u="none" strike="noStrike" baseline="0" noProof="0">
                          <a:solidFill>
                            <a:srgbClr val="000000"/>
                          </a:solidFill>
                          <a:latin typeface="Avenir Next LT Pro"/>
                        </a:rPr>
                        <a:t>For a rapid review, streamline your research question, focus on key databases and sources, use broad search terms, prioritize recent and high-impact studies, summarize findings succinctly, and consider limitations due to the expedited process.</a:t>
                      </a:r>
                      <a:endParaRPr lang="en-US" sz="800"/>
                    </a:p>
                  </a:txBody>
                  <a:tcPr>
                    <a:solidFill>
                      <a:schemeClr val="accent6">
                        <a:lumMod val="20000"/>
                        <a:lumOff val="80000"/>
                      </a:schemeClr>
                    </a:solidFill>
                  </a:tcPr>
                </a:tc>
                <a:tc>
                  <a:txBody>
                    <a:bodyPr/>
                    <a:lstStyle/>
                    <a:p>
                      <a:pPr lvl="0">
                        <a:buNone/>
                      </a:pPr>
                      <a:r>
                        <a:rPr lang="en-NZ" sz="1200" b="0" i="0" u="none" strike="noStrike" baseline="0" noProof="0">
                          <a:solidFill>
                            <a:srgbClr val="000000"/>
                          </a:solidFill>
                          <a:latin typeface="Avenir Next LT Pro"/>
                          <a:hlinkClick r:id="rId5"/>
                        </a:rPr>
                        <a:t>Smela, B., Toumi, M., Świerk, K., Francois, C., Biernikiewicz, M., Clay, E., &amp; Boyer, L. (2023).</a:t>
                      </a:r>
                      <a:endParaRPr lang="en-US"/>
                    </a:p>
                  </a:txBody>
                  <a:tcPr>
                    <a:solidFill>
                      <a:schemeClr val="accent6">
                        <a:lumMod val="20000"/>
                        <a:lumOff val="80000"/>
                      </a:schemeClr>
                    </a:solidFill>
                  </a:tcPr>
                </a:tc>
                <a:extLst>
                  <a:ext uri="{0D108BD9-81ED-4DB2-BD59-A6C34878D82A}">
                    <a16:rowId xmlns:a16="http://schemas.microsoft.com/office/drawing/2014/main" val="3166040490"/>
                  </a:ext>
                </a:extLst>
              </a:tr>
              <a:tr h="913565">
                <a:tc>
                  <a:txBody>
                    <a:bodyPr/>
                    <a:lstStyle/>
                    <a:p>
                      <a:r>
                        <a:rPr lang="en-NZ" sz="1200"/>
                        <a:t>Scoping Review</a:t>
                      </a:r>
                    </a:p>
                  </a:txBody>
                  <a:tcPr>
                    <a:solidFill>
                      <a:schemeClr val="tx2">
                        <a:lumMod val="10000"/>
                        <a:lumOff val="90000"/>
                      </a:schemeClr>
                    </a:solidFill>
                  </a:tcPr>
                </a:tc>
                <a:tc>
                  <a:txBody>
                    <a:bodyPr/>
                    <a:lstStyle/>
                    <a:p>
                      <a:r>
                        <a:rPr lang="en-US" sz="1200"/>
                        <a:t>Preliminary assessment of potential size and scope of available research literature. Aims to identify nature and extent of research evidence (usually including ongoing research)</a:t>
                      </a:r>
                      <a:endParaRPr lang="en-NZ" sz="1200"/>
                    </a:p>
                  </a:txBody>
                  <a:tcPr>
                    <a:solidFill>
                      <a:schemeClr val="tx2">
                        <a:lumMod val="10000"/>
                        <a:lumOff val="90000"/>
                      </a:schemeClr>
                    </a:solidFill>
                  </a:tcPr>
                </a:tc>
                <a:tc>
                  <a:txBody>
                    <a:bodyPr/>
                    <a:lstStyle/>
                    <a:p>
                      <a:r>
                        <a:rPr lang="en-NZ" sz="1200"/>
                        <a:t>12 months – 3 years</a:t>
                      </a:r>
                    </a:p>
                  </a:txBody>
                  <a:tcPr>
                    <a:solidFill>
                      <a:schemeClr val="tx2">
                        <a:lumMod val="10000"/>
                        <a:lumOff val="90000"/>
                      </a:schemeClr>
                    </a:solidFill>
                  </a:tcPr>
                </a:tc>
                <a:tc>
                  <a:txBody>
                    <a:bodyPr/>
                    <a:lstStyle/>
                    <a:p>
                      <a:r>
                        <a:rPr lang="en-NZ" sz="1200"/>
                        <a:t>Two or more</a:t>
                      </a:r>
                    </a:p>
                  </a:txBody>
                  <a:tcPr>
                    <a:solidFill>
                      <a:schemeClr val="tx2">
                        <a:lumMod val="10000"/>
                        <a:lumOff val="90000"/>
                      </a:schemeClr>
                    </a:solidFill>
                  </a:tcPr>
                </a:tc>
                <a:tc>
                  <a:txBody>
                    <a:bodyPr/>
                    <a:lstStyle/>
                    <a:p>
                      <a:r>
                        <a:rPr lang="en-NZ" sz="800"/>
                        <a:t>For a scoping review, define your research topic and questions, use a structured search on diverse sources, and summarize your findings to answer your research questions.  </a:t>
                      </a:r>
                    </a:p>
                  </a:txBody>
                  <a:tcPr>
                    <a:solidFill>
                      <a:schemeClr val="tx2">
                        <a:lumMod val="10000"/>
                        <a:lumOff val="90000"/>
                      </a:schemeClr>
                    </a:solidFill>
                  </a:tcPr>
                </a:tc>
                <a:tc>
                  <a:txBody>
                    <a:bodyPr/>
                    <a:lstStyle/>
                    <a:p>
                      <a:r>
                        <a:rPr lang="en-NZ" sz="1200">
                          <a:hlinkClick r:id="rId6"/>
                        </a:rPr>
                        <a:t>Arksey &amp; O'Malley (2005)</a:t>
                      </a:r>
                      <a:r>
                        <a:rPr lang="en-NZ" sz="1200"/>
                        <a:t>; </a:t>
                      </a:r>
                      <a:r>
                        <a:rPr lang="en-NZ" sz="1200">
                          <a:hlinkClick r:id="rId7"/>
                        </a:rPr>
                        <a:t>Levaq &amp; Colquhoun (2014)</a:t>
                      </a:r>
                      <a:endParaRPr lang="en-NZ" sz="1200"/>
                    </a:p>
                  </a:txBody>
                  <a:tcPr>
                    <a:solidFill>
                      <a:schemeClr val="tx2">
                        <a:lumMod val="10000"/>
                        <a:lumOff val="90000"/>
                      </a:schemeClr>
                    </a:solidFill>
                  </a:tcPr>
                </a:tc>
                <a:extLst>
                  <a:ext uri="{0D108BD9-81ED-4DB2-BD59-A6C34878D82A}">
                    <a16:rowId xmlns:a16="http://schemas.microsoft.com/office/drawing/2014/main" val="3243800188"/>
                  </a:ext>
                </a:extLst>
              </a:tr>
              <a:tr h="740469">
                <a:tc>
                  <a:txBody>
                    <a:bodyPr/>
                    <a:lstStyle/>
                    <a:p>
                      <a:r>
                        <a:rPr lang="en-NZ" sz="1200"/>
                        <a:t>Systematic Review</a:t>
                      </a:r>
                    </a:p>
                  </a:txBody>
                  <a:tcPr>
                    <a:solidFill>
                      <a:schemeClr val="accent6">
                        <a:lumMod val="20000"/>
                        <a:lumOff val="80000"/>
                      </a:schemeClr>
                    </a:solidFill>
                  </a:tcPr>
                </a:tc>
                <a:tc>
                  <a:txBody>
                    <a:bodyPr/>
                    <a:lstStyle/>
                    <a:p>
                      <a:r>
                        <a:rPr lang="en-US" sz="1200"/>
                        <a:t>Combines strengths of critical review with a comprehensive search process. Typically addresses broad questions to produce ‘best evidence synthesis’</a:t>
                      </a:r>
                      <a:endParaRPr lang="en-NZ" sz="1200"/>
                    </a:p>
                  </a:txBody>
                  <a:tcPr>
                    <a:solidFill>
                      <a:schemeClr val="accent6">
                        <a:lumMod val="20000"/>
                        <a:lumOff val="80000"/>
                      </a:schemeClr>
                    </a:solidFill>
                  </a:tcPr>
                </a:tc>
                <a:tc>
                  <a:txBody>
                    <a:bodyPr/>
                    <a:lstStyle/>
                    <a:p>
                      <a:r>
                        <a:rPr lang="en-NZ" sz="1200"/>
                        <a:t>8 months – 2 years</a:t>
                      </a: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a:t>Three or more</a:t>
                      </a:r>
                    </a:p>
                  </a:txBody>
                  <a:tcPr>
                    <a:solidFill>
                      <a:schemeClr val="accent6">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NZ" sz="800">
                          <a:solidFill>
                            <a:schemeClr val="tx1"/>
                          </a:solidFill>
                        </a:rPr>
                        <a:t>For a systematic review, the aim is to evaluate and summarise all available information. The search should be rigorous, comprehensive, structured, and methodical using a diverse number of databases. Results should be analysed with minimal bias and presented. </a:t>
                      </a:r>
                      <a:endParaRPr lang="en-NZ" sz="800" b="0" i="0" u="none" strike="noStrike" noProof="0">
                        <a:solidFill>
                          <a:schemeClr val="tx1"/>
                        </a:solidFill>
                        <a:latin typeface="Avenir Next LT Pro"/>
                      </a:endParaRPr>
                    </a:p>
                    <a:p>
                      <a:pPr marL="0" marR="0" lvl="0" indent="0" algn="l">
                        <a:lnSpc>
                          <a:spcPct val="100000"/>
                        </a:lnSpc>
                        <a:spcBef>
                          <a:spcPts val="0"/>
                        </a:spcBef>
                        <a:spcAft>
                          <a:spcPts val="0"/>
                        </a:spcAft>
                        <a:buClrTx/>
                        <a:buSzTx/>
                        <a:buFontTx/>
                        <a:buNone/>
                      </a:pPr>
                      <a:endParaRPr lang="en-NZ" sz="1200"/>
                    </a:p>
                  </a:txBody>
                  <a:tcPr>
                    <a:solidFill>
                      <a:schemeClr val="accent6">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NZ" sz="1200">
                          <a:hlinkClick r:id="rId8"/>
                        </a:rPr>
                        <a:t>Munn, Z., et al. (2018)</a:t>
                      </a:r>
                      <a:r>
                        <a:rPr lang="en-NZ" sz="1200"/>
                        <a:t>; </a:t>
                      </a:r>
                      <a:r>
                        <a:rPr lang="en-NZ" sz="1200" b="0" i="0" u="none" strike="noStrike" noProof="0">
                          <a:latin typeface="Avenir Next LT Pro"/>
                          <a:hlinkClick r:id="rId9"/>
                        </a:rPr>
                        <a:t>Ganeshkumar &amp; Gopalakrishnan, (2013</a:t>
                      </a:r>
                    </a:p>
                  </a:txBody>
                  <a:tcPr>
                    <a:solidFill>
                      <a:schemeClr val="accent6">
                        <a:lumMod val="20000"/>
                        <a:lumOff val="80000"/>
                      </a:schemeClr>
                    </a:solidFill>
                  </a:tcPr>
                </a:tc>
                <a:extLst>
                  <a:ext uri="{0D108BD9-81ED-4DB2-BD59-A6C34878D82A}">
                    <a16:rowId xmlns:a16="http://schemas.microsoft.com/office/drawing/2014/main" val="661190964"/>
                  </a:ext>
                </a:extLst>
              </a:tr>
            </a:tbl>
          </a:graphicData>
        </a:graphic>
      </p:graphicFrame>
      <p:sp>
        <p:nvSpPr>
          <p:cNvPr id="6" name="Rectangle 5">
            <a:extLst>
              <a:ext uri="{FF2B5EF4-FFF2-40B4-BE49-F238E27FC236}">
                <a16:creationId xmlns:a16="http://schemas.microsoft.com/office/drawing/2014/main" id="{B1812E3F-7107-1B5C-782D-26C818DC90CE}"/>
              </a:ext>
            </a:extLst>
          </p:cNvPr>
          <p:cNvSpPr/>
          <p:nvPr/>
        </p:nvSpPr>
        <p:spPr>
          <a:xfrm>
            <a:off x="1591" y="6512360"/>
            <a:ext cx="12174713" cy="342899"/>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a:extLst>
              <a:ext uri="{FF2B5EF4-FFF2-40B4-BE49-F238E27FC236}">
                <a16:creationId xmlns:a16="http://schemas.microsoft.com/office/drawing/2014/main" id="{E4D11DFC-9AF8-4EB0-217C-B26E95FF358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143729" y="6503395"/>
            <a:ext cx="1038940" cy="354605"/>
          </a:xfrm>
          <a:prstGeom prst="rect">
            <a:avLst/>
          </a:prstGeom>
          <a:noFill/>
        </p:spPr>
      </p:pic>
    </p:spTree>
    <p:extLst>
      <p:ext uri="{BB962C8B-B14F-4D97-AF65-F5344CB8AC3E}">
        <p14:creationId xmlns:p14="http://schemas.microsoft.com/office/powerpoint/2010/main" val="34169654"/>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22910F34-8B5F-3754-038F-48BC53C1A258}"/>
              </a:ext>
            </a:extLst>
          </p:cNvPr>
          <p:cNvGraphicFramePr>
            <a:graphicFrameLocks noGrp="1"/>
          </p:cNvGraphicFramePr>
          <p:nvPr>
            <p:extLst>
              <p:ext uri="{D42A27DB-BD31-4B8C-83A1-F6EECF244321}">
                <p14:modId xmlns:p14="http://schemas.microsoft.com/office/powerpoint/2010/main" val="2175760876"/>
              </p:ext>
            </p:extLst>
          </p:nvPr>
        </p:nvGraphicFramePr>
        <p:xfrm>
          <a:off x="105432" y="209369"/>
          <a:ext cx="11981136" cy="5878649"/>
        </p:xfrm>
        <a:graphic>
          <a:graphicData uri="http://schemas.openxmlformats.org/drawingml/2006/table">
            <a:tbl>
              <a:tblPr firstRow="1" bandRow="1">
                <a:noFill/>
                <a:tableStyleId>{5C22544A-7EE6-4342-B048-85BDC9FD1C3A}</a:tableStyleId>
              </a:tblPr>
              <a:tblGrid>
                <a:gridCol w="2221441">
                  <a:extLst>
                    <a:ext uri="{9D8B030D-6E8A-4147-A177-3AD203B41FA5}">
                      <a16:colId xmlns:a16="http://schemas.microsoft.com/office/drawing/2014/main" val="2108350631"/>
                    </a:ext>
                  </a:extLst>
                </a:gridCol>
                <a:gridCol w="2479602">
                  <a:extLst>
                    <a:ext uri="{9D8B030D-6E8A-4147-A177-3AD203B41FA5}">
                      <a16:colId xmlns:a16="http://schemas.microsoft.com/office/drawing/2014/main" val="2727785112"/>
                    </a:ext>
                  </a:extLst>
                </a:gridCol>
                <a:gridCol w="2504992">
                  <a:extLst>
                    <a:ext uri="{9D8B030D-6E8A-4147-A177-3AD203B41FA5}">
                      <a16:colId xmlns:a16="http://schemas.microsoft.com/office/drawing/2014/main" val="3906965793"/>
                    </a:ext>
                  </a:extLst>
                </a:gridCol>
                <a:gridCol w="2405537">
                  <a:extLst>
                    <a:ext uri="{9D8B030D-6E8A-4147-A177-3AD203B41FA5}">
                      <a16:colId xmlns:a16="http://schemas.microsoft.com/office/drawing/2014/main" val="2119660176"/>
                    </a:ext>
                  </a:extLst>
                </a:gridCol>
                <a:gridCol w="2369564">
                  <a:extLst>
                    <a:ext uri="{9D8B030D-6E8A-4147-A177-3AD203B41FA5}">
                      <a16:colId xmlns:a16="http://schemas.microsoft.com/office/drawing/2014/main" val="1575814745"/>
                    </a:ext>
                  </a:extLst>
                </a:gridCol>
              </a:tblGrid>
              <a:tr h="5414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NZ" sz="2400" b="1" cap="none" spc="0">
                        <a:solidFill>
                          <a:schemeClr val="bg2">
                            <a:lumMod val="25000"/>
                          </a:schemeClr>
                        </a:solidFill>
                        <a:latin typeface="Arial"/>
                      </a:endParaRPr>
                    </a:p>
                  </a:txBody>
                  <a:tcPr marL="128590" marR="96443" marT="64295" marB="64295" anchor="ctr">
                    <a:lnL w="12700" cmpd="sng">
                      <a:noFill/>
                      <a:prstDash val="solid"/>
                    </a:lnL>
                    <a:lnR w="12700" cmpd="sng">
                      <a:noFill/>
                      <a:prstDash val="solid"/>
                    </a:lnR>
                    <a:lnT w="9525" cap="flat" cmpd="sng" algn="ctr">
                      <a:noFill/>
                      <a:prstDash val="solid"/>
                    </a:lnT>
                    <a:lnB w="9525" cap="flat" cmpd="sng" algn="ctr">
                      <a:noFill/>
                      <a:prstDash val="solid"/>
                    </a:lnB>
                    <a:solidFill>
                      <a:schemeClr val="bg1">
                        <a:alpha val="20000"/>
                      </a:schemeClr>
                    </a:solidFill>
                  </a:tcPr>
                </a:tc>
                <a:tc>
                  <a:txBody>
                    <a:bodyPr/>
                    <a:lstStyle/>
                    <a:p>
                      <a:pPr algn="ctr"/>
                      <a:r>
                        <a:rPr lang="en-NZ" sz="4000" b="1">
                          <a:solidFill>
                            <a:schemeClr val="accent1"/>
                          </a:solidFill>
                        </a:rPr>
                        <a:t>P</a:t>
                      </a:r>
                    </a:p>
                  </a:txBody>
                  <a:tcPr marL="128590" marR="96443" marT="64295" marB="64295">
                    <a:lnL w="12700" cmpd="sng">
                      <a:noFill/>
                      <a:prstDash val="solid"/>
                    </a:lnL>
                    <a:lnR w="12700" cmpd="sng">
                      <a:noFill/>
                      <a:prstDash val="solid"/>
                    </a:lnR>
                    <a:lnT w="9525" cap="flat" cmpd="sng" algn="ctr">
                      <a:noFill/>
                      <a:prstDash val="solid"/>
                    </a:lnT>
                    <a:lnB w="9525" cap="flat" cmpd="sng" algn="ctr">
                      <a:solidFill>
                        <a:srgbClr val="C7C6C1"/>
                      </a:solidFill>
                      <a:prstDash val="solid"/>
                    </a:lnB>
                    <a:solidFill>
                      <a:schemeClr val="bg1">
                        <a:alpha val="20000"/>
                      </a:schemeClr>
                    </a:solidFill>
                  </a:tcPr>
                </a:tc>
                <a:tc>
                  <a:txBody>
                    <a:bodyPr/>
                    <a:lstStyle/>
                    <a:p>
                      <a:pPr algn="ctr"/>
                      <a:r>
                        <a:rPr lang="en-NZ" sz="4000" b="1">
                          <a:solidFill>
                            <a:schemeClr val="accent4"/>
                          </a:solidFill>
                        </a:rPr>
                        <a:t>I</a:t>
                      </a:r>
                    </a:p>
                  </a:txBody>
                  <a:tcPr marL="128590" marR="96443" marT="64295" marB="64295">
                    <a:lnL w="12700" cmpd="sng">
                      <a:noFill/>
                      <a:prstDash val="solid"/>
                    </a:lnL>
                    <a:lnR w="12700" cmpd="sng">
                      <a:noFill/>
                      <a:prstDash val="solid"/>
                    </a:lnR>
                    <a:lnT w="9525" cap="flat" cmpd="sng" algn="ctr">
                      <a:noFill/>
                      <a:prstDash val="solid"/>
                    </a:lnT>
                    <a:lnB w="9525" cap="flat" cmpd="sng" algn="ctr">
                      <a:solidFill>
                        <a:srgbClr val="C7C6C1"/>
                      </a:solidFill>
                      <a:prstDash val="solid"/>
                    </a:lnB>
                    <a:solidFill>
                      <a:schemeClr val="bg1">
                        <a:alpha val="20000"/>
                      </a:schemeClr>
                    </a:solidFill>
                  </a:tcPr>
                </a:tc>
                <a:tc>
                  <a:txBody>
                    <a:bodyPr/>
                    <a:lstStyle/>
                    <a:p>
                      <a:pPr algn="ctr"/>
                      <a:r>
                        <a:rPr lang="en-NZ" sz="4000" b="1">
                          <a:solidFill>
                            <a:schemeClr val="accent2"/>
                          </a:solidFill>
                        </a:rPr>
                        <a:t>C</a:t>
                      </a:r>
                    </a:p>
                  </a:txBody>
                  <a:tcPr marL="128590" marR="96443" marT="64295" marB="64295">
                    <a:lnL w="12700" cmpd="sng">
                      <a:noFill/>
                      <a:prstDash val="solid"/>
                    </a:lnL>
                    <a:lnR w="12700" cmpd="sng">
                      <a:noFill/>
                      <a:prstDash val="solid"/>
                    </a:lnR>
                    <a:lnT w="9525" cap="flat" cmpd="sng" algn="ctr">
                      <a:noFill/>
                      <a:prstDash val="solid"/>
                    </a:lnT>
                    <a:lnB w="9525" cap="flat" cmpd="sng" algn="ctr">
                      <a:solidFill>
                        <a:srgbClr val="C7C6C1"/>
                      </a:solidFill>
                      <a:prstDash val="solid"/>
                    </a:lnB>
                    <a:solidFill>
                      <a:schemeClr val="bg1">
                        <a:alpha val="20000"/>
                      </a:schemeClr>
                    </a:solidFill>
                  </a:tcPr>
                </a:tc>
                <a:tc>
                  <a:txBody>
                    <a:bodyPr/>
                    <a:lstStyle/>
                    <a:p>
                      <a:pPr algn="ctr"/>
                      <a:r>
                        <a:rPr lang="en-NZ" sz="4000" b="1">
                          <a:solidFill>
                            <a:schemeClr val="bg2">
                              <a:lumMod val="25000"/>
                            </a:schemeClr>
                          </a:solidFill>
                        </a:rPr>
                        <a:t>O</a:t>
                      </a:r>
                    </a:p>
                  </a:txBody>
                  <a:tcPr marL="128590" marR="96443" marT="64295" marB="64295">
                    <a:lnL w="12700" cmpd="sng">
                      <a:noFill/>
                      <a:prstDash val="solid"/>
                    </a:lnL>
                    <a:lnR w="12700" cmpd="sng">
                      <a:noFill/>
                      <a:prstDash val="solid"/>
                    </a:lnR>
                    <a:lnT w="9525" cap="flat" cmpd="sng" algn="ctr">
                      <a:noFill/>
                      <a:prstDash val="solid"/>
                    </a:lnT>
                    <a:lnB w="9525" cap="flat" cmpd="sng" algn="ctr">
                      <a:solidFill>
                        <a:srgbClr val="C7C6C1"/>
                      </a:solidFill>
                      <a:prstDash val="solid"/>
                    </a:lnB>
                    <a:solidFill>
                      <a:schemeClr val="bg1">
                        <a:alpha val="20000"/>
                      </a:schemeClr>
                    </a:solidFill>
                  </a:tcPr>
                </a:tc>
                <a:extLst>
                  <a:ext uri="{0D108BD9-81ED-4DB2-BD59-A6C34878D82A}">
                    <a16:rowId xmlns:a16="http://schemas.microsoft.com/office/drawing/2014/main" val="2581810835"/>
                  </a:ext>
                </a:extLst>
              </a:tr>
              <a:tr h="5532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a:solidFill>
                          <a:schemeClr val="tx1">
                            <a:lumMod val="75000"/>
                            <a:lumOff val="25000"/>
                          </a:schemeClr>
                        </a:solidFill>
                        <a:latin typeface="Arial"/>
                      </a:endParaRPr>
                    </a:p>
                  </a:txBody>
                  <a:tcPr marL="128590" marR="252000" marT="64295" marB="64295" anchor="ctr">
                    <a:lnL w="12700" cmpd="sng">
                      <a:noFill/>
                      <a:prstDash val="solid"/>
                    </a:lnL>
                    <a:lnR w="12700" cmpd="sng">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alpha val="20000"/>
                      </a:schemeClr>
                    </a:solidFill>
                  </a:tcPr>
                </a:tc>
                <a:tc>
                  <a:txBody>
                    <a:bodyPr/>
                    <a:lstStyle/>
                    <a:p>
                      <a:pPr algn="ctr"/>
                      <a:r>
                        <a:rPr lang="en-NZ" sz="1400" b="1">
                          <a:solidFill>
                            <a:schemeClr val="tx1">
                              <a:lumMod val="75000"/>
                              <a:lumOff val="25000"/>
                            </a:schemeClr>
                          </a:solidFill>
                          <a:latin typeface="Arial"/>
                        </a:rPr>
                        <a:t>Population, Patient, </a:t>
                      </a:r>
                      <a:br>
                        <a:rPr lang="en-NZ" sz="1400" b="1">
                          <a:solidFill>
                            <a:srgbClr val="404040"/>
                          </a:solidFill>
                          <a:latin typeface="Arial"/>
                        </a:rPr>
                      </a:br>
                      <a:r>
                        <a:rPr lang="en-NZ" sz="1400" b="1">
                          <a:solidFill>
                            <a:schemeClr val="tx1">
                              <a:lumMod val="75000"/>
                              <a:lumOff val="25000"/>
                            </a:schemeClr>
                          </a:solidFill>
                          <a:latin typeface="Arial"/>
                        </a:rPr>
                        <a:t>Problem</a:t>
                      </a:r>
                    </a:p>
                  </a:txBody>
                  <a:tcPr marL="128590" marR="96443" marT="64295" marB="64295"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round/>
                      <a:headEnd type="none" w="med" len="med"/>
                      <a:tailEnd type="none" w="med" len="med"/>
                    </a:lnB>
                    <a:noFill/>
                  </a:tcPr>
                </a:tc>
                <a:tc>
                  <a:txBody>
                    <a:bodyPr/>
                    <a:lstStyle/>
                    <a:p>
                      <a:pPr algn="ctr"/>
                      <a:r>
                        <a:rPr lang="en-NZ" sz="1400" b="1">
                          <a:solidFill>
                            <a:schemeClr val="tx1">
                              <a:lumMod val="75000"/>
                              <a:lumOff val="25000"/>
                            </a:schemeClr>
                          </a:solidFill>
                          <a:latin typeface="Arial"/>
                        </a:rPr>
                        <a:t>Intervention or Exposure</a:t>
                      </a:r>
                    </a:p>
                  </a:txBody>
                  <a:tcPr marL="128590" marR="96443" marT="64295" marB="64295"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round/>
                      <a:headEnd type="none" w="med" len="med"/>
                      <a:tailEnd type="none" w="med" len="med"/>
                    </a:lnB>
                    <a:noFill/>
                  </a:tcPr>
                </a:tc>
                <a:tc>
                  <a:txBody>
                    <a:bodyPr/>
                    <a:lstStyle/>
                    <a:p>
                      <a:pPr algn="ctr"/>
                      <a:r>
                        <a:rPr lang="en-NZ" sz="1400" b="1">
                          <a:solidFill>
                            <a:schemeClr val="tx1">
                              <a:lumMod val="75000"/>
                              <a:lumOff val="25000"/>
                            </a:schemeClr>
                          </a:solidFill>
                          <a:latin typeface="Arial"/>
                        </a:rPr>
                        <a:t>Comparison</a:t>
                      </a:r>
                    </a:p>
                  </a:txBody>
                  <a:tcPr marL="128590" marR="96443" marT="64295" marB="64295"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round/>
                      <a:headEnd type="none" w="med" len="med"/>
                      <a:tailEnd type="none" w="med" len="med"/>
                    </a:lnB>
                    <a:noFill/>
                  </a:tcPr>
                </a:tc>
                <a:tc>
                  <a:txBody>
                    <a:bodyPr/>
                    <a:lstStyle/>
                    <a:p>
                      <a:pPr algn="ctr"/>
                      <a:r>
                        <a:rPr lang="en-NZ" sz="1400" b="1">
                          <a:solidFill>
                            <a:schemeClr val="tx1">
                              <a:lumMod val="75000"/>
                              <a:lumOff val="25000"/>
                            </a:schemeClr>
                          </a:solidFill>
                          <a:latin typeface="Arial"/>
                        </a:rPr>
                        <a:t>Outcome Measures</a:t>
                      </a:r>
                    </a:p>
                  </a:txBody>
                  <a:tcPr marL="128590" marR="96443" marT="64295" marB="64295"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round/>
                      <a:headEnd type="none" w="med" len="med"/>
                      <a:tailEnd type="none" w="med" len="med"/>
                    </a:lnB>
                    <a:noFill/>
                  </a:tcPr>
                </a:tc>
                <a:extLst>
                  <a:ext uri="{0D108BD9-81ED-4DB2-BD59-A6C34878D82A}">
                    <a16:rowId xmlns:a16="http://schemas.microsoft.com/office/drawing/2014/main" val="3858761110"/>
                  </a:ext>
                </a:extLst>
              </a:tr>
              <a:tr h="690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chemeClr val="tx1">
                              <a:lumMod val="75000"/>
                              <a:lumOff val="25000"/>
                            </a:schemeClr>
                          </a:solidFill>
                          <a:latin typeface="Arial"/>
                        </a:rPr>
                        <a:t>Element of the clinical question</a:t>
                      </a:r>
                    </a:p>
                  </a:txBody>
                  <a:tcPr marL="128590" marR="252000" marT="64295" marB="64295" anchor="ctr">
                    <a:lnL w="12700" cmpd="sng">
                      <a:noFill/>
                      <a:prstDash val="solid"/>
                    </a:lnL>
                    <a:lnR w="12700" cmpd="sng">
                      <a:noFill/>
                      <a:prstDash val="solid"/>
                    </a:lnR>
                    <a:lnT w="9525" cap="flat" cmpd="sng" algn="ctr">
                      <a:noFill/>
                      <a:prstDash val="solid"/>
                    </a:lnT>
                    <a:lnB w="57150" cap="flat" cmpd="sng" algn="ctr">
                      <a:solidFill>
                        <a:schemeClr val="bg1"/>
                      </a:solidFill>
                      <a:prstDash val="solid"/>
                      <a:round/>
                      <a:headEnd type="none" w="med" len="med"/>
                      <a:tailEnd type="none" w="med" len="med"/>
                    </a:lnB>
                    <a:solidFill>
                      <a:schemeClr val="bg1">
                        <a:alpha val="20000"/>
                      </a:schemeClr>
                    </a:solidFill>
                  </a:tcPr>
                </a:tc>
                <a:tc>
                  <a:txBody>
                    <a:bodyPr/>
                    <a:lstStyle/>
                    <a:p>
                      <a:r>
                        <a:rPr lang="en-US" sz="1400" cap="none" spc="0">
                          <a:solidFill>
                            <a:schemeClr val="tx1">
                              <a:lumMod val="75000"/>
                              <a:lumOff val="25000"/>
                            </a:schemeClr>
                          </a:solidFill>
                          <a:latin typeface="Arial"/>
                        </a:rPr>
                        <a:t>Describe as accurately  as possible the patient or  group of patients of interest.</a:t>
                      </a:r>
                      <a:endParaRPr lang="en-NZ" sz="1400" cap="none" spc="0">
                        <a:solidFill>
                          <a:schemeClr val="tx1">
                            <a:lumMod val="75000"/>
                            <a:lumOff val="25000"/>
                          </a:schemeClr>
                        </a:solidFill>
                        <a:latin typeface="Arial"/>
                      </a:endParaRPr>
                    </a:p>
                  </a:txBody>
                  <a:tcPr marL="0" marR="43359" marT="17343" marB="130076">
                    <a:lnL w="12700" cmpd="sng">
                      <a:noFill/>
                      <a:prstDash val="solid"/>
                    </a:lnL>
                    <a:lnR w="12700" cmpd="sng">
                      <a:noFill/>
                      <a:prstDash val="solid"/>
                    </a:lnR>
                    <a:lnT w="9525" cap="flat" cmpd="sng" algn="ctr">
                      <a:solidFill>
                        <a:srgbClr val="C7C6C1"/>
                      </a:solidFill>
                      <a:prstDash val="solid"/>
                    </a:lnT>
                    <a:lnB w="571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r>
                        <a:rPr lang="en-US" sz="1400" b="0" i="0" kern="1200" cap="none" spc="0">
                          <a:solidFill>
                            <a:schemeClr val="tx1">
                              <a:lumMod val="75000"/>
                              <a:lumOff val="25000"/>
                            </a:schemeClr>
                          </a:solidFill>
                          <a:effectLst/>
                          <a:latin typeface="Arial"/>
                          <a:ea typeface="+mn-ea"/>
                          <a:cs typeface="+mn-cs"/>
                        </a:rPr>
                        <a:t>What is the main intervention or therapy you wish to consider?</a:t>
                      </a:r>
                      <a:br>
                        <a:rPr lang="en-US" sz="1400" cap="none" spc="0">
                          <a:solidFill>
                            <a:srgbClr val="404040"/>
                          </a:solidFill>
                          <a:latin typeface="Arial"/>
                        </a:rPr>
                      </a:br>
                      <a:r>
                        <a:rPr lang="en-US" sz="1400" b="0" i="0" kern="1200" cap="none" spc="0">
                          <a:solidFill>
                            <a:schemeClr val="tx1">
                              <a:lumMod val="75000"/>
                              <a:lumOff val="25000"/>
                            </a:schemeClr>
                          </a:solidFill>
                          <a:effectLst/>
                          <a:latin typeface="Arial"/>
                          <a:ea typeface="+mn-ea"/>
                          <a:cs typeface="+mn-cs"/>
                        </a:rPr>
                        <a:t>Including an exposure to disease, a diagnostic test, a prognostic factor, a treatment, a patient perception, a risk factor, etc.</a:t>
                      </a:r>
                      <a:endParaRPr lang="en-NZ" sz="1400" cap="none" spc="0">
                        <a:solidFill>
                          <a:schemeClr val="tx1">
                            <a:lumMod val="75000"/>
                            <a:lumOff val="25000"/>
                          </a:schemeClr>
                        </a:solidFill>
                        <a:latin typeface="Arial"/>
                      </a:endParaRPr>
                    </a:p>
                  </a:txBody>
                  <a:tcPr marL="0" marR="43359" marT="17343" marB="130076">
                    <a:lnL w="12700" cmpd="sng">
                      <a:noFill/>
                      <a:prstDash val="solid"/>
                    </a:lnL>
                    <a:lnR w="12700" cmpd="sng">
                      <a:noFill/>
                      <a:prstDash val="solid"/>
                    </a:lnR>
                    <a:lnT w="9525" cap="flat" cmpd="sng" algn="ctr">
                      <a:solidFill>
                        <a:srgbClr val="C7C6C1"/>
                      </a:solidFill>
                      <a:prstDash val="soli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n-US" sz="1400" b="0" i="0" kern="1200" cap="none" spc="0">
                          <a:solidFill>
                            <a:schemeClr val="tx1">
                              <a:lumMod val="75000"/>
                              <a:lumOff val="25000"/>
                            </a:schemeClr>
                          </a:solidFill>
                          <a:effectLst/>
                          <a:latin typeface="Arial"/>
                          <a:ea typeface="+mn-ea"/>
                          <a:cs typeface="+mn-cs"/>
                        </a:rPr>
                        <a:t>Is there an alternative treatment to compare?</a:t>
                      </a:r>
                      <a:br>
                        <a:rPr lang="en-US" sz="1400" cap="none" spc="0">
                          <a:solidFill>
                            <a:srgbClr val="404040"/>
                          </a:solidFill>
                          <a:latin typeface="Arial"/>
                        </a:rPr>
                      </a:br>
                      <a:r>
                        <a:rPr lang="en-US" sz="1400" b="0" i="0" kern="1200" cap="none" spc="0">
                          <a:solidFill>
                            <a:schemeClr val="tx1">
                              <a:lumMod val="75000"/>
                              <a:lumOff val="25000"/>
                            </a:schemeClr>
                          </a:solidFill>
                          <a:effectLst/>
                          <a:latin typeface="Arial"/>
                          <a:ea typeface="+mn-ea"/>
                          <a:cs typeface="+mn-cs"/>
                        </a:rPr>
                        <a:t>Including no disease, placebo, a different prognostic factor, absence of risk factor, etc.</a:t>
                      </a:r>
                      <a:endParaRPr lang="en-NZ" sz="1400" cap="none" spc="0">
                        <a:solidFill>
                          <a:schemeClr val="tx1">
                            <a:lumMod val="75000"/>
                            <a:lumOff val="25000"/>
                          </a:schemeClr>
                        </a:solidFill>
                        <a:latin typeface="Arial"/>
                      </a:endParaRPr>
                    </a:p>
                  </a:txBody>
                  <a:tcPr marL="0" marR="43359" marT="17343" marB="130076">
                    <a:lnL w="12700" cmpd="sng">
                      <a:noFill/>
                      <a:prstDash val="solid"/>
                    </a:lnL>
                    <a:lnR w="12700" cmpd="sng">
                      <a:noFill/>
                      <a:prstDash val="solid"/>
                    </a:lnR>
                    <a:lnT w="9525" cap="flat" cmpd="sng" algn="ctr">
                      <a:solidFill>
                        <a:srgbClr val="C7C6C1"/>
                      </a:solidFill>
                      <a:prstDash val="solid"/>
                    </a:lnT>
                    <a:lnB w="5715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r>
                        <a:rPr lang="en-US" sz="1400" b="0" i="0" kern="1200" cap="none" spc="0">
                          <a:solidFill>
                            <a:schemeClr val="tx1">
                              <a:lumMod val="75000"/>
                              <a:lumOff val="25000"/>
                            </a:schemeClr>
                          </a:solidFill>
                          <a:effectLst/>
                          <a:latin typeface="Arial"/>
                          <a:ea typeface="+mn-ea"/>
                          <a:cs typeface="+mn-cs"/>
                        </a:rPr>
                        <a:t>What is the clinical outcome, including a time horizon if relevant?</a:t>
                      </a:r>
                      <a:endParaRPr lang="en-NZ" sz="1400" cap="none" spc="0">
                        <a:solidFill>
                          <a:schemeClr val="tx1">
                            <a:lumMod val="75000"/>
                            <a:lumOff val="25000"/>
                          </a:schemeClr>
                        </a:solidFill>
                        <a:latin typeface="Arial"/>
                      </a:endParaRPr>
                    </a:p>
                  </a:txBody>
                  <a:tcPr marL="0" marR="43359" marT="17343" marB="130076">
                    <a:lnL w="12700" cmpd="sng">
                      <a:noFill/>
                      <a:prstDash val="solid"/>
                    </a:lnL>
                    <a:lnR w="12700" cmpd="sng">
                      <a:noFill/>
                      <a:prstDash val="solid"/>
                    </a:lnR>
                    <a:lnT w="9525" cap="flat" cmpd="sng" algn="ctr">
                      <a:solidFill>
                        <a:srgbClr val="C7C6C1"/>
                      </a:solidFill>
                      <a:prstDash val="solid"/>
                    </a:lnT>
                    <a:lnB w="5715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461278510"/>
                  </a:ext>
                </a:extLst>
              </a:tr>
              <a:tr h="765109">
                <a:tc>
                  <a:txBody>
                    <a:bodyPr/>
                    <a:lstStyle/>
                    <a:p>
                      <a:pPr algn="ctr"/>
                      <a:r>
                        <a:rPr lang="en-NZ" sz="1400" b="1">
                          <a:solidFill>
                            <a:schemeClr val="tx1">
                              <a:lumMod val="75000"/>
                              <a:lumOff val="25000"/>
                            </a:schemeClr>
                          </a:solidFill>
                          <a:latin typeface="Arial"/>
                        </a:rPr>
                        <a:t>Example</a:t>
                      </a:r>
                    </a:p>
                  </a:txBody>
                  <a:tcPr marL="128590" marR="252000" marT="64295" marB="64295" anchor="ctr">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alpha val="20000"/>
                      </a:schemeClr>
                    </a:solidFill>
                  </a:tcPr>
                </a:tc>
                <a:tc>
                  <a:txBody>
                    <a:bodyPr/>
                    <a:lstStyle/>
                    <a:p>
                      <a:r>
                        <a:rPr lang="en-US" sz="1400" cap="none" spc="0">
                          <a:solidFill>
                            <a:schemeClr val="tx1">
                              <a:lumMod val="75000"/>
                              <a:lumOff val="25000"/>
                            </a:schemeClr>
                          </a:solidFill>
                          <a:latin typeface="Arial"/>
                        </a:rPr>
                        <a:t>In patients with acute bronchitis</a:t>
                      </a:r>
                      <a:endParaRPr lang="en-NZ" sz="1400" cap="none" spc="0">
                        <a:solidFill>
                          <a:schemeClr val="tx1">
                            <a:lumMod val="75000"/>
                            <a:lumOff val="25000"/>
                          </a:schemeClr>
                        </a:solidFill>
                        <a:latin typeface="Arial"/>
                      </a:endParaRPr>
                    </a:p>
                  </a:txBody>
                  <a:tcPr marL="0" marR="43359" marT="17343" marB="130076">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NZ" sz="1400" b="0" i="0" kern="1200" cap="none" spc="0">
                          <a:solidFill>
                            <a:schemeClr val="tx1">
                              <a:lumMod val="75000"/>
                              <a:lumOff val="25000"/>
                            </a:schemeClr>
                          </a:solidFill>
                          <a:effectLst/>
                          <a:latin typeface="Arial"/>
                          <a:ea typeface="+mn-ea"/>
                          <a:cs typeface="+mn-cs"/>
                        </a:rPr>
                        <a:t>Do antibiotics</a:t>
                      </a:r>
                      <a:endParaRPr lang="en-NZ" sz="1400" cap="none" spc="0">
                        <a:solidFill>
                          <a:schemeClr val="tx1">
                            <a:lumMod val="75000"/>
                            <a:lumOff val="25000"/>
                          </a:schemeClr>
                        </a:solidFill>
                        <a:latin typeface="Arial"/>
                      </a:endParaRPr>
                    </a:p>
                  </a:txBody>
                  <a:tcPr marL="0" marR="43359" marT="17343" marB="130076">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r>
                        <a:rPr lang="en-NZ" sz="1400" b="0" i="1" kern="1200" cap="none" spc="0">
                          <a:solidFill>
                            <a:schemeClr val="tx1">
                              <a:lumMod val="75000"/>
                              <a:lumOff val="25000"/>
                            </a:schemeClr>
                          </a:solidFill>
                          <a:effectLst/>
                          <a:latin typeface="Arial"/>
                          <a:ea typeface="+mn-ea"/>
                          <a:cs typeface="+mn-cs"/>
                        </a:rPr>
                        <a:t>None</a:t>
                      </a:r>
                      <a:endParaRPr lang="en-NZ" sz="1400" i="1" cap="none" spc="0">
                        <a:solidFill>
                          <a:schemeClr val="tx1">
                            <a:lumMod val="75000"/>
                            <a:lumOff val="25000"/>
                          </a:schemeClr>
                        </a:solidFill>
                        <a:latin typeface="Arial"/>
                      </a:endParaRPr>
                    </a:p>
                  </a:txBody>
                  <a:tcPr marL="0" marR="43359" marT="17343" marB="130076">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r>
                        <a:rPr lang="en-US" sz="1400" b="0" i="0" kern="1200" cap="none" spc="0">
                          <a:solidFill>
                            <a:schemeClr val="tx1">
                              <a:lumMod val="75000"/>
                              <a:lumOff val="25000"/>
                            </a:schemeClr>
                          </a:solidFill>
                          <a:effectLst/>
                          <a:latin typeface="Arial"/>
                          <a:ea typeface="+mn-ea"/>
                          <a:cs typeface="+mn-cs"/>
                        </a:rPr>
                        <a:t>Reduce sputum production, cough or days off?</a:t>
                      </a:r>
                      <a:endParaRPr lang="en-NZ" sz="1400" cap="none" spc="0">
                        <a:solidFill>
                          <a:schemeClr val="tx1">
                            <a:lumMod val="75000"/>
                            <a:lumOff val="25000"/>
                          </a:schemeClr>
                        </a:solidFill>
                        <a:latin typeface="Arial"/>
                      </a:endParaRPr>
                    </a:p>
                  </a:txBody>
                  <a:tcPr marL="0" marR="43359" marT="17343" marB="130076">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476070153"/>
                  </a:ext>
                </a:extLst>
              </a:tr>
              <a:tr h="906360">
                <a:tc>
                  <a:txBody>
                    <a:bodyPr/>
                    <a:lstStyle/>
                    <a:p>
                      <a:pPr algn="ctr"/>
                      <a:r>
                        <a:rPr lang="en-NZ" sz="1400" b="1">
                          <a:solidFill>
                            <a:schemeClr val="tx1">
                              <a:lumMod val="75000"/>
                              <a:lumOff val="25000"/>
                            </a:schemeClr>
                          </a:solidFill>
                          <a:latin typeface="Arial"/>
                        </a:rPr>
                        <a:t>Example</a:t>
                      </a:r>
                    </a:p>
                  </a:txBody>
                  <a:tcPr marL="128590" marR="252000" marT="64295" marB="64295" anchor="ctr">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alpha val="20000"/>
                      </a:schemeClr>
                    </a:solidFill>
                  </a:tcPr>
                </a:tc>
                <a:tc>
                  <a:txBody>
                    <a:bodyPr/>
                    <a:lstStyle/>
                    <a:p>
                      <a:pPr algn="l"/>
                      <a:br>
                        <a:rPr lang="en-NZ" sz="1400" cap="none" spc="0">
                          <a:solidFill>
                            <a:srgbClr val="404040"/>
                          </a:solidFill>
                          <a:effectLst/>
                          <a:latin typeface="Arial"/>
                        </a:rPr>
                      </a:br>
                      <a:r>
                        <a:rPr lang="en-NZ" sz="1400" cap="none" spc="0">
                          <a:solidFill>
                            <a:schemeClr val="tx1">
                              <a:lumMod val="75000"/>
                              <a:lumOff val="25000"/>
                            </a:schemeClr>
                          </a:solidFill>
                          <a:effectLst/>
                          <a:latin typeface="Arial"/>
                        </a:rPr>
                        <a:t> In children with cancer</a:t>
                      </a:r>
                    </a:p>
                  </a:txBody>
                  <a:tcPr marL="0" marR="43359" marT="17343" marB="130076">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1400" b="0" i="0" kern="1200" cap="none" spc="0">
                          <a:solidFill>
                            <a:schemeClr val="tx1">
                              <a:lumMod val="75000"/>
                              <a:lumOff val="25000"/>
                            </a:schemeClr>
                          </a:solidFill>
                          <a:effectLst/>
                          <a:latin typeface="Arial"/>
                          <a:ea typeface="+mn-ea"/>
                          <a:cs typeface="+mn-cs"/>
                        </a:rPr>
                        <a:t>What are the current treatments</a:t>
                      </a:r>
                      <a:endParaRPr lang="en-NZ" sz="1400" cap="none" spc="0">
                        <a:solidFill>
                          <a:schemeClr val="tx1">
                            <a:lumMod val="75000"/>
                            <a:lumOff val="25000"/>
                          </a:schemeClr>
                        </a:solidFill>
                        <a:latin typeface="Arial"/>
                      </a:endParaRPr>
                    </a:p>
                  </a:txBody>
                  <a:tcPr marL="0" marR="43359" marT="17343" marB="130076">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r>
                        <a:rPr lang="en-US" sz="1400" b="0" i="1" kern="1200" cap="none" spc="0">
                          <a:solidFill>
                            <a:schemeClr val="tx1">
                              <a:lumMod val="75000"/>
                              <a:lumOff val="25000"/>
                            </a:schemeClr>
                          </a:solidFill>
                          <a:effectLst/>
                          <a:latin typeface="Arial"/>
                          <a:ea typeface="+mn-ea"/>
                          <a:cs typeface="+mn-cs"/>
                        </a:rPr>
                        <a:t>None</a:t>
                      </a:r>
                    </a:p>
                  </a:txBody>
                  <a:tcPr marL="0" marR="43359" marT="17343" marB="130076">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pPr lvl="0">
                        <a:buNone/>
                      </a:pPr>
                      <a:r>
                        <a:rPr lang="en-US" sz="1400" b="0" i="0" u="none" strike="noStrike" cap="none" spc="0" noProof="0">
                          <a:solidFill>
                            <a:schemeClr val="tx1">
                              <a:lumMod val="75000"/>
                              <a:lumOff val="25000"/>
                            </a:schemeClr>
                          </a:solidFill>
                          <a:latin typeface="Arial"/>
                        </a:rPr>
                        <a:t>In the management of fever and infection?</a:t>
                      </a:r>
                      <a:endParaRPr lang="en-US" sz="1400" cap="none" spc="0">
                        <a:solidFill>
                          <a:schemeClr val="tx1">
                            <a:lumMod val="75000"/>
                            <a:lumOff val="25000"/>
                          </a:schemeClr>
                        </a:solidFill>
                        <a:latin typeface="Arial"/>
                      </a:endParaRPr>
                    </a:p>
                  </a:txBody>
                  <a:tcPr marL="0" marR="43359" marT="17343" marB="130076">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776003652"/>
                  </a:ext>
                </a:extLst>
              </a:tr>
              <a:tr h="1059381">
                <a:tc>
                  <a:txBody>
                    <a:bodyPr/>
                    <a:lstStyle/>
                    <a:p>
                      <a:pPr algn="ctr"/>
                      <a:r>
                        <a:rPr lang="en-NZ" sz="1400" b="1">
                          <a:solidFill>
                            <a:schemeClr val="tx1">
                              <a:lumMod val="75000"/>
                              <a:lumOff val="25000"/>
                            </a:schemeClr>
                          </a:solidFill>
                          <a:latin typeface="Arial"/>
                        </a:rPr>
                        <a:t>Example</a:t>
                      </a:r>
                    </a:p>
                  </a:txBody>
                  <a:tcPr marL="128590" marR="252000" marT="64295" marB="64295" anchor="ctr">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alpha val="20000"/>
                      </a:schemeClr>
                    </a:solidFill>
                  </a:tcPr>
                </a:tc>
                <a:tc>
                  <a:txBody>
                    <a:bodyPr/>
                    <a:lstStyle/>
                    <a:p>
                      <a:r>
                        <a:rPr lang="en-US" sz="1400" b="0" i="0" kern="1200" cap="none" spc="0">
                          <a:solidFill>
                            <a:schemeClr val="tx1">
                              <a:lumMod val="75000"/>
                              <a:lumOff val="25000"/>
                            </a:schemeClr>
                          </a:solidFill>
                          <a:effectLst/>
                          <a:latin typeface="Arial"/>
                          <a:ea typeface="+mn-ea"/>
                          <a:cs typeface="+mn-cs"/>
                        </a:rPr>
                        <a:t>Among family-members of patients undergoing diagnostic procedures</a:t>
                      </a:r>
                      <a:endParaRPr lang="en-NZ" sz="1400" cap="none" spc="0">
                        <a:solidFill>
                          <a:schemeClr val="tx1">
                            <a:lumMod val="75000"/>
                            <a:lumOff val="25000"/>
                          </a:schemeClr>
                        </a:solidFill>
                        <a:latin typeface="Arial"/>
                      </a:endParaRPr>
                    </a:p>
                  </a:txBody>
                  <a:tcPr marL="0" marR="43359" marT="17343" marB="130076">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NZ" sz="1400" b="0" i="0" kern="1200" cap="none" spc="0">
                          <a:solidFill>
                            <a:schemeClr val="tx1">
                              <a:lumMod val="75000"/>
                              <a:lumOff val="25000"/>
                            </a:schemeClr>
                          </a:solidFill>
                          <a:effectLst/>
                          <a:latin typeface="Arial"/>
                          <a:ea typeface="+mn-ea"/>
                          <a:cs typeface="+mn-cs"/>
                        </a:rPr>
                        <a:t>Does standard care</a:t>
                      </a:r>
                      <a:endParaRPr lang="en-NZ" sz="1400" cap="none" spc="0">
                        <a:solidFill>
                          <a:schemeClr val="tx1">
                            <a:lumMod val="75000"/>
                            <a:lumOff val="25000"/>
                          </a:schemeClr>
                        </a:solidFill>
                        <a:latin typeface="Arial"/>
                      </a:endParaRPr>
                    </a:p>
                  </a:txBody>
                  <a:tcPr marL="0" marR="43359" marT="17343" marB="130076">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r>
                        <a:rPr lang="en-US" sz="1400" b="0" i="0" kern="1200" cap="none" spc="0">
                          <a:solidFill>
                            <a:schemeClr val="tx1">
                              <a:lumMod val="75000"/>
                              <a:lumOff val="25000"/>
                            </a:schemeClr>
                          </a:solidFill>
                          <a:effectLst/>
                          <a:latin typeface="Arial"/>
                          <a:ea typeface="+mn-ea"/>
                          <a:cs typeface="+mn-cs"/>
                        </a:rPr>
                        <a:t>Listening to tranquil music, or audio taped comedy routines</a:t>
                      </a:r>
                      <a:endParaRPr lang="en-NZ" sz="1400" cap="none" spc="0">
                        <a:solidFill>
                          <a:schemeClr val="tx1">
                            <a:lumMod val="75000"/>
                            <a:lumOff val="25000"/>
                          </a:schemeClr>
                        </a:solidFill>
                        <a:latin typeface="Arial"/>
                      </a:endParaRPr>
                    </a:p>
                  </a:txBody>
                  <a:tcPr marL="0" marR="43359" marT="17343" marB="130076">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40000"/>
                        <a:lumOff val="60000"/>
                      </a:schemeClr>
                    </a:solidFill>
                  </a:tcPr>
                </a:tc>
                <a:tc>
                  <a:txBody>
                    <a:bodyPr/>
                    <a:lstStyle/>
                    <a:p>
                      <a:r>
                        <a:rPr lang="en-US" sz="1400" b="0" i="0" kern="1200" cap="none" spc="0">
                          <a:solidFill>
                            <a:schemeClr val="tx1">
                              <a:lumMod val="75000"/>
                              <a:lumOff val="25000"/>
                            </a:schemeClr>
                          </a:solidFill>
                          <a:effectLst/>
                          <a:latin typeface="Arial"/>
                          <a:ea typeface="+mn-ea"/>
                          <a:cs typeface="+mn-cs"/>
                        </a:rPr>
                        <a:t>Make a difference in the reduction of reported anxiety.</a:t>
                      </a:r>
                      <a:endParaRPr lang="en-NZ" sz="1400" cap="none" spc="0">
                        <a:solidFill>
                          <a:schemeClr val="tx1">
                            <a:lumMod val="75000"/>
                            <a:lumOff val="25000"/>
                          </a:schemeClr>
                        </a:solidFill>
                        <a:latin typeface="Arial"/>
                      </a:endParaRPr>
                    </a:p>
                  </a:txBody>
                  <a:tcPr marL="0" marR="43359" marT="17343" marB="130076">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4146178869"/>
                  </a:ext>
                </a:extLst>
              </a:tr>
            </a:tbl>
          </a:graphicData>
        </a:graphic>
      </p:graphicFrame>
    </p:spTree>
    <p:extLst>
      <p:ext uri="{BB962C8B-B14F-4D97-AF65-F5344CB8AC3E}">
        <p14:creationId xmlns:p14="http://schemas.microsoft.com/office/powerpoint/2010/main" val="33398031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22910F34-8B5F-3754-038F-48BC53C1A258}"/>
              </a:ext>
            </a:extLst>
          </p:cNvPr>
          <p:cNvGraphicFramePr>
            <a:graphicFrameLocks noGrp="1"/>
          </p:cNvGraphicFramePr>
          <p:nvPr>
            <p:extLst>
              <p:ext uri="{D42A27DB-BD31-4B8C-83A1-F6EECF244321}">
                <p14:modId xmlns:p14="http://schemas.microsoft.com/office/powerpoint/2010/main" val="2158464623"/>
              </p:ext>
            </p:extLst>
          </p:nvPr>
        </p:nvGraphicFramePr>
        <p:xfrm>
          <a:off x="105432" y="209369"/>
          <a:ext cx="11981136" cy="6439261"/>
        </p:xfrm>
        <a:graphic>
          <a:graphicData uri="http://schemas.openxmlformats.org/drawingml/2006/table">
            <a:tbl>
              <a:tblPr firstRow="1" bandRow="1">
                <a:noFill/>
                <a:tableStyleId>{5C22544A-7EE6-4342-B048-85BDC9FD1C3A}</a:tableStyleId>
              </a:tblPr>
              <a:tblGrid>
                <a:gridCol w="2221441">
                  <a:extLst>
                    <a:ext uri="{9D8B030D-6E8A-4147-A177-3AD203B41FA5}">
                      <a16:colId xmlns:a16="http://schemas.microsoft.com/office/drawing/2014/main" val="2108350631"/>
                    </a:ext>
                  </a:extLst>
                </a:gridCol>
                <a:gridCol w="2479602">
                  <a:extLst>
                    <a:ext uri="{9D8B030D-6E8A-4147-A177-3AD203B41FA5}">
                      <a16:colId xmlns:a16="http://schemas.microsoft.com/office/drawing/2014/main" val="2727785112"/>
                    </a:ext>
                  </a:extLst>
                </a:gridCol>
                <a:gridCol w="2504992">
                  <a:extLst>
                    <a:ext uri="{9D8B030D-6E8A-4147-A177-3AD203B41FA5}">
                      <a16:colId xmlns:a16="http://schemas.microsoft.com/office/drawing/2014/main" val="3906965793"/>
                    </a:ext>
                  </a:extLst>
                </a:gridCol>
                <a:gridCol w="2405537">
                  <a:extLst>
                    <a:ext uri="{9D8B030D-6E8A-4147-A177-3AD203B41FA5}">
                      <a16:colId xmlns:a16="http://schemas.microsoft.com/office/drawing/2014/main" val="2119660176"/>
                    </a:ext>
                  </a:extLst>
                </a:gridCol>
                <a:gridCol w="2369564">
                  <a:extLst>
                    <a:ext uri="{9D8B030D-6E8A-4147-A177-3AD203B41FA5}">
                      <a16:colId xmlns:a16="http://schemas.microsoft.com/office/drawing/2014/main" val="1575814745"/>
                    </a:ext>
                  </a:extLst>
                </a:gridCol>
              </a:tblGrid>
              <a:tr h="5414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NZ" sz="2400" b="1" cap="none" spc="0">
                        <a:solidFill>
                          <a:schemeClr val="tx1">
                            <a:lumMod val="75000"/>
                            <a:lumOff val="25000"/>
                          </a:schemeClr>
                        </a:solidFill>
                        <a:latin typeface="Arial"/>
                      </a:endParaRPr>
                    </a:p>
                  </a:txBody>
                  <a:tcPr marL="128590" marR="96443" marT="64295" marB="64295" anchor="ctr">
                    <a:lnL w="12700" cmpd="sng">
                      <a:noFill/>
                      <a:prstDash val="solid"/>
                    </a:lnL>
                    <a:lnR w="12700" cmpd="sng">
                      <a:noFill/>
                      <a:prstDash val="solid"/>
                    </a:lnR>
                    <a:lnT w="9525" cap="flat" cmpd="sng" algn="ctr">
                      <a:noFill/>
                      <a:prstDash val="solid"/>
                    </a:lnT>
                    <a:lnB w="9525" cap="flat" cmpd="sng" algn="ctr">
                      <a:noFill/>
                      <a:prstDash val="solid"/>
                    </a:lnB>
                    <a:solidFill>
                      <a:schemeClr val="bg1">
                        <a:alpha val="20000"/>
                      </a:schemeClr>
                    </a:solidFill>
                  </a:tcPr>
                </a:tc>
                <a:tc>
                  <a:txBody>
                    <a:bodyPr/>
                    <a:lstStyle/>
                    <a:p>
                      <a:pPr algn="ctr"/>
                      <a:r>
                        <a:rPr lang="en-NZ" sz="4000" b="1">
                          <a:solidFill>
                            <a:schemeClr val="accent1"/>
                          </a:solidFill>
                        </a:rPr>
                        <a:t>P</a:t>
                      </a:r>
                    </a:p>
                  </a:txBody>
                  <a:tcPr marL="128590" marR="96443" marT="64295" marB="64295">
                    <a:lnL w="12700" cmpd="sng">
                      <a:noFill/>
                      <a:prstDash val="solid"/>
                    </a:lnL>
                    <a:lnR w="12700" cmpd="sng">
                      <a:noFill/>
                      <a:prstDash val="solid"/>
                    </a:lnR>
                    <a:lnT w="9525" cap="flat" cmpd="sng" algn="ctr">
                      <a:noFill/>
                      <a:prstDash val="solid"/>
                    </a:lnT>
                    <a:lnB w="9525" cap="flat" cmpd="sng" algn="ctr">
                      <a:solidFill>
                        <a:srgbClr val="C7C6C1"/>
                      </a:solidFill>
                      <a:prstDash val="solid"/>
                    </a:lnB>
                    <a:solidFill>
                      <a:schemeClr val="bg1">
                        <a:alpha val="20000"/>
                      </a:schemeClr>
                    </a:solidFill>
                  </a:tcPr>
                </a:tc>
                <a:tc>
                  <a:txBody>
                    <a:bodyPr/>
                    <a:lstStyle/>
                    <a:p>
                      <a:pPr algn="ctr"/>
                      <a:r>
                        <a:rPr lang="en-NZ" sz="4000" b="1">
                          <a:solidFill>
                            <a:schemeClr val="accent4"/>
                          </a:solidFill>
                        </a:rPr>
                        <a:t>I</a:t>
                      </a:r>
                    </a:p>
                  </a:txBody>
                  <a:tcPr marL="128590" marR="96443" marT="64295" marB="64295">
                    <a:lnL w="12700" cmpd="sng">
                      <a:noFill/>
                      <a:prstDash val="solid"/>
                    </a:lnL>
                    <a:lnR w="12700" cmpd="sng">
                      <a:noFill/>
                      <a:prstDash val="solid"/>
                    </a:lnR>
                    <a:lnT w="9525" cap="flat" cmpd="sng" algn="ctr">
                      <a:noFill/>
                      <a:prstDash val="solid"/>
                    </a:lnT>
                    <a:lnB w="9525" cap="flat" cmpd="sng" algn="ctr">
                      <a:solidFill>
                        <a:srgbClr val="C7C6C1"/>
                      </a:solidFill>
                      <a:prstDash val="solid"/>
                    </a:lnB>
                    <a:solidFill>
                      <a:schemeClr val="bg1">
                        <a:alpha val="20000"/>
                      </a:schemeClr>
                    </a:solidFill>
                  </a:tcPr>
                </a:tc>
                <a:tc>
                  <a:txBody>
                    <a:bodyPr/>
                    <a:lstStyle/>
                    <a:p>
                      <a:pPr algn="ctr"/>
                      <a:r>
                        <a:rPr lang="en-NZ" sz="4000" b="1">
                          <a:solidFill>
                            <a:schemeClr val="accent2"/>
                          </a:solidFill>
                        </a:rPr>
                        <a:t>C</a:t>
                      </a:r>
                    </a:p>
                  </a:txBody>
                  <a:tcPr marL="128590" marR="96443" marT="64295" marB="64295">
                    <a:lnL w="12700" cmpd="sng">
                      <a:noFill/>
                      <a:prstDash val="solid"/>
                    </a:lnL>
                    <a:lnR w="12700" cmpd="sng">
                      <a:noFill/>
                      <a:prstDash val="solid"/>
                    </a:lnR>
                    <a:lnT w="9525" cap="flat" cmpd="sng" algn="ctr">
                      <a:noFill/>
                      <a:prstDash val="solid"/>
                    </a:lnT>
                    <a:lnB w="9525" cap="flat" cmpd="sng" algn="ctr">
                      <a:solidFill>
                        <a:srgbClr val="C7C6C1"/>
                      </a:solidFill>
                      <a:prstDash val="solid"/>
                    </a:lnB>
                    <a:solidFill>
                      <a:schemeClr val="bg1">
                        <a:alpha val="20000"/>
                      </a:schemeClr>
                    </a:solidFill>
                  </a:tcPr>
                </a:tc>
                <a:tc>
                  <a:txBody>
                    <a:bodyPr/>
                    <a:lstStyle/>
                    <a:p>
                      <a:pPr algn="ctr"/>
                      <a:r>
                        <a:rPr lang="en-NZ" sz="4000" b="1">
                          <a:solidFill>
                            <a:schemeClr val="bg2">
                              <a:lumMod val="25000"/>
                            </a:schemeClr>
                          </a:solidFill>
                        </a:rPr>
                        <a:t>O</a:t>
                      </a:r>
                    </a:p>
                  </a:txBody>
                  <a:tcPr marL="128590" marR="96443" marT="64295" marB="64295">
                    <a:lnL w="12700" cmpd="sng">
                      <a:noFill/>
                      <a:prstDash val="solid"/>
                    </a:lnL>
                    <a:lnR w="12700" cmpd="sng">
                      <a:noFill/>
                      <a:prstDash val="solid"/>
                    </a:lnR>
                    <a:lnT w="9525" cap="flat" cmpd="sng" algn="ctr">
                      <a:noFill/>
                      <a:prstDash val="solid"/>
                    </a:lnT>
                    <a:lnB w="9525" cap="flat" cmpd="sng" algn="ctr">
                      <a:solidFill>
                        <a:srgbClr val="C7C6C1"/>
                      </a:solidFill>
                      <a:prstDash val="solid"/>
                    </a:lnB>
                    <a:solidFill>
                      <a:schemeClr val="bg1">
                        <a:alpha val="20000"/>
                      </a:schemeClr>
                    </a:solidFill>
                  </a:tcPr>
                </a:tc>
                <a:extLst>
                  <a:ext uri="{0D108BD9-81ED-4DB2-BD59-A6C34878D82A}">
                    <a16:rowId xmlns:a16="http://schemas.microsoft.com/office/drawing/2014/main" val="2581810835"/>
                  </a:ext>
                </a:extLst>
              </a:tr>
              <a:tr h="5532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400" b="1">
                          <a:solidFill>
                            <a:schemeClr val="tx1">
                              <a:lumMod val="75000"/>
                              <a:lumOff val="25000"/>
                            </a:schemeClr>
                          </a:solidFill>
                          <a:latin typeface="Arial"/>
                        </a:rPr>
                        <a:t>Question Type:</a:t>
                      </a:r>
                    </a:p>
                  </a:txBody>
                  <a:tcPr marL="128590" marR="252000" marT="64295" marB="64295" anchor="ctr">
                    <a:lnL w="12700" cmpd="sng">
                      <a:noFill/>
                      <a:prstDash val="solid"/>
                    </a:lnL>
                    <a:lnR w="12700" cmpd="sng">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alpha val="20000"/>
                      </a:schemeClr>
                    </a:solidFill>
                  </a:tcPr>
                </a:tc>
                <a:tc>
                  <a:txBody>
                    <a:bodyPr/>
                    <a:lstStyle/>
                    <a:p>
                      <a:pPr algn="ctr"/>
                      <a:r>
                        <a:rPr lang="en-NZ" sz="1400" b="1">
                          <a:solidFill>
                            <a:schemeClr val="tx1">
                              <a:lumMod val="75000"/>
                              <a:lumOff val="25000"/>
                            </a:schemeClr>
                          </a:solidFill>
                          <a:latin typeface="Arial"/>
                        </a:rPr>
                        <a:t>Population, Patient, </a:t>
                      </a:r>
                      <a:br>
                        <a:rPr lang="en-NZ" sz="1400" b="1">
                          <a:solidFill>
                            <a:srgbClr val="404040"/>
                          </a:solidFill>
                          <a:latin typeface="Arial"/>
                        </a:rPr>
                      </a:br>
                      <a:r>
                        <a:rPr lang="en-NZ" sz="1400" b="1">
                          <a:solidFill>
                            <a:schemeClr val="tx1">
                              <a:lumMod val="75000"/>
                              <a:lumOff val="25000"/>
                            </a:schemeClr>
                          </a:solidFill>
                          <a:latin typeface="Arial"/>
                        </a:rPr>
                        <a:t>Problem</a:t>
                      </a:r>
                    </a:p>
                  </a:txBody>
                  <a:tcPr marL="128590" marR="96443" marT="64295" marB="64295" anchor="ctr">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lnB>
                    <a:noFill/>
                  </a:tcPr>
                </a:tc>
                <a:tc>
                  <a:txBody>
                    <a:bodyPr/>
                    <a:lstStyle/>
                    <a:p>
                      <a:pPr algn="ctr"/>
                      <a:r>
                        <a:rPr lang="en-NZ" sz="1400" b="1">
                          <a:solidFill>
                            <a:schemeClr val="tx1">
                              <a:lumMod val="75000"/>
                              <a:lumOff val="25000"/>
                            </a:schemeClr>
                          </a:solidFill>
                          <a:latin typeface="Arial"/>
                        </a:rPr>
                        <a:t>Intervention or Exposure</a:t>
                      </a:r>
                    </a:p>
                  </a:txBody>
                  <a:tcPr marL="128590" marR="96443" marT="64295" marB="64295" anchor="ctr">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lnB>
                    <a:noFill/>
                  </a:tcPr>
                </a:tc>
                <a:tc>
                  <a:txBody>
                    <a:bodyPr/>
                    <a:lstStyle/>
                    <a:p>
                      <a:pPr algn="ctr"/>
                      <a:r>
                        <a:rPr lang="en-NZ" sz="1400" b="1">
                          <a:solidFill>
                            <a:schemeClr val="tx1">
                              <a:lumMod val="75000"/>
                              <a:lumOff val="25000"/>
                            </a:schemeClr>
                          </a:solidFill>
                          <a:latin typeface="Arial"/>
                        </a:rPr>
                        <a:t>Comparison</a:t>
                      </a:r>
                    </a:p>
                  </a:txBody>
                  <a:tcPr marL="128590" marR="96443" marT="64295" marB="64295" anchor="ctr">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lnB>
                    <a:noFill/>
                  </a:tcPr>
                </a:tc>
                <a:tc>
                  <a:txBody>
                    <a:bodyPr/>
                    <a:lstStyle/>
                    <a:p>
                      <a:pPr algn="ctr"/>
                      <a:r>
                        <a:rPr lang="en-NZ" sz="1400" b="1">
                          <a:solidFill>
                            <a:schemeClr val="tx1">
                              <a:lumMod val="75000"/>
                              <a:lumOff val="25000"/>
                            </a:schemeClr>
                          </a:solidFill>
                          <a:latin typeface="Arial"/>
                        </a:rPr>
                        <a:t>Outcome Measures</a:t>
                      </a:r>
                    </a:p>
                  </a:txBody>
                  <a:tcPr marL="128590" marR="96443" marT="64295" marB="64295" anchor="ctr">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lnB>
                    <a:noFill/>
                  </a:tcPr>
                </a:tc>
                <a:extLst>
                  <a:ext uri="{0D108BD9-81ED-4DB2-BD59-A6C34878D82A}">
                    <a16:rowId xmlns:a16="http://schemas.microsoft.com/office/drawing/2014/main" val="3858761110"/>
                  </a:ext>
                </a:extLst>
              </a:tr>
              <a:tr h="976985">
                <a:tc>
                  <a:txBody>
                    <a:bodyPr/>
                    <a:lstStyle/>
                    <a:p>
                      <a:pPr algn="ctr"/>
                      <a:r>
                        <a:rPr lang="en-NZ" sz="1400" b="1">
                          <a:solidFill>
                            <a:schemeClr val="tx1">
                              <a:lumMod val="75000"/>
                              <a:lumOff val="25000"/>
                            </a:schemeClr>
                          </a:solidFill>
                          <a:latin typeface="Arial"/>
                        </a:rPr>
                        <a:t>Treatment</a:t>
                      </a:r>
                    </a:p>
                    <a:p>
                      <a:pPr algn="ctr"/>
                      <a:r>
                        <a:rPr lang="en-NZ" sz="1400" b="1">
                          <a:solidFill>
                            <a:schemeClr val="tx1">
                              <a:lumMod val="75000"/>
                              <a:lumOff val="25000"/>
                            </a:schemeClr>
                          </a:solidFill>
                          <a:latin typeface="Arial"/>
                        </a:rPr>
                        <a:t>(Therapy)</a:t>
                      </a:r>
                    </a:p>
                  </a:txBody>
                  <a:tcPr marL="128590" marR="252000" marT="64295" marB="64295" anchor="ctr">
                    <a:lnL w="12700" cmpd="sng">
                      <a:noFill/>
                      <a:prstDash val="solid"/>
                    </a:lnL>
                    <a:lnR w="12700" cmpd="sng">
                      <a:noFill/>
                      <a:prstDash val="solid"/>
                    </a:lnR>
                    <a:lnT w="9525" cap="flat" cmpd="sng" algn="ctr">
                      <a:noFill/>
                      <a:prstDash val="solid"/>
                    </a:lnT>
                    <a:lnB w="57150" cap="flat" cmpd="sng" algn="ctr">
                      <a:solidFill>
                        <a:schemeClr val="bg1"/>
                      </a:solidFill>
                      <a:prstDash val="solid"/>
                      <a:round/>
                      <a:headEnd type="none" w="med" len="med"/>
                      <a:tailEnd type="none" w="med" len="med"/>
                    </a:lnB>
                    <a:solidFill>
                      <a:schemeClr val="bg1">
                        <a:alpha val="20000"/>
                      </a:schemeClr>
                    </a:solidFill>
                  </a:tcPr>
                </a:tc>
                <a:tc>
                  <a:txBody>
                    <a:bodyPr/>
                    <a:lstStyle/>
                    <a:p>
                      <a:r>
                        <a:rPr lang="en-NZ" sz="1400">
                          <a:solidFill>
                            <a:schemeClr val="tx1">
                              <a:lumMod val="75000"/>
                              <a:lumOff val="25000"/>
                            </a:schemeClr>
                          </a:solidFill>
                          <a:latin typeface="Arial"/>
                        </a:rPr>
                        <a:t>The patient’s disease or condition.</a:t>
                      </a:r>
                    </a:p>
                  </a:txBody>
                  <a:tcPr marL="128590" marR="96443" marT="64295" marB="64295">
                    <a:lnL w="12700" cmpd="sng">
                      <a:noFill/>
                      <a:prstDash val="solid"/>
                    </a:lnL>
                    <a:lnR w="12700" cmpd="sng">
                      <a:noFill/>
                      <a:prstDash val="solid"/>
                    </a:lnR>
                    <a:lnT w="9525" cap="flat" cmpd="sng" algn="ctr">
                      <a:solidFill>
                        <a:srgbClr val="C7C6C1"/>
                      </a:solidFill>
                      <a:prstDash val="solid"/>
                    </a:lnT>
                    <a:lnB w="571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r>
                        <a:rPr lang="en-NZ" sz="1400">
                          <a:solidFill>
                            <a:schemeClr val="tx1">
                              <a:lumMod val="75000"/>
                              <a:lumOff val="25000"/>
                            </a:schemeClr>
                          </a:solidFill>
                          <a:latin typeface="Arial"/>
                        </a:rPr>
                        <a:t>A therapeutic measure a medical, surgical intervention, or lifestyle change.</a:t>
                      </a:r>
                    </a:p>
                  </a:txBody>
                  <a:tcPr marL="128590" marR="96443" marT="64295" marB="64295">
                    <a:lnL w="12700" cmpd="sng">
                      <a:noFill/>
                      <a:prstDash val="solid"/>
                    </a:lnL>
                    <a:lnR w="12700" cmpd="sng">
                      <a:noFill/>
                      <a:prstDash val="solid"/>
                    </a:lnR>
                    <a:lnT w="9525" cap="flat" cmpd="sng" algn="ctr">
                      <a:solidFill>
                        <a:srgbClr val="C7C6C1"/>
                      </a:solidFill>
                      <a:prstDash val="soli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n-NZ" sz="1400">
                          <a:solidFill>
                            <a:schemeClr val="tx1">
                              <a:lumMod val="75000"/>
                              <a:lumOff val="25000"/>
                            </a:schemeClr>
                          </a:solidFill>
                          <a:latin typeface="Arial"/>
                        </a:rPr>
                        <a:t>Standard of care, another intervention, or a placebo.</a:t>
                      </a:r>
                    </a:p>
                  </a:txBody>
                  <a:tcPr marL="128590" marR="96443" marT="64295" marB="64295">
                    <a:lnL w="12700" cmpd="sng">
                      <a:noFill/>
                      <a:prstDash val="solid"/>
                    </a:lnL>
                    <a:lnR w="12700" cmpd="sng">
                      <a:noFill/>
                      <a:prstDash val="solid"/>
                    </a:lnR>
                    <a:lnT w="9525" cap="flat" cmpd="sng" algn="ctr">
                      <a:solidFill>
                        <a:srgbClr val="C7C6C1"/>
                      </a:solidFill>
                      <a:prstDash val="solid"/>
                    </a:lnT>
                    <a:lnB w="5715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r>
                        <a:rPr lang="en-NZ" sz="1400">
                          <a:solidFill>
                            <a:schemeClr val="tx1">
                              <a:lumMod val="75000"/>
                              <a:lumOff val="25000"/>
                            </a:schemeClr>
                          </a:solidFill>
                          <a:latin typeface="Arial"/>
                        </a:rPr>
                        <a:t>Ex: mortality rate, days lost from work, pain, disability.</a:t>
                      </a:r>
                    </a:p>
                  </a:txBody>
                  <a:tcPr marL="128590" marR="96443" marT="64295" marB="64295">
                    <a:lnL w="12700" cmpd="sng">
                      <a:noFill/>
                      <a:prstDash val="solid"/>
                    </a:lnL>
                    <a:lnR w="12700" cmpd="sng">
                      <a:noFill/>
                      <a:prstDash val="solid"/>
                    </a:lnR>
                    <a:lnT w="9525" cap="flat" cmpd="sng" algn="ctr">
                      <a:solidFill>
                        <a:srgbClr val="C7C6C1"/>
                      </a:solidFill>
                      <a:prstDash val="solid"/>
                    </a:lnT>
                    <a:lnB w="5715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461278510"/>
                  </a:ext>
                </a:extLst>
              </a:tr>
              <a:tr h="765109">
                <a:tc>
                  <a:txBody>
                    <a:bodyPr/>
                    <a:lstStyle/>
                    <a:p>
                      <a:pPr algn="ctr"/>
                      <a:r>
                        <a:rPr lang="en-NZ" sz="1400" b="1">
                          <a:solidFill>
                            <a:schemeClr val="tx1">
                              <a:lumMod val="75000"/>
                              <a:lumOff val="25000"/>
                            </a:schemeClr>
                          </a:solidFill>
                          <a:latin typeface="Arial"/>
                        </a:rPr>
                        <a:t>Prevention</a:t>
                      </a:r>
                    </a:p>
                  </a:txBody>
                  <a:tcPr marL="128590" marR="252000" marT="64295" marB="64295" anchor="ctr">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alpha val="20000"/>
                      </a:schemeClr>
                    </a:solidFill>
                  </a:tcPr>
                </a:tc>
                <a:tc>
                  <a:txBody>
                    <a:bodyPr/>
                    <a:lstStyle/>
                    <a:p>
                      <a:r>
                        <a:rPr lang="en-NZ" sz="1400">
                          <a:solidFill>
                            <a:schemeClr val="tx1">
                              <a:lumMod val="75000"/>
                              <a:lumOff val="25000"/>
                            </a:schemeClr>
                          </a:solidFill>
                          <a:latin typeface="Arial"/>
                        </a:rPr>
                        <a:t>The Patient’s risk factors and general health condition.</a:t>
                      </a:r>
                    </a:p>
                  </a:txBody>
                  <a:tcPr marL="128590" marR="96443" marT="64295" marB="64295">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r>
                        <a:rPr lang="en-NZ" sz="1400">
                          <a:solidFill>
                            <a:schemeClr val="tx1">
                              <a:lumMod val="75000"/>
                              <a:lumOff val="25000"/>
                            </a:schemeClr>
                          </a:solidFill>
                          <a:latin typeface="Arial"/>
                        </a:rPr>
                        <a:t>A preventive measure, e.g. a medication or a lifestyle change.</a:t>
                      </a:r>
                    </a:p>
                  </a:txBody>
                  <a:tcPr marL="128590" marR="96443" marT="64295" marB="64295">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n-NZ" sz="1400">
                          <a:solidFill>
                            <a:schemeClr val="tx1">
                              <a:lumMod val="75000"/>
                              <a:lumOff val="25000"/>
                            </a:schemeClr>
                          </a:solidFill>
                          <a:latin typeface="Arial"/>
                        </a:rPr>
                        <a:t>May not be applicable.</a:t>
                      </a:r>
                    </a:p>
                  </a:txBody>
                  <a:tcPr marL="128590" marR="96443" marT="64295" marB="64295">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r>
                        <a:rPr lang="en-NZ" sz="1400">
                          <a:solidFill>
                            <a:schemeClr val="tx1">
                              <a:lumMod val="75000"/>
                              <a:lumOff val="25000"/>
                            </a:schemeClr>
                          </a:solidFill>
                          <a:latin typeface="Arial"/>
                        </a:rPr>
                        <a:t>Ex. Disease incidence, mortality rate, days lost from work. </a:t>
                      </a:r>
                    </a:p>
                  </a:txBody>
                  <a:tcPr marL="128590" marR="96443" marT="64295" marB="64295">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476070153"/>
                  </a:ext>
                </a:extLst>
              </a:tr>
              <a:tr h="906360">
                <a:tc>
                  <a:txBody>
                    <a:bodyPr/>
                    <a:lstStyle/>
                    <a:p>
                      <a:pPr algn="ctr"/>
                      <a:r>
                        <a:rPr lang="en-NZ" sz="1400" b="1">
                          <a:solidFill>
                            <a:schemeClr val="tx1">
                              <a:lumMod val="75000"/>
                              <a:lumOff val="25000"/>
                            </a:schemeClr>
                          </a:solidFill>
                          <a:latin typeface="Arial"/>
                        </a:rPr>
                        <a:t>Diagnosis</a:t>
                      </a:r>
                    </a:p>
                  </a:txBody>
                  <a:tcPr marL="128590" marR="252000" marT="64295" marB="64295" anchor="ctr">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alpha val="20000"/>
                      </a:schemeClr>
                    </a:solidFill>
                  </a:tcPr>
                </a:tc>
                <a:tc>
                  <a:txBody>
                    <a:bodyPr/>
                    <a:lstStyle/>
                    <a:p>
                      <a:r>
                        <a:rPr lang="en-NZ" sz="1400">
                          <a:solidFill>
                            <a:schemeClr val="tx1">
                              <a:lumMod val="75000"/>
                              <a:lumOff val="25000"/>
                            </a:schemeClr>
                          </a:solidFill>
                          <a:latin typeface="Arial"/>
                        </a:rPr>
                        <a:t>The target disease or condition.</a:t>
                      </a:r>
                    </a:p>
                  </a:txBody>
                  <a:tcPr marL="128590" marR="96443" marT="64295" marB="64295">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r>
                        <a:rPr lang="en-NZ" sz="1400">
                          <a:solidFill>
                            <a:schemeClr val="tx1">
                              <a:lumMod val="75000"/>
                              <a:lumOff val="25000"/>
                            </a:schemeClr>
                          </a:solidFill>
                          <a:latin typeface="Arial"/>
                        </a:rPr>
                        <a:t>A diagnostic test or procedure.</a:t>
                      </a:r>
                    </a:p>
                  </a:txBody>
                  <a:tcPr marL="128590" marR="96443" marT="64295" marB="64295">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n-NZ" sz="1400">
                          <a:solidFill>
                            <a:schemeClr val="tx1">
                              <a:lumMod val="75000"/>
                              <a:lumOff val="25000"/>
                            </a:schemeClr>
                          </a:solidFill>
                          <a:latin typeface="Arial"/>
                        </a:rPr>
                        <a:t>The current “reference standard” or “gold standard” test for the problem. </a:t>
                      </a:r>
                    </a:p>
                  </a:txBody>
                  <a:tcPr marL="128590" marR="96443" marT="64295" marB="64295">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r>
                        <a:rPr lang="en-NZ" sz="1400">
                          <a:solidFill>
                            <a:schemeClr val="tx1">
                              <a:lumMod val="75000"/>
                              <a:lumOff val="25000"/>
                            </a:schemeClr>
                          </a:solidFill>
                          <a:latin typeface="Arial"/>
                        </a:rPr>
                        <a:t>Measures of the test utility, ex sensitivity, specificity, odds ratio. </a:t>
                      </a:r>
                    </a:p>
                  </a:txBody>
                  <a:tcPr marL="128590" marR="96443" marT="64295" marB="64295">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776003652"/>
                  </a:ext>
                </a:extLst>
              </a:tr>
              <a:tr h="1059381">
                <a:tc>
                  <a:txBody>
                    <a:bodyPr/>
                    <a:lstStyle/>
                    <a:p>
                      <a:pPr algn="ctr"/>
                      <a:r>
                        <a:rPr lang="en-NZ" sz="1400" b="1">
                          <a:solidFill>
                            <a:schemeClr val="tx1">
                              <a:lumMod val="75000"/>
                              <a:lumOff val="25000"/>
                            </a:schemeClr>
                          </a:solidFill>
                          <a:latin typeface="Arial"/>
                        </a:rPr>
                        <a:t>Prognosis</a:t>
                      </a:r>
                    </a:p>
                    <a:p>
                      <a:pPr algn="ctr"/>
                      <a:r>
                        <a:rPr lang="en-NZ" sz="1400" b="1">
                          <a:solidFill>
                            <a:schemeClr val="tx1">
                              <a:lumMod val="75000"/>
                              <a:lumOff val="25000"/>
                            </a:schemeClr>
                          </a:solidFill>
                          <a:latin typeface="Arial"/>
                        </a:rPr>
                        <a:t>(Nature History)</a:t>
                      </a:r>
                    </a:p>
                  </a:txBody>
                  <a:tcPr marL="128590" marR="252000" marT="64295" marB="64295" anchor="ctr">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alpha val="20000"/>
                      </a:schemeClr>
                    </a:solidFill>
                  </a:tcPr>
                </a:tc>
                <a:tc>
                  <a:txBody>
                    <a:bodyPr/>
                    <a:lstStyle/>
                    <a:p>
                      <a:r>
                        <a:rPr lang="en-NZ" sz="1400">
                          <a:solidFill>
                            <a:schemeClr val="tx1">
                              <a:lumMod val="75000"/>
                              <a:lumOff val="25000"/>
                            </a:schemeClr>
                          </a:solidFill>
                          <a:latin typeface="Arial"/>
                        </a:rPr>
                        <a:t>The main prognostic factor or clinical problem in terms of its severity and duration.</a:t>
                      </a:r>
                    </a:p>
                  </a:txBody>
                  <a:tcPr marL="128590" marR="96443" marT="64295" marB="64295">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r>
                        <a:rPr lang="en-NZ" sz="1400">
                          <a:solidFill>
                            <a:schemeClr val="tx1">
                              <a:lumMod val="75000"/>
                              <a:lumOff val="25000"/>
                            </a:schemeClr>
                          </a:solidFill>
                          <a:latin typeface="Arial"/>
                        </a:rPr>
                        <a:t>The exposure of interest is usually time, sometimes expressed as “watchful waiting”.</a:t>
                      </a:r>
                    </a:p>
                  </a:txBody>
                  <a:tcPr marL="128590" marR="96443" marT="64295" marB="64295">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n-NZ" sz="1400">
                          <a:solidFill>
                            <a:schemeClr val="tx1">
                              <a:lumMod val="75000"/>
                              <a:lumOff val="25000"/>
                            </a:schemeClr>
                          </a:solidFill>
                          <a:latin typeface="Arial"/>
                        </a:rPr>
                        <a:t>Usually not applicable. Identify the standard treatment if your question is about “watchful waiting”.</a:t>
                      </a:r>
                    </a:p>
                  </a:txBody>
                  <a:tcPr marL="128590" marR="96443" marT="64295" marB="64295">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r>
                        <a:rPr lang="en-NZ" sz="1400">
                          <a:solidFill>
                            <a:schemeClr val="tx1">
                              <a:lumMod val="75000"/>
                              <a:lumOff val="25000"/>
                            </a:schemeClr>
                          </a:solidFill>
                          <a:latin typeface="Arial"/>
                        </a:rPr>
                        <a:t>Ex: survival rates, mortality rates, rates disease progression. </a:t>
                      </a:r>
                    </a:p>
                  </a:txBody>
                  <a:tcPr marL="128590" marR="96443" marT="64295" marB="64295">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146178869"/>
                  </a:ext>
                </a:extLst>
              </a:tr>
              <a:tr h="1353650">
                <a:tc>
                  <a:txBody>
                    <a:bodyPr/>
                    <a:lstStyle/>
                    <a:p>
                      <a:pPr algn="ctr"/>
                      <a:r>
                        <a:rPr lang="en-NZ" sz="1400" b="1" err="1">
                          <a:solidFill>
                            <a:schemeClr val="tx1">
                              <a:lumMod val="75000"/>
                              <a:lumOff val="25000"/>
                            </a:schemeClr>
                          </a:solidFill>
                          <a:latin typeface="Arial"/>
                        </a:rPr>
                        <a:t>Etiology</a:t>
                      </a:r>
                      <a:r>
                        <a:rPr lang="en-NZ" sz="1400" b="1">
                          <a:solidFill>
                            <a:schemeClr val="tx1">
                              <a:lumMod val="75000"/>
                              <a:lumOff val="25000"/>
                            </a:schemeClr>
                          </a:solidFill>
                          <a:latin typeface="Arial"/>
                        </a:rPr>
                        <a:t> or Harm</a:t>
                      </a:r>
                    </a:p>
                    <a:p>
                      <a:pPr algn="ctr"/>
                      <a:r>
                        <a:rPr lang="en-NZ" sz="1400" b="1">
                          <a:solidFill>
                            <a:schemeClr val="tx1">
                              <a:lumMod val="75000"/>
                              <a:lumOff val="25000"/>
                            </a:schemeClr>
                          </a:solidFill>
                          <a:latin typeface="Arial"/>
                        </a:rPr>
                        <a:t>(Causation)</a:t>
                      </a:r>
                    </a:p>
                  </a:txBody>
                  <a:tcPr marL="128590" marR="252000" marT="64295" marB="64295" anchor="ctr">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1">
                        <a:alpha val="20000"/>
                      </a:schemeClr>
                    </a:solidFill>
                  </a:tcPr>
                </a:tc>
                <a:tc>
                  <a:txBody>
                    <a:bodyPr/>
                    <a:lstStyle/>
                    <a:p>
                      <a:r>
                        <a:rPr lang="en-NZ" sz="1400">
                          <a:solidFill>
                            <a:schemeClr val="tx1">
                              <a:lumMod val="75000"/>
                              <a:lumOff val="25000"/>
                            </a:schemeClr>
                          </a:solidFill>
                          <a:latin typeface="Arial"/>
                        </a:rPr>
                        <a:t>Your patient’s risk factors, current health disorders or general health condition.</a:t>
                      </a:r>
                    </a:p>
                  </a:txBody>
                  <a:tcPr marL="128590" marR="96443" marT="64295" marB="64295">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r>
                        <a:rPr lang="en-NZ" sz="1400">
                          <a:solidFill>
                            <a:schemeClr val="tx1">
                              <a:lumMod val="75000"/>
                              <a:lumOff val="25000"/>
                            </a:schemeClr>
                          </a:solidFill>
                          <a:latin typeface="Arial"/>
                        </a:rPr>
                        <a:t>The intervention or exposure of interest, including some indications of the strength (dose) of the risk factor and the duration of the exposure.</a:t>
                      </a:r>
                    </a:p>
                  </a:txBody>
                  <a:tcPr marL="128590" marR="96443" marT="64295" marB="64295">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r>
                        <a:rPr lang="en-NZ" sz="1400">
                          <a:solidFill>
                            <a:schemeClr val="tx1">
                              <a:lumMod val="75000"/>
                              <a:lumOff val="25000"/>
                            </a:schemeClr>
                          </a:solidFill>
                          <a:latin typeface="Arial"/>
                        </a:rPr>
                        <a:t>May not be applicable. </a:t>
                      </a:r>
                    </a:p>
                  </a:txBody>
                  <a:tcPr marL="128590" marR="96443" marT="64295" marB="64295">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r>
                        <a:rPr lang="en-NZ" sz="1400">
                          <a:solidFill>
                            <a:schemeClr val="tx1">
                              <a:lumMod val="75000"/>
                              <a:lumOff val="25000"/>
                            </a:schemeClr>
                          </a:solidFill>
                          <a:latin typeface="Arial"/>
                        </a:rPr>
                        <a:t>Ex: disease incidence, rates of disease progression, mortality rates.</a:t>
                      </a:r>
                    </a:p>
                  </a:txBody>
                  <a:tcPr marL="128590" marR="96443" marT="64295" marB="64295">
                    <a:lnL w="12700" cmpd="sng">
                      <a:noFill/>
                      <a:prstDash val="solid"/>
                    </a:lnL>
                    <a:lnR w="12700" cmpd="sng">
                      <a:noFill/>
                      <a:prstDash val="soli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868645447"/>
                  </a:ext>
                </a:extLst>
              </a:tr>
            </a:tbl>
          </a:graphicData>
        </a:graphic>
      </p:graphicFrame>
    </p:spTree>
    <p:extLst>
      <p:ext uri="{BB962C8B-B14F-4D97-AF65-F5344CB8AC3E}">
        <p14:creationId xmlns:p14="http://schemas.microsoft.com/office/powerpoint/2010/main" val="3760781939"/>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7FE87B-8104-491E-6ED9-59D0C28923ED}"/>
              </a:ext>
            </a:extLst>
          </p:cNvPr>
          <p:cNvSpPr txBox="1"/>
          <p:nvPr/>
        </p:nvSpPr>
        <p:spPr>
          <a:xfrm>
            <a:off x="535610" y="1081945"/>
            <a:ext cx="1112077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sz="2400">
                <a:solidFill>
                  <a:schemeClr val="tx1">
                    <a:lumMod val="75000"/>
                    <a:lumOff val="25000"/>
                  </a:schemeClr>
                </a:solidFill>
                <a:latin typeface="Arial"/>
                <a:cs typeface="Arial"/>
              </a:rPr>
              <a:t>Research question: Do dietary interventions such as intermittent fasting reduce the risk of heart attack in adults?</a:t>
            </a:r>
            <a:endParaRPr lang="en-US" sz="1600">
              <a:solidFill>
                <a:schemeClr val="tx1">
                  <a:lumMod val="75000"/>
                  <a:lumOff val="25000"/>
                </a:schemeClr>
              </a:solidFill>
            </a:endParaRPr>
          </a:p>
        </p:txBody>
      </p:sp>
      <p:grpSp>
        <p:nvGrpSpPr>
          <p:cNvPr id="19" name="Group 18">
            <a:extLst>
              <a:ext uri="{FF2B5EF4-FFF2-40B4-BE49-F238E27FC236}">
                <a16:creationId xmlns:a16="http://schemas.microsoft.com/office/drawing/2014/main" id="{0D2E0AE5-7D3F-CDE0-C0B8-745D691F06A3}"/>
              </a:ext>
            </a:extLst>
          </p:cNvPr>
          <p:cNvGrpSpPr/>
          <p:nvPr/>
        </p:nvGrpSpPr>
        <p:grpSpPr>
          <a:xfrm>
            <a:off x="535611" y="1985451"/>
            <a:ext cx="11120779" cy="4035728"/>
            <a:chOff x="507655" y="1909251"/>
            <a:chExt cx="11120779" cy="4035728"/>
          </a:xfrm>
        </p:grpSpPr>
        <p:sp>
          <p:nvSpPr>
            <p:cNvPr id="27" name="Rectangle: Rounded Corners 26">
              <a:extLst>
                <a:ext uri="{FF2B5EF4-FFF2-40B4-BE49-F238E27FC236}">
                  <a16:creationId xmlns:a16="http://schemas.microsoft.com/office/drawing/2014/main" id="{3C024ED9-64C5-6BE5-D1C8-F1DB6396A8F9}"/>
                </a:ext>
              </a:extLst>
            </p:cNvPr>
            <p:cNvSpPr/>
            <p:nvPr/>
          </p:nvSpPr>
          <p:spPr>
            <a:xfrm>
              <a:off x="5868434" y="1987529"/>
              <a:ext cx="5760000"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6E8D8F45-545B-9533-6CB8-8BE4A0EA73CF}"/>
                </a:ext>
              </a:extLst>
            </p:cNvPr>
            <p:cNvSpPr/>
            <p:nvPr/>
          </p:nvSpPr>
          <p:spPr>
            <a:xfrm>
              <a:off x="5868434" y="3032285"/>
              <a:ext cx="5760000"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00667216-9754-D736-8368-90EEE7FC86D1}"/>
                </a:ext>
              </a:extLst>
            </p:cNvPr>
            <p:cNvSpPr/>
            <p:nvPr/>
          </p:nvSpPr>
          <p:spPr>
            <a:xfrm>
              <a:off x="5868434" y="5069762"/>
              <a:ext cx="5760000"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966DD8B5-637B-78F7-E972-AA3E08036120}"/>
                </a:ext>
              </a:extLst>
            </p:cNvPr>
            <p:cNvSpPr/>
            <p:nvPr/>
          </p:nvSpPr>
          <p:spPr>
            <a:xfrm>
              <a:off x="5868434" y="4051637"/>
              <a:ext cx="5760000"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TextBox 31">
              <a:extLst>
                <a:ext uri="{FF2B5EF4-FFF2-40B4-BE49-F238E27FC236}">
                  <a16:creationId xmlns:a16="http://schemas.microsoft.com/office/drawing/2014/main" id="{94296DAE-3E96-D094-B20A-638AD305D5A7}"/>
                </a:ext>
              </a:extLst>
            </p:cNvPr>
            <p:cNvSpPr txBox="1"/>
            <p:nvPr/>
          </p:nvSpPr>
          <p:spPr>
            <a:xfrm>
              <a:off x="6290556" y="2191663"/>
              <a:ext cx="49157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Arial"/>
                  <a:cs typeface="Arial"/>
                </a:rPr>
                <a:t>Adults</a:t>
              </a:r>
              <a:endParaRPr lang="en-US"/>
            </a:p>
          </p:txBody>
        </p:sp>
        <p:sp>
          <p:nvSpPr>
            <p:cNvPr id="35" name="TextBox 34">
              <a:extLst>
                <a:ext uri="{FF2B5EF4-FFF2-40B4-BE49-F238E27FC236}">
                  <a16:creationId xmlns:a16="http://schemas.microsoft.com/office/drawing/2014/main" id="{1E452A16-A74E-72E9-1A62-269C0224231A}"/>
                </a:ext>
              </a:extLst>
            </p:cNvPr>
            <p:cNvSpPr txBox="1"/>
            <p:nvPr/>
          </p:nvSpPr>
          <p:spPr>
            <a:xfrm>
              <a:off x="6188956" y="3236419"/>
              <a:ext cx="51189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Arial"/>
                  <a:cs typeface="Arial"/>
                </a:rPr>
                <a:t>Intermittent Fasting</a:t>
              </a:r>
              <a:endParaRPr lang="en-US"/>
            </a:p>
          </p:txBody>
        </p:sp>
        <p:sp>
          <p:nvSpPr>
            <p:cNvPr id="37" name="TextBox 36">
              <a:extLst>
                <a:ext uri="{FF2B5EF4-FFF2-40B4-BE49-F238E27FC236}">
                  <a16:creationId xmlns:a16="http://schemas.microsoft.com/office/drawing/2014/main" id="{8EA22FD0-3A5B-DE04-BD40-54E572002034}"/>
                </a:ext>
              </a:extLst>
            </p:cNvPr>
            <p:cNvSpPr txBox="1"/>
            <p:nvPr/>
          </p:nvSpPr>
          <p:spPr>
            <a:xfrm>
              <a:off x="6698895" y="4255771"/>
              <a:ext cx="40990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Arial"/>
                  <a:cs typeface="Arial"/>
                </a:rPr>
                <a:t>Conventional Treatment Options</a:t>
              </a:r>
            </a:p>
          </p:txBody>
        </p:sp>
        <p:sp>
          <p:nvSpPr>
            <p:cNvPr id="11" name="TextBox 10">
              <a:extLst>
                <a:ext uri="{FF2B5EF4-FFF2-40B4-BE49-F238E27FC236}">
                  <a16:creationId xmlns:a16="http://schemas.microsoft.com/office/drawing/2014/main" id="{EBA06AD7-83A4-9161-D601-8795C88F7288}"/>
                </a:ext>
              </a:extLst>
            </p:cNvPr>
            <p:cNvSpPr txBox="1"/>
            <p:nvPr/>
          </p:nvSpPr>
          <p:spPr>
            <a:xfrm>
              <a:off x="6089854" y="5273896"/>
              <a:ext cx="5317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Arial"/>
                  <a:cs typeface="Arial"/>
                </a:rPr>
                <a:t>Reduced risk of heart attack</a:t>
              </a:r>
              <a:endParaRPr lang="en-US" b="1">
                <a:solidFill>
                  <a:schemeClr val="tx1">
                    <a:lumMod val="75000"/>
                    <a:lumOff val="25000"/>
                  </a:schemeClr>
                </a:solidFill>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id="{B7071BF3-BCAA-442D-9C3D-0A2E6DB029EA}"/>
                </a:ext>
              </a:extLst>
            </p:cNvPr>
            <p:cNvSpPr/>
            <p:nvPr/>
          </p:nvSpPr>
          <p:spPr>
            <a:xfrm>
              <a:off x="2379716" y="2006499"/>
              <a:ext cx="3328109" cy="777971"/>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chemeClr val="accent1">
                <a:lumMod val="20000"/>
                <a:lumOff val="8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6"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Patient Population</a:t>
              </a:r>
            </a:p>
          </p:txBody>
        </p:sp>
        <p:sp>
          <p:nvSpPr>
            <p:cNvPr id="9" name="Freeform: Shape 8">
              <a:extLst>
                <a:ext uri="{FF2B5EF4-FFF2-40B4-BE49-F238E27FC236}">
                  <a16:creationId xmlns:a16="http://schemas.microsoft.com/office/drawing/2014/main" id="{603D1861-B747-E976-9CE5-169536B61663}"/>
                </a:ext>
              </a:extLst>
            </p:cNvPr>
            <p:cNvSpPr/>
            <p:nvPr/>
          </p:nvSpPr>
          <p:spPr>
            <a:xfrm>
              <a:off x="507655" y="1909251"/>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P</a:t>
              </a:r>
            </a:p>
          </p:txBody>
        </p:sp>
        <p:sp>
          <p:nvSpPr>
            <p:cNvPr id="12" name="Freeform: Shape 11">
              <a:extLst>
                <a:ext uri="{FF2B5EF4-FFF2-40B4-BE49-F238E27FC236}">
                  <a16:creationId xmlns:a16="http://schemas.microsoft.com/office/drawing/2014/main" id="{07CB6F2F-E74C-D0BF-6E61-31EF0939C3D1}"/>
                </a:ext>
              </a:extLst>
            </p:cNvPr>
            <p:cNvSpPr/>
            <p:nvPr/>
          </p:nvSpPr>
          <p:spPr>
            <a:xfrm>
              <a:off x="2379716" y="3027587"/>
              <a:ext cx="3328109" cy="777971"/>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chemeClr val="accent4">
                <a:lumMod val="20000"/>
                <a:lumOff val="8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6"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Intervention or Exposure</a:t>
              </a:r>
            </a:p>
          </p:txBody>
        </p:sp>
        <p:sp>
          <p:nvSpPr>
            <p:cNvPr id="13" name="Freeform: Shape 12">
              <a:extLst>
                <a:ext uri="{FF2B5EF4-FFF2-40B4-BE49-F238E27FC236}">
                  <a16:creationId xmlns:a16="http://schemas.microsoft.com/office/drawing/2014/main" id="{40E06827-3C9C-E897-1E8F-E58337F2E189}"/>
                </a:ext>
              </a:extLst>
            </p:cNvPr>
            <p:cNvSpPr/>
            <p:nvPr/>
          </p:nvSpPr>
          <p:spPr>
            <a:xfrm>
              <a:off x="507655" y="2930339"/>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I</a:t>
              </a:r>
            </a:p>
          </p:txBody>
        </p:sp>
        <p:sp>
          <p:nvSpPr>
            <p:cNvPr id="14" name="Freeform: Shape 13">
              <a:extLst>
                <a:ext uri="{FF2B5EF4-FFF2-40B4-BE49-F238E27FC236}">
                  <a16:creationId xmlns:a16="http://schemas.microsoft.com/office/drawing/2014/main" id="{A9DF43B7-B977-EFF0-8C7F-A5C8F5A79D02}"/>
                </a:ext>
              </a:extLst>
            </p:cNvPr>
            <p:cNvSpPr/>
            <p:nvPr/>
          </p:nvSpPr>
          <p:spPr>
            <a:xfrm>
              <a:off x="2379716" y="4048674"/>
              <a:ext cx="3328109" cy="777972"/>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chemeClr val="accent2">
                <a:lumMod val="20000"/>
                <a:lumOff val="8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7"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Comparison</a:t>
              </a:r>
            </a:p>
          </p:txBody>
        </p:sp>
        <p:sp>
          <p:nvSpPr>
            <p:cNvPr id="15" name="Freeform: Shape 14">
              <a:extLst>
                <a:ext uri="{FF2B5EF4-FFF2-40B4-BE49-F238E27FC236}">
                  <a16:creationId xmlns:a16="http://schemas.microsoft.com/office/drawing/2014/main" id="{497CA1CB-9EC3-CBD8-7EF3-FE2D01D4489A}"/>
                </a:ext>
              </a:extLst>
            </p:cNvPr>
            <p:cNvSpPr/>
            <p:nvPr/>
          </p:nvSpPr>
          <p:spPr>
            <a:xfrm>
              <a:off x="507655" y="3951427"/>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C</a:t>
              </a:r>
            </a:p>
          </p:txBody>
        </p:sp>
        <p:sp>
          <p:nvSpPr>
            <p:cNvPr id="16" name="Freeform: Shape 15">
              <a:extLst>
                <a:ext uri="{FF2B5EF4-FFF2-40B4-BE49-F238E27FC236}">
                  <a16:creationId xmlns:a16="http://schemas.microsoft.com/office/drawing/2014/main" id="{4FF454FB-1E09-608A-3A26-D826E707D788}"/>
                </a:ext>
              </a:extLst>
            </p:cNvPr>
            <p:cNvSpPr/>
            <p:nvPr/>
          </p:nvSpPr>
          <p:spPr>
            <a:xfrm>
              <a:off x="2379716" y="5069762"/>
              <a:ext cx="3328109" cy="777972"/>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chemeClr val="bg2">
                <a:lumMod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7"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Outcome measures</a:t>
              </a:r>
            </a:p>
          </p:txBody>
        </p:sp>
        <p:sp>
          <p:nvSpPr>
            <p:cNvPr id="17" name="Freeform: Shape 16">
              <a:extLst>
                <a:ext uri="{FF2B5EF4-FFF2-40B4-BE49-F238E27FC236}">
                  <a16:creationId xmlns:a16="http://schemas.microsoft.com/office/drawing/2014/main" id="{F747E1A5-71D4-66A2-0EE6-C61E2CE06AAC}"/>
                </a:ext>
              </a:extLst>
            </p:cNvPr>
            <p:cNvSpPr/>
            <p:nvPr/>
          </p:nvSpPr>
          <p:spPr>
            <a:xfrm>
              <a:off x="507655" y="4972515"/>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O</a:t>
              </a:r>
            </a:p>
          </p:txBody>
        </p:sp>
      </p:grpSp>
      <p:sp>
        <p:nvSpPr>
          <p:cNvPr id="18" name="Title 14">
            <a:extLst>
              <a:ext uri="{FF2B5EF4-FFF2-40B4-BE49-F238E27FC236}">
                <a16:creationId xmlns:a16="http://schemas.microsoft.com/office/drawing/2014/main" id="{5112ADAE-ECC3-1FE8-510D-E1EBF72FACDD}"/>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40" normalizeH="0" baseline="0" noProof="0">
                <a:ln>
                  <a:noFill/>
                </a:ln>
                <a:solidFill>
                  <a:schemeClr val="tx1">
                    <a:lumMod val="76000"/>
                    <a:lumOff val="24000"/>
                  </a:schemeClr>
                </a:solidFill>
                <a:effectLst/>
                <a:uLnTx/>
                <a:uFillTx/>
                <a:latin typeface="Arial"/>
                <a:ea typeface="+mj-ea"/>
                <a:cs typeface="Arial"/>
              </a:rPr>
              <a:t>PICO Framework</a:t>
            </a:r>
            <a:endParaRPr lang="en-US" sz="4000" b="1" i="0" u="none" strike="noStrike" kern="1200" cap="none" spc="-40" normalizeH="0" baseline="0" noProof="0">
              <a:ln>
                <a:noFill/>
              </a:ln>
              <a:solidFill>
                <a:schemeClr val="tx1">
                  <a:lumMod val="76000"/>
                  <a:lumOff val="24000"/>
                </a:schemeClr>
              </a:solidFill>
              <a:effectLst/>
              <a:uLnTx/>
              <a:uFillTx/>
              <a:latin typeface="Arial"/>
              <a:cs typeface="Arial"/>
            </a:endParaRPr>
          </a:p>
        </p:txBody>
      </p:sp>
      <p:grpSp>
        <p:nvGrpSpPr>
          <p:cNvPr id="3" name="Group 2">
            <a:extLst>
              <a:ext uri="{FF2B5EF4-FFF2-40B4-BE49-F238E27FC236}">
                <a16:creationId xmlns:a16="http://schemas.microsoft.com/office/drawing/2014/main" id="{0B1DCA48-CA84-434F-D395-63F184EB83EC}"/>
              </a:ext>
            </a:extLst>
          </p:cNvPr>
          <p:cNvGrpSpPr/>
          <p:nvPr/>
        </p:nvGrpSpPr>
        <p:grpSpPr>
          <a:xfrm>
            <a:off x="-7816" y="6224321"/>
            <a:ext cx="12221305" cy="650730"/>
            <a:chOff x="-7816" y="6224321"/>
            <a:chExt cx="12221305" cy="650730"/>
          </a:xfrm>
        </p:grpSpPr>
        <p:sp>
          <p:nvSpPr>
            <p:cNvPr id="4" name="Rectangle 3">
              <a:extLst>
                <a:ext uri="{FF2B5EF4-FFF2-40B4-BE49-F238E27FC236}">
                  <a16:creationId xmlns:a16="http://schemas.microsoft.com/office/drawing/2014/main" id="{9379DCC3-EFEE-C08C-A8A7-4B85A02F459E}"/>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descr="A blue and white logo&#10;&#10;Description automatically generated">
              <a:extLst>
                <a:ext uri="{FF2B5EF4-FFF2-40B4-BE49-F238E27FC236}">
                  <a16:creationId xmlns:a16="http://schemas.microsoft.com/office/drawing/2014/main" id="{5966A48B-3229-9937-7E15-8B0ADF5CEA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28210446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7BEA6D4-E724-5CCD-CA2D-4D6A4786CE09}"/>
              </a:ext>
            </a:extLst>
          </p:cNvPr>
          <p:cNvSpPr txBox="1">
            <a:spLocks/>
          </p:cNvSpPr>
          <p:nvPr/>
        </p:nvSpPr>
        <p:spPr>
          <a:xfrm>
            <a:off x="6634190" y="2859863"/>
            <a:ext cx="5138709" cy="2861823"/>
          </a:xfrm>
          <a:prstGeom prst="rect">
            <a:avLst/>
          </a:prstGeom>
          <a:solidFill>
            <a:schemeClr val="accent4">
              <a:lumMod val="40000"/>
              <a:lumOff val="60000"/>
            </a:schemeClr>
          </a:solidFill>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1600" b="1">
                <a:solidFill>
                  <a:schemeClr val="tx1">
                    <a:lumMod val="75000"/>
                    <a:lumOff val="25000"/>
                  </a:schemeClr>
                </a:solidFill>
                <a:latin typeface="Arial"/>
                <a:cs typeface="Segoe UI"/>
              </a:rPr>
              <a:t>Limitations:</a:t>
            </a:r>
            <a:endParaRPr lang="en-NZ" sz="1600">
              <a:solidFill>
                <a:schemeClr val="tx1">
                  <a:lumMod val="75000"/>
                  <a:lumOff val="25000"/>
                </a:schemeClr>
              </a:solidFill>
              <a:latin typeface="Arial"/>
              <a:cs typeface="Segoe UI"/>
            </a:endParaRPr>
          </a:p>
          <a:p>
            <a:pPr marL="355600" indent="-266700"/>
            <a:r>
              <a:rPr lang="en-US" sz="1600">
                <a:solidFill>
                  <a:schemeClr val="tx1">
                    <a:lumMod val="75000"/>
                    <a:lumOff val="25000"/>
                  </a:schemeClr>
                </a:solidFill>
                <a:latin typeface="Arial"/>
                <a:cs typeface="Arial"/>
              </a:rPr>
              <a:t>Lack of Detailed Analysis: Focuses on breadth rather than depth, potentially limiting in-depth analysis.</a:t>
            </a:r>
          </a:p>
          <a:p>
            <a:pPr marL="355600" indent="-266700"/>
            <a:r>
              <a:rPr lang="en-US" sz="1600">
                <a:solidFill>
                  <a:schemeClr val="tx1">
                    <a:lumMod val="75000"/>
                    <a:lumOff val="25000"/>
                  </a:schemeClr>
                </a:solidFill>
                <a:latin typeface="Arial"/>
                <a:cs typeface="Arial"/>
              </a:rPr>
              <a:t>Inclusion of Varied Evidence: Due to inclusivity, the quality and heterogeneity of studies might vary widely.</a:t>
            </a:r>
          </a:p>
          <a:p>
            <a:pPr marL="355600" indent="-266700"/>
            <a:r>
              <a:rPr lang="en-US" sz="1600">
                <a:solidFill>
                  <a:schemeClr val="tx1">
                    <a:lumMod val="75000"/>
                    <a:lumOff val="25000"/>
                  </a:schemeClr>
                </a:solidFill>
                <a:latin typeface="Arial"/>
                <a:cs typeface="Arial"/>
              </a:rPr>
              <a:t>Potential for Bias: Inherent subjectivity in selection and analysis may introduce bias</a:t>
            </a:r>
          </a:p>
        </p:txBody>
      </p:sp>
      <p:sp>
        <p:nvSpPr>
          <p:cNvPr id="15" name="Title 14">
            <a:extLst>
              <a:ext uri="{FF2B5EF4-FFF2-40B4-BE49-F238E27FC236}">
                <a16:creationId xmlns:a16="http://schemas.microsoft.com/office/drawing/2014/main" id="{7A6B573A-72D4-59D8-A41A-D75BE91D83CF}"/>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Scoping Review</a:t>
            </a:r>
          </a:p>
        </p:txBody>
      </p:sp>
      <p:graphicFrame>
        <p:nvGraphicFramePr>
          <p:cNvPr id="9" name="Diagram 8">
            <a:extLst>
              <a:ext uri="{FF2B5EF4-FFF2-40B4-BE49-F238E27FC236}">
                <a16:creationId xmlns:a16="http://schemas.microsoft.com/office/drawing/2014/main" id="{77BDA46B-62AD-5DBF-1458-A8A0EA8B86F1}"/>
              </a:ext>
            </a:extLst>
          </p:cNvPr>
          <p:cNvGraphicFramePr/>
          <p:nvPr>
            <p:extLst>
              <p:ext uri="{D42A27DB-BD31-4B8C-83A1-F6EECF244321}">
                <p14:modId xmlns:p14="http://schemas.microsoft.com/office/powerpoint/2010/main" val="275587722"/>
              </p:ext>
            </p:extLst>
          </p:nvPr>
        </p:nvGraphicFramePr>
        <p:xfrm>
          <a:off x="432773" y="988010"/>
          <a:ext cx="11340126" cy="1921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8" name="Group 17">
            <a:extLst>
              <a:ext uri="{FF2B5EF4-FFF2-40B4-BE49-F238E27FC236}">
                <a16:creationId xmlns:a16="http://schemas.microsoft.com/office/drawing/2014/main" id="{72C949A4-BB68-5906-6946-D7E1F6701085}"/>
              </a:ext>
            </a:extLst>
          </p:cNvPr>
          <p:cNvGrpSpPr/>
          <p:nvPr/>
        </p:nvGrpSpPr>
        <p:grpSpPr>
          <a:xfrm>
            <a:off x="577738" y="2859863"/>
            <a:ext cx="1491408" cy="2362835"/>
            <a:chOff x="401201" y="3828703"/>
            <a:chExt cx="1491408" cy="2362835"/>
          </a:xfrm>
        </p:grpSpPr>
        <p:sp>
          <p:nvSpPr>
            <p:cNvPr id="7" name="TextBox 6">
              <a:extLst>
                <a:ext uri="{FF2B5EF4-FFF2-40B4-BE49-F238E27FC236}">
                  <a16:creationId xmlns:a16="http://schemas.microsoft.com/office/drawing/2014/main" id="{0D9B9FF9-F1F4-9829-083E-AA76D83AD0AE}"/>
                </a:ext>
              </a:extLst>
            </p:cNvPr>
            <p:cNvSpPr txBox="1"/>
            <p:nvPr/>
          </p:nvSpPr>
          <p:spPr>
            <a:xfrm>
              <a:off x="401201" y="4991209"/>
              <a:ext cx="1491408" cy="1200329"/>
            </a:xfrm>
            <a:prstGeom prst="rect">
              <a:avLst/>
            </a:prstGeom>
            <a:noFill/>
          </p:spPr>
          <p:txBody>
            <a:bodyPr wrap="square" lIns="91440" tIns="45720" rIns="91440" bIns="45720" rtlCol="0" anchor="t">
              <a:spAutoFit/>
            </a:bodyPr>
            <a:lstStyle/>
            <a:p>
              <a:pPr algn="ctr"/>
              <a:r>
                <a:rPr lang="en-NZ" sz="1800" b="1">
                  <a:solidFill>
                    <a:schemeClr val="tx1">
                      <a:lumMod val="75000"/>
                      <a:lumOff val="25000"/>
                    </a:schemeClr>
                  </a:solidFill>
                  <a:latin typeface="Arial"/>
                  <a:cs typeface="Arial"/>
                </a:rPr>
                <a:t>Timeframe:</a:t>
              </a:r>
            </a:p>
            <a:p>
              <a:pPr algn="ctr"/>
              <a:r>
                <a:rPr lang="en-NZ" sz="1800">
                  <a:solidFill>
                    <a:schemeClr val="tx1">
                      <a:lumMod val="75000"/>
                      <a:lumOff val="25000"/>
                    </a:schemeClr>
                  </a:solidFill>
                  <a:latin typeface="Arial"/>
                  <a:cs typeface="Arial"/>
                </a:rPr>
                <a:t> </a:t>
              </a:r>
              <a:br>
                <a:rPr lang="en-NZ" sz="1800">
                  <a:latin typeface="Arial"/>
                  <a:cs typeface="Arial"/>
                </a:rPr>
              </a:br>
              <a:r>
                <a:rPr lang="en-US">
                  <a:solidFill>
                    <a:schemeClr val="tx1">
                      <a:lumMod val="75000"/>
                      <a:lumOff val="25000"/>
                    </a:schemeClr>
                  </a:solidFill>
                  <a:latin typeface="Arial"/>
                  <a:cs typeface="Arial"/>
                </a:rPr>
                <a:t>6</a:t>
              </a:r>
              <a:r>
                <a:rPr lang="en-US" sz="1800">
                  <a:solidFill>
                    <a:schemeClr val="tx1">
                      <a:lumMod val="75000"/>
                      <a:lumOff val="25000"/>
                    </a:schemeClr>
                  </a:solidFill>
                  <a:latin typeface="Arial"/>
                  <a:cs typeface="Arial"/>
                </a:rPr>
                <a:t> months to </a:t>
              </a:r>
              <a:r>
                <a:rPr lang="en-US">
                  <a:solidFill>
                    <a:schemeClr val="tx1">
                      <a:lumMod val="75000"/>
                      <a:lumOff val="25000"/>
                    </a:schemeClr>
                  </a:solidFill>
                  <a:latin typeface="Arial"/>
                  <a:cs typeface="Arial"/>
                </a:rPr>
                <a:t>18 </a:t>
              </a:r>
              <a:r>
                <a:rPr lang="en-US" sz="1800">
                  <a:solidFill>
                    <a:schemeClr val="tx1">
                      <a:lumMod val="75000"/>
                      <a:lumOff val="25000"/>
                    </a:schemeClr>
                  </a:solidFill>
                  <a:latin typeface="Arial"/>
                  <a:cs typeface="Arial"/>
                </a:rPr>
                <a:t>months</a:t>
              </a:r>
              <a:endParaRPr lang="en-NZ" sz="1800">
                <a:solidFill>
                  <a:schemeClr val="tx1">
                    <a:lumMod val="75000"/>
                    <a:lumOff val="25000"/>
                  </a:schemeClr>
                </a:solidFill>
                <a:latin typeface="Arial"/>
                <a:cs typeface="Arial"/>
              </a:endParaRPr>
            </a:p>
          </p:txBody>
        </p:sp>
        <p:pic>
          <p:nvPicPr>
            <p:cNvPr id="13" name="Graphic 12" descr="Daily calendar outline">
              <a:extLst>
                <a:ext uri="{FF2B5EF4-FFF2-40B4-BE49-F238E27FC236}">
                  <a16:creationId xmlns:a16="http://schemas.microsoft.com/office/drawing/2014/main" id="{535B577D-076B-C6C8-E564-6A917C0CD0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1673" y="3828703"/>
              <a:ext cx="1250464" cy="1250463"/>
            </a:xfrm>
            <a:prstGeom prst="rect">
              <a:avLst/>
            </a:prstGeom>
          </p:spPr>
        </p:pic>
      </p:grpSp>
      <p:grpSp>
        <p:nvGrpSpPr>
          <p:cNvPr id="21" name="Group 20">
            <a:extLst>
              <a:ext uri="{FF2B5EF4-FFF2-40B4-BE49-F238E27FC236}">
                <a16:creationId xmlns:a16="http://schemas.microsoft.com/office/drawing/2014/main" id="{AB8617F7-2FE0-5EEC-9F44-EFF4C792C7F9}"/>
              </a:ext>
            </a:extLst>
          </p:cNvPr>
          <p:cNvGrpSpPr/>
          <p:nvPr/>
        </p:nvGrpSpPr>
        <p:grpSpPr>
          <a:xfrm>
            <a:off x="432773" y="5721686"/>
            <a:ext cx="11467127" cy="422934"/>
            <a:chOff x="840127" y="5800163"/>
            <a:chExt cx="11467127" cy="422934"/>
          </a:xfrm>
        </p:grpSpPr>
        <p:sp>
          <p:nvSpPr>
            <p:cNvPr id="5" name="Text Placeholder 5">
              <a:extLst>
                <a:ext uri="{FF2B5EF4-FFF2-40B4-BE49-F238E27FC236}">
                  <a16:creationId xmlns:a16="http://schemas.microsoft.com/office/drawing/2014/main" id="{B4063D63-1BB1-CA1A-A50A-5C25E2097F61}"/>
                </a:ext>
              </a:extLst>
            </p:cNvPr>
            <p:cNvSpPr txBox="1">
              <a:spLocks/>
            </p:cNvSpPr>
            <p:nvPr/>
          </p:nvSpPr>
          <p:spPr>
            <a:xfrm>
              <a:off x="2256903" y="5800163"/>
              <a:ext cx="10050351" cy="422934"/>
            </a:xfrm>
            <a:prstGeom prst="rect">
              <a:avLst/>
            </a:prstGeom>
          </p:spPr>
          <p:txBody>
            <a:bodyPr vert="horz" lIns="91440" tIns="45720" rIns="91440" bIns="45720" rtlCol="0" anchor="ctr">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NZ" sz="1000" b="0" i="0">
                  <a:solidFill>
                    <a:schemeClr val="tx1">
                      <a:lumMod val="65000"/>
                      <a:lumOff val="35000"/>
                    </a:schemeClr>
                  </a:solidFill>
                  <a:effectLst/>
                  <a:highlight>
                    <a:srgbClr val="FFFFFF"/>
                  </a:highlight>
                  <a:latin typeface="Arial"/>
                  <a:cs typeface="Arial"/>
                </a:rPr>
                <a:t>Peters MDJ, Godfrey C, McInerney P, Munn Z, </a:t>
              </a:r>
              <a:r>
                <a:rPr lang="en-NZ" sz="1000" b="0" i="0" err="1">
                  <a:solidFill>
                    <a:schemeClr val="tx1">
                      <a:lumMod val="65000"/>
                      <a:lumOff val="35000"/>
                    </a:schemeClr>
                  </a:solidFill>
                  <a:effectLst/>
                  <a:highlight>
                    <a:srgbClr val="FFFFFF"/>
                  </a:highlight>
                  <a:latin typeface="Arial"/>
                  <a:cs typeface="Arial"/>
                </a:rPr>
                <a:t>Tricco</a:t>
              </a:r>
              <a:r>
                <a:rPr lang="en-NZ" sz="1000" b="0" i="0">
                  <a:solidFill>
                    <a:schemeClr val="tx1">
                      <a:lumMod val="65000"/>
                      <a:lumOff val="35000"/>
                    </a:schemeClr>
                  </a:solidFill>
                  <a:effectLst/>
                  <a:highlight>
                    <a:srgbClr val="FFFFFF"/>
                  </a:highlight>
                  <a:latin typeface="Arial"/>
                  <a:cs typeface="Arial"/>
                </a:rPr>
                <a:t> AC, Khalil, H.</a:t>
              </a:r>
              <a:r>
                <a:rPr lang="en-NZ" sz="1000" b="0" i="0">
                  <a:solidFill>
                    <a:srgbClr val="111111"/>
                  </a:solidFill>
                  <a:effectLst/>
                  <a:highlight>
                    <a:srgbClr val="FFFFFF"/>
                  </a:highlight>
                  <a:latin typeface="Arial"/>
                  <a:cs typeface="Arial"/>
                </a:rPr>
                <a:t> </a:t>
              </a:r>
              <a:r>
                <a:rPr lang="en-NZ" sz="1000" b="0" i="0">
                  <a:solidFill>
                    <a:srgbClr val="B12072"/>
                  </a:solidFill>
                  <a:effectLst/>
                  <a:highlight>
                    <a:srgbClr val="FFFFFF"/>
                  </a:highlight>
                  <a:latin typeface="Arial"/>
                  <a:cs typeface="Arial"/>
                  <a:hlinkClick r:id="rId10">
                    <a:extLst>
                      <a:ext uri="{A12FA001-AC4F-418D-AE19-62706E023703}">
                        <ahyp:hlinkClr xmlns:ahyp="http://schemas.microsoft.com/office/drawing/2018/hyperlinkcolor" val="tx"/>
                      </a:ext>
                    </a:extLst>
                  </a:hlinkClick>
                </a:rPr>
                <a:t>Scoping Reviews</a:t>
              </a:r>
              <a:r>
                <a:rPr lang="en-NZ" sz="1000" b="0" i="0">
                  <a:solidFill>
                    <a:srgbClr val="AF1DAF"/>
                  </a:solidFill>
                  <a:effectLst/>
                  <a:highlight>
                    <a:srgbClr val="FFFFFF"/>
                  </a:highlight>
                  <a:latin typeface="Arial"/>
                  <a:cs typeface="Arial"/>
                  <a:hlinkClick r:id="rId10">
                    <a:extLst>
                      <a:ext uri="{A12FA001-AC4F-418D-AE19-62706E023703}">
                        <ahyp:hlinkClr xmlns:ahyp="http://schemas.microsoft.com/office/drawing/2018/hyperlinkcolor" val="tx"/>
                      </a:ext>
                    </a:extLst>
                  </a:hlinkClick>
                </a:rPr>
                <a:t> </a:t>
              </a:r>
              <a:r>
                <a:rPr lang="en-NZ" sz="1000" b="0" i="0">
                  <a:solidFill>
                    <a:schemeClr val="tx1">
                      <a:lumMod val="65000"/>
                      <a:lumOff val="35000"/>
                    </a:schemeClr>
                  </a:solidFill>
                  <a:effectLst/>
                  <a:highlight>
                    <a:srgbClr val="FFFFFF"/>
                  </a:highlight>
                  <a:latin typeface="Arial"/>
                  <a:cs typeface="Arial"/>
                </a:rPr>
                <a:t>(2020). </a:t>
              </a:r>
              <a:r>
                <a:rPr lang="en-NZ" sz="1000" b="0" i="0" err="1">
                  <a:solidFill>
                    <a:schemeClr val="tx1">
                      <a:lumMod val="65000"/>
                      <a:lumOff val="35000"/>
                    </a:schemeClr>
                  </a:solidFill>
                  <a:effectLst/>
                  <a:highlight>
                    <a:srgbClr val="FFFFFF"/>
                  </a:highlight>
                  <a:latin typeface="Arial"/>
                  <a:cs typeface="Arial"/>
                </a:rPr>
                <a:t>Aromataris</a:t>
              </a:r>
              <a:r>
                <a:rPr lang="en-NZ" sz="1000" b="0" i="0">
                  <a:solidFill>
                    <a:schemeClr val="tx1">
                      <a:lumMod val="65000"/>
                      <a:lumOff val="35000"/>
                    </a:schemeClr>
                  </a:solidFill>
                  <a:effectLst/>
                  <a:highlight>
                    <a:srgbClr val="FFFFFF"/>
                  </a:highlight>
                  <a:latin typeface="Arial"/>
                  <a:cs typeface="Arial"/>
                </a:rPr>
                <a:t> E, Lockwood C, Porritt K, Pilla B, Jordan Z, editors. </a:t>
              </a:r>
              <a:r>
                <a:rPr lang="en-NZ" sz="1000" b="0" i="1">
                  <a:solidFill>
                    <a:schemeClr val="tx1">
                      <a:lumMod val="65000"/>
                      <a:lumOff val="35000"/>
                    </a:schemeClr>
                  </a:solidFill>
                  <a:effectLst/>
                  <a:highlight>
                    <a:srgbClr val="FFFFFF"/>
                  </a:highlight>
                  <a:latin typeface="Arial"/>
                  <a:cs typeface="Arial"/>
                </a:rPr>
                <a:t>JBI Manual for Evidence Synthesis</a:t>
              </a:r>
              <a:r>
                <a:rPr lang="en-NZ" sz="1000" b="0" i="0">
                  <a:solidFill>
                    <a:schemeClr val="tx1">
                      <a:lumMod val="65000"/>
                      <a:lumOff val="35000"/>
                    </a:schemeClr>
                  </a:solidFill>
                  <a:effectLst/>
                  <a:highlight>
                    <a:srgbClr val="FFFFFF"/>
                  </a:highlight>
                  <a:latin typeface="Arial"/>
                  <a:cs typeface="Arial"/>
                </a:rPr>
                <a:t>. JBI; 2024.</a:t>
              </a:r>
              <a:endParaRPr lang="en-NZ" sz="1000">
                <a:solidFill>
                  <a:schemeClr val="tx1">
                    <a:lumMod val="65000"/>
                    <a:lumOff val="35000"/>
                  </a:schemeClr>
                </a:solidFill>
                <a:latin typeface="Arial"/>
                <a:ea typeface="+mn-lt"/>
                <a:cs typeface="Arial"/>
              </a:endParaRPr>
            </a:p>
          </p:txBody>
        </p:sp>
        <p:sp>
          <p:nvSpPr>
            <p:cNvPr id="20" name="TextBox 19">
              <a:extLst>
                <a:ext uri="{FF2B5EF4-FFF2-40B4-BE49-F238E27FC236}">
                  <a16:creationId xmlns:a16="http://schemas.microsoft.com/office/drawing/2014/main" id="{78943A73-9177-274A-18ED-422D962F09D0}"/>
                </a:ext>
              </a:extLst>
            </p:cNvPr>
            <p:cNvSpPr txBox="1"/>
            <p:nvPr/>
          </p:nvSpPr>
          <p:spPr>
            <a:xfrm>
              <a:off x="840127" y="5873131"/>
              <a:ext cx="1636373" cy="276999"/>
            </a:xfrm>
            <a:prstGeom prst="rect">
              <a:avLst/>
            </a:prstGeom>
            <a:noFill/>
          </p:spPr>
          <p:txBody>
            <a:bodyPr wrap="square">
              <a:spAutoFit/>
            </a:bodyPr>
            <a:lstStyle/>
            <a:p>
              <a:pPr marL="0" indent="0">
                <a:lnSpc>
                  <a:spcPct val="100000"/>
                </a:lnSpc>
                <a:spcBef>
                  <a:spcPts val="0"/>
                </a:spcBef>
                <a:buNone/>
              </a:pPr>
              <a:r>
                <a:rPr lang="en-NZ" sz="1200" b="1">
                  <a:solidFill>
                    <a:schemeClr val="tx1">
                      <a:lumMod val="65000"/>
                      <a:lumOff val="35000"/>
                    </a:schemeClr>
                  </a:solidFill>
                  <a:latin typeface="Arial"/>
                  <a:ea typeface="+mn-lt"/>
                  <a:cs typeface="+mn-lt"/>
                </a:rPr>
                <a:t>Further Reading:</a:t>
              </a:r>
              <a:endParaRPr lang="en-US" sz="1200">
                <a:solidFill>
                  <a:schemeClr val="tx1">
                    <a:lumMod val="65000"/>
                    <a:lumOff val="35000"/>
                  </a:schemeClr>
                </a:solidFill>
                <a:latin typeface="Arial"/>
                <a:ea typeface="+mn-lt"/>
                <a:cs typeface="+mn-lt"/>
              </a:endParaRPr>
            </a:p>
          </p:txBody>
        </p:sp>
      </p:grpSp>
      <p:sp>
        <p:nvSpPr>
          <p:cNvPr id="8" name="Text Placeholder 5">
            <a:extLst>
              <a:ext uri="{FF2B5EF4-FFF2-40B4-BE49-F238E27FC236}">
                <a16:creationId xmlns:a16="http://schemas.microsoft.com/office/drawing/2014/main" id="{C1A85F89-B5E2-C24C-CC2A-17596BCF517B}"/>
              </a:ext>
            </a:extLst>
          </p:cNvPr>
          <p:cNvSpPr txBox="1">
            <a:spLocks/>
          </p:cNvSpPr>
          <p:nvPr/>
        </p:nvSpPr>
        <p:spPr>
          <a:xfrm>
            <a:off x="2632753" y="2859863"/>
            <a:ext cx="3907745" cy="2861822"/>
          </a:xfrm>
          <a:prstGeom prst="rect">
            <a:avLst/>
          </a:prstGeom>
          <a:solidFill>
            <a:schemeClr val="accent2">
              <a:lumMod val="40000"/>
              <a:lumOff val="60000"/>
            </a:schemeClr>
          </a:solidFill>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1600" b="1">
                <a:solidFill>
                  <a:schemeClr val="tx1">
                    <a:lumMod val="75000"/>
                    <a:lumOff val="25000"/>
                  </a:schemeClr>
                </a:solidFill>
                <a:latin typeface="Arial"/>
                <a:cs typeface="Arial"/>
              </a:rPr>
              <a:t>Useful for:</a:t>
            </a:r>
          </a:p>
          <a:p>
            <a:pPr indent="-228600"/>
            <a:r>
              <a:rPr lang="en-US" sz="1600">
                <a:solidFill>
                  <a:schemeClr val="tx1">
                    <a:lumMod val="75000"/>
                    <a:lumOff val="25000"/>
                  </a:schemeClr>
                </a:solidFill>
                <a:latin typeface="Arial"/>
                <a:cs typeface="Arial"/>
              </a:rPr>
              <a:t>Examining a body of literature that has not been comprehensively reviewed.</a:t>
            </a:r>
          </a:p>
          <a:p>
            <a:pPr indent="-228600"/>
            <a:r>
              <a:rPr lang="en-US" sz="1600">
                <a:solidFill>
                  <a:schemeClr val="tx1">
                    <a:lumMod val="75000"/>
                    <a:lumOff val="25000"/>
                  </a:schemeClr>
                </a:solidFill>
                <a:latin typeface="Arial"/>
                <a:cs typeface="Arial"/>
              </a:rPr>
              <a:t>Identifying or clarifying key concepts or definitions.</a:t>
            </a:r>
          </a:p>
          <a:p>
            <a:pPr indent="-228600"/>
            <a:r>
              <a:rPr lang="en-US" sz="1600">
                <a:solidFill>
                  <a:schemeClr val="tx1">
                    <a:lumMod val="75000"/>
                    <a:lumOff val="25000"/>
                  </a:schemeClr>
                </a:solidFill>
                <a:latin typeface="Arial"/>
                <a:cs typeface="Arial"/>
              </a:rPr>
              <a:t>Seeing how research is conducted on a topic​.</a:t>
            </a:r>
            <a:endParaRPr lang="en-NZ" sz="1600">
              <a:solidFill>
                <a:schemeClr val="tx1">
                  <a:lumMod val="75000"/>
                  <a:lumOff val="25000"/>
                </a:schemeClr>
              </a:solidFill>
              <a:latin typeface="Arial"/>
              <a:cs typeface="Arial"/>
            </a:endParaRPr>
          </a:p>
        </p:txBody>
      </p:sp>
      <p:grpSp>
        <p:nvGrpSpPr>
          <p:cNvPr id="2" name="Group 1">
            <a:extLst>
              <a:ext uri="{FF2B5EF4-FFF2-40B4-BE49-F238E27FC236}">
                <a16:creationId xmlns:a16="http://schemas.microsoft.com/office/drawing/2014/main" id="{3BE4FC58-B944-CE91-2684-76CECFE9B3EB}"/>
              </a:ext>
            </a:extLst>
          </p:cNvPr>
          <p:cNvGrpSpPr/>
          <p:nvPr/>
        </p:nvGrpSpPr>
        <p:grpSpPr>
          <a:xfrm>
            <a:off x="-7816" y="6224321"/>
            <a:ext cx="12221305" cy="650730"/>
            <a:chOff x="-7816" y="6224321"/>
            <a:chExt cx="12221305" cy="650730"/>
          </a:xfrm>
        </p:grpSpPr>
        <p:sp>
          <p:nvSpPr>
            <p:cNvPr id="10" name="Rectangle 9">
              <a:extLst>
                <a:ext uri="{FF2B5EF4-FFF2-40B4-BE49-F238E27FC236}">
                  <a16:creationId xmlns:a16="http://schemas.microsoft.com/office/drawing/2014/main" id="{7C6EA115-7557-38C2-9317-0EDE384FF755}"/>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descr="A blue and white logo&#10;&#10;Description automatically generated">
              <a:extLst>
                <a:ext uri="{FF2B5EF4-FFF2-40B4-BE49-F238E27FC236}">
                  <a16:creationId xmlns:a16="http://schemas.microsoft.com/office/drawing/2014/main" id="{283CF757-3EC1-41A9-E438-7D01EB57F67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207709797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0D2531-8A8B-3132-2599-DA8F0D5BE3FB}"/>
              </a:ext>
            </a:extLst>
          </p:cNvPr>
          <p:cNvSpPr/>
          <p:nvPr/>
        </p:nvSpPr>
        <p:spPr>
          <a:xfrm>
            <a:off x="-155620" y="0"/>
            <a:ext cx="12588920" cy="2565400"/>
          </a:xfrm>
          <a:prstGeom prst="rect">
            <a:avLst/>
          </a:prstGeom>
          <a:solidFill>
            <a:srgbClr val="DF1767">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a:ln>
                <a:noFill/>
              </a:ln>
              <a:solidFill>
                <a:prstClr val="black"/>
              </a:solidFill>
              <a:effectLst/>
              <a:uLnTx/>
              <a:uFillTx/>
              <a:latin typeface="Ariel"/>
              <a:ea typeface="+mn-ea"/>
              <a:cs typeface="+mn-cs"/>
            </a:endParaRPr>
          </a:p>
        </p:txBody>
      </p:sp>
      <p:pic>
        <p:nvPicPr>
          <p:cNvPr id="7" name="Graphic 6" descr="Puzzle pieces with solid fill">
            <a:extLst>
              <a:ext uri="{FF2B5EF4-FFF2-40B4-BE49-F238E27FC236}">
                <a16:creationId xmlns:a16="http://schemas.microsoft.com/office/drawing/2014/main" id="{8627C72D-D035-7893-F05F-9B708512DE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620" y="-301384"/>
            <a:ext cx="3168171" cy="3168168"/>
          </a:xfrm>
          <a:prstGeom prst="rect">
            <a:avLst/>
          </a:prstGeom>
        </p:spPr>
      </p:pic>
      <p:sp>
        <p:nvSpPr>
          <p:cNvPr id="8" name="Date Placeholder 3">
            <a:extLst>
              <a:ext uri="{FF2B5EF4-FFF2-40B4-BE49-F238E27FC236}">
                <a16:creationId xmlns:a16="http://schemas.microsoft.com/office/drawing/2014/main" id="{74F6084A-32F9-5A23-2532-BB122DDA99C3}"/>
              </a:ext>
            </a:extLst>
          </p:cNvPr>
          <p:cNvSpPr txBox="1">
            <a:spLocks/>
          </p:cNvSpPr>
          <p:nvPr/>
        </p:nvSpPr>
        <p:spPr>
          <a:xfrm>
            <a:off x="7013448" y="6481658"/>
            <a:ext cx="435254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a:solidFill>
                  <a:schemeClr val="bg1"/>
                </a:solidFill>
              </a:rPr>
              <a:t>2023</a:t>
            </a:r>
          </a:p>
        </p:txBody>
      </p:sp>
      <p:sp>
        <p:nvSpPr>
          <p:cNvPr id="9" name="Slide Number Placeholder 4">
            <a:extLst>
              <a:ext uri="{FF2B5EF4-FFF2-40B4-BE49-F238E27FC236}">
                <a16:creationId xmlns:a16="http://schemas.microsoft.com/office/drawing/2014/main" id="{BCD625E9-60D1-22F6-5F5F-32ED70849AD7}"/>
              </a:ext>
            </a:extLst>
          </p:cNvPr>
          <p:cNvSpPr txBox="1">
            <a:spLocks/>
          </p:cNvSpPr>
          <p:nvPr/>
        </p:nvSpPr>
        <p:spPr>
          <a:xfrm>
            <a:off x="11365992" y="6481658"/>
            <a:ext cx="63093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B786C7-B8F9-4072-AAAA-17258464D730}" type="slidenum">
              <a:rPr lang="en-US" sz="1050" smtClean="0">
                <a:solidFill>
                  <a:schemeClr val="bg1"/>
                </a:solidFill>
              </a:rPr>
              <a:pPr/>
              <a:t>80</a:t>
            </a:fld>
            <a:endParaRPr lang="en-US" sz="1050">
              <a:solidFill>
                <a:schemeClr val="bg1"/>
              </a:solidFill>
            </a:endParaRPr>
          </a:p>
        </p:txBody>
      </p:sp>
      <p:sp>
        <p:nvSpPr>
          <p:cNvPr id="3" name="TextBox 2">
            <a:extLst>
              <a:ext uri="{FF2B5EF4-FFF2-40B4-BE49-F238E27FC236}">
                <a16:creationId xmlns:a16="http://schemas.microsoft.com/office/drawing/2014/main" id="{D5482F77-DCEE-FFE9-8B69-5DEE2BA79658}"/>
              </a:ext>
            </a:extLst>
          </p:cNvPr>
          <p:cNvSpPr txBox="1"/>
          <p:nvPr/>
        </p:nvSpPr>
        <p:spPr>
          <a:xfrm>
            <a:off x="1499081" y="612901"/>
            <a:ext cx="9193837" cy="3539430"/>
          </a:xfrm>
          <a:prstGeom prst="rect">
            <a:avLst/>
          </a:prstGeom>
          <a:noFill/>
        </p:spPr>
        <p:txBody>
          <a:bodyPr wrap="square" lIns="91440" tIns="45720" rIns="91440" bIns="45720" rtlCol="0" anchor="t">
            <a:spAutoFit/>
          </a:bodyPr>
          <a:lstStyle/>
          <a:p>
            <a:pPr algn="ctr"/>
            <a:r>
              <a:rPr lang="en-NZ" sz="7200" b="1">
                <a:solidFill>
                  <a:srgbClr val="792572"/>
                </a:solidFill>
                <a:latin typeface="Arial"/>
                <a:cs typeface="Arial"/>
              </a:rPr>
              <a:t>Activity #1 </a:t>
            </a:r>
          </a:p>
          <a:p>
            <a:endParaRPr lang="en-US" sz="3600" b="1">
              <a:solidFill>
                <a:schemeClr val="tx1">
                  <a:lumMod val="75000"/>
                  <a:lumOff val="25000"/>
                </a:schemeClr>
              </a:solidFill>
              <a:latin typeface="Arial"/>
              <a:cs typeface="Arial"/>
            </a:endParaRPr>
          </a:p>
          <a:p>
            <a:endParaRPr lang="en-US" sz="3600" b="1">
              <a:solidFill>
                <a:schemeClr val="tx1">
                  <a:lumMod val="75000"/>
                  <a:lumOff val="25000"/>
                </a:schemeClr>
              </a:solidFill>
              <a:latin typeface="Arial"/>
              <a:cs typeface="Arial"/>
            </a:endParaRPr>
          </a:p>
          <a:p>
            <a:pPr algn="ctr"/>
            <a:r>
              <a:rPr lang="en-NZ" sz="4000" b="1">
                <a:solidFill>
                  <a:schemeClr val="tx1">
                    <a:lumMod val="76000"/>
                    <a:lumOff val="24000"/>
                  </a:schemeClr>
                </a:solidFill>
                <a:latin typeface="Arial"/>
                <a:cs typeface="Arial"/>
              </a:rPr>
              <a:t>Create a PICO framework for your research topic.</a:t>
            </a:r>
          </a:p>
        </p:txBody>
      </p:sp>
      <p:graphicFrame>
        <p:nvGraphicFramePr>
          <p:cNvPr id="10" name="Table 9">
            <a:extLst>
              <a:ext uri="{FF2B5EF4-FFF2-40B4-BE49-F238E27FC236}">
                <a16:creationId xmlns:a16="http://schemas.microsoft.com/office/drawing/2014/main" id="{9B5C4598-EAA1-FBE4-4778-0CA4D5D37F72}"/>
              </a:ext>
            </a:extLst>
          </p:cNvPr>
          <p:cNvGraphicFramePr>
            <a:graphicFrameLocks noGrp="1"/>
          </p:cNvGraphicFramePr>
          <p:nvPr>
            <p:extLst>
              <p:ext uri="{D42A27DB-BD31-4B8C-83A1-F6EECF244321}">
                <p14:modId xmlns:p14="http://schemas.microsoft.com/office/powerpoint/2010/main" val="3460284880"/>
              </p:ext>
            </p:extLst>
          </p:nvPr>
        </p:nvGraphicFramePr>
        <p:xfrm>
          <a:off x="1258992" y="4656073"/>
          <a:ext cx="9759695" cy="1293500"/>
        </p:xfrm>
        <a:graphic>
          <a:graphicData uri="http://schemas.openxmlformats.org/drawingml/2006/table">
            <a:tbl>
              <a:tblPr firstRow="1" bandRow="1">
                <a:noFill/>
                <a:tableStyleId>{5C22544A-7EE6-4342-B048-85BDC9FD1C3A}</a:tableStyleId>
              </a:tblPr>
              <a:tblGrid>
                <a:gridCol w="2479602">
                  <a:extLst>
                    <a:ext uri="{9D8B030D-6E8A-4147-A177-3AD203B41FA5}">
                      <a16:colId xmlns:a16="http://schemas.microsoft.com/office/drawing/2014/main" val="2357410797"/>
                    </a:ext>
                  </a:extLst>
                </a:gridCol>
                <a:gridCol w="2504992">
                  <a:extLst>
                    <a:ext uri="{9D8B030D-6E8A-4147-A177-3AD203B41FA5}">
                      <a16:colId xmlns:a16="http://schemas.microsoft.com/office/drawing/2014/main" val="3229574921"/>
                    </a:ext>
                  </a:extLst>
                </a:gridCol>
                <a:gridCol w="2405537">
                  <a:extLst>
                    <a:ext uri="{9D8B030D-6E8A-4147-A177-3AD203B41FA5}">
                      <a16:colId xmlns:a16="http://schemas.microsoft.com/office/drawing/2014/main" val="3688807774"/>
                    </a:ext>
                  </a:extLst>
                </a:gridCol>
                <a:gridCol w="2369564">
                  <a:extLst>
                    <a:ext uri="{9D8B030D-6E8A-4147-A177-3AD203B41FA5}">
                      <a16:colId xmlns:a16="http://schemas.microsoft.com/office/drawing/2014/main" val="71920480"/>
                    </a:ext>
                  </a:extLst>
                </a:gridCol>
              </a:tblGrid>
              <a:tr h="541461">
                <a:tc>
                  <a:txBody>
                    <a:bodyPr/>
                    <a:lstStyle/>
                    <a:p>
                      <a:pPr algn="ctr"/>
                      <a:r>
                        <a:rPr lang="en-NZ" sz="4000" b="1">
                          <a:solidFill>
                            <a:srgbClr val="792472"/>
                          </a:solidFill>
                        </a:rPr>
                        <a:t>P</a:t>
                      </a:r>
                    </a:p>
                  </a:txBody>
                  <a:tcPr marL="128590" marR="96443" marT="64295" marB="64295">
                    <a:lnL w="12700" cmpd="sng">
                      <a:noFill/>
                      <a:prstDash val="solid"/>
                    </a:lnL>
                    <a:lnR w="12700" cmpd="sng">
                      <a:noFill/>
                      <a:prstDash val="solid"/>
                    </a:lnR>
                    <a:lnT w="9525" cap="flat" cmpd="sng" algn="ctr">
                      <a:noFill/>
                      <a:prstDash val="solid"/>
                    </a:lnT>
                    <a:lnB w="9525" cap="flat" cmpd="sng" algn="ctr">
                      <a:solidFill>
                        <a:srgbClr val="C7C6C1"/>
                      </a:solidFill>
                      <a:prstDash val="solid"/>
                    </a:lnB>
                    <a:solidFill>
                      <a:schemeClr val="bg1">
                        <a:alpha val="20000"/>
                      </a:schemeClr>
                    </a:solidFill>
                  </a:tcPr>
                </a:tc>
                <a:tc>
                  <a:txBody>
                    <a:bodyPr/>
                    <a:lstStyle/>
                    <a:p>
                      <a:pPr algn="ctr"/>
                      <a:r>
                        <a:rPr lang="en-NZ" sz="4000" b="1">
                          <a:solidFill>
                            <a:srgbClr val="792472"/>
                          </a:solidFill>
                        </a:rPr>
                        <a:t>I</a:t>
                      </a:r>
                    </a:p>
                  </a:txBody>
                  <a:tcPr marL="128590" marR="96443" marT="64295" marB="64295">
                    <a:lnL w="12700" cmpd="sng">
                      <a:noFill/>
                      <a:prstDash val="solid"/>
                    </a:lnL>
                    <a:lnR w="12700" cmpd="sng">
                      <a:noFill/>
                      <a:prstDash val="solid"/>
                    </a:lnR>
                    <a:lnT w="9525" cap="flat" cmpd="sng" algn="ctr">
                      <a:noFill/>
                      <a:prstDash val="solid"/>
                    </a:lnT>
                    <a:lnB w="9525" cap="flat" cmpd="sng" algn="ctr">
                      <a:solidFill>
                        <a:srgbClr val="C7C6C1"/>
                      </a:solidFill>
                      <a:prstDash val="solid"/>
                    </a:lnB>
                    <a:solidFill>
                      <a:schemeClr val="bg1">
                        <a:alpha val="20000"/>
                      </a:schemeClr>
                    </a:solidFill>
                  </a:tcPr>
                </a:tc>
                <a:tc>
                  <a:txBody>
                    <a:bodyPr/>
                    <a:lstStyle/>
                    <a:p>
                      <a:pPr algn="ctr"/>
                      <a:r>
                        <a:rPr lang="en-NZ" sz="4000" b="1">
                          <a:solidFill>
                            <a:srgbClr val="792472"/>
                          </a:solidFill>
                        </a:rPr>
                        <a:t>C</a:t>
                      </a:r>
                    </a:p>
                  </a:txBody>
                  <a:tcPr marL="128590" marR="96443" marT="64295" marB="64295">
                    <a:lnL w="12700" cmpd="sng">
                      <a:noFill/>
                      <a:prstDash val="solid"/>
                    </a:lnL>
                    <a:lnR w="12700" cmpd="sng">
                      <a:noFill/>
                      <a:prstDash val="solid"/>
                    </a:lnR>
                    <a:lnT w="9525" cap="flat" cmpd="sng" algn="ctr">
                      <a:noFill/>
                      <a:prstDash val="solid"/>
                    </a:lnT>
                    <a:lnB w="9525" cap="flat" cmpd="sng" algn="ctr">
                      <a:solidFill>
                        <a:srgbClr val="C7C6C1"/>
                      </a:solidFill>
                      <a:prstDash val="solid"/>
                    </a:lnB>
                    <a:solidFill>
                      <a:schemeClr val="bg1">
                        <a:alpha val="20000"/>
                      </a:schemeClr>
                    </a:solidFill>
                  </a:tcPr>
                </a:tc>
                <a:tc>
                  <a:txBody>
                    <a:bodyPr/>
                    <a:lstStyle/>
                    <a:p>
                      <a:pPr algn="ctr"/>
                      <a:r>
                        <a:rPr lang="en-NZ" sz="4000" b="1">
                          <a:solidFill>
                            <a:srgbClr val="792472"/>
                          </a:solidFill>
                        </a:rPr>
                        <a:t>O</a:t>
                      </a:r>
                    </a:p>
                  </a:txBody>
                  <a:tcPr marL="128590" marR="96443" marT="64295" marB="64295">
                    <a:lnL w="12700" cmpd="sng">
                      <a:noFill/>
                      <a:prstDash val="solid"/>
                    </a:lnL>
                    <a:lnR w="12700" cmpd="sng">
                      <a:noFill/>
                      <a:prstDash val="solid"/>
                    </a:lnR>
                    <a:lnT w="9525" cap="flat" cmpd="sng" algn="ctr">
                      <a:noFill/>
                      <a:prstDash val="solid"/>
                    </a:lnT>
                    <a:lnB w="9525" cap="flat" cmpd="sng" algn="ctr">
                      <a:solidFill>
                        <a:srgbClr val="C7C6C1"/>
                      </a:solidFill>
                      <a:prstDash val="solid"/>
                    </a:lnB>
                    <a:solidFill>
                      <a:schemeClr val="bg1">
                        <a:alpha val="20000"/>
                      </a:schemeClr>
                    </a:solidFill>
                  </a:tcPr>
                </a:tc>
                <a:extLst>
                  <a:ext uri="{0D108BD9-81ED-4DB2-BD59-A6C34878D82A}">
                    <a16:rowId xmlns:a16="http://schemas.microsoft.com/office/drawing/2014/main" val="2022865949"/>
                  </a:ext>
                </a:extLst>
              </a:tr>
              <a:tr h="553232">
                <a:tc>
                  <a:txBody>
                    <a:bodyPr/>
                    <a:lstStyle/>
                    <a:p>
                      <a:pPr algn="ctr"/>
                      <a:r>
                        <a:rPr lang="en-NZ" sz="1400" b="1">
                          <a:solidFill>
                            <a:schemeClr val="tx1">
                              <a:lumMod val="75000"/>
                              <a:lumOff val="25000"/>
                            </a:schemeClr>
                          </a:solidFill>
                          <a:latin typeface="Arial"/>
                        </a:rPr>
                        <a:t>Population, Patient, </a:t>
                      </a:r>
                      <a:br>
                        <a:rPr lang="en-NZ" sz="1400" b="1">
                          <a:solidFill>
                            <a:srgbClr val="404040"/>
                          </a:solidFill>
                          <a:latin typeface="Arial"/>
                        </a:rPr>
                      </a:br>
                      <a:r>
                        <a:rPr lang="en-NZ" sz="1400" b="1">
                          <a:solidFill>
                            <a:schemeClr val="tx1">
                              <a:lumMod val="75000"/>
                              <a:lumOff val="25000"/>
                            </a:schemeClr>
                          </a:solidFill>
                          <a:latin typeface="Arial"/>
                        </a:rPr>
                        <a:t>Problem</a:t>
                      </a:r>
                    </a:p>
                  </a:txBody>
                  <a:tcPr marL="128590" marR="96443" marT="64295" marB="64295"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round/>
                      <a:headEnd type="none" w="med" len="med"/>
                      <a:tailEnd type="none" w="med" len="med"/>
                    </a:lnB>
                    <a:noFill/>
                  </a:tcPr>
                </a:tc>
                <a:tc>
                  <a:txBody>
                    <a:bodyPr/>
                    <a:lstStyle/>
                    <a:p>
                      <a:pPr algn="ctr"/>
                      <a:r>
                        <a:rPr lang="en-NZ" sz="1400" b="1">
                          <a:solidFill>
                            <a:schemeClr val="tx1">
                              <a:lumMod val="75000"/>
                              <a:lumOff val="25000"/>
                            </a:schemeClr>
                          </a:solidFill>
                          <a:latin typeface="Arial"/>
                        </a:rPr>
                        <a:t>Intervention or Exposure</a:t>
                      </a:r>
                    </a:p>
                  </a:txBody>
                  <a:tcPr marL="128590" marR="96443" marT="64295" marB="64295"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round/>
                      <a:headEnd type="none" w="med" len="med"/>
                      <a:tailEnd type="none" w="med" len="med"/>
                    </a:lnB>
                    <a:noFill/>
                  </a:tcPr>
                </a:tc>
                <a:tc>
                  <a:txBody>
                    <a:bodyPr/>
                    <a:lstStyle/>
                    <a:p>
                      <a:pPr algn="ctr"/>
                      <a:r>
                        <a:rPr lang="en-NZ" sz="1400" b="1">
                          <a:solidFill>
                            <a:schemeClr val="tx1">
                              <a:lumMod val="75000"/>
                              <a:lumOff val="25000"/>
                            </a:schemeClr>
                          </a:solidFill>
                          <a:latin typeface="Arial"/>
                        </a:rPr>
                        <a:t>Comparison</a:t>
                      </a:r>
                    </a:p>
                  </a:txBody>
                  <a:tcPr marL="128590" marR="96443" marT="64295" marB="64295"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round/>
                      <a:headEnd type="none" w="med" len="med"/>
                      <a:tailEnd type="none" w="med" len="med"/>
                    </a:lnB>
                    <a:noFill/>
                  </a:tcPr>
                </a:tc>
                <a:tc>
                  <a:txBody>
                    <a:bodyPr/>
                    <a:lstStyle/>
                    <a:p>
                      <a:pPr algn="ctr"/>
                      <a:r>
                        <a:rPr lang="en-NZ" sz="1400" b="1">
                          <a:solidFill>
                            <a:schemeClr val="tx1">
                              <a:lumMod val="75000"/>
                              <a:lumOff val="25000"/>
                            </a:schemeClr>
                          </a:solidFill>
                          <a:latin typeface="Arial"/>
                        </a:rPr>
                        <a:t>Outcome Measures</a:t>
                      </a:r>
                    </a:p>
                  </a:txBody>
                  <a:tcPr marL="128590" marR="96443" marT="64295" marB="64295" anchor="ctr">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round/>
                      <a:headEnd type="none" w="med" len="med"/>
                      <a:tailEnd type="none" w="med" len="med"/>
                    </a:lnB>
                    <a:noFill/>
                  </a:tcPr>
                </a:tc>
                <a:extLst>
                  <a:ext uri="{0D108BD9-81ED-4DB2-BD59-A6C34878D82A}">
                    <a16:rowId xmlns:a16="http://schemas.microsoft.com/office/drawing/2014/main" val="198920605"/>
                  </a:ext>
                </a:extLst>
              </a:tr>
            </a:tbl>
          </a:graphicData>
        </a:graphic>
      </p:graphicFrame>
      <p:grpSp>
        <p:nvGrpSpPr>
          <p:cNvPr id="6" name="Group 5">
            <a:extLst>
              <a:ext uri="{FF2B5EF4-FFF2-40B4-BE49-F238E27FC236}">
                <a16:creationId xmlns:a16="http://schemas.microsoft.com/office/drawing/2014/main" id="{FE24B424-7BFB-6360-95B6-8190ACEBA04A}"/>
              </a:ext>
            </a:extLst>
          </p:cNvPr>
          <p:cNvGrpSpPr/>
          <p:nvPr/>
        </p:nvGrpSpPr>
        <p:grpSpPr>
          <a:xfrm>
            <a:off x="-7816" y="6224321"/>
            <a:ext cx="12221305" cy="650730"/>
            <a:chOff x="-7816" y="6224321"/>
            <a:chExt cx="12221305" cy="650730"/>
          </a:xfrm>
        </p:grpSpPr>
        <p:sp>
          <p:nvSpPr>
            <p:cNvPr id="11" name="Rectangle 10">
              <a:extLst>
                <a:ext uri="{FF2B5EF4-FFF2-40B4-BE49-F238E27FC236}">
                  <a16:creationId xmlns:a16="http://schemas.microsoft.com/office/drawing/2014/main" id="{46373B97-CB49-CAC6-97E7-DD1F1E2AEBE5}"/>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2" name="Picture 11" descr="A blue and white logo&#10;&#10;Description automatically generated">
              <a:extLst>
                <a:ext uri="{FF2B5EF4-FFF2-40B4-BE49-F238E27FC236}">
                  <a16:creationId xmlns:a16="http://schemas.microsoft.com/office/drawing/2014/main" id="{EE345D07-D06B-A375-C656-29FA49F769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4243709896"/>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346659-56A3-F6D5-C8A6-744568CD07E5}"/>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9B7C7714-9B37-4C99-46C4-0E2CC8798BBA}"/>
              </a:ext>
            </a:extLst>
          </p:cNvPr>
          <p:cNvSpPr txBox="1"/>
          <p:nvPr/>
        </p:nvSpPr>
        <p:spPr>
          <a:xfrm>
            <a:off x="331812" y="1012814"/>
            <a:ext cx="11042062" cy="461665"/>
          </a:xfrm>
          <a:prstGeom prst="rect">
            <a:avLst/>
          </a:prstGeom>
          <a:noFill/>
        </p:spPr>
        <p:txBody>
          <a:bodyPr wrap="square" lIns="91440" tIns="45720" rIns="91440" bIns="45720" rtlCol="0" anchor="t">
            <a:spAutoFit/>
          </a:bodyPr>
          <a:lstStyle/>
          <a:p>
            <a:pPr marL="800100" lvl="1" indent="-342900">
              <a:buFont typeface="Arial"/>
              <a:buChar char="•"/>
            </a:pPr>
            <a:r>
              <a:rPr lang="en-US" sz="2400">
                <a:solidFill>
                  <a:schemeClr val="tx1">
                    <a:lumMod val="75000"/>
                    <a:lumOff val="25000"/>
                  </a:schemeClr>
                </a:solidFill>
                <a:latin typeface="Arial"/>
                <a:cs typeface="Arial"/>
              </a:rPr>
              <a:t>Some databases don't use subject headings.</a:t>
            </a:r>
            <a:endParaRPr lang="en-US"/>
          </a:p>
        </p:txBody>
      </p:sp>
      <p:pic>
        <p:nvPicPr>
          <p:cNvPr id="2" name="Picture 1">
            <a:extLst>
              <a:ext uri="{FF2B5EF4-FFF2-40B4-BE49-F238E27FC236}">
                <a16:creationId xmlns:a16="http://schemas.microsoft.com/office/drawing/2014/main" id="{9A74FAA1-435E-772C-E81A-97AF4C7FA1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7240" y="6270313"/>
            <a:ext cx="1657504" cy="587687"/>
          </a:xfrm>
          <a:prstGeom prst="rect">
            <a:avLst/>
          </a:prstGeom>
          <a:noFill/>
        </p:spPr>
      </p:pic>
      <p:sp>
        <p:nvSpPr>
          <p:cNvPr id="4" name="TextBox 3">
            <a:extLst>
              <a:ext uri="{FF2B5EF4-FFF2-40B4-BE49-F238E27FC236}">
                <a16:creationId xmlns:a16="http://schemas.microsoft.com/office/drawing/2014/main" id="{D2FFC91B-BCDE-B9E7-D91C-A076F32CDAD0}"/>
              </a:ext>
            </a:extLst>
          </p:cNvPr>
          <p:cNvSpPr txBox="1"/>
          <p:nvPr/>
        </p:nvSpPr>
        <p:spPr>
          <a:xfrm>
            <a:off x="331812" y="1717110"/>
            <a:ext cx="11042062" cy="461665"/>
          </a:xfrm>
          <a:prstGeom prst="rect">
            <a:avLst/>
          </a:prstGeom>
          <a:noFill/>
        </p:spPr>
        <p:txBody>
          <a:bodyPr wrap="square" lIns="91440" tIns="45720" rIns="91440" bIns="45720" rtlCol="0" anchor="t">
            <a:spAutoFit/>
          </a:bodyPr>
          <a:lstStyle/>
          <a:p>
            <a:pPr marL="800100" lvl="1" indent="-342900">
              <a:buFont typeface="Arial"/>
              <a:buChar char="•"/>
            </a:pPr>
            <a:r>
              <a:rPr lang="en-US" sz="2400">
                <a:solidFill>
                  <a:schemeClr val="tx1">
                    <a:lumMod val="75000"/>
                    <a:lumOff val="25000"/>
                  </a:schemeClr>
                </a:solidFill>
                <a:latin typeface="Arial"/>
                <a:cs typeface="Arial"/>
              </a:rPr>
              <a:t>Subject headings for a topic can vary across databases. </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9646557-A5BB-BC71-93AF-03162161F88C}"/>
              </a:ext>
            </a:extLst>
          </p:cNvPr>
          <p:cNvSpPr txBox="1"/>
          <p:nvPr/>
        </p:nvSpPr>
        <p:spPr>
          <a:xfrm>
            <a:off x="331812" y="2483971"/>
            <a:ext cx="11042062" cy="461665"/>
          </a:xfrm>
          <a:prstGeom prst="rect">
            <a:avLst/>
          </a:prstGeom>
          <a:noFill/>
        </p:spPr>
        <p:txBody>
          <a:bodyPr wrap="square" lIns="91440" tIns="45720" rIns="91440" bIns="45720" rtlCol="0" anchor="t">
            <a:spAutoFit/>
          </a:bodyPr>
          <a:lstStyle/>
          <a:p>
            <a:pPr marL="800100" lvl="1" indent="-342900">
              <a:buFont typeface="Arial"/>
              <a:buChar char="•"/>
            </a:pPr>
            <a:r>
              <a:rPr lang="en-US" sz="2400">
                <a:solidFill>
                  <a:schemeClr val="tx1">
                    <a:lumMod val="75000"/>
                    <a:lumOff val="25000"/>
                  </a:schemeClr>
                </a:solidFill>
                <a:latin typeface="Arial"/>
                <a:cs typeface="Arial"/>
              </a:rPr>
              <a:t>Subject headings applied to articles by manual indexing can have errors.</a:t>
            </a:r>
            <a:endParaRPr lang="en-US"/>
          </a:p>
        </p:txBody>
      </p:sp>
      <p:sp>
        <p:nvSpPr>
          <p:cNvPr id="7" name="TextBox 6">
            <a:extLst>
              <a:ext uri="{FF2B5EF4-FFF2-40B4-BE49-F238E27FC236}">
                <a16:creationId xmlns:a16="http://schemas.microsoft.com/office/drawing/2014/main" id="{170122D4-D3C9-823A-726C-2D21013010F1}"/>
              </a:ext>
            </a:extLst>
          </p:cNvPr>
          <p:cNvSpPr txBox="1"/>
          <p:nvPr/>
        </p:nvSpPr>
        <p:spPr>
          <a:xfrm>
            <a:off x="331812" y="3171705"/>
            <a:ext cx="11042062" cy="1200329"/>
          </a:xfrm>
          <a:prstGeom prst="rect">
            <a:avLst/>
          </a:prstGeom>
          <a:noFill/>
        </p:spPr>
        <p:txBody>
          <a:bodyPr wrap="square" lIns="91440" tIns="45720" rIns="91440" bIns="45720" rtlCol="0" anchor="t">
            <a:spAutoFit/>
          </a:bodyPr>
          <a:lstStyle/>
          <a:p>
            <a:pPr marL="800100" lvl="1" indent="-342900">
              <a:buFont typeface="Arial"/>
              <a:buChar char="•"/>
            </a:pPr>
            <a:r>
              <a:rPr lang="en-US" sz="2400">
                <a:solidFill>
                  <a:schemeClr val="tx1">
                    <a:lumMod val="75000"/>
                    <a:lumOff val="25000"/>
                  </a:schemeClr>
                </a:solidFill>
                <a:latin typeface="Arial"/>
                <a:cs typeface="Arial"/>
              </a:rPr>
              <a:t>Keywords become crucial for newer topics since subject headings may take a while to catch up ensuring a search stays current and yields more results.</a:t>
            </a:r>
            <a:endParaRPr lang="en-US"/>
          </a:p>
        </p:txBody>
      </p:sp>
      <p:sp>
        <p:nvSpPr>
          <p:cNvPr id="16" name="TextBox 15">
            <a:extLst>
              <a:ext uri="{FF2B5EF4-FFF2-40B4-BE49-F238E27FC236}">
                <a16:creationId xmlns:a16="http://schemas.microsoft.com/office/drawing/2014/main" id="{4A9490B4-FFF9-CA20-564B-277B01752C4A}"/>
              </a:ext>
            </a:extLst>
          </p:cNvPr>
          <p:cNvSpPr txBox="1"/>
          <p:nvPr/>
        </p:nvSpPr>
        <p:spPr>
          <a:xfrm>
            <a:off x="329431" y="4633792"/>
            <a:ext cx="11042062" cy="830997"/>
          </a:xfrm>
          <a:prstGeom prst="rect">
            <a:avLst/>
          </a:prstGeom>
          <a:noFill/>
        </p:spPr>
        <p:txBody>
          <a:bodyPr wrap="square" lIns="91440" tIns="45720" rIns="91440" bIns="45720" rtlCol="0" anchor="t">
            <a:spAutoFit/>
          </a:bodyPr>
          <a:lstStyle/>
          <a:p>
            <a:pPr marL="800100" lvl="1" indent="-342900">
              <a:buFont typeface="Arial"/>
              <a:buChar char="•"/>
            </a:pPr>
            <a:r>
              <a:rPr lang="en-US" sz="2400">
                <a:solidFill>
                  <a:schemeClr val="tx1">
                    <a:lumMod val="75000"/>
                    <a:lumOff val="25000"/>
                  </a:schemeClr>
                </a:solidFill>
                <a:latin typeface="Arial"/>
                <a:cs typeface="Arial"/>
              </a:rPr>
              <a:t>To expand a search for more results, especially for a topic that hasn't been extensively researched.</a:t>
            </a:r>
            <a:endParaRPr lang="en-US">
              <a:solidFill>
                <a:schemeClr val="tx1">
                  <a:lumMod val="75000"/>
                  <a:lumOff val="25000"/>
                </a:schemeClr>
              </a:solidFill>
            </a:endParaRPr>
          </a:p>
        </p:txBody>
      </p:sp>
      <p:sp>
        <p:nvSpPr>
          <p:cNvPr id="8" name="Title 14">
            <a:extLst>
              <a:ext uri="{FF2B5EF4-FFF2-40B4-BE49-F238E27FC236}">
                <a16:creationId xmlns:a16="http://schemas.microsoft.com/office/drawing/2014/main" id="{28F89F17-F5F7-534E-738A-EA02EDB526FD}"/>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5000"/>
                    <a:lumOff val="25000"/>
                  </a:schemeClr>
                </a:solidFill>
                <a:latin typeface="Arial"/>
                <a:cs typeface="Arial"/>
              </a:rPr>
              <a:t>Keywords</a:t>
            </a:r>
          </a:p>
        </p:txBody>
      </p:sp>
    </p:spTree>
    <p:extLst>
      <p:ext uri="{BB962C8B-B14F-4D97-AF65-F5344CB8AC3E}">
        <p14:creationId xmlns:p14="http://schemas.microsoft.com/office/powerpoint/2010/main" val="1756496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P spid="7" grpId="0"/>
      <p:bldP spid="16" grpId="0"/>
    </p:bldLst>
  </p:timing>
</p:sld>
</file>

<file path=ppt/slides/slide82.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6" name="Google Shape;145;p26">
            <a:extLst>
              <a:ext uri="{FF2B5EF4-FFF2-40B4-BE49-F238E27FC236}">
                <a16:creationId xmlns:a16="http://schemas.microsoft.com/office/drawing/2014/main" id="{4B9A646D-0252-B518-C534-955D1BB59263}"/>
              </a:ext>
            </a:extLst>
          </p:cNvPr>
          <p:cNvSpPr txBox="1">
            <a:spLocks noGrp="1"/>
          </p:cNvSpPr>
          <p:nvPr/>
        </p:nvSpPr>
        <p:spPr>
          <a:xfrm>
            <a:off x="112200" y="5804631"/>
            <a:ext cx="11967600" cy="344501"/>
          </a:xfrm>
          <a:prstGeom prst="rect">
            <a:avLst/>
          </a:prstGeom>
        </p:spPr>
        <p:txBody>
          <a:bodyPr spcFirstLastPara="1" vert="horz" wrap="square" lIns="91425" tIns="91425" rIns="91425" bIns="91425" rtlCol="0" anchor="t" anchorCtr="0">
            <a:noAutofit/>
          </a:bodyPr>
          <a:lstStyle>
            <a:lvl1pPr marL="457200" lvl="0" indent="-342900" algn="l" defTabSz="685800" rtl="0" eaLnBrk="1" latinLnBrk="0" hangingPunct="1">
              <a:lnSpc>
                <a:spcPct val="90000"/>
              </a:lnSpc>
              <a:spcBef>
                <a:spcPts val="0"/>
              </a:spcBef>
              <a:spcAft>
                <a:spcPts val="0"/>
              </a:spcAft>
              <a:buClr>
                <a:schemeClr val="accent1"/>
              </a:buClr>
              <a:buSzPts val="1800"/>
              <a:buFont typeface="Calibri" panose="020F0502020204030204" pitchFamily="34" charset="0"/>
              <a:buChar char="●"/>
              <a:defRPr sz="1500" kern="1200">
                <a:solidFill>
                  <a:schemeClr val="tx1">
                    <a:lumMod val="75000"/>
                    <a:lumOff val="25000"/>
                  </a:schemeClr>
                </a:solidFill>
                <a:latin typeface="+mn-lt"/>
                <a:ea typeface="+mn-ea"/>
                <a:cs typeface="+mn-cs"/>
              </a:defRPr>
            </a:lvl1pPr>
            <a:lvl2pPr marL="914400" lvl="1"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350" kern="1200">
                <a:solidFill>
                  <a:schemeClr val="tx1">
                    <a:lumMod val="75000"/>
                    <a:lumOff val="25000"/>
                  </a:schemeClr>
                </a:solidFill>
                <a:latin typeface="+mn-lt"/>
                <a:ea typeface="+mn-ea"/>
                <a:cs typeface="+mn-cs"/>
              </a:defRPr>
            </a:lvl2pPr>
            <a:lvl3pPr marL="1371600" lvl="2"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3pPr>
            <a:lvl4pPr marL="1828800" lvl="3"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4pPr>
            <a:lvl5pPr marL="2286000" lvl="4"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5pPr>
            <a:lvl6pPr marL="2743200" lvl="5"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6pPr>
            <a:lvl7pPr marL="3200400" lvl="6"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7pPr>
            <a:lvl8pPr marL="3657600" lvl="7" indent="-317500" algn="l" defTabSz="685800" rtl="0" eaLnBrk="1" latinLnBrk="0" hangingPunct="1">
              <a:lnSpc>
                <a:spcPct val="90000"/>
              </a:lnSpc>
              <a:spcBef>
                <a:spcPts val="1600"/>
              </a:spcBef>
              <a:spcAft>
                <a:spcPts val="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8pPr>
            <a:lvl9pPr marL="4114800" lvl="8" indent="-317500" algn="l" defTabSz="685800" rtl="0" eaLnBrk="1" latinLnBrk="0" hangingPunct="1">
              <a:lnSpc>
                <a:spcPct val="90000"/>
              </a:lnSpc>
              <a:spcBef>
                <a:spcPts val="1600"/>
              </a:spcBef>
              <a:spcAft>
                <a:spcPts val="1600"/>
              </a:spcAft>
              <a:buClr>
                <a:schemeClr val="accent1"/>
              </a:buClr>
              <a:buSzPts val="1400"/>
              <a:buFont typeface="Calibri" pitchFamily="34" charset="0"/>
              <a:buChar char="■"/>
              <a:defRPr sz="1050" kern="1200">
                <a:solidFill>
                  <a:schemeClr val="tx1">
                    <a:lumMod val="75000"/>
                    <a:lumOff val="25000"/>
                  </a:schemeClr>
                </a:solidFill>
                <a:latin typeface="+mn-lt"/>
                <a:ea typeface="+mn-ea"/>
                <a:cs typeface="+mn-cs"/>
              </a:defRPr>
            </a:lvl9pPr>
          </a:lstStyle>
          <a:p>
            <a:pPr marL="0" indent="0" algn="ctr">
              <a:spcBef>
                <a:spcPts val="900"/>
              </a:spcBef>
              <a:spcAft>
                <a:spcPts val="1600"/>
              </a:spcAft>
              <a:buNone/>
            </a:pPr>
            <a:r>
              <a:rPr lang="en-US" sz="1200">
                <a:solidFill>
                  <a:srgbClr val="000000"/>
                </a:solidFill>
                <a:latin typeface="Arial"/>
                <a:ea typeface="+mn-lt"/>
                <a:cs typeface="+mn-lt"/>
              </a:rPr>
              <a:t>There are also pre-made search strings that you can include in your search that can act as filters. For example, see page 62 of the </a:t>
            </a:r>
            <a:r>
              <a:rPr lang="en-US" sz="1200">
                <a:latin typeface="Arial"/>
                <a:ea typeface="+mn-lt"/>
                <a:cs typeface="+mn-lt"/>
                <a:hlinkClick r:id="rId3"/>
              </a:rPr>
              <a:t>Cochrane Handbook- Technical Supplement</a:t>
            </a:r>
            <a:endParaRPr lang="en-US" sz="1200">
              <a:latin typeface="Arial"/>
              <a:cs typeface="Arial"/>
            </a:endParaRPr>
          </a:p>
        </p:txBody>
      </p:sp>
      <p:grpSp>
        <p:nvGrpSpPr>
          <p:cNvPr id="2" name="Group 1">
            <a:extLst>
              <a:ext uri="{FF2B5EF4-FFF2-40B4-BE49-F238E27FC236}">
                <a16:creationId xmlns:a16="http://schemas.microsoft.com/office/drawing/2014/main" id="{059C50AD-0321-C7AF-DD41-EBC0A0C10893}"/>
              </a:ext>
            </a:extLst>
          </p:cNvPr>
          <p:cNvGrpSpPr/>
          <p:nvPr/>
        </p:nvGrpSpPr>
        <p:grpSpPr>
          <a:xfrm>
            <a:off x="451779" y="1422431"/>
            <a:ext cx="11393807" cy="4013139"/>
            <a:chOff x="451779" y="975438"/>
            <a:chExt cx="11393807" cy="4013139"/>
          </a:xfrm>
        </p:grpSpPr>
        <p:sp>
          <p:nvSpPr>
            <p:cNvPr id="18" name="Rectangle 17">
              <a:extLst>
                <a:ext uri="{FF2B5EF4-FFF2-40B4-BE49-F238E27FC236}">
                  <a16:creationId xmlns:a16="http://schemas.microsoft.com/office/drawing/2014/main" id="{E5055B8F-1B40-F79D-6380-7DBF7F794B17}"/>
                </a:ext>
              </a:extLst>
            </p:cNvPr>
            <p:cNvSpPr/>
            <p:nvPr/>
          </p:nvSpPr>
          <p:spPr>
            <a:xfrm>
              <a:off x="457907" y="980855"/>
              <a:ext cx="6205891" cy="532714"/>
            </a:xfrm>
            <a:prstGeom prst="rect">
              <a:avLst/>
            </a:prstGeom>
            <a:solidFill>
              <a:schemeClr val="accent1">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C5CC43-8715-64FB-E0FE-C346E7A4163B}"/>
                </a:ext>
              </a:extLst>
            </p:cNvPr>
            <p:cNvSpPr/>
            <p:nvPr/>
          </p:nvSpPr>
          <p:spPr>
            <a:xfrm>
              <a:off x="457906" y="1893337"/>
              <a:ext cx="11094192" cy="805883"/>
            </a:xfrm>
            <a:prstGeom prst="rect">
              <a:avLst/>
            </a:prstGeom>
            <a:solidFill>
              <a:srgbClr val="FFEBC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20433E5-4AFA-FF51-D022-19304D6ADC4D}"/>
                </a:ext>
              </a:extLst>
            </p:cNvPr>
            <p:cNvSpPr/>
            <p:nvPr/>
          </p:nvSpPr>
          <p:spPr>
            <a:xfrm>
              <a:off x="457905" y="3180589"/>
              <a:ext cx="11094192" cy="805883"/>
            </a:xfrm>
            <a:prstGeom prst="rect">
              <a:avLst/>
            </a:prstGeom>
            <a:solidFill>
              <a:srgbClr val="D3EFE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582516-E2D4-5430-CDA1-35F0759B60EB}"/>
                </a:ext>
              </a:extLst>
            </p:cNvPr>
            <p:cNvSpPr/>
            <p:nvPr/>
          </p:nvSpPr>
          <p:spPr>
            <a:xfrm>
              <a:off x="457907" y="4398354"/>
              <a:ext cx="7715513" cy="590223"/>
            </a:xfrm>
            <a:prstGeom prst="rect">
              <a:avLst/>
            </a:prstGeom>
            <a:solidFill>
              <a:srgbClr val="E2D3D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DFC9FE8-8252-51FC-1AE5-D7265824648F}"/>
                </a:ext>
              </a:extLst>
            </p:cNvPr>
            <p:cNvSpPr txBox="1"/>
            <p:nvPr/>
          </p:nvSpPr>
          <p:spPr>
            <a:xfrm>
              <a:off x="451779" y="975438"/>
              <a:ext cx="11393807" cy="3970318"/>
            </a:xfrm>
            <a:prstGeom prst="rect">
              <a:avLst/>
            </a:prstGeom>
            <a:noFill/>
          </p:spPr>
          <p:txBody>
            <a:bodyPr wrap="square" lIns="91440" tIns="45720" rIns="91440" bIns="45720" rtlCol="0" anchor="t">
              <a:spAutoFit/>
            </a:bodyPr>
            <a:lstStyle/>
            <a:p>
              <a:r>
                <a:rPr lang="en-US" sz="2800">
                  <a:solidFill>
                    <a:schemeClr val="tx1">
                      <a:lumMod val="75000"/>
                      <a:lumOff val="25000"/>
                    </a:schemeClr>
                  </a:solidFill>
                  <a:latin typeface="Arial"/>
                  <a:cs typeface="Arial"/>
                </a:rPr>
                <a:t>(adult* OR aged OR "</a:t>
              </a:r>
              <a:r>
                <a:rPr lang="en-US" sz="2800" err="1">
                  <a:solidFill>
                    <a:schemeClr val="tx1">
                      <a:lumMod val="75000"/>
                      <a:lumOff val="25000"/>
                    </a:schemeClr>
                  </a:solidFill>
                  <a:latin typeface="Arial"/>
                  <a:cs typeface="Arial"/>
                </a:rPr>
                <a:t>middle?aged</a:t>
              </a:r>
              <a:r>
                <a:rPr lang="en-US" sz="2800">
                  <a:solidFill>
                    <a:schemeClr val="tx1">
                      <a:lumMod val="75000"/>
                      <a:lumOff val="25000"/>
                    </a:schemeClr>
                  </a:solidFill>
                  <a:latin typeface="Arial"/>
                  <a:cs typeface="Arial"/>
                </a:rPr>
                <a:t>") </a:t>
              </a:r>
              <a:endParaRPr lang="en-US" sz="2800">
                <a:solidFill>
                  <a:schemeClr val="tx1">
                    <a:lumMod val="75000"/>
                    <a:lumOff val="25000"/>
                  </a:schemeClr>
                </a:solidFill>
                <a:latin typeface="Avenir Next LT Pro"/>
                <a:cs typeface="Arial"/>
              </a:endParaRPr>
            </a:p>
            <a:p>
              <a:r>
                <a:rPr lang="en-US" sz="2800">
                  <a:solidFill>
                    <a:schemeClr val="tx1">
                      <a:lumMod val="75000"/>
                      <a:lumOff val="25000"/>
                    </a:schemeClr>
                  </a:solidFill>
                  <a:latin typeface="Arial"/>
                  <a:cs typeface="Arial"/>
                </a:rPr>
                <a:t>AND </a:t>
              </a:r>
              <a:endParaRPr lang="en-US" sz="2800">
                <a:solidFill>
                  <a:schemeClr val="tx1">
                    <a:lumMod val="75000"/>
                    <a:lumOff val="25000"/>
                  </a:schemeClr>
                </a:solidFill>
              </a:endParaRPr>
            </a:p>
            <a:p>
              <a:r>
                <a:rPr lang="en-US" sz="2800">
                  <a:solidFill>
                    <a:schemeClr val="tx1">
                      <a:lumMod val="75000"/>
                      <a:lumOff val="25000"/>
                    </a:schemeClr>
                  </a:solidFill>
                  <a:latin typeface="Arial"/>
                  <a:cs typeface="Arial"/>
                </a:rPr>
                <a:t>("intermittent fast*" OR "time restricted eat*" OR "</a:t>
              </a:r>
              <a:r>
                <a:rPr lang="en-US" sz="2800" err="1">
                  <a:solidFill>
                    <a:schemeClr val="tx1">
                      <a:lumMod val="75000"/>
                      <a:lumOff val="25000"/>
                    </a:schemeClr>
                  </a:solidFill>
                  <a:latin typeface="Arial"/>
                  <a:cs typeface="Arial"/>
                </a:rPr>
                <a:t>calori</a:t>
              </a:r>
              <a:r>
                <a:rPr lang="en-US" sz="2800">
                  <a:solidFill>
                    <a:schemeClr val="tx1">
                      <a:lumMod val="75000"/>
                      <a:lumOff val="25000"/>
                    </a:schemeClr>
                  </a:solidFill>
                  <a:latin typeface="Arial"/>
                  <a:cs typeface="Arial"/>
                </a:rPr>
                <a:t>* restrict*" OR fasting OR "meal skip*" OR diet* OR nutrition* OR "</a:t>
              </a:r>
              <a:r>
                <a:rPr lang="en-US" sz="2800" err="1">
                  <a:solidFill>
                    <a:schemeClr val="tx1">
                      <a:lumMod val="75000"/>
                      <a:lumOff val="25000"/>
                    </a:schemeClr>
                  </a:solidFill>
                  <a:latin typeface="Arial"/>
                  <a:cs typeface="Arial"/>
                </a:rPr>
                <a:t>low?calorie</a:t>
              </a:r>
              <a:r>
                <a:rPr lang="en-US" sz="2800">
                  <a:solidFill>
                    <a:schemeClr val="tx1">
                      <a:lumMod val="75000"/>
                      <a:lumOff val="25000"/>
                    </a:schemeClr>
                  </a:solidFill>
                  <a:latin typeface="Arial"/>
                  <a:cs typeface="Arial"/>
                </a:rPr>
                <a:t> diet*") </a:t>
              </a:r>
              <a:endParaRPr lang="en-US" sz="1600">
                <a:solidFill>
                  <a:schemeClr val="tx1">
                    <a:lumMod val="75000"/>
                    <a:lumOff val="25000"/>
                  </a:schemeClr>
                </a:solidFill>
                <a:latin typeface="Avenir Next LT Pro"/>
                <a:cs typeface="Arial"/>
              </a:endParaRPr>
            </a:p>
            <a:p>
              <a:r>
                <a:rPr lang="en-US" sz="2800">
                  <a:solidFill>
                    <a:schemeClr val="tx1">
                      <a:lumMod val="75000"/>
                      <a:lumOff val="25000"/>
                    </a:schemeClr>
                  </a:solidFill>
                  <a:latin typeface="Arial"/>
                  <a:cs typeface="Arial"/>
                </a:rPr>
                <a:t>AND </a:t>
              </a:r>
              <a:endParaRPr lang="en-US" sz="2800">
                <a:solidFill>
                  <a:schemeClr val="tx1">
                    <a:lumMod val="75000"/>
                    <a:lumOff val="25000"/>
                  </a:schemeClr>
                </a:solidFill>
                <a:latin typeface="Avenir Next LT Pro"/>
                <a:cs typeface="Arial"/>
              </a:endParaRPr>
            </a:p>
            <a:p>
              <a:r>
                <a:rPr lang="en-US" sz="2800">
                  <a:solidFill>
                    <a:schemeClr val="tx1">
                      <a:lumMod val="75000"/>
                      <a:lumOff val="25000"/>
                    </a:schemeClr>
                  </a:solidFill>
                  <a:latin typeface="Arial"/>
                  <a:cs typeface="Arial"/>
                </a:rPr>
                <a:t>("heart attack*" OR "myocardial infarction*" OR "cardiovascular stroke*") </a:t>
              </a:r>
              <a:endParaRPr lang="en-US" sz="2800">
                <a:solidFill>
                  <a:schemeClr val="tx1">
                    <a:lumMod val="75000"/>
                    <a:lumOff val="25000"/>
                  </a:schemeClr>
                </a:solidFill>
                <a:latin typeface="Avenir Next LT Pro"/>
                <a:cs typeface="Arial"/>
              </a:endParaRPr>
            </a:p>
            <a:p>
              <a:r>
                <a:rPr lang="en-US" sz="2800">
                  <a:solidFill>
                    <a:schemeClr val="tx1">
                      <a:lumMod val="75000"/>
                      <a:lumOff val="25000"/>
                    </a:schemeClr>
                  </a:solidFill>
                  <a:latin typeface="Arial"/>
                  <a:cs typeface="Arial"/>
                </a:rPr>
                <a:t>AND </a:t>
              </a:r>
              <a:endParaRPr lang="en-US" sz="2800">
                <a:solidFill>
                  <a:schemeClr val="tx1">
                    <a:lumMod val="75000"/>
                    <a:lumOff val="25000"/>
                  </a:schemeClr>
                </a:solidFill>
                <a:latin typeface="Avenir Next LT Pro"/>
                <a:cs typeface="Arial"/>
              </a:endParaRPr>
            </a:p>
            <a:p>
              <a:r>
                <a:rPr lang="en-US" sz="2800">
                  <a:solidFill>
                    <a:schemeClr val="tx1">
                      <a:lumMod val="75000"/>
                      <a:lumOff val="25000"/>
                    </a:schemeClr>
                  </a:solidFill>
                  <a:latin typeface="Arial"/>
                  <a:cs typeface="Arial"/>
                </a:rPr>
                <a:t>(risk* OR </a:t>
              </a:r>
              <a:r>
                <a:rPr lang="en-US" sz="2800" err="1">
                  <a:solidFill>
                    <a:schemeClr val="tx1">
                      <a:lumMod val="75000"/>
                      <a:lumOff val="25000"/>
                    </a:schemeClr>
                  </a:solidFill>
                  <a:latin typeface="Arial"/>
                  <a:cs typeface="Arial"/>
                </a:rPr>
                <a:t>reduc</a:t>
              </a:r>
              <a:r>
                <a:rPr lang="en-US" sz="2800">
                  <a:solidFill>
                    <a:schemeClr val="tx1">
                      <a:lumMod val="75000"/>
                      <a:lumOff val="25000"/>
                    </a:schemeClr>
                  </a:solidFill>
                  <a:latin typeface="Arial"/>
                  <a:cs typeface="Arial"/>
                </a:rPr>
                <a:t>* OR prevent* OR "risk factor*")</a:t>
              </a:r>
              <a:endParaRPr lang="en-US" sz="2800">
                <a:solidFill>
                  <a:schemeClr val="tx1">
                    <a:lumMod val="75000"/>
                    <a:lumOff val="25000"/>
                  </a:schemeClr>
                </a:solidFill>
              </a:endParaRPr>
            </a:p>
          </p:txBody>
        </p:sp>
      </p:grpSp>
      <p:sp>
        <p:nvSpPr>
          <p:cNvPr id="3" name="Title 14">
            <a:extLst>
              <a:ext uri="{FF2B5EF4-FFF2-40B4-BE49-F238E27FC236}">
                <a16:creationId xmlns:a16="http://schemas.microsoft.com/office/drawing/2014/main" id="{0943694C-7A55-FB02-C791-0B09AB9250A5}"/>
              </a:ext>
            </a:extLst>
          </p:cNvPr>
          <p:cNvSpPr txBox="1">
            <a:spLocks/>
          </p:cNvSpPr>
          <p:nvPr/>
        </p:nvSpPr>
        <p:spPr>
          <a:xfrm>
            <a:off x="327425" y="275237"/>
            <a:ext cx="9817637" cy="784746"/>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Turn your concept map into a search string</a:t>
            </a:r>
          </a:p>
        </p:txBody>
      </p:sp>
      <p:grpSp>
        <p:nvGrpSpPr>
          <p:cNvPr id="4" name="Group 3">
            <a:extLst>
              <a:ext uri="{FF2B5EF4-FFF2-40B4-BE49-F238E27FC236}">
                <a16:creationId xmlns:a16="http://schemas.microsoft.com/office/drawing/2014/main" id="{FA25C7D0-0B1C-48AF-8DB5-A78D756767F8}"/>
              </a:ext>
            </a:extLst>
          </p:cNvPr>
          <p:cNvGrpSpPr/>
          <p:nvPr/>
        </p:nvGrpSpPr>
        <p:grpSpPr>
          <a:xfrm>
            <a:off x="-7816" y="6224321"/>
            <a:ext cx="12221305" cy="650730"/>
            <a:chOff x="-7816" y="6224321"/>
            <a:chExt cx="12221305" cy="650730"/>
          </a:xfrm>
        </p:grpSpPr>
        <p:sp>
          <p:nvSpPr>
            <p:cNvPr id="5" name="Rectangle 4">
              <a:extLst>
                <a:ext uri="{FF2B5EF4-FFF2-40B4-BE49-F238E27FC236}">
                  <a16:creationId xmlns:a16="http://schemas.microsoft.com/office/drawing/2014/main" id="{4F91C6DE-395F-33E0-4E32-3D2299D4E92F}"/>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7" descr="A blue and white logo&#10;&#10;Description automatically generated">
              <a:extLst>
                <a:ext uri="{FF2B5EF4-FFF2-40B4-BE49-F238E27FC236}">
                  <a16:creationId xmlns:a16="http://schemas.microsoft.com/office/drawing/2014/main" id="{EC25E625-54A9-9D98-4341-1EC72229C1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1405237811"/>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6534DC96-3C3B-3149-C100-FD61729E2FCF}"/>
              </a:ext>
            </a:extLst>
          </p:cNvPr>
          <p:cNvSpPr/>
          <p:nvPr/>
        </p:nvSpPr>
        <p:spPr>
          <a:xfrm>
            <a:off x="5657849" y="1755761"/>
            <a:ext cx="2802584"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880FACA-844D-3473-1C5F-9BA7C9E67644}"/>
              </a:ext>
            </a:extLst>
          </p:cNvPr>
          <p:cNvSpPr/>
          <p:nvPr/>
        </p:nvSpPr>
        <p:spPr>
          <a:xfrm>
            <a:off x="5657849" y="2800517"/>
            <a:ext cx="2802584"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192E6DB-9202-07C1-7721-63608318CD1D}"/>
              </a:ext>
            </a:extLst>
          </p:cNvPr>
          <p:cNvSpPr/>
          <p:nvPr/>
        </p:nvSpPr>
        <p:spPr>
          <a:xfrm>
            <a:off x="5657849" y="4837994"/>
            <a:ext cx="2802584"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4B8488B0-B3B2-A8B5-00C0-6160920E57EA}"/>
              </a:ext>
            </a:extLst>
          </p:cNvPr>
          <p:cNvSpPr/>
          <p:nvPr/>
        </p:nvSpPr>
        <p:spPr>
          <a:xfrm>
            <a:off x="5657849" y="3819869"/>
            <a:ext cx="2802584" cy="7776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TextBox 16">
            <a:extLst>
              <a:ext uri="{FF2B5EF4-FFF2-40B4-BE49-F238E27FC236}">
                <a16:creationId xmlns:a16="http://schemas.microsoft.com/office/drawing/2014/main" id="{F50CD29C-DA29-7DF5-6F12-5F750857E92B}"/>
              </a:ext>
            </a:extLst>
          </p:cNvPr>
          <p:cNvSpPr txBox="1"/>
          <p:nvPr/>
        </p:nvSpPr>
        <p:spPr>
          <a:xfrm>
            <a:off x="6167004" y="1959895"/>
            <a:ext cx="17842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Arial"/>
                <a:cs typeface="Arial"/>
              </a:rPr>
              <a:t>Adults</a:t>
            </a:r>
            <a:endParaRPr lang="en-US"/>
          </a:p>
        </p:txBody>
      </p:sp>
      <p:sp>
        <p:nvSpPr>
          <p:cNvPr id="18" name="TextBox 17">
            <a:extLst>
              <a:ext uri="{FF2B5EF4-FFF2-40B4-BE49-F238E27FC236}">
                <a16:creationId xmlns:a16="http://schemas.microsoft.com/office/drawing/2014/main" id="{D2AF3B30-3308-3003-B989-931C734D9709}"/>
              </a:ext>
            </a:extLst>
          </p:cNvPr>
          <p:cNvSpPr txBox="1"/>
          <p:nvPr/>
        </p:nvSpPr>
        <p:spPr>
          <a:xfrm>
            <a:off x="5800848" y="3004651"/>
            <a:ext cx="25165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Arial"/>
                <a:cs typeface="Arial"/>
              </a:rPr>
              <a:t>Intermittent Fasting</a:t>
            </a:r>
            <a:endParaRPr lang="en-US"/>
          </a:p>
        </p:txBody>
      </p:sp>
      <p:sp>
        <p:nvSpPr>
          <p:cNvPr id="19" name="TextBox 18">
            <a:extLst>
              <a:ext uri="{FF2B5EF4-FFF2-40B4-BE49-F238E27FC236}">
                <a16:creationId xmlns:a16="http://schemas.microsoft.com/office/drawing/2014/main" id="{4AB56EB5-EE70-0858-CF4F-137DBA68F06C}"/>
              </a:ext>
            </a:extLst>
          </p:cNvPr>
          <p:cNvSpPr txBox="1"/>
          <p:nvPr/>
        </p:nvSpPr>
        <p:spPr>
          <a:xfrm>
            <a:off x="5903387" y="3877900"/>
            <a:ext cx="23115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Arial"/>
                <a:cs typeface="Arial"/>
              </a:rPr>
              <a:t>Conventional Treatment Options</a:t>
            </a:r>
          </a:p>
        </p:txBody>
      </p:sp>
      <p:sp>
        <p:nvSpPr>
          <p:cNvPr id="23" name="TextBox 22">
            <a:extLst>
              <a:ext uri="{FF2B5EF4-FFF2-40B4-BE49-F238E27FC236}">
                <a16:creationId xmlns:a16="http://schemas.microsoft.com/office/drawing/2014/main" id="{78B3EE30-0CC2-789D-5F0D-9181F611C3C5}"/>
              </a:ext>
            </a:extLst>
          </p:cNvPr>
          <p:cNvSpPr txBox="1"/>
          <p:nvPr/>
        </p:nvSpPr>
        <p:spPr>
          <a:xfrm>
            <a:off x="5903387" y="4896945"/>
            <a:ext cx="23115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Arial"/>
                <a:cs typeface="Arial"/>
              </a:rPr>
              <a:t>Reduced risk of heart attack</a:t>
            </a:r>
            <a:endParaRPr lang="en-US" b="1">
              <a:solidFill>
                <a:schemeClr val="tx1">
                  <a:lumMod val="75000"/>
                  <a:lumOff val="25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BB78DD3-8B3F-5E76-BFC6-9F00A1B4EE6D}"/>
              </a:ext>
            </a:extLst>
          </p:cNvPr>
          <p:cNvSpPr txBox="1"/>
          <p:nvPr/>
        </p:nvSpPr>
        <p:spPr>
          <a:xfrm>
            <a:off x="363329" y="977796"/>
            <a:ext cx="11080116" cy="707886"/>
          </a:xfrm>
          <a:prstGeom prst="rect">
            <a:avLst/>
          </a:prstGeom>
          <a:noFill/>
        </p:spPr>
        <p:txBody>
          <a:bodyPr wrap="square" lIns="91440" tIns="45720" rIns="91440" bIns="45720" rtlCol="0" anchor="t">
            <a:spAutoFit/>
          </a:bodyPr>
          <a:lstStyle/>
          <a:p>
            <a:r>
              <a:rPr lang="en" sz="2000">
                <a:solidFill>
                  <a:schemeClr val="tx1">
                    <a:lumMod val="75000"/>
                    <a:lumOff val="25000"/>
                  </a:schemeClr>
                </a:solidFill>
                <a:latin typeface="Arial"/>
                <a:cs typeface="Arial"/>
              </a:rPr>
              <a:t>Research question: Do dietary interventions such as intermittent fasting reduce the risk of heart attack in adults?</a:t>
            </a:r>
          </a:p>
        </p:txBody>
      </p:sp>
      <p:sp>
        <p:nvSpPr>
          <p:cNvPr id="8" name="TextBox 7">
            <a:extLst>
              <a:ext uri="{FF2B5EF4-FFF2-40B4-BE49-F238E27FC236}">
                <a16:creationId xmlns:a16="http://schemas.microsoft.com/office/drawing/2014/main" id="{3D32A325-59B3-87B8-D264-332E1EF02F8F}"/>
              </a:ext>
            </a:extLst>
          </p:cNvPr>
          <p:cNvSpPr txBox="1"/>
          <p:nvPr/>
        </p:nvSpPr>
        <p:spPr>
          <a:xfrm>
            <a:off x="8641587" y="2001797"/>
            <a:ext cx="1453355" cy="338554"/>
          </a:xfrm>
          <a:prstGeom prst="rect">
            <a:avLst/>
          </a:prstGeom>
          <a:solidFill>
            <a:schemeClr val="accent1">
              <a:lumMod val="20000"/>
              <a:lumOff val="80000"/>
            </a:schemeClr>
          </a:solidFill>
        </p:spPr>
        <p:txBody>
          <a:bodyPr wrap="square" lIns="91440" tIns="45720" rIns="91440" bIns="45720" rtlCol="0" anchor="t">
            <a:spAutoFit/>
          </a:bodyPr>
          <a:lstStyle/>
          <a:p>
            <a:r>
              <a:rPr lang="en-NZ" sz="1600">
                <a:latin typeface="Arial"/>
                <a:cs typeface="Arial"/>
              </a:rPr>
              <a:t>Middle aged</a:t>
            </a:r>
          </a:p>
        </p:txBody>
      </p:sp>
      <p:sp>
        <p:nvSpPr>
          <p:cNvPr id="22" name="TextBox 21">
            <a:extLst>
              <a:ext uri="{FF2B5EF4-FFF2-40B4-BE49-F238E27FC236}">
                <a16:creationId xmlns:a16="http://schemas.microsoft.com/office/drawing/2014/main" id="{B2931176-E4A4-CCB4-07DF-C28215102B71}"/>
              </a:ext>
            </a:extLst>
          </p:cNvPr>
          <p:cNvSpPr txBox="1"/>
          <p:nvPr/>
        </p:nvSpPr>
        <p:spPr>
          <a:xfrm>
            <a:off x="8641587" y="2559106"/>
            <a:ext cx="2045007" cy="369332"/>
          </a:xfrm>
          <a:prstGeom prst="rect">
            <a:avLst/>
          </a:prstGeom>
          <a:solidFill>
            <a:schemeClr val="accent4">
              <a:lumMod val="20000"/>
              <a:lumOff val="80000"/>
            </a:schemeClr>
          </a:solidFill>
        </p:spPr>
        <p:txBody>
          <a:bodyPr wrap="square" lIns="91440" tIns="45720" rIns="91440" bIns="45720" anchor="t">
            <a:spAutoFit/>
          </a:bodyPr>
          <a:lstStyle/>
          <a:p>
            <a:r>
              <a:rPr lang="en-NZ">
                <a:latin typeface="Arial"/>
                <a:cs typeface="Arial"/>
              </a:rPr>
              <a:t>Calorie restriction</a:t>
            </a:r>
            <a:endParaRPr lang="en-NZ" sz="18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1700E3C-D6B0-4B5E-01B0-E484FF595584}"/>
              </a:ext>
            </a:extLst>
          </p:cNvPr>
          <p:cNvSpPr txBox="1"/>
          <p:nvPr/>
        </p:nvSpPr>
        <p:spPr>
          <a:xfrm>
            <a:off x="8641587" y="4061551"/>
            <a:ext cx="1720726" cy="369332"/>
          </a:xfrm>
          <a:prstGeom prst="rect">
            <a:avLst/>
          </a:prstGeom>
          <a:solidFill>
            <a:schemeClr val="accent2">
              <a:lumMod val="20000"/>
              <a:lumOff val="80000"/>
            </a:schemeClr>
          </a:solidFill>
        </p:spPr>
        <p:txBody>
          <a:bodyPr wrap="square" lIns="91440" tIns="45720" rIns="91440" bIns="45720" anchor="t">
            <a:spAutoFit/>
          </a:bodyPr>
          <a:lstStyle/>
          <a:p>
            <a:r>
              <a:rPr lang="en-NZ">
                <a:solidFill>
                  <a:srgbClr val="000000"/>
                </a:solidFill>
                <a:latin typeface="Arial"/>
                <a:cs typeface="Arial"/>
              </a:rPr>
              <a:t>Usual </a:t>
            </a:r>
            <a:r>
              <a:rPr lang="en-NZ" sz="1800" b="0" i="0">
                <a:solidFill>
                  <a:srgbClr val="000000"/>
                </a:solidFill>
                <a:effectLst/>
                <a:latin typeface="Arial"/>
                <a:cs typeface="Arial"/>
              </a:rPr>
              <a:t>care</a:t>
            </a:r>
            <a:r>
              <a:rPr lang="en-NZ">
                <a:solidFill>
                  <a:srgbClr val="000000"/>
                </a:solidFill>
                <a:latin typeface="Arial"/>
                <a:cs typeface="Arial"/>
              </a:rPr>
              <a:t> </a:t>
            </a:r>
            <a:endParaRPr lang="en-NZ">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BD73891-A39B-F796-D6A7-5BE0BCB9383E}"/>
              </a:ext>
            </a:extLst>
          </p:cNvPr>
          <p:cNvSpPr txBox="1"/>
          <p:nvPr/>
        </p:nvSpPr>
        <p:spPr>
          <a:xfrm>
            <a:off x="8599743" y="5048441"/>
            <a:ext cx="1453355" cy="646331"/>
          </a:xfrm>
          <a:prstGeom prst="rect">
            <a:avLst/>
          </a:prstGeom>
          <a:solidFill>
            <a:schemeClr val="bg2">
              <a:lumMod val="90000"/>
            </a:schemeClr>
          </a:solidFill>
        </p:spPr>
        <p:txBody>
          <a:bodyPr wrap="square" lIns="91440" tIns="45720" rIns="91440" bIns="45720" anchor="t">
            <a:spAutoFit/>
          </a:bodyPr>
          <a:lstStyle/>
          <a:p>
            <a:r>
              <a:rPr lang="en-NZ">
                <a:latin typeface="Arial"/>
                <a:cs typeface="Arial"/>
              </a:rPr>
              <a:t>Myocardial infarction</a:t>
            </a:r>
          </a:p>
        </p:txBody>
      </p:sp>
      <p:sp>
        <p:nvSpPr>
          <p:cNvPr id="26" name="TextBox 25">
            <a:extLst>
              <a:ext uri="{FF2B5EF4-FFF2-40B4-BE49-F238E27FC236}">
                <a16:creationId xmlns:a16="http://schemas.microsoft.com/office/drawing/2014/main" id="{1FBE8EB3-6BEC-9A56-2B58-5239CE94312F}"/>
              </a:ext>
            </a:extLst>
          </p:cNvPr>
          <p:cNvSpPr txBox="1"/>
          <p:nvPr/>
        </p:nvSpPr>
        <p:spPr>
          <a:xfrm>
            <a:off x="8599743" y="4617610"/>
            <a:ext cx="1473801" cy="369332"/>
          </a:xfrm>
          <a:prstGeom prst="rect">
            <a:avLst/>
          </a:prstGeom>
          <a:solidFill>
            <a:schemeClr val="bg2">
              <a:lumMod val="90000"/>
            </a:schemeClr>
          </a:solidFill>
        </p:spPr>
        <p:txBody>
          <a:bodyPr wrap="square" lIns="91440" tIns="45720" rIns="91440" bIns="45720" anchor="t">
            <a:spAutoFit/>
          </a:bodyPr>
          <a:lstStyle/>
          <a:p>
            <a:r>
              <a:rPr lang="en-NZ">
                <a:latin typeface="Arial"/>
                <a:cs typeface="Arial"/>
              </a:rPr>
              <a:t>Heart attack</a:t>
            </a:r>
            <a:endParaRPr lang="en-US"/>
          </a:p>
        </p:txBody>
      </p:sp>
      <p:sp>
        <p:nvSpPr>
          <p:cNvPr id="38" name="TextBox 37">
            <a:extLst>
              <a:ext uri="{FF2B5EF4-FFF2-40B4-BE49-F238E27FC236}">
                <a16:creationId xmlns:a16="http://schemas.microsoft.com/office/drawing/2014/main" id="{E1ADECB0-BA80-D475-32D1-1523046637A2}"/>
              </a:ext>
            </a:extLst>
          </p:cNvPr>
          <p:cNvSpPr txBox="1"/>
          <p:nvPr/>
        </p:nvSpPr>
        <p:spPr>
          <a:xfrm>
            <a:off x="10146333" y="5030792"/>
            <a:ext cx="1787452" cy="646331"/>
          </a:xfrm>
          <a:prstGeom prst="rect">
            <a:avLst/>
          </a:prstGeom>
          <a:solidFill>
            <a:schemeClr val="bg2">
              <a:lumMod val="90000"/>
            </a:schemeClr>
          </a:solidFill>
        </p:spPr>
        <p:txBody>
          <a:bodyPr wrap="square" lIns="91440" tIns="45720" rIns="91440" bIns="45720" anchor="t">
            <a:spAutoFit/>
          </a:bodyPr>
          <a:lstStyle/>
          <a:p>
            <a:r>
              <a:rPr lang="en-NZ">
                <a:latin typeface="Arial"/>
                <a:cs typeface="Arial"/>
              </a:rPr>
              <a:t>Cardiovascular stroke</a:t>
            </a:r>
            <a:endParaRPr lang="en-US"/>
          </a:p>
        </p:txBody>
      </p:sp>
      <p:sp>
        <p:nvSpPr>
          <p:cNvPr id="41" name="TextBox 40">
            <a:extLst>
              <a:ext uri="{FF2B5EF4-FFF2-40B4-BE49-F238E27FC236}">
                <a16:creationId xmlns:a16="http://schemas.microsoft.com/office/drawing/2014/main" id="{851E3259-7A22-7141-AF80-06FB7BBBCE2E}"/>
              </a:ext>
            </a:extLst>
          </p:cNvPr>
          <p:cNvSpPr txBox="1"/>
          <p:nvPr/>
        </p:nvSpPr>
        <p:spPr>
          <a:xfrm>
            <a:off x="11387463" y="5771108"/>
            <a:ext cx="674312" cy="369332"/>
          </a:xfrm>
          <a:prstGeom prst="rect">
            <a:avLst/>
          </a:prstGeom>
          <a:solidFill>
            <a:schemeClr val="bg2">
              <a:lumMod val="90000"/>
            </a:schemeClr>
          </a:solidFill>
        </p:spPr>
        <p:txBody>
          <a:bodyPr wrap="square" lIns="91440" tIns="45720" rIns="91440" bIns="45720" anchor="t">
            <a:spAutoFit/>
          </a:bodyPr>
          <a:lstStyle/>
          <a:p>
            <a:r>
              <a:rPr lang="en-NZ">
                <a:latin typeface="Arial"/>
                <a:cs typeface="Arial"/>
              </a:rPr>
              <a:t>Risk </a:t>
            </a:r>
            <a:endParaRPr lang="en-US"/>
          </a:p>
        </p:txBody>
      </p:sp>
      <p:sp>
        <p:nvSpPr>
          <p:cNvPr id="43" name="TextBox 42">
            <a:extLst>
              <a:ext uri="{FF2B5EF4-FFF2-40B4-BE49-F238E27FC236}">
                <a16:creationId xmlns:a16="http://schemas.microsoft.com/office/drawing/2014/main" id="{213B1287-8E9D-D678-517C-7A4DFCD1E3FA}"/>
              </a:ext>
            </a:extLst>
          </p:cNvPr>
          <p:cNvSpPr txBox="1"/>
          <p:nvPr/>
        </p:nvSpPr>
        <p:spPr>
          <a:xfrm>
            <a:off x="9979558" y="5763919"/>
            <a:ext cx="1330027" cy="383710"/>
          </a:xfrm>
          <a:prstGeom prst="rect">
            <a:avLst/>
          </a:prstGeom>
          <a:solidFill>
            <a:schemeClr val="bg2">
              <a:lumMod val="90000"/>
            </a:schemeClr>
          </a:solidFill>
        </p:spPr>
        <p:txBody>
          <a:bodyPr wrap="square" lIns="91440" tIns="45720" rIns="91440" bIns="45720" anchor="t">
            <a:spAutoFit/>
          </a:bodyPr>
          <a:lstStyle/>
          <a:p>
            <a:r>
              <a:rPr lang="en-NZ">
                <a:latin typeface="Arial"/>
                <a:cs typeface="Arial"/>
              </a:rPr>
              <a:t>Prevention </a:t>
            </a:r>
            <a:endParaRPr lang="en-US"/>
          </a:p>
        </p:txBody>
      </p:sp>
      <p:sp>
        <p:nvSpPr>
          <p:cNvPr id="45" name="TextBox 44">
            <a:extLst>
              <a:ext uri="{FF2B5EF4-FFF2-40B4-BE49-F238E27FC236}">
                <a16:creationId xmlns:a16="http://schemas.microsoft.com/office/drawing/2014/main" id="{92FCC0A9-7188-7F18-01EE-A007E9711BA8}"/>
              </a:ext>
            </a:extLst>
          </p:cNvPr>
          <p:cNvSpPr txBox="1"/>
          <p:nvPr/>
        </p:nvSpPr>
        <p:spPr>
          <a:xfrm>
            <a:off x="8599743" y="5763920"/>
            <a:ext cx="1301273" cy="383709"/>
          </a:xfrm>
          <a:prstGeom prst="rect">
            <a:avLst/>
          </a:prstGeom>
          <a:solidFill>
            <a:schemeClr val="bg2">
              <a:lumMod val="90000"/>
            </a:schemeClr>
          </a:solidFill>
        </p:spPr>
        <p:txBody>
          <a:bodyPr wrap="square" lIns="91440" tIns="45720" rIns="91440" bIns="45720" anchor="t">
            <a:spAutoFit/>
          </a:bodyPr>
          <a:lstStyle/>
          <a:p>
            <a:r>
              <a:rPr lang="en-NZ">
                <a:latin typeface="Arial"/>
                <a:cs typeface="Arial"/>
              </a:rPr>
              <a:t>Reduction </a:t>
            </a:r>
            <a:endParaRPr lang="en-US"/>
          </a:p>
        </p:txBody>
      </p:sp>
      <p:sp>
        <p:nvSpPr>
          <p:cNvPr id="47" name="TextBox 46">
            <a:extLst>
              <a:ext uri="{FF2B5EF4-FFF2-40B4-BE49-F238E27FC236}">
                <a16:creationId xmlns:a16="http://schemas.microsoft.com/office/drawing/2014/main" id="{1B759FAB-467D-3D73-1032-864ADF0756E2}"/>
              </a:ext>
            </a:extLst>
          </p:cNvPr>
          <p:cNvSpPr txBox="1"/>
          <p:nvPr/>
        </p:nvSpPr>
        <p:spPr>
          <a:xfrm>
            <a:off x="9924047" y="3395893"/>
            <a:ext cx="707914" cy="369332"/>
          </a:xfrm>
          <a:prstGeom prst="rect">
            <a:avLst/>
          </a:prstGeom>
          <a:solidFill>
            <a:schemeClr val="accent4">
              <a:lumMod val="20000"/>
              <a:lumOff val="80000"/>
            </a:schemeClr>
          </a:solidFill>
        </p:spPr>
        <p:txBody>
          <a:bodyPr wrap="square" lIns="91440" tIns="45720" rIns="91440" bIns="45720" anchor="t">
            <a:spAutoFit/>
          </a:bodyPr>
          <a:lstStyle/>
          <a:p>
            <a:r>
              <a:rPr lang="en-NZ">
                <a:latin typeface="Arial"/>
                <a:cs typeface="Arial"/>
              </a:rPr>
              <a:t>Diet </a:t>
            </a:r>
            <a:endParaRPr lang="en-US"/>
          </a:p>
        </p:txBody>
      </p:sp>
      <p:sp>
        <p:nvSpPr>
          <p:cNvPr id="49" name="TextBox 48">
            <a:extLst>
              <a:ext uri="{FF2B5EF4-FFF2-40B4-BE49-F238E27FC236}">
                <a16:creationId xmlns:a16="http://schemas.microsoft.com/office/drawing/2014/main" id="{6AE3DECE-C86B-58CC-C339-09FCBD90F7AF}"/>
              </a:ext>
            </a:extLst>
          </p:cNvPr>
          <p:cNvSpPr txBox="1"/>
          <p:nvPr/>
        </p:nvSpPr>
        <p:spPr>
          <a:xfrm>
            <a:off x="10818319" y="3395893"/>
            <a:ext cx="1130832" cy="369332"/>
          </a:xfrm>
          <a:prstGeom prst="rect">
            <a:avLst/>
          </a:prstGeom>
          <a:solidFill>
            <a:schemeClr val="accent4">
              <a:lumMod val="20000"/>
              <a:lumOff val="80000"/>
            </a:schemeClr>
          </a:solidFill>
        </p:spPr>
        <p:txBody>
          <a:bodyPr wrap="square" lIns="91440" tIns="45720" rIns="91440" bIns="45720" anchor="t">
            <a:spAutoFit/>
          </a:bodyPr>
          <a:lstStyle/>
          <a:p>
            <a:r>
              <a:rPr lang="en-NZ">
                <a:latin typeface="Arial"/>
                <a:cs typeface="Arial"/>
              </a:rPr>
              <a:t>Nutrition</a:t>
            </a:r>
            <a:endParaRPr lang="en-US"/>
          </a:p>
        </p:txBody>
      </p:sp>
      <p:sp>
        <p:nvSpPr>
          <p:cNvPr id="11" name="TextBox 10">
            <a:extLst>
              <a:ext uri="{FF2B5EF4-FFF2-40B4-BE49-F238E27FC236}">
                <a16:creationId xmlns:a16="http://schemas.microsoft.com/office/drawing/2014/main" id="{11086D31-285D-93BD-F8E9-B27E423C6730}"/>
              </a:ext>
            </a:extLst>
          </p:cNvPr>
          <p:cNvSpPr txBox="1"/>
          <p:nvPr/>
        </p:nvSpPr>
        <p:spPr>
          <a:xfrm>
            <a:off x="8641587" y="3395893"/>
            <a:ext cx="1096102" cy="369332"/>
          </a:xfrm>
          <a:prstGeom prst="rect">
            <a:avLst/>
          </a:prstGeom>
          <a:solidFill>
            <a:schemeClr val="accent4">
              <a:lumMod val="20000"/>
              <a:lumOff val="80000"/>
            </a:schemeClr>
          </a:solidFill>
        </p:spPr>
        <p:txBody>
          <a:bodyPr wrap="square" lIns="91440" tIns="45720" rIns="91440" bIns="45720" anchor="t">
            <a:spAutoFit/>
          </a:bodyPr>
          <a:lstStyle/>
          <a:p>
            <a:r>
              <a:rPr lang="en-NZ">
                <a:latin typeface="Arial"/>
                <a:cs typeface="Arial"/>
              </a:rPr>
              <a:t>Fasting </a:t>
            </a:r>
            <a:endParaRPr lang="en-US"/>
          </a:p>
        </p:txBody>
      </p:sp>
      <p:sp>
        <p:nvSpPr>
          <p:cNvPr id="13" name="TextBox 12">
            <a:extLst>
              <a:ext uri="{FF2B5EF4-FFF2-40B4-BE49-F238E27FC236}">
                <a16:creationId xmlns:a16="http://schemas.microsoft.com/office/drawing/2014/main" id="{D6830ED8-E790-BB90-4A5D-7276397688FE}"/>
              </a:ext>
            </a:extLst>
          </p:cNvPr>
          <p:cNvSpPr txBox="1"/>
          <p:nvPr/>
        </p:nvSpPr>
        <p:spPr>
          <a:xfrm>
            <a:off x="8641587" y="2973809"/>
            <a:ext cx="2720742" cy="369332"/>
          </a:xfrm>
          <a:prstGeom prst="rect">
            <a:avLst/>
          </a:prstGeom>
          <a:solidFill>
            <a:schemeClr val="accent4">
              <a:lumMod val="20000"/>
              <a:lumOff val="80000"/>
            </a:schemeClr>
          </a:solidFill>
        </p:spPr>
        <p:txBody>
          <a:bodyPr wrap="square" lIns="91440" tIns="45720" rIns="91440" bIns="45720" anchor="t">
            <a:spAutoFit/>
          </a:bodyPr>
          <a:lstStyle/>
          <a:p>
            <a:r>
              <a:rPr lang="en-NZ">
                <a:latin typeface="Arial"/>
                <a:cs typeface="Arial"/>
              </a:rPr>
              <a:t>Time restricted feeding</a:t>
            </a:r>
            <a:endParaRPr lang="en-US"/>
          </a:p>
        </p:txBody>
      </p:sp>
      <p:sp>
        <p:nvSpPr>
          <p:cNvPr id="24" name="Freeform: Shape 23">
            <a:extLst>
              <a:ext uri="{FF2B5EF4-FFF2-40B4-BE49-F238E27FC236}">
                <a16:creationId xmlns:a16="http://schemas.microsoft.com/office/drawing/2014/main" id="{7F444E28-6AC9-C35A-61D9-436CF9AD4F4B}"/>
              </a:ext>
            </a:extLst>
          </p:cNvPr>
          <p:cNvSpPr/>
          <p:nvPr/>
        </p:nvSpPr>
        <p:spPr>
          <a:xfrm>
            <a:off x="2169131" y="1774731"/>
            <a:ext cx="3328109" cy="777971"/>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chemeClr val="accent1">
              <a:lumMod val="20000"/>
              <a:lumOff val="8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6"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Patient Population</a:t>
            </a:r>
          </a:p>
        </p:txBody>
      </p:sp>
      <p:sp>
        <p:nvSpPr>
          <p:cNvPr id="25" name="Freeform: Shape 24">
            <a:extLst>
              <a:ext uri="{FF2B5EF4-FFF2-40B4-BE49-F238E27FC236}">
                <a16:creationId xmlns:a16="http://schemas.microsoft.com/office/drawing/2014/main" id="{790D000A-5311-24DF-A9DD-5C521250EF85}"/>
              </a:ext>
            </a:extLst>
          </p:cNvPr>
          <p:cNvSpPr/>
          <p:nvPr/>
        </p:nvSpPr>
        <p:spPr>
          <a:xfrm>
            <a:off x="297070" y="1677483"/>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P</a:t>
            </a:r>
          </a:p>
        </p:txBody>
      </p:sp>
      <p:sp>
        <p:nvSpPr>
          <p:cNvPr id="29" name="Freeform: Shape 28">
            <a:extLst>
              <a:ext uri="{FF2B5EF4-FFF2-40B4-BE49-F238E27FC236}">
                <a16:creationId xmlns:a16="http://schemas.microsoft.com/office/drawing/2014/main" id="{DA3B4EAB-4056-A159-7EF9-7826EAFA5AC9}"/>
              </a:ext>
            </a:extLst>
          </p:cNvPr>
          <p:cNvSpPr/>
          <p:nvPr/>
        </p:nvSpPr>
        <p:spPr>
          <a:xfrm>
            <a:off x="2169131" y="2795819"/>
            <a:ext cx="3328109" cy="777971"/>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chemeClr val="accent4">
              <a:lumMod val="20000"/>
              <a:lumOff val="8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6"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Intervention or Exposure</a:t>
            </a:r>
          </a:p>
        </p:txBody>
      </p:sp>
      <p:sp>
        <p:nvSpPr>
          <p:cNvPr id="30" name="Freeform: Shape 29">
            <a:extLst>
              <a:ext uri="{FF2B5EF4-FFF2-40B4-BE49-F238E27FC236}">
                <a16:creationId xmlns:a16="http://schemas.microsoft.com/office/drawing/2014/main" id="{FFF3D213-6FFC-8978-903C-718B6741E54B}"/>
              </a:ext>
            </a:extLst>
          </p:cNvPr>
          <p:cNvSpPr/>
          <p:nvPr/>
        </p:nvSpPr>
        <p:spPr>
          <a:xfrm>
            <a:off x="297070" y="2698571"/>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I</a:t>
            </a:r>
          </a:p>
        </p:txBody>
      </p:sp>
      <p:sp>
        <p:nvSpPr>
          <p:cNvPr id="31" name="Freeform: Shape 30">
            <a:extLst>
              <a:ext uri="{FF2B5EF4-FFF2-40B4-BE49-F238E27FC236}">
                <a16:creationId xmlns:a16="http://schemas.microsoft.com/office/drawing/2014/main" id="{203B6D8B-A813-8BF7-7704-78AEADD4914D}"/>
              </a:ext>
            </a:extLst>
          </p:cNvPr>
          <p:cNvSpPr/>
          <p:nvPr/>
        </p:nvSpPr>
        <p:spPr>
          <a:xfrm>
            <a:off x="2169131" y="3816906"/>
            <a:ext cx="3328109" cy="777972"/>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chemeClr val="accent2">
              <a:lumMod val="20000"/>
              <a:lumOff val="8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7"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Comparison</a:t>
            </a:r>
          </a:p>
        </p:txBody>
      </p:sp>
      <p:sp>
        <p:nvSpPr>
          <p:cNvPr id="33" name="Freeform: Shape 32">
            <a:extLst>
              <a:ext uri="{FF2B5EF4-FFF2-40B4-BE49-F238E27FC236}">
                <a16:creationId xmlns:a16="http://schemas.microsoft.com/office/drawing/2014/main" id="{5FF69FBC-3035-133C-719C-8922D06E4D9C}"/>
              </a:ext>
            </a:extLst>
          </p:cNvPr>
          <p:cNvSpPr/>
          <p:nvPr/>
        </p:nvSpPr>
        <p:spPr>
          <a:xfrm>
            <a:off x="297070" y="3719659"/>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C</a:t>
            </a:r>
          </a:p>
        </p:txBody>
      </p:sp>
      <p:sp>
        <p:nvSpPr>
          <p:cNvPr id="34" name="Freeform: Shape 33">
            <a:extLst>
              <a:ext uri="{FF2B5EF4-FFF2-40B4-BE49-F238E27FC236}">
                <a16:creationId xmlns:a16="http://schemas.microsoft.com/office/drawing/2014/main" id="{6BB990CA-CA86-7538-5E6E-76FB3436524E}"/>
              </a:ext>
            </a:extLst>
          </p:cNvPr>
          <p:cNvSpPr/>
          <p:nvPr/>
        </p:nvSpPr>
        <p:spPr>
          <a:xfrm>
            <a:off x="2169131" y="4837994"/>
            <a:ext cx="3328109" cy="777972"/>
          </a:xfrm>
          <a:custGeom>
            <a:avLst/>
            <a:gdLst>
              <a:gd name="connsiteX0" fmla="*/ 129664 w 777971"/>
              <a:gd name="connsiteY0" fmla="*/ 0 h 3328109"/>
              <a:gd name="connsiteX1" fmla="*/ 648307 w 777971"/>
              <a:gd name="connsiteY1" fmla="*/ 0 h 3328109"/>
              <a:gd name="connsiteX2" fmla="*/ 777971 w 777971"/>
              <a:gd name="connsiteY2" fmla="*/ 129664 h 3328109"/>
              <a:gd name="connsiteX3" fmla="*/ 777971 w 777971"/>
              <a:gd name="connsiteY3" fmla="*/ 3328109 h 3328109"/>
              <a:gd name="connsiteX4" fmla="*/ 777971 w 777971"/>
              <a:gd name="connsiteY4" fmla="*/ 3328109 h 3328109"/>
              <a:gd name="connsiteX5" fmla="*/ 0 w 777971"/>
              <a:gd name="connsiteY5" fmla="*/ 3328109 h 3328109"/>
              <a:gd name="connsiteX6" fmla="*/ 0 w 777971"/>
              <a:gd name="connsiteY6" fmla="*/ 3328109 h 3328109"/>
              <a:gd name="connsiteX7" fmla="*/ 0 w 777971"/>
              <a:gd name="connsiteY7" fmla="*/ 129664 h 3328109"/>
              <a:gd name="connsiteX8" fmla="*/ 129664 w 777971"/>
              <a:gd name="connsiteY8" fmla="*/ 0 h 33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71" h="3328109">
                <a:moveTo>
                  <a:pt x="777971" y="554696"/>
                </a:moveTo>
                <a:lnTo>
                  <a:pt x="777971" y="2773413"/>
                </a:lnTo>
                <a:cubicBezTo>
                  <a:pt x="777971" y="3079760"/>
                  <a:pt x="764401" y="3328107"/>
                  <a:pt x="747661" y="3328107"/>
                </a:cubicBezTo>
                <a:lnTo>
                  <a:pt x="0" y="3328107"/>
                </a:lnTo>
                <a:lnTo>
                  <a:pt x="0" y="3328107"/>
                </a:lnTo>
                <a:lnTo>
                  <a:pt x="0" y="2"/>
                </a:lnTo>
                <a:lnTo>
                  <a:pt x="0" y="2"/>
                </a:lnTo>
                <a:lnTo>
                  <a:pt x="747661" y="2"/>
                </a:lnTo>
                <a:cubicBezTo>
                  <a:pt x="764401" y="2"/>
                  <a:pt x="777971" y="248349"/>
                  <a:pt x="777971" y="554696"/>
                </a:cubicBezTo>
                <a:close/>
              </a:path>
            </a:pathLst>
          </a:custGeom>
          <a:solidFill>
            <a:schemeClr val="bg2">
              <a:lumMod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1441" tIns="83697" rIns="129416" bIns="83698" numCol="1" spcCol="1270" anchor="ctr" anchorCtr="0">
            <a:noAutofit/>
          </a:bodyPr>
          <a:lstStyle/>
          <a:p>
            <a:pPr marL="228600" lvl="1" indent="-228600" algn="l" defTabSz="1066800">
              <a:lnSpc>
                <a:spcPct val="90000"/>
              </a:lnSpc>
              <a:spcBef>
                <a:spcPct val="0"/>
              </a:spcBef>
              <a:spcAft>
                <a:spcPct val="15000"/>
              </a:spcAft>
              <a:buNone/>
            </a:pPr>
            <a:r>
              <a:rPr lang="en-NZ" sz="2000" kern="1200">
                <a:latin typeface="Arial"/>
                <a:cs typeface="Arial"/>
              </a:rPr>
              <a:t>Outcome measures</a:t>
            </a:r>
          </a:p>
        </p:txBody>
      </p:sp>
      <p:sp>
        <p:nvSpPr>
          <p:cNvPr id="36" name="Freeform: Shape 35">
            <a:extLst>
              <a:ext uri="{FF2B5EF4-FFF2-40B4-BE49-F238E27FC236}">
                <a16:creationId xmlns:a16="http://schemas.microsoft.com/office/drawing/2014/main" id="{D7DE7689-8423-1BF8-00B5-B19CE628E09E}"/>
              </a:ext>
            </a:extLst>
          </p:cNvPr>
          <p:cNvSpPr/>
          <p:nvPr/>
        </p:nvSpPr>
        <p:spPr>
          <a:xfrm>
            <a:off x="297070" y="4740747"/>
            <a:ext cx="1872061" cy="972464"/>
          </a:xfrm>
          <a:custGeom>
            <a:avLst/>
            <a:gdLst>
              <a:gd name="connsiteX0" fmla="*/ 0 w 1872061"/>
              <a:gd name="connsiteY0" fmla="*/ 162081 h 972464"/>
              <a:gd name="connsiteX1" fmla="*/ 162081 w 1872061"/>
              <a:gd name="connsiteY1" fmla="*/ 0 h 972464"/>
              <a:gd name="connsiteX2" fmla="*/ 1709980 w 1872061"/>
              <a:gd name="connsiteY2" fmla="*/ 0 h 972464"/>
              <a:gd name="connsiteX3" fmla="*/ 1872061 w 1872061"/>
              <a:gd name="connsiteY3" fmla="*/ 162081 h 972464"/>
              <a:gd name="connsiteX4" fmla="*/ 1872061 w 1872061"/>
              <a:gd name="connsiteY4" fmla="*/ 810383 h 972464"/>
              <a:gd name="connsiteX5" fmla="*/ 1709980 w 1872061"/>
              <a:gd name="connsiteY5" fmla="*/ 972464 h 972464"/>
              <a:gd name="connsiteX6" fmla="*/ 162081 w 1872061"/>
              <a:gd name="connsiteY6" fmla="*/ 972464 h 972464"/>
              <a:gd name="connsiteX7" fmla="*/ 0 w 1872061"/>
              <a:gd name="connsiteY7" fmla="*/ 810383 h 972464"/>
              <a:gd name="connsiteX8" fmla="*/ 0 w 1872061"/>
              <a:gd name="connsiteY8" fmla="*/ 162081 h 97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061" h="972464">
                <a:moveTo>
                  <a:pt x="0" y="162081"/>
                </a:moveTo>
                <a:cubicBezTo>
                  <a:pt x="0" y="72566"/>
                  <a:pt x="72566" y="0"/>
                  <a:pt x="162081" y="0"/>
                </a:cubicBezTo>
                <a:lnTo>
                  <a:pt x="1709980" y="0"/>
                </a:lnTo>
                <a:cubicBezTo>
                  <a:pt x="1799495" y="0"/>
                  <a:pt x="1872061" y="72566"/>
                  <a:pt x="1872061" y="162081"/>
                </a:cubicBezTo>
                <a:lnTo>
                  <a:pt x="1872061" y="810383"/>
                </a:lnTo>
                <a:cubicBezTo>
                  <a:pt x="1872061" y="899898"/>
                  <a:pt x="1799495" y="972464"/>
                  <a:pt x="1709980" y="972464"/>
                </a:cubicBezTo>
                <a:lnTo>
                  <a:pt x="162081" y="972464"/>
                </a:lnTo>
                <a:cubicBezTo>
                  <a:pt x="72566" y="972464"/>
                  <a:pt x="0" y="899898"/>
                  <a:pt x="0" y="810383"/>
                </a:cubicBezTo>
                <a:lnTo>
                  <a:pt x="0" y="162081"/>
                </a:lnTo>
                <a:close/>
              </a:path>
            </a:pathLst>
          </a:custGeom>
          <a:solidFill>
            <a:schemeClr val="bg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162" tIns="140817" rIns="234162" bIns="140817" numCol="1" spcCol="1270" anchor="ctr" anchorCtr="0">
            <a:noAutofit/>
          </a:bodyPr>
          <a:lstStyle/>
          <a:p>
            <a:pPr marL="0" lvl="0" indent="0" algn="ctr" defTabSz="2178050">
              <a:lnSpc>
                <a:spcPct val="90000"/>
              </a:lnSpc>
              <a:spcBef>
                <a:spcPct val="0"/>
              </a:spcBef>
              <a:spcAft>
                <a:spcPct val="35000"/>
              </a:spcAft>
              <a:buNone/>
            </a:pPr>
            <a:r>
              <a:rPr lang="en-NZ" sz="4900" kern="1200">
                <a:latin typeface="Arial"/>
                <a:cs typeface="Arial"/>
              </a:rPr>
              <a:t>O</a:t>
            </a:r>
          </a:p>
        </p:txBody>
      </p:sp>
      <p:sp>
        <p:nvSpPr>
          <p:cNvPr id="44" name="Title 14">
            <a:extLst>
              <a:ext uri="{FF2B5EF4-FFF2-40B4-BE49-F238E27FC236}">
                <a16:creationId xmlns:a16="http://schemas.microsoft.com/office/drawing/2014/main" id="{CA63F885-02A2-7A68-C149-036F6A36B31F}"/>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Finding keywords using your PICO</a:t>
            </a:r>
          </a:p>
        </p:txBody>
      </p:sp>
      <p:grpSp>
        <p:nvGrpSpPr>
          <p:cNvPr id="3" name="Group 2">
            <a:extLst>
              <a:ext uri="{FF2B5EF4-FFF2-40B4-BE49-F238E27FC236}">
                <a16:creationId xmlns:a16="http://schemas.microsoft.com/office/drawing/2014/main" id="{B965749D-E7F7-438B-7337-A1A454E36DAF}"/>
              </a:ext>
            </a:extLst>
          </p:cNvPr>
          <p:cNvGrpSpPr/>
          <p:nvPr/>
        </p:nvGrpSpPr>
        <p:grpSpPr>
          <a:xfrm>
            <a:off x="-7816" y="6224321"/>
            <a:ext cx="12221305" cy="650730"/>
            <a:chOff x="-7816" y="6224321"/>
            <a:chExt cx="12221305" cy="650730"/>
          </a:xfrm>
        </p:grpSpPr>
        <p:sp>
          <p:nvSpPr>
            <p:cNvPr id="4" name="Rectangle 3">
              <a:extLst>
                <a:ext uri="{FF2B5EF4-FFF2-40B4-BE49-F238E27FC236}">
                  <a16:creationId xmlns:a16="http://schemas.microsoft.com/office/drawing/2014/main" id="{24E26C53-ED0C-4C6F-4F5C-3DF970482D64}"/>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descr="A blue and white logo&#10;&#10;Description automatically generated">
              <a:extLst>
                <a:ext uri="{FF2B5EF4-FFF2-40B4-BE49-F238E27FC236}">
                  <a16:creationId xmlns:a16="http://schemas.microsoft.com/office/drawing/2014/main" id="{41E91C09-679C-1BE4-37D4-0779F58125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583395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additive="base">
                                        <p:cTn id="37" dur="500" fill="hold"/>
                                        <p:tgtEl>
                                          <p:spTgt spid="49"/>
                                        </p:tgtEl>
                                        <p:attrNameLst>
                                          <p:attrName>ppt_x</p:attrName>
                                        </p:attrNameLst>
                                      </p:cBhvr>
                                      <p:tavLst>
                                        <p:tav tm="0">
                                          <p:val>
                                            <p:strVal val="#ppt_x"/>
                                          </p:val>
                                        </p:tav>
                                        <p:tav tm="100000">
                                          <p:val>
                                            <p:strVal val="#ppt_x"/>
                                          </p:val>
                                        </p:tav>
                                      </p:tavLst>
                                    </p:anim>
                                    <p:anim calcmode="lin" valueType="num">
                                      <p:cBhvr additive="base">
                                        <p:cTn id="3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ppt_x"/>
                                          </p:val>
                                        </p:tav>
                                        <p:tav tm="100000">
                                          <p:val>
                                            <p:strVal val="#ppt_x"/>
                                          </p:val>
                                        </p:tav>
                                      </p:tavLst>
                                    </p:anim>
                                    <p:anim calcmode="lin" valueType="num">
                                      <p:cBhvr additive="base">
                                        <p:cTn id="6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500" fill="hold"/>
                                        <p:tgtEl>
                                          <p:spTgt spid="43"/>
                                        </p:tgtEl>
                                        <p:attrNameLst>
                                          <p:attrName>ppt_x</p:attrName>
                                        </p:attrNameLst>
                                      </p:cBhvr>
                                      <p:tavLst>
                                        <p:tav tm="0">
                                          <p:val>
                                            <p:strVal val="#ppt_x"/>
                                          </p:val>
                                        </p:tav>
                                        <p:tav tm="100000">
                                          <p:val>
                                            <p:strVal val="#ppt_x"/>
                                          </p:val>
                                        </p:tav>
                                      </p:tavLst>
                                    </p:anim>
                                    <p:anim calcmode="lin" valueType="num">
                                      <p:cBhvr additive="base">
                                        <p:cTn id="7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1" grpId="0" animBg="1"/>
      <p:bldP spid="28" grpId="0" animBg="1"/>
      <p:bldP spid="26" grpId="0" animBg="1"/>
      <p:bldP spid="38" grpId="0" animBg="1"/>
      <p:bldP spid="41" grpId="0" animBg="1"/>
      <p:bldP spid="43" grpId="0" animBg="1"/>
      <p:bldP spid="45" grpId="0" animBg="1"/>
      <p:bldP spid="47" grpId="0" animBg="1"/>
      <p:bldP spid="49" grpId="0" animBg="1"/>
      <p:bldP spid="11" grpId="0" animBg="1"/>
      <p:bldP spid="13"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DF052C-91E7-D5E6-DE93-6F27174B542D}"/>
              </a:ext>
            </a:extLst>
          </p:cNvPr>
          <p:cNvSpPr/>
          <p:nvPr/>
        </p:nvSpPr>
        <p:spPr>
          <a:xfrm>
            <a:off x="0" y="0"/>
            <a:ext cx="12192000" cy="11064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aphicFrame>
        <p:nvGraphicFramePr>
          <p:cNvPr id="3" name="Table 2">
            <a:extLst>
              <a:ext uri="{FF2B5EF4-FFF2-40B4-BE49-F238E27FC236}">
                <a16:creationId xmlns:a16="http://schemas.microsoft.com/office/drawing/2014/main" id="{9AF4ABAB-6629-D16D-63C3-EFBE78BC2E0C}"/>
              </a:ext>
            </a:extLst>
          </p:cNvPr>
          <p:cNvGraphicFramePr>
            <a:graphicFrameLocks noGrp="1"/>
          </p:cNvGraphicFramePr>
          <p:nvPr>
            <p:extLst>
              <p:ext uri="{D42A27DB-BD31-4B8C-83A1-F6EECF244321}">
                <p14:modId xmlns:p14="http://schemas.microsoft.com/office/powerpoint/2010/main" val="3506261735"/>
              </p:ext>
            </p:extLst>
          </p:nvPr>
        </p:nvGraphicFramePr>
        <p:xfrm>
          <a:off x="569080" y="1096050"/>
          <a:ext cx="11059781" cy="5055652"/>
        </p:xfrm>
        <a:graphic>
          <a:graphicData uri="http://schemas.openxmlformats.org/drawingml/2006/table">
            <a:tbl>
              <a:tblPr/>
              <a:tblGrid>
                <a:gridCol w="1936598">
                  <a:extLst>
                    <a:ext uri="{9D8B030D-6E8A-4147-A177-3AD203B41FA5}">
                      <a16:colId xmlns:a16="http://schemas.microsoft.com/office/drawing/2014/main" val="2289386010"/>
                    </a:ext>
                  </a:extLst>
                </a:gridCol>
                <a:gridCol w="2284578">
                  <a:extLst>
                    <a:ext uri="{9D8B030D-6E8A-4147-A177-3AD203B41FA5}">
                      <a16:colId xmlns:a16="http://schemas.microsoft.com/office/drawing/2014/main" val="2251080212"/>
                    </a:ext>
                  </a:extLst>
                </a:gridCol>
                <a:gridCol w="2420747">
                  <a:extLst>
                    <a:ext uri="{9D8B030D-6E8A-4147-A177-3AD203B41FA5}">
                      <a16:colId xmlns:a16="http://schemas.microsoft.com/office/drawing/2014/main" val="3999297978"/>
                    </a:ext>
                  </a:extLst>
                </a:gridCol>
                <a:gridCol w="2208929">
                  <a:extLst>
                    <a:ext uri="{9D8B030D-6E8A-4147-A177-3AD203B41FA5}">
                      <a16:colId xmlns:a16="http://schemas.microsoft.com/office/drawing/2014/main" val="3447300438"/>
                    </a:ext>
                  </a:extLst>
                </a:gridCol>
                <a:gridCol w="2208929">
                  <a:extLst>
                    <a:ext uri="{9D8B030D-6E8A-4147-A177-3AD203B41FA5}">
                      <a16:colId xmlns:a16="http://schemas.microsoft.com/office/drawing/2014/main" val="579972389"/>
                    </a:ext>
                  </a:extLst>
                </a:gridCol>
              </a:tblGrid>
              <a:tr h="730040">
                <a:tc>
                  <a:txBody>
                    <a:bodyPr/>
                    <a:lstStyle/>
                    <a:p>
                      <a:pPr algn="l" fontAlgn="auto"/>
                      <a:r>
                        <a:rPr lang="en-NZ" sz="1800" b="1"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1: </a:t>
                      </a:r>
                      <a:endParaRPr lang="en-US">
                        <a:solidFill>
                          <a:schemeClr val="tx1">
                            <a:lumMod val="75000"/>
                            <a:lumOff val="25000"/>
                          </a:schemeClr>
                        </a:solidFill>
                        <a:latin typeface="Arial"/>
                      </a:endParaRPr>
                    </a:p>
                    <a:p>
                      <a:pPr lvl="0" algn="l">
                        <a:buNone/>
                      </a:pPr>
                      <a:r>
                        <a:rPr lang="en-NZ" sz="1800" b="1" i="0">
                          <a:solidFill>
                            <a:schemeClr val="tx1">
                              <a:lumMod val="75000"/>
                              <a:lumOff val="25000"/>
                            </a:schemeClr>
                          </a:solidFill>
                          <a:effectLst/>
                          <a:latin typeface="Arial"/>
                        </a:rPr>
                        <a:t>Adult</a:t>
                      </a:r>
                      <a:endParaRPr lang="en-US">
                        <a:solidFill>
                          <a:schemeClr val="tx1">
                            <a:lumMod val="75000"/>
                            <a:lumOff val="25000"/>
                          </a:schemeClr>
                        </a:solidFill>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2: Intermittent Fasting</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3: </a:t>
                      </a:r>
                      <a:endParaRPr lang="en-US">
                        <a:solidFill>
                          <a:schemeClr val="tx1">
                            <a:lumMod val="75000"/>
                            <a:lumOff val="25000"/>
                          </a:schemeClr>
                        </a:solidFill>
                        <a:latin typeface="Arial"/>
                      </a:endParaRPr>
                    </a:p>
                    <a:p>
                      <a:pPr lvl="0" algn="l">
                        <a:buNone/>
                      </a:pPr>
                      <a:r>
                        <a:rPr lang="en-NZ" sz="1800" b="1" i="0">
                          <a:solidFill>
                            <a:schemeClr val="tx1">
                              <a:lumMod val="75000"/>
                              <a:lumOff val="25000"/>
                            </a:schemeClr>
                          </a:solidFill>
                          <a:effectLst/>
                          <a:latin typeface="Arial"/>
                        </a:rPr>
                        <a:t>Heart Attack</a:t>
                      </a:r>
                      <a:endParaRPr lang="en-US">
                        <a:solidFill>
                          <a:schemeClr val="tx1">
                            <a:lumMod val="75000"/>
                            <a:lumOff val="25000"/>
                          </a:schemeClr>
                        </a:solidFill>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4: </a:t>
                      </a:r>
                      <a:endParaRPr lang="en-US">
                        <a:latin typeface="Arial"/>
                      </a:endParaRPr>
                    </a:p>
                    <a:p>
                      <a:pPr lvl="0" algn="l">
                        <a:buNone/>
                      </a:pPr>
                      <a:r>
                        <a:rPr lang="en-NZ" sz="1800" b="1" i="0">
                          <a:solidFill>
                            <a:schemeClr val="tx1">
                              <a:lumMod val="75000"/>
                              <a:lumOff val="25000"/>
                            </a:schemeClr>
                          </a:solidFill>
                          <a:effectLst/>
                          <a:latin typeface="Arial"/>
                        </a:rPr>
                        <a:t>Risk​</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9025381"/>
                  </a:ext>
                </a:extLst>
              </a:tr>
              <a:tr h="402781">
                <a:tc>
                  <a:txBody>
                    <a:bodyPr/>
                    <a:lstStyle/>
                    <a:p>
                      <a:pPr algn="l" fontAlgn="base"/>
                      <a:r>
                        <a:rPr lang="en-NZ" sz="1800" b="1" i="0">
                          <a:solidFill>
                            <a:schemeClr val="tx1">
                              <a:lumMod val="75000"/>
                              <a:lumOff val="25000"/>
                            </a:schemeClr>
                          </a:solidFill>
                          <a:effectLst/>
                          <a:latin typeface="Arial"/>
                        </a:rPr>
                        <a:t>Keywords</a:t>
                      </a:r>
                      <a:r>
                        <a:rPr lang="en-NZ" sz="1800" b="0"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r>
                        <a:rPr lang="en-NZ" sz="1800" b="0" i="0">
                          <a:solidFill>
                            <a:schemeClr val="tx1">
                              <a:lumMod val="75000"/>
                              <a:lumOff val="25000"/>
                            </a:schemeClr>
                          </a:solidFill>
                          <a:effectLst/>
                          <a:latin typeface="Arial"/>
                        </a:rPr>
                        <a:t>Adult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NZ" sz="1800" b="0" i="0">
                          <a:solidFill>
                            <a:schemeClr val="tx1">
                              <a:lumMod val="75000"/>
                              <a:lumOff val="25000"/>
                            </a:schemeClr>
                          </a:solidFill>
                          <a:effectLst/>
                          <a:latin typeface="Arial"/>
                        </a:rPr>
                        <a:t>Intermittent Fasting</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ase"/>
                      <a:r>
                        <a:rPr lang="en-NZ" sz="1800" b="0" i="0">
                          <a:solidFill>
                            <a:schemeClr val="tx1">
                              <a:lumMod val="75000"/>
                              <a:lumOff val="25000"/>
                            </a:schemeClr>
                          </a:solidFill>
                          <a:effectLst/>
                          <a:latin typeface="Arial"/>
                        </a:rPr>
                        <a:t>Heart Attack</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base"/>
                      <a:r>
                        <a:rPr lang="en-NZ" sz="1800" b="0" i="0">
                          <a:solidFill>
                            <a:schemeClr val="tx1">
                              <a:lumMod val="75000"/>
                              <a:lumOff val="25000"/>
                            </a:schemeClr>
                          </a:solidFill>
                          <a:effectLst/>
                          <a:latin typeface="Arial"/>
                        </a:rPr>
                        <a:t>Risk</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989490873"/>
                  </a:ext>
                </a:extLst>
              </a:tr>
              <a:tr h="2668428">
                <a:tc>
                  <a:txBody>
                    <a:bodyPr/>
                    <a:lstStyle/>
                    <a:p>
                      <a:pPr algn="l" fontAlgn="base"/>
                      <a:r>
                        <a:rPr lang="en-NZ" sz="1800" b="1" i="0">
                          <a:solidFill>
                            <a:schemeClr val="tx1">
                              <a:lumMod val="75000"/>
                              <a:lumOff val="25000"/>
                            </a:schemeClr>
                          </a:solidFill>
                          <a:effectLst/>
                          <a:latin typeface="Arial"/>
                        </a:rPr>
                        <a:t>Synonyms</a:t>
                      </a:r>
                      <a:r>
                        <a:rPr lang="en-NZ" sz="1800" b="0"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r>
                        <a:rPr lang="en-US" sz="1800" b="0" i="0">
                          <a:solidFill>
                            <a:schemeClr val="tx1">
                              <a:lumMod val="75000"/>
                              <a:lumOff val="25000"/>
                            </a:schemeClr>
                          </a:solidFill>
                          <a:effectLst/>
                          <a:latin typeface="Arial"/>
                        </a:rPr>
                        <a:t>Aged</a:t>
                      </a:r>
                    </a:p>
                    <a:p>
                      <a:pPr lvl="0" algn="ctr">
                        <a:buNone/>
                      </a:pPr>
                      <a:r>
                        <a:rPr lang="en-US" sz="1800" b="0" i="0">
                          <a:solidFill>
                            <a:schemeClr val="tx1">
                              <a:lumMod val="75000"/>
                              <a:lumOff val="25000"/>
                            </a:schemeClr>
                          </a:solidFill>
                          <a:effectLst/>
                          <a:latin typeface="Arial"/>
                        </a:rPr>
                        <a:t>Middle-aged</a:t>
                      </a:r>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US" sz="1800" b="0" i="0">
                          <a:solidFill>
                            <a:schemeClr val="tx1">
                              <a:lumMod val="75000"/>
                              <a:lumOff val="25000"/>
                            </a:schemeClr>
                          </a:solidFill>
                          <a:effectLst/>
                          <a:latin typeface="Arial"/>
                        </a:rPr>
                        <a:t>Time restricted eating</a:t>
                      </a:r>
                    </a:p>
                    <a:p>
                      <a:pPr lvl="0" algn="ctr">
                        <a:buNone/>
                      </a:pPr>
                      <a:r>
                        <a:rPr lang="en-US" sz="1800" b="0" i="0">
                          <a:solidFill>
                            <a:schemeClr val="tx1">
                              <a:lumMod val="75000"/>
                              <a:lumOff val="25000"/>
                            </a:schemeClr>
                          </a:solidFill>
                          <a:effectLst/>
                          <a:latin typeface="Arial"/>
                        </a:rPr>
                        <a:t>Calorie restriction</a:t>
                      </a:r>
                    </a:p>
                    <a:p>
                      <a:pPr lvl="0" algn="ctr">
                        <a:buNone/>
                      </a:pPr>
                      <a:r>
                        <a:rPr lang="en-US" sz="1800" b="0" i="0">
                          <a:solidFill>
                            <a:schemeClr val="tx1">
                              <a:lumMod val="75000"/>
                              <a:lumOff val="25000"/>
                            </a:schemeClr>
                          </a:solidFill>
                          <a:effectLst/>
                          <a:latin typeface="Arial"/>
                        </a:rPr>
                        <a:t>Fasting</a:t>
                      </a:r>
                    </a:p>
                    <a:p>
                      <a:pPr lvl="0" algn="ctr">
                        <a:buNone/>
                      </a:pPr>
                      <a:r>
                        <a:rPr lang="en-US" sz="1800" b="0" i="0">
                          <a:solidFill>
                            <a:schemeClr val="tx1">
                              <a:lumMod val="75000"/>
                              <a:lumOff val="25000"/>
                            </a:schemeClr>
                          </a:solidFill>
                          <a:effectLst/>
                          <a:latin typeface="Arial"/>
                        </a:rPr>
                        <a:t>Meal Skipping</a:t>
                      </a:r>
                    </a:p>
                    <a:p>
                      <a:pPr lvl="0" algn="ctr">
                        <a:buNone/>
                      </a:pPr>
                      <a:r>
                        <a:rPr lang="en-US" sz="1800" b="0" i="0">
                          <a:solidFill>
                            <a:schemeClr val="tx1">
                              <a:lumMod val="75000"/>
                              <a:lumOff val="25000"/>
                            </a:schemeClr>
                          </a:solidFill>
                          <a:effectLst/>
                          <a:latin typeface="Arial"/>
                        </a:rPr>
                        <a:t>Diet</a:t>
                      </a:r>
                    </a:p>
                    <a:p>
                      <a:pPr lvl="0" algn="ctr">
                        <a:buNone/>
                      </a:pPr>
                      <a:r>
                        <a:rPr lang="en-US" sz="1800" b="0" i="0">
                          <a:solidFill>
                            <a:schemeClr val="tx1">
                              <a:lumMod val="75000"/>
                              <a:lumOff val="25000"/>
                            </a:schemeClr>
                          </a:solidFill>
                          <a:effectLst/>
                          <a:latin typeface="Arial"/>
                        </a:rPr>
                        <a:t>Nutrition</a:t>
                      </a:r>
                    </a:p>
                    <a:p>
                      <a:pPr lvl="0" algn="ctr">
                        <a:buNone/>
                      </a:pPr>
                      <a:r>
                        <a:rPr lang="en-US" sz="1800" b="0" i="0">
                          <a:solidFill>
                            <a:schemeClr val="tx1">
                              <a:lumMod val="75000"/>
                              <a:lumOff val="25000"/>
                            </a:schemeClr>
                          </a:solidFill>
                          <a:effectLst/>
                          <a:latin typeface="Arial"/>
                        </a:rPr>
                        <a:t>Low-calorie diet</a:t>
                      </a:r>
                    </a:p>
                    <a:p>
                      <a:pPr lvl="0" algn="ctr">
                        <a:buNone/>
                      </a:pPr>
                      <a:endParaRPr lang="en-US" sz="1800" b="0" i="0">
                        <a:solidFill>
                          <a:schemeClr val="tx1">
                            <a:lumMod val="75000"/>
                            <a:lumOff val="25000"/>
                          </a:schemeClr>
                        </a:solidFill>
                        <a:effectLst/>
                        <a:latin typeface="Arial"/>
                      </a:endParaRPr>
                    </a:p>
                    <a:p>
                      <a:pPr lvl="0" algn="ctr">
                        <a:buNone/>
                      </a:pPr>
                      <a:endParaRPr lang="en-US" sz="1800" b="0" i="0">
                        <a:solidFill>
                          <a:schemeClr val="tx1">
                            <a:lumMod val="75000"/>
                            <a:lumOff val="25000"/>
                          </a:schemeClr>
                        </a:solidFill>
                        <a:effectLst/>
                        <a:latin typeface="Arial"/>
                      </a:endParaRPr>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ase"/>
                      <a:r>
                        <a:rPr lang="en-US" sz="1800" b="0" i="0">
                          <a:solidFill>
                            <a:schemeClr val="tx1">
                              <a:lumMod val="75000"/>
                              <a:lumOff val="25000"/>
                            </a:schemeClr>
                          </a:solidFill>
                          <a:effectLst/>
                          <a:latin typeface="Arial"/>
                        </a:rPr>
                        <a:t>Myocardial infarction</a:t>
                      </a:r>
                    </a:p>
                    <a:p>
                      <a:pPr lvl="0" algn="ctr">
                        <a:buNone/>
                      </a:pPr>
                      <a:r>
                        <a:rPr lang="en-US" sz="1800" b="0" i="0">
                          <a:solidFill>
                            <a:schemeClr val="tx1">
                              <a:lumMod val="75000"/>
                              <a:lumOff val="25000"/>
                            </a:schemeClr>
                          </a:solidFill>
                          <a:effectLst/>
                          <a:latin typeface="Arial"/>
                        </a:rPr>
                        <a:t>Cardiovascular stroke</a:t>
                      </a:r>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lvl="0" algn="ctr">
                        <a:buNone/>
                      </a:pPr>
                      <a:r>
                        <a:rPr lang="en-US" sz="1800" b="0" i="0">
                          <a:solidFill>
                            <a:schemeClr val="tx1">
                              <a:lumMod val="75000"/>
                              <a:lumOff val="25000"/>
                            </a:schemeClr>
                          </a:solidFill>
                          <a:effectLst/>
                          <a:latin typeface="Arial"/>
                        </a:rPr>
                        <a:t>Reduction</a:t>
                      </a:r>
                      <a:endParaRPr lang="en-US">
                        <a:latin typeface="Arial"/>
                      </a:endParaRPr>
                    </a:p>
                    <a:p>
                      <a:pPr lvl="0" algn="ctr">
                        <a:buNone/>
                      </a:pPr>
                      <a:r>
                        <a:rPr lang="en-US" sz="1800" b="0" i="0">
                          <a:solidFill>
                            <a:schemeClr val="tx1">
                              <a:lumMod val="75000"/>
                              <a:lumOff val="25000"/>
                            </a:schemeClr>
                          </a:solidFill>
                          <a:effectLst/>
                          <a:latin typeface="Arial"/>
                        </a:rPr>
                        <a:t>Reduce</a:t>
                      </a:r>
                    </a:p>
                    <a:p>
                      <a:pPr lvl="0" algn="ctr">
                        <a:buNone/>
                      </a:pPr>
                      <a:r>
                        <a:rPr lang="en-US" sz="1800" b="0" i="0">
                          <a:solidFill>
                            <a:schemeClr val="tx1">
                              <a:lumMod val="75000"/>
                              <a:lumOff val="25000"/>
                            </a:schemeClr>
                          </a:solidFill>
                          <a:effectLst/>
                          <a:latin typeface="Arial"/>
                        </a:rPr>
                        <a:t>Prevention</a:t>
                      </a:r>
                    </a:p>
                    <a:p>
                      <a:pPr lvl="0" algn="ctr">
                        <a:buNone/>
                      </a:pPr>
                      <a:r>
                        <a:rPr lang="en-US" sz="1800" b="0" i="0">
                          <a:solidFill>
                            <a:schemeClr val="tx1">
                              <a:lumMod val="75000"/>
                              <a:lumOff val="25000"/>
                            </a:schemeClr>
                          </a:solidFill>
                          <a:effectLst/>
                          <a:latin typeface="Arial"/>
                        </a:rPr>
                        <a:t>Risk factors</a:t>
                      </a:r>
                    </a:p>
                    <a:p>
                      <a:pPr lvl="0" algn="ctr">
                        <a:buNone/>
                      </a:pPr>
                      <a:endParaRPr lang="en-US" sz="1800" b="0" i="0">
                        <a:solidFill>
                          <a:schemeClr val="tx1">
                            <a:lumMod val="75000"/>
                            <a:lumOff val="25000"/>
                          </a:schemeClr>
                        </a:solidFill>
                        <a:effectLst/>
                        <a:latin typeface="Arial"/>
                      </a:endParaRPr>
                    </a:p>
                    <a:p>
                      <a:pPr lvl="0" algn="ctr">
                        <a:buNone/>
                      </a:pPr>
                      <a:endParaRPr lang="en-US" sz="1800" b="0" i="0">
                        <a:solidFill>
                          <a:schemeClr val="tx1">
                            <a:lumMod val="75000"/>
                            <a:lumOff val="25000"/>
                          </a:schemeClr>
                        </a:solidFill>
                        <a:effectLst/>
                        <a:latin typeface="Arial"/>
                      </a:endParaRPr>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194133376"/>
                  </a:ext>
                </a:extLst>
              </a:tr>
              <a:tr h="1120235">
                <a:tc>
                  <a:txBody>
                    <a:bodyPr/>
                    <a:lstStyle/>
                    <a:p>
                      <a:pPr algn="l" fontAlgn="base"/>
                      <a:r>
                        <a:rPr lang="en-US" sz="1800" b="1" i="0">
                          <a:solidFill>
                            <a:schemeClr val="tx1">
                              <a:lumMod val="75000"/>
                              <a:lumOff val="25000"/>
                            </a:schemeClr>
                          </a:solidFill>
                          <a:effectLst/>
                          <a:latin typeface="Arial"/>
                        </a:rPr>
                        <a:t>Subject Headings </a:t>
                      </a:r>
                    </a:p>
                    <a:p>
                      <a:pPr lvl="0" algn="l">
                        <a:buNone/>
                      </a:pPr>
                      <a:r>
                        <a:rPr lang="en-US" sz="1800" b="1" i="0">
                          <a:solidFill>
                            <a:schemeClr val="tx1">
                              <a:lumMod val="75000"/>
                              <a:lumOff val="25000"/>
                            </a:schemeClr>
                          </a:solidFill>
                          <a:effectLst/>
                          <a:latin typeface="Arial"/>
                        </a:rPr>
                        <a:t>(e.g. MESH)</a:t>
                      </a:r>
                      <a:r>
                        <a:rPr lang="en-US" sz="1800" b="0"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r>
                        <a:rPr lang="en-NZ" sz="1800" b="0" i="0">
                          <a:solidFill>
                            <a:schemeClr val="tx1">
                              <a:lumMod val="75000"/>
                              <a:lumOff val="25000"/>
                            </a:schemeClr>
                          </a:solidFill>
                          <a:effectLst/>
                          <a:latin typeface="Arial"/>
                        </a:rPr>
                        <a:t>Adult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US" sz="1800" b="0" i="0">
                          <a:solidFill>
                            <a:schemeClr val="tx1">
                              <a:lumMod val="75000"/>
                              <a:lumOff val="25000"/>
                            </a:schemeClr>
                          </a:solidFill>
                          <a:effectLst/>
                          <a:latin typeface="Arial"/>
                        </a:rPr>
                        <a:t>Intermittent Fasting</a:t>
                      </a:r>
                    </a:p>
                    <a:p>
                      <a:pPr lvl="0" algn="ctr">
                        <a:buNone/>
                      </a:pPr>
                      <a:r>
                        <a:rPr lang="en-US" sz="1800" b="0" i="0">
                          <a:solidFill>
                            <a:schemeClr val="tx1">
                              <a:lumMod val="75000"/>
                              <a:lumOff val="25000"/>
                            </a:schemeClr>
                          </a:solidFill>
                          <a:effectLst/>
                          <a:latin typeface="Arial"/>
                        </a:rPr>
                        <a:t>Caloric Restriction</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ase"/>
                      <a:r>
                        <a:rPr lang="en-NZ" sz="1800" b="0" i="0">
                          <a:solidFill>
                            <a:schemeClr val="tx1">
                              <a:lumMod val="75000"/>
                              <a:lumOff val="25000"/>
                            </a:schemeClr>
                          </a:solidFill>
                          <a:effectLst/>
                          <a:latin typeface="Arial"/>
                        </a:rPr>
                        <a:t>​Myocardial Infarction</a:t>
                      </a:r>
                      <a:endParaRPr lang="en-US">
                        <a:solidFill>
                          <a:schemeClr val="tx1">
                            <a:lumMod val="75000"/>
                            <a:lumOff val="25000"/>
                          </a:schemeClr>
                        </a:solidFill>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base"/>
                      <a:r>
                        <a:rPr lang="en-NZ" sz="1800" b="0" i="0">
                          <a:solidFill>
                            <a:schemeClr val="tx1">
                              <a:lumMod val="75000"/>
                              <a:lumOff val="25000"/>
                            </a:schemeClr>
                          </a:solidFill>
                          <a:effectLst/>
                          <a:latin typeface="Arial"/>
                        </a:rPr>
                        <a:t>n/a</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213032962"/>
                  </a:ext>
                </a:extLst>
              </a:tr>
            </a:tbl>
          </a:graphicData>
        </a:graphic>
      </p:graphicFrame>
      <p:sp>
        <p:nvSpPr>
          <p:cNvPr id="8" name="Rectangle 7">
            <a:extLst>
              <a:ext uri="{FF2B5EF4-FFF2-40B4-BE49-F238E27FC236}">
                <a16:creationId xmlns:a16="http://schemas.microsoft.com/office/drawing/2014/main" id="{0429F0D9-DBEB-0BC8-1C3A-A0256DB98FD0}"/>
              </a:ext>
            </a:extLst>
          </p:cNvPr>
          <p:cNvSpPr/>
          <p:nvPr/>
        </p:nvSpPr>
        <p:spPr>
          <a:xfrm>
            <a:off x="2611050" y="2287067"/>
            <a:ext cx="2019595" cy="2500368"/>
          </a:xfrm>
          <a:prstGeom prst="rect">
            <a:avLst/>
          </a:prstGeom>
          <a:solidFill>
            <a:schemeClr val="accent1">
              <a:lumMod val="20000"/>
              <a:lumOff val="80000"/>
            </a:schemeClr>
          </a:solid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10" name="Rectangle 9">
            <a:extLst>
              <a:ext uri="{FF2B5EF4-FFF2-40B4-BE49-F238E27FC236}">
                <a16:creationId xmlns:a16="http://schemas.microsoft.com/office/drawing/2014/main" id="{0B0D0A6D-A8FB-C8E6-7DC1-39746CAADEFF}"/>
              </a:ext>
            </a:extLst>
          </p:cNvPr>
          <p:cNvSpPr/>
          <p:nvPr/>
        </p:nvSpPr>
        <p:spPr>
          <a:xfrm>
            <a:off x="4866006" y="2291075"/>
            <a:ext cx="2264630" cy="2509333"/>
          </a:xfrm>
          <a:prstGeom prst="rect">
            <a:avLst/>
          </a:prstGeom>
          <a:solidFill>
            <a:schemeClr val="accent4">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12" name="Rectangle 11">
            <a:extLst>
              <a:ext uri="{FF2B5EF4-FFF2-40B4-BE49-F238E27FC236}">
                <a16:creationId xmlns:a16="http://schemas.microsoft.com/office/drawing/2014/main" id="{8E70E66B-7680-945E-F2C0-58FEC0B1A823}"/>
              </a:ext>
            </a:extLst>
          </p:cNvPr>
          <p:cNvSpPr/>
          <p:nvPr/>
        </p:nvSpPr>
        <p:spPr>
          <a:xfrm>
            <a:off x="7293117" y="2291075"/>
            <a:ext cx="2010631" cy="2509333"/>
          </a:xfrm>
          <a:prstGeom prst="rect">
            <a:avLst/>
          </a:prstGeom>
          <a:solidFill>
            <a:schemeClr val="accent2">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14" name="Rectangle 13">
            <a:extLst>
              <a:ext uri="{FF2B5EF4-FFF2-40B4-BE49-F238E27FC236}">
                <a16:creationId xmlns:a16="http://schemas.microsoft.com/office/drawing/2014/main" id="{822B76A6-8CCD-9768-ABA4-E4C0B17D9AB2}"/>
              </a:ext>
            </a:extLst>
          </p:cNvPr>
          <p:cNvSpPr/>
          <p:nvPr/>
        </p:nvSpPr>
        <p:spPr>
          <a:xfrm>
            <a:off x="9536783" y="2291075"/>
            <a:ext cx="2010631" cy="2509333"/>
          </a:xfrm>
          <a:prstGeom prst="rect">
            <a:avLst/>
          </a:prstGeom>
          <a:solidFill>
            <a:schemeClr val="bg2">
              <a:lumMod val="9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16" name="Rectangle 15">
            <a:extLst>
              <a:ext uri="{FF2B5EF4-FFF2-40B4-BE49-F238E27FC236}">
                <a16:creationId xmlns:a16="http://schemas.microsoft.com/office/drawing/2014/main" id="{F2D8DEB5-2D99-4743-40E5-8673E2A19977}"/>
              </a:ext>
            </a:extLst>
          </p:cNvPr>
          <p:cNvSpPr/>
          <p:nvPr/>
        </p:nvSpPr>
        <p:spPr>
          <a:xfrm>
            <a:off x="2608228" y="5102056"/>
            <a:ext cx="2024742" cy="876427"/>
          </a:xfrm>
          <a:prstGeom prst="rect">
            <a:avLst/>
          </a:prstGeom>
          <a:solidFill>
            <a:schemeClr val="accent1">
              <a:lumMod val="20000"/>
              <a:lumOff val="80000"/>
            </a:schemeClr>
          </a:solid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18" name="Rectangle 17">
            <a:extLst>
              <a:ext uri="{FF2B5EF4-FFF2-40B4-BE49-F238E27FC236}">
                <a16:creationId xmlns:a16="http://schemas.microsoft.com/office/drawing/2014/main" id="{07E898F6-BAE2-09D9-4A8A-8EBAAEE79D39}"/>
              </a:ext>
            </a:extLst>
          </p:cNvPr>
          <p:cNvSpPr/>
          <p:nvPr/>
        </p:nvSpPr>
        <p:spPr>
          <a:xfrm>
            <a:off x="4981219" y="5099661"/>
            <a:ext cx="2024742" cy="872444"/>
          </a:xfrm>
          <a:prstGeom prst="rect">
            <a:avLst/>
          </a:prstGeom>
          <a:solidFill>
            <a:schemeClr val="accent4">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20" name="Rectangle 19">
            <a:extLst>
              <a:ext uri="{FF2B5EF4-FFF2-40B4-BE49-F238E27FC236}">
                <a16:creationId xmlns:a16="http://schemas.microsoft.com/office/drawing/2014/main" id="{DB9A2B2E-D7A1-63D4-10FD-3E54C075D25D}"/>
              </a:ext>
            </a:extLst>
          </p:cNvPr>
          <p:cNvSpPr/>
          <p:nvPr/>
        </p:nvSpPr>
        <p:spPr>
          <a:xfrm>
            <a:off x="7290295" y="5099661"/>
            <a:ext cx="2024742" cy="872444"/>
          </a:xfrm>
          <a:prstGeom prst="rect">
            <a:avLst/>
          </a:prstGeom>
          <a:solidFill>
            <a:schemeClr val="accent2">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22" name="Rectangle 21">
            <a:extLst>
              <a:ext uri="{FF2B5EF4-FFF2-40B4-BE49-F238E27FC236}">
                <a16:creationId xmlns:a16="http://schemas.microsoft.com/office/drawing/2014/main" id="{83505F04-0802-0890-5FDB-B6ACEEB3FA8F}"/>
              </a:ext>
            </a:extLst>
          </p:cNvPr>
          <p:cNvSpPr/>
          <p:nvPr/>
        </p:nvSpPr>
        <p:spPr>
          <a:xfrm>
            <a:off x="9519851" y="5099661"/>
            <a:ext cx="2024742" cy="872444"/>
          </a:xfrm>
          <a:prstGeom prst="rect">
            <a:avLst/>
          </a:prstGeom>
          <a:solidFill>
            <a:schemeClr val="bg2">
              <a:lumMod val="9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4" name="Title 14">
            <a:extLst>
              <a:ext uri="{FF2B5EF4-FFF2-40B4-BE49-F238E27FC236}">
                <a16:creationId xmlns:a16="http://schemas.microsoft.com/office/drawing/2014/main" id="{565320D0-1A02-223B-F8CB-A5F536DCBB07}"/>
              </a:ext>
            </a:extLst>
          </p:cNvPr>
          <p:cNvSpPr txBox="1">
            <a:spLocks/>
          </p:cNvSpPr>
          <p:nvPr/>
        </p:nvSpPr>
        <p:spPr>
          <a:xfrm>
            <a:off x="327425" y="275237"/>
            <a:ext cx="9817637" cy="784746"/>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Turning your keywords into a concept map</a:t>
            </a:r>
          </a:p>
        </p:txBody>
      </p:sp>
      <p:grpSp>
        <p:nvGrpSpPr>
          <p:cNvPr id="7" name="Group 6">
            <a:extLst>
              <a:ext uri="{FF2B5EF4-FFF2-40B4-BE49-F238E27FC236}">
                <a16:creationId xmlns:a16="http://schemas.microsoft.com/office/drawing/2014/main" id="{85180167-698E-74DC-A699-B53E94DA6316}"/>
              </a:ext>
            </a:extLst>
          </p:cNvPr>
          <p:cNvGrpSpPr/>
          <p:nvPr/>
        </p:nvGrpSpPr>
        <p:grpSpPr>
          <a:xfrm>
            <a:off x="-7816" y="6224321"/>
            <a:ext cx="12221305" cy="650730"/>
            <a:chOff x="-7816" y="6224321"/>
            <a:chExt cx="12221305" cy="650730"/>
          </a:xfrm>
        </p:grpSpPr>
        <p:sp>
          <p:nvSpPr>
            <p:cNvPr id="9" name="Rectangle 8">
              <a:extLst>
                <a:ext uri="{FF2B5EF4-FFF2-40B4-BE49-F238E27FC236}">
                  <a16:creationId xmlns:a16="http://schemas.microsoft.com/office/drawing/2014/main" id="{D0809BA3-5968-1E94-372C-F4FFFA246BC6}"/>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descr="A blue and white logo&#10;&#10;Description automatically generated">
              <a:extLst>
                <a:ext uri="{FF2B5EF4-FFF2-40B4-BE49-F238E27FC236}">
                  <a16:creationId xmlns:a16="http://schemas.microsoft.com/office/drawing/2014/main" id="{69C0AE7B-C5D3-9F98-6280-01A50B1394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96259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animBg="1"/>
      <p:bldP spid="20" grpId="0" animBg="1"/>
      <p:bldP spid="22"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a:extLst>
            <a:ext uri="{FF2B5EF4-FFF2-40B4-BE49-F238E27FC236}">
              <a16:creationId xmlns:a16="http://schemas.microsoft.com/office/drawing/2014/main" id="{017D6C24-87CD-23D1-8ABD-AEC82ECC7F4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C198E8E-F898-58E4-BB9B-92DAD57E12D3}"/>
              </a:ext>
            </a:extLst>
          </p:cNvPr>
          <p:cNvSpPr/>
          <p:nvPr/>
        </p:nvSpPr>
        <p:spPr>
          <a:xfrm>
            <a:off x="0" y="0"/>
            <a:ext cx="12192000" cy="11064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aphicFrame>
        <p:nvGraphicFramePr>
          <p:cNvPr id="3" name="Table 2">
            <a:extLst>
              <a:ext uri="{FF2B5EF4-FFF2-40B4-BE49-F238E27FC236}">
                <a16:creationId xmlns:a16="http://schemas.microsoft.com/office/drawing/2014/main" id="{80FE8156-B928-11B1-E8D8-5C6E60F33B85}"/>
              </a:ext>
            </a:extLst>
          </p:cNvPr>
          <p:cNvGraphicFramePr>
            <a:graphicFrameLocks noGrp="1"/>
          </p:cNvGraphicFramePr>
          <p:nvPr/>
        </p:nvGraphicFramePr>
        <p:xfrm>
          <a:off x="569080" y="1096050"/>
          <a:ext cx="11059781" cy="5055652"/>
        </p:xfrm>
        <a:graphic>
          <a:graphicData uri="http://schemas.openxmlformats.org/drawingml/2006/table">
            <a:tbl>
              <a:tblPr/>
              <a:tblGrid>
                <a:gridCol w="1936598">
                  <a:extLst>
                    <a:ext uri="{9D8B030D-6E8A-4147-A177-3AD203B41FA5}">
                      <a16:colId xmlns:a16="http://schemas.microsoft.com/office/drawing/2014/main" val="2289386010"/>
                    </a:ext>
                  </a:extLst>
                </a:gridCol>
                <a:gridCol w="2284578">
                  <a:extLst>
                    <a:ext uri="{9D8B030D-6E8A-4147-A177-3AD203B41FA5}">
                      <a16:colId xmlns:a16="http://schemas.microsoft.com/office/drawing/2014/main" val="2251080212"/>
                    </a:ext>
                  </a:extLst>
                </a:gridCol>
                <a:gridCol w="2420747">
                  <a:extLst>
                    <a:ext uri="{9D8B030D-6E8A-4147-A177-3AD203B41FA5}">
                      <a16:colId xmlns:a16="http://schemas.microsoft.com/office/drawing/2014/main" val="3999297978"/>
                    </a:ext>
                  </a:extLst>
                </a:gridCol>
                <a:gridCol w="2208929">
                  <a:extLst>
                    <a:ext uri="{9D8B030D-6E8A-4147-A177-3AD203B41FA5}">
                      <a16:colId xmlns:a16="http://schemas.microsoft.com/office/drawing/2014/main" val="3447300438"/>
                    </a:ext>
                  </a:extLst>
                </a:gridCol>
                <a:gridCol w="2208929">
                  <a:extLst>
                    <a:ext uri="{9D8B030D-6E8A-4147-A177-3AD203B41FA5}">
                      <a16:colId xmlns:a16="http://schemas.microsoft.com/office/drawing/2014/main" val="579972389"/>
                    </a:ext>
                  </a:extLst>
                </a:gridCol>
              </a:tblGrid>
              <a:tr h="730040">
                <a:tc>
                  <a:txBody>
                    <a:bodyPr/>
                    <a:lstStyle/>
                    <a:p>
                      <a:pPr algn="l" fontAlgn="auto"/>
                      <a:r>
                        <a:rPr lang="en-NZ" sz="1800" b="1"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1: </a:t>
                      </a:r>
                      <a:endParaRPr lang="en-US">
                        <a:solidFill>
                          <a:schemeClr val="tx1">
                            <a:lumMod val="75000"/>
                            <a:lumOff val="25000"/>
                          </a:schemeClr>
                        </a:solidFill>
                        <a:latin typeface="Arial"/>
                      </a:endParaRPr>
                    </a:p>
                    <a:p>
                      <a:pPr lvl="0" algn="l">
                        <a:buNone/>
                      </a:pPr>
                      <a:r>
                        <a:rPr lang="en-NZ" sz="1800" b="1" i="0">
                          <a:solidFill>
                            <a:schemeClr val="tx1">
                              <a:lumMod val="75000"/>
                              <a:lumOff val="25000"/>
                            </a:schemeClr>
                          </a:solidFill>
                          <a:effectLst/>
                          <a:latin typeface="Arial"/>
                        </a:rPr>
                        <a:t>Adult</a:t>
                      </a:r>
                      <a:endParaRPr lang="en-US">
                        <a:solidFill>
                          <a:schemeClr val="tx1">
                            <a:lumMod val="75000"/>
                            <a:lumOff val="25000"/>
                          </a:schemeClr>
                        </a:solidFill>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2: Intermittent Fasting</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3: </a:t>
                      </a:r>
                      <a:endParaRPr lang="en-US">
                        <a:solidFill>
                          <a:schemeClr val="tx1">
                            <a:lumMod val="75000"/>
                            <a:lumOff val="25000"/>
                          </a:schemeClr>
                        </a:solidFill>
                        <a:latin typeface="Arial"/>
                      </a:endParaRPr>
                    </a:p>
                    <a:p>
                      <a:pPr lvl="0" algn="l">
                        <a:buNone/>
                      </a:pPr>
                      <a:r>
                        <a:rPr lang="en-NZ" sz="1800" b="1" i="0">
                          <a:solidFill>
                            <a:schemeClr val="tx1">
                              <a:lumMod val="75000"/>
                              <a:lumOff val="25000"/>
                            </a:schemeClr>
                          </a:solidFill>
                          <a:effectLst/>
                          <a:latin typeface="Arial"/>
                        </a:rPr>
                        <a:t>Heart Attack</a:t>
                      </a:r>
                      <a:endParaRPr lang="en-US">
                        <a:solidFill>
                          <a:schemeClr val="tx1">
                            <a:lumMod val="75000"/>
                            <a:lumOff val="25000"/>
                          </a:schemeClr>
                        </a:solidFill>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4: </a:t>
                      </a:r>
                      <a:endParaRPr lang="en-US">
                        <a:latin typeface="Arial"/>
                      </a:endParaRPr>
                    </a:p>
                    <a:p>
                      <a:pPr lvl="0" algn="l">
                        <a:buNone/>
                      </a:pPr>
                      <a:r>
                        <a:rPr lang="en-NZ" sz="1800" b="1" i="0">
                          <a:solidFill>
                            <a:schemeClr val="tx1">
                              <a:lumMod val="75000"/>
                              <a:lumOff val="25000"/>
                            </a:schemeClr>
                          </a:solidFill>
                          <a:effectLst/>
                          <a:latin typeface="Arial"/>
                        </a:rPr>
                        <a:t>Risk​</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9025381"/>
                  </a:ext>
                </a:extLst>
              </a:tr>
              <a:tr h="402781">
                <a:tc>
                  <a:txBody>
                    <a:bodyPr/>
                    <a:lstStyle/>
                    <a:p>
                      <a:pPr algn="l" fontAlgn="base"/>
                      <a:r>
                        <a:rPr lang="en-NZ" sz="1800" b="1" i="0">
                          <a:solidFill>
                            <a:schemeClr val="tx1">
                              <a:lumMod val="75000"/>
                              <a:lumOff val="25000"/>
                            </a:schemeClr>
                          </a:solidFill>
                          <a:effectLst/>
                          <a:latin typeface="Arial"/>
                        </a:rPr>
                        <a:t>Keywords</a:t>
                      </a:r>
                      <a:r>
                        <a:rPr lang="en-NZ" sz="1800" b="0"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r>
                        <a:rPr lang="en-NZ" sz="1800" b="0" i="0">
                          <a:solidFill>
                            <a:schemeClr val="tx1">
                              <a:lumMod val="75000"/>
                              <a:lumOff val="25000"/>
                            </a:schemeClr>
                          </a:solidFill>
                          <a:effectLst/>
                          <a:latin typeface="Arial"/>
                        </a:rPr>
                        <a:t>Adult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NZ" sz="1800" b="0" i="0">
                          <a:solidFill>
                            <a:schemeClr val="tx1">
                              <a:lumMod val="75000"/>
                              <a:lumOff val="25000"/>
                            </a:schemeClr>
                          </a:solidFill>
                          <a:effectLst/>
                          <a:latin typeface="Arial"/>
                        </a:rPr>
                        <a:t>Intermittent Fasting</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ase"/>
                      <a:r>
                        <a:rPr lang="en-NZ" sz="1800" b="0" i="0">
                          <a:solidFill>
                            <a:schemeClr val="tx1">
                              <a:lumMod val="75000"/>
                              <a:lumOff val="25000"/>
                            </a:schemeClr>
                          </a:solidFill>
                          <a:effectLst/>
                          <a:latin typeface="Arial"/>
                        </a:rPr>
                        <a:t>Heart Attack</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base"/>
                      <a:r>
                        <a:rPr lang="en-NZ" sz="1800" b="0" i="0">
                          <a:solidFill>
                            <a:schemeClr val="tx1">
                              <a:lumMod val="75000"/>
                              <a:lumOff val="25000"/>
                            </a:schemeClr>
                          </a:solidFill>
                          <a:effectLst/>
                          <a:latin typeface="Arial"/>
                        </a:rPr>
                        <a:t>Risk</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989490873"/>
                  </a:ext>
                </a:extLst>
              </a:tr>
              <a:tr h="2668428">
                <a:tc>
                  <a:txBody>
                    <a:bodyPr/>
                    <a:lstStyle/>
                    <a:p>
                      <a:pPr algn="l" fontAlgn="base"/>
                      <a:r>
                        <a:rPr lang="en-NZ" sz="1800" b="1" i="0">
                          <a:solidFill>
                            <a:schemeClr val="tx1">
                              <a:lumMod val="75000"/>
                              <a:lumOff val="25000"/>
                            </a:schemeClr>
                          </a:solidFill>
                          <a:effectLst/>
                          <a:latin typeface="Arial"/>
                        </a:rPr>
                        <a:t>Synonyms</a:t>
                      </a:r>
                      <a:r>
                        <a:rPr lang="en-NZ" sz="1800" b="0"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r>
                        <a:rPr lang="en-US" sz="1800" b="0" i="0">
                          <a:solidFill>
                            <a:schemeClr val="tx1">
                              <a:lumMod val="75000"/>
                              <a:lumOff val="25000"/>
                            </a:schemeClr>
                          </a:solidFill>
                          <a:effectLst/>
                          <a:latin typeface="Arial"/>
                        </a:rPr>
                        <a:t>Aged</a:t>
                      </a:r>
                    </a:p>
                    <a:p>
                      <a:pPr lvl="0" algn="ctr">
                        <a:buNone/>
                      </a:pPr>
                      <a:r>
                        <a:rPr lang="en-US" sz="1800" b="0" i="0">
                          <a:solidFill>
                            <a:schemeClr val="tx1">
                              <a:lumMod val="75000"/>
                              <a:lumOff val="25000"/>
                            </a:schemeClr>
                          </a:solidFill>
                          <a:effectLst/>
                          <a:latin typeface="Arial"/>
                        </a:rPr>
                        <a:t>Middle-aged</a:t>
                      </a:r>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US" sz="1800" b="0" i="0">
                          <a:solidFill>
                            <a:schemeClr val="tx1">
                              <a:lumMod val="75000"/>
                              <a:lumOff val="25000"/>
                            </a:schemeClr>
                          </a:solidFill>
                          <a:effectLst/>
                          <a:latin typeface="Arial"/>
                        </a:rPr>
                        <a:t>Time restricted eating</a:t>
                      </a:r>
                    </a:p>
                    <a:p>
                      <a:pPr lvl="0" algn="ctr">
                        <a:buNone/>
                      </a:pPr>
                      <a:r>
                        <a:rPr lang="en-US" sz="1800" b="0" i="0">
                          <a:solidFill>
                            <a:schemeClr val="tx1">
                              <a:lumMod val="75000"/>
                              <a:lumOff val="25000"/>
                            </a:schemeClr>
                          </a:solidFill>
                          <a:effectLst/>
                          <a:latin typeface="Arial"/>
                        </a:rPr>
                        <a:t>Calorie restriction</a:t>
                      </a:r>
                    </a:p>
                    <a:p>
                      <a:pPr lvl="0" algn="ctr">
                        <a:buNone/>
                      </a:pPr>
                      <a:r>
                        <a:rPr lang="en-US" sz="1800" b="0" i="0">
                          <a:solidFill>
                            <a:schemeClr val="tx1">
                              <a:lumMod val="75000"/>
                              <a:lumOff val="25000"/>
                            </a:schemeClr>
                          </a:solidFill>
                          <a:effectLst/>
                          <a:latin typeface="Arial"/>
                        </a:rPr>
                        <a:t>Fasting</a:t>
                      </a:r>
                    </a:p>
                    <a:p>
                      <a:pPr lvl="0" algn="ctr">
                        <a:buNone/>
                      </a:pPr>
                      <a:r>
                        <a:rPr lang="en-US" sz="1800" b="0" i="0">
                          <a:solidFill>
                            <a:schemeClr val="tx1">
                              <a:lumMod val="75000"/>
                              <a:lumOff val="25000"/>
                            </a:schemeClr>
                          </a:solidFill>
                          <a:effectLst/>
                          <a:latin typeface="Arial"/>
                        </a:rPr>
                        <a:t>Meal Skipping</a:t>
                      </a:r>
                    </a:p>
                    <a:p>
                      <a:pPr lvl="0" algn="ctr">
                        <a:buNone/>
                      </a:pPr>
                      <a:r>
                        <a:rPr lang="en-US" sz="1800" b="0" i="0">
                          <a:solidFill>
                            <a:schemeClr val="tx1">
                              <a:lumMod val="75000"/>
                              <a:lumOff val="25000"/>
                            </a:schemeClr>
                          </a:solidFill>
                          <a:effectLst/>
                          <a:latin typeface="Arial"/>
                        </a:rPr>
                        <a:t>Diet</a:t>
                      </a:r>
                    </a:p>
                    <a:p>
                      <a:pPr lvl="0" algn="ctr">
                        <a:buNone/>
                      </a:pPr>
                      <a:r>
                        <a:rPr lang="en-US" sz="1800" b="0" i="0">
                          <a:solidFill>
                            <a:schemeClr val="tx1">
                              <a:lumMod val="75000"/>
                              <a:lumOff val="25000"/>
                            </a:schemeClr>
                          </a:solidFill>
                          <a:effectLst/>
                          <a:latin typeface="Arial"/>
                        </a:rPr>
                        <a:t>Nutrition</a:t>
                      </a:r>
                    </a:p>
                    <a:p>
                      <a:pPr lvl="0" algn="ctr">
                        <a:buNone/>
                      </a:pPr>
                      <a:r>
                        <a:rPr lang="en-US" sz="1800" b="0" i="0">
                          <a:solidFill>
                            <a:schemeClr val="tx1">
                              <a:lumMod val="75000"/>
                              <a:lumOff val="25000"/>
                            </a:schemeClr>
                          </a:solidFill>
                          <a:effectLst/>
                          <a:latin typeface="Arial"/>
                        </a:rPr>
                        <a:t>Low-calorie diet</a:t>
                      </a:r>
                    </a:p>
                    <a:p>
                      <a:pPr lvl="0" algn="ctr">
                        <a:buNone/>
                      </a:pPr>
                      <a:endParaRPr lang="en-US" sz="1800" b="0" i="0">
                        <a:solidFill>
                          <a:schemeClr val="tx1">
                            <a:lumMod val="75000"/>
                            <a:lumOff val="25000"/>
                          </a:schemeClr>
                        </a:solidFill>
                        <a:effectLst/>
                        <a:latin typeface="Arial"/>
                      </a:endParaRPr>
                    </a:p>
                    <a:p>
                      <a:pPr lvl="0" algn="ctr">
                        <a:buNone/>
                      </a:pPr>
                      <a:endParaRPr lang="en-US" sz="1800" b="0" i="0">
                        <a:solidFill>
                          <a:schemeClr val="tx1">
                            <a:lumMod val="75000"/>
                            <a:lumOff val="25000"/>
                          </a:schemeClr>
                        </a:solidFill>
                        <a:effectLst/>
                        <a:latin typeface="Arial"/>
                      </a:endParaRPr>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ase"/>
                      <a:r>
                        <a:rPr lang="en-US" sz="1800" b="0" i="0">
                          <a:solidFill>
                            <a:schemeClr val="tx1">
                              <a:lumMod val="75000"/>
                              <a:lumOff val="25000"/>
                            </a:schemeClr>
                          </a:solidFill>
                          <a:effectLst/>
                          <a:latin typeface="Arial"/>
                        </a:rPr>
                        <a:t>Myocardial infarction</a:t>
                      </a:r>
                    </a:p>
                    <a:p>
                      <a:pPr lvl="0" algn="ctr">
                        <a:buNone/>
                      </a:pPr>
                      <a:r>
                        <a:rPr lang="en-US" sz="1800" b="0" i="0">
                          <a:solidFill>
                            <a:schemeClr val="tx1">
                              <a:lumMod val="75000"/>
                              <a:lumOff val="25000"/>
                            </a:schemeClr>
                          </a:solidFill>
                          <a:effectLst/>
                          <a:latin typeface="Arial"/>
                        </a:rPr>
                        <a:t>Cardiovascular stroke</a:t>
                      </a:r>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lvl="0" algn="ctr">
                        <a:buNone/>
                      </a:pPr>
                      <a:r>
                        <a:rPr lang="en-US" sz="1800" b="0" i="0">
                          <a:solidFill>
                            <a:schemeClr val="tx1">
                              <a:lumMod val="75000"/>
                              <a:lumOff val="25000"/>
                            </a:schemeClr>
                          </a:solidFill>
                          <a:effectLst/>
                          <a:latin typeface="Arial"/>
                        </a:rPr>
                        <a:t>Reduction</a:t>
                      </a:r>
                      <a:endParaRPr lang="en-US">
                        <a:latin typeface="Arial"/>
                      </a:endParaRPr>
                    </a:p>
                    <a:p>
                      <a:pPr lvl="0" algn="ctr">
                        <a:buNone/>
                      </a:pPr>
                      <a:r>
                        <a:rPr lang="en-US" sz="1800" b="0" i="0">
                          <a:solidFill>
                            <a:schemeClr val="tx1">
                              <a:lumMod val="75000"/>
                              <a:lumOff val="25000"/>
                            </a:schemeClr>
                          </a:solidFill>
                          <a:effectLst/>
                          <a:latin typeface="Arial"/>
                        </a:rPr>
                        <a:t>Reduce</a:t>
                      </a:r>
                    </a:p>
                    <a:p>
                      <a:pPr lvl="0" algn="ctr">
                        <a:buNone/>
                      </a:pPr>
                      <a:r>
                        <a:rPr lang="en-US" sz="1800" b="0" i="0">
                          <a:solidFill>
                            <a:schemeClr val="tx1">
                              <a:lumMod val="75000"/>
                              <a:lumOff val="25000"/>
                            </a:schemeClr>
                          </a:solidFill>
                          <a:effectLst/>
                          <a:latin typeface="Arial"/>
                        </a:rPr>
                        <a:t>Prevention</a:t>
                      </a:r>
                    </a:p>
                    <a:p>
                      <a:pPr lvl="0" algn="ctr">
                        <a:buNone/>
                      </a:pPr>
                      <a:r>
                        <a:rPr lang="en-US" sz="1800" b="0" i="0">
                          <a:solidFill>
                            <a:schemeClr val="tx1">
                              <a:lumMod val="75000"/>
                              <a:lumOff val="25000"/>
                            </a:schemeClr>
                          </a:solidFill>
                          <a:effectLst/>
                          <a:latin typeface="Arial"/>
                        </a:rPr>
                        <a:t>Risk factors</a:t>
                      </a:r>
                    </a:p>
                    <a:p>
                      <a:pPr lvl="0" algn="ctr">
                        <a:buNone/>
                      </a:pPr>
                      <a:endParaRPr lang="en-US" sz="1800" b="0" i="0">
                        <a:solidFill>
                          <a:schemeClr val="tx1">
                            <a:lumMod val="75000"/>
                            <a:lumOff val="25000"/>
                          </a:schemeClr>
                        </a:solidFill>
                        <a:effectLst/>
                        <a:latin typeface="Arial"/>
                      </a:endParaRPr>
                    </a:p>
                    <a:p>
                      <a:pPr lvl="0" algn="ctr">
                        <a:buNone/>
                      </a:pPr>
                      <a:endParaRPr lang="en-US" sz="1800" b="0" i="0">
                        <a:solidFill>
                          <a:schemeClr val="tx1">
                            <a:lumMod val="75000"/>
                            <a:lumOff val="25000"/>
                          </a:schemeClr>
                        </a:solidFill>
                        <a:effectLst/>
                        <a:latin typeface="Arial"/>
                      </a:endParaRPr>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194133376"/>
                  </a:ext>
                </a:extLst>
              </a:tr>
              <a:tr h="1120235">
                <a:tc>
                  <a:txBody>
                    <a:bodyPr/>
                    <a:lstStyle/>
                    <a:p>
                      <a:pPr algn="l" fontAlgn="base"/>
                      <a:r>
                        <a:rPr lang="en-US" sz="1800" b="1" i="0">
                          <a:solidFill>
                            <a:schemeClr val="tx1">
                              <a:lumMod val="75000"/>
                              <a:lumOff val="25000"/>
                            </a:schemeClr>
                          </a:solidFill>
                          <a:effectLst/>
                          <a:latin typeface="Arial"/>
                        </a:rPr>
                        <a:t>Subject Headings </a:t>
                      </a:r>
                    </a:p>
                    <a:p>
                      <a:pPr lvl="0" algn="l">
                        <a:buNone/>
                      </a:pPr>
                      <a:r>
                        <a:rPr lang="en-US" sz="1800" b="1" i="0">
                          <a:solidFill>
                            <a:schemeClr val="tx1">
                              <a:lumMod val="75000"/>
                              <a:lumOff val="25000"/>
                            </a:schemeClr>
                          </a:solidFill>
                          <a:effectLst/>
                          <a:latin typeface="Arial"/>
                        </a:rPr>
                        <a:t>(e.g. MESH)</a:t>
                      </a:r>
                      <a:r>
                        <a:rPr lang="en-US" sz="1800" b="0"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r>
                        <a:rPr lang="en-NZ" sz="1800" b="0" i="0">
                          <a:solidFill>
                            <a:schemeClr val="tx1">
                              <a:lumMod val="75000"/>
                              <a:lumOff val="25000"/>
                            </a:schemeClr>
                          </a:solidFill>
                          <a:effectLst/>
                          <a:latin typeface="Arial"/>
                        </a:rPr>
                        <a:t>Adult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US" sz="1800" b="0" i="0">
                          <a:solidFill>
                            <a:schemeClr val="tx1">
                              <a:lumMod val="75000"/>
                              <a:lumOff val="25000"/>
                            </a:schemeClr>
                          </a:solidFill>
                          <a:effectLst/>
                          <a:latin typeface="Arial"/>
                        </a:rPr>
                        <a:t>Intermittent Fasting</a:t>
                      </a:r>
                    </a:p>
                    <a:p>
                      <a:pPr lvl="0" algn="ctr">
                        <a:buNone/>
                      </a:pPr>
                      <a:r>
                        <a:rPr lang="en-US" sz="1800" b="0" i="0">
                          <a:solidFill>
                            <a:schemeClr val="tx1">
                              <a:lumMod val="75000"/>
                              <a:lumOff val="25000"/>
                            </a:schemeClr>
                          </a:solidFill>
                          <a:effectLst/>
                          <a:latin typeface="Arial"/>
                        </a:rPr>
                        <a:t>Caloric Restriction</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ctr" fontAlgn="base"/>
                      <a:r>
                        <a:rPr lang="en-NZ" sz="1800" b="0" i="0">
                          <a:solidFill>
                            <a:schemeClr val="tx1">
                              <a:lumMod val="75000"/>
                              <a:lumOff val="25000"/>
                            </a:schemeClr>
                          </a:solidFill>
                          <a:effectLst/>
                          <a:latin typeface="Arial"/>
                        </a:rPr>
                        <a:t>​Myocardial Infarction</a:t>
                      </a:r>
                      <a:endParaRPr lang="en-US">
                        <a:solidFill>
                          <a:schemeClr val="tx1">
                            <a:lumMod val="75000"/>
                            <a:lumOff val="25000"/>
                          </a:schemeClr>
                        </a:solidFill>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2">
                        <a:lumMod val="20000"/>
                        <a:lumOff val="80000"/>
                      </a:schemeClr>
                    </a:solidFill>
                  </a:tcPr>
                </a:tc>
                <a:tc>
                  <a:txBody>
                    <a:bodyPr/>
                    <a:lstStyle/>
                    <a:p>
                      <a:pPr algn="ctr" fontAlgn="base"/>
                      <a:r>
                        <a:rPr lang="en-NZ" sz="1800" b="0" i="0">
                          <a:solidFill>
                            <a:schemeClr val="tx1">
                              <a:lumMod val="75000"/>
                              <a:lumOff val="25000"/>
                            </a:schemeClr>
                          </a:solidFill>
                          <a:effectLst/>
                          <a:latin typeface="Arial"/>
                        </a:rPr>
                        <a:t>n/a</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213032962"/>
                  </a:ext>
                </a:extLst>
              </a:tr>
            </a:tbl>
          </a:graphicData>
        </a:graphic>
      </p:graphicFrame>
      <p:sp>
        <p:nvSpPr>
          <p:cNvPr id="8" name="Rectangle 7">
            <a:extLst>
              <a:ext uri="{FF2B5EF4-FFF2-40B4-BE49-F238E27FC236}">
                <a16:creationId xmlns:a16="http://schemas.microsoft.com/office/drawing/2014/main" id="{CA34E58C-8201-2FCB-F01D-2474D28964BE}"/>
              </a:ext>
            </a:extLst>
          </p:cNvPr>
          <p:cNvSpPr/>
          <p:nvPr/>
        </p:nvSpPr>
        <p:spPr>
          <a:xfrm>
            <a:off x="2611050" y="2287067"/>
            <a:ext cx="2019595" cy="2500368"/>
          </a:xfrm>
          <a:prstGeom prst="rect">
            <a:avLst/>
          </a:prstGeom>
          <a:solidFill>
            <a:schemeClr val="accent1">
              <a:lumMod val="20000"/>
              <a:lumOff val="80000"/>
            </a:schemeClr>
          </a:solid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10" name="Rectangle 9">
            <a:extLst>
              <a:ext uri="{FF2B5EF4-FFF2-40B4-BE49-F238E27FC236}">
                <a16:creationId xmlns:a16="http://schemas.microsoft.com/office/drawing/2014/main" id="{881384B0-37C5-6756-D49F-BBB0D7E1CA24}"/>
              </a:ext>
            </a:extLst>
          </p:cNvPr>
          <p:cNvSpPr/>
          <p:nvPr/>
        </p:nvSpPr>
        <p:spPr>
          <a:xfrm>
            <a:off x="4866006" y="2291075"/>
            <a:ext cx="2264630" cy="2509333"/>
          </a:xfrm>
          <a:prstGeom prst="rect">
            <a:avLst/>
          </a:prstGeom>
          <a:solidFill>
            <a:schemeClr val="accent4">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12" name="Rectangle 11">
            <a:extLst>
              <a:ext uri="{FF2B5EF4-FFF2-40B4-BE49-F238E27FC236}">
                <a16:creationId xmlns:a16="http://schemas.microsoft.com/office/drawing/2014/main" id="{C689D4D7-B30E-95EA-0238-9AA0C03BA16F}"/>
              </a:ext>
            </a:extLst>
          </p:cNvPr>
          <p:cNvSpPr/>
          <p:nvPr/>
        </p:nvSpPr>
        <p:spPr>
          <a:xfrm>
            <a:off x="7293117" y="2291075"/>
            <a:ext cx="2010631" cy="2509333"/>
          </a:xfrm>
          <a:prstGeom prst="rect">
            <a:avLst/>
          </a:prstGeom>
          <a:solidFill>
            <a:schemeClr val="accent2">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14" name="Rectangle 13">
            <a:extLst>
              <a:ext uri="{FF2B5EF4-FFF2-40B4-BE49-F238E27FC236}">
                <a16:creationId xmlns:a16="http://schemas.microsoft.com/office/drawing/2014/main" id="{486CBD73-F2EE-9E6D-E2B8-1BED9A8F8823}"/>
              </a:ext>
            </a:extLst>
          </p:cNvPr>
          <p:cNvSpPr/>
          <p:nvPr/>
        </p:nvSpPr>
        <p:spPr>
          <a:xfrm>
            <a:off x="9536783" y="2291075"/>
            <a:ext cx="2010631" cy="2509333"/>
          </a:xfrm>
          <a:prstGeom prst="rect">
            <a:avLst/>
          </a:prstGeom>
          <a:solidFill>
            <a:schemeClr val="bg2">
              <a:lumMod val="9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16" name="Rectangle 15">
            <a:extLst>
              <a:ext uri="{FF2B5EF4-FFF2-40B4-BE49-F238E27FC236}">
                <a16:creationId xmlns:a16="http://schemas.microsoft.com/office/drawing/2014/main" id="{DC5D89F3-2F62-111B-E2EB-74DC2CECB30E}"/>
              </a:ext>
            </a:extLst>
          </p:cNvPr>
          <p:cNvSpPr/>
          <p:nvPr/>
        </p:nvSpPr>
        <p:spPr>
          <a:xfrm>
            <a:off x="2608228" y="5102056"/>
            <a:ext cx="2024742" cy="876427"/>
          </a:xfrm>
          <a:prstGeom prst="rect">
            <a:avLst/>
          </a:prstGeom>
          <a:solidFill>
            <a:schemeClr val="accent1">
              <a:lumMod val="20000"/>
              <a:lumOff val="80000"/>
            </a:schemeClr>
          </a:solidFill>
          <a:ln w="2857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18" name="Rectangle 17">
            <a:extLst>
              <a:ext uri="{FF2B5EF4-FFF2-40B4-BE49-F238E27FC236}">
                <a16:creationId xmlns:a16="http://schemas.microsoft.com/office/drawing/2014/main" id="{78531C79-8417-8849-48AD-BC769822A0F0}"/>
              </a:ext>
            </a:extLst>
          </p:cNvPr>
          <p:cNvSpPr/>
          <p:nvPr/>
        </p:nvSpPr>
        <p:spPr>
          <a:xfrm>
            <a:off x="4981219" y="5099661"/>
            <a:ext cx="2024742" cy="872444"/>
          </a:xfrm>
          <a:prstGeom prst="rect">
            <a:avLst/>
          </a:prstGeom>
          <a:solidFill>
            <a:schemeClr val="accent4">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20" name="Rectangle 19">
            <a:extLst>
              <a:ext uri="{FF2B5EF4-FFF2-40B4-BE49-F238E27FC236}">
                <a16:creationId xmlns:a16="http://schemas.microsoft.com/office/drawing/2014/main" id="{1F37207F-3031-C222-E64D-AA356982640F}"/>
              </a:ext>
            </a:extLst>
          </p:cNvPr>
          <p:cNvSpPr/>
          <p:nvPr/>
        </p:nvSpPr>
        <p:spPr>
          <a:xfrm>
            <a:off x="7290295" y="5099661"/>
            <a:ext cx="2024742" cy="872444"/>
          </a:xfrm>
          <a:prstGeom prst="rect">
            <a:avLst/>
          </a:prstGeom>
          <a:solidFill>
            <a:schemeClr val="accent2">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22" name="Rectangle 21">
            <a:extLst>
              <a:ext uri="{FF2B5EF4-FFF2-40B4-BE49-F238E27FC236}">
                <a16:creationId xmlns:a16="http://schemas.microsoft.com/office/drawing/2014/main" id="{4762733C-EB87-E817-034B-201E52157EFE}"/>
              </a:ext>
            </a:extLst>
          </p:cNvPr>
          <p:cNvSpPr/>
          <p:nvPr/>
        </p:nvSpPr>
        <p:spPr>
          <a:xfrm>
            <a:off x="9519851" y="5099661"/>
            <a:ext cx="2024742" cy="872444"/>
          </a:xfrm>
          <a:prstGeom prst="rect">
            <a:avLst/>
          </a:prstGeom>
          <a:solidFill>
            <a:schemeClr val="bg2">
              <a:lumMod val="9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tx1">
                  <a:lumMod val="75000"/>
                  <a:lumOff val="25000"/>
                </a:schemeClr>
              </a:solidFill>
              <a:latin typeface="Arial"/>
              <a:cs typeface="Arial"/>
            </a:endParaRPr>
          </a:p>
        </p:txBody>
      </p:sp>
      <p:sp>
        <p:nvSpPr>
          <p:cNvPr id="4" name="Title 14">
            <a:extLst>
              <a:ext uri="{FF2B5EF4-FFF2-40B4-BE49-F238E27FC236}">
                <a16:creationId xmlns:a16="http://schemas.microsoft.com/office/drawing/2014/main" id="{7BBA4540-1304-2984-D5FA-58242D363B58}"/>
              </a:ext>
            </a:extLst>
          </p:cNvPr>
          <p:cNvSpPr txBox="1">
            <a:spLocks/>
          </p:cNvSpPr>
          <p:nvPr/>
        </p:nvSpPr>
        <p:spPr>
          <a:xfrm>
            <a:off x="327425" y="275237"/>
            <a:ext cx="9817637" cy="784746"/>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Turning your keywords into a concept map</a:t>
            </a:r>
          </a:p>
        </p:txBody>
      </p:sp>
      <p:grpSp>
        <p:nvGrpSpPr>
          <p:cNvPr id="7" name="Group 6">
            <a:extLst>
              <a:ext uri="{FF2B5EF4-FFF2-40B4-BE49-F238E27FC236}">
                <a16:creationId xmlns:a16="http://schemas.microsoft.com/office/drawing/2014/main" id="{532CA163-D895-7B3C-0E3E-7802EFF33CC7}"/>
              </a:ext>
            </a:extLst>
          </p:cNvPr>
          <p:cNvGrpSpPr/>
          <p:nvPr/>
        </p:nvGrpSpPr>
        <p:grpSpPr>
          <a:xfrm>
            <a:off x="-7816" y="6224321"/>
            <a:ext cx="12221305" cy="650730"/>
            <a:chOff x="-7816" y="6224321"/>
            <a:chExt cx="12221305" cy="650730"/>
          </a:xfrm>
        </p:grpSpPr>
        <p:sp>
          <p:nvSpPr>
            <p:cNvPr id="9" name="Rectangle 8">
              <a:extLst>
                <a:ext uri="{FF2B5EF4-FFF2-40B4-BE49-F238E27FC236}">
                  <a16:creationId xmlns:a16="http://schemas.microsoft.com/office/drawing/2014/main" id="{452DF346-118D-EEDC-E813-5B51B4E46A30}"/>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descr="A blue and white logo&#10;&#10;Description automatically generated">
              <a:extLst>
                <a:ext uri="{FF2B5EF4-FFF2-40B4-BE49-F238E27FC236}">
                  <a16:creationId xmlns:a16="http://schemas.microsoft.com/office/drawing/2014/main" id="{29849930-841C-D2F4-E266-BABAFF13A6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2101015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animBg="1"/>
      <p:bldP spid="20" grpId="0" animBg="1"/>
      <p:bldP spid="22"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4366AC53-F6E9-43F7-15A2-15FE6E29A659}"/>
              </a:ext>
            </a:extLst>
          </p:cNvPr>
          <p:cNvGraphicFramePr>
            <a:graphicFrameLocks noGrp="1"/>
          </p:cNvGraphicFramePr>
          <p:nvPr>
            <p:extLst>
              <p:ext uri="{D42A27DB-BD31-4B8C-83A1-F6EECF244321}">
                <p14:modId xmlns:p14="http://schemas.microsoft.com/office/powerpoint/2010/main" val="3044579372"/>
              </p:ext>
            </p:extLst>
          </p:nvPr>
        </p:nvGraphicFramePr>
        <p:xfrm>
          <a:off x="-6014" y="1051957"/>
          <a:ext cx="12199064" cy="6034464"/>
        </p:xfrm>
        <a:graphic>
          <a:graphicData uri="http://schemas.openxmlformats.org/drawingml/2006/table">
            <a:tbl>
              <a:tblPr/>
              <a:tblGrid>
                <a:gridCol w="2136090">
                  <a:extLst>
                    <a:ext uri="{9D8B030D-6E8A-4147-A177-3AD203B41FA5}">
                      <a16:colId xmlns:a16="http://schemas.microsoft.com/office/drawing/2014/main" val="2289386010"/>
                    </a:ext>
                  </a:extLst>
                </a:gridCol>
                <a:gridCol w="2519915">
                  <a:extLst>
                    <a:ext uri="{9D8B030D-6E8A-4147-A177-3AD203B41FA5}">
                      <a16:colId xmlns:a16="http://schemas.microsoft.com/office/drawing/2014/main" val="2251080212"/>
                    </a:ext>
                  </a:extLst>
                </a:gridCol>
                <a:gridCol w="2670111">
                  <a:extLst>
                    <a:ext uri="{9D8B030D-6E8A-4147-A177-3AD203B41FA5}">
                      <a16:colId xmlns:a16="http://schemas.microsoft.com/office/drawing/2014/main" val="3999297978"/>
                    </a:ext>
                  </a:extLst>
                </a:gridCol>
                <a:gridCol w="2436474">
                  <a:extLst>
                    <a:ext uri="{9D8B030D-6E8A-4147-A177-3AD203B41FA5}">
                      <a16:colId xmlns:a16="http://schemas.microsoft.com/office/drawing/2014/main" val="3447300438"/>
                    </a:ext>
                  </a:extLst>
                </a:gridCol>
                <a:gridCol w="2436474">
                  <a:extLst>
                    <a:ext uri="{9D8B030D-6E8A-4147-A177-3AD203B41FA5}">
                      <a16:colId xmlns:a16="http://schemas.microsoft.com/office/drawing/2014/main" val="579972389"/>
                    </a:ext>
                  </a:extLst>
                </a:gridCol>
              </a:tblGrid>
              <a:tr h="615461">
                <a:tc>
                  <a:txBody>
                    <a:bodyPr/>
                    <a:lstStyle/>
                    <a:p>
                      <a:pPr algn="l" fontAlgn="auto"/>
                      <a:r>
                        <a:rPr lang="en-NZ" sz="1800" b="1"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1: </a:t>
                      </a:r>
                      <a:endParaRPr lang="en-US">
                        <a:solidFill>
                          <a:schemeClr val="tx1">
                            <a:lumMod val="75000"/>
                            <a:lumOff val="25000"/>
                          </a:schemeClr>
                        </a:solidFill>
                        <a:latin typeface="Arial"/>
                      </a:endParaRPr>
                    </a:p>
                    <a:p>
                      <a:pPr lvl="0" algn="l">
                        <a:buNone/>
                      </a:pPr>
                      <a:endParaRPr lang="en-NZ" sz="1800" b="1"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2: </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3: </a:t>
                      </a:r>
                      <a:endParaRPr lang="en-US">
                        <a:solidFill>
                          <a:schemeClr val="tx1">
                            <a:lumMod val="75000"/>
                            <a:lumOff val="25000"/>
                          </a:schemeClr>
                        </a:solidFill>
                        <a:latin typeface="Arial"/>
                      </a:endParaRPr>
                    </a:p>
                    <a:p>
                      <a:pPr lvl="0" algn="l">
                        <a:buNone/>
                      </a:pPr>
                      <a:endParaRPr lang="en-NZ" sz="1800" b="1"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l" fontAlgn="base"/>
                      <a:r>
                        <a:rPr lang="en-NZ" sz="1800" b="1" i="0">
                          <a:solidFill>
                            <a:schemeClr val="tx1">
                              <a:lumMod val="75000"/>
                              <a:lumOff val="25000"/>
                            </a:schemeClr>
                          </a:solidFill>
                          <a:effectLst/>
                          <a:latin typeface="Arial"/>
                        </a:rPr>
                        <a:t>Concept 4: </a:t>
                      </a:r>
                      <a:endParaRPr lang="en-US">
                        <a:latin typeface="Arial"/>
                      </a:endParaRPr>
                    </a:p>
                    <a:p>
                      <a:pPr lvl="0" algn="l">
                        <a:buNone/>
                      </a:pPr>
                      <a:endParaRPr lang="en-NZ" sz="1800" b="1"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79025381"/>
                  </a:ext>
                </a:extLst>
              </a:tr>
              <a:tr h="3112022">
                <a:tc>
                  <a:txBody>
                    <a:bodyPr/>
                    <a:lstStyle/>
                    <a:p>
                      <a:pPr algn="l" fontAlgn="base"/>
                      <a:r>
                        <a:rPr lang="en-NZ" sz="1800" b="1" i="0">
                          <a:solidFill>
                            <a:schemeClr val="tx1">
                              <a:lumMod val="75000"/>
                              <a:lumOff val="25000"/>
                            </a:schemeClr>
                          </a:solidFill>
                          <a:effectLst/>
                          <a:latin typeface="Arial"/>
                        </a:rPr>
                        <a:t>Synonyms</a:t>
                      </a:r>
                      <a:r>
                        <a:rPr lang="en-NZ" sz="1800" b="0"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r>
                        <a:rPr lang="en-US" sz="1800" b="0" i="0">
                          <a:solidFill>
                            <a:schemeClr val="tx1">
                              <a:lumMod val="75000"/>
                              <a:lumOff val="25000"/>
                            </a:schemeClr>
                          </a:solidFill>
                          <a:effectLst/>
                          <a:latin typeface="Arial"/>
                        </a:rPr>
                        <a:t>Adult*</a:t>
                      </a:r>
                    </a:p>
                    <a:p>
                      <a:pPr algn="ctr" fontAlgn="base"/>
                      <a:r>
                        <a:rPr lang="en-US" sz="1800" b="0" i="0">
                          <a:solidFill>
                            <a:schemeClr val="tx1">
                              <a:lumMod val="75000"/>
                              <a:lumOff val="25000"/>
                            </a:schemeClr>
                          </a:solidFill>
                          <a:effectLst/>
                          <a:latin typeface="Arial"/>
                        </a:rPr>
                        <a:t>OR</a:t>
                      </a:r>
                    </a:p>
                    <a:p>
                      <a:pPr algn="ctr" fontAlgn="base"/>
                      <a:r>
                        <a:rPr lang="en-US" sz="1800" b="0" i="0">
                          <a:solidFill>
                            <a:schemeClr val="tx1">
                              <a:lumMod val="75000"/>
                              <a:lumOff val="25000"/>
                            </a:schemeClr>
                          </a:solidFill>
                          <a:effectLst/>
                          <a:latin typeface="Arial"/>
                        </a:rPr>
                        <a:t>Aged</a:t>
                      </a:r>
                    </a:p>
                    <a:p>
                      <a:pPr algn="ctr" fontAlgn="base"/>
                      <a:r>
                        <a:rPr lang="en-US" sz="1800" b="0" i="0">
                          <a:solidFill>
                            <a:schemeClr val="tx1">
                              <a:lumMod val="75000"/>
                              <a:lumOff val="25000"/>
                            </a:schemeClr>
                          </a:solidFill>
                          <a:effectLst/>
                          <a:latin typeface="Arial"/>
                        </a:rPr>
                        <a:t>OR</a:t>
                      </a:r>
                    </a:p>
                    <a:p>
                      <a:pPr algn="ctr" fontAlgn="base"/>
                      <a:r>
                        <a:rPr lang="en-US" sz="1800" b="0" i="0">
                          <a:solidFill>
                            <a:schemeClr val="tx1">
                              <a:lumMod val="75000"/>
                              <a:lumOff val="25000"/>
                            </a:schemeClr>
                          </a:solidFill>
                          <a:effectLst/>
                          <a:latin typeface="Arial"/>
                        </a:rPr>
                        <a:t>"</a:t>
                      </a:r>
                      <a:r>
                        <a:rPr lang="en-US" sz="1800" b="0" i="0" err="1">
                          <a:solidFill>
                            <a:schemeClr val="tx1">
                              <a:lumMod val="75000"/>
                              <a:lumOff val="25000"/>
                            </a:schemeClr>
                          </a:solidFill>
                          <a:effectLst/>
                          <a:latin typeface="Arial"/>
                        </a:rPr>
                        <a:t>Middle?aged</a:t>
                      </a:r>
                      <a:r>
                        <a:rPr lang="en-US" sz="1800" b="0" i="0">
                          <a:solidFill>
                            <a:schemeClr val="tx1">
                              <a:lumMod val="75000"/>
                              <a:lumOff val="25000"/>
                            </a:schemeClr>
                          </a:solidFill>
                          <a:effectLst/>
                          <a:latin typeface="Arial"/>
                        </a:rPr>
                        <a:t>"</a:t>
                      </a:r>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US" sz="1800" b="0" i="0">
                          <a:solidFill>
                            <a:schemeClr val="tx1">
                              <a:lumMod val="75000"/>
                              <a:lumOff val="25000"/>
                            </a:schemeClr>
                          </a:solidFill>
                          <a:effectLst/>
                          <a:latin typeface="Arial"/>
                        </a:rPr>
                        <a:t>"Intermittent Fast*"</a:t>
                      </a:r>
                    </a:p>
                    <a:p>
                      <a:pPr algn="ctr" fontAlgn="base"/>
                      <a:r>
                        <a:rPr lang="en-US" sz="1800" b="0" i="0">
                          <a:solidFill>
                            <a:schemeClr val="tx1">
                              <a:lumMod val="75000"/>
                              <a:lumOff val="25000"/>
                            </a:schemeClr>
                          </a:solidFill>
                          <a:effectLst/>
                          <a:latin typeface="Arial"/>
                        </a:rPr>
                        <a:t>OR</a:t>
                      </a:r>
                    </a:p>
                    <a:p>
                      <a:pPr algn="ctr" fontAlgn="base"/>
                      <a:r>
                        <a:rPr lang="en-US" sz="1800" b="0" i="0">
                          <a:solidFill>
                            <a:schemeClr val="tx1">
                              <a:lumMod val="75000"/>
                              <a:lumOff val="25000"/>
                            </a:schemeClr>
                          </a:solidFill>
                          <a:effectLst/>
                          <a:latin typeface="Arial"/>
                        </a:rPr>
                        <a:t>"Time restricted eat*"</a:t>
                      </a:r>
                    </a:p>
                    <a:p>
                      <a:pPr algn="ctr" fontAlgn="base"/>
                      <a:r>
                        <a:rPr lang="en-US" sz="1800" b="0" i="0">
                          <a:solidFill>
                            <a:schemeClr val="tx1">
                              <a:lumMod val="75000"/>
                              <a:lumOff val="25000"/>
                            </a:schemeClr>
                          </a:solidFill>
                          <a:effectLst/>
                          <a:latin typeface="Arial"/>
                        </a:rPr>
                        <a:t>OR</a:t>
                      </a:r>
                    </a:p>
                    <a:p>
                      <a:pPr algn="ctr" fontAlgn="base"/>
                      <a:r>
                        <a:rPr lang="en-US" sz="1800" b="0" i="0">
                          <a:solidFill>
                            <a:schemeClr val="tx1">
                              <a:lumMod val="75000"/>
                              <a:lumOff val="25000"/>
                            </a:schemeClr>
                          </a:solidFill>
                          <a:effectLst/>
                          <a:latin typeface="Arial"/>
                        </a:rPr>
                        <a:t>"</a:t>
                      </a:r>
                      <a:r>
                        <a:rPr lang="en-US" sz="1800" b="0" i="0" err="1">
                          <a:solidFill>
                            <a:schemeClr val="tx1">
                              <a:lumMod val="75000"/>
                              <a:lumOff val="25000"/>
                            </a:schemeClr>
                          </a:solidFill>
                          <a:effectLst/>
                          <a:latin typeface="Arial"/>
                        </a:rPr>
                        <a:t>Calori</a:t>
                      </a:r>
                      <a:r>
                        <a:rPr lang="en-US" sz="1800" b="0" i="0">
                          <a:solidFill>
                            <a:schemeClr val="tx1">
                              <a:lumMod val="75000"/>
                              <a:lumOff val="25000"/>
                            </a:schemeClr>
                          </a:solidFill>
                          <a:effectLst/>
                          <a:latin typeface="Arial"/>
                        </a:rPr>
                        <a:t>* restrict*"</a:t>
                      </a:r>
                    </a:p>
                    <a:p>
                      <a:pPr algn="ctr" fontAlgn="base"/>
                      <a:r>
                        <a:rPr lang="en-US" sz="1800" b="0" i="0">
                          <a:solidFill>
                            <a:schemeClr val="tx1">
                              <a:lumMod val="75000"/>
                              <a:lumOff val="25000"/>
                            </a:schemeClr>
                          </a:solidFill>
                          <a:effectLst/>
                          <a:latin typeface="Arial"/>
                        </a:rPr>
                        <a:t>OR</a:t>
                      </a:r>
                    </a:p>
                    <a:p>
                      <a:pPr algn="ctr" fontAlgn="base"/>
                      <a:r>
                        <a:rPr lang="en-US" sz="1800" b="0" i="0">
                          <a:solidFill>
                            <a:schemeClr val="tx1">
                              <a:lumMod val="75000"/>
                              <a:lumOff val="25000"/>
                            </a:schemeClr>
                          </a:solidFill>
                          <a:effectLst/>
                          <a:latin typeface="Arial"/>
                        </a:rPr>
                        <a:t>Fasting</a:t>
                      </a:r>
                    </a:p>
                    <a:p>
                      <a:pPr algn="ctr" fontAlgn="base"/>
                      <a:r>
                        <a:rPr lang="en-US" sz="1800" b="0" i="0">
                          <a:solidFill>
                            <a:schemeClr val="tx1">
                              <a:lumMod val="75000"/>
                              <a:lumOff val="25000"/>
                            </a:schemeClr>
                          </a:solidFill>
                          <a:effectLst/>
                          <a:latin typeface="Arial"/>
                        </a:rPr>
                        <a:t>OR</a:t>
                      </a:r>
                    </a:p>
                    <a:p>
                      <a:pPr algn="ctr" fontAlgn="base"/>
                      <a:r>
                        <a:rPr lang="en-US" sz="1800" b="0" i="0">
                          <a:solidFill>
                            <a:schemeClr val="tx1">
                              <a:lumMod val="75000"/>
                              <a:lumOff val="25000"/>
                            </a:schemeClr>
                          </a:solidFill>
                          <a:effectLst/>
                          <a:latin typeface="Arial"/>
                        </a:rPr>
                        <a:t>"Meal Skip*"</a:t>
                      </a:r>
                    </a:p>
                    <a:p>
                      <a:pPr algn="ctr" fontAlgn="base"/>
                      <a:r>
                        <a:rPr lang="en-US" sz="1800" b="0" i="0">
                          <a:solidFill>
                            <a:schemeClr val="tx1">
                              <a:lumMod val="75000"/>
                              <a:lumOff val="25000"/>
                            </a:schemeClr>
                          </a:solidFill>
                          <a:effectLst/>
                          <a:latin typeface="Arial"/>
                        </a:rPr>
                        <a:t>OR</a:t>
                      </a:r>
                    </a:p>
                    <a:p>
                      <a:pPr algn="ctr" fontAlgn="base"/>
                      <a:r>
                        <a:rPr lang="en-US" sz="1800" b="0" i="0">
                          <a:solidFill>
                            <a:schemeClr val="tx1">
                              <a:lumMod val="75000"/>
                              <a:lumOff val="25000"/>
                            </a:schemeClr>
                          </a:solidFill>
                          <a:effectLst/>
                          <a:latin typeface="Arial"/>
                        </a:rPr>
                        <a:t>Diet*</a:t>
                      </a:r>
                    </a:p>
                    <a:p>
                      <a:pPr algn="ctr" fontAlgn="base"/>
                      <a:r>
                        <a:rPr lang="en-US" sz="1800" b="0" i="0">
                          <a:solidFill>
                            <a:schemeClr val="tx1">
                              <a:lumMod val="75000"/>
                              <a:lumOff val="25000"/>
                            </a:schemeClr>
                          </a:solidFill>
                          <a:effectLst/>
                          <a:latin typeface="Arial"/>
                        </a:rPr>
                        <a:t>OR</a:t>
                      </a:r>
                    </a:p>
                    <a:p>
                      <a:pPr algn="ctr" fontAlgn="base"/>
                      <a:r>
                        <a:rPr lang="en-US" sz="1800" b="0" i="0">
                          <a:solidFill>
                            <a:schemeClr val="tx1">
                              <a:lumMod val="75000"/>
                              <a:lumOff val="25000"/>
                            </a:schemeClr>
                          </a:solidFill>
                          <a:effectLst/>
                          <a:latin typeface="Arial"/>
                        </a:rPr>
                        <a:t>Nutrition*</a:t>
                      </a:r>
                    </a:p>
                    <a:p>
                      <a:pPr algn="ctr" fontAlgn="base"/>
                      <a:r>
                        <a:rPr lang="en-US" sz="1800" b="0" i="0">
                          <a:solidFill>
                            <a:schemeClr val="tx1">
                              <a:lumMod val="75000"/>
                              <a:lumOff val="25000"/>
                            </a:schemeClr>
                          </a:solidFill>
                          <a:effectLst/>
                          <a:latin typeface="Arial"/>
                        </a:rPr>
                        <a:t>OR</a:t>
                      </a:r>
                    </a:p>
                    <a:p>
                      <a:pPr algn="ctr" fontAlgn="base"/>
                      <a:r>
                        <a:rPr lang="en-US" sz="1800" b="0" i="0">
                          <a:solidFill>
                            <a:schemeClr val="tx1">
                              <a:lumMod val="75000"/>
                              <a:lumOff val="25000"/>
                            </a:schemeClr>
                          </a:solidFill>
                          <a:effectLst/>
                          <a:latin typeface="Arial"/>
                        </a:rPr>
                        <a:t>"</a:t>
                      </a:r>
                      <a:r>
                        <a:rPr lang="en-US" sz="1800" b="0" i="0" err="1">
                          <a:solidFill>
                            <a:schemeClr val="tx1">
                              <a:lumMod val="75000"/>
                              <a:lumOff val="25000"/>
                            </a:schemeClr>
                          </a:solidFill>
                          <a:effectLst/>
                          <a:latin typeface="Arial"/>
                        </a:rPr>
                        <a:t>Low?calorie</a:t>
                      </a:r>
                      <a:r>
                        <a:rPr lang="en-US" sz="1800" b="0" i="0">
                          <a:solidFill>
                            <a:schemeClr val="tx1">
                              <a:lumMod val="75000"/>
                              <a:lumOff val="25000"/>
                            </a:schemeClr>
                          </a:solidFill>
                          <a:effectLst/>
                          <a:latin typeface="Arial"/>
                        </a:rPr>
                        <a:t> diet*"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BC7"/>
                    </a:solidFill>
                  </a:tcPr>
                </a:tc>
                <a:tc>
                  <a:txBody>
                    <a:bodyPr/>
                    <a:lstStyle/>
                    <a:p>
                      <a:pPr algn="ctr" fontAlgn="base"/>
                      <a:r>
                        <a:rPr lang="en-US" sz="1800" b="0" i="0">
                          <a:solidFill>
                            <a:schemeClr val="tx1">
                              <a:lumMod val="75000"/>
                              <a:lumOff val="25000"/>
                            </a:schemeClr>
                          </a:solidFill>
                          <a:effectLst/>
                          <a:latin typeface="Arial"/>
                        </a:rPr>
                        <a:t>"Heart Attack*"</a:t>
                      </a:r>
                    </a:p>
                    <a:p>
                      <a:pPr algn="ctr" fontAlgn="base"/>
                      <a:r>
                        <a:rPr lang="en-US" sz="1800" b="0" i="0">
                          <a:solidFill>
                            <a:schemeClr val="tx1">
                              <a:lumMod val="75000"/>
                              <a:lumOff val="25000"/>
                            </a:schemeClr>
                          </a:solidFill>
                          <a:effectLst/>
                          <a:latin typeface="Arial"/>
                        </a:rPr>
                        <a:t>OR</a:t>
                      </a:r>
                    </a:p>
                    <a:p>
                      <a:pPr algn="ctr" fontAlgn="base"/>
                      <a:r>
                        <a:rPr lang="en-US" sz="1800" b="0" i="0">
                          <a:solidFill>
                            <a:schemeClr val="tx1">
                              <a:lumMod val="75000"/>
                              <a:lumOff val="25000"/>
                            </a:schemeClr>
                          </a:solidFill>
                          <a:effectLst/>
                          <a:latin typeface="Arial"/>
                        </a:rPr>
                        <a:t>"Myocardial infarction*"</a:t>
                      </a:r>
                    </a:p>
                    <a:p>
                      <a:pPr algn="ctr" fontAlgn="base"/>
                      <a:r>
                        <a:rPr lang="en-US" sz="1800" b="0" i="0">
                          <a:solidFill>
                            <a:schemeClr val="tx1">
                              <a:lumMod val="75000"/>
                              <a:lumOff val="25000"/>
                            </a:schemeClr>
                          </a:solidFill>
                          <a:effectLst/>
                          <a:latin typeface="Arial"/>
                        </a:rPr>
                        <a:t>OR</a:t>
                      </a:r>
                    </a:p>
                    <a:p>
                      <a:pPr algn="ctr" fontAlgn="base"/>
                      <a:r>
                        <a:rPr lang="en-US" sz="1800" b="0" i="0">
                          <a:solidFill>
                            <a:schemeClr val="tx1">
                              <a:lumMod val="75000"/>
                              <a:lumOff val="25000"/>
                            </a:schemeClr>
                          </a:solidFill>
                          <a:effectLst/>
                          <a:latin typeface="Arial"/>
                        </a:rPr>
                        <a:t>"Cardiovascular stroke*"</a:t>
                      </a:r>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3EFE6"/>
                    </a:solidFill>
                  </a:tcPr>
                </a:tc>
                <a:tc>
                  <a:txBody>
                    <a:bodyPr/>
                    <a:lstStyle/>
                    <a:p>
                      <a:pPr lvl="0" algn="ctr">
                        <a:buNone/>
                      </a:pPr>
                      <a:r>
                        <a:rPr lang="en-US" sz="1800" b="0" i="0">
                          <a:solidFill>
                            <a:schemeClr val="tx1">
                              <a:lumMod val="75000"/>
                              <a:lumOff val="25000"/>
                            </a:schemeClr>
                          </a:solidFill>
                          <a:effectLst/>
                          <a:latin typeface="Arial"/>
                        </a:rPr>
                        <a:t>Risk*</a:t>
                      </a:r>
                      <a:endParaRPr lang="en-US">
                        <a:latin typeface="Arial"/>
                      </a:endParaRPr>
                    </a:p>
                    <a:p>
                      <a:pPr lvl="0" algn="ctr">
                        <a:buNone/>
                      </a:pPr>
                      <a:r>
                        <a:rPr lang="en-US" sz="1800" b="0" i="0">
                          <a:solidFill>
                            <a:schemeClr val="tx1">
                              <a:lumMod val="75000"/>
                              <a:lumOff val="25000"/>
                            </a:schemeClr>
                          </a:solidFill>
                          <a:effectLst/>
                          <a:latin typeface="Arial"/>
                        </a:rPr>
                        <a:t>OR</a:t>
                      </a:r>
                      <a:endParaRPr lang="en-US">
                        <a:latin typeface="Arial"/>
                      </a:endParaRPr>
                    </a:p>
                    <a:p>
                      <a:pPr lvl="0" algn="ctr">
                        <a:buNone/>
                      </a:pPr>
                      <a:r>
                        <a:rPr lang="en-US" sz="1800" b="0" i="0" err="1">
                          <a:solidFill>
                            <a:schemeClr val="tx1">
                              <a:lumMod val="75000"/>
                              <a:lumOff val="25000"/>
                            </a:schemeClr>
                          </a:solidFill>
                          <a:effectLst/>
                          <a:latin typeface="Arial"/>
                        </a:rPr>
                        <a:t>Reduc</a:t>
                      </a:r>
                      <a:r>
                        <a:rPr lang="en-US" sz="1800" b="0" i="0">
                          <a:solidFill>
                            <a:schemeClr val="tx1">
                              <a:lumMod val="75000"/>
                              <a:lumOff val="25000"/>
                            </a:schemeClr>
                          </a:solidFill>
                          <a:effectLst/>
                          <a:latin typeface="Arial"/>
                        </a:rPr>
                        <a:t>*</a:t>
                      </a:r>
                      <a:endParaRPr lang="en-US">
                        <a:latin typeface="Arial"/>
                      </a:endParaRPr>
                    </a:p>
                    <a:p>
                      <a:pPr lvl="0" algn="ctr">
                        <a:buNone/>
                      </a:pPr>
                      <a:r>
                        <a:rPr lang="en-US" sz="1800" b="0" i="0">
                          <a:solidFill>
                            <a:schemeClr val="tx1">
                              <a:lumMod val="75000"/>
                              <a:lumOff val="25000"/>
                            </a:schemeClr>
                          </a:solidFill>
                          <a:effectLst/>
                          <a:latin typeface="Arial"/>
                        </a:rPr>
                        <a:t>OR</a:t>
                      </a:r>
                    </a:p>
                    <a:p>
                      <a:pPr lvl="0" algn="ctr">
                        <a:buNone/>
                      </a:pPr>
                      <a:r>
                        <a:rPr lang="en-US" sz="1800" b="0" i="0">
                          <a:solidFill>
                            <a:schemeClr val="tx1">
                              <a:lumMod val="75000"/>
                              <a:lumOff val="25000"/>
                            </a:schemeClr>
                          </a:solidFill>
                          <a:effectLst/>
                          <a:latin typeface="Arial"/>
                        </a:rPr>
                        <a:t>Prevent*</a:t>
                      </a:r>
                    </a:p>
                    <a:p>
                      <a:pPr lvl="0" algn="ctr">
                        <a:buNone/>
                      </a:pPr>
                      <a:r>
                        <a:rPr lang="en-US" sz="1800" b="0" i="0">
                          <a:solidFill>
                            <a:schemeClr val="tx1">
                              <a:lumMod val="75000"/>
                              <a:lumOff val="25000"/>
                            </a:schemeClr>
                          </a:solidFill>
                          <a:effectLst/>
                          <a:latin typeface="Arial"/>
                        </a:rPr>
                        <a:t>OR</a:t>
                      </a:r>
                    </a:p>
                    <a:p>
                      <a:pPr lvl="0" algn="ctr">
                        <a:buNone/>
                      </a:pPr>
                      <a:r>
                        <a:rPr lang="en-US" sz="1800" b="0" i="0">
                          <a:solidFill>
                            <a:schemeClr val="tx1">
                              <a:lumMod val="75000"/>
                              <a:lumOff val="25000"/>
                            </a:schemeClr>
                          </a:solidFill>
                          <a:effectLst/>
                          <a:latin typeface="Arial"/>
                        </a:rPr>
                        <a:t>"Risk factor*"</a:t>
                      </a:r>
                    </a:p>
                    <a:p>
                      <a:pPr lvl="0" algn="ctr">
                        <a:buNone/>
                      </a:pPr>
                      <a:endParaRPr lang="en-US" sz="1800" b="0" i="0">
                        <a:solidFill>
                          <a:schemeClr val="tx1">
                            <a:lumMod val="75000"/>
                            <a:lumOff val="25000"/>
                          </a:schemeClr>
                        </a:solidFill>
                        <a:effectLst/>
                        <a:latin typeface="Arial"/>
                      </a:endParaRPr>
                    </a:p>
                    <a:p>
                      <a:pPr lvl="0" algn="ctr">
                        <a:buNone/>
                      </a:pPr>
                      <a:endParaRPr lang="en-US" sz="1800" b="0" i="0">
                        <a:solidFill>
                          <a:schemeClr val="tx1">
                            <a:lumMod val="75000"/>
                            <a:lumOff val="25000"/>
                          </a:schemeClr>
                        </a:solidFill>
                        <a:effectLst/>
                        <a:latin typeface="Arial"/>
                      </a:endParaRPr>
                    </a:p>
                    <a:p>
                      <a:pPr lvl="0" algn="ctr">
                        <a:buNone/>
                      </a:pPr>
                      <a:endParaRPr lang="en-US" sz="1800" b="0" i="0">
                        <a:solidFill>
                          <a:schemeClr val="tx1">
                            <a:lumMod val="75000"/>
                            <a:lumOff val="25000"/>
                          </a:schemeClr>
                        </a:solidFill>
                        <a:effectLst/>
                        <a:latin typeface="Arial"/>
                      </a:endParaRPr>
                    </a:p>
                    <a:p>
                      <a:pPr lvl="0" algn="ctr">
                        <a:buNone/>
                      </a:pPr>
                      <a:endParaRPr lang="en-US" sz="1800" b="0" i="0">
                        <a:solidFill>
                          <a:schemeClr val="tx1">
                            <a:lumMod val="75000"/>
                            <a:lumOff val="25000"/>
                          </a:schemeClr>
                        </a:solidFill>
                        <a:effectLst/>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D3DC"/>
                    </a:solidFill>
                  </a:tcPr>
                </a:tc>
                <a:extLst>
                  <a:ext uri="{0D108BD9-81ED-4DB2-BD59-A6C34878D82A}">
                    <a16:rowId xmlns:a16="http://schemas.microsoft.com/office/drawing/2014/main" val="1194133376"/>
                  </a:ext>
                </a:extLst>
              </a:tr>
              <a:tr h="1244807">
                <a:tc>
                  <a:txBody>
                    <a:bodyPr/>
                    <a:lstStyle/>
                    <a:p>
                      <a:pPr algn="l" fontAlgn="base"/>
                      <a:r>
                        <a:rPr lang="en-US" sz="1800" b="1" i="0">
                          <a:solidFill>
                            <a:schemeClr val="tx1">
                              <a:lumMod val="75000"/>
                              <a:lumOff val="25000"/>
                            </a:schemeClr>
                          </a:solidFill>
                          <a:effectLst/>
                          <a:latin typeface="Arial"/>
                        </a:rPr>
                        <a:t>Subject Headings </a:t>
                      </a:r>
                    </a:p>
                    <a:p>
                      <a:pPr lvl="0" algn="l">
                        <a:buNone/>
                      </a:pPr>
                      <a:r>
                        <a:rPr lang="en-US" sz="1800" b="1" i="0">
                          <a:solidFill>
                            <a:schemeClr val="tx1">
                              <a:lumMod val="75000"/>
                              <a:lumOff val="25000"/>
                            </a:schemeClr>
                          </a:solidFill>
                          <a:effectLst/>
                          <a:latin typeface="Arial"/>
                        </a:rPr>
                        <a:t>(e.g. MESH)</a:t>
                      </a:r>
                      <a:r>
                        <a:rPr lang="en-US" sz="1800" b="0"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base"/>
                      <a:r>
                        <a:rPr lang="en-NZ" sz="1800" b="0" i="0">
                          <a:solidFill>
                            <a:schemeClr val="tx1">
                              <a:lumMod val="75000"/>
                              <a:lumOff val="25000"/>
                            </a:schemeClr>
                          </a:solidFill>
                          <a:effectLst/>
                          <a:latin typeface="Arial"/>
                        </a:rPr>
                        <a:t>Adult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ase"/>
                      <a:r>
                        <a:rPr lang="en-US" sz="1800" b="0" i="0">
                          <a:solidFill>
                            <a:schemeClr val="tx1">
                              <a:lumMod val="75000"/>
                              <a:lumOff val="25000"/>
                            </a:schemeClr>
                          </a:solidFill>
                          <a:effectLst/>
                          <a:latin typeface="Arial"/>
                        </a:rPr>
                        <a:t>Intermittent Fasting</a:t>
                      </a:r>
                    </a:p>
                    <a:p>
                      <a:pPr lvl="0" algn="ctr">
                        <a:buNone/>
                      </a:pPr>
                      <a:r>
                        <a:rPr lang="en-US" sz="1800" b="0" i="0">
                          <a:solidFill>
                            <a:schemeClr val="tx1">
                              <a:lumMod val="75000"/>
                              <a:lumOff val="25000"/>
                            </a:schemeClr>
                          </a:solidFill>
                          <a:effectLst/>
                          <a:latin typeface="Arial"/>
                        </a:rPr>
                        <a:t>OR</a:t>
                      </a:r>
                    </a:p>
                    <a:p>
                      <a:pPr lvl="0" algn="ctr">
                        <a:buNone/>
                      </a:pPr>
                      <a:r>
                        <a:rPr lang="en-US" sz="1800" b="0" i="0">
                          <a:solidFill>
                            <a:schemeClr val="tx1">
                              <a:lumMod val="75000"/>
                              <a:lumOff val="25000"/>
                            </a:schemeClr>
                          </a:solidFill>
                          <a:effectLst/>
                          <a:latin typeface="Arial"/>
                        </a:rPr>
                        <a:t>Caloric Restriction</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EBC7"/>
                    </a:solidFill>
                  </a:tcPr>
                </a:tc>
                <a:tc>
                  <a:txBody>
                    <a:bodyPr/>
                    <a:lstStyle/>
                    <a:p>
                      <a:pPr algn="ctr" fontAlgn="base"/>
                      <a:r>
                        <a:rPr lang="en-NZ" sz="1800" b="0" i="0">
                          <a:solidFill>
                            <a:schemeClr val="tx1">
                              <a:lumMod val="75000"/>
                              <a:lumOff val="25000"/>
                            </a:schemeClr>
                          </a:solidFill>
                          <a:effectLst/>
                          <a:latin typeface="Arial"/>
                        </a:rPr>
                        <a:t>​Myocardial Infarction</a:t>
                      </a:r>
                      <a:endParaRPr lang="en-US">
                        <a:solidFill>
                          <a:schemeClr val="tx1">
                            <a:lumMod val="75000"/>
                            <a:lumOff val="25000"/>
                          </a:schemeClr>
                        </a:solidFill>
                        <a:latin typeface="Arial"/>
                      </a:endParaRP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3EFE6"/>
                    </a:solidFill>
                  </a:tcPr>
                </a:tc>
                <a:tc>
                  <a:txBody>
                    <a:bodyPr/>
                    <a:lstStyle/>
                    <a:p>
                      <a:pPr algn="ctr" fontAlgn="base"/>
                      <a:r>
                        <a:rPr lang="en-NZ" sz="1800" b="0" i="0">
                          <a:solidFill>
                            <a:schemeClr val="tx1">
                              <a:lumMod val="75000"/>
                              <a:lumOff val="25000"/>
                            </a:schemeClr>
                          </a:solidFill>
                          <a:effectLst/>
                          <a:latin typeface="Arial"/>
                        </a:rPr>
                        <a:t>-</a:t>
                      </a:r>
                    </a:p>
                  </a:txBody>
                  <a:tcPr marL="59396" marR="59396" marT="29698" marB="29698">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D3DC"/>
                    </a:solidFill>
                  </a:tcPr>
                </a:tc>
                <a:extLst>
                  <a:ext uri="{0D108BD9-81ED-4DB2-BD59-A6C34878D82A}">
                    <a16:rowId xmlns:a16="http://schemas.microsoft.com/office/drawing/2014/main" val="1213032962"/>
                  </a:ext>
                </a:extLst>
              </a:tr>
            </a:tbl>
          </a:graphicData>
        </a:graphic>
      </p:graphicFrame>
      <p:sp>
        <p:nvSpPr>
          <p:cNvPr id="2" name="Rectangle 1">
            <a:extLst>
              <a:ext uri="{FF2B5EF4-FFF2-40B4-BE49-F238E27FC236}">
                <a16:creationId xmlns:a16="http://schemas.microsoft.com/office/drawing/2014/main" id="{F6DF052C-91E7-D5E6-DE93-6F27174B542D}"/>
              </a:ext>
            </a:extLst>
          </p:cNvPr>
          <p:cNvSpPr/>
          <p:nvPr/>
        </p:nvSpPr>
        <p:spPr>
          <a:xfrm>
            <a:off x="0" y="0"/>
            <a:ext cx="12192000" cy="1106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6" name="Group 5">
            <a:extLst>
              <a:ext uri="{FF2B5EF4-FFF2-40B4-BE49-F238E27FC236}">
                <a16:creationId xmlns:a16="http://schemas.microsoft.com/office/drawing/2014/main" id="{00AA0E90-17FA-0FD4-DDE3-056D2400A836}"/>
              </a:ext>
            </a:extLst>
          </p:cNvPr>
          <p:cNvGrpSpPr/>
          <p:nvPr/>
        </p:nvGrpSpPr>
        <p:grpSpPr>
          <a:xfrm>
            <a:off x="2677174" y="1219437"/>
            <a:ext cx="8487833" cy="529166"/>
            <a:chOff x="2677174" y="1132353"/>
            <a:chExt cx="8487833" cy="529166"/>
          </a:xfrm>
        </p:grpSpPr>
        <p:sp>
          <p:nvSpPr>
            <p:cNvPr id="4" name="Arrow: Right 3">
              <a:extLst>
                <a:ext uri="{FF2B5EF4-FFF2-40B4-BE49-F238E27FC236}">
                  <a16:creationId xmlns:a16="http://schemas.microsoft.com/office/drawing/2014/main" id="{4D1A40A1-A093-5387-C3D6-4062C85BBCBF}"/>
                </a:ext>
              </a:extLst>
            </p:cNvPr>
            <p:cNvSpPr/>
            <p:nvPr/>
          </p:nvSpPr>
          <p:spPr>
            <a:xfrm>
              <a:off x="2677174" y="1132353"/>
              <a:ext cx="8487833" cy="529166"/>
            </a:xfrm>
            <a:prstGeom prst="rightArrow">
              <a:avLst/>
            </a:prstGeom>
            <a:solidFill>
              <a:srgbClr val="F05B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extBox 6">
              <a:extLst>
                <a:ext uri="{FF2B5EF4-FFF2-40B4-BE49-F238E27FC236}">
                  <a16:creationId xmlns:a16="http://schemas.microsoft.com/office/drawing/2014/main" id="{084C2F42-CC7D-59A1-554F-F0BFCB80D312}"/>
                </a:ext>
              </a:extLst>
            </p:cNvPr>
            <p:cNvSpPr txBox="1"/>
            <p:nvPr/>
          </p:nvSpPr>
          <p:spPr>
            <a:xfrm>
              <a:off x="7037466" y="1242927"/>
              <a:ext cx="713657" cy="369332"/>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a:ln>
                    <a:noFill/>
                  </a:ln>
                  <a:solidFill>
                    <a:srgbClr val="000000"/>
                  </a:solidFill>
                  <a:effectLst/>
                  <a:uLnTx/>
                  <a:uFillTx/>
                  <a:latin typeface="Avenir Next LT Pro"/>
                  <a:cs typeface="Arial"/>
                  <a:sym typeface="Arial"/>
                </a:rPr>
                <a:t>AND</a:t>
              </a:r>
              <a:endParaRPr kumimoji="0" lang="en-NZ" sz="1800" b="1" i="0" u="none" strike="noStrike" kern="1200" cap="none" spc="0" normalizeH="0" baseline="0" noProof="0">
                <a:ln>
                  <a:noFill/>
                </a:ln>
                <a:solidFill>
                  <a:srgbClr val="000000"/>
                </a:solidFill>
                <a:effectLst/>
                <a:uLnTx/>
                <a:uFillTx/>
                <a:latin typeface="Avenir Next LT Pro"/>
                <a:cs typeface="Arial"/>
                <a:sym typeface="Arial"/>
              </a:endParaRPr>
            </a:p>
          </p:txBody>
        </p:sp>
        <p:sp>
          <p:nvSpPr>
            <p:cNvPr id="12" name="TextBox 6">
              <a:extLst>
                <a:ext uri="{FF2B5EF4-FFF2-40B4-BE49-F238E27FC236}">
                  <a16:creationId xmlns:a16="http://schemas.microsoft.com/office/drawing/2014/main" id="{5643921E-22CD-8C91-FEE9-30128966CC01}"/>
                </a:ext>
              </a:extLst>
            </p:cNvPr>
            <p:cNvSpPr txBox="1"/>
            <p:nvPr/>
          </p:nvSpPr>
          <p:spPr>
            <a:xfrm>
              <a:off x="9398115" y="1239200"/>
              <a:ext cx="713657" cy="369332"/>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a:ln>
                    <a:noFill/>
                  </a:ln>
                  <a:solidFill>
                    <a:srgbClr val="000000"/>
                  </a:solidFill>
                  <a:effectLst/>
                  <a:uLnTx/>
                  <a:uFillTx/>
                  <a:latin typeface="Avenir Next LT Pro"/>
                  <a:cs typeface="Arial"/>
                  <a:sym typeface="Arial"/>
                </a:rPr>
                <a:t>AND</a:t>
              </a:r>
              <a:endParaRPr kumimoji="0" lang="en-NZ" sz="1800" b="1" i="0" u="none" strike="noStrike" kern="1200" cap="none" spc="0" normalizeH="0" baseline="0" noProof="0">
                <a:ln>
                  <a:noFill/>
                </a:ln>
                <a:solidFill>
                  <a:srgbClr val="000000"/>
                </a:solidFill>
                <a:effectLst/>
                <a:uLnTx/>
                <a:uFillTx/>
                <a:latin typeface="Avenir Next LT Pro"/>
                <a:cs typeface="Arial"/>
                <a:sym typeface="Arial"/>
              </a:endParaRPr>
            </a:p>
          </p:txBody>
        </p:sp>
        <p:sp>
          <p:nvSpPr>
            <p:cNvPr id="14" name="TextBox 6">
              <a:extLst>
                <a:ext uri="{FF2B5EF4-FFF2-40B4-BE49-F238E27FC236}">
                  <a16:creationId xmlns:a16="http://schemas.microsoft.com/office/drawing/2014/main" id="{0B5B2593-0EEF-791C-26F2-6E1CBEE50220}"/>
                </a:ext>
              </a:extLst>
            </p:cNvPr>
            <p:cNvSpPr txBox="1"/>
            <p:nvPr/>
          </p:nvSpPr>
          <p:spPr>
            <a:xfrm>
              <a:off x="4319988" y="1242927"/>
              <a:ext cx="713657" cy="369332"/>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a:ln>
                    <a:noFill/>
                  </a:ln>
                  <a:solidFill>
                    <a:srgbClr val="000000"/>
                  </a:solidFill>
                  <a:effectLst/>
                  <a:uLnTx/>
                  <a:uFillTx/>
                  <a:latin typeface="Avenir Next LT Pro"/>
                  <a:cs typeface="Arial"/>
                  <a:sym typeface="Arial"/>
                </a:rPr>
                <a:t>AND</a:t>
              </a:r>
              <a:endParaRPr kumimoji="0" lang="en-NZ" sz="1800" b="1" i="0" u="none" strike="noStrike" kern="1200" cap="none" spc="0" normalizeH="0" baseline="0" noProof="0">
                <a:ln>
                  <a:noFill/>
                </a:ln>
                <a:solidFill>
                  <a:srgbClr val="000000"/>
                </a:solidFill>
                <a:effectLst/>
                <a:uLnTx/>
                <a:uFillTx/>
                <a:latin typeface="Avenir Next LT Pro"/>
                <a:cs typeface="Arial"/>
                <a:sym typeface="Arial"/>
              </a:endParaRPr>
            </a:p>
          </p:txBody>
        </p:sp>
      </p:grpSp>
      <p:grpSp>
        <p:nvGrpSpPr>
          <p:cNvPr id="5" name="Group 4">
            <a:extLst>
              <a:ext uri="{FF2B5EF4-FFF2-40B4-BE49-F238E27FC236}">
                <a16:creationId xmlns:a16="http://schemas.microsoft.com/office/drawing/2014/main" id="{8F3D377A-C66E-9D62-EBB4-A2957E13D836}"/>
              </a:ext>
            </a:extLst>
          </p:cNvPr>
          <p:cNvGrpSpPr/>
          <p:nvPr/>
        </p:nvGrpSpPr>
        <p:grpSpPr>
          <a:xfrm>
            <a:off x="2027857" y="1922868"/>
            <a:ext cx="709083" cy="4540249"/>
            <a:chOff x="2158483" y="1835784"/>
            <a:chExt cx="709083" cy="4540249"/>
          </a:xfrm>
        </p:grpSpPr>
        <p:sp>
          <p:nvSpPr>
            <p:cNvPr id="8" name="Arrow: Right 7">
              <a:extLst>
                <a:ext uri="{FF2B5EF4-FFF2-40B4-BE49-F238E27FC236}">
                  <a16:creationId xmlns:a16="http://schemas.microsoft.com/office/drawing/2014/main" id="{01FF00CE-501B-F9AA-646B-67F251EA99B4}"/>
                </a:ext>
              </a:extLst>
            </p:cNvPr>
            <p:cNvSpPr/>
            <p:nvPr/>
          </p:nvSpPr>
          <p:spPr>
            <a:xfrm rot="5400000" flipV="1">
              <a:off x="242900" y="3751367"/>
              <a:ext cx="4540249" cy="709083"/>
            </a:xfrm>
            <a:prstGeom prst="rightArrow">
              <a:avLst/>
            </a:prstGeom>
            <a:solidFill>
              <a:srgbClr val="F05B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0" name="TextBox 8">
              <a:extLst>
                <a:ext uri="{FF2B5EF4-FFF2-40B4-BE49-F238E27FC236}">
                  <a16:creationId xmlns:a16="http://schemas.microsoft.com/office/drawing/2014/main" id="{DFA1F209-0BB2-F208-EBF4-C89D80C1F7E0}"/>
                </a:ext>
              </a:extLst>
            </p:cNvPr>
            <p:cNvSpPr txBox="1"/>
            <p:nvPr/>
          </p:nvSpPr>
          <p:spPr>
            <a:xfrm>
              <a:off x="2245964" y="3736576"/>
              <a:ext cx="534121" cy="369332"/>
            </a:xfrm>
            <a:prstGeom prst="rect">
              <a:avLst/>
            </a:prstGeom>
            <a:noFill/>
          </p:spPr>
          <p:txBody>
            <a:bodyPr wrap="non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a:ln>
                    <a:noFill/>
                  </a:ln>
                  <a:solidFill>
                    <a:srgbClr val="000000"/>
                  </a:solidFill>
                  <a:effectLst/>
                  <a:uLnTx/>
                  <a:uFillTx/>
                  <a:latin typeface="Avenir Next LT Pro"/>
                  <a:cs typeface="Arial"/>
                  <a:sym typeface="Arial"/>
                </a:rPr>
                <a:t>OR</a:t>
              </a:r>
              <a:endParaRPr kumimoji="0" lang="en-NZ" sz="1800" b="1" i="0" u="none" strike="noStrike" kern="1200" cap="none" spc="0" normalizeH="0" baseline="0" noProof="0">
                <a:ln>
                  <a:noFill/>
                </a:ln>
                <a:solidFill>
                  <a:srgbClr val="000000"/>
                </a:solidFill>
                <a:effectLst/>
                <a:uLnTx/>
                <a:uFillTx/>
                <a:latin typeface="Avenir Next LT Pro"/>
                <a:cs typeface="Arial"/>
                <a:sym typeface="Arial"/>
              </a:endParaRPr>
            </a:p>
          </p:txBody>
        </p:sp>
      </p:grpSp>
      <p:sp>
        <p:nvSpPr>
          <p:cNvPr id="3" name="Title 14">
            <a:extLst>
              <a:ext uri="{FF2B5EF4-FFF2-40B4-BE49-F238E27FC236}">
                <a16:creationId xmlns:a16="http://schemas.microsoft.com/office/drawing/2014/main" id="{4D3ADC67-6F3D-0F14-DF57-E27ED53D12A0}"/>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40" normalizeH="0" baseline="0" noProof="0">
                <a:ln>
                  <a:noFill/>
                </a:ln>
                <a:solidFill>
                  <a:schemeClr val="tx1">
                    <a:lumMod val="76000"/>
                    <a:lumOff val="24000"/>
                  </a:schemeClr>
                </a:solidFill>
                <a:effectLst/>
                <a:uLnTx/>
                <a:uFillTx/>
                <a:latin typeface="Arial"/>
                <a:ea typeface="+mj-ea"/>
                <a:cs typeface="Arial"/>
              </a:rPr>
              <a:t>Update your concept map</a:t>
            </a:r>
            <a:endParaRPr lang="en-US" sz="4000" b="1" i="0" u="none" strike="noStrike" kern="1200" cap="none" spc="-40" normalizeH="0" baseline="0" noProof="0">
              <a:ln>
                <a:noFill/>
              </a:ln>
              <a:solidFill>
                <a:schemeClr val="tx1">
                  <a:lumMod val="76000"/>
                  <a:lumOff val="24000"/>
                </a:schemeClr>
              </a:solidFill>
              <a:effectLst/>
              <a:uLnTx/>
              <a:uFillTx/>
              <a:latin typeface="Arial"/>
              <a:cs typeface="Arial"/>
            </a:endParaRPr>
          </a:p>
        </p:txBody>
      </p:sp>
    </p:spTree>
    <p:extLst>
      <p:ext uri="{BB962C8B-B14F-4D97-AF65-F5344CB8AC3E}">
        <p14:creationId xmlns:p14="http://schemas.microsoft.com/office/powerpoint/2010/main" val="3388453268"/>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cxnSp>
        <p:nvCxnSpPr>
          <p:cNvPr id="9" name="Connector: Elbow 8">
            <a:extLst>
              <a:ext uri="{FF2B5EF4-FFF2-40B4-BE49-F238E27FC236}">
                <a16:creationId xmlns:a16="http://schemas.microsoft.com/office/drawing/2014/main" id="{F75928CC-532B-F184-A351-7BA7D83E30E7}"/>
              </a:ext>
            </a:extLst>
          </p:cNvPr>
          <p:cNvCxnSpPr>
            <a:cxnSpLocks/>
          </p:cNvCxnSpPr>
          <p:nvPr/>
        </p:nvCxnSpPr>
        <p:spPr>
          <a:xfrm>
            <a:off x="2721198" y="2790680"/>
            <a:ext cx="4177761" cy="1483253"/>
          </a:xfrm>
          <a:prstGeom prst="bentConnector3">
            <a:avLst>
              <a:gd name="adj1" fmla="val 33650"/>
            </a:avLst>
          </a:prstGeom>
          <a:ln w="38100">
            <a:solidFill>
              <a:srgbClr val="F37D34"/>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4D00B22-E891-52F8-EA22-6A8E39124246}"/>
              </a:ext>
            </a:extLst>
          </p:cNvPr>
          <p:cNvSpPr txBox="1"/>
          <p:nvPr/>
        </p:nvSpPr>
        <p:spPr>
          <a:xfrm>
            <a:off x="311618" y="1038474"/>
            <a:ext cx="3369676" cy="261610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A83293"/>
                </a:solidFill>
                <a:effectLst/>
                <a:uLnTx/>
                <a:uFillTx/>
                <a:latin typeface="Arial"/>
                <a:ea typeface="+mn-ea"/>
                <a:cs typeface="Arial"/>
                <a:hlinkClick r:id="rId3">
                  <a:extLst>
                    <a:ext uri="{A12FA001-AC4F-418D-AE19-62706E023703}">
                      <ahyp:hlinkClr xmlns:ahyp="http://schemas.microsoft.com/office/drawing/2018/hyperlinkcolor" val="tx"/>
                    </a:ext>
                  </a:extLst>
                </a:hlinkClick>
              </a:rPr>
              <a:t>MedLine</a:t>
            </a:r>
            <a:br>
              <a:rPr lang="en-US" b="0"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en-US" b="0" i="0" u="none" strike="noStrike" kern="1200" cap="none" spc="0" normalizeH="0" baseline="0" noProof="0">
                <a:ln>
                  <a:noFill/>
                </a:ln>
                <a:solidFill>
                  <a:prstClr val="black">
                    <a:lumMod val="75000"/>
                    <a:lumOff val="25000"/>
                  </a:prstClr>
                </a:solidFill>
                <a:effectLst/>
                <a:uLnTx/>
                <a:uFillTx/>
                <a:latin typeface="Arial"/>
                <a:ea typeface="+mn-ea"/>
                <a:cs typeface="Arial"/>
              </a:rPr>
              <a:t>Journal articles in all fields of </a:t>
            </a:r>
            <a:r>
              <a:rPr kumimoji="0" lang="en-US" b="1" i="0" u="none" strike="noStrike" kern="1200" cap="none" spc="0" normalizeH="0" baseline="0" noProof="0">
                <a:ln>
                  <a:noFill/>
                </a:ln>
                <a:solidFill>
                  <a:prstClr val="black">
                    <a:lumMod val="75000"/>
                    <a:lumOff val="25000"/>
                  </a:prstClr>
                </a:solidFill>
                <a:effectLst/>
                <a:uLnTx/>
                <a:uFillTx/>
                <a:latin typeface="Arial"/>
                <a:ea typeface="+mn-ea"/>
                <a:cs typeface="Arial"/>
              </a:rPr>
              <a:t>medicine</a:t>
            </a:r>
            <a:r>
              <a:rPr kumimoji="0" lang="en-US" b="0" i="0" u="none" strike="noStrike" kern="1200" cap="none" spc="0" normalizeH="0" baseline="0" noProof="0">
                <a:ln>
                  <a:noFill/>
                </a:ln>
                <a:solidFill>
                  <a:prstClr val="black">
                    <a:lumMod val="75000"/>
                    <a:lumOff val="25000"/>
                  </a:prstClr>
                </a:solidFill>
                <a:effectLst/>
                <a:uLnTx/>
                <a:uFillTx/>
                <a:latin typeface="Arial"/>
                <a:ea typeface="+mn-ea"/>
                <a:cs typeface="Arial"/>
              </a:rPr>
              <a:t>, </a:t>
            </a:r>
            <a:r>
              <a:rPr kumimoji="0" lang="en-US" b="1" i="0" u="none" strike="noStrike" kern="1200" cap="none" spc="0" normalizeH="0" baseline="0" noProof="0">
                <a:ln>
                  <a:noFill/>
                </a:ln>
                <a:solidFill>
                  <a:prstClr val="black">
                    <a:lumMod val="75000"/>
                    <a:lumOff val="25000"/>
                  </a:prstClr>
                </a:solidFill>
                <a:effectLst/>
                <a:uLnTx/>
                <a:uFillTx/>
                <a:latin typeface="Arial"/>
                <a:ea typeface="+mn-ea"/>
                <a:cs typeface="Arial"/>
              </a:rPr>
              <a:t>biomedicine</a:t>
            </a:r>
            <a:r>
              <a:rPr kumimoji="0" lang="en-US" b="0" i="0" u="none" strike="noStrike" kern="1200" cap="none" spc="0" normalizeH="0" baseline="0" noProof="0">
                <a:ln>
                  <a:noFill/>
                </a:ln>
                <a:solidFill>
                  <a:prstClr val="black">
                    <a:lumMod val="75000"/>
                    <a:lumOff val="25000"/>
                  </a:prstClr>
                </a:solidFill>
                <a:effectLst/>
                <a:uLnTx/>
                <a:uFillTx/>
                <a:latin typeface="Arial"/>
                <a:ea typeface="+mn-ea"/>
                <a:cs typeface="Arial"/>
              </a:rPr>
              <a:t>, </a:t>
            </a:r>
            <a:r>
              <a:rPr kumimoji="0" lang="en-US" b="1" i="0" u="none" strike="noStrike" kern="1200" cap="none" spc="0" normalizeH="0" baseline="0" noProof="0">
                <a:ln>
                  <a:noFill/>
                </a:ln>
                <a:solidFill>
                  <a:prstClr val="black">
                    <a:lumMod val="75000"/>
                    <a:lumOff val="25000"/>
                  </a:prstClr>
                </a:solidFill>
                <a:effectLst/>
                <a:uLnTx/>
                <a:uFillTx/>
                <a:latin typeface="Arial"/>
                <a:ea typeface="+mn-ea"/>
                <a:cs typeface="Arial"/>
              </a:rPr>
              <a:t>health sciences</a:t>
            </a:r>
            <a:r>
              <a:rPr kumimoji="0" lang="en-US" b="0" i="0" u="none" strike="noStrike" kern="1200" cap="none" spc="0" normalizeH="0" baseline="0" noProof="0">
                <a:ln>
                  <a:noFill/>
                </a:ln>
                <a:solidFill>
                  <a:prstClr val="black">
                    <a:lumMod val="75000"/>
                    <a:lumOff val="25000"/>
                  </a:prstClr>
                </a:solidFill>
                <a:effectLst/>
                <a:uLnTx/>
                <a:uFillTx/>
                <a:latin typeface="Arial"/>
                <a:ea typeface="+mn-ea"/>
                <a:cs typeface="Arial"/>
              </a:rPr>
              <a:t> and </a:t>
            </a:r>
            <a:r>
              <a:rPr kumimoji="0" lang="en-US" b="1" i="0" u="none" strike="noStrike" kern="1200" cap="none" spc="0" normalizeH="0" baseline="0" noProof="0">
                <a:ln>
                  <a:noFill/>
                </a:ln>
                <a:solidFill>
                  <a:prstClr val="black">
                    <a:lumMod val="75000"/>
                    <a:lumOff val="25000"/>
                  </a:prstClr>
                </a:solidFill>
                <a:effectLst/>
                <a:uLnTx/>
                <a:uFillTx/>
                <a:latin typeface="Arial"/>
                <a:ea typeface="+mn-ea"/>
                <a:cs typeface="Arial"/>
              </a:rPr>
              <a:t>allied health</a:t>
            </a:r>
            <a:r>
              <a:rPr kumimoji="0" lang="en-US" b="0" i="0" u="none" strike="noStrike" kern="1200" cap="none" spc="0" normalizeH="0" baseline="0" noProof="0">
                <a:ln>
                  <a:noFill/>
                </a:ln>
                <a:solidFill>
                  <a:prstClr val="black">
                    <a:lumMod val="75000"/>
                    <a:lumOff val="25000"/>
                  </a:prstClr>
                </a:solidFill>
                <a:effectLst/>
                <a:uLnTx/>
                <a:uFillTx/>
                <a:latin typeface="Arial"/>
                <a:ea typeface="+mn-ea"/>
                <a:cs typeface="Arial"/>
              </a:rPr>
              <a:t>, from 1946 to current; now includes all records which were previously in the </a:t>
            </a:r>
            <a:r>
              <a:rPr kumimoji="0" lang="en-US" b="0" i="0" u="none" strike="noStrike" kern="1200" cap="none" spc="0" normalizeH="0" baseline="0" noProof="0" err="1">
                <a:ln>
                  <a:noFill/>
                </a:ln>
                <a:solidFill>
                  <a:prstClr val="black">
                    <a:lumMod val="75000"/>
                    <a:lumOff val="25000"/>
                  </a:prstClr>
                </a:solidFill>
                <a:effectLst/>
                <a:uLnTx/>
                <a:uFillTx/>
                <a:latin typeface="Arial"/>
                <a:ea typeface="+mn-ea"/>
                <a:cs typeface="Arial"/>
              </a:rPr>
              <a:t>OldMedline</a:t>
            </a:r>
            <a:r>
              <a:rPr kumimoji="0" lang="en-US" b="0" i="0" u="none" strike="noStrike" kern="1200" cap="none" spc="0" normalizeH="0" baseline="0" noProof="0">
                <a:ln>
                  <a:noFill/>
                </a:ln>
                <a:solidFill>
                  <a:prstClr val="black">
                    <a:lumMod val="75000"/>
                    <a:lumOff val="25000"/>
                  </a:prstClr>
                </a:solidFill>
                <a:effectLst/>
                <a:uLnTx/>
                <a:uFillTx/>
                <a:latin typeface="Arial"/>
                <a:ea typeface="+mn-ea"/>
                <a:cs typeface="Arial"/>
              </a:rPr>
              <a:t> database.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2000" b="0" i="0" u="none" strike="noStrike" kern="1200" cap="none" spc="0" normalizeH="0" baseline="0" noProof="0">
              <a:ln>
                <a:noFill/>
              </a:ln>
              <a:solidFill>
                <a:prstClr val="black"/>
              </a:solidFill>
              <a:effectLst/>
              <a:uLnTx/>
              <a:uFillTx/>
              <a:latin typeface="Arial"/>
              <a:ea typeface="+mn-ea"/>
              <a:cs typeface="Arial"/>
            </a:endParaRPr>
          </a:p>
        </p:txBody>
      </p:sp>
      <p:sp>
        <p:nvSpPr>
          <p:cNvPr id="4" name="TextBox 3">
            <a:extLst>
              <a:ext uri="{FF2B5EF4-FFF2-40B4-BE49-F238E27FC236}">
                <a16:creationId xmlns:a16="http://schemas.microsoft.com/office/drawing/2014/main" id="{A37C6FD5-13E4-E692-4544-1FE2E98439AF}"/>
              </a:ext>
            </a:extLst>
          </p:cNvPr>
          <p:cNvSpPr txBox="1"/>
          <p:nvPr/>
        </p:nvSpPr>
        <p:spPr>
          <a:xfrm>
            <a:off x="303620" y="4031035"/>
            <a:ext cx="3369675" cy="23083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A83293"/>
                </a:solidFill>
                <a:effectLst/>
                <a:uLnTx/>
                <a:uFillTx/>
                <a:latin typeface="Arial"/>
                <a:ea typeface="+mn-ea"/>
                <a:cs typeface="Arial"/>
                <a:hlinkClick r:id="rId4">
                  <a:extLst>
                    <a:ext uri="{A12FA001-AC4F-418D-AE19-62706E023703}">
                      <ahyp:hlinkClr xmlns:ahyp="http://schemas.microsoft.com/office/drawing/2018/hyperlinkcolor" val="tx"/>
                    </a:ext>
                  </a:extLst>
                </a:hlinkClick>
              </a:rPr>
              <a:t>Scopus</a:t>
            </a:r>
            <a:b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Arial"/>
              </a:rPr>
              <a:t>The largest abstract and citation database of peer-reviewed literature; covers </a:t>
            </a:r>
            <a:r>
              <a:rPr kumimoji="0" lang="en-US" sz="1800" b="1" i="0" u="none" strike="noStrike" kern="1200" cap="none" spc="0" normalizeH="0" baseline="0" noProof="0">
                <a:ln>
                  <a:noFill/>
                </a:ln>
                <a:solidFill>
                  <a:prstClr val="black">
                    <a:lumMod val="75000"/>
                    <a:lumOff val="25000"/>
                  </a:prstClr>
                </a:solidFill>
                <a:effectLst/>
                <a:uLnTx/>
                <a:uFillTx/>
                <a:latin typeface="Arial"/>
                <a:ea typeface="+mn-ea"/>
                <a:cs typeface="Arial"/>
              </a:rPr>
              <a:t>Sciences, Engineering, Medicine, Social Sciences and some Arts</a:t>
            </a:r>
            <a:r>
              <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Arial"/>
              </a:rPr>
              <a:t>.</a:t>
            </a:r>
            <a:endParaRPr kumimoji="0" lang="en-US" sz="2000" b="0" i="0" u="none" strike="noStrike" kern="1200" cap="none" spc="0" normalizeH="0" baseline="0" noProof="0">
              <a:ln>
                <a:noFill/>
              </a:ln>
              <a:solidFill>
                <a:prstClr val="black">
                  <a:lumMod val="75000"/>
                  <a:lumOff val="25000"/>
                </a:prstClr>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7" name="TextBox 6">
            <a:extLst>
              <a:ext uri="{FF2B5EF4-FFF2-40B4-BE49-F238E27FC236}">
                <a16:creationId xmlns:a16="http://schemas.microsoft.com/office/drawing/2014/main" id="{32261C65-5A56-2788-5FF2-49AEC3A00A5E}"/>
              </a:ext>
            </a:extLst>
          </p:cNvPr>
          <p:cNvSpPr txBox="1"/>
          <p:nvPr/>
        </p:nvSpPr>
        <p:spPr>
          <a:xfrm>
            <a:off x="3949123" y="1038474"/>
            <a:ext cx="2949836"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A83293"/>
                </a:solidFill>
                <a:effectLst/>
                <a:uLnTx/>
                <a:uFillTx/>
                <a:latin typeface="Arial"/>
                <a:ea typeface="+mn-ea"/>
                <a:cs typeface="Arial"/>
                <a:hlinkClick r:id="rId5">
                  <a:extLst>
                    <a:ext uri="{A12FA001-AC4F-418D-AE19-62706E023703}">
                      <ahyp:hlinkClr xmlns:ahyp="http://schemas.microsoft.com/office/drawing/2018/hyperlinkcolor" val="tx"/>
                    </a:ext>
                  </a:extLst>
                </a:hlinkClick>
              </a:rPr>
              <a:t>CINAHL Complete</a:t>
            </a:r>
            <a:br>
              <a:rPr lang="en-US" b="0" i="0" u="none" strike="noStrike" kern="1200" cap="none" spc="0" normalizeH="0" baseline="0" noProof="0">
                <a:ln>
                  <a:noFill/>
                </a:ln>
                <a:effectLst/>
                <a:uLnTx/>
                <a:uFillTx/>
                <a:latin typeface="Arial" panose="020B0604020202020204" pitchFamily="34" charset="0"/>
                <a:cs typeface="Arial" panose="020B0604020202020204" pitchFamily="34" charset="0"/>
              </a:rPr>
            </a:br>
            <a:r>
              <a:rPr kumimoji="0" lang="en-US" b="0" i="0" u="none" strike="noStrike" kern="1200" cap="none" spc="0" normalizeH="0" baseline="0" noProof="0">
                <a:ln>
                  <a:noFill/>
                </a:ln>
                <a:solidFill>
                  <a:prstClr val="black">
                    <a:lumMod val="75000"/>
                    <a:lumOff val="25000"/>
                  </a:prstClr>
                </a:solidFill>
                <a:effectLst/>
                <a:uLnTx/>
                <a:uFillTx/>
                <a:latin typeface="Arial"/>
                <a:ea typeface="+mn-ea"/>
                <a:cs typeface="Arial"/>
              </a:rPr>
              <a:t>Nursing and Allied Health journal articles and dissertations.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14" name="Connector: Elbow 13">
            <a:extLst>
              <a:ext uri="{FF2B5EF4-FFF2-40B4-BE49-F238E27FC236}">
                <a16:creationId xmlns:a16="http://schemas.microsoft.com/office/drawing/2014/main" id="{AD433B09-76EF-26FF-BC49-2882C0CF6176}"/>
              </a:ext>
            </a:extLst>
          </p:cNvPr>
          <p:cNvCxnSpPr>
            <a:cxnSpLocks/>
          </p:cNvCxnSpPr>
          <p:nvPr/>
        </p:nvCxnSpPr>
        <p:spPr>
          <a:xfrm>
            <a:off x="1366105" y="4261838"/>
            <a:ext cx="5397552" cy="731076"/>
          </a:xfrm>
          <a:prstGeom prst="bentConnector3">
            <a:avLst>
              <a:gd name="adj1" fmla="val 37765"/>
            </a:avLst>
          </a:prstGeom>
          <a:ln w="38100">
            <a:solidFill>
              <a:srgbClr val="F37D34"/>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Table 25">
            <a:extLst>
              <a:ext uri="{FF2B5EF4-FFF2-40B4-BE49-F238E27FC236}">
                <a16:creationId xmlns:a16="http://schemas.microsoft.com/office/drawing/2014/main" id="{6EB3B0E8-F208-1EB9-BF8F-79525C933909}"/>
              </a:ext>
            </a:extLst>
          </p:cNvPr>
          <p:cNvGraphicFramePr>
            <a:graphicFrameLocks noGrp="1"/>
          </p:cNvGraphicFramePr>
          <p:nvPr>
            <p:extLst>
              <p:ext uri="{D42A27DB-BD31-4B8C-83A1-F6EECF244321}">
                <p14:modId xmlns:p14="http://schemas.microsoft.com/office/powerpoint/2010/main" val="42572256"/>
              </p:ext>
            </p:extLst>
          </p:nvPr>
        </p:nvGraphicFramePr>
        <p:xfrm>
          <a:off x="6932981" y="1723358"/>
          <a:ext cx="5040000" cy="3626195"/>
        </p:xfrm>
        <a:graphic>
          <a:graphicData uri="http://schemas.openxmlformats.org/drawingml/2006/table">
            <a:tbl>
              <a:tblPr bandRow="1">
                <a:tableStyleId>{5C22544A-7EE6-4342-B048-85BDC9FD1C3A}</a:tableStyleId>
              </a:tblPr>
              <a:tblGrid>
                <a:gridCol w="725616">
                  <a:extLst>
                    <a:ext uri="{9D8B030D-6E8A-4147-A177-3AD203B41FA5}">
                      <a16:colId xmlns:a16="http://schemas.microsoft.com/office/drawing/2014/main" val="3628499835"/>
                    </a:ext>
                  </a:extLst>
                </a:gridCol>
                <a:gridCol w="4314384">
                  <a:extLst>
                    <a:ext uri="{9D8B030D-6E8A-4147-A177-3AD203B41FA5}">
                      <a16:colId xmlns:a16="http://schemas.microsoft.com/office/drawing/2014/main" val="2806592271"/>
                    </a:ext>
                  </a:extLst>
                </a:gridCol>
              </a:tblGrid>
              <a:tr h="725239">
                <a:tc>
                  <a:txBody>
                    <a:bodyPr/>
                    <a:lstStyle/>
                    <a:p>
                      <a:pPr algn="ctr"/>
                      <a:r>
                        <a:rPr lang="en-NZ" sz="3200" b="1">
                          <a:solidFill>
                            <a:schemeClr val="bg1"/>
                          </a:solidFill>
                          <a:latin typeface="Arial"/>
                        </a:rPr>
                        <a:t>1</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solidFill>
                  </a:tcPr>
                </a:tc>
                <a:tc>
                  <a:txBody>
                    <a:bodyPr/>
                    <a:lstStyle/>
                    <a:p>
                      <a:r>
                        <a:rPr lang="en-NZ" sz="2400">
                          <a:solidFill>
                            <a:schemeClr val="tx1"/>
                          </a:solidFill>
                          <a:latin typeface="Arial"/>
                        </a:rPr>
                        <a:t>Bibliographic databases</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alpha val="40000"/>
                      </a:srgbClr>
                    </a:solidFill>
                  </a:tcPr>
                </a:tc>
                <a:extLst>
                  <a:ext uri="{0D108BD9-81ED-4DB2-BD59-A6C34878D82A}">
                    <a16:rowId xmlns:a16="http://schemas.microsoft.com/office/drawing/2014/main" val="4252011197"/>
                  </a:ext>
                </a:extLst>
              </a:tr>
              <a:tr h="725239">
                <a:tc>
                  <a:txBody>
                    <a:bodyPr/>
                    <a:lstStyle/>
                    <a:p>
                      <a:pPr algn="ctr"/>
                      <a:r>
                        <a:rPr lang="en-NZ" sz="3200" b="1">
                          <a:solidFill>
                            <a:schemeClr val="bg1"/>
                          </a:solidFill>
                          <a:latin typeface="Arial"/>
                        </a:rPr>
                        <a:t>2</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solidFill>
                  </a:tcPr>
                </a:tc>
                <a:tc>
                  <a:txBody>
                    <a:bodyPr/>
                    <a:lstStyle/>
                    <a:p>
                      <a:r>
                        <a:rPr lang="en-NZ" sz="2400">
                          <a:solidFill>
                            <a:schemeClr val="tx1"/>
                          </a:solidFill>
                          <a:latin typeface="Arial"/>
                        </a:rPr>
                        <a:t>Full-text databases</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alpha val="40000"/>
                      </a:srgbClr>
                    </a:solidFill>
                  </a:tcPr>
                </a:tc>
                <a:extLst>
                  <a:ext uri="{0D108BD9-81ED-4DB2-BD59-A6C34878D82A}">
                    <a16:rowId xmlns:a16="http://schemas.microsoft.com/office/drawing/2014/main" val="2557375899"/>
                  </a:ext>
                </a:extLst>
              </a:tr>
              <a:tr h="725239">
                <a:tc>
                  <a:txBody>
                    <a:bodyPr/>
                    <a:lstStyle/>
                    <a:p>
                      <a:pPr algn="ctr"/>
                      <a:r>
                        <a:rPr lang="en-NZ" sz="3200" b="1">
                          <a:solidFill>
                            <a:schemeClr val="bg1"/>
                          </a:solidFill>
                          <a:latin typeface="Arial"/>
                        </a:rPr>
                        <a:t>3</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solidFill>
                  </a:tcPr>
                </a:tc>
                <a:tc>
                  <a:txBody>
                    <a:bodyPr/>
                    <a:lstStyle/>
                    <a:p>
                      <a:r>
                        <a:rPr lang="en-NZ" sz="2400">
                          <a:solidFill>
                            <a:schemeClr val="tx1"/>
                          </a:solidFill>
                          <a:latin typeface="Arial"/>
                        </a:rPr>
                        <a:t>Primary source databases</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alpha val="40000"/>
                      </a:srgbClr>
                    </a:solidFill>
                  </a:tcPr>
                </a:tc>
                <a:extLst>
                  <a:ext uri="{0D108BD9-81ED-4DB2-BD59-A6C34878D82A}">
                    <a16:rowId xmlns:a16="http://schemas.microsoft.com/office/drawing/2014/main" val="331342230"/>
                  </a:ext>
                </a:extLst>
              </a:tr>
              <a:tr h="725239">
                <a:tc>
                  <a:txBody>
                    <a:bodyPr/>
                    <a:lstStyle/>
                    <a:p>
                      <a:pPr algn="ctr"/>
                      <a:r>
                        <a:rPr lang="en-NZ" sz="3200" b="1">
                          <a:solidFill>
                            <a:schemeClr val="bg1"/>
                          </a:solidFill>
                          <a:latin typeface="Arial"/>
                        </a:rPr>
                        <a:t>4</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solidFill>
                  </a:tcPr>
                </a:tc>
                <a:tc>
                  <a:txBody>
                    <a:bodyPr/>
                    <a:lstStyle/>
                    <a:p>
                      <a:r>
                        <a:rPr lang="en-NZ" sz="2400">
                          <a:solidFill>
                            <a:schemeClr val="tx1"/>
                          </a:solidFill>
                          <a:latin typeface="Arial"/>
                        </a:rPr>
                        <a:t>Subject-specific databases</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alpha val="40000"/>
                      </a:srgbClr>
                    </a:solidFill>
                  </a:tcPr>
                </a:tc>
                <a:extLst>
                  <a:ext uri="{0D108BD9-81ED-4DB2-BD59-A6C34878D82A}">
                    <a16:rowId xmlns:a16="http://schemas.microsoft.com/office/drawing/2014/main" val="1293130873"/>
                  </a:ext>
                </a:extLst>
              </a:tr>
              <a:tr h="725239">
                <a:tc>
                  <a:txBody>
                    <a:bodyPr/>
                    <a:lstStyle/>
                    <a:p>
                      <a:pPr algn="ctr"/>
                      <a:r>
                        <a:rPr lang="en-NZ" sz="3200" b="1">
                          <a:solidFill>
                            <a:schemeClr val="bg1"/>
                          </a:solidFill>
                          <a:latin typeface="Arial"/>
                        </a:rPr>
                        <a:t>5</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solidFill>
                  </a:tcPr>
                </a:tc>
                <a:tc>
                  <a:txBody>
                    <a:bodyPr/>
                    <a:lstStyle/>
                    <a:p>
                      <a:r>
                        <a:rPr lang="en-NZ" sz="2400">
                          <a:solidFill>
                            <a:schemeClr val="tx1"/>
                          </a:solidFill>
                          <a:latin typeface="Arial"/>
                        </a:rPr>
                        <a:t>Multidisciplinary database</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alpha val="40000"/>
                      </a:srgbClr>
                    </a:solidFill>
                  </a:tcPr>
                </a:tc>
                <a:extLst>
                  <a:ext uri="{0D108BD9-81ED-4DB2-BD59-A6C34878D82A}">
                    <a16:rowId xmlns:a16="http://schemas.microsoft.com/office/drawing/2014/main" val="3479617040"/>
                  </a:ext>
                </a:extLst>
              </a:tr>
            </a:tbl>
          </a:graphicData>
        </a:graphic>
      </p:graphicFrame>
      <p:cxnSp>
        <p:nvCxnSpPr>
          <p:cNvPr id="29" name="Connector: Elbow 28">
            <a:extLst>
              <a:ext uri="{FF2B5EF4-FFF2-40B4-BE49-F238E27FC236}">
                <a16:creationId xmlns:a16="http://schemas.microsoft.com/office/drawing/2014/main" id="{4559E9DA-10F6-2149-D77E-8F81F4C53845}"/>
              </a:ext>
            </a:extLst>
          </p:cNvPr>
          <p:cNvCxnSpPr>
            <a:cxnSpLocks/>
          </p:cNvCxnSpPr>
          <p:nvPr/>
        </p:nvCxnSpPr>
        <p:spPr>
          <a:xfrm>
            <a:off x="4978400" y="2241853"/>
            <a:ext cx="1915885" cy="1865123"/>
          </a:xfrm>
          <a:prstGeom prst="bentConnector3">
            <a:avLst>
              <a:gd name="adj1" fmla="val -1042"/>
            </a:avLst>
          </a:prstGeom>
          <a:ln w="38100">
            <a:solidFill>
              <a:srgbClr val="F37D34"/>
            </a:solidFill>
            <a:tailEnd type="triangle"/>
          </a:ln>
        </p:spPr>
        <p:style>
          <a:lnRef idx="1">
            <a:schemeClr val="accent1"/>
          </a:lnRef>
          <a:fillRef idx="0">
            <a:schemeClr val="accent1"/>
          </a:fillRef>
          <a:effectRef idx="0">
            <a:schemeClr val="accent1"/>
          </a:effectRef>
          <a:fontRef idx="minor">
            <a:schemeClr val="tx1"/>
          </a:fontRef>
        </p:style>
      </p:cxnSp>
      <p:sp>
        <p:nvSpPr>
          <p:cNvPr id="36" name="Title 14">
            <a:extLst>
              <a:ext uri="{FF2B5EF4-FFF2-40B4-BE49-F238E27FC236}">
                <a16:creationId xmlns:a16="http://schemas.microsoft.com/office/drawing/2014/main" id="{2B7308A1-E5A2-3963-D590-BC483D9F0A57}"/>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Selecting databases</a:t>
            </a:r>
          </a:p>
        </p:txBody>
      </p:sp>
      <p:grpSp>
        <p:nvGrpSpPr>
          <p:cNvPr id="5" name="Group 4">
            <a:extLst>
              <a:ext uri="{FF2B5EF4-FFF2-40B4-BE49-F238E27FC236}">
                <a16:creationId xmlns:a16="http://schemas.microsoft.com/office/drawing/2014/main" id="{A78E4DE4-E31E-61DC-3C25-521EC3B35C77}"/>
              </a:ext>
            </a:extLst>
          </p:cNvPr>
          <p:cNvGrpSpPr/>
          <p:nvPr/>
        </p:nvGrpSpPr>
        <p:grpSpPr>
          <a:xfrm>
            <a:off x="-7816" y="6224321"/>
            <a:ext cx="12221305" cy="650730"/>
            <a:chOff x="-7816" y="6224321"/>
            <a:chExt cx="12221305" cy="650730"/>
          </a:xfrm>
        </p:grpSpPr>
        <p:sp>
          <p:nvSpPr>
            <p:cNvPr id="8" name="Rectangle 7">
              <a:extLst>
                <a:ext uri="{FF2B5EF4-FFF2-40B4-BE49-F238E27FC236}">
                  <a16:creationId xmlns:a16="http://schemas.microsoft.com/office/drawing/2014/main" id="{04E556BB-56CF-17E0-A071-198BFE615046}"/>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descr="A blue and white logo&#10;&#10;Description automatically generated">
              <a:extLst>
                <a:ext uri="{FF2B5EF4-FFF2-40B4-BE49-F238E27FC236}">
                  <a16:creationId xmlns:a16="http://schemas.microsoft.com/office/drawing/2014/main" id="{831488CB-859D-02A2-0592-4A5DEB5D682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2430964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9C50AD-0321-C7AF-DD41-EBC0A0C10893}"/>
              </a:ext>
            </a:extLst>
          </p:cNvPr>
          <p:cNvGrpSpPr/>
          <p:nvPr/>
        </p:nvGrpSpPr>
        <p:grpSpPr>
          <a:xfrm>
            <a:off x="451779" y="1422431"/>
            <a:ext cx="11393807" cy="4013139"/>
            <a:chOff x="451779" y="975438"/>
            <a:chExt cx="11393807" cy="4013139"/>
          </a:xfrm>
        </p:grpSpPr>
        <p:sp>
          <p:nvSpPr>
            <p:cNvPr id="18" name="Rectangle 17">
              <a:extLst>
                <a:ext uri="{FF2B5EF4-FFF2-40B4-BE49-F238E27FC236}">
                  <a16:creationId xmlns:a16="http://schemas.microsoft.com/office/drawing/2014/main" id="{E5055B8F-1B40-F79D-6380-7DBF7F794B17}"/>
                </a:ext>
              </a:extLst>
            </p:cNvPr>
            <p:cNvSpPr/>
            <p:nvPr/>
          </p:nvSpPr>
          <p:spPr>
            <a:xfrm>
              <a:off x="457907" y="980855"/>
              <a:ext cx="6205891" cy="532714"/>
            </a:xfrm>
            <a:prstGeom prst="rect">
              <a:avLst/>
            </a:prstGeom>
            <a:solidFill>
              <a:schemeClr val="accent1">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9" name="Rectangle 18">
              <a:extLst>
                <a:ext uri="{FF2B5EF4-FFF2-40B4-BE49-F238E27FC236}">
                  <a16:creationId xmlns:a16="http://schemas.microsoft.com/office/drawing/2014/main" id="{44C5CC43-8715-64FB-E0FE-C346E7A4163B}"/>
                </a:ext>
              </a:extLst>
            </p:cNvPr>
            <p:cNvSpPr/>
            <p:nvPr/>
          </p:nvSpPr>
          <p:spPr>
            <a:xfrm>
              <a:off x="457906" y="1893337"/>
              <a:ext cx="11094192" cy="805883"/>
            </a:xfrm>
            <a:prstGeom prst="rect">
              <a:avLst/>
            </a:prstGeom>
            <a:solidFill>
              <a:srgbClr val="FFEBC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1" name="Rectangle 20">
              <a:extLst>
                <a:ext uri="{FF2B5EF4-FFF2-40B4-BE49-F238E27FC236}">
                  <a16:creationId xmlns:a16="http://schemas.microsoft.com/office/drawing/2014/main" id="{F20433E5-4AFA-FF51-D022-19304D6ADC4D}"/>
                </a:ext>
              </a:extLst>
            </p:cNvPr>
            <p:cNvSpPr/>
            <p:nvPr/>
          </p:nvSpPr>
          <p:spPr>
            <a:xfrm>
              <a:off x="457905" y="3180589"/>
              <a:ext cx="11094192" cy="805883"/>
            </a:xfrm>
            <a:prstGeom prst="rect">
              <a:avLst/>
            </a:prstGeom>
            <a:solidFill>
              <a:srgbClr val="D3EFE6"/>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0" name="Rectangle 19">
              <a:extLst>
                <a:ext uri="{FF2B5EF4-FFF2-40B4-BE49-F238E27FC236}">
                  <a16:creationId xmlns:a16="http://schemas.microsoft.com/office/drawing/2014/main" id="{53582516-E2D4-5430-CDA1-35F0759B60EB}"/>
                </a:ext>
              </a:extLst>
            </p:cNvPr>
            <p:cNvSpPr/>
            <p:nvPr/>
          </p:nvSpPr>
          <p:spPr>
            <a:xfrm>
              <a:off x="457907" y="4398354"/>
              <a:ext cx="7715513" cy="590223"/>
            </a:xfrm>
            <a:prstGeom prst="rect">
              <a:avLst/>
            </a:prstGeom>
            <a:solidFill>
              <a:srgbClr val="E2D3D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4" name="TextBox 13">
              <a:extLst>
                <a:ext uri="{FF2B5EF4-FFF2-40B4-BE49-F238E27FC236}">
                  <a16:creationId xmlns:a16="http://schemas.microsoft.com/office/drawing/2014/main" id="{7DFC9FE8-8252-51FC-1AE5-D7265824648F}"/>
                </a:ext>
              </a:extLst>
            </p:cNvPr>
            <p:cNvSpPr txBox="1"/>
            <p:nvPr/>
          </p:nvSpPr>
          <p:spPr>
            <a:xfrm>
              <a:off x="451779" y="975438"/>
              <a:ext cx="11393807" cy="39703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(adult* OR aged OR "</a:t>
              </a:r>
              <a:r>
                <a:rPr kumimoji="0" lang="en-US" sz="2800" b="0" i="0" u="none" strike="noStrike" kern="1200" cap="none" spc="0" normalizeH="0" baseline="0" noProof="0" err="1">
                  <a:ln>
                    <a:noFill/>
                  </a:ln>
                  <a:solidFill>
                    <a:prstClr val="black">
                      <a:lumMod val="75000"/>
                      <a:lumOff val="25000"/>
                    </a:prstClr>
                  </a:solidFill>
                  <a:effectLst/>
                  <a:uLnTx/>
                  <a:uFillTx/>
                  <a:latin typeface="Arial"/>
                  <a:ea typeface="+mn-ea"/>
                  <a:cs typeface="Arial"/>
                </a:rPr>
                <a:t>middle?aged</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 </a:t>
              </a:r>
              <a:endParaRPr kumimoji="0" lang="en-US" sz="2800" b="0" i="0" u="none" strike="noStrike" kern="1200" cap="none" spc="0" normalizeH="0" baseline="0" noProof="0">
                <a:ln>
                  <a:noFill/>
                </a:ln>
                <a:solidFill>
                  <a:prstClr val="black">
                    <a:lumMod val="75000"/>
                    <a:lumOff val="25000"/>
                  </a:prstClr>
                </a:solidFill>
                <a:effectLst/>
                <a:uLnTx/>
                <a:uFillTx/>
                <a:latin typeface="Avenir Next LT Pro"/>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AND </a:t>
              </a:r>
              <a:endParaRPr kumimoji="0" lang="en-US" sz="2800" b="0" i="0" u="none" strike="noStrike" kern="1200" cap="none" spc="0" normalizeH="0" baseline="0" noProof="0">
                <a:ln>
                  <a:noFill/>
                </a:ln>
                <a:solidFill>
                  <a:prstClr val="black">
                    <a:lumMod val="75000"/>
                    <a:lumOff val="25000"/>
                  </a:prstClr>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("intermittent fast*" OR "time restricted eat*" OR "</a:t>
              </a:r>
              <a:r>
                <a:rPr kumimoji="0" lang="en-US" sz="2800" b="0" i="0" u="none" strike="noStrike" kern="1200" cap="none" spc="0" normalizeH="0" baseline="0" noProof="0" err="1">
                  <a:ln>
                    <a:noFill/>
                  </a:ln>
                  <a:solidFill>
                    <a:prstClr val="black">
                      <a:lumMod val="75000"/>
                      <a:lumOff val="25000"/>
                    </a:prstClr>
                  </a:solidFill>
                  <a:effectLst/>
                  <a:uLnTx/>
                  <a:uFillTx/>
                  <a:latin typeface="Arial"/>
                  <a:ea typeface="+mn-ea"/>
                  <a:cs typeface="Arial"/>
                </a:rPr>
                <a:t>calori</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 restrict*" OR fasting OR "meal skip*" OR diet* OR nutrition* OR "</a:t>
              </a:r>
              <a:r>
                <a:rPr kumimoji="0" lang="en-US" sz="2800" b="0" i="0" u="none" strike="noStrike" kern="1200" cap="none" spc="0" normalizeH="0" baseline="0" noProof="0" err="1">
                  <a:ln>
                    <a:noFill/>
                  </a:ln>
                  <a:solidFill>
                    <a:prstClr val="black">
                      <a:lumMod val="75000"/>
                      <a:lumOff val="25000"/>
                    </a:prstClr>
                  </a:solidFill>
                  <a:effectLst/>
                  <a:uLnTx/>
                  <a:uFillTx/>
                  <a:latin typeface="Arial"/>
                  <a:ea typeface="+mn-ea"/>
                  <a:cs typeface="Arial"/>
                </a:rPr>
                <a:t>low?calorie</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 diet*") </a:t>
              </a:r>
              <a:endParaRPr kumimoji="0" lang="en-US" sz="1600" b="0" i="0" u="none" strike="noStrike" kern="1200" cap="none" spc="0" normalizeH="0" baseline="0" noProof="0">
                <a:ln>
                  <a:noFill/>
                </a:ln>
                <a:solidFill>
                  <a:prstClr val="black">
                    <a:lumMod val="75000"/>
                    <a:lumOff val="25000"/>
                  </a:prstClr>
                </a:solidFill>
                <a:effectLst/>
                <a:uLnTx/>
                <a:uFillTx/>
                <a:latin typeface="Avenir Next LT Pro"/>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AND </a:t>
              </a:r>
              <a:endParaRPr kumimoji="0" lang="en-US" sz="2800" b="0" i="0" u="none" strike="noStrike" kern="1200" cap="none" spc="0" normalizeH="0" baseline="0" noProof="0">
                <a:ln>
                  <a:noFill/>
                </a:ln>
                <a:solidFill>
                  <a:prstClr val="black">
                    <a:lumMod val="75000"/>
                    <a:lumOff val="25000"/>
                  </a:prstClr>
                </a:solidFill>
                <a:effectLst/>
                <a:uLnTx/>
                <a:uFillTx/>
                <a:latin typeface="Avenir Next LT Pro"/>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("heart attack*" OR "myocardial infarction*" OR "cardiovascular stroke*") </a:t>
              </a:r>
              <a:endParaRPr kumimoji="0" lang="en-US" sz="2800" b="0" i="0" u="none" strike="noStrike" kern="1200" cap="none" spc="0" normalizeH="0" baseline="0" noProof="0">
                <a:ln>
                  <a:noFill/>
                </a:ln>
                <a:solidFill>
                  <a:prstClr val="black">
                    <a:lumMod val="75000"/>
                    <a:lumOff val="25000"/>
                  </a:prstClr>
                </a:solidFill>
                <a:effectLst/>
                <a:uLnTx/>
                <a:uFillTx/>
                <a:latin typeface="Avenir Next LT Pro"/>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AND </a:t>
              </a:r>
              <a:endParaRPr kumimoji="0" lang="en-US" sz="2800" b="0" i="0" u="none" strike="noStrike" kern="1200" cap="none" spc="0" normalizeH="0" baseline="0" noProof="0">
                <a:ln>
                  <a:noFill/>
                </a:ln>
                <a:solidFill>
                  <a:prstClr val="black">
                    <a:lumMod val="75000"/>
                    <a:lumOff val="25000"/>
                  </a:prstClr>
                </a:solidFill>
                <a:effectLst/>
                <a:uLnTx/>
                <a:uFillTx/>
                <a:latin typeface="Avenir Next LT Pro"/>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(risk* OR </a:t>
              </a:r>
              <a:r>
                <a:rPr kumimoji="0" lang="en-US" sz="2800" b="0" i="0" u="none" strike="noStrike" kern="1200" cap="none" spc="0" normalizeH="0" baseline="0" noProof="0" err="1">
                  <a:ln>
                    <a:noFill/>
                  </a:ln>
                  <a:solidFill>
                    <a:prstClr val="black">
                      <a:lumMod val="75000"/>
                      <a:lumOff val="25000"/>
                    </a:prstClr>
                  </a:solidFill>
                  <a:effectLst/>
                  <a:uLnTx/>
                  <a:uFillTx/>
                  <a:latin typeface="Arial"/>
                  <a:ea typeface="+mn-ea"/>
                  <a:cs typeface="Arial"/>
                </a:rPr>
                <a:t>reduc</a:t>
              </a:r>
              <a:r>
                <a:rPr kumimoji="0" lang="en-US" sz="2800" b="0" i="0" u="none" strike="noStrike" kern="1200" cap="none" spc="0" normalizeH="0" baseline="0" noProof="0">
                  <a:ln>
                    <a:noFill/>
                  </a:ln>
                  <a:solidFill>
                    <a:prstClr val="black">
                      <a:lumMod val="75000"/>
                      <a:lumOff val="25000"/>
                    </a:prstClr>
                  </a:solidFill>
                  <a:effectLst/>
                  <a:uLnTx/>
                  <a:uFillTx/>
                  <a:latin typeface="Arial"/>
                  <a:ea typeface="+mn-ea"/>
                  <a:cs typeface="Arial"/>
                </a:rPr>
                <a:t>* OR prevent* OR "risk factor*")</a:t>
              </a:r>
              <a:endParaRPr kumimoji="0" lang="en-US" sz="2800" b="0" i="0" u="none" strike="noStrike" kern="1200" cap="none" spc="0" normalizeH="0" baseline="0" noProof="0">
                <a:ln>
                  <a:noFill/>
                </a:ln>
                <a:solidFill>
                  <a:prstClr val="black">
                    <a:lumMod val="75000"/>
                    <a:lumOff val="25000"/>
                  </a:prstClr>
                </a:solidFill>
                <a:effectLst/>
                <a:uLnTx/>
                <a:uFillTx/>
                <a:latin typeface="Avenir Next LT Pro"/>
                <a:ea typeface="+mn-ea"/>
                <a:cs typeface="+mn-cs"/>
              </a:endParaRPr>
            </a:p>
          </p:txBody>
        </p:sp>
      </p:grpSp>
      <p:sp>
        <p:nvSpPr>
          <p:cNvPr id="3" name="Title 14">
            <a:extLst>
              <a:ext uri="{FF2B5EF4-FFF2-40B4-BE49-F238E27FC236}">
                <a16:creationId xmlns:a16="http://schemas.microsoft.com/office/drawing/2014/main" id="{0943694C-7A55-FB02-C791-0B09AB9250A5}"/>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Input your search string into a database</a:t>
            </a:r>
          </a:p>
        </p:txBody>
      </p:sp>
      <p:grpSp>
        <p:nvGrpSpPr>
          <p:cNvPr id="6" name="Group 5">
            <a:extLst>
              <a:ext uri="{FF2B5EF4-FFF2-40B4-BE49-F238E27FC236}">
                <a16:creationId xmlns:a16="http://schemas.microsoft.com/office/drawing/2014/main" id="{1A7398EE-6582-8FBF-99D7-86BF1CAD669B}"/>
              </a:ext>
            </a:extLst>
          </p:cNvPr>
          <p:cNvGrpSpPr/>
          <p:nvPr/>
        </p:nvGrpSpPr>
        <p:grpSpPr>
          <a:xfrm>
            <a:off x="-7816" y="6224321"/>
            <a:ext cx="12221305" cy="650730"/>
            <a:chOff x="-7816" y="6224321"/>
            <a:chExt cx="12221305" cy="650730"/>
          </a:xfrm>
        </p:grpSpPr>
        <p:sp>
          <p:nvSpPr>
            <p:cNvPr id="7" name="Rectangle 6">
              <a:extLst>
                <a:ext uri="{FF2B5EF4-FFF2-40B4-BE49-F238E27FC236}">
                  <a16:creationId xmlns:a16="http://schemas.microsoft.com/office/drawing/2014/main" id="{C666F017-D159-A58C-2225-FCB1D960B71F}"/>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Picture 7" descr="A blue and white logo&#10;&#10;Description automatically generated">
              <a:extLst>
                <a:ext uri="{FF2B5EF4-FFF2-40B4-BE49-F238E27FC236}">
                  <a16:creationId xmlns:a16="http://schemas.microsoft.com/office/drawing/2014/main" id="{2672D2ED-7A47-028B-DBA7-4A69000792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972007550"/>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E9B06AD2-7AA8-6E79-2E13-4615565BB8B5}"/>
              </a:ext>
            </a:extLst>
          </p:cNvPr>
          <p:cNvPicPr>
            <a:picLocks noChangeAspect="1"/>
          </p:cNvPicPr>
          <p:nvPr/>
        </p:nvPicPr>
        <p:blipFill>
          <a:blip r:embed="rId3"/>
          <a:stretch>
            <a:fillRect/>
          </a:stretch>
        </p:blipFill>
        <p:spPr>
          <a:xfrm>
            <a:off x="173648" y="1085117"/>
            <a:ext cx="11868150" cy="4476750"/>
          </a:xfrm>
          <a:prstGeom prst="rect">
            <a:avLst/>
          </a:prstGeom>
        </p:spPr>
      </p:pic>
      <p:sp>
        <p:nvSpPr>
          <p:cNvPr id="14" name="TextBox 13">
            <a:extLst>
              <a:ext uri="{FF2B5EF4-FFF2-40B4-BE49-F238E27FC236}">
                <a16:creationId xmlns:a16="http://schemas.microsoft.com/office/drawing/2014/main" id="{73C12B7D-CA92-9EFA-9BB6-31EB42D35B20}"/>
              </a:ext>
            </a:extLst>
          </p:cNvPr>
          <p:cNvSpPr txBox="1"/>
          <p:nvPr/>
        </p:nvSpPr>
        <p:spPr>
          <a:xfrm>
            <a:off x="343463" y="5943920"/>
            <a:ext cx="10923251" cy="276999"/>
          </a:xfrm>
          <a:prstGeom prst="rect">
            <a:avLst/>
          </a:prstGeom>
          <a:noFill/>
        </p:spPr>
        <p:txBody>
          <a:bodyPr wrap="square" lIns="91440" tIns="45720" rIns="91440" bIns="45720" rtlCol="0" anchor="t">
            <a:spAutoFit/>
          </a:bodyPr>
          <a:lstStyle/>
          <a:p>
            <a:pPr algn="r"/>
            <a:r>
              <a:rPr lang="en-US" sz="1200">
                <a:solidFill>
                  <a:schemeClr val="tx1">
                    <a:lumMod val="75000"/>
                    <a:lumOff val="25000"/>
                  </a:schemeClr>
                </a:solidFill>
                <a:latin typeface="Arial"/>
                <a:cs typeface="Arial"/>
              </a:rPr>
              <a:t>Access Medline through the library website:</a:t>
            </a:r>
            <a:r>
              <a:rPr lang="en-US" sz="1200">
                <a:latin typeface="Arial"/>
                <a:ea typeface="+mn-lt"/>
                <a:cs typeface="Arial"/>
                <a:hlinkClick r:id="rId4"/>
              </a:rPr>
              <a:t>https://auckland.primo.exlibrisgroup.com/permalink/64UAUCK_INST/1lk16jl/alma9955080314002091</a:t>
            </a:r>
            <a:endParaRPr lang="en-US" sz="1200">
              <a:latin typeface="Arial"/>
              <a:cs typeface="Arial"/>
            </a:endParaRPr>
          </a:p>
        </p:txBody>
      </p:sp>
      <p:sp>
        <p:nvSpPr>
          <p:cNvPr id="6" name="Rectangle 5">
            <a:extLst>
              <a:ext uri="{FF2B5EF4-FFF2-40B4-BE49-F238E27FC236}">
                <a16:creationId xmlns:a16="http://schemas.microsoft.com/office/drawing/2014/main" id="{B3A19E9D-7063-2310-31AA-D1B7F0070F71}"/>
              </a:ext>
            </a:extLst>
          </p:cNvPr>
          <p:cNvSpPr/>
          <p:nvPr/>
        </p:nvSpPr>
        <p:spPr>
          <a:xfrm>
            <a:off x="11382103" y="5229374"/>
            <a:ext cx="695583" cy="337686"/>
          </a:xfrm>
          <a:prstGeom prst="rect">
            <a:avLst/>
          </a:prstGeom>
          <a:noFill/>
          <a:ln w="38100">
            <a:solidFill>
              <a:srgbClr val="F37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263FAF8-47A2-E433-2F30-51DC189321EA}"/>
              </a:ext>
            </a:extLst>
          </p:cNvPr>
          <p:cNvSpPr/>
          <p:nvPr/>
        </p:nvSpPr>
        <p:spPr>
          <a:xfrm>
            <a:off x="9814168" y="5226423"/>
            <a:ext cx="1452113" cy="330679"/>
          </a:xfrm>
          <a:prstGeom prst="rightArrow">
            <a:avLst/>
          </a:prstGeom>
          <a:solidFill>
            <a:srgbClr val="F37D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9BB161-F208-376A-36EE-0049AC5C7153}"/>
              </a:ext>
            </a:extLst>
          </p:cNvPr>
          <p:cNvSpPr/>
          <p:nvPr/>
        </p:nvSpPr>
        <p:spPr>
          <a:xfrm>
            <a:off x="154271" y="1390848"/>
            <a:ext cx="11859268" cy="1069403"/>
          </a:xfrm>
          <a:prstGeom prst="rect">
            <a:avLst/>
          </a:prstGeom>
          <a:noFill/>
          <a:ln w="38100">
            <a:solidFill>
              <a:srgbClr val="DBD9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6F5257-2C50-DBCB-0D44-6C8EDE07B421}"/>
              </a:ext>
            </a:extLst>
          </p:cNvPr>
          <p:cNvSpPr/>
          <p:nvPr/>
        </p:nvSpPr>
        <p:spPr>
          <a:xfrm>
            <a:off x="159692" y="2573584"/>
            <a:ext cx="11870941" cy="1024496"/>
          </a:xfrm>
          <a:prstGeom prst="rect">
            <a:avLst/>
          </a:prstGeom>
          <a:noFill/>
          <a:ln w="38100">
            <a:solidFill>
              <a:srgbClr val="FFEB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AB18EE-19C1-ADF6-65E9-6FF7FB1C2CF2}"/>
              </a:ext>
            </a:extLst>
          </p:cNvPr>
          <p:cNvSpPr/>
          <p:nvPr/>
        </p:nvSpPr>
        <p:spPr>
          <a:xfrm>
            <a:off x="176775" y="3707145"/>
            <a:ext cx="11839986" cy="1035867"/>
          </a:xfrm>
          <a:prstGeom prst="rect">
            <a:avLst/>
          </a:prstGeom>
          <a:noFill/>
          <a:ln w="38100">
            <a:solidFill>
              <a:srgbClr val="D3EF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8FBC30F-0520-0EB5-FFE5-18377B3AB268}"/>
              </a:ext>
            </a:extLst>
          </p:cNvPr>
          <p:cNvSpPr/>
          <p:nvPr/>
        </p:nvSpPr>
        <p:spPr>
          <a:xfrm>
            <a:off x="177612" y="4849296"/>
            <a:ext cx="11833203" cy="330641"/>
          </a:xfrm>
          <a:prstGeom prst="rect">
            <a:avLst/>
          </a:prstGeom>
          <a:noFill/>
          <a:ln w="38100">
            <a:solidFill>
              <a:srgbClr val="E2D3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4">
            <a:extLst>
              <a:ext uri="{FF2B5EF4-FFF2-40B4-BE49-F238E27FC236}">
                <a16:creationId xmlns:a16="http://schemas.microsoft.com/office/drawing/2014/main" id="{09C4B922-3860-0BA6-8F40-0C9A7A4EA905}"/>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Example Medline Search</a:t>
            </a:r>
          </a:p>
        </p:txBody>
      </p:sp>
      <p:sp>
        <p:nvSpPr>
          <p:cNvPr id="12" name="Rectangle 11">
            <a:extLst>
              <a:ext uri="{FF2B5EF4-FFF2-40B4-BE49-F238E27FC236}">
                <a16:creationId xmlns:a16="http://schemas.microsoft.com/office/drawing/2014/main" id="{A43A7F84-2C16-3387-DDD8-29CA1B7405A2}"/>
              </a:ext>
            </a:extLst>
          </p:cNvPr>
          <p:cNvSpPr/>
          <p:nvPr/>
        </p:nvSpPr>
        <p:spPr>
          <a:xfrm>
            <a:off x="10356314" y="1407127"/>
            <a:ext cx="360000" cy="360000"/>
          </a:xfrm>
          <a:prstGeom prst="rect">
            <a:avLst/>
          </a:prstGeom>
          <a:solidFill>
            <a:srgbClr val="DBD9F3"/>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1</a:t>
            </a:r>
          </a:p>
        </p:txBody>
      </p:sp>
      <p:sp>
        <p:nvSpPr>
          <p:cNvPr id="17" name="Rectangle 16">
            <a:extLst>
              <a:ext uri="{FF2B5EF4-FFF2-40B4-BE49-F238E27FC236}">
                <a16:creationId xmlns:a16="http://schemas.microsoft.com/office/drawing/2014/main" id="{0A63404C-24B9-CEA2-9857-54EE7F7DB255}"/>
              </a:ext>
            </a:extLst>
          </p:cNvPr>
          <p:cNvSpPr/>
          <p:nvPr/>
        </p:nvSpPr>
        <p:spPr>
          <a:xfrm>
            <a:off x="10356314" y="2585982"/>
            <a:ext cx="360000" cy="360000"/>
          </a:xfrm>
          <a:prstGeom prst="rect">
            <a:avLst/>
          </a:prstGeom>
          <a:solidFill>
            <a:srgbClr val="FFEBC7"/>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2</a:t>
            </a:r>
          </a:p>
        </p:txBody>
      </p:sp>
      <p:sp>
        <p:nvSpPr>
          <p:cNvPr id="18" name="Rectangle 17">
            <a:extLst>
              <a:ext uri="{FF2B5EF4-FFF2-40B4-BE49-F238E27FC236}">
                <a16:creationId xmlns:a16="http://schemas.microsoft.com/office/drawing/2014/main" id="{F15BBB8B-096A-FC13-CF93-CEE061346DDB}"/>
              </a:ext>
            </a:extLst>
          </p:cNvPr>
          <p:cNvSpPr/>
          <p:nvPr/>
        </p:nvSpPr>
        <p:spPr>
          <a:xfrm>
            <a:off x="10356314" y="3711549"/>
            <a:ext cx="360000" cy="360000"/>
          </a:xfrm>
          <a:prstGeom prst="rect">
            <a:avLst/>
          </a:prstGeom>
          <a:solidFill>
            <a:srgbClr val="D3EFE6"/>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3</a:t>
            </a:r>
          </a:p>
        </p:txBody>
      </p:sp>
      <p:sp>
        <p:nvSpPr>
          <p:cNvPr id="19" name="Rectangle 18">
            <a:extLst>
              <a:ext uri="{FF2B5EF4-FFF2-40B4-BE49-F238E27FC236}">
                <a16:creationId xmlns:a16="http://schemas.microsoft.com/office/drawing/2014/main" id="{06C1417C-59CC-80E4-CC90-95FD1E211012}"/>
              </a:ext>
            </a:extLst>
          </p:cNvPr>
          <p:cNvSpPr/>
          <p:nvPr/>
        </p:nvSpPr>
        <p:spPr>
          <a:xfrm>
            <a:off x="10356314" y="4841156"/>
            <a:ext cx="360000" cy="360000"/>
          </a:xfrm>
          <a:prstGeom prst="rect">
            <a:avLst/>
          </a:prstGeom>
          <a:solidFill>
            <a:srgbClr val="E2D3DC"/>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lumMod val="75000"/>
                    <a:lumOff val="25000"/>
                  </a:schemeClr>
                </a:solidFill>
                <a:latin typeface="Arial"/>
                <a:cs typeface="Arial"/>
              </a:rPr>
              <a:t>4</a:t>
            </a:r>
          </a:p>
        </p:txBody>
      </p:sp>
      <p:grpSp>
        <p:nvGrpSpPr>
          <p:cNvPr id="2" name="Group 1">
            <a:extLst>
              <a:ext uri="{FF2B5EF4-FFF2-40B4-BE49-F238E27FC236}">
                <a16:creationId xmlns:a16="http://schemas.microsoft.com/office/drawing/2014/main" id="{769C08B1-0BEC-AC60-DB10-E1D4746390B6}"/>
              </a:ext>
            </a:extLst>
          </p:cNvPr>
          <p:cNvGrpSpPr/>
          <p:nvPr/>
        </p:nvGrpSpPr>
        <p:grpSpPr>
          <a:xfrm>
            <a:off x="-7816" y="6224321"/>
            <a:ext cx="12221305" cy="650730"/>
            <a:chOff x="-7816" y="6224321"/>
            <a:chExt cx="12221305" cy="650730"/>
          </a:xfrm>
        </p:grpSpPr>
        <p:sp>
          <p:nvSpPr>
            <p:cNvPr id="8" name="Rectangle 7">
              <a:extLst>
                <a:ext uri="{FF2B5EF4-FFF2-40B4-BE49-F238E27FC236}">
                  <a16:creationId xmlns:a16="http://schemas.microsoft.com/office/drawing/2014/main" id="{8C70A6BF-0D71-2995-F0BF-C9147B85F321}"/>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descr="A blue and white logo&#10;&#10;Description automatically generated">
              <a:extLst>
                <a:ext uri="{FF2B5EF4-FFF2-40B4-BE49-F238E27FC236}">
                  <a16:creationId xmlns:a16="http://schemas.microsoft.com/office/drawing/2014/main" id="{89D0FEE4-A3E8-3A2A-73D5-5992F33D567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26931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3" grpId="0" animBg="1"/>
      <p:bldP spid="15" grpId="0" animBg="1"/>
      <p:bldP spid="16" grpId="0" animBg="1"/>
      <p:bldP spid="12"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Text Placeholder 5">
            <a:extLst>
              <a:ext uri="{FF2B5EF4-FFF2-40B4-BE49-F238E27FC236}">
                <a16:creationId xmlns:a16="http://schemas.microsoft.com/office/drawing/2014/main" id="{080E909D-3057-25EA-F270-CC44DE943F50}"/>
              </a:ext>
            </a:extLst>
          </p:cNvPr>
          <p:cNvSpPr txBox="1">
            <a:spLocks/>
          </p:cNvSpPr>
          <p:nvPr/>
        </p:nvSpPr>
        <p:spPr>
          <a:xfrm>
            <a:off x="5880100" y="2859863"/>
            <a:ext cx="5892799" cy="2677337"/>
          </a:xfrm>
          <a:prstGeom prst="rect">
            <a:avLst/>
          </a:prstGeom>
          <a:solidFill>
            <a:schemeClr val="accent4">
              <a:lumMod val="40000"/>
              <a:lumOff val="60000"/>
            </a:schemeClr>
          </a:solidFill>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NZ" sz="1600" b="1" i="0" u="none" strike="noStrike" kern="1200" cap="none" spc="-20" normalizeH="0" baseline="0" noProof="0">
                <a:ln>
                  <a:noFill/>
                </a:ln>
                <a:solidFill>
                  <a:prstClr val="black">
                    <a:lumMod val="75000"/>
                    <a:lumOff val="25000"/>
                  </a:prstClr>
                </a:solidFill>
                <a:effectLst/>
                <a:uLnTx/>
                <a:uFillTx/>
                <a:latin typeface="Arial"/>
                <a:ea typeface="+mn-ea"/>
                <a:cs typeface="Segoe UI"/>
              </a:rPr>
              <a:t>Limitations:</a:t>
            </a:r>
            <a:endParaRPr kumimoji="0" lang="en-NZ" sz="1600" b="0" i="0" u="none" strike="noStrike" kern="1200" cap="none" spc="-20" normalizeH="0" baseline="0" noProof="0">
              <a:ln>
                <a:noFill/>
              </a:ln>
              <a:solidFill>
                <a:prstClr val="black">
                  <a:lumMod val="75000"/>
                  <a:lumOff val="25000"/>
                </a:prstClr>
              </a:solidFill>
              <a:effectLst/>
              <a:uLnTx/>
              <a:uFillTx/>
              <a:latin typeface="Arial"/>
              <a:ea typeface="+mn-ea"/>
              <a:cs typeface="Segoe UI"/>
            </a:endParaRPr>
          </a:p>
          <a:p>
            <a:pPr>
              <a:buFont typeface="Arial"/>
              <a:buChar char="•"/>
            </a:pPr>
            <a:r>
              <a:rPr lang="en-US" sz="1600">
                <a:solidFill>
                  <a:schemeClr val="tx1">
                    <a:lumMod val="75000"/>
                    <a:lumOff val="25000"/>
                  </a:schemeClr>
                </a:solidFill>
                <a:latin typeface="Arial"/>
                <a:cs typeface="Arial"/>
              </a:rPr>
              <a:t>Time and Resource Intensity: Conducting thorough systematic reviews can be time-consuming and resource-intensive.</a:t>
            </a:r>
          </a:p>
          <a:p>
            <a:pPr>
              <a:buFont typeface="Arial"/>
              <a:buChar char="•"/>
            </a:pPr>
            <a:r>
              <a:rPr lang="en-US" sz="1600">
                <a:solidFill>
                  <a:schemeClr val="tx1">
                    <a:lumMod val="75000"/>
                    <a:lumOff val="25000"/>
                  </a:schemeClr>
                </a:solidFill>
                <a:latin typeface="Arial"/>
                <a:cs typeface="Arial"/>
              </a:rPr>
              <a:t>Heterogeneity of Studies: Variability in methodologies across included studies can complicate synthesis.</a:t>
            </a:r>
          </a:p>
          <a:p>
            <a:pPr>
              <a:buFont typeface="Arial"/>
              <a:buChar char="•"/>
            </a:pPr>
            <a:r>
              <a:rPr lang="en-US" sz="1600">
                <a:solidFill>
                  <a:schemeClr val="tx1">
                    <a:lumMod val="75000"/>
                    <a:lumOff val="25000"/>
                  </a:schemeClr>
                </a:solidFill>
                <a:latin typeface="Arial"/>
                <a:cs typeface="Arial"/>
              </a:rPr>
              <a:t>Inherent Bias: Despite systematic approaches, biases in study selection and analysis can still exist.</a:t>
            </a:r>
            <a:endParaRPr lang="en-NZ" sz="1600">
              <a:solidFill>
                <a:schemeClr val="tx1">
                  <a:lumMod val="75000"/>
                  <a:lumOff val="25000"/>
                </a:schemeClr>
              </a:solidFill>
            </a:endParaRPr>
          </a:p>
        </p:txBody>
      </p:sp>
      <p:sp>
        <p:nvSpPr>
          <p:cNvPr id="12" name="Text Placeholder 5">
            <a:extLst>
              <a:ext uri="{FF2B5EF4-FFF2-40B4-BE49-F238E27FC236}">
                <a16:creationId xmlns:a16="http://schemas.microsoft.com/office/drawing/2014/main" id="{6519B0BF-0E5E-79FA-9CD6-786AF10ED805}"/>
              </a:ext>
            </a:extLst>
          </p:cNvPr>
          <p:cNvSpPr txBox="1">
            <a:spLocks/>
          </p:cNvSpPr>
          <p:nvPr/>
        </p:nvSpPr>
        <p:spPr>
          <a:xfrm>
            <a:off x="419101" y="1319004"/>
            <a:ext cx="11340126" cy="1260000"/>
          </a:xfrm>
          <a:prstGeom prst="rect">
            <a:avLst/>
          </a:prstGeom>
          <a:solidFill>
            <a:srgbClr val="792572">
              <a:alpha val="30196"/>
            </a:srgbClr>
          </a:solidFill>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NZ" sz="1800" b="1" i="0" u="none" strike="noStrike" kern="1200" cap="none" spc="-20" normalizeH="0" baseline="0" noProof="0">
                <a:ln>
                  <a:noFill/>
                </a:ln>
                <a:solidFill>
                  <a:prstClr val="black">
                    <a:lumMod val="75000"/>
                    <a:lumOff val="25000"/>
                  </a:prstClr>
                </a:solidFill>
                <a:effectLst/>
                <a:uLnTx/>
                <a:uFillTx/>
                <a:latin typeface="Arial"/>
                <a:ea typeface="+mn-ea"/>
                <a:cs typeface="Arial"/>
              </a:rPr>
              <a:t>Overview:</a:t>
            </a:r>
          </a:p>
          <a:p>
            <a:pPr marL="114300" indent="0">
              <a:buNone/>
            </a:pPr>
            <a:r>
              <a:rPr lang="en-NZ">
                <a:solidFill>
                  <a:schemeClr val="tx1">
                    <a:lumMod val="75000"/>
                    <a:lumOff val="25000"/>
                  </a:schemeClr>
                </a:solidFill>
                <a:latin typeface="Arial"/>
                <a:cs typeface="Arial"/>
              </a:rPr>
              <a:t>Seek to answer a specific question with narrow parameters. </a:t>
            </a:r>
            <a:r>
              <a:rPr lang="en-NZ">
                <a:solidFill>
                  <a:schemeClr val="tx1">
                    <a:lumMod val="75000"/>
                    <a:lumOff val="25000"/>
                  </a:schemeClr>
                </a:solidFill>
                <a:latin typeface="Arial"/>
                <a:ea typeface="+mn-lt"/>
                <a:cs typeface="+mn-lt"/>
              </a:rPr>
              <a:t>Often look at interventions or treatments.</a:t>
            </a:r>
            <a:endParaRPr lang="en-US">
              <a:solidFill>
                <a:schemeClr val="tx1">
                  <a:lumMod val="75000"/>
                  <a:lumOff val="25000"/>
                </a:schemeClr>
              </a:solidFill>
              <a:latin typeface="Arial"/>
              <a:cs typeface="Arial"/>
            </a:endParaRPr>
          </a:p>
        </p:txBody>
      </p:sp>
      <p:sp>
        <p:nvSpPr>
          <p:cNvPr id="15" name="Title 14">
            <a:extLst>
              <a:ext uri="{FF2B5EF4-FFF2-40B4-BE49-F238E27FC236}">
                <a16:creationId xmlns:a16="http://schemas.microsoft.com/office/drawing/2014/main" id="{7A6B573A-72D4-59D8-A41A-D75BE91D83CF}"/>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pPr>
              <a:defRPr/>
            </a:pPr>
            <a:r>
              <a:rPr lang="en-US" sz="4000">
                <a:solidFill>
                  <a:schemeClr val="tx1">
                    <a:lumMod val="76000"/>
                    <a:lumOff val="24000"/>
                  </a:schemeClr>
                </a:solidFill>
                <a:latin typeface="Arial"/>
                <a:cs typeface="Arial"/>
              </a:rPr>
              <a:t>Quantitative Systematic</a:t>
            </a:r>
            <a:r>
              <a:rPr kumimoji="0" lang="en-US" sz="4000" b="1" i="0" u="none" strike="noStrike" kern="1200" cap="none" spc="-40" normalizeH="0" baseline="0" noProof="0">
                <a:ln>
                  <a:noFill/>
                </a:ln>
                <a:solidFill>
                  <a:schemeClr val="tx1">
                    <a:lumMod val="76000"/>
                    <a:lumOff val="24000"/>
                  </a:schemeClr>
                </a:solidFill>
                <a:effectLst/>
                <a:uLnTx/>
                <a:uFillTx/>
                <a:latin typeface="Arial"/>
                <a:ea typeface="+mj-ea"/>
                <a:cs typeface="Arial"/>
              </a:rPr>
              <a:t> Review</a:t>
            </a:r>
          </a:p>
        </p:txBody>
      </p:sp>
      <p:grpSp>
        <p:nvGrpSpPr>
          <p:cNvPr id="18" name="Group 17">
            <a:extLst>
              <a:ext uri="{FF2B5EF4-FFF2-40B4-BE49-F238E27FC236}">
                <a16:creationId xmlns:a16="http://schemas.microsoft.com/office/drawing/2014/main" id="{72C949A4-BB68-5906-6946-D7E1F6701085}"/>
              </a:ext>
            </a:extLst>
          </p:cNvPr>
          <p:cNvGrpSpPr/>
          <p:nvPr/>
        </p:nvGrpSpPr>
        <p:grpSpPr>
          <a:xfrm>
            <a:off x="577738" y="2859863"/>
            <a:ext cx="1491408" cy="2362835"/>
            <a:chOff x="401201" y="3828703"/>
            <a:chExt cx="1491408" cy="2362835"/>
          </a:xfrm>
        </p:grpSpPr>
        <p:sp>
          <p:nvSpPr>
            <p:cNvPr id="7" name="TextBox 6">
              <a:extLst>
                <a:ext uri="{FF2B5EF4-FFF2-40B4-BE49-F238E27FC236}">
                  <a16:creationId xmlns:a16="http://schemas.microsoft.com/office/drawing/2014/main" id="{0D9B9FF9-F1F4-9829-083E-AA76D83AD0AE}"/>
                </a:ext>
              </a:extLst>
            </p:cNvPr>
            <p:cNvSpPr txBox="1"/>
            <p:nvPr/>
          </p:nvSpPr>
          <p:spPr>
            <a:xfrm>
              <a:off x="401201" y="4991209"/>
              <a:ext cx="1491408" cy="120032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prstClr val="black">
                      <a:lumMod val="75000"/>
                      <a:lumOff val="25000"/>
                    </a:prstClr>
                  </a:solidFill>
                  <a:effectLst/>
                  <a:uLnTx/>
                  <a:uFillTx/>
                  <a:latin typeface="Arial"/>
                  <a:ea typeface="+mn-ea"/>
                  <a:cs typeface="Arial"/>
                </a:rPr>
                <a:t>Timeframe: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a:ln>
                    <a:noFill/>
                  </a:ln>
                  <a:solidFill>
                    <a:prstClr val="black">
                      <a:lumMod val="75000"/>
                      <a:lumOff val="25000"/>
                    </a:prstClr>
                  </a:solidFill>
                  <a:effectLst/>
                  <a:uLnTx/>
                  <a:uFillTx/>
                  <a:latin typeface="Arial"/>
                  <a:ea typeface="+mn-ea"/>
                  <a:cs typeface="Arial"/>
                </a:rPr>
                <a:t> </a:t>
              </a:r>
              <a:br>
                <a:rPr kumimoji="0" lang="en-NZ" sz="1800" b="0" i="0" u="none" strike="noStrike" kern="1200" cap="none" spc="0" normalizeH="0" baseline="0" noProof="0">
                  <a:ln>
                    <a:noFill/>
                  </a:ln>
                  <a:solidFill>
                    <a:prstClr val="black">
                      <a:lumMod val="75000"/>
                      <a:lumOff val="25000"/>
                    </a:prstClr>
                  </a:solidFill>
                  <a:effectLst/>
                  <a:uLnTx/>
                  <a:uFillTx/>
                  <a:latin typeface="Arial"/>
                  <a:ea typeface="+mn-ea"/>
                  <a:cs typeface="Arial"/>
                </a:rPr>
              </a:br>
              <a:r>
                <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Arial"/>
                </a:rPr>
                <a:t>8 months to 2 years</a:t>
              </a:r>
              <a:endParaRPr kumimoji="0" lang="en-NZ" sz="1800" b="0" i="0" u="none" strike="noStrike" kern="1200" cap="none" spc="0" normalizeH="0" baseline="0" noProof="0">
                <a:ln>
                  <a:noFill/>
                </a:ln>
                <a:solidFill>
                  <a:prstClr val="black">
                    <a:lumMod val="75000"/>
                    <a:lumOff val="25000"/>
                  </a:prstClr>
                </a:solidFill>
                <a:effectLst/>
                <a:uLnTx/>
                <a:uFillTx/>
                <a:latin typeface="Arial"/>
                <a:ea typeface="+mn-ea"/>
                <a:cs typeface="Arial"/>
              </a:endParaRPr>
            </a:p>
          </p:txBody>
        </p:sp>
        <p:pic>
          <p:nvPicPr>
            <p:cNvPr id="13" name="Graphic 12" descr="Daily calendar outline">
              <a:extLst>
                <a:ext uri="{FF2B5EF4-FFF2-40B4-BE49-F238E27FC236}">
                  <a16:creationId xmlns:a16="http://schemas.microsoft.com/office/drawing/2014/main" id="{535B577D-076B-C6C8-E564-6A917C0CD0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673" y="3828703"/>
              <a:ext cx="1250464" cy="1250463"/>
            </a:xfrm>
            <a:prstGeom prst="rect">
              <a:avLst/>
            </a:prstGeom>
          </p:spPr>
        </p:pic>
      </p:grpSp>
      <p:grpSp>
        <p:nvGrpSpPr>
          <p:cNvPr id="21" name="Group 20">
            <a:extLst>
              <a:ext uri="{FF2B5EF4-FFF2-40B4-BE49-F238E27FC236}">
                <a16:creationId xmlns:a16="http://schemas.microsoft.com/office/drawing/2014/main" id="{AB8617F7-2FE0-5EEC-9F44-EFF4C792C7F9}"/>
              </a:ext>
            </a:extLst>
          </p:cNvPr>
          <p:cNvGrpSpPr/>
          <p:nvPr/>
        </p:nvGrpSpPr>
        <p:grpSpPr>
          <a:xfrm>
            <a:off x="432773" y="5721686"/>
            <a:ext cx="11467127" cy="422934"/>
            <a:chOff x="840127" y="5800163"/>
            <a:chExt cx="11467127" cy="422934"/>
          </a:xfrm>
        </p:grpSpPr>
        <p:sp>
          <p:nvSpPr>
            <p:cNvPr id="5" name="Text Placeholder 5">
              <a:extLst>
                <a:ext uri="{FF2B5EF4-FFF2-40B4-BE49-F238E27FC236}">
                  <a16:creationId xmlns:a16="http://schemas.microsoft.com/office/drawing/2014/main" id="{B4063D63-1BB1-CA1A-A50A-5C25E2097F61}"/>
                </a:ext>
              </a:extLst>
            </p:cNvPr>
            <p:cNvSpPr txBox="1">
              <a:spLocks/>
            </p:cNvSpPr>
            <p:nvPr/>
          </p:nvSpPr>
          <p:spPr>
            <a:xfrm>
              <a:off x="2256903" y="5800163"/>
              <a:ext cx="10050351" cy="422934"/>
            </a:xfrm>
            <a:prstGeom prst="rect">
              <a:avLst/>
            </a:prstGeom>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NZ" sz="1000">
                  <a:solidFill>
                    <a:schemeClr val="tx1">
                      <a:lumMod val="65000"/>
                      <a:lumOff val="35000"/>
                    </a:schemeClr>
                  </a:solidFill>
                  <a:latin typeface="Arial"/>
                  <a:ea typeface="+mn-lt"/>
                  <a:cs typeface="+mn-lt"/>
                </a:rPr>
                <a:t>Borah, R., et al (2017). </a:t>
              </a:r>
              <a:r>
                <a:rPr lang="en-NZ" sz="1000">
                  <a:solidFill>
                    <a:srgbClr val="B12072"/>
                  </a:solidFill>
                  <a:latin typeface="Arial"/>
                  <a:ea typeface="+mn-lt"/>
                  <a:cs typeface="+mn-lt"/>
                  <a:hlinkClick r:id="rId5">
                    <a:extLst>
                      <a:ext uri="{A12FA001-AC4F-418D-AE19-62706E023703}">
                        <ahyp:hlinkClr xmlns:ahyp="http://schemas.microsoft.com/office/drawing/2018/hyperlinkcolor" val="tx"/>
                      </a:ext>
                    </a:extLst>
                  </a:hlinkClick>
                </a:rPr>
                <a:t>Analysis of the time and workers needed to conduct systematic reviews of medical interventions using data from the PROSPERO registry</a:t>
              </a:r>
              <a:r>
                <a:rPr lang="en-NZ" sz="1000">
                  <a:solidFill>
                    <a:srgbClr val="B12072"/>
                  </a:solidFill>
                  <a:latin typeface="Arial"/>
                  <a:ea typeface="+mn-lt"/>
                  <a:cs typeface="+mn-lt"/>
                </a:rPr>
                <a:t>.</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BMJ open</a:t>
              </a:r>
              <a:r>
                <a:rPr lang="en-NZ" sz="1000">
                  <a:solidFill>
                    <a:schemeClr val="tx1">
                      <a:lumMod val="65000"/>
                      <a:lumOff val="35000"/>
                    </a:schemeClr>
                  </a:solidFill>
                  <a:latin typeface="Arial"/>
                  <a:ea typeface="+mn-lt"/>
                  <a:cs typeface="+mn-lt"/>
                </a:rPr>
                <a:t>, </a:t>
              </a:r>
              <a:r>
                <a:rPr lang="en-NZ" sz="1000" i="1">
                  <a:solidFill>
                    <a:schemeClr val="tx1">
                      <a:lumMod val="65000"/>
                      <a:lumOff val="35000"/>
                    </a:schemeClr>
                  </a:solidFill>
                  <a:latin typeface="Arial"/>
                  <a:ea typeface="+mn-lt"/>
                  <a:cs typeface="+mn-lt"/>
                </a:rPr>
                <a:t>7</a:t>
              </a:r>
              <a:r>
                <a:rPr lang="en-NZ" sz="1000">
                  <a:solidFill>
                    <a:schemeClr val="tx1">
                      <a:lumMod val="65000"/>
                      <a:lumOff val="35000"/>
                    </a:schemeClr>
                  </a:solidFill>
                  <a:latin typeface="Arial"/>
                  <a:ea typeface="+mn-lt"/>
                  <a:cs typeface="+mn-lt"/>
                </a:rPr>
                <a:t>(2)</a:t>
              </a:r>
            </a:p>
            <a:p>
              <a:pPr marL="0" indent="0">
                <a:lnSpc>
                  <a:spcPct val="100000"/>
                </a:lnSpc>
                <a:spcBef>
                  <a:spcPts val="0"/>
                </a:spcBef>
                <a:buNone/>
              </a:pPr>
              <a:r>
                <a:rPr lang="en-NZ" sz="1000">
                  <a:solidFill>
                    <a:schemeClr val="tx1">
                      <a:lumMod val="65000"/>
                      <a:lumOff val="35000"/>
                    </a:schemeClr>
                  </a:solidFill>
                  <a:latin typeface="Arial"/>
                  <a:ea typeface="+mn-lt"/>
                  <a:cs typeface="+mn-lt"/>
                </a:rPr>
                <a:t>Higgins JPT, et al. </a:t>
              </a:r>
              <a:r>
                <a:rPr lang="en-NZ" sz="1000" i="1">
                  <a:solidFill>
                    <a:srgbClr val="B12072"/>
                  </a:solidFill>
                  <a:latin typeface="Arial"/>
                  <a:ea typeface="+mn-lt"/>
                  <a:cs typeface="+mn-lt"/>
                  <a:hlinkClick r:id="rId6">
                    <a:extLst>
                      <a:ext uri="{A12FA001-AC4F-418D-AE19-62706E023703}">
                        <ahyp:hlinkClr xmlns:ahyp="http://schemas.microsoft.com/office/drawing/2018/hyperlinkcolor" val="tx"/>
                      </a:ext>
                    </a:extLst>
                  </a:hlinkClick>
                </a:rPr>
                <a:t>Cochrane Handbook for Systematic Reviews of Interventions</a:t>
              </a:r>
              <a:r>
                <a:rPr lang="en-NZ" sz="1000">
                  <a:solidFill>
                    <a:srgbClr val="B12072"/>
                  </a:solidFill>
                  <a:latin typeface="Arial"/>
                  <a:ea typeface="+mn-lt"/>
                  <a:cs typeface="+mn-lt"/>
                  <a:hlinkClick r:id="rId6">
                    <a:extLst>
                      <a:ext uri="{A12FA001-AC4F-418D-AE19-62706E023703}">
                        <ahyp:hlinkClr xmlns:ahyp="http://schemas.microsoft.com/office/drawing/2018/hyperlinkcolor" val="tx"/>
                      </a:ext>
                    </a:extLst>
                  </a:hlinkClick>
                </a:rPr>
                <a:t> version 6.4 </a:t>
              </a:r>
              <a:r>
                <a:rPr lang="en-NZ" sz="1000">
                  <a:solidFill>
                    <a:schemeClr val="tx1">
                      <a:lumMod val="65000"/>
                      <a:lumOff val="35000"/>
                    </a:schemeClr>
                  </a:solidFill>
                  <a:latin typeface="Arial"/>
                  <a:ea typeface="+mn-lt"/>
                  <a:cs typeface="+mn-lt"/>
                </a:rPr>
                <a:t>(updated August 2023). Cochrane, 2023.</a:t>
              </a:r>
              <a:endParaRPr lang="en-NZ" sz="1100">
                <a:solidFill>
                  <a:schemeClr val="tx1">
                    <a:lumMod val="65000"/>
                    <a:lumOff val="35000"/>
                  </a:schemeClr>
                </a:solidFill>
                <a:ea typeface="+mn-lt"/>
                <a:cs typeface="Arial"/>
              </a:endParaRPr>
            </a:p>
          </p:txBody>
        </p:sp>
        <p:sp>
          <p:nvSpPr>
            <p:cNvPr id="20" name="TextBox 19">
              <a:extLst>
                <a:ext uri="{FF2B5EF4-FFF2-40B4-BE49-F238E27FC236}">
                  <a16:creationId xmlns:a16="http://schemas.microsoft.com/office/drawing/2014/main" id="{78943A73-9177-274A-18ED-422D962F09D0}"/>
                </a:ext>
              </a:extLst>
            </p:cNvPr>
            <p:cNvSpPr txBox="1"/>
            <p:nvPr/>
          </p:nvSpPr>
          <p:spPr>
            <a:xfrm>
              <a:off x="840127" y="5873131"/>
              <a:ext cx="163637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1" i="0" u="none" strike="noStrike" kern="1200" cap="none" spc="0" normalizeH="0" baseline="0" noProof="0">
                  <a:ln>
                    <a:noFill/>
                  </a:ln>
                  <a:solidFill>
                    <a:prstClr val="black">
                      <a:lumMod val="65000"/>
                      <a:lumOff val="35000"/>
                    </a:prstClr>
                  </a:solidFill>
                  <a:effectLst/>
                  <a:uLnTx/>
                  <a:uFillTx/>
                  <a:latin typeface="Arial"/>
                  <a:ea typeface="+mn-lt"/>
                  <a:cs typeface="+mn-lt"/>
                </a:rPr>
                <a:t>Further Reading:</a:t>
              </a:r>
              <a:endParaRPr kumimoji="0" lang="en-US" sz="1200" b="0" i="0" u="none" strike="noStrike" kern="1200" cap="none" spc="0" normalizeH="0" baseline="0" noProof="0">
                <a:ln>
                  <a:noFill/>
                </a:ln>
                <a:solidFill>
                  <a:prstClr val="black">
                    <a:lumMod val="65000"/>
                    <a:lumOff val="35000"/>
                  </a:prstClr>
                </a:solidFill>
                <a:effectLst/>
                <a:uLnTx/>
                <a:uFillTx/>
                <a:latin typeface="Arial"/>
                <a:ea typeface="+mn-lt"/>
                <a:cs typeface="+mn-lt"/>
              </a:endParaRPr>
            </a:p>
          </p:txBody>
        </p:sp>
      </p:grpSp>
      <p:sp>
        <p:nvSpPr>
          <p:cNvPr id="2" name="Text Placeholder 5">
            <a:extLst>
              <a:ext uri="{FF2B5EF4-FFF2-40B4-BE49-F238E27FC236}">
                <a16:creationId xmlns:a16="http://schemas.microsoft.com/office/drawing/2014/main" id="{B8037382-25EE-F84A-BAC6-18B0B069DDBB}"/>
              </a:ext>
            </a:extLst>
          </p:cNvPr>
          <p:cNvSpPr txBox="1">
            <a:spLocks/>
          </p:cNvSpPr>
          <p:nvPr/>
        </p:nvSpPr>
        <p:spPr>
          <a:xfrm>
            <a:off x="2632753" y="2859864"/>
            <a:ext cx="3120348" cy="2677336"/>
          </a:xfrm>
          <a:prstGeom prst="rect">
            <a:avLst/>
          </a:prstGeom>
          <a:solidFill>
            <a:schemeClr val="accent2">
              <a:lumMod val="40000"/>
              <a:lumOff val="60000"/>
            </a:schemeClr>
          </a:solidFill>
        </p:spPr>
        <p:txBody>
          <a:bodyPr vert="horz" lIns="91440" tIns="45720" rIns="91440" bIns="45720" rtlCol="0" anchor="t">
            <a:noAutofit/>
          </a:bodyPr>
          <a:lstStyle>
            <a:lvl1pPr marL="342900" indent="-342900" algn="l" defTabSz="914400" rtl="0" eaLnBrk="1" latinLnBrk="0" hangingPunct="1">
              <a:lnSpc>
                <a:spcPct val="110000"/>
              </a:lnSpc>
              <a:spcBef>
                <a:spcPts val="1000"/>
              </a:spcBef>
              <a:buFont typeface="Arial" panose="020B0604020202020204" pitchFamily="34" charset="0"/>
              <a:buChar char="•"/>
              <a:defRPr sz="20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1600" b="1">
                <a:solidFill>
                  <a:schemeClr val="tx1">
                    <a:lumMod val="75000"/>
                    <a:lumOff val="25000"/>
                  </a:schemeClr>
                </a:solidFill>
                <a:latin typeface="Arial"/>
                <a:cs typeface="Arial"/>
              </a:rPr>
              <a:t>Useful for:</a:t>
            </a:r>
          </a:p>
          <a:p>
            <a:r>
              <a:rPr lang="en-NZ" sz="1600">
                <a:solidFill>
                  <a:schemeClr val="tx1">
                    <a:lumMod val="75000"/>
                    <a:lumOff val="25000"/>
                  </a:schemeClr>
                </a:solidFill>
                <a:latin typeface="Arial"/>
                <a:cs typeface="Arial"/>
              </a:rPr>
              <a:t>Confirming current practices</a:t>
            </a:r>
            <a:endParaRPr lang="en-US" sz="1600">
              <a:solidFill>
                <a:schemeClr val="tx1">
                  <a:lumMod val="75000"/>
                  <a:lumOff val="25000"/>
                </a:schemeClr>
              </a:solidFill>
              <a:latin typeface="Arial"/>
              <a:cs typeface="Arial"/>
            </a:endParaRPr>
          </a:p>
          <a:p>
            <a:r>
              <a:rPr lang="en-NZ" sz="1600">
                <a:solidFill>
                  <a:schemeClr val="tx1">
                    <a:lumMod val="75000"/>
                    <a:lumOff val="25000"/>
                  </a:schemeClr>
                </a:solidFill>
                <a:latin typeface="Arial"/>
                <a:cs typeface="Arial"/>
              </a:rPr>
              <a:t>Guiding decision-making </a:t>
            </a:r>
            <a:endParaRPr lang="en-US" sz="1600">
              <a:solidFill>
                <a:schemeClr val="tx1">
                  <a:lumMod val="75000"/>
                  <a:lumOff val="25000"/>
                </a:schemeClr>
              </a:solidFill>
              <a:latin typeface="Arial"/>
              <a:cs typeface="Arial"/>
            </a:endParaRPr>
          </a:p>
          <a:p>
            <a:r>
              <a:rPr lang="en-NZ" sz="1600">
                <a:solidFill>
                  <a:schemeClr val="tx1">
                    <a:lumMod val="75000"/>
                    <a:lumOff val="25000"/>
                  </a:schemeClr>
                </a:solidFill>
                <a:latin typeface="Arial"/>
                <a:cs typeface="Arial"/>
              </a:rPr>
              <a:t>Informing future research</a:t>
            </a:r>
          </a:p>
        </p:txBody>
      </p:sp>
      <p:grpSp>
        <p:nvGrpSpPr>
          <p:cNvPr id="6" name="Group 5">
            <a:extLst>
              <a:ext uri="{FF2B5EF4-FFF2-40B4-BE49-F238E27FC236}">
                <a16:creationId xmlns:a16="http://schemas.microsoft.com/office/drawing/2014/main" id="{A59CE8E6-5512-CEA5-6E38-ACD8989A4594}"/>
              </a:ext>
            </a:extLst>
          </p:cNvPr>
          <p:cNvGrpSpPr/>
          <p:nvPr/>
        </p:nvGrpSpPr>
        <p:grpSpPr>
          <a:xfrm>
            <a:off x="-7816" y="6224321"/>
            <a:ext cx="12221305" cy="650730"/>
            <a:chOff x="-7816" y="6224321"/>
            <a:chExt cx="12221305" cy="650730"/>
          </a:xfrm>
        </p:grpSpPr>
        <p:sp>
          <p:nvSpPr>
            <p:cNvPr id="8" name="Rectangle 7">
              <a:extLst>
                <a:ext uri="{FF2B5EF4-FFF2-40B4-BE49-F238E27FC236}">
                  <a16:creationId xmlns:a16="http://schemas.microsoft.com/office/drawing/2014/main" id="{BD64B275-5BAC-BE00-7483-AD086A718B62}"/>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descr="A blue and white logo&#10;&#10;Description automatically generated">
              <a:extLst>
                <a:ext uri="{FF2B5EF4-FFF2-40B4-BE49-F238E27FC236}">
                  <a16:creationId xmlns:a16="http://schemas.microsoft.com/office/drawing/2014/main" id="{1E45FD74-27A3-0D79-9376-B3C8ED3A060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884516417"/>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346659-56A3-F6D5-C8A6-744568CD07E5}"/>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a:extLst>
              <a:ext uri="{FF2B5EF4-FFF2-40B4-BE49-F238E27FC236}">
                <a16:creationId xmlns:a16="http://schemas.microsoft.com/office/drawing/2014/main" id="{9A74FAA1-435E-772C-E81A-97AF4C7FA1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7240" y="6270313"/>
            <a:ext cx="1657504" cy="587687"/>
          </a:xfrm>
          <a:prstGeom prst="rect">
            <a:avLst/>
          </a:prstGeom>
          <a:noFill/>
        </p:spPr>
      </p:pic>
      <p:pic>
        <p:nvPicPr>
          <p:cNvPr id="2050" name="Picture 2" descr="Keywords vs. Subject Headings - Search Basics for the Health Sciences -  Research Guides at East Carolina University Libraries">
            <a:extLst>
              <a:ext uri="{FF2B5EF4-FFF2-40B4-BE49-F238E27FC236}">
                <a16:creationId xmlns:a16="http://schemas.microsoft.com/office/drawing/2014/main" id="{04E61FB7-5538-7F2F-5787-1823B4A7DC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2" t="5646" r="70464" b="7281"/>
          <a:stretch/>
        </p:blipFill>
        <p:spPr bwMode="auto">
          <a:xfrm>
            <a:off x="420565" y="2732700"/>
            <a:ext cx="3034862" cy="30900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eywords vs. Subject Headings - Search Basics for the Health Sciences -  Research Guides at East Carolina University Libraries">
            <a:extLst>
              <a:ext uri="{FF2B5EF4-FFF2-40B4-BE49-F238E27FC236}">
                <a16:creationId xmlns:a16="http://schemas.microsoft.com/office/drawing/2014/main" id="{8B9F60E1-4C53-9538-ABF5-9DA79602A7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523" t="6016" r="35758" b="6911"/>
          <a:stretch/>
        </p:blipFill>
        <p:spPr bwMode="auto">
          <a:xfrm>
            <a:off x="3832957" y="2732700"/>
            <a:ext cx="3807373" cy="30900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eywords vs. Subject Headings - Search Basics for the Health Sciences -  Research Guides at East Carolina University Libraries">
            <a:extLst>
              <a:ext uri="{FF2B5EF4-FFF2-40B4-BE49-F238E27FC236}">
                <a16:creationId xmlns:a16="http://schemas.microsoft.com/office/drawing/2014/main" id="{4E3B77E4-E81C-A5D4-0E75-4E3306DC35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433" t="6005" r="2681" b="6921"/>
          <a:stretch/>
        </p:blipFill>
        <p:spPr bwMode="auto">
          <a:xfrm>
            <a:off x="8048572" y="2732700"/>
            <a:ext cx="3606399" cy="3090042"/>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8D1BF865-A8FA-FAAE-D26A-CFD06129E966}"/>
              </a:ext>
            </a:extLst>
          </p:cNvPr>
          <p:cNvSpPr/>
          <p:nvPr/>
        </p:nvSpPr>
        <p:spPr>
          <a:xfrm>
            <a:off x="2854264" y="5048049"/>
            <a:ext cx="1140902" cy="779050"/>
          </a:xfrm>
          <a:prstGeom prst="rightArrow">
            <a:avLst/>
          </a:prstGeom>
          <a:solidFill>
            <a:srgbClr val="F05B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Arrow: Right 7">
            <a:extLst>
              <a:ext uri="{FF2B5EF4-FFF2-40B4-BE49-F238E27FC236}">
                <a16:creationId xmlns:a16="http://schemas.microsoft.com/office/drawing/2014/main" id="{09E38CEC-29BF-C096-CAED-991FB9742517}"/>
              </a:ext>
            </a:extLst>
          </p:cNvPr>
          <p:cNvSpPr/>
          <p:nvPr/>
        </p:nvSpPr>
        <p:spPr>
          <a:xfrm>
            <a:off x="7088699" y="4371109"/>
            <a:ext cx="1140902" cy="779050"/>
          </a:xfrm>
          <a:prstGeom prst="rightArrow">
            <a:avLst/>
          </a:prstGeom>
          <a:solidFill>
            <a:srgbClr val="F05B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Subtitle 2">
            <a:extLst>
              <a:ext uri="{FF2B5EF4-FFF2-40B4-BE49-F238E27FC236}">
                <a16:creationId xmlns:a16="http://schemas.microsoft.com/office/drawing/2014/main" id="{040043C8-255C-7CC4-A271-BDBA36497B13}"/>
              </a:ext>
            </a:extLst>
          </p:cNvPr>
          <p:cNvSpPr txBox="1">
            <a:spLocks/>
          </p:cNvSpPr>
          <p:nvPr/>
        </p:nvSpPr>
        <p:spPr>
          <a:xfrm>
            <a:off x="423181" y="1136931"/>
            <a:ext cx="11345639" cy="14231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a:solidFill>
                  <a:schemeClr val="tx1">
                    <a:lumMod val="75000"/>
                    <a:lumOff val="25000"/>
                  </a:schemeClr>
                </a:solidFill>
                <a:latin typeface="Arial"/>
                <a:cs typeface="Arial"/>
              </a:rPr>
              <a:t>They are consistent in their definition in a specific database.</a:t>
            </a:r>
          </a:p>
          <a:p>
            <a:pPr>
              <a:lnSpc>
                <a:spcPct val="150000"/>
              </a:lnSpc>
            </a:pPr>
            <a:r>
              <a:rPr lang="en-US" sz="2400">
                <a:solidFill>
                  <a:schemeClr val="tx1">
                    <a:lumMod val="75000"/>
                    <a:lumOff val="25000"/>
                  </a:schemeClr>
                </a:solidFill>
                <a:latin typeface="Arial"/>
                <a:cs typeface="Arial"/>
              </a:rPr>
              <a:t>They capture all the results that have been indexed with that subject heading.</a:t>
            </a:r>
            <a:endParaRPr lang="en-US" sz="2400">
              <a:solidFill>
                <a:schemeClr val="tx1">
                  <a:lumMod val="75000"/>
                  <a:lumOff val="25000"/>
                </a:schemeClr>
              </a:solidFill>
              <a:latin typeface="Arial" panose="020B0604020202020204" pitchFamily="34" charset="0"/>
              <a:ea typeface="+mn-lt"/>
              <a:cs typeface="Arial" panose="020B0604020202020204" pitchFamily="34" charset="0"/>
            </a:endParaRPr>
          </a:p>
        </p:txBody>
      </p:sp>
      <p:sp>
        <p:nvSpPr>
          <p:cNvPr id="10" name="Title 14">
            <a:extLst>
              <a:ext uri="{FF2B5EF4-FFF2-40B4-BE49-F238E27FC236}">
                <a16:creationId xmlns:a16="http://schemas.microsoft.com/office/drawing/2014/main" id="{DFBEA25A-565A-677E-C62C-148469D7F89D}"/>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5000"/>
                    <a:lumOff val="25000"/>
                  </a:schemeClr>
                </a:solidFill>
                <a:latin typeface="Arial"/>
                <a:cs typeface="Arial"/>
              </a:rPr>
              <a:t>Subject headings</a:t>
            </a:r>
          </a:p>
        </p:txBody>
      </p:sp>
    </p:spTree>
    <p:extLst>
      <p:ext uri="{BB962C8B-B14F-4D97-AF65-F5344CB8AC3E}">
        <p14:creationId xmlns:p14="http://schemas.microsoft.com/office/powerpoint/2010/main" val="306443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2" name="Title 14">
            <a:extLst>
              <a:ext uri="{FF2B5EF4-FFF2-40B4-BE49-F238E27FC236}">
                <a16:creationId xmlns:a16="http://schemas.microsoft.com/office/drawing/2014/main" id="{0E019477-7B46-4B86-964F-8785925E0C8D}"/>
              </a:ext>
            </a:extLst>
          </p:cNvPr>
          <p:cNvSpPr txBox="1">
            <a:spLocks/>
          </p:cNvSpPr>
          <p:nvPr/>
        </p:nvSpPr>
        <p:spPr>
          <a:xfrm>
            <a:off x="399997" y="146417"/>
            <a:ext cx="10848574"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Database variations for Proximity Searching</a:t>
            </a:r>
          </a:p>
        </p:txBody>
      </p:sp>
      <p:graphicFrame>
        <p:nvGraphicFramePr>
          <p:cNvPr id="4" name="Table 3">
            <a:extLst>
              <a:ext uri="{FF2B5EF4-FFF2-40B4-BE49-F238E27FC236}">
                <a16:creationId xmlns:a16="http://schemas.microsoft.com/office/drawing/2014/main" id="{9A082A81-54D7-81C8-9330-B4905A6194A8}"/>
              </a:ext>
            </a:extLst>
          </p:cNvPr>
          <p:cNvGraphicFramePr>
            <a:graphicFrameLocks noGrp="1"/>
          </p:cNvGraphicFramePr>
          <p:nvPr>
            <p:extLst>
              <p:ext uri="{D42A27DB-BD31-4B8C-83A1-F6EECF244321}">
                <p14:modId xmlns:p14="http://schemas.microsoft.com/office/powerpoint/2010/main" val="3601101389"/>
              </p:ext>
            </p:extLst>
          </p:nvPr>
        </p:nvGraphicFramePr>
        <p:xfrm>
          <a:off x="2006601" y="1669627"/>
          <a:ext cx="8178798" cy="3016068"/>
        </p:xfrm>
        <a:graphic>
          <a:graphicData uri="http://schemas.openxmlformats.org/drawingml/2006/table">
            <a:tbl>
              <a:tblPr firstRow="1" bandRow="1">
                <a:tableStyleId>{5C22544A-7EE6-4342-B048-85BDC9FD1C3A}</a:tableStyleId>
              </a:tblPr>
              <a:tblGrid>
                <a:gridCol w="2726266">
                  <a:extLst>
                    <a:ext uri="{9D8B030D-6E8A-4147-A177-3AD203B41FA5}">
                      <a16:colId xmlns:a16="http://schemas.microsoft.com/office/drawing/2014/main" val="775431480"/>
                    </a:ext>
                  </a:extLst>
                </a:gridCol>
                <a:gridCol w="2726266">
                  <a:extLst>
                    <a:ext uri="{9D8B030D-6E8A-4147-A177-3AD203B41FA5}">
                      <a16:colId xmlns:a16="http://schemas.microsoft.com/office/drawing/2014/main" val="2297233234"/>
                    </a:ext>
                  </a:extLst>
                </a:gridCol>
                <a:gridCol w="2726266">
                  <a:extLst>
                    <a:ext uri="{9D8B030D-6E8A-4147-A177-3AD203B41FA5}">
                      <a16:colId xmlns:a16="http://schemas.microsoft.com/office/drawing/2014/main" val="34830600"/>
                    </a:ext>
                  </a:extLst>
                </a:gridCol>
              </a:tblGrid>
              <a:tr h="502678">
                <a:tc>
                  <a:txBody>
                    <a:bodyPr/>
                    <a:lstStyle/>
                    <a:p>
                      <a:r>
                        <a:rPr lang="en-NZ"/>
                        <a:t>Database</a:t>
                      </a:r>
                    </a:p>
                  </a:txBody>
                  <a:tcPr anchor="ctr">
                    <a:solidFill>
                      <a:srgbClr val="F05B4A"/>
                    </a:solidFill>
                  </a:tcPr>
                </a:tc>
                <a:tc gridSpan="2">
                  <a:txBody>
                    <a:bodyPr/>
                    <a:lstStyle/>
                    <a:p>
                      <a:r>
                        <a:rPr lang="en-NZ"/>
                        <a:t>Proximity operators</a:t>
                      </a:r>
                    </a:p>
                  </a:txBody>
                  <a:tcPr anchor="ctr">
                    <a:solidFill>
                      <a:srgbClr val="F05B4A"/>
                    </a:solidFill>
                  </a:tcPr>
                </a:tc>
                <a:tc hMerge="1">
                  <a:txBody>
                    <a:bodyPr/>
                    <a:lstStyle/>
                    <a:p>
                      <a:endParaRPr lang="en-NZ"/>
                    </a:p>
                  </a:txBody>
                  <a:tcPr>
                    <a:solidFill>
                      <a:srgbClr val="F05B4A"/>
                    </a:solidFill>
                  </a:tcPr>
                </a:tc>
                <a:extLst>
                  <a:ext uri="{0D108BD9-81ED-4DB2-BD59-A6C34878D82A}">
                    <a16:rowId xmlns:a16="http://schemas.microsoft.com/office/drawing/2014/main" val="1094438891"/>
                  </a:ext>
                </a:extLst>
              </a:tr>
              <a:tr h="502678">
                <a:tc>
                  <a:txBody>
                    <a:bodyPr/>
                    <a:lstStyle/>
                    <a:p>
                      <a:r>
                        <a:rPr lang="en-NZ" b="1"/>
                        <a:t>Embase (Ovid)</a:t>
                      </a:r>
                    </a:p>
                  </a:txBody>
                  <a:tcPr anchor="ctr">
                    <a:solidFill>
                      <a:srgbClr val="FF9A90">
                        <a:alpha val="47059"/>
                      </a:srgbClr>
                    </a:solidFill>
                  </a:tcPr>
                </a:tc>
                <a:tc>
                  <a:txBody>
                    <a:bodyPr/>
                    <a:lstStyle/>
                    <a:p>
                      <a:r>
                        <a:rPr lang="en-NZ" b="1" err="1"/>
                        <a:t>ADJ</a:t>
                      </a:r>
                      <a:r>
                        <a:rPr lang="en-NZ" err="1"/>
                        <a:t>n</a:t>
                      </a:r>
                      <a:endParaRPr lang="en-NZ"/>
                    </a:p>
                  </a:txBody>
                  <a:tcPr anchor="ctr">
                    <a:solidFill>
                      <a:srgbClr val="FF9A90">
                        <a:alpha val="47059"/>
                      </a:srgbClr>
                    </a:solidFill>
                  </a:tcPr>
                </a:tc>
                <a:tc>
                  <a:txBody>
                    <a:bodyPr/>
                    <a:lstStyle/>
                    <a:p>
                      <a:endParaRPr lang="en-NZ"/>
                    </a:p>
                  </a:txBody>
                  <a:tcPr anchor="ctr">
                    <a:solidFill>
                      <a:srgbClr val="FF9A90">
                        <a:alpha val="47059"/>
                      </a:srgbClr>
                    </a:solidFill>
                  </a:tcPr>
                </a:tc>
                <a:extLst>
                  <a:ext uri="{0D108BD9-81ED-4DB2-BD59-A6C34878D82A}">
                    <a16:rowId xmlns:a16="http://schemas.microsoft.com/office/drawing/2014/main" val="3378815496"/>
                  </a:ext>
                </a:extLst>
              </a:tr>
              <a:tr h="502678">
                <a:tc>
                  <a:txBody>
                    <a:bodyPr/>
                    <a:lstStyle/>
                    <a:p>
                      <a:r>
                        <a:rPr lang="en-NZ" b="1"/>
                        <a:t>Medline (Ovid)</a:t>
                      </a:r>
                    </a:p>
                  </a:txBody>
                  <a:tcPr anchor="ctr">
                    <a:solidFill>
                      <a:srgbClr val="FF9A90">
                        <a:alpha val="47059"/>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err="1"/>
                        <a:t>ADJ</a:t>
                      </a:r>
                      <a:r>
                        <a:rPr lang="en-NZ" err="1"/>
                        <a:t>n</a:t>
                      </a:r>
                      <a:endParaRPr lang="en-NZ"/>
                    </a:p>
                  </a:txBody>
                  <a:tcPr anchor="ctr">
                    <a:solidFill>
                      <a:srgbClr val="FF9A90">
                        <a:alpha val="47059"/>
                      </a:srgbClr>
                    </a:solidFill>
                  </a:tcPr>
                </a:tc>
                <a:tc>
                  <a:txBody>
                    <a:bodyPr/>
                    <a:lstStyle/>
                    <a:p>
                      <a:endParaRPr lang="en-NZ"/>
                    </a:p>
                  </a:txBody>
                  <a:tcPr anchor="ctr">
                    <a:solidFill>
                      <a:srgbClr val="FF9A90">
                        <a:alpha val="47059"/>
                      </a:srgbClr>
                    </a:solidFill>
                  </a:tcPr>
                </a:tc>
                <a:extLst>
                  <a:ext uri="{0D108BD9-81ED-4DB2-BD59-A6C34878D82A}">
                    <a16:rowId xmlns:a16="http://schemas.microsoft.com/office/drawing/2014/main" val="4290919022"/>
                  </a:ext>
                </a:extLst>
              </a:tr>
              <a:tr h="502678">
                <a:tc>
                  <a:txBody>
                    <a:bodyPr/>
                    <a:lstStyle/>
                    <a:p>
                      <a:r>
                        <a:rPr lang="en-NZ" b="1"/>
                        <a:t>Cochrane Library</a:t>
                      </a:r>
                    </a:p>
                  </a:txBody>
                  <a:tcPr anchor="ctr">
                    <a:solidFill>
                      <a:srgbClr val="FF9A90">
                        <a:alpha val="47059"/>
                      </a:srgbClr>
                    </a:solidFill>
                  </a:tcPr>
                </a:tc>
                <a:tc>
                  <a:txBody>
                    <a:bodyPr/>
                    <a:lstStyle/>
                    <a:p>
                      <a:r>
                        <a:rPr lang="en-NZ" b="1"/>
                        <a:t>NEAR/</a:t>
                      </a:r>
                      <a:r>
                        <a:rPr lang="en-NZ" b="0"/>
                        <a:t>n</a:t>
                      </a:r>
                      <a:endParaRPr lang="en-NZ" b="1"/>
                    </a:p>
                  </a:txBody>
                  <a:tcPr anchor="ctr">
                    <a:solidFill>
                      <a:srgbClr val="FF9A90">
                        <a:alpha val="47059"/>
                      </a:srgbClr>
                    </a:solidFill>
                  </a:tcPr>
                </a:tc>
                <a:tc>
                  <a:txBody>
                    <a:bodyPr/>
                    <a:lstStyle/>
                    <a:p>
                      <a:r>
                        <a:rPr lang="en-NZ" b="1"/>
                        <a:t>NEXT/</a:t>
                      </a:r>
                      <a:r>
                        <a:rPr lang="en-NZ"/>
                        <a:t>n</a:t>
                      </a:r>
                    </a:p>
                  </a:txBody>
                  <a:tcPr anchor="ctr">
                    <a:solidFill>
                      <a:srgbClr val="FF9A90">
                        <a:alpha val="47059"/>
                      </a:srgbClr>
                    </a:solidFill>
                  </a:tcPr>
                </a:tc>
                <a:extLst>
                  <a:ext uri="{0D108BD9-81ED-4DB2-BD59-A6C34878D82A}">
                    <a16:rowId xmlns:a16="http://schemas.microsoft.com/office/drawing/2014/main" val="4042737145"/>
                  </a:ext>
                </a:extLst>
              </a:tr>
              <a:tr h="502678">
                <a:tc>
                  <a:txBody>
                    <a:bodyPr/>
                    <a:lstStyle/>
                    <a:p>
                      <a:r>
                        <a:rPr lang="en-NZ" b="1"/>
                        <a:t>Web of Science</a:t>
                      </a:r>
                    </a:p>
                  </a:txBody>
                  <a:tcPr anchor="ctr">
                    <a:solidFill>
                      <a:srgbClr val="FF9A90">
                        <a:alpha val="47059"/>
                      </a:srgbClr>
                    </a:solidFill>
                  </a:tcPr>
                </a:tc>
                <a:tc>
                  <a:txBody>
                    <a:bodyPr/>
                    <a:lstStyle/>
                    <a:p>
                      <a:r>
                        <a:rPr lang="en-NZ" b="1"/>
                        <a:t>NEAR/</a:t>
                      </a:r>
                      <a:r>
                        <a:rPr lang="en-NZ" b="0"/>
                        <a:t>n</a:t>
                      </a:r>
                      <a:endParaRPr lang="en-NZ" b="1"/>
                    </a:p>
                  </a:txBody>
                  <a:tcPr anchor="ctr">
                    <a:solidFill>
                      <a:srgbClr val="FF9A90">
                        <a:alpha val="47059"/>
                      </a:srgbClr>
                    </a:solidFill>
                  </a:tcPr>
                </a:tc>
                <a:tc>
                  <a:txBody>
                    <a:bodyPr/>
                    <a:lstStyle/>
                    <a:p>
                      <a:endParaRPr lang="en-NZ"/>
                    </a:p>
                  </a:txBody>
                  <a:tcPr anchor="ctr">
                    <a:solidFill>
                      <a:srgbClr val="FF9A90">
                        <a:alpha val="47059"/>
                      </a:srgbClr>
                    </a:solidFill>
                  </a:tcPr>
                </a:tc>
                <a:extLst>
                  <a:ext uri="{0D108BD9-81ED-4DB2-BD59-A6C34878D82A}">
                    <a16:rowId xmlns:a16="http://schemas.microsoft.com/office/drawing/2014/main" val="21766682"/>
                  </a:ext>
                </a:extLst>
              </a:tr>
              <a:tr h="502678">
                <a:tc>
                  <a:txBody>
                    <a:bodyPr/>
                    <a:lstStyle/>
                    <a:p>
                      <a:r>
                        <a:rPr lang="en-NZ" b="1"/>
                        <a:t>Scopus</a:t>
                      </a:r>
                    </a:p>
                  </a:txBody>
                  <a:tcPr anchor="ctr">
                    <a:solidFill>
                      <a:srgbClr val="FF9A90">
                        <a:alpha val="47059"/>
                      </a:srgbClr>
                    </a:solidFill>
                  </a:tcPr>
                </a:tc>
                <a:tc>
                  <a:txBody>
                    <a:bodyPr/>
                    <a:lstStyle/>
                    <a:p>
                      <a:r>
                        <a:rPr lang="en-NZ" b="1"/>
                        <a:t>W/</a:t>
                      </a:r>
                      <a:r>
                        <a:rPr lang="en-NZ" b="0"/>
                        <a:t>n</a:t>
                      </a:r>
                      <a:endParaRPr lang="en-NZ" b="1"/>
                    </a:p>
                  </a:txBody>
                  <a:tcPr anchor="ctr">
                    <a:solidFill>
                      <a:srgbClr val="FF9A90">
                        <a:alpha val="47059"/>
                      </a:srgbClr>
                    </a:solidFill>
                  </a:tcPr>
                </a:tc>
                <a:tc>
                  <a:txBody>
                    <a:bodyPr/>
                    <a:lstStyle/>
                    <a:p>
                      <a:r>
                        <a:rPr lang="en-NZ" b="1"/>
                        <a:t>PRE/</a:t>
                      </a:r>
                      <a:r>
                        <a:rPr lang="en-NZ" b="0"/>
                        <a:t>n</a:t>
                      </a:r>
                      <a:endParaRPr lang="en-NZ" b="1"/>
                    </a:p>
                  </a:txBody>
                  <a:tcPr anchor="ctr">
                    <a:solidFill>
                      <a:srgbClr val="FF9A90">
                        <a:alpha val="47059"/>
                      </a:srgbClr>
                    </a:solidFill>
                  </a:tcPr>
                </a:tc>
                <a:extLst>
                  <a:ext uri="{0D108BD9-81ED-4DB2-BD59-A6C34878D82A}">
                    <a16:rowId xmlns:a16="http://schemas.microsoft.com/office/drawing/2014/main" val="1115470351"/>
                  </a:ext>
                </a:extLst>
              </a:tr>
            </a:tbl>
          </a:graphicData>
        </a:graphic>
      </p:graphicFrame>
      <p:grpSp>
        <p:nvGrpSpPr>
          <p:cNvPr id="3" name="Group 2">
            <a:extLst>
              <a:ext uri="{FF2B5EF4-FFF2-40B4-BE49-F238E27FC236}">
                <a16:creationId xmlns:a16="http://schemas.microsoft.com/office/drawing/2014/main" id="{9672F05D-20F9-769A-9C47-56A67C435FB4}"/>
              </a:ext>
            </a:extLst>
          </p:cNvPr>
          <p:cNvGrpSpPr/>
          <p:nvPr/>
        </p:nvGrpSpPr>
        <p:grpSpPr>
          <a:xfrm>
            <a:off x="-7816" y="6224321"/>
            <a:ext cx="12221305" cy="650730"/>
            <a:chOff x="-7816" y="6224321"/>
            <a:chExt cx="12221305" cy="650730"/>
          </a:xfrm>
        </p:grpSpPr>
        <p:sp>
          <p:nvSpPr>
            <p:cNvPr id="5" name="Rectangle 4">
              <a:extLst>
                <a:ext uri="{FF2B5EF4-FFF2-40B4-BE49-F238E27FC236}">
                  <a16:creationId xmlns:a16="http://schemas.microsoft.com/office/drawing/2014/main" id="{B36D4DB7-5F53-020F-D4F6-5EFE315F491E}"/>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A blue and white logo&#10;&#10;Description automatically generated">
              <a:extLst>
                <a:ext uri="{FF2B5EF4-FFF2-40B4-BE49-F238E27FC236}">
                  <a16:creationId xmlns:a16="http://schemas.microsoft.com/office/drawing/2014/main" id="{692D0E29-D927-D3B9-2695-EAE332986F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1847887357"/>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00588D6A-F03D-A3E9-6A6F-814414036019}"/>
              </a:ext>
            </a:extLst>
          </p:cNvPr>
          <p:cNvGrpSpPr/>
          <p:nvPr/>
        </p:nvGrpSpPr>
        <p:grpSpPr>
          <a:xfrm>
            <a:off x="352299" y="963812"/>
            <a:ext cx="5279986" cy="5279986"/>
            <a:chOff x="-180358" y="800100"/>
            <a:chExt cx="5443698" cy="5443698"/>
          </a:xfrm>
        </p:grpSpPr>
        <p:pic>
          <p:nvPicPr>
            <p:cNvPr id="4" name="Picture 3" descr="A person with a phone&#10;&#10;Description automatically generated">
              <a:extLst>
                <a:ext uri="{FF2B5EF4-FFF2-40B4-BE49-F238E27FC236}">
                  <a16:creationId xmlns:a16="http://schemas.microsoft.com/office/drawing/2014/main" id="{FB514573-2509-7371-2F03-86C78ECE0065}"/>
                </a:ext>
              </a:extLst>
            </p:cNvPr>
            <p:cNvPicPr>
              <a:picLocks noChangeAspect="1"/>
            </p:cNvPicPr>
            <p:nvPr/>
          </p:nvPicPr>
          <p:blipFill>
            <a:blip r:embed="rId3"/>
            <a:stretch>
              <a:fillRect/>
            </a:stretch>
          </p:blipFill>
          <p:spPr>
            <a:xfrm>
              <a:off x="-180358" y="800100"/>
              <a:ext cx="5443698" cy="5443698"/>
            </a:xfrm>
            <a:prstGeom prst="rect">
              <a:avLst/>
            </a:prstGeom>
          </p:spPr>
        </p:pic>
        <p:sp>
          <p:nvSpPr>
            <p:cNvPr id="5" name="Oval 4">
              <a:extLst>
                <a:ext uri="{FF2B5EF4-FFF2-40B4-BE49-F238E27FC236}">
                  <a16:creationId xmlns:a16="http://schemas.microsoft.com/office/drawing/2014/main" id="{DEFAD499-E2FD-99BA-87F4-9879D15559C0}"/>
                </a:ext>
              </a:extLst>
            </p:cNvPr>
            <p:cNvSpPr/>
            <p:nvPr/>
          </p:nvSpPr>
          <p:spPr>
            <a:xfrm>
              <a:off x="2795367" y="1006990"/>
              <a:ext cx="999940" cy="999940"/>
            </a:xfrm>
            <a:prstGeom prst="ellipse">
              <a:avLst/>
            </a:prstGeom>
            <a:solidFill>
              <a:schemeClr val="bg1"/>
            </a:solidFill>
            <a:ln>
              <a:solidFill>
                <a:srgbClr val="9EA3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Oval 6">
              <a:extLst>
                <a:ext uri="{FF2B5EF4-FFF2-40B4-BE49-F238E27FC236}">
                  <a16:creationId xmlns:a16="http://schemas.microsoft.com/office/drawing/2014/main" id="{1A86FFCC-5B6F-DB2D-57C6-2EE058DB7E83}"/>
                </a:ext>
              </a:extLst>
            </p:cNvPr>
            <p:cNvSpPr/>
            <p:nvPr/>
          </p:nvSpPr>
          <p:spPr>
            <a:xfrm>
              <a:off x="3638514" y="2234045"/>
              <a:ext cx="1206830" cy="1206830"/>
            </a:xfrm>
            <a:prstGeom prst="ellipse">
              <a:avLst/>
            </a:prstGeom>
            <a:solidFill>
              <a:schemeClr val="bg1"/>
            </a:solidFill>
            <a:ln>
              <a:solidFill>
                <a:srgbClr val="9EA3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Oval 7">
              <a:extLst>
                <a:ext uri="{FF2B5EF4-FFF2-40B4-BE49-F238E27FC236}">
                  <a16:creationId xmlns:a16="http://schemas.microsoft.com/office/drawing/2014/main" id="{6E2CD0C3-83A5-A7A9-D5EB-0D0ED0B4D549}"/>
                </a:ext>
              </a:extLst>
            </p:cNvPr>
            <p:cNvSpPr/>
            <p:nvPr/>
          </p:nvSpPr>
          <p:spPr>
            <a:xfrm>
              <a:off x="265444" y="1530710"/>
              <a:ext cx="1206830" cy="1206830"/>
            </a:xfrm>
            <a:prstGeom prst="ellipse">
              <a:avLst/>
            </a:prstGeom>
            <a:solidFill>
              <a:schemeClr val="bg1"/>
            </a:solidFill>
            <a:ln>
              <a:solidFill>
                <a:srgbClr val="9EA3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Oval 8">
              <a:extLst>
                <a:ext uri="{FF2B5EF4-FFF2-40B4-BE49-F238E27FC236}">
                  <a16:creationId xmlns:a16="http://schemas.microsoft.com/office/drawing/2014/main" id="{EB9683AE-DB5C-DB9B-37B3-9753CCF6320F}"/>
                </a:ext>
              </a:extLst>
            </p:cNvPr>
            <p:cNvSpPr/>
            <p:nvPr/>
          </p:nvSpPr>
          <p:spPr>
            <a:xfrm>
              <a:off x="3963337" y="1474767"/>
              <a:ext cx="603415" cy="603415"/>
            </a:xfrm>
            <a:prstGeom prst="ellipse">
              <a:avLst/>
            </a:prstGeom>
            <a:solidFill>
              <a:schemeClr val="bg1"/>
            </a:solidFill>
            <a:ln>
              <a:solidFill>
                <a:srgbClr val="F7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Oval 11">
              <a:extLst>
                <a:ext uri="{FF2B5EF4-FFF2-40B4-BE49-F238E27FC236}">
                  <a16:creationId xmlns:a16="http://schemas.microsoft.com/office/drawing/2014/main" id="{0CAC6284-19AF-CC18-77A5-E8AD3DAE7180}"/>
                </a:ext>
              </a:extLst>
            </p:cNvPr>
            <p:cNvSpPr/>
            <p:nvPr/>
          </p:nvSpPr>
          <p:spPr>
            <a:xfrm>
              <a:off x="1462969" y="1104405"/>
              <a:ext cx="743321" cy="743321"/>
            </a:xfrm>
            <a:prstGeom prst="ellipse">
              <a:avLst/>
            </a:prstGeom>
            <a:solidFill>
              <a:schemeClr val="bg1"/>
            </a:solidFill>
            <a:ln>
              <a:solidFill>
                <a:srgbClr val="F7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Oval 13">
              <a:extLst>
                <a:ext uri="{FF2B5EF4-FFF2-40B4-BE49-F238E27FC236}">
                  <a16:creationId xmlns:a16="http://schemas.microsoft.com/office/drawing/2014/main" id="{DF239FD8-A479-AB5D-33A8-537157726492}"/>
                </a:ext>
              </a:extLst>
            </p:cNvPr>
            <p:cNvSpPr/>
            <p:nvPr/>
          </p:nvSpPr>
          <p:spPr>
            <a:xfrm>
              <a:off x="614097" y="3096489"/>
              <a:ext cx="743321" cy="743321"/>
            </a:xfrm>
            <a:prstGeom prst="ellipse">
              <a:avLst/>
            </a:prstGeom>
            <a:solidFill>
              <a:schemeClr val="bg1"/>
            </a:solidFill>
            <a:ln>
              <a:solidFill>
                <a:srgbClr val="F7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Oval 14">
              <a:extLst>
                <a:ext uri="{FF2B5EF4-FFF2-40B4-BE49-F238E27FC236}">
                  <a16:creationId xmlns:a16="http://schemas.microsoft.com/office/drawing/2014/main" id="{A9110C01-A5D1-11D4-1D72-A9EB0FCE1F25}"/>
                </a:ext>
              </a:extLst>
            </p:cNvPr>
            <p:cNvSpPr/>
            <p:nvPr/>
          </p:nvSpPr>
          <p:spPr>
            <a:xfrm>
              <a:off x="3314700" y="3841264"/>
              <a:ext cx="692150" cy="692150"/>
            </a:xfrm>
            <a:prstGeom prst="ellipse">
              <a:avLst/>
            </a:prstGeom>
            <a:solidFill>
              <a:schemeClr val="bg1"/>
            </a:solidFill>
            <a:ln>
              <a:solidFill>
                <a:srgbClr val="F7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7" name="Graphic 16" descr="An open book">
              <a:extLst>
                <a:ext uri="{FF2B5EF4-FFF2-40B4-BE49-F238E27FC236}">
                  <a16:creationId xmlns:a16="http://schemas.microsoft.com/office/drawing/2014/main" id="{C501D5F4-672F-605C-0165-BE0CC6804A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78905" y="1094756"/>
              <a:ext cx="871589" cy="871589"/>
            </a:xfrm>
            <a:prstGeom prst="rect">
              <a:avLst/>
            </a:prstGeom>
          </p:spPr>
        </p:pic>
        <p:pic>
          <p:nvPicPr>
            <p:cNvPr id="19" name="Graphic 18" descr="A stack of books">
              <a:extLst>
                <a:ext uri="{FF2B5EF4-FFF2-40B4-BE49-F238E27FC236}">
                  <a16:creationId xmlns:a16="http://schemas.microsoft.com/office/drawing/2014/main" id="{B3A30C00-C516-329C-8412-BB8D466CD8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29115" y="2266619"/>
              <a:ext cx="1206830" cy="1206830"/>
            </a:xfrm>
            <a:prstGeom prst="rect">
              <a:avLst/>
            </a:prstGeom>
          </p:spPr>
        </p:pic>
        <p:pic>
          <p:nvPicPr>
            <p:cNvPr id="22" name="Graphic 21" descr="Graph and note paper pads with pencil">
              <a:extLst>
                <a:ext uri="{FF2B5EF4-FFF2-40B4-BE49-F238E27FC236}">
                  <a16:creationId xmlns:a16="http://schemas.microsoft.com/office/drawing/2014/main" id="{2F583611-2FFF-4973-C247-626E5B0B91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7961" y="1607879"/>
              <a:ext cx="1052491" cy="1052491"/>
            </a:xfrm>
            <a:prstGeom prst="rect">
              <a:avLst/>
            </a:prstGeom>
          </p:spPr>
        </p:pic>
        <p:pic>
          <p:nvPicPr>
            <p:cNvPr id="23" name="Graphic 22" descr="An open book">
              <a:extLst>
                <a:ext uri="{FF2B5EF4-FFF2-40B4-BE49-F238E27FC236}">
                  <a16:creationId xmlns:a16="http://schemas.microsoft.com/office/drawing/2014/main" id="{0920811E-4603-0F03-30E0-5A9081EEF6B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38096" y="1310427"/>
              <a:ext cx="393066" cy="393066"/>
            </a:xfrm>
            <a:prstGeom prst="rect">
              <a:avLst/>
            </a:prstGeom>
          </p:spPr>
        </p:pic>
        <p:pic>
          <p:nvPicPr>
            <p:cNvPr id="24" name="Graphic 23" descr="A stack of books">
              <a:extLst>
                <a:ext uri="{FF2B5EF4-FFF2-40B4-BE49-F238E27FC236}">
                  <a16:creationId xmlns:a16="http://schemas.microsoft.com/office/drawing/2014/main" id="{3DE51B6B-17C9-5F8E-44AC-1918332242F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0408" y="3079944"/>
              <a:ext cx="776409" cy="776409"/>
            </a:xfrm>
            <a:prstGeom prst="rect">
              <a:avLst/>
            </a:prstGeom>
          </p:spPr>
        </p:pic>
        <p:pic>
          <p:nvPicPr>
            <p:cNvPr id="25" name="Graphic 24" descr="Graph and note paper pads with pencil">
              <a:extLst>
                <a:ext uri="{FF2B5EF4-FFF2-40B4-BE49-F238E27FC236}">
                  <a16:creationId xmlns:a16="http://schemas.microsoft.com/office/drawing/2014/main" id="{F97BC06C-FAF6-C727-8DFC-740908C0CB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75347" y="1573318"/>
              <a:ext cx="433612" cy="433612"/>
            </a:xfrm>
            <a:prstGeom prst="rect">
              <a:avLst/>
            </a:prstGeom>
          </p:spPr>
        </p:pic>
      </p:grpSp>
      <p:sp>
        <p:nvSpPr>
          <p:cNvPr id="26" name="Title 14">
            <a:extLst>
              <a:ext uri="{FF2B5EF4-FFF2-40B4-BE49-F238E27FC236}">
                <a16:creationId xmlns:a16="http://schemas.microsoft.com/office/drawing/2014/main" id="{BDE30595-A2BB-EBE1-560E-D1D6FD150892}"/>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5000"/>
                    <a:lumOff val="25000"/>
                  </a:schemeClr>
                </a:solidFill>
                <a:latin typeface="Arial"/>
                <a:cs typeface="Arial"/>
              </a:rPr>
              <a:t>What are library databases?</a:t>
            </a:r>
          </a:p>
        </p:txBody>
      </p:sp>
      <p:graphicFrame>
        <p:nvGraphicFramePr>
          <p:cNvPr id="28" name="Table 27">
            <a:extLst>
              <a:ext uri="{FF2B5EF4-FFF2-40B4-BE49-F238E27FC236}">
                <a16:creationId xmlns:a16="http://schemas.microsoft.com/office/drawing/2014/main" id="{B4A52D5B-C997-5DA0-4514-B76751B8240C}"/>
              </a:ext>
            </a:extLst>
          </p:cNvPr>
          <p:cNvGraphicFramePr>
            <a:graphicFrameLocks noGrp="1"/>
          </p:cNvGraphicFramePr>
          <p:nvPr>
            <p:extLst>
              <p:ext uri="{D42A27DB-BD31-4B8C-83A1-F6EECF244321}">
                <p14:modId xmlns:p14="http://schemas.microsoft.com/office/powerpoint/2010/main" val="2764619910"/>
              </p:ext>
            </p:extLst>
          </p:nvPr>
        </p:nvGraphicFramePr>
        <p:xfrm>
          <a:off x="6381437" y="1723358"/>
          <a:ext cx="5040000" cy="3626195"/>
        </p:xfrm>
        <a:graphic>
          <a:graphicData uri="http://schemas.openxmlformats.org/drawingml/2006/table">
            <a:tbl>
              <a:tblPr bandRow="1">
                <a:tableStyleId>{5C22544A-7EE6-4342-B048-85BDC9FD1C3A}</a:tableStyleId>
              </a:tblPr>
              <a:tblGrid>
                <a:gridCol w="725616">
                  <a:extLst>
                    <a:ext uri="{9D8B030D-6E8A-4147-A177-3AD203B41FA5}">
                      <a16:colId xmlns:a16="http://schemas.microsoft.com/office/drawing/2014/main" val="3628499835"/>
                    </a:ext>
                  </a:extLst>
                </a:gridCol>
                <a:gridCol w="4314384">
                  <a:extLst>
                    <a:ext uri="{9D8B030D-6E8A-4147-A177-3AD203B41FA5}">
                      <a16:colId xmlns:a16="http://schemas.microsoft.com/office/drawing/2014/main" val="2806592271"/>
                    </a:ext>
                  </a:extLst>
                </a:gridCol>
              </a:tblGrid>
              <a:tr h="725239">
                <a:tc>
                  <a:txBody>
                    <a:bodyPr/>
                    <a:lstStyle/>
                    <a:p>
                      <a:pPr algn="ctr"/>
                      <a:r>
                        <a:rPr lang="en-NZ" sz="3600" b="1">
                          <a:solidFill>
                            <a:schemeClr val="bg1"/>
                          </a:solidFill>
                          <a:latin typeface="Ariel"/>
                        </a:rPr>
                        <a:t>1</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solidFill>
                  </a:tcPr>
                </a:tc>
                <a:tc>
                  <a:txBody>
                    <a:bodyPr/>
                    <a:lstStyle/>
                    <a:p>
                      <a:r>
                        <a:rPr lang="en-NZ" sz="2800">
                          <a:solidFill>
                            <a:schemeClr val="tx1"/>
                          </a:solidFill>
                          <a:latin typeface="Ariel"/>
                        </a:rPr>
                        <a:t>Bibliographic databases</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alpha val="40000"/>
                      </a:srgbClr>
                    </a:solidFill>
                  </a:tcPr>
                </a:tc>
                <a:extLst>
                  <a:ext uri="{0D108BD9-81ED-4DB2-BD59-A6C34878D82A}">
                    <a16:rowId xmlns:a16="http://schemas.microsoft.com/office/drawing/2014/main" val="4252011197"/>
                  </a:ext>
                </a:extLst>
              </a:tr>
              <a:tr h="725239">
                <a:tc>
                  <a:txBody>
                    <a:bodyPr/>
                    <a:lstStyle/>
                    <a:p>
                      <a:pPr algn="ctr"/>
                      <a:r>
                        <a:rPr lang="en-NZ" sz="3600" b="1">
                          <a:solidFill>
                            <a:schemeClr val="bg1"/>
                          </a:solidFill>
                          <a:latin typeface="Ariel"/>
                        </a:rPr>
                        <a:t>2</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solidFill>
                  </a:tcPr>
                </a:tc>
                <a:tc>
                  <a:txBody>
                    <a:bodyPr/>
                    <a:lstStyle/>
                    <a:p>
                      <a:r>
                        <a:rPr lang="en-NZ" sz="2800">
                          <a:solidFill>
                            <a:schemeClr val="tx1"/>
                          </a:solidFill>
                          <a:latin typeface="Ariel"/>
                        </a:rPr>
                        <a:t>Full-text databases</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alpha val="40000"/>
                      </a:srgbClr>
                    </a:solidFill>
                  </a:tcPr>
                </a:tc>
                <a:extLst>
                  <a:ext uri="{0D108BD9-81ED-4DB2-BD59-A6C34878D82A}">
                    <a16:rowId xmlns:a16="http://schemas.microsoft.com/office/drawing/2014/main" val="2557375899"/>
                  </a:ext>
                </a:extLst>
              </a:tr>
              <a:tr h="725239">
                <a:tc>
                  <a:txBody>
                    <a:bodyPr/>
                    <a:lstStyle/>
                    <a:p>
                      <a:pPr algn="ctr"/>
                      <a:r>
                        <a:rPr lang="en-NZ" sz="3600" b="1">
                          <a:solidFill>
                            <a:schemeClr val="bg1"/>
                          </a:solidFill>
                          <a:latin typeface="Ariel"/>
                        </a:rPr>
                        <a:t>3</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solidFill>
                  </a:tcPr>
                </a:tc>
                <a:tc>
                  <a:txBody>
                    <a:bodyPr/>
                    <a:lstStyle/>
                    <a:p>
                      <a:r>
                        <a:rPr lang="en-NZ" sz="2800">
                          <a:solidFill>
                            <a:schemeClr val="tx1"/>
                          </a:solidFill>
                          <a:latin typeface="Ariel"/>
                        </a:rPr>
                        <a:t>Primary source databases</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alpha val="40000"/>
                      </a:srgbClr>
                    </a:solidFill>
                  </a:tcPr>
                </a:tc>
                <a:extLst>
                  <a:ext uri="{0D108BD9-81ED-4DB2-BD59-A6C34878D82A}">
                    <a16:rowId xmlns:a16="http://schemas.microsoft.com/office/drawing/2014/main" val="331342230"/>
                  </a:ext>
                </a:extLst>
              </a:tr>
              <a:tr h="725239">
                <a:tc>
                  <a:txBody>
                    <a:bodyPr/>
                    <a:lstStyle/>
                    <a:p>
                      <a:pPr algn="ctr"/>
                      <a:r>
                        <a:rPr lang="en-NZ" sz="3600" b="1">
                          <a:solidFill>
                            <a:schemeClr val="bg1"/>
                          </a:solidFill>
                          <a:latin typeface="Ariel"/>
                        </a:rPr>
                        <a:t>4</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solidFill>
                  </a:tcPr>
                </a:tc>
                <a:tc>
                  <a:txBody>
                    <a:bodyPr/>
                    <a:lstStyle/>
                    <a:p>
                      <a:r>
                        <a:rPr lang="en-NZ" sz="2800">
                          <a:solidFill>
                            <a:schemeClr val="tx1"/>
                          </a:solidFill>
                          <a:latin typeface="Ariel"/>
                        </a:rPr>
                        <a:t>Subject-specific databases</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alpha val="40000"/>
                      </a:srgbClr>
                    </a:solidFill>
                  </a:tcPr>
                </a:tc>
                <a:extLst>
                  <a:ext uri="{0D108BD9-81ED-4DB2-BD59-A6C34878D82A}">
                    <a16:rowId xmlns:a16="http://schemas.microsoft.com/office/drawing/2014/main" val="1293130873"/>
                  </a:ext>
                </a:extLst>
              </a:tr>
              <a:tr h="725239">
                <a:tc>
                  <a:txBody>
                    <a:bodyPr/>
                    <a:lstStyle/>
                    <a:p>
                      <a:pPr algn="ctr"/>
                      <a:r>
                        <a:rPr lang="en-NZ" sz="3600" b="1">
                          <a:solidFill>
                            <a:schemeClr val="bg1"/>
                          </a:solidFill>
                          <a:latin typeface="Ariel"/>
                        </a:rPr>
                        <a:t>5</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solidFill>
                  </a:tcPr>
                </a:tc>
                <a:tc>
                  <a:txBody>
                    <a:bodyPr/>
                    <a:lstStyle/>
                    <a:p>
                      <a:r>
                        <a:rPr lang="en-NZ" sz="2800">
                          <a:solidFill>
                            <a:schemeClr val="tx1"/>
                          </a:solidFill>
                          <a:latin typeface="Ariel"/>
                        </a:rPr>
                        <a:t>Multidisciplinary database</a:t>
                      </a:r>
                    </a:p>
                  </a:txBody>
                  <a:tcPr marL="137160" marR="137160" marT="137160" marB="137160"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37D34">
                        <a:alpha val="40000"/>
                      </a:srgbClr>
                    </a:solidFill>
                  </a:tcPr>
                </a:tc>
                <a:extLst>
                  <a:ext uri="{0D108BD9-81ED-4DB2-BD59-A6C34878D82A}">
                    <a16:rowId xmlns:a16="http://schemas.microsoft.com/office/drawing/2014/main" val="3479617040"/>
                  </a:ext>
                </a:extLst>
              </a:tr>
            </a:tbl>
          </a:graphicData>
        </a:graphic>
      </p:graphicFrame>
      <p:sp>
        <p:nvSpPr>
          <p:cNvPr id="3" name="TextBox 2">
            <a:extLst>
              <a:ext uri="{FF2B5EF4-FFF2-40B4-BE49-F238E27FC236}">
                <a16:creationId xmlns:a16="http://schemas.microsoft.com/office/drawing/2014/main" id="{27215F0B-BBE6-979E-2533-7315E56C5D7C}"/>
              </a:ext>
            </a:extLst>
          </p:cNvPr>
          <p:cNvSpPr txBox="1"/>
          <p:nvPr/>
        </p:nvSpPr>
        <p:spPr>
          <a:xfrm>
            <a:off x="8657493" y="5919145"/>
            <a:ext cx="3534507" cy="261610"/>
          </a:xfrm>
          <a:prstGeom prst="rect">
            <a:avLst/>
          </a:prstGeom>
          <a:noFill/>
        </p:spPr>
        <p:txBody>
          <a:bodyPr wrap="square" rIns="0">
            <a:spAutoFit/>
          </a:bodyPr>
          <a:lstStyle/>
          <a:p>
            <a:pPr algn="r"/>
            <a:r>
              <a:rPr lang="en-US" sz="1100">
                <a:solidFill>
                  <a:schemeClr val="bg1">
                    <a:lumMod val="50000"/>
                  </a:schemeClr>
                </a:solidFill>
                <a:effectLst/>
                <a:hlinkClick r:id="rId16">
                  <a:extLst>
                    <a:ext uri="{A12FA001-AC4F-418D-AE19-62706E023703}">
                      <ahyp:hlinkClr xmlns:ahyp="http://schemas.microsoft.com/office/drawing/2018/hyperlinkcolor" val="tx"/>
                    </a:ext>
                  </a:extLst>
                </a:hlinkClick>
              </a:rPr>
              <a:t>Image</a:t>
            </a:r>
            <a:r>
              <a:rPr lang="en-US" sz="1100">
                <a:solidFill>
                  <a:schemeClr val="bg1">
                    <a:lumMod val="50000"/>
                  </a:schemeClr>
                </a:solidFill>
                <a:effectLst/>
              </a:rPr>
              <a:t> made by </a:t>
            </a:r>
            <a:r>
              <a:rPr lang="en-US" sz="1100" err="1">
                <a:solidFill>
                  <a:schemeClr val="bg1">
                    <a:lumMod val="50000"/>
                  </a:schemeClr>
                </a:solidFill>
                <a:effectLst/>
                <a:hlinkClick r:id="rId17" tooltip="https://www.flaticon.com/authors/freepik">
                  <a:extLst>
                    <a:ext uri="{A12FA001-AC4F-418D-AE19-62706E023703}">
                      <ahyp:hlinkClr xmlns:ahyp="http://schemas.microsoft.com/office/drawing/2018/hyperlinkcolor" val="tx"/>
                    </a:ext>
                  </a:extLst>
                </a:hlinkClick>
              </a:rPr>
              <a:t>Freepik</a:t>
            </a:r>
            <a:r>
              <a:rPr lang="en-US" sz="1100">
                <a:solidFill>
                  <a:schemeClr val="bg1">
                    <a:lumMod val="50000"/>
                  </a:schemeClr>
                </a:solidFill>
                <a:effectLst/>
              </a:rPr>
              <a:t> from </a:t>
            </a:r>
            <a:r>
              <a:rPr lang="en-US" sz="1100">
                <a:solidFill>
                  <a:schemeClr val="bg1">
                    <a:lumMod val="50000"/>
                  </a:schemeClr>
                </a:solidFill>
                <a:effectLst/>
                <a:hlinkClick r:id="rId18" tooltip="http://www.storyset.com/">
                  <a:extLst>
                    <a:ext uri="{A12FA001-AC4F-418D-AE19-62706E023703}">
                      <ahyp:hlinkClr xmlns:ahyp="http://schemas.microsoft.com/office/drawing/2018/hyperlinkcolor" val="tx"/>
                    </a:ext>
                  </a:extLst>
                </a:hlinkClick>
              </a:rPr>
              <a:t>www.storyset.com</a:t>
            </a:r>
            <a:r>
              <a:rPr lang="en-US" sz="1100">
                <a:solidFill>
                  <a:schemeClr val="bg1">
                    <a:lumMod val="50000"/>
                  </a:schemeClr>
                </a:solidFill>
                <a:effectLst/>
              </a:rPr>
              <a:t> </a:t>
            </a:r>
            <a:r>
              <a:rPr lang="en-US" sz="1100">
                <a:solidFill>
                  <a:schemeClr val="bg1">
                    <a:lumMod val="50000"/>
                  </a:schemeClr>
                </a:solidFill>
              </a:rPr>
              <a:t> </a:t>
            </a:r>
            <a:endParaRPr lang="en-NZ" sz="1100">
              <a:solidFill>
                <a:schemeClr val="bg1">
                  <a:lumMod val="50000"/>
                </a:schemeClr>
              </a:solidFill>
            </a:endParaRPr>
          </a:p>
        </p:txBody>
      </p:sp>
      <p:grpSp>
        <p:nvGrpSpPr>
          <p:cNvPr id="10" name="Group 9">
            <a:extLst>
              <a:ext uri="{FF2B5EF4-FFF2-40B4-BE49-F238E27FC236}">
                <a16:creationId xmlns:a16="http://schemas.microsoft.com/office/drawing/2014/main" id="{A619C010-A63D-1271-8BEF-FAF157D3E738}"/>
              </a:ext>
            </a:extLst>
          </p:cNvPr>
          <p:cNvGrpSpPr/>
          <p:nvPr/>
        </p:nvGrpSpPr>
        <p:grpSpPr>
          <a:xfrm>
            <a:off x="-7816" y="6224321"/>
            <a:ext cx="12221305" cy="650730"/>
            <a:chOff x="-7816" y="6224321"/>
            <a:chExt cx="12221305" cy="650730"/>
          </a:xfrm>
        </p:grpSpPr>
        <p:sp>
          <p:nvSpPr>
            <p:cNvPr id="11" name="Rectangle 10">
              <a:extLst>
                <a:ext uri="{FF2B5EF4-FFF2-40B4-BE49-F238E27FC236}">
                  <a16:creationId xmlns:a16="http://schemas.microsoft.com/office/drawing/2014/main" id="{89558F3D-A552-7154-BFE4-E3F59B8D6325}"/>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3" name="Picture 12" descr="A blue and white logo&#10;&#10;Description automatically generated">
              <a:extLst>
                <a:ext uri="{FF2B5EF4-FFF2-40B4-BE49-F238E27FC236}">
                  <a16:creationId xmlns:a16="http://schemas.microsoft.com/office/drawing/2014/main" id="{F76D1178-9C67-8815-254E-0FF3B4FDE7CC}"/>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2605548233"/>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2" descr="Dissecting the literature: the importance of critical appraisal — Royal  College of Surgeons">
            <a:extLst>
              <a:ext uri="{FF2B5EF4-FFF2-40B4-BE49-F238E27FC236}">
                <a16:creationId xmlns:a16="http://schemas.microsoft.com/office/drawing/2014/main" id="{9212EB91-52CA-3EF2-F907-63FADF83D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744" y="2946299"/>
            <a:ext cx="4015575" cy="3319700"/>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What is critical analysis? | Dr Sally Pezaro">
            <a:extLst>
              <a:ext uri="{FF2B5EF4-FFF2-40B4-BE49-F238E27FC236}">
                <a16:creationId xmlns:a16="http://schemas.microsoft.com/office/drawing/2014/main" id="{78044B7F-14FA-9318-BD49-4E2F1112C8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1984" y="474650"/>
            <a:ext cx="4482781" cy="448278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C0427F6-CE70-5C59-0EC6-CE4EF4A3242D}"/>
              </a:ext>
            </a:extLst>
          </p:cNvPr>
          <p:cNvSpPr/>
          <p:nvPr/>
        </p:nvSpPr>
        <p:spPr>
          <a:xfrm>
            <a:off x="-7816" y="6215085"/>
            <a:ext cx="1219981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9">
            <a:extLst>
              <a:ext uri="{FF2B5EF4-FFF2-40B4-BE49-F238E27FC236}">
                <a16:creationId xmlns:a16="http://schemas.microsoft.com/office/drawing/2014/main" id="{40D43C9B-5EB5-5466-5AA3-4FD90F4C966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36314" y="6272359"/>
            <a:ext cx="1657504" cy="587687"/>
          </a:xfrm>
          <a:prstGeom prst="rect">
            <a:avLst/>
          </a:prstGeom>
          <a:noFill/>
        </p:spPr>
      </p:pic>
      <p:sp>
        <p:nvSpPr>
          <p:cNvPr id="5" name="TextBox 4">
            <a:extLst>
              <a:ext uri="{FF2B5EF4-FFF2-40B4-BE49-F238E27FC236}">
                <a16:creationId xmlns:a16="http://schemas.microsoft.com/office/drawing/2014/main" id="{76FAFF3D-FFEB-2037-4031-45C76A9894E6}"/>
              </a:ext>
            </a:extLst>
          </p:cNvPr>
          <p:cNvSpPr txBox="1"/>
          <p:nvPr/>
        </p:nvSpPr>
        <p:spPr>
          <a:xfrm>
            <a:off x="428327" y="954358"/>
            <a:ext cx="6309205" cy="3539430"/>
          </a:xfrm>
          <a:prstGeom prst="rect">
            <a:avLst/>
          </a:prstGeom>
          <a:noFill/>
        </p:spPr>
        <p:txBody>
          <a:bodyPr wrap="square" lIns="91440" tIns="45720" rIns="91440" bIns="45720" rtlCol="0" anchor="t">
            <a:spAutoFit/>
          </a:bodyPr>
          <a:lstStyle/>
          <a:p>
            <a:r>
              <a:rPr lang="en-NZ" sz="2800">
                <a:solidFill>
                  <a:schemeClr val="tx1">
                    <a:lumMod val="75000"/>
                    <a:lumOff val="25000"/>
                  </a:schemeClr>
                </a:solidFill>
                <a:latin typeface="Arial"/>
                <a:cs typeface="Arial"/>
              </a:rPr>
              <a:t>The process of assessing and interpreting evidence by systematically considering its </a:t>
            </a:r>
            <a:r>
              <a:rPr lang="en-NZ" sz="2800" b="1">
                <a:solidFill>
                  <a:schemeClr val="tx1">
                    <a:lumMod val="75000"/>
                    <a:lumOff val="25000"/>
                  </a:schemeClr>
                </a:solidFill>
                <a:latin typeface="Arial"/>
                <a:cs typeface="Arial"/>
              </a:rPr>
              <a:t>validity</a:t>
            </a:r>
            <a:r>
              <a:rPr lang="en-NZ" sz="2800">
                <a:solidFill>
                  <a:schemeClr val="tx1">
                    <a:lumMod val="75000"/>
                    <a:lumOff val="25000"/>
                  </a:schemeClr>
                </a:solidFill>
                <a:latin typeface="Arial"/>
                <a:cs typeface="Arial"/>
              </a:rPr>
              <a:t>, </a:t>
            </a:r>
            <a:r>
              <a:rPr lang="en-NZ" sz="2800" b="1">
                <a:solidFill>
                  <a:schemeClr val="tx1">
                    <a:lumMod val="75000"/>
                    <a:lumOff val="25000"/>
                  </a:schemeClr>
                </a:solidFill>
                <a:latin typeface="Arial"/>
                <a:cs typeface="Arial"/>
              </a:rPr>
              <a:t>results</a:t>
            </a:r>
            <a:r>
              <a:rPr lang="en-NZ" sz="2800">
                <a:solidFill>
                  <a:schemeClr val="tx1">
                    <a:lumMod val="75000"/>
                    <a:lumOff val="25000"/>
                  </a:schemeClr>
                </a:solidFill>
                <a:latin typeface="Arial"/>
                <a:cs typeface="Arial"/>
              </a:rPr>
              <a:t> and </a:t>
            </a:r>
            <a:r>
              <a:rPr lang="en-NZ" sz="2800" b="1">
                <a:solidFill>
                  <a:schemeClr val="tx1">
                    <a:lumMod val="75000"/>
                    <a:lumOff val="25000"/>
                  </a:schemeClr>
                </a:solidFill>
                <a:latin typeface="Arial"/>
                <a:cs typeface="Arial"/>
              </a:rPr>
              <a:t>relevance</a:t>
            </a:r>
            <a:r>
              <a:rPr lang="en-NZ" sz="2800">
                <a:solidFill>
                  <a:schemeClr val="tx1">
                    <a:lumMod val="75000"/>
                    <a:lumOff val="25000"/>
                  </a:schemeClr>
                </a:solidFill>
                <a:latin typeface="Arial"/>
                <a:cs typeface="Arial"/>
              </a:rPr>
              <a:t> to an individual’s own clinical work.</a:t>
            </a:r>
            <a:endParaRPr lang="en-US" sz="2800">
              <a:solidFill>
                <a:schemeClr val="tx1">
                  <a:lumMod val="75000"/>
                  <a:lumOff val="25000"/>
                </a:schemeClr>
              </a:solidFill>
              <a:latin typeface="Arial"/>
              <a:cs typeface="Arial"/>
            </a:endParaRPr>
          </a:p>
          <a:p>
            <a:endParaRPr lang="en-NZ" sz="2800">
              <a:solidFill>
                <a:schemeClr val="tx1">
                  <a:lumMod val="75000"/>
                  <a:lumOff val="25000"/>
                </a:schemeClr>
              </a:solidFill>
              <a:latin typeface="Arial"/>
              <a:cs typeface="Arial"/>
            </a:endParaRPr>
          </a:p>
          <a:p>
            <a:endParaRPr lang="en-NZ" sz="2800">
              <a:solidFill>
                <a:schemeClr val="tx1">
                  <a:lumMod val="75000"/>
                  <a:lumOff val="25000"/>
                </a:schemeClr>
              </a:solidFill>
              <a:latin typeface="Arial"/>
              <a:cs typeface="Arial"/>
            </a:endParaRPr>
          </a:p>
          <a:p>
            <a:endParaRPr lang="en-US" sz="2800">
              <a:solidFill>
                <a:schemeClr val="tx1">
                  <a:lumMod val="75000"/>
                  <a:lumOff val="25000"/>
                </a:schemeClr>
              </a:solidFill>
              <a:latin typeface="Arial"/>
              <a:cs typeface="Arial"/>
            </a:endParaRPr>
          </a:p>
        </p:txBody>
      </p:sp>
      <p:sp>
        <p:nvSpPr>
          <p:cNvPr id="2" name="Title 14">
            <a:extLst>
              <a:ext uri="{FF2B5EF4-FFF2-40B4-BE49-F238E27FC236}">
                <a16:creationId xmlns:a16="http://schemas.microsoft.com/office/drawing/2014/main" id="{F04A1EA0-DAF5-38C1-9EA8-E09BC4F509AF}"/>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5000"/>
                    <a:lumOff val="25000"/>
                  </a:schemeClr>
                </a:solidFill>
                <a:latin typeface="Arial"/>
                <a:cs typeface="Arial"/>
              </a:rPr>
              <a:t>What is critical appraisal?</a:t>
            </a:r>
            <a:endParaRPr lang="en-US" sz="140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2240645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additive="base">
                                        <p:cTn id="7" dur="500" fill="hold"/>
                                        <p:tgtEl>
                                          <p:spTgt spid="27650"/>
                                        </p:tgtEl>
                                        <p:attrNameLst>
                                          <p:attrName>ppt_x</p:attrName>
                                        </p:attrNameLst>
                                      </p:cBhvr>
                                      <p:tavLst>
                                        <p:tav tm="0">
                                          <p:val>
                                            <p:strVal val="#ppt_x"/>
                                          </p:val>
                                        </p:tav>
                                        <p:tav tm="100000">
                                          <p:val>
                                            <p:strVal val="#ppt_x"/>
                                          </p:val>
                                        </p:tav>
                                      </p:tavLst>
                                    </p:anim>
                                    <p:anim calcmode="lin" valueType="num">
                                      <p:cBhvr additive="base">
                                        <p:cTn id="8" dur="500" fill="hold"/>
                                        <p:tgtEl>
                                          <p:spTgt spid="276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2DCFE8D-B579-F840-A038-7D525AF5B681}"/>
              </a:ext>
            </a:extLst>
          </p:cNvPr>
          <p:cNvGrpSpPr/>
          <p:nvPr/>
        </p:nvGrpSpPr>
        <p:grpSpPr>
          <a:xfrm>
            <a:off x="-2931" y="0"/>
            <a:ext cx="12233411" cy="6714560"/>
            <a:chOff x="-2931" y="0"/>
            <a:chExt cx="12233411" cy="6714560"/>
          </a:xfrm>
        </p:grpSpPr>
        <p:pic>
          <p:nvPicPr>
            <p:cNvPr id="25604" name="Picture 4" descr="Appraise - Evidence-Based Practice - Guides at University of South Australia">
              <a:extLst>
                <a:ext uri="{FF2B5EF4-FFF2-40B4-BE49-F238E27FC236}">
                  <a16:creationId xmlns:a16="http://schemas.microsoft.com/office/drawing/2014/main" id="{09390188-8799-FDD8-06B9-73DC5604DD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91"/>
            <a:stretch/>
          </p:blipFill>
          <p:spPr bwMode="auto">
            <a:xfrm>
              <a:off x="-2931" y="0"/>
              <a:ext cx="12233411" cy="67145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1D8A5AF-91D2-DA35-72B4-6DA90002DE84}"/>
                </a:ext>
              </a:extLst>
            </p:cNvPr>
            <p:cNvSpPr/>
            <p:nvPr/>
          </p:nvSpPr>
          <p:spPr>
            <a:xfrm>
              <a:off x="7524205" y="2227903"/>
              <a:ext cx="3962400" cy="3221118"/>
            </a:xfrm>
            <a:prstGeom prst="rect">
              <a:avLst/>
            </a:prstGeom>
            <a:solidFill>
              <a:srgbClr val="C6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4" name="Rectangle 3">
            <a:extLst>
              <a:ext uri="{FF2B5EF4-FFF2-40B4-BE49-F238E27FC236}">
                <a16:creationId xmlns:a16="http://schemas.microsoft.com/office/drawing/2014/main" id="{71309020-C0EE-5D2C-7F80-AC04ACC1B05C}"/>
              </a:ext>
            </a:extLst>
          </p:cNvPr>
          <p:cNvSpPr/>
          <p:nvPr/>
        </p:nvSpPr>
        <p:spPr>
          <a:xfrm>
            <a:off x="-14653" y="6242069"/>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9" name="Picture 18">
            <a:extLst>
              <a:ext uri="{FF2B5EF4-FFF2-40B4-BE49-F238E27FC236}">
                <a16:creationId xmlns:a16="http://schemas.microsoft.com/office/drawing/2014/main" id="{B6AC80E0-9D66-144D-E562-1AAB7DF726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37042" y="6273591"/>
            <a:ext cx="1657504" cy="587687"/>
          </a:xfrm>
          <a:prstGeom prst="rect">
            <a:avLst/>
          </a:prstGeom>
          <a:noFill/>
        </p:spPr>
      </p:pic>
      <p:sp>
        <p:nvSpPr>
          <p:cNvPr id="14" name="TextBox 13">
            <a:extLst>
              <a:ext uri="{FF2B5EF4-FFF2-40B4-BE49-F238E27FC236}">
                <a16:creationId xmlns:a16="http://schemas.microsoft.com/office/drawing/2014/main" id="{62DA6F35-D416-01B4-A6E9-FA9037D87882}"/>
              </a:ext>
            </a:extLst>
          </p:cNvPr>
          <p:cNvSpPr txBox="1"/>
          <p:nvPr/>
        </p:nvSpPr>
        <p:spPr>
          <a:xfrm>
            <a:off x="7122348" y="1381368"/>
            <a:ext cx="4812427" cy="1938992"/>
          </a:xfrm>
          <a:prstGeom prst="rect">
            <a:avLst/>
          </a:prstGeom>
          <a:noFill/>
        </p:spPr>
        <p:txBody>
          <a:bodyPr wrap="square" lIns="91440" tIns="45720" rIns="91440" bIns="45720" rtlCol="0" anchor="t">
            <a:spAutoFit/>
          </a:bodyPr>
          <a:lstStyle/>
          <a:p>
            <a:r>
              <a:rPr lang="en-US" sz="2000" b="1">
                <a:solidFill>
                  <a:schemeClr val="tx1">
                    <a:lumMod val="75000"/>
                    <a:lumOff val="25000"/>
                  </a:schemeClr>
                </a:solidFill>
                <a:latin typeface="Arial"/>
                <a:cs typeface="Arial"/>
              </a:rPr>
              <a:t>Things to consider:</a:t>
            </a:r>
          </a:p>
          <a:p>
            <a:endParaRPr lang="en-US" sz="2000">
              <a:solidFill>
                <a:schemeClr val="tx1">
                  <a:lumMod val="75000"/>
                  <a:lumOff val="25000"/>
                </a:schemeClr>
              </a:solidFill>
              <a:latin typeface="Arial"/>
              <a:cs typeface="Arial"/>
            </a:endParaRPr>
          </a:p>
          <a:p>
            <a:r>
              <a:rPr lang="en-US" sz="2000">
                <a:solidFill>
                  <a:schemeClr val="tx1">
                    <a:lumMod val="75000"/>
                    <a:lumOff val="25000"/>
                  </a:schemeClr>
                </a:solidFill>
                <a:latin typeface="Arial"/>
                <a:cs typeface="Arial"/>
              </a:rPr>
              <a:t>1. Has the research been conducted in a way that minimizes bias? Is it trustworthy, has it been funded by an interested party, etc.</a:t>
            </a:r>
          </a:p>
        </p:txBody>
      </p:sp>
      <p:sp>
        <p:nvSpPr>
          <p:cNvPr id="3" name="TextBox 2">
            <a:extLst>
              <a:ext uri="{FF2B5EF4-FFF2-40B4-BE49-F238E27FC236}">
                <a16:creationId xmlns:a16="http://schemas.microsoft.com/office/drawing/2014/main" id="{AA67C550-3858-0676-DFF2-D496750F9648}"/>
              </a:ext>
            </a:extLst>
          </p:cNvPr>
          <p:cNvSpPr txBox="1"/>
          <p:nvPr/>
        </p:nvSpPr>
        <p:spPr>
          <a:xfrm>
            <a:off x="7194307" y="4672326"/>
            <a:ext cx="4812427" cy="1015663"/>
          </a:xfrm>
          <a:prstGeom prst="rect">
            <a:avLst/>
          </a:prstGeom>
          <a:noFill/>
        </p:spPr>
        <p:txBody>
          <a:bodyPr wrap="square" lIns="91440" tIns="45720" rIns="91440" bIns="45720" rtlCol="0" anchor="t">
            <a:spAutoFit/>
          </a:bodyPr>
          <a:lstStyle/>
          <a:p>
            <a:r>
              <a:rPr lang="en-US" sz="2000">
                <a:solidFill>
                  <a:schemeClr val="tx1">
                    <a:lumMod val="75000"/>
                    <a:lumOff val="25000"/>
                  </a:schemeClr>
                </a:solidFill>
                <a:latin typeface="Arial"/>
                <a:cs typeface="Arial"/>
              </a:rPr>
              <a:t>3. Are the results applicable to your patient/population/problem? Is it relevant to your research question?</a:t>
            </a:r>
          </a:p>
        </p:txBody>
      </p:sp>
      <p:sp>
        <p:nvSpPr>
          <p:cNvPr id="5" name="TextBox 4">
            <a:extLst>
              <a:ext uri="{FF2B5EF4-FFF2-40B4-BE49-F238E27FC236}">
                <a16:creationId xmlns:a16="http://schemas.microsoft.com/office/drawing/2014/main" id="{43875372-12E1-AEF9-DB84-5904BA7E536C}"/>
              </a:ext>
            </a:extLst>
          </p:cNvPr>
          <p:cNvSpPr txBox="1"/>
          <p:nvPr/>
        </p:nvSpPr>
        <p:spPr>
          <a:xfrm>
            <a:off x="7122348" y="3164974"/>
            <a:ext cx="4812427" cy="1323439"/>
          </a:xfrm>
          <a:prstGeom prst="rect">
            <a:avLst/>
          </a:prstGeom>
          <a:noFill/>
        </p:spPr>
        <p:txBody>
          <a:bodyPr wrap="square" lIns="91440" tIns="45720" rIns="91440" bIns="45720" rtlCol="0" anchor="t">
            <a:spAutoFit/>
          </a:bodyPr>
          <a:lstStyle/>
          <a:p>
            <a:endParaRPr lang="en-US" sz="2000">
              <a:solidFill>
                <a:schemeClr val="tx1">
                  <a:lumMod val="75000"/>
                  <a:lumOff val="25000"/>
                </a:schemeClr>
              </a:solidFill>
              <a:latin typeface="Arial"/>
              <a:cs typeface="Arial"/>
            </a:endParaRPr>
          </a:p>
          <a:p>
            <a:r>
              <a:rPr lang="en-US" sz="2000">
                <a:solidFill>
                  <a:schemeClr val="tx1">
                    <a:lumMod val="75000"/>
                    <a:lumOff val="25000"/>
                  </a:schemeClr>
                </a:solidFill>
                <a:latin typeface="Arial"/>
                <a:cs typeface="Arial"/>
              </a:rPr>
              <a:t>2. What is the impact and importance of the findings? What real-world value does the research hold. </a:t>
            </a:r>
          </a:p>
        </p:txBody>
      </p:sp>
      <p:grpSp>
        <p:nvGrpSpPr>
          <p:cNvPr id="8" name="Group 7">
            <a:extLst>
              <a:ext uri="{FF2B5EF4-FFF2-40B4-BE49-F238E27FC236}">
                <a16:creationId xmlns:a16="http://schemas.microsoft.com/office/drawing/2014/main" id="{D52BF638-4BB8-46E3-C226-914011E636FB}"/>
              </a:ext>
            </a:extLst>
          </p:cNvPr>
          <p:cNvGrpSpPr/>
          <p:nvPr/>
        </p:nvGrpSpPr>
        <p:grpSpPr>
          <a:xfrm>
            <a:off x="10537042" y="5687989"/>
            <a:ext cx="1602944" cy="515008"/>
            <a:chOff x="1197887" y="3288838"/>
            <a:chExt cx="3991712" cy="1214437"/>
          </a:xfrm>
        </p:grpSpPr>
        <p:pic>
          <p:nvPicPr>
            <p:cNvPr id="6" name="Picture 5" descr="Steps in a systematic review: Topic Selection, Conceptualise and create protocol, Searching for studies, Screening for studies, Appraise studies, Abstract data, Synthesise and interpret results">
              <a:extLst>
                <a:ext uri="{FF2B5EF4-FFF2-40B4-BE49-F238E27FC236}">
                  <a16:creationId xmlns:a16="http://schemas.microsoft.com/office/drawing/2014/main" id="{253BEA02-138A-2126-E1A2-84B9DDECBB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160"/>
            <a:stretch/>
          </p:blipFill>
          <p:spPr bwMode="auto">
            <a:xfrm>
              <a:off x="1197887" y="3288838"/>
              <a:ext cx="3991712" cy="12144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93369BB4-9152-2C9B-C36F-D6E13951EECE}"/>
                </a:ext>
              </a:extLst>
            </p:cNvPr>
            <p:cNvSpPr/>
            <p:nvPr/>
          </p:nvSpPr>
          <p:spPr>
            <a:xfrm>
              <a:off x="3364885" y="3645697"/>
              <a:ext cx="505152" cy="612264"/>
            </a:xfrm>
            <a:prstGeom prst="roundRect">
              <a:avLst/>
            </a:prstGeom>
            <a:noFill/>
            <a:ln>
              <a:solidFill>
                <a:srgbClr val="0046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10" name="TextBox 9">
            <a:extLst>
              <a:ext uri="{FF2B5EF4-FFF2-40B4-BE49-F238E27FC236}">
                <a16:creationId xmlns:a16="http://schemas.microsoft.com/office/drawing/2014/main" id="{F8119B49-7662-E461-01E5-5C4757D70482}"/>
              </a:ext>
            </a:extLst>
          </p:cNvPr>
          <p:cNvSpPr txBox="1"/>
          <p:nvPr/>
        </p:nvSpPr>
        <p:spPr>
          <a:xfrm>
            <a:off x="2485627" y="3285560"/>
            <a:ext cx="1487054" cy="369332"/>
          </a:xfrm>
          <a:prstGeom prst="rect">
            <a:avLst/>
          </a:prstGeom>
          <a:noFill/>
        </p:spPr>
        <p:txBody>
          <a:bodyPr wrap="square" lIns="91440" tIns="45720" rIns="91440" bIns="45720" rtlCol="0" anchor="t">
            <a:spAutoFit/>
          </a:bodyPr>
          <a:lstStyle/>
          <a:p>
            <a:pPr algn="ctr"/>
            <a:r>
              <a:rPr lang="en-NZ" b="1">
                <a:solidFill>
                  <a:schemeClr val="tx1">
                    <a:lumMod val="75000"/>
                    <a:lumOff val="25000"/>
                  </a:schemeClr>
                </a:solidFill>
                <a:latin typeface="Arial"/>
                <a:cs typeface="Arial"/>
              </a:rPr>
              <a:t>Validity</a:t>
            </a:r>
            <a:endParaRPr lang="en-NZ">
              <a:solidFill>
                <a:schemeClr val="tx1">
                  <a:lumMod val="75000"/>
                  <a:lumOff val="25000"/>
                </a:schemeClr>
              </a:solidFill>
              <a:latin typeface="Arial"/>
              <a:cs typeface="Arial"/>
            </a:endParaRPr>
          </a:p>
        </p:txBody>
      </p:sp>
      <p:sp>
        <p:nvSpPr>
          <p:cNvPr id="12" name="TextBox 11">
            <a:extLst>
              <a:ext uri="{FF2B5EF4-FFF2-40B4-BE49-F238E27FC236}">
                <a16:creationId xmlns:a16="http://schemas.microsoft.com/office/drawing/2014/main" id="{17023D5F-4410-FB50-6E46-89594DA1E8CD}"/>
              </a:ext>
            </a:extLst>
          </p:cNvPr>
          <p:cNvSpPr txBox="1"/>
          <p:nvPr/>
        </p:nvSpPr>
        <p:spPr>
          <a:xfrm>
            <a:off x="3679460" y="5627260"/>
            <a:ext cx="2127937" cy="646331"/>
          </a:xfrm>
          <a:prstGeom prst="rect">
            <a:avLst/>
          </a:prstGeom>
          <a:noFill/>
        </p:spPr>
        <p:txBody>
          <a:bodyPr wrap="square" lIns="91440" tIns="45720" rIns="91440" bIns="45720" rtlCol="0" anchor="t">
            <a:spAutoFit/>
          </a:bodyPr>
          <a:lstStyle/>
          <a:p>
            <a:pPr algn="ctr"/>
            <a:r>
              <a:rPr lang="en-NZ" sz="1800" b="1">
                <a:solidFill>
                  <a:schemeClr val="tx1">
                    <a:lumMod val="75000"/>
                    <a:lumOff val="25000"/>
                  </a:schemeClr>
                </a:solidFill>
                <a:latin typeface="Arial"/>
                <a:cs typeface="Arial"/>
              </a:rPr>
              <a:t>Trustworthiness of results</a:t>
            </a:r>
            <a:endParaRPr lang="en-NZ">
              <a:solidFill>
                <a:schemeClr val="tx1">
                  <a:lumMod val="75000"/>
                  <a:lumOff val="25000"/>
                </a:schemeClr>
              </a:solidFill>
              <a:latin typeface="Arial"/>
              <a:cs typeface="Arial"/>
            </a:endParaRPr>
          </a:p>
        </p:txBody>
      </p:sp>
      <p:sp>
        <p:nvSpPr>
          <p:cNvPr id="13" name="TextBox 12">
            <a:extLst>
              <a:ext uri="{FF2B5EF4-FFF2-40B4-BE49-F238E27FC236}">
                <a16:creationId xmlns:a16="http://schemas.microsoft.com/office/drawing/2014/main" id="{46C09459-C9E9-A10F-85C8-3C03AAF57786}"/>
              </a:ext>
            </a:extLst>
          </p:cNvPr>
          <p:cNvSpPr txBox="1"/>
          <p:nvPr/>
        </p:nvSpPr>
        <p:spPr>
          <a:xfrm>
            <a:off x="877455" y="5615311"/>
            <a:ext cx="1487054" cy="646331"/>
          </a:xfrm>
          <a:prstGeom prst="rect">
            <a:avLst/>
          </a:prstGeom>
          <a:noFill/>
        </p:spPr>
        <p:txBody>
          <a:bodyPr wrap="square" lIns="91440" tIns="45720" rIns="91440" bIns="45720" rtlCol="0" anchor="t">
            <a:spAutoFit/>
          </a:bodyPr>
          <a:lstStyle/>
          <a:p>
            <a:pPr algn="ctr"/>
            <a:r>
              <a:rPr lang="en-NZ" sz="1800" b="1">
                <a:solidFill>
                  <a:schemeClr val="tx1">
                    <a:lumMod val="75000"/>
                    <a:lumOff val="25000"/>
                  </a:schemeClr>
                </a:solidFill>
                <a:latin typeface="Arial"/>
                <a:cs typeface="Arial"/>
              </a:rPr>
              <a:t>Value and relevance</a:t>
            </a:r>
            <a:endParaRPr lang="en-NZ">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1420969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5" grpId="0"/>
      <p:bldP spid="10" grpId="0"/>
      <p:bldP spid="12" grpId="0"/>
      <p:bldP spid="13" grpId="0"/>
    </p:bldLst>
  </p:timing>
</p:sld>
</file>

<file path=ppt/slides/slide95.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309020-C0EE-5D2C-7F80-AC04ACC1B05C}"/>
              </a:ext>
            </a:extLst>
          </p:cNvPr>
          <p:cNvSpPr/>
          <p:nvPr/>
        </p:nvSpPr>
        <p:spPr>
          <a:xfrm>
            <a:off x="-14653" y="6242069"/>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9" name="Picture 18">
            <a:extLst>
              <a:ext uri="{FF2B5EF4-FFF2-40B4-BE49-F238E27FC236}">
                <a16:creationId xmlns:a16="http://schemas.microsoft.com/office/drawing/2014/main" id="{B6AC80E0-9D66-144D-E562-1AAB7DF726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7042" y="6273591"/>
            <a:ext cx="1657504" cy="587687"/>
          </a:xfrm>
          <a:prstGeom prst="rect">
            <a:avLst/>
          </a:prstGeom>
          <a:noFill/>
        </p:spPr>
      </p:pic>
      <p:sp>
        <p:nvSpPr>
          <p:cNvPr id="14" name="TextBox 13">
            <a:extLst>
              <a:ext uri="{FF2B5EF4-FFF2-40B4-BE49-F238E27FC236}">
                <a16:creationId xmlns:a16="http://schemas.microsoft.com/office/drawing/2014/main" id="{62DA6F35-D416-01B4-A6E9-FA9037D87882}"/>
              </a:ext>
            </a:extLst>
          </p:cNvPr>
          <p:cNvSpPr txBox="1"/>
          <p:nvPr/>
        </p:nvSpPr>
        <p:spPr>
          <a:xfrm>
            <a:off x="7122348" y="1381368"/>
            <a:ext cx="4812427" cy="1938992"/>
          </a:xfrm>
          <a:prstGeom prst="rect">
            <a:avLst/>
          </a:prstGeom>
          <a:noFill/>
        </p:spPr>
        <p:txBody>
          <a:bodyPr wrap="square" lIns="91440" tIns="45720" rIns="91440" bIns="45720" rtlCol="0" anchor="t">
            <a:spAutoFit/>
          </a:bodyPr>
          <a:lstStyle/>
          <a:p>
            <a:r>
              <a:rPr lang="en-US" sz="2000" b="1">
                <a:solidFill>
                  <a:schemeClr val="tx1">
                    <a:lumMod val="75000"/>
                    <a:lumOff val="25000"/>
                  </a:schemeClr>
                </a:solidFill>
                <a:latin typeface="Arial"/>
                <a:cs typeface="Arial"/>
              </a:rPr>
              <a:t>Things to consider:</a:t>
            </a:r>
          </a:p>
          <a:p>
            <a:endParaRPr lang="en-US" sz="2000">
              <a:solidFill>
                <a:schemeClr val="tx1">
                  <a:lumMod val="75000"/>
                  <a:lumOff val="25000"/>
                </a:schemeClr>
              </a:solidFill>
              <a:latin typeface="Arial"/>
              <a:cs typeface="Arial"/>
            </a:endParaRPr>
          </a:p>
          <a:p>
            <a:r>
              <a:rPr lang="en-US" sz="2000">
                <a:solidFill>
                  <a:schemeClr val="tx1">
                    <a:lumMod val="75000"/>
                    <a:lumOff val="25000"/>
                  </a:schemeClr>
                </a:solidFill>
                <a:latin typeface="Arial"/>
                <a:cs typeface="Arial"/>
              </a:rPr>
              <a:t>1. Has the research been conducted in a way that minimizes bias? </a:t>
            </a:r>
            <a:br>
              <a:rPr lang="en-US" sz="2000">
                <a:solidFill>
                  <a:schemeClr val="tx1">
                    <a:lumMod val="75000"/>
                    <a:lumOff val="25000"/>
                  </a:schemeClr>
                </a:solidFill>
                <a:latin typeface="Arial"/>
                <a:cs typeface="Arial"/>
              </a:rPr>
            </a:br>
            <a:r>
              <a:rPr lang="en-US" sz="2000">
                <a:solidFill>
                  <a:schemeClr val="tx1">
                    <a:lumMod val="75000"/>
                    <a:lumOff val="25000"/>
                  </a:schemeClr>
                </a:solidFill>
                <a:latin typeface="Arial"/>
                <a:cs typeface="Arial"/>
              </a:rPr>
              <a:t>Is it trustworthy, has it been funded by an interested party, etc.</a:t>
            </a:r>
          </a:p>
        </p:txBody>
      </p:sp>
      <p:sp>
        <p:nvSpPr>
          <p:cNvPr id="3" name="TextBox 2">
            <a:extLst>
              <a:ext uri="{FF2B5EF4-FFF2-40B4-BE49-F238E27FC236}">
                <a16:creationId xmlns:a16="http://schemas.microsoft.com/office/drawing/2014/main" id="{AA67C550-3858-0676-DFF2-D496750F9648}"/>
              </a:ext>
            </a:extLst>
          </p:cNvPr>
          <p:cNvSpPr txBox="1"/>
          <p:nvPr/>
        </p:nvSpPr>
        <p:spPr>
          <a:xfrm>
            <a:off x="7122348" y="4672326"/>
            <a:ext cx="4812427" cy="1015663"/>
          </a:xfrm>
          <a:prstGeom prst="rect">
            <a:avLst/>
          </a:prstGeom>
          <a:noFill/>
        </p:spPr>
        <p:txBody>
          <a:bodyPr wrap="square" lIns="91440" tIns="45720" rIns="91440" bIns="45720" rtlCol="0" anchor="t">
            <a:spAutoFit/>
          </a:bodyPr>
          <a:lstStyle/>
          <a:p>
            <a:r>
              <a:rPr lang="en-US" sz="2000">
                <a:solidFill>
                  <a:schemeClr val="tx1">
                    <a:lumMod val="75000"/>
                    <a:lumOff val="25000"/>
                  </a:schemeClr>
                </a:solidFill>
                <a:latin typeface="Arial"/>
                <a:cs typeface="Arial"/>
              </a:rPr>
              <a:t>3. Are the results applicable to your patient/population/problem? Is it relevant to your research question?</a:t>
            </a:r>
          </a:p>
        </p:txBody>
      </p:sp>
      <p:sp>
        <p:nvSpPr>
          <p:cNvPr id="5" name="TextBox 4">
            <a:extLst>
              <a:ext uri="{FF2B5EF4-FFF2-40B4-BE49-F238E27FC236}">
                <a16:creationId xmlns:a16="http://schemas.microsoft.com/office/drawing/2014/main" id="{43875372-12E1-AEF9-DB84-5904BA7E536C}"/>
              </a:ext>
            </a:extLst>
          </p:cNvPr>
          <p:cNvSpPr txBox="1"/>
          <p:nvPr/>
        </p:nvSpPr>
        <p:spPr>
          <a:xfrm>
            <a:off x="7122348" y="3164974"/>
            <a:ext cx="4812427" cy="1323439"/>
          </a:xfrm>
          <a:prstGeom prst="rect">
            <a:avLst/>
          </a:prstGeom>
          <a:noFill/>
        </p:spPr>
        <p:txBody>
          <a:bodyPr wrap="square" lIns="91440" tIns="45720" rIns="91440" bIns="45720" rtlCol="0" anchor="t">
            <a:spAutoFit/>
          </a:bodyPr>
          <a:lstStyle/>
          <a:p>
            <a:endParaRPr lang="en-US" sz="2000">
              <a:solidFill>
                <a:schemeClr val="tx1">
                  <a:lumMod val="75000"/>
                  <a:lumOff val="25000"/>
                </a:schemeClr>
              </a:solidFill>
              <a:latin typeface="Arial"/>
              <a:cs typeface="Arial"/>
            </a:endParaRPr>
          </a:p>
          <a:p>
            <a:r>
              <a:rPr lang="en-US" sz="2000">
                <a:solidFill>
                  <a:schemeClr val="tx1">
                    <a:lumMod val="75000"/>
                    <a:lumOff val="25000"/>
                  </a:schemeClr>
                </a:solidFill>
                <a:latin typeface="Arial"/>
                <a:cs typeface="Arial"/>
              </a:rPr>
              <a:t>2. What is the impact and importance of the findings? What real-world value does the research hold. </a:t>
            </a:r>
          </a:p>
        </p:txBody>
      </p:sp>
      <p:sp>
        <p:nvSpPr>
          <p:cNvPr id="10" name="TextBox 9">
            <a:extLst>
              <a:ext uri="{FF2B5EF4-FFF2-40B4-BE49-F238E27FC236}">
                <a16:creationId xmlns:a16="http://schemas.microsoft.com/office/drawing/2014/main" id="{F8119B49-7662-E461-01E5-5C4757D70482}"/>
              </a:ext>
            </a:extLst>
          </p:cNvPr>
          <p:cNvSpPr txBox="1"/>
          <p:nvPr/>
        </p:nvSpPr>
        <p:spPr>
          <a:xfrm>
            <a:off x="2789959" y="2808353"/>
            <a:ext cx="1487054" cy="369332"/>
          </a:xfrm>
          <a:prstGeom prst="rect">
            <a:avLst/>
          </a:prstGeom>
          <a:noFill/>
        </p:spPr>
        <p:txBody>
          <a:bodyPr wrap="square" lIns="91440" tIns="45720" rIns="91440" bIns="45720" rtlCol="0" anchor="t">
            <a:spAutoFit/>
          </a:bodyPr>
          <a:lstStyle/>
          <a:p>
            <a:pPr algn="ctr"/>
            <a:r>
              <a:rPr lang="en-NZ" b="1">
                <a:solidFill>
                  <a:schemeClr val="tx1">
                    <a:lumMod val="75000"/>
                    <a:lumOff val="25000"/>
                  </a:schemeClr>
                </a:solidFill>
                <a:latin typeface="Arial"/>
                <a:cs typeface="Arial"/>
              </a:rPr>
              <a:t>Validity</a:t>
            </a:r>
            <a:endParaRPr lang="en-NZ">
              <a:solidFill>
                <a:schemeClr val="tx1">
                  <a:lumMod val="75000"/>
                  <a:lumOff val="25000"/>
                </a:schemeClr>
              </a:solidFill>
              <a:latin typeface="Arial"/>
              <a:cs typeface="Arial"/>
            </a:endParaRPr>
          </a:p>
        </p:txBody>
      </p:sp>
      <p:sp>
        <p:nvSpPr>
          <p:cNvPr id="12" name="TextBox 11">
            <a:extLst>
              <a:ext uri="{FF2B5EF4-FFF2-40B4-BE49-F238E27FC236}">
                <a16:creationId xmlns:a16="http://schemas.microsoft.com/office/drawing/2014/main" id="{17023D5F-4410-FB50-6E46-89594DA1E8CD}"/>
              </a:ext>
            </a:extLst>
          </p:cNvPr>
          <p:cNvSpPr txBox="1"/>
          <p:nvPr/>
        </p:nvSpPr>
        <p:spPr>
          <a:xfrm>
            <a:off x="3710128" y="5556397"/>
            <a:ext cx="2893426" cy="646331"/>
          </a:xfrm>
          <a:prstGeom prst="rect">
            <a:avLst/>
          </a:prstGeom>
          <a:noFill/>
        </p:spPr>
        <p:txBody>
          <a:bodyPr wrap="square" lIns="91440" tIns="45720" rIns="91440" bIns="45720" rtlCol="0" anchor="t">
            <a:spAutoFit/>
          </a:bodyPr>
          <a:lstStyle/>
          <a:p>
            <a:pPr algn="ctr"/>
            <a:r>
              <a:rPr lang="en-NZ" sz="1800" b="1">
                <a:solidFill>
                  <a:schemeClr val="tx1">
                    <a:lumMod val="75000"/>
                    <a:lumOff val="25000"/>
                  </a:schemeClr>
                </a:solidFill>
                <a:latin typeface="Arial"/>
                <a:cs typeface="Arial"/>
              </a:rPr>
              <a:t>Trustworthiness </a:t>
            </a:r>
            <a:br>
              <a:rPr lang="en-NZ" sz="1800" b="1">
                <a:solidFill>
                  <a:schemeClr val="tx1">
                    <a:lumMod val="75000"/>
                    <a:lumOff val="25000"/>
                  </a:schemeClr>
                </a:solidFill>
                <a:latin typeface="Arial"/>
                <a:cs typeface="Arial"/>
              </a:rPr>
            </a:br>
            <a:r>
              <a:rPr lang="en-NZ" sz="1800" b="1">
                <a:solidFill>
                  <a:schemeClr val="tx1">
                    <a:lumMod val="75000"/>
                    <a:lumOff val="25000"/>
                  </a:schemeClr>
                </a:solidFill>
                <a:latin typeface="Arial"/>
                <a:cs typeface="Arial"/>
              </a:rPr>
              <a:t>of results</a:t>
            </a:r>
            <a:endParaRPr lang="en-NZ">
              <a:solidFill>
                <a:schemeClr val="tx1">
                  <a:lumMod val="75000"/>
                  <a:lumOff val="25000"/>
                </a:schemeClr>
              </a:solidFill>
              <a:latin typeface="Arial"/>
              <a:cs typeface="Arial"/>
            </a:endParaRPr>
          </a:p>
        </p:txBody>
      </p:sp>
      <p:sp>
        <p:nvSpPr>
          <p:cNvPr id="13" name="TextBox 12">
            <a:extLst>
              <a:ext uri="{FF2B5EF4-FFF2-40B4-BE49-F238E27FC236}">
                <a16:creationId xmlns:a16="http://schemas.microsoft.com/office/drawing/2014/main" id="{46C09459-C9E9-A10F-85C8-3C03AAF57786}"/>
              </a:ext>
            </a:extLst>
          </p:cNvPr>
          <p:cNvSpPr txBox="1"/>
          <p:nvPr/>
        </p:nvSpPr>
        <p:spPr>
          <a:xfrm>
            <a:off x="723636" y="5539032"/>
            <a:ext cx="2373325" cy="369332"/>
          </a:xfrm>
          <a:prstGeom prst="rect">
            <a:avLst/>
          </a:prstGeom>
          <a:noFill/>
        </p:spPr>
        <p:txBody>
          <a:bodyPr wrap="square" lIns="91440" tIns="45720" rIns="91440" bIns="45720" rtlCol="0" anchor="t">
            <a:spAutoFit/>
          </a:bodyPr>
          <a:lstStyle/>
          <a:p>
            <a:pPr algn="ctr"/>
            <a:r>
              <a:rPr lang="en-NZ" sz="1800" b="1">
                <a:solidFill>
                  <a:schemeClr val="tx1">
                    <a:lumMod val="75000"/>
                    <a:lumOff val="25000"/>
                  </a:schemeClr>
                </a:solidFill>
                <a:latin typeface="Arial"/>
                <a:cs typeface="Arial"/>
              </a:rPr>
              <a:t>Value and relevance</a:t>
            </a:r>
            <a:endParaRPr lang="en-NZ">
              <a:solidFill>
                <a:schemeClr val="tx1">
                  <a:lumMod val="75000"/>
                  <a:lumOff val="25000"/>
                </a:schemeClr>
              </a:solidFill>
              <a:latin typeface="Arial"/>
              <a:cs typeface="Arial"/>
            </a:endParaRPr>
          </a:p>
        </p:txBody>
      </p:sp>
      <p:sp>
        <p:nvSpPr>
          <p:cNvPr id="9" name="Title 14">
            <a:extLst>
              <a:ext uri="{FF2B5EF4-FFF2-40B4-BE49-F238E27FC236}">
                <a16:creationId xmlns:a16="http://schemas.microsoft.com/office/drawing/2014/main" id="{F5C584E9-F6D8-68EA-C9EB-C9F7399501F5}"/>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5000"/>
                    <a:lumOff val="25000"/>
                  </a:schemeClr>
                </a:solidFill>
                <a:latin typeface="Arial"/>
                <a:cs typeface="Arial"/>
              </a:rPr>
              <a:t>What is critical appraisal?</a:t>
            </a:r>
            <a:endParaRPr lang="en-US" sz="1400">
              <a:solidFill>
                <a:schemeClr val="tx1">
                  <a:lumMod val="75000"/>
                  <a:lumOff val="25000"/>
                </a:schemeClr>
              </a:solidFill>
              <a:latin typeface="Arial"/>
              <a:cs typeface="Arial"/>
            </a:endParaRPr>
          </a:p>
        </p:txBody>
      </p:sp>
      <p:sp>
        <p:nvSpPr>
          <p:cNvPr id="17" name="Block Arc 16">
            <a:extLst>
              <a:ext uri="{FF2B5EF4-FFF2-40B4-BE49-F238E27FC236}">
                <a16:creationId xmlns:a16="http://schemas.microsoft.com/office/drawing/2014/main" id="{70E2669A-20AA-B15B-968E-3BBF52F8AE9E}"/>
              </a:ext>
            </a:extLst>
          </p:cNvPr>
          <p:cNvSpPr/>
          <p:nvPr/>
        </p:nvSpPr>
        <p:spPr>
          <a:xfrm>
            <a:off x="1614707" y="1802135"/>
            <a:ext cx="3837560" cy="3747428"/>
          </a:xfrm>
          <a:prstGeom prst="blockArc">
            <a:avLst>
              <a:gd name="adj1" fmla="val 9000000"/>
              <a:gd name="adj2" fmla="val 16200000"/>
              <a:gd name="adj3" fmla="val 4637"/>
            </a:avLst>
          </a:prstGeom>
          <a:solidFill>
            <a:srgbClr val="F8A01C"/>
          </a:solidFill>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fontRef>
        </p:style>
        <p:txBody>
          <a:bodyPr/>
          <a:lstStyle/>
          <a:p>
            <a:endParaRPr lang="en-NZ"/>
          </a:p>
        </p:txBody>
      </p:sp>
      <p:sp>
        <p:nvSpPr>
          <p:cNvPr id="18" name="Block Arc 17">
            <a:extLst>
              <a:ext uri="{FF2B5EF4-FFF2-40B4-BE49-F238E27FC236}">
                <a16:creationId xmlns:a16="http://schemas.microsoft.com/office/drawing/2014/main" id="{04BEB4AE-850B-9842-03C7-8C83730D077B}"/>
              </a:ext>
            </a:extLst>
          </p:cNvPr>
          <p:cNvSpPr/>
          <p:nvPr/>
        </p:nvSpPr>
        <p:spPr>
          <a:xfrm>
            <a:off x="1614707" y="1802135"/>
            <a:ext cx="3837560" cy="3747428"/>
          </a:xfrm>
          <a:prstGeom prst="blockArc">
            <a:avLst>
              <a:gd name="adj1" fmla="val 1800000"/>
              <a:gd name="adj2" fmla="val 9000000"/>
              <a:gd name="adj3" fmla="val 4637"/>
            </a:avLst>
          </a:prstGeom>
          <a:solidFill>
            <a:srgbClr val="F8A01C"/>
          </a:solidFill>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fontRef>
        </p:style>
        <p:txBody>
          <a:bodyPr/>
          <a:lstStyle/>
          <a:p>
            <a:endParaRPr lang="en-NZ"/>
          </a:p>
        </p:txBody>
      </p:sp>
      <p:sp>
        <p:nvSpPr>
          <p:cNvPr id="20" name="Block Arc 19">
            <a:extLst>
              <a:ext uri="{FF2B5EF4-FFF2-40B4-BE49-F238E27FC236}">
                <a16:creationId xmlns:a16="http://schemas.microsoft.com/office/drawing/2014/main" id="{4F990236-6B46-ACED-1DAD-1F40C1CEB743}"/>
              </a:ext>
            </a:extLst>
          </p:cNvPr>
          <p:cNvSpPr/>
          <p:nvPr/>
        </p:nvSpPr>
        <p:spPr>
          <a:xfrm>
            <a:off x="1614707" y="1802135"/>
            <a:ext cx="3837560" cy="3747428"/>
          </a:xfrm>
          <a:prstGeom prst="blockArc">
            <a:avLst>
              <a:gd name="adj1" fmla="val 16200000"/>
              <a:gd name="adj2" fmla="val 1800000"/>
              <a:gd name="adj3" fmla="val 4637"/>
            </a:avLst>
          </a:prstGeom>
          <a:solidFill>
            <a:srgbClr val="F8A01C"/>
          </a:solidFill>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fontRef>
        </p:style>
        <p:txBody>
          <a:bodyPr/>
          <a:lstStyle/>
          <a:p>
            <a:endParaRPr lang="en-NZ"/>
          </a:p>
        </p:txBody>
      </p:sp>
      <p:sp>
        <p:nvSpPr>
          <p:cNvPr id="25" name="Isosceles Triangle 24">
            <a:extLst>
              <a:ext uri="{FF2B5EF4-FFF2-40B4-BE49-F238E27FC236}">
                <a16:creationId xmlns:a16="http://schemas.microsoft.com/office/drawing/2014/main" id="{D9399DFE-6A58-DF76-15FD-ED9730775A20}"/>
              </a:ext>
            </a:extLst>
          </p:cNvPr>
          <p:cNvSpPr/>
          <p:nvPr/>
        </p:nvSpPr>
        <p:spPr>
          <a:xfrm rot="8216853">
            <a:off x="4748586" y="2632857"/>
            <a:ext cx="736270" cy="356259"/>
          </a:xfrm>
          <a:prstGeom prst="triangle">
            <a:avLst/>
          </a:prstGeom>
          <a:solidFill>
            <a:srgbClr val="F8A0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Isosceles Triangle 25">
            <a:extLst>
              <a:ext uri="{FF2B5EF4-FFF2-40B4-BE49-F238E27FC236}">
                <a16:creationId xmlns:a16="http://schemas.microsoft.com/office/drawing/2014/main" id="{716D7FEB-F414-430C-5A2D-78BF3761BBE7}"/>
              </a:ext>
            </a:extLst>
          </p:cNvPr>
          <p:cNvSpPr/>
          <p:nvPr/>
        </p:nvSpPr>
        <p:spPr>
          <a:xfrm rot="1341912">
            <a:off x="1542163" y="2625635"/>
            <a:ext cx="736270" cy="356259"/>
          </a:xfrm>
          <a:prstGeom prst="triangle">
            <a:avLst/>
          </a:prstGeom>
          <a:solidFill>
            <a:srgbClr val="F8A0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Isosceles Triangle 26">
            <a:extLst>
              <a:ext uri="{FF2B5EF4-FFF2-40B4-BE49-F238E27FC236}">
                <a16:creationId xmlns:a16="http://schemas.microsoft.com/office/drawing/2014/main" id="{4A401601-CA93-D196-4093-2DAD375867D8}"/>
              </a:ext>
            </a:extLst>
          </p:cNvPr>
          <p:cNvSpPr/>
          <p:nvPr/>
        </p:nvSpPr>
        <p:spPr>
          <a:xfrm rot="16200000">
            <a:off x="3124902" y="5298466"/>
            <a:ext cx="736270" cy="356259"/>
          </a:xfrm>
          <a:prstGeom prst="triangle">
            <a:avLst/>
          </a:prstGeom>
          <a:solidFill>
            <a:srgbClr val="F8A0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Oval 27">
            <a:extLst>
              <a:ext uri="{FF2B5EF4-FFF2-40B4-BE49-F238E27FC236}">
                <a16:creationId xmlns:a16="http://schemas.microsoft.com/office/drawing/2014/main" id="{4AB6D576-58A6-C1AE-7224-060729032C21}"/>
              </a:ext>
            </a:extLst>
          </p:cNvPr>
          <p:cNvSpPr/>
          <p:nvPr/>
        </p:nvSpPr>
        <p:spPr>
          <a:xfrm>
            <a:off x="2705486" y="1145519"/>
            <a:ext cx="1656000" cy="1656000"/>
          </a:xfrm>
          <a:prstGeom prst="ellipse">
            <a:avLst/>
          </a:prstGeom>
          <a:solidFill>
            <a:srgbClr val="FFEB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Oval 28">
            <a:extLst>
              <a:ext uri="{FF2B5EF4-FFF2-40B4-BE49-F238E27FC236}">
                <a16:creationId xmlns:a16="http://schemas.microsoft.com/office/drawing/2014/main" id="{2487FAB6-4F01-71F3-10C3-05688A6A8471}"/>
              </a:ext>
            </a:extLst>
          </p:cNvPr>
          <p:cNvSpPr/>
          <p:nvPr/>
        </p:nvSpPr>
        <p:spPr>
          <a:xfrm>
            <a:off x="4288721" y="3875459"/>
            <a:ext cx="1656000" cy="1656000"/>
          </a:xfrm>
          <a:prstGeom prst="ellipse">
            <a:avLst/>
          </a:prstGeom>
          <a:solidFill>
            <a:srgbClr val="FFEB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Oval 29">
            <a:extLst>
              <a:ext uri="{FF2B5EF4-FFF2-40B4-BE49-F238E27FC236}">
                <a16:creationId xmlns:a16="http://schemas.microsoft.com/office/drawing/2014/main" id="{EF0CFB64-BD43-4144-EE89-A01001569EA5}"/>
              </a:ext>
            </a:extLst>
          </p:cNvPr>
          <p:cNvSpPr/>
          <p:nvPr/>
        </p:nvSpPr>
        <p:spPr>
          <a:xfrm>
            <a:off x="1082298" y="3875459"/>
            <a:ext cx="1656000" cy="1656000"/>
          </a:xfrm>
          <a:prstGeom prst="ellipse">
            <a:avLst/>
          </a:prstGeom>
          <a:solidFill>
            <a:srgbClr val="FFEB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2" name="Graphic 31" descr="Scales of justice with solid fill">
            <a:extLst>
              <a:ext uri="{FF2B5EF4-FFF2-40B4-BE49-F238E27FC236}">
                <a16:creationId xmlns:a16="http://schemas.microsoft.com/office/drawing/2014/main" id="{B9375575-135E-17F8-4F34-F7FCDED408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53098" y="4246259"/>
            <a:ext cx="914400" cy="914400"/>
          </a:xfrm>
          <a:prstGeom prst="rect">
            <a:avLst/>
          </a:prstGeom>
        </p:spPr>
      </p:pic>
      <p:pic>
        <p:nvPicPr>
          <p:cNvPr id="34" name="Graphic 33" descr="Badge Tick with solid fill">
            <a:extLst>
              <a:ext uri="{FF2B5EF4-FFF2-40B4-BE49-F238E27FC236}">
                <a16:creationId xmlns:a16="http://schemas.microsoft.com/office/drawing/2014/main" id="{330E50EB-A95E-E48E-6587-BBC3790DC8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80591" y="4246259"/>
            <a:ext cx="914400" cy="914400"/>
          </a:xfrm>
          <a:prstGeom prst="rect">
            <a:avLst/>
          </a:prstGeom>
        </p:spPr>
      </p:pic>
      <p:pic>
        <p:nvPicPr>
          <p:cNvPr id="37" name="Graphic 36" descr="Bullseye with solid fill">
            <a:extLst>
              <a:ext uri="{FF2B5EF4-FFF2-40B4-BE49-F238E27FC236}">
                <a16:creationId xmlns:a16="http://schemas.microsoft.com/office/drawing/2014/main" id="{33243EA9-E067-1CEF-D366-543CCFCADC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76947" y="1468066"/>
            <a:ext cx="914400" cy="914400"/>
          </a:xfrm>
          <a:prstGeom prst="rect">
            <a:avLst/>
          </a:prstGeom>
        </p:spPr>
      </p:pic>
    </p:spTree>
    <p:extLst>
      <p:ext uri="{BB962C8B-B14F-4D97-AF65-F5344CB8AC3E}">
        <p14:creationId xmlns:p14="http://schemas.microsoft.com/office/powerpoint/2010/main" val="2159132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5" grpId="0"/>
      <p:bldP spid="10" grpId="0"/>
      <p:bldP spid="12" grpId="0"/>
      <p:bldP spid="13" grpId="0"/>
    </p:bldLst>
  </p:timing>
</p:sld>
</file>

<file path=ppt/slides/slide96.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a:extLst>
            <a:ext uri="{FF2B5EF4-FFF2-40B4-BE49-F238E27FC236}">
              <a16:creationId xmlns:a16="http://schemas.microsoft.com/office/drawing/2014/main" id="{9C41489B-A733-D581-8C15-3998E3A9FBE2}"/>
            </a:ext>
          </a:extLst>
        </p:cNvPr>
        <p:cNvGrpSpPr/>
        <p:nvPr/>
      </p:nvGrpSpPr>
      <p:grpSpPr>
        <a:xfrm>
          <a:off x="0" y="0"/>
          <a:ext cx="0" cy="0"/>
          <a:chOff x="0" y="0"/>
          <a:chExt cx="0" cy="0"/>
        </a:xfrm>
      </p:grpSpPr>
      <p:sp>
        <p:nvSpPr>
          <p:cNvPr id="9" name="Title 14">
            <a:extLst>
              <a:ext uri="{FF2B5EF4-FFF2-40B4-BE49-F238E27FC236}">
                <a16:creationId xmlns:a16="http://schemas.microsoft.com/office/drawing/2014/main" id="{B8E938BB-3F6A-7E7D-2C19-6F358B9F6F0B}"/>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6000"/>
                    <a:lumOff val="24000"/>
                  </a:schemeClr>
                </a:solidFill>
                <a:latin typeface="Arial"/>
                <a:cs typeface="Arial"/>
              </a:rPr>
              <a:t>What is critical appraisal?</a:t>
            </a:r>
            <a:endParaRPr lang="en-US" sz="1400">
              <a:solidFill>
                <a:schemeClr val="tx1">
                  <a:lumMod val="76000"/>
                  <a:lumOff val="24000"/>
                </a:schemeClr>
              </a:solidFill>
              <a:latin typeface="Arial"/>
              <a:cs typeface="Arial"/>
            </a:endParaRPr>
          </a:p>
        </p:txBody>
      </p:sp>
      <p:grpSp>
        <p:nvGrpSpPr>
          <p:cNvPr id="16" name="Group 15">
            <a:extLst>
              <a:ext uri="{FF2B5EF4-FFF2-40B4-BE49-F238E27FC236}">
                <a16:creationId xmlns:a16="http://schemas.microsoft.com/office/drawing/2014/main" id="{E8AD8B30-DC11-1940-FEB6-2B4BB8278D65}"/>
              </a:ext>
            </a:extLst>
          </p:cNvPr>
          <p:cNvGrpSpPr/>
          <p:nvPr/>
        </p:nvGrpSpPr>
        <p:grpSpPr>
          <a:xfrm>
            <a:off x="6544420" y="3068776"/>
            <a:ext cx="5259640" cy="2862322"/>
            <a:chOff x="6544420" y="2846353"/>
            <a:chExt cx="5259640" cy="2862322"/>
          </a:xfrm>
        </p:grpSpPr>
        <p:sp>
          <p:nvSpPr>
            <p:cNvPr id="3" name="TextBox 2">
              <a:extLst>
                <a:ext uri="{FF2B5EF4-FFF2-40B4-BE49-F238E27FC236}">
                  <a16:creationId xmlns:a16="http://schemas.microsoft.com/office/drawing/2014/main" id="{20423E44-D561-C77E-5DCE-C2951FB4BD30}"/>
                </a:ext>
              </a:extLst>
            </p:cNvPr>
            <p:cNvSpPr txBox="1"/>
            <p:nvPr/>
          </p:nvSpPr>
          <p:spPr>
            <a:xfrm>
              <a:off x="8425014" y="2846353"/>
              <a:ext cx="3379046" cy="2862322"/>
            </a:xfrm>
            <a:prstGeom prst="rect">
              <a:avLst/>
            </a:prstGeom>
            <a:noFill/>
          </p:spPr>
          <p:txBody>
            <a:bodyPr wrap="square" lIns="91440" tIns="45720" rIns="91440" bIns="45720" rtlCol="0" anchor="t">
              <a:spAutoFit/>
            </a:bodyPr>
            <a:lstStyle/>
            <a:p>
              <a:r>
                <a:rPr lang="en-US" sz="2000">
                  <a:solidFill>
                    <a:schemeClr val="tx1">
                      <a:lumMod val="75000"/>
                      <a:lumOff val="25000"/>
                    </a:schemeClr>
                  </a:solidFill>
                  <a:latin typeface="Arial"/>
                  <a:cs typeface="Arial"/>
                </a:rPr>
                <a:t>Are the results applicable to your patient, population, problem? Is it relevant to your research question?</a:t>
              </a:r>
            </a:p>
            <a:p>
              <a:endParaRPr lang="en-US" sz="2000">
                <a:solidFill>
                  <a:schemeClr val="tx1">
                    <a:lumMod val="75000"/>
                    <a:lumOff val="25000"/>
                  </a:schemeClr>
                </a:solidFill>
                <a:latin typeface="Arial"/>
                <a:cs typeface="Arial"/>
              </a:endParaRPr>
            </a:p>
            <a:p>
              <a:r>
                <a:rPr lang="en-US" sz="2000">
                  <a:solidFill>
                    <a:schemeClr val="tx1">
                      <a:lumMod val="75000"/>
                      <a:lumOff val="25000"/>
                    </a:schemeClr>
                  </a:solidFill>
                  <a:latin typeface="Arial"/>
                  <a:cs typeface="Arial"/>
                </a:rPr>
                <a:t>What is the impact and importance of the findings? What real-world value does the research hold. </a:t>
              </a:r>
            </a:p>
          </p:txBody>
        </p:sp>
        <p:grpSp>
          <p:nvGrpSpPr>
            <p:cNvPr id="8" name="Group 7">
              <a:extLst>
                <a:ext uri="{FF2B5EF4-FFF2-40B4-BE49-F238E27FC236}">
                  <a16:creationId xmlns:a16="http://schemas.microsoft.com/office/drawing/2014/main" id="{F221A3C3-E97B-EA2A-F618-0F84BE797D23}"/>
                </a:ext>
              </a:extLst>
            </p:cNvPr>
            <p:cNvGrpSpPr/>
            <p:nvPr/>
          </p:nvGrpSpPr>
          <p:grpSpPr>
            <a:xfrm>
              <a:off x="6544420" y="2846353"/>
              <a:ext cx="1656000" cy="2309904"/>
              <a:chOff x="1082298" y="3875459"/>
              <a:chExt cx="1656000" cy="2309904"/>
            </a:xfrm>
          </p:grpSpPr>
          <p:grpSp>
            <p:nvGrpSpPr>
              <p:cNvPr id="7" name="Group 6">
                <a:extLst>
                  <a:ext uri="{FF2B5EF4-FFF2-40B4-BE49-F238E27FC236}">
                    <a16:creationId xmlns:a16="http://schemas.microsoft.com/office/drawing/2014/main" id="{C10FA41A-31E1-D1F8-6FFC-8B8501DB3B79}"/>
                  </a:ext>
                </a:extLst>
              </p:cNvPr>
              <p:cNvGrpSpPr/>
              <p:nvPr/>
            </p:nvGrpSpPr>
            <p:grpSpPr>
              <a:xfrm>
                <a:off x="1082298" y="3875459"/>
                <a:ext cx="1656000" cy="2309904"/>
                <a:chOff x="1082298" y="3875459"/>
                <a:chExt cx="1656000" cy="2309904"/>
              </a:xfrm>
            </p:grpSpPr>
            <p:sp>
              <p:nvSpPr>
                <p:cNvPr id="13" name="TextBox 12">
                  <a:extLst>
                    <a:ext uri="{FF2B5EF4-FFF2-40B4-BE49-F238E27FC236}">
                      <a16:creationId xmlns:a16="http://schemas.microsoft.com/office/drawing/2014/main" id="{8D1714B8-BD47-293B-D0A8-0A22D6FC8B9F}"/>
                    </a:ext>
                  </a:extLst>
                </p:cNvPr>
                <p:cNvSpPr txBox="1"/>
                <p:nvPr/>
              </p:nvSpPr>
              <p:spPr>
                <a:xfrm>
                  <a:off x="1185127" y="5539032"/>
                  <a:ext cx="1450344" cy="646331"/>
                </a:xfrm>
                <a:prstGeom prst="rect">
                  <a:avLst/>
                </a:prstGeom>
                <a:noFill/>
              </p:spPr>
              <p:txBody>
                <a:bodyPr wrap="square" lIns="91440" tIns="45720" rIns="91440" bIns="45720" rtlCol="0" anchor="t">
                  <a:spAutoFit/>
                </a:bodyPr>
                <a:lstStyle/>
                <a:p>
                  <a:pPr algn="ctr"/>
                  <a:r>
                    <a:rPr lang="en-NZ" sz="1800" b="1">
                      <a:solidFill>
                        <a:schemeClr val="tx1">
                          <a:lumMod val="75000"/>
                          <a:lumOff val="25000"/>
                        </a:schemeClr>
                      </a:solidFill>
                      <a:latin typeface="Arial"/>
                      <a:cs typeface="Arial"/>
                    </a:rPr>
                    <a:t>Value and </a:t>
                  </a:r>
                  <a:br>
                    <a:rPr lang="en-NZ" sz="1800" b="1">
                      <a:solidFill>
                        <a:schemeClr val="tx1">
                          <a:lumMod val="75000"/>
                          <a:lumOff val="25000"/>
                        </a:schemeClr>
                      </a:solidFill>
                      <a:latin typeface="Arial"/>
                      <a:cs typeface="Arial"/>
                    </a:rPr>
                  </a:br>
                  <a:r>
                    <a:rPr lang="en-NZ" sz="1800" b="1">
                      <a:solidFill>
                        <a:schemeClr val="tx1">
                          <a:lumMod val="75000"/>
                          <a:lumOff val="25000"/>
                        </a:schemeClr>
                      </a:solidFill>
                      <a:latin typeface="Arial"/>
                      <a:cs typeface="Arial"/>
                    </a:rPr>
                    <a:t>relevance</a:t>
                  </a:r>
                  <a:endParaRPr lang="en-NZ">
                    <a:solidFill>
                      <a:schemeClr val="tx1">
                        <a:lumMod val="75000"/>
                        <a:lumOff val="25000"/>
                      </a:schemeClr>
                    </a:solidFill>
                    <a:latin typeface="Arial"/>
                    <a:cs typeface="Arial"/>
                  </a:endParaRPr>
                </a:p>
              </p:txBody>
            </p:sp>
            <p:sp>
              <p:nvSpPr>
                <p:cNvPr id="30" name="Oval 29">
                  <a:extLst>
                    <a:ext uri="{FF2B5EF4-FFF2-40B4-BE49-F238E27FC236}">
                      <a16:creationId xmlns:a16="http://schemas.microsoft.com/office/drawing/2014/main" id="{964A2DD8-67AF-DDA6-44CD-D97087CE814A}"/>
                    </a:ext>
                  </a:extLst>
                </p:cNvPr>
                <p:cNvSpPr/>
                <p:nvPr/>
              </p:nvSpPr>
              <p:spPr>
                <a:xfrm>
                  <a:off x="1082298" y="3875459"/>
                  <a:ext cx="1656000" cy="1656000"/>
                </a:xfrm>
                <a:prstGeom prst="ellipse">
                  <a:avLst/>
                </a:prstGeom>
                <a:solidFill>
                  <a:srgbClr val="FFEB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pic>
            <p:nvPicPr>
              <p:cNvPr id="32" name="Graphic 31" descr="Scales of justice with solid fill">
                <a:extLst>
                  <a:ext uri="{FF2B5EF4-FFF2-40B4-BE49-F238E27FC236}">
                    <a16:creationId xmlns:a16="http://schemas.microsoft.com/office/drawing/2014/main" id="{1374C2B9-3BD9-9A00-625D-1E199475BA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3098" y="4246259"/>
                <a:ext cx="914400" cy="914400"/>
              </a:xfrm>
              <a:prstGeom prst="rect">
                <a:avLst/>
              </a:prstGeom>
            </p:spPr>
          </p:pic>
        </p:grpSp>
      </p:grpSp>
      <p:grpSp>
        <p:nvGrpSpPr>
          <p:cNvPr id="15" name="Group 14">
            <a:extLst>
              <a:ext uri="{FF2B5EF4-FFF2-40B4-BE49-F238E27FC236}">
                <a16:creationId xmlns:a16="http://schemas.microsoft.com/office/drawing/2014/main" id="{9D697BD9-9F52-E046-5E44-98EEC11CB43A}"/>
              </a:ext>
            </a:extLst>
          </p:cNvPr>
          <p:cNvGrpSpPr/>
          <p:nvPr/>
        </p:nvGrpSpPr>
        <p:grpSpPr>
          <a:xfrm>
            <a:off x="412130" y="3068776"/>
            <a:ext cx="5740899" cy="2327269"/>
            <a:chOff x="412130" y="2846353"/>
            <a:chExt cx="5740899" cy="2327269"/>
          </a:xfrm>
        </p:grpSpPr>
        <p:sp>
          <p:nvSpPr>
            <p:cNvPr id="14" name="TextBox 13">
              <a:extLst>
                <a:ext uri="{FF2B5EF4-FFF2-40B4-BE49-F238E27FC236}">
                  <a16:creationId xmlns:a16="http://schemas.microsoft.com/office/drawing/2014/main" id="{F7965865-B003-3B25-D021-C9D3825E6B1A}"/>
                </a:ext>
              </a:extLst>
            </p:cNvPr>
            <p:cNvSpPr txBox="1"/>
            <p:nvPr/>
          </p:nvSpPr>
          <p:spPr>
            <a:xfrm>
              <a:off x="2526989" y="2846353"/>
              <a:ext cx="3626040" cy="2246769"/>
            </a:xfrm>
            <a:prstGeom prst="rect">
              <a:avLst/>
            </a:prstGeom>
            <a:noFill/>
          </p:spPr>
          <p:txBody>
            <a:bodyPr wrap="square" lIns="91440" tIns="45720" rIns="91440" bIns="45720" rtlCol="0" anchor="t">
              <a:spAutoFit/>
            </a:bodyPr>
            <a:lstStyle/>
            <a:p>
              <a:r>
                <a:rPr lang="en-US" sz="2000">
                  <a:solidFill>
                    <a:schemeClr val="tx1">
                      <a:lumMod val="75000"/>
                      <a:lumOff val="25000"/>
                    </a:schemeClr>
                  </a:solidFill>
                  <a:latin typeface="Arial"/>
                  <a:cs typeface="Arial"/>
                </a:rPr>
                <a:t>Has the research been conducted in a way that minimizes bias? </a:t>
              </a:r>
            </a:p>
            <a:p>
              <a:br>
                <a:rPr lang="en-US" sz="2000">
                  <a:solidFill>
                    <a:schemeClr val="tx1">
                      <a:lumMod val="75000"/>
                      <a:lumOff val="25000"/>
                    </a:schemeClr>
                  </a:solidFill>
                  <a:latin typeface="Arial"/>
                  <a:cs typeface="Arial"/>
                </a:rPr>
              </a:br>
              <a:r>
                <a:rPr lang="en-US" sz="2000">
                  <a:solidFill>
                    <a:schemeClr val="tx1">
                      <a:lumMod val="75000"/>
                      <a:lumOff val="25000"/>
                    </a:schemeClr>
                  </a:solidFill>
                  <a:latin typeface="Arial"/>
                  <a:cs typeface="Arial"/>
                </a:rPr>
                <a:t>Is it trustworthy, has it been funded by an interested party, </a:t>
              </a:r>
              <a:r>
                <a:rPr lang="en-US" sz="2000" err="1">
                  <a:solidFill>
                    <a:schemeClr val="tx1">
                      <a:lumMod val="75000"/>
                      <a:lumOff val="25000"/>
                    </a:schemeClr>
                  </a:solidFill>
                  <a:latin typeface="Arial"/>
                  <a:cs typeface="Arial"/>
                </a:rPr>
                <a:t>etc</a:t>
              </a:r>
              <a:r>
                <a:rPr lang="en-US" sz="2000">
                  <a:solidFill>
                    <a:schemeClr val="tx1">
                      <a:lumMod val="75000"/>
                      <a:lumOff val="25000"/>
                    </a:schemeClr>
                  </a:solidFill>
                  <a:latin typeface="Arial"/>
                  <a:cs typeface="Arial"/>
                </a:rPr>
                <a:t>?</a:t>
              </a:r>
            </a:p>
          </p:txBody>
        </p:sp>
        <p:grpSp>
          <p:nvGrpSpPr>
            <p:cNvPr id="2" name="Group 1">
              <a:extLst>
                <a:ext uri="{FF2B5EF4-FFF2-40B4-BE49-F238E27FC236}">
                  <a16:creationId xmlns:a16="http://schemas.microsoft.com/office/drawing/2014/main" id="{E6F632A3-DB66-7A9C-18B5-FE2CAAEBDF3C}"/>
                </a:ext>
              </a:extLst>
            </p:cNvPr>
            <p:cNvGrpSpPr/>
            <p:nvPr/>
          </p:nvGrpSpPr>
          <p:grpSpPr>
            <a:xfrm>
              <a:off x="412130" y="2846353"/>
              <a:ext cx="1963938" cy="2327269"/>
              <a:chOff x="4174872" y="3875459"/>
              <a:chExt cx="1963938" cy="2327269"/>
            </a:xfrm>
          </p:grpSpPr>
          <p:sp>
            <p:nvSpPr>
              <p:cNvPr id="12" name="TextBox 11">
                <a:extLst>
                  <a:ext uri="{FF2B5EF4-FFF2-40B4-BE49-F238E27FC236}">
                    <a16:creationId xmlns:a16="http://schemas.microsoft.com/office/drawing/2014/main" id="{78ECC4AE-C7F0-CDFC-5FF5-6DD229318627}"/>
                  </a:ext>
                </a:extLst>
              </p:cNvPr>
              <p:cNvSpPr txBox="1"/>
              <p:nvPr/>
            </p:nvSpPr>
            <p:spPr>
              <a:xfrm>
                <a:off x="4174872" y="5556397"/>
                <a:ext cx="1963938" cy="646331"/>
              </a:xfrm>
              <a:prstGeom prst="rect">
                <a:avLst/>
              </a:prstGeom>
              <a:noFill/>
            </p:spPr>
            <p:txBody>
              <a:bodyPr wrap="square" lIns="91440" tIns="45720" rIns="91440" bIns="45720" rtlCol="0" anchor="t">
                <a:spAutoFit/>
              </a:bodyPr>
              <a:lstStyle/>
              <a:p>
                <a:pPr algn="ctr"/>
                <a:r>
                  <a:rPr lang="en-NZ" sz="1800" b="1">
                    <a:solidFill>
                      <a:schemeClr val="tx1">
                        <a:lumMod val="75000"/>
                        <a:lumOff val="25000"/>
                      </a:schemeClr>
                    </a:solidFill>
                    <a:latin typeface="Arial"/>
                    <a:cs typeface="Arial"/>
                  </a:rPr>
                  <a:t>Trustworthiness of results</a:t>
                </a:r>
                <a:endParaRPr lang="en-NZ">
                  <a:solidFill>
                    <a:schemeClr val="tx1">
                      <a:lumMod val="75000"/>
                      <a:lumOff val="25000"/>
                    </a:schemeClr>
                  </a:solidFill>
                  <a:latin typeface="Arial"/>
                  <a:cs typeface="Arial"/>
                </a:endParaRPr>
              </a:p>
            </p:txBody>
          </p:sp>
          <p:sp>
            <p:nvSpPr>
              <p:cNvPr id="29" name="Oval 28">
                <a:extLst>
                  <a:ext uri="{FF2B5EF4-FFF2-40B4-BE49-F238E27FC236}">
                    <a16:creationId xmlns:a16="http://schemas.microsoft.com/office/drawing/2014/main" id="{DACF4D4D-F071-13AC-7AB0-626DE94D348C}"/>
                  </a:ext>
                </a:extLst>
              </p:cNvPr>
              <p:cNvSpPr/>
              <p:nvPr/>
            </p:nvSpPr>
            <p:spPr>
              <a:xfrm>
                <a:off x="4328841" y="3875459"/>
                <a:ext cx="1656000" cy="1656000"/>
              </a:xfrm>
              <a:prstGeom prst="ellipse">
                <a:avLst/>
              </a:prstGeom>
              <a:solidFill>
                <a:srgbClr val="FFEB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4" name="Graphic 33" descr="Badge Tick with solid fill">
                <a:extLst>
                  <a:ext uri="{FF2B5EF4-FFF2-40B4-BE49-F238E27FC236}">
                    <a16:creationId xmlns:a16="http://schemas.microsoft.com/office/drawing/2014/main" id="{F4948EB0-1A7E-B1D1-E782-467758FF31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99641" y="4246259"/>
                <a:ext cx="914400" cy="914400"/>
              </a:xfrm>
              <a:prstGeom prst="rect">
                <a:avLst/>
              </a:prstGeom>
            </p:spPr>
          </p:pic>
        </p:grpSp>
      </p:grpSp>
      <p:grpSp>
        <p:nvGrpSpPr>
          <p:cNvPr id="6" name="Group 5">
            <a:extLst>
              <a:ext uri="{FF2B5EF4-FFF2-40B4-BE49-F238E27FC236}">
                <a16:creationId xmlns:a16="http://schemas.microsoft.com/office/drawing/2014/main" id="{780768D8-8626-37D7-2D7F-B54442F0408F}"/>
              </a:ext>
            </a:extLst>
          </p:cNvPr>
          <p:cNvGrpSpPr/>
          <p:nvPr/>
        </p:nvGrpSpPr>
        <p:grpSpPr>
          <a:xfrm>
            <a:off x="13026376" y="1518237"/>
            <a:ext cx="1656000" cy="2032166"/>
            <a:chOff x="2705486" y="1145519"/>
            <a:chExt cx="1656000" cy="2032166"/>
          </a:xfrm>
        </p:grpSpPr>
        <p:sp>
          <p:nvSpPr>
            <p:cNvPr id="10" name="TextBox 9">
              <a:extLst>
                <a:ext uri="{FF2B5EF4-FFF2-40B4-BE49-F238E27FC236}">
                  <a16:creationId xmlns:a16="http://schemas.microsoft.com/office/drawing/2014/main" id="{C63E185B-97D5-132E-AF95-AFAEA76F7156}"/>
                </a:ext>
              </a:extLst>
            </p:cNvPr>
            <p:cNvSpPr txBox="1"/>
            <p:nvPr/>
          </p:nvSpPr>
          <p:spPr>
            <a:xfrm>
              <a:off x="2789959" y="2808353"/>
              <a:ext cx="1487054" cy="369332"/>
            </a:xfrm>
            <a:prstGeom prst="rect">
              <a:avLst/>
            </a:prstGeom>
            <a:noFill/>
          </p:spPr>
          <p:txBody>
            <a:bodyPr wrap="square" lIns="91440" tIns="45720" rIns="91440" bIns="45720" rtlCol="0" anchor="t">
              <a:spAutoFit/>
            </a:bodyPr>
            <a:lstStyle/>
            <a:p>
              <a:pPr algn="ctr"/>
              <a:r>
                <a:rPr lang="en-NZ" b="1">
                  <a:solidFill>
                    <a:schemeClr val="tx1">
                      <a:lumMod val="75000"/>
                      <a:lumOff val="25000"/>
                    </a:schemeClr>
                  </a:solidFill>
                  <a:latin typeface="Arial"/>
                  <a:cs typeface="Arial"/>
                </a:rPr>
                <a:t>Validity</a:t>
              </a:r>
              <a:endParaRPr lang="en-NZ">
                <a:solidFill>
                  <a:schemeClr val="tx1">
                    <a:lumMod val="75000"/>
                    <a:lumOff val="25000"/>
                  </a:schemeClr>
                </a:solidFill>
                <a:latin typeface="Arial"/>
                <a:cs typeface="Arial"/>
              </a:endParaRPr>
            </a:p>
          </p:txBody>
        </p:sp>
        <p:sp>
          <p:nvSpPr>
            <p:cNvPr id="28" name="Oval 27">
              <a:extLst>
                <a:ext uri="{FF2B5EF4-FFF2-40B4-BE49-F238E27FC236}">
                  <a16:creationId xmlns:a16="http://schemas.microsoft.com/office/drawing/2014/main" id="{4455324B-1C35-AE8A-4354-A5F65FD60F7A}"/>
                </a:ext>
              </a:extLst>
            </p:cNvPr>
            <p:cNvSpPr/>
            <p:nvPr/>
          </p:nvSpPr>
          <p:spPr>
            <a:xfrm>
              <a:off x="2705486" y="1145519"/>
              <a:ext cx="1656000" cy="1656000"/>
            </a:xfrm>
            <a:prstGeom prst="ellipse">
              <a:avLst/>
            </a:prstGeom>
            <a:solidFill>
              <a:srgbClr val="FFEB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7" name="Graphic 36" descr="Bullseye with solid fill">
              <a:extLst>
                <a:ext uri="{FF2B5EF4-FFF2-40B4-BE49-F238E27FC236}">
                  <a16:creationId xmlns:a16="http://schemas.microsoft.com/office/drawing/2014/main" id="{996E044F-0486-3849-E003-91AD87C47D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76947" y="1468066"/>
              <a:ext cx="914400" cy="914400"/>
            </a:xfrm>
            <a:prstGeom prst="rect">
              <a:avLst/>
            </a:prstGeom>
          </p:spPr>
        </p:pic>
      </p:grpSp>
      <p:sp>
        <p:nvSpPr>
          <p:cNvPr id="11" name="TextBox 10">
            <a:extLst>
              <a:ext uri="{FF2B5EF4-FFF2-40B4-BE49-F238E27FC236}">
                <a16:creationId xmlns:a16="http://schemas.microsoft.com/office/drawing/2014/main" id="{9C398EF0-8C03-04B0-A76F-8EE8A515B54A}"/>
              </a:ext>
            </a:extLst>
          </p:cNvPr>
          <p:cNvSpPr txBox="1"/>
          <p:nvPr/>
        </p:nvSpPr>
        <p:spPr>
          <a:xfrm>
            <a:off x="12615130" y="3669502"/>
            <a:ext cx="3626040" cy="1323439"/>
          </a:xfrm>
          <a:prstGeom prst="rect">
            <a:avLst/>
          </a:prstGeom>
          <a:noFill/>
        </p:spPr>
        <p:txBody>
          <a:bodyPr wrap="square" lIns="91440" tIns="45720" rIns="91440" bIns="45720" rtlCol="0" anchor="t">
            <a:spAutoFit/>
          </a:bodyPr>
          <a:lstStyle/>
          <a:p>
            <a:r>
              <a:rPr lang="en-US" sz="2000">
                <a:solidFill>
                  <a:schemeClr val="tx1">
                    <a:lumMod val="75000"/>
                    <a:lumOff val="25000"/>
                  </a:schemeClr>
                </a:solidFill>
                <a:highlight>
                  <a:srgbClr val="FFFF00"/>
                </a:highlight>
                <a:latin typeface="Arial"/>
                <a:cs typeface="Arial"/>
              </a:rPr>
              <a:t>Do you have questions for validity? Can you change these bubbles to address the most pertinent questions?</a:t>
            </a:r>
          </a:p>
        </p:txBody>
      </p:sp>
      <p:sp>
        <p:nvSpPr>
          <p:cNvPr id="5" name="TextBox 4">
            <a:extLst>
              <a:ext uri="{FF2B5EF4-FFF2-40B4-BE49-F238E27FC236}">
                <a16:creationId xmlns:a16="http://schemas.microsoft.com/office/drawing/2014/main" id="{0BB6626E-D319-7575-AD10-C2A92F747A32}"/>
              </a:ext>
            </a:extLst>
          </p:cNvPr>
          <p:cNvSpPr txBox="1"/>
          <p:nvPr/>
        </p:nvSpPr>
        <p:spPr>
          <a:xfrm>
            <a:off x="411406" y="1149325"/>
            <a:ext cx="11059064" cy="1384995"/>
          </a:xfrm>
          <a:prstGeom prst="rect">
            <a:avLst/>
          </a:prstGeom>
          <a:noFill/>
        </p:spPr>
        <p:txBody>
          <a:bodyPr wrap="square" lIns="91440" tIns="45720" rIns="91440" bIns="45720" rtlCol="0" anchor="t">
            <a:spAutoFit/>
          </a:bodyPr>
          <a:lstStyle/>
          <a:p>
            <a:r>
              <a:rPr lang="en-NZ" sz="2800">
                <a:solidFill>
                  <a:schemeClr val="tx1">
                    <a:lumMod val="75000"/>
                    <a:lumOff val="25000"/>
                  </a:schemeClr>
                </a:solidFill>
                <a:latin typeface="Arial"/>
                <a:cs typeface="Arial"/>
              </a:rPr>
              <a:t>The process of </a:t>
            </a:r>
            <a:r>
              <a:rPr lang="en-NZ" sz="2800" b="1">
                <a:solidFill>
                  <a:srgbClr val="CC7C06"/>
                </a:solidFill>
                <a:latin typeface="Arial"/>
                <a:cs typeface="Arial"/>
              </a:rPr>
              <a:t>assessing </a:t>
            </a:r>
            <a:r>
              <a:rPr lang="en-NZ" sz="2800">
                <a:solidFill>
                  <a:srgbClr val="CC7C06"/>
                </a:solidFill>
                <a:latin typeface="Arial"/>
                <a:cs typeface="Arial"/>
              </a:rPr>
              <a:t>and</a:t>
            </a:r>
            <a:r>
              <a:rPr lang="en-NZ" sz="2800" b="1">
                <a:solidFill>
                  <a:srgbClr val="CC7C06"/>
                </a:solidFill>
                <a:latin typeface="Arial"/>
                <a:cs typeface="Arial"/>
              </a:rPr>
              <a:t> interpreting </a:t>
            </a:r>
            <a:r>
              <a:rPr lang="en-NZ" sz="2800">
                <a:solidFill>
                  <a:srgbClr val="CC7C06"/>
                </a:solidFill>
                <a:latin typeface="Arial"/>
                <a:cs typeface="Arial"/>
              </a:rPr>
              <a:t>evidence</a:t>
            </a:r>
            <a:r>
              <a:rPr lang="en-NZ" sz="2800">
                <a:solidFill>
                  <a:schemeClr val="tx1">
                    <a:lumMod val="75000"/>
                    <a:lumOff val="25000"/>
                  </a:schemeClr>
                </a:solidFill>
                <a:latin typeface="Arial"/>
                <a:cs typeface="Arial"/>
              </a:rPr>
              <a:t> by systematically considering its </a:t>
            </a:r>
            <a:r>
              <a:rPr lang="en-NZ" sz="2800" b="1">
                <a:solidFill>
                  <a:srgbClr val="CC7C06"/>
                </a:solidFill>
                <a:latin typeface="Arial"/>
                <a:cs typeface="Arial"/>
              </a:rPr>
              <a:t>validity</a:t>
            </a:r>
            <a:r>
              <a:rPr lang="en-NZ" sz="2800">
                <a:solidFill>
                  <a:srgbClr val="CC7C06"/>
                </a:solidFill>
                <a:latin typeface="Arial"/>
                <a:cs typeface="Arial"/>
              </a:rPr>
              <a:t>, </a:t>
            </a:r>
            <a:r>
              <a:rPr lang="en-NZ" sz="2800" b="1">
                <a:solidFill>
                  <a:srgbClr val="CC7C06"/>
                </a:solidFill>
                <a:latin typeface="Arial"/>
                <a:cs typeface="Arial"/>
              </a:rPr>
              <a:t>results</a:t>
            </a:r>
            <a:r>
              <a:rPr lang="en-NZ" sz="2800">
                <a:solidFill>
                  <a:srgbClr val="CC7C06"/>
                </a:solidFill>
                <a:latin typeface="Arial"/>
                <a:cs typeface="Arial"/>
              </a:rPr>
              <a:t> and </a:t>
            </a:r>
            <a:r>
              <a:rPr lang="en-NZ" sz="2800" b="1">
                <a:solidFill>
                  <a:srgbClr val="CC7C06"/>
                </a:solidFill>
                <a:latin typeface="Arial"/>
                <a:cs typeface="Arial"/>
              </a:rPr>
              <a:t>relevance</a:t>
            </a:r>
            <a:r>
              <a:rPr lang="en-NZ" sz="2800">
                <a:solidFill>
                  <a:schemeClr val="tx1">
                    <a:lumMod val="75000"/>
                    <a:lumOff val="25000"/>
                  </a:schemeClr>
                </a:solidFill>
                <a:latin typeface="Arial"/>
                <a:cs typeface="Arial"/>
              </a:rPr>
              <a:t> to an individual’s own clinical work.</a:t>
            </a:r>
            <a:endParaRPr lang="en-US" sz="2800">
              <a:solidFill>
                <a:schemeClr val="tx1">
                  <a:lumMod val="75000"/>
                  <a:lumOff val="25000"/>
                </a:schemeClr>
              </a:solidFill>
              <a:latin typeface="Arial"/>
              <a:cs typeface="Arial"/>
            </a:endParaRPr>
          </a:p>
        </p:txBody>
      </p:sp>
      <p:grpSp>
        <p:nvGrpSpPr>
          <p:cNvPr id="17" name="Group 16">
            <a:extLst>
              <a:ext uri="{FF2B5EF4-FFF2-40B4-BE49-F238E27FC236}">
                <a16:creationId xmlns:a16="http://schemas.microsoft.com/office/drawing/2014/main" id="{96A4EC33-9A8C-D571-85DA-54BE6E2E909A}"/>
              </a:ext>
            </a:extLst>
          </p:cNvPr>
          <p:cNvGrpSpPr/>
          <p:nvPr/>
        </p:nvGrpSpPr>
        <p:grpSpPr>
          <a:xfrm>
            <a:off x="-7816" y="6224321"/>
            <a:ext cx="12221305" cy="650730"/>
            <a:chOff x="-7816" y="6224321"/>
            <a:chExt cx="12221305" cy="650730"/>
          </a:xfrm>
        </p:grpSpPr>
        <p:sp>
          <p:nvSpPr>
            <p:cNvPr id="18" name="Rectangle 17">
              <a:extLst>
                <a:ext uri="{FF2B5EF4-FFF2-40B4-BE49-F238E27FC236}">
                  <a16:creationId xmlns:a16="http://schemas.microsoft.com/office/drawing/2014/main" id="{497B8B7A-7614-24DB-AC3B-BEBF10EF9D9C}"/>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0" name="Picture 19" descr="A blue and white logo&#10;&#10;Description automatically generated">
              <a:extLst>
                <a:ext uri="{FF2B5EF4-FFF2-40B4-BE49-F238E27FC236}">
                  <a16:creationId xmlns:a16="http://schemas.microsoft.com/office/drawing/2014/main" id="{FF6CCF27-63A7-48E5-F28F-E025F7D4EAE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3221251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626ABB0-063F-C7AF-77CE-42CB03C824F6}"/>
              </a:ext>
            </a:extLst>
          </p:cNvPr>
          <p:cNvSpPr/>
          <p:nvPr/>
        </p:nvSpPr>
        <p:spPr>
          <a:xfrm>
            <a:off x="-7816" y="6215085"/>
            <a:ext cx="1219981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7" name="Picture 16" descr="A person standing next to a large cellphone&#10;&#10;Description automatically generated">
            <a:extLst>
              <a:ext uri="{FF2B5EF4-FFF2-40B4-BE49-F238E27FC236}">
                <a16:creationId xmlns:a16="http://schemas.microsoft.com/office/drawing/2014/main" id="{9458F308-5088-F943-16A5-3F46339F6D53}"/>
              </a:ext>
            </a:extLst>
          </p:cNvPr>
          <p:cNvPicPr>
            <a:picLocks noChangeAspect="1"/>
          </p:cNvPicPr>
          <p:nvPr/>
        </p:nvPicPr>
        <p:blipFill>
          <a:blip r:embed="rId3"/>
          <a:stretch>
            <a:fillRect/>
          </a:stretch>
        </p:blipFill>
        <p:spPr>
          <a:xfrm>
            <a:off x="-70595" y="572231"/>
            <a:ext cx="6285769" cy="6285769"/>
          </a:xfrm>
          <a:prstGeom prst="rect">
            <a:avLst/>
          </a:prstGeom>
        </p:spPr>
      </p:pic>
      <p:pic>
        <p:nvPicPr>
          <p:cNvPr id="11" name="Picture 10">
            <a:extLst>
              <a:ext uri="{FF2B5EF4-FFF2-40B4-BE49-F238E27FC236}">
                <a16:creationId xmlns:a16="http://schemas.microsoft.com/office/drawing/2014/main" id="{25F09533-076F-7D20-C6FF-6EB87C47F0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36314" y="6272359"/>
            <a:ext cx="1657504" cy="587687"/>
          </a:xfrm>
          <a:prstGeom prst="rect">
            <a:avLst/>
          </a:prstGeom>
          <a:noFill/>
        </p:spPr>
      </p:pic>
      <p:sp>
        <p:nvSpPr>
          <p:cNvPr id="13" name="TextBox 12">
            <a:extLst>
              <a:ext uri="{FF2B5EF4-FFF2-40B4-BE49-F238E27FC236}">
                <a16:creationId xmlns:a16="http://schemas.microsoft.com/office/drawing/2014/main" id="{0DB0D81C-2678-BC33-453B-E6AFED54E868}"/>
              </a:ext>
            </a:extLst>
          </p:cNvPr>
          <p:cNvSpPr txBox="1"/>
          <p:nvPr/>
        </p:nvSpPr>
        <p:spPr>
          <a:xfrm>
            <a:off x="4635500" y="1425685"/>
            <a:ext cx="7556499" cy="830997"/>
          </a:xfrm>
          <a:prstGeom prst="rect">
            <a:avLst/>
          </a:prstGeom>
          <a:noFill/>
        </p:spPr>
        <p:txBody>
          <a:bodyPr wrap="square" lIns="91440" tIns="45720" rIns="91440" bIns="45720" anchor="t">
            <a:spAutoFit/>
          </a:bodyPr>
          <a:lstStyle/>
          <a:p>
            <a:pPr algn="ctr"/>
            <a:r>
              <a:rPr lang="en-US" sz="2400" b="1" i="0">
                <a:solidFill>
                  <a:schemeClr val="tx1">
                    <a:lumMod val="75000"/>
                    <a:lumOff val="25000"/>
                  </a:schemeClr>
                </a:solidFill>
                <a:effectLst/>
                <a:latin typeface="Arial" panose="020B0604020202020204" pitchFamily="34" charset="0"/>
                <a:cs typeface="Arial" panose="020B0604020202020204" pitchFamily="34" charset="0"/>
              </a:rPr>
              <a:t>The interpretation/discussion section</a:t>
            </a:r>
          </a:p>
          <a:p>
            <a:pPr algn="ctr"/>
            <a:r>
              <a:rPr lang="en-US" sz="2400" b="0" i="0">
                <a:solidFill>
                  <a:srgbClr val="0D0D0D"/>
                </a:solidFill>
                <a:effectLst/>
                <a:highlight>
                  <a:srgbClr val="FFFFFF"/>
                </a:highlight>
                <a:latin typeface="Arial" panose="020B0604020202020204" pitchFamily="34" charset="0"/>
                <a:cs typeface="Arial" panose="020B0604020202020204" pitchFamily="34" charset="0"/>
              </a:rPr>
              <a:t>collating, analyzing, and summarizing </a:t>
            </a:r>
            <a:endParaRPr lang="en-US" sz="2400" b="1" i="0">
              <a:solidFill>
                <a:schemeClr val="tx1">
                  <a:lumMod val="75000"/>
                  <a:lumOff val="25000"/>
                </a:schemeClr>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7E6DBEC-F40E-8E97-A973-3DC5287253B5}"/>
              </a:ext>
            </a:extLst>
          </p:cNvPr>
          <p:cNvSpPr txBox="1"/>
          <p:nvPr/>
        </p:nvSpPr>
        <p:spPr>
          <a:xfrm>
            <a:off x="6741044" y="4268522"/>
            <a:ext cx="3728836" cy="400110"/>
          </a:xfrm>
          <a:prstGeom prst="rect">
            <a:avLst/>
          </a:prstGeom>
          <a:solidFill>
            <a:srgbClr val="FFEBC7"/>
          </a:solidFill>
        </p:spPr>
        <p:txBody>
          <a:bodyPr wrap="square" lIns="91440" tIns="45720" rIns="91440" bIns="45720" rtlCol="0" anchor="ctr">
            <a:spAutoFit/>
          </a:bodyPr>
          <a:lstStyle/>
          <a:p>
            <a:pPr algn="ctr"/>
            <a:r>
              <a:rPr lang="en-US" sz="2000">
                <a:solidFill>
                  <a:schemeClr val="tx1">
                    <a:lumMod val="75000"/>
                    <a:lumOff val="25000"/>
                  </a:schemeClr>
                </a:solidFill>
                <a:latin typeface="Arial"/>
                <a:cs typeface="Arial"/>
              </a:rPr>
              <a:t>Analyzes </a:t>
            </a:r>
            <a:r>
              <a:rPr lang="en-US" sz="2000" b="0" i="0">
                <a:solidFill>
                  <a:schemeClr val="tx1">
                    <a:lumMod val="75000"/>
                    <a:lumOff val="25000"/>
                  </a:schemeClr>
                </a:solidFill>
                <a:effectLst/>
                <a:latin typeface="Arial"/>
                <a:cs typeface="Arial"/>
              </a:rPr>
              <a:t>review results</a:t>
            </a:r>
            <a:r>
              <a:rPr lang="en-US" sz="2000">
                <a:solidFill>
                  <a:schemeClr val="tx1">
                    <a:lumMod val="75000"/>
                    <a:lumOff val="25000"/>
                  </a:schemeClr>
                </a:solidFill>
                <a:latin typeface="Arial"/>
                <a:cs typeface="Arial"/>
              </a:rPr>
              <a:t> </a:t>
            </a:r>
            <a:endParaRPr lang="en-US" sz="2000" b="0" i="0">
              <a:solidFill>
                <a:schemeClr val="tx1">
                  <a:lumMod val="75000"/>
                  <a:lumOff val="25000"/>
                </a:schemeClr>
              </a:solidFill>
              <a:effectLst/>
              <a:latin typeface="Arial"/>
              <a:cs typeface="Arial"/>
            </a:endParaRPr>
          </a:p>
        </p:txBody>
      </p:sp>
      <p:sp>
        <p:nvSpPr>
          <p:cNvPr id="7" name="TextBox 6">
            <a:extLst>
              <a:ext uri="{FF2B5EF4-FFF2-40B4-BE49-F238E27FC236}">
                <a16:creationId xmlns:a16="http://schemas.microsoft.com/office/drawing/2014/main" id="{2E5F0B10-5121-62C3-AD0B-E2DD13FF6A6C}"/>
              </a:ext>
            </a:extLst>
          </p:cNvPr>
          <p:cNvSpPr txBox="1"/>
          <p:nvPr/>
        </p:nvSpPr>
        <p:spPr>
          <a:xfrm>
            <a:off x="6741044" y="4814752"/>
            <a:ext cx="3728836" cy="400110"/>
          </a:xfrm>
          <a:prstGeom prst="rect">
            <a:avLst/>
          </a:prstGeom>
          <a:solidFill>
            <a:srgbClr val="FFEBC7"/>
          </a:solidFill>
        </p:spPr>
        <p:txBody>
          <a:bodyPr wrap="square" lIns="91440" tIns="45720" rIns="91440" bIns="45720" rtlCol="0" anchor="ctr">
            <a:spAutoFit/>
          </a:bodyPr>
          <a:lstStyle/>
          <a:p>
            <a:pPr algn="ctr"/>
            <a:r>
              <a:rPr lang="en-US" sz="2000">
                <a:solidFill>
                  <a:schemeClr val="tx1">
                    <a:lumMod val="75000"/>
                    <a:lumOff val="25000"/>
                  </a:schemeClr>
                </a:solidFill>
                <a:latin typeface="Arial"/>
                <a:cs typeface="Arial"/>
              </a:rPr>
              <a:t>Discussing </a:t>
            </a:r>
            <a:r>
              <a:rPr lang="en-US" sz="2000" b="0" i="0">
                <a:solidFill>
                  <a:schemeClr val="tx1">
                    <a:lumMod val="75000"/>
                    <a:lumOff val="25000"/>
                  </a:schemeClr>
                </a:solidFill>
                <a:effectLst/>
                <a:latin typeface="Arial"/>
                <a:cs typeface="Arial"/>
              </a:rPr>
              <a:t>evidence validity</a:t>
            </a:r>
          </a:p>
        </p:txBody>
      </p:sp>
      <p:sp>
        <p:nvSpPr>
          <p:cNvPr id="8" name="TextBox 7">
            <a:extLst>
              <a:ext uri="{FF2B5EF4-FFF2-40B4-BE49-F238E27FC236}">
                <a16:creationId xmlns:a16="http://schemas.microsoft.com/office/drawing/2014/main" id="{A1402A16-51BF-1C1C-AC59-3B4108B76ACC}"/>
              </a:ext>
            </a:extLst>
          </p:cNvPr>
          <p:cNvSpPr txBox="1"/>
          <p:nvPr/>
        </p:nvSpPr>
        <p:spPr>
          <a:xfrm>
            <a:off x="6741044" y="2629832"/>
            <a:ext cx="3728836" cy="400110"/>
          </a:xfrm>
          <a:prstGeom prst="rect">
            <a:avLst/>
          </a:prstGeom>
          <a:solidFill>
            <a:srgbClr val="FFEBC7"/>
          </a:solidFill>
        </p:spPr>
        <p:txBody>
          <a:bodyPr wrap="square" lIns="91440" tIns="45720" rIns="91440" bIns="45720" rtlCol="0" anchor="ctr">
            <a:spAutoFit/>
          </a:bodyPr>
          <a:lstStyle/>
          <a:p>
            <a:pPr algn="ctr"/>
            <a:r>
              <a:rPr lang="en-US" sz="2000">
                <a:solidFill>
                  <a:schemeClr val="tx1">
                    <a:lumMod val="75000"/>
                    <a:lumOff val="25000"/>
                  </a:schemeClr>
                </a:solidFill>
                <a:latin typeface="Arial"/>
                <a:cs typeface="Arial"/>
              </a:rPr>
              <a:t>Strengths</a:t>
            </a:r>
            <a:r>
              <a:rPr lang="en-US" sz="2000" b="0" i="0">
                <a:solidFill>
                  <a:schemeClr val="tx1">
                    <a:lumMod val="75000"/>
                    <a:lumOff val="25000"/>
                  </a:schemeClr>
                </a:solidFill>
                <a:effectLst/>
                <a:latin typeface="Arial"/>
                <a:cs typeface="Arial"/>
              </a:rPr>
              <a:t>/weaknesses</a:t>
            </a:r>
          </a:p>
        </p:txBody>
      </p:sp>
      <p:sp>
        <p:nvSpPr>
          <p:cNvPr id="9" name="TextBox 8">
            <a:extLst>
              <a:ext uri="{FF2B5EF4-FFF2-40B4-BE49-F238E27FC236}">
                <a16:creationId xmlns:a16="http://schemas.microsoft.com/office/drawing/2014/main" id="{BAC5D19A-CF71-1154-C5ED-E6918EA45EDC}"/>
              </a:ext>
            </a:extLst>
          </p:cNvPr>
          <p:cNvSpPr txBox="1"/>
          <p:nvPr/>
        </p:nvSpPr>
        <p:spPr>
          <a:xfrm>
            <a:off x="6741044" y="3176062"/>
            <a:ext cx="3728836" cy="400110"/>
          </a:xfrm>
          <a:prstGeom prst="rect">
            <a:avLst/>
          </a:prstGeom>
          <a:solidFill>
            <a:srgbClr val="FFEBC7"/>
          </a:solidFill>
        </p:spPr>
        <p:txBody>
          <a:bodyPr wrap="square" lIns="91440" tIns="45720" rIns="91440" bIns="45720" rtlCol="0" anchor="ctr">
            <a:spAutoFit/>
          </a:bodyPr>
          <a:lstStyle/>
          <a:p>
            <a:pPr algn="ctr"/>
            <a:r>
              <a:rPr lang="en-US" sz="2000">
                <a:solidFill>
                  <a:schemeClr val="tx1">
                    <a:lumMod val="75000"/>
                    <a:lumOff val="25000"/>
                  </a:schemeClr>
                </a:solidFill>
                <a:latin typeface="Arial"/>
                <a:cs typeface="Arial"/>
              </a:rPr>
              <a:t>Potential </a:t>
            </a:r>
            <a:r>
              <a:rPr lang="en-US" sz="2000" b="0" i="0">
                <a:solidFill>
                  <a:schemeClr val="tx1">
                    <a:lumMod val="75000"/>
                    <a:lumOff val="25000"/>
                  </a:schemeClr>
                </a:solidFill>
                <a:effectLst/>
                <a:latin typeface="Arial"/>
                <a:cs typeface="Arial"/>
              </a:rPr>
              <a:t>biases</a:t>
            </a:r>
          </a:p>
        </p:txBody>
      </p:sp>
      <p:sp>
        <p:nvSpPr>
          <p:cNvPr id="10" name="TextBox 9">
            <a:extLst>
              <a:ext uri="{FF2B5EF4-FFF2-40B4-BE49-F238E27FC236}">
                <a16:creationId xmlns:a16="http://schemas.microsoft.com/office/drawing/2014/main" id="{8F40796B-86D8-181A-8D5B-0EB7CCE0D40A}"/>
              </a:ext>
            </a:extLst>
          </p:cNvPr>
          <p:cNvSpPr txBox="1"/>
          <p:nvPr/>
        </p:nvSpPr>
        <p:spPr>
          <a:xfrm>
            <a:off x="6741044" y="3722292"/>
            <a:ext cx="3728836" cy="400110"/>
          </a:xfrm>
          <a:prstGeom prst="rect">
            <a:avLst/>
          </a:prstGeom>
          <a:solidFill>
            <a:srgbClr val="FFEBC7"/>
          </a:solidFill>
        </p:spPr>
        <p:txBody>
          <a:bodyPr wrap="square" lIns="91440" tIns="45720" rIns="91440" bIns="45720" rtlCol="0" anchor="ctr">
            <a:spAutoFit/>
          </a:bodyPr>
          <a:lstStyle/>
          <a:p>
            <a:pPr algn="ctr"/>
            <a:r>
              <a:rPr lang="en-US" sz="2000">
                <a:solidFill>
                  <a:schemeClr val="tx1">
                    <a:lumMod val="75000"/>
                    <a:lumOff val="25000"/>
                  </a:schemeClr>
                </a:solidFill>
                <a:latin typeface="Arial"/>
                <a:cs typeface="Arial"/>
              </a:rPr>
              <a:t>Implications </a:t>
            </a:r>
            <a:r>
              <a:rPr lang="en-US" sz="2000" b="0" i="0">
                <a:solidFill>
                  <a:schemeClr val="tx1">
                    <a:lumMod val="75000"/>
                    <a:lumOff val="25000"/>
                  </a:schemeClr>
                </a:solidFill>
                <a:effectLst/>
                <a:latin typeface="Arial"/>
                <a:cs typeface="Arial"/>
              </a:rPr>
              <a:t>for healthcare</a:t>
            </a:r>
            <a:r>
              <a:rPr lang="en-US" sz="2000">
                <a:solidFill>
                  <a:schemeClr val="tx1">
                    <a:lumMod val="75000"/>
                    <a:lumOff val="25000"/>
                  </a:schemeClr>
                </a:solidFill>
                <a:latin typeface="Arial"/>
                <a:cs typeface="Arial"/>
              </a:rPr>
              <a:t> </a:t>
            </a:r>
            <a:endParaRPr lang="en-US" sz="2000" b="0" i="0">
              <a:solidFill>
                <a:schemeClr val="tx1">
                  <a:lumMod val="75000"/>
                  <a:lumOff val="25000"/>
                </a:schemeClr>
              </a:solidFill>
              <a:effectLst/>
              <a:latin typeface="Arial"/>
              <a:cs typeface="Arial"/>
            </a:endParaRPr>
          </a:p>
        </p:txBody>
      </p:sp>
      <p:sp>
        <p:nvSpPr>
          <p:cNvPr id="18" name="Title 14">
            <a:extLst>
              <a:ext uri="{FF2B5EF4-FFF2-40B4-BE49-F238E27FC236}">
                <a16:creationId xmlns:a16="http://schemas.microsoft.com/office/drawing/2014/main" id="{C4011664-BA2D-B565-530F-428B509BBC4E}"/>
              </a:ext>
            </a:extLst>
          </p:cNvPr>
          <p:cNvSpPr txBox="1">
            <a:spLocks/>
          </p:cNvSpPr>
          <p:nvPr/>
        </p:nvSpPr>
        <p:spPr>
          <a:xfrm>
            <a:off x="479825" y="4276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5000"/>
                    <a:lumOff val="25000"/>
                  </a:schemeClr>
                </a:solidFill>
                <a:latin typeface="Arial"/>
                <a:cs typeface="Arial"/>
              </a:rPr>
              <a:t>Synthesize and Interpret Results</a:t>
            </a:r>
            <a:endParaRPr lang="en-US" sz="1400">
              <a:solidFill>
                <a:schemeClr val="tx1">
                  <a:lumMod val="75000"/>
                  <a:lumOff val="25000"/>
                </a:schemeClr>
              </a:solidFill>
              <a:latin typeface="Arial"/>
              <a:cs typeface="Arial"/>
            </a:endParaRPr>
          </a:p>
        </p:txBody>
      </p:sp>
      <p:cxnSp>
        <p:nvCxnSpPr>
          <p:cNvPr id="20" name="Connector: Elbow 19">
            <a:extLst>
              <a:ext uri="{FF2B5EF4-FFF2-40B4-BE49-F238E27FC236}">
                <a16:creationId xmlns:a16="http://schemas.microsoft.com/office/drawing/2014/main" id="{3FA459F7-4794-8DE2-6ACE-D81070AC2A86}"/>
              </a:ext>
            </a:extLst>
          </p:cNvPr>
          <p:cNvCxnSpPr>
            <a:cxnSpLocks/>
            <a:endCxn id="8" idx="1"/>
          </p:cNvCxnSpPr>
          <p:nvPr/>
        </p:nvCxnSpPr>
        <p:spPr>
          <a:xfrm flipV="1">
            <a:off x="4338320" y="2829887"/>
            <a:ext cx="2402724" cy="472113"/>
          </a:xfrm>
          <a:prstGeom prst="bentConnector3">
            <a:avLst/>
          </a:prstGeom>
          <a:ln w="28575">
            <a:solidFill>
              <a:srgbClr val="F8A01C"/>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5E085704-36DF-529F-BF55-E75BA3824B7D}"/>
              </a:ext>
            </a:extLst>
          </p:cNvPr>
          <p:cNvCxnSpPr>
            <a:cxnSpLocks/>
            <a:endCxn id="9" idx="1"/>
          </p:cNvCxnSpPr>
          <p:nvPr/>
        </p:nvCxnSpPr>
        <p:spPr>
          <a:xfrm flipV="1">
            <a:off x="4175760" y="3376117"/>
            <a:ext cx="2565284" cy="88308"/>
          </a:xfrm>
          <a:prstGeom prst="bentConnector3">
            <a:avLst>
              <a:gd name="adj1" fmla="val 64890"/>
            </a:avLst>
          </a:prstGeom>
          <a:ln w="28575">
            <a:solidFill>
              <a:srgbClr val="F8A01C"/>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052E99D9-93E6-2804-00CA-0EB6EC54CCE3}"/>
              </a:ext>
            </a:extLst>
          </p:cNvPr>
          <p:cNvCxnSpPr>
            <a:cxnSpLocks/>
            <a:endCxn id="10" idx="1"/>
          </p:cNvCxnSpPr>
          <p:nvPr/>
        </p:nvCxnSpPr>
        <p:spPr>
          <a:xfrm flipV="1">
            <a:off x="2529840" y="3922347"/>
            <a:ext cx="4211204" cy="442942"/>
          </a:xfrm>
          <a:prstGeom prst="bentConnector3">
            <a:avLst>
              <a:gd name="adj1" fmla="val 26363"/>
            </a:avLst>
          </a:prstGeom>
          <a:ln w="28575">
            <a:solidFill>
              <a:srgbClr val="F8A01C"/>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D6C200A2-D14A-2F1D-C4DD-1FDDA61A762B}"/>
              </a:ext>
            </a:extLst>
          </p:cNvPr>
          <p:cNvCxnSpPr>
            <a:cxnSpLocks/>
            <a:endCxn id="5" idx="1"/>
          </p:cNvCxnSpPr>
          <p:nvPr/>
        </p:nvCxnSpPr>
        <p:spPr>
          <a:xfrm flipV="1">
            <a:off x="4257040" y="4468577"/>
            <a:ext cx="2484004" cy="894206"/>
          </a:xfrm>
          <a:prstGeom prst="bentConnector3">
            <a:avLst>
              <a:gd name="adj1" fmla="val 23905"/>
            </a:avLst>
          </a:prstGeom>
          <a:ln w="28575">
            <a:solidFill>
              <a:srgbClr val="F8A01C"/>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58F8562A-998A-6C3A-D75C-5B02268B0609}"/>
              </a:ext>
            </a:extLst>
          </p:cNvPr>
          <p:cNvCxnSpPr>
            <a:cxnSpLocks/>
            <a:endCxn id="7" idx="1"/>
          </p:cNvCxnSpPr>
          <p:nvPr/>
        </p:nvCxnSpPr>
        <p:spPr>
          <a:xfrm flipV="1">
            <a:off x="4257040" y="5014807"/>
            <a:ext cx="2484004" cy="691512"/>
          </a:xfrm>
          <a:prstGeom prst="bentConnector3">
            <a:avLst>
              <a:gd name="adj1" fmla="val 31827"/>
            </a:avLst>
          </a:prstGeom>
          <a:ln w="28575">
            <a:solidFill>
              <a:srgbClr val="F8A01C"/>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14F57B2-96AB-F06D-3B0B-E47E9B7ADF43}"/>
              </a:ext>
            </a:extLst>
          </p:cNvPr>
          <p:cNvSpPr txBox="1"/>
          <p:nvPr/>
        </p:nvSpPr>
        <p:spPr>
          <a:xfrm>
            <a:off x="5193093" y="5425968"/>
            <a:ext cx="6441312" cy="646331"/>
          </a:xfrm>
          <a:prstGeom prst="rect">
            <a:avLst/>
          </a:prstGeom>
          <a:noFill/>
        </p:spPr>
        <p:txBody>
          <a:bodyPr wrap="square">
            <a:spAutoFit/>
          </a:bodyPr>
          <a:lstStyle/>
          <a:p>
            <a:pPr algn="ctr"/>
            <a:r>
              <a:rPr lang="en-US" sz="1800" b="0" i="0">
                <a:effectLst/>
                <a:latin typeface="Arial"/>
                <a:cs typeface="Arial"/>
              </a:rPr>
              <a:t>The discussion aids practical decision understanding without making </a:t>
            </a:r>
            <a:r>
              <a:rPr lang="en-US" sz="1800" i="0">
                <a:effectLst/>
                <a:latin typeface="Arial"/>
                <a:cs typeface="Arial"/>
              </a:rPr>
              <a:t>recommendations</a:t>
            </a:r>
            <a:r>
              <a:rPr lang="en-US" sz="1800" b="0" i="0">
                <a:effectLst/>
                <a:latin typeface="Arial"/>
                <a:cs typeface="Arial"/>
              </a:rPr>
              <a:t> based on assumptions.</a:t>
            </a:r>
            <a:endParaRPr lang="en-NZ"/>
          </a:p>
        </p:txBody>
      </p:sp>
    </p:spTree>
    <p:extLst>
      <p:ext uri="{BB962C8B-B14F-4D97-AF65-F5344CB8AC3E}">
        <p14:creationId xmlns:p14="http://schemas.microsoft.com/office/powerpoint/2010/main" val="3917896863"/>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3C12B7D-CA92-9EFA-9BB6-31EB42D35B20}"/>
              </a:ext>
            </a:extLst>
          </p:cNvPr>
          <p:cNvSpPr txBox="1"/>
          <p:nvPr/>
        </p:nvSpPr>
        <p:spPr>
          <a:xfrm>
            <a:off x="437403" y="1443841"/>
            <a:ext cx="4744198" cy="4216539"/>
          </a:xfrm>
          <a:prstGeom prst="rect">
            <a:avLst/>
          </a:prstGeom>
          <a:noFill/>
        </p:spPr>
        <p:txBody>
          <a:bodyPr wrap="square" lIns="91440" tIns="45720" rIns="91440" bIns="45720" rtlCol="0" anchor="t">
            <a:spAutoFit/>
          </a:bodyPr>
          <a:lstStyle/>
          <a:p>
            <a:r>
              <a:rPr lang="en-US" sz="2800" b="1">
                <a:solidFill>
                  <a:schemeClr val="tx1">
                    <a:lumMod val="75000"/>
                    <a:lumOff val="25000"/>
                  </a:schemeClr>
                </a:solidFill>
                <a:latin typeface="Arial"/>
                <a:cs typeface="Arial"/>
              </a:rPr>
              <a:t>FMHS Research &amp; Study Skills Hub video tutorials:</a:t>
            </a:r>
            <a:r>
              <a:rPr lang="en-US" sz="2800" b="1">
                <a:solidFill>
                  <a:srgbClr val="000000"/>
                </a:solidFill>
                <a:latin typeface="Arial"/>
                <a:cs typeface="Arial"/>
              </a:rPr>
              <a:t> </a:t>
            </a:r>
            <a:r>
              <a:rPr lang="en-US" sz="2800">
                <a:solidFill>
                  <a:srgbClr val="A83293"/>
                </a:solidFill>
                <a:latin typeface="Arial"/>
                <a:cs typeface="Arial"/>
                <a:hlinkClick r:id="rId3">
                  <a:extLst>
                    <a:ext uri="{A12FA001-AC4F-418D-AE19-62706E023703}">
                      <ahyp:hlinkClr xmlns:ahyp="http://schemas.microsoft.com/office/drawing/2018/hyperlinkcolor" val="tx"/>
                    </a:ext>
                  </a:extLst>
                </a:hlinkClick>
              </a:rPr>
              <a:t>https://canvas.auckland.ac.nz/courses/70858/pages/video-tutorials</a:t>
            </a:r>
            <a:r>
              <a:rPr lang="en-US" sz="2800">
                <a:solidFill>
                  <a:srgbClr val="A83293"/>
                </a:solidFill>
                <a:latin typeface="Arial"/>
                <a:cs typeface="Arial"/>
              </a:rPr>
              <a:t> </a:t>
            </a:r>
          </a:p>
          <a:p>
            <a:pPr lvl="0"/>
            <a:endParaRPr lang="en-US" sz="2800">
              <a:solidFill>
                <a:schemeClr val="tx1">
                  <a:lumMod val="75000"/>
                  <a:lumOff val="25000"/>
                </a:schemeClr>
              </a:solidFill>
              <a:latin typeface="Arial" panose="020B0604020202020204" pitchFamily="34" charset="0"/>
              <a:cs typeface="Arial" panose="020B0604020202020204" pitchFamily="34" charset="0"/>
            </a:endParaRPr>
          </a:p>
          <a:p>
            <a:r>
              <a:rPr lang="en-US" sz="2800">
                <a:solidFill>
                  <a:schemeClr val="tx1">
                    <a:lumMod val="75000"/>
                    <a:lumOff val="25000"/>
                  </a:schemeClr>
                </a:solidFill>
                <a:latin typeface="Arial"/>
                <a:cs typeface="Arial"/>
              </a:rPr>
              <a:t>Includes: </a:t>
            </a:r>
          </a:p>
          <a:p>
            <a:pPr marL="457200" indent="-457200">
              <a:buFont typeface="Arial" panose="020B0604020202020204" pitchFamily="34" charset="0"/>
              <a:buChar char="•"/>
            </a:pPr>
            <a:r>
              <a:rPr lang="en-US" sz="2400">
                <a:solidFill>
                  <a:schemeClr val="tx1">
                    <a:lumMod val="75000"/>
                    <a:lumOff val="25000"/>
                  </a:schemeClr>
                </a:solidFill>
                <a:latin typeface="Arial"/>
                <a:cs typeface="Arial"/>
              </a:rPr>
              <a:t>planning your search </a:t>
            </a:r>
          </a:p>
          <a:p>
            <a:pPr marL="457200" indent="-457200">
              <a:buFont typeface="Arial" panose="020B0604020202020204" pitchFamily="34" charset="0"/>
              <a:buChar char="•"/>
            </a:pPr>
            <a:r>
              <a:rPr lang="en-US" sz="2400">
                <a:solidFill>
                  <a:schemeClr val="tx1">
                    <a:lumMod val="75000"/>
                    <a:lumOff val="25000"/>
                  </a:schemeClr>
                </a:solidFill>
                <a:latin typeface="Arial"/>
                <a:cs typeface="Arial"/>
              </a:rPr>
              <a:t>searching Medline effectively</a:t>
            </a:r>
          </a:p>
          <a:p>
            <a:pPr marL="457200" indent="-457200">
              <a:buFont typeface="Arial" panose="020B0604020202020204" pitchFamily="34" charset="0"/>
              <a:buChar char="•"/>
            </a:pPr>
            <a:r>
              <a:rPr lang="en-US" sz="2400">
                <a:solidFill>
                  <a:schemeClr val="tx1">
                    <a:lumMod val="75000"/>
                    <a:lumOff val="25000"/>
                  </a:schemeClr>
                </a:solidFill>
                <a:latin typeface="Arial"/>
                <a:cs typeface="Arial"/>
              </a:rPr>
              <a:t>troubleshooting</a:t>
            </a:r>
            <a:endParaRPr lang="en-NZ" sz="2800">
              <a:solidFill>
                <a:schemeClr val="tx1">
                  <a:lumMod val="75000"/>
                  <a:lumOff val="25000"/>
                </a:schemeClr>
              </a:solidFill>
              <a:latin typeface="Arial"/>
              <a:cs typeface="Arial"/>
            </a:endParaRPr>
          </a:p>
        </p:txBody>
      </p:sp>
      <p:pic>
        <p:nvPicPr>
          <p:cNvPr id="18" name="Picture 17" descr="A screenshot of a computer&#10;&#10;Description automatically generated">
            <a:extLst>
              <a:ext uri="{FF2B5EF4-FFF2-40B4-BE49-F238E27FC236}">
                <a16:creationId xmlns:a16="http://schemas.microsoft.com/office/drawing/2014/main" id="{340FE2D6-BABE-F815-6088-5C74755334FC}"/>
              </a:ext>
            </a:extLst>
          </p:cNvPr>
          <p:cNvPicPr>
            <a:picLocks noChangeAspect="1"/>
          </p:cNvPicPr>
          <p:nvPr/>
        </p:nvPicPr>
        <p:blipFill>
          <a:blip r:embed="rId4"/>
          <a:stretch>
            <a:fillRect/>
          </a:stretch>
        </p:blipFill>
        <p:spPr>
          <a:xfrm>
            <a:off x="5951167" y="1845060"/>
            <a:ext cx="5803430" cy="3167879"/>
          </a:xfrm>
          <a:prstGeom prst="rect">
            <a:avLst/>
          </a:prstGeom>
        </p:spPr>
      </p:pic>
      <p:sp>
        <p:nvSpPr>
          <p:cNvPr id="2" name="Title 14">
            <a:extLst>
              <a:ext uri="{FF2B5EF4-FFF2-40B4-BE49-F238E27FC236}">
                <a16:creationId xmlns:a16="http://schemas.microsoft.com/office/drawing/2014/main" id="{39479E71-25FB-5927-034D-062B071D6D90}"/>
              </a:ext>
            </a:extLst>
          </p:cNvPr>
          <p:cNvSpPr txBox="1">
            <a:spLocks/>
          </p:cNvSpPr>
          <p:nvPr/>
        </p:nvSpPr>
        <p:spPr>
          <a:xfrm>
            <a:off x="327425" y="275237"/>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a:solidFill>
                  <a:schemeClr val="tx1">
                    <a:lumMod val="75000"/>
                    <a:lumOff val="25000"/>
                  </a:schemeClr>
                </a:solidFill>
                <a:latin typeface="Arial"/>
                <a:cs typeface="Arial"/>
              </a:rPr>
              <a:t>Databases Searching Support</a:t>
            </a:r>
            <a:endParaRPr lang="en-US" sz="1400"/>
          </a:p>
        </p:txBody>
      </p:sp>
      <p:grpSp>
        <p:nvGrpSpPr>
          <p:cNvPr id="4" name="Group 3">
            <a:extLst>
              <a:ext uri="{FF2B5EF4-FFF2-40B4-BE49-F238E27FC236}">
                <a16:creationId xmlns:a16="http://schemas.microsoft.com/office/drawing/2014/main" id="{4FEC6152-D9A9-987D-D881-F4387871BF37}"/>
              </a:ext>
            </a:extLst>
          </p:cNvPr>
          <p:cNvGrpSpPr/>
          <p:nvPr/>
        </p:nvGrpSpPr>
        <p:grpSpPr>
          <a:xfrm>
            <a:off x="-7816" y="6224321"/>
            <a:ext cx="12221305" cy="650730"/>
            <a:chOff x="-7816" y="6224321"/>
            <a:chExt cx="12221305" cy="650730"/>
          </a:xfrm>
        </p:grpSpPr>
        <p:sp>
          <p:nvSpPr>
            <p:cNvPr id="5" name="Rectangle 4">
              <a:extLst>
                <a:ext uri="{FF2B5EF4-FFF2-40B4-BE49-F238E27FC236}">
                  <a16:creationId xmlns:a16="http://schemas.microsoft.com/office/drawing/2014/main" id="{11B5BD91-B126-ACB0-A021-551E88794CD2}"/>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A blue and white logo&#10;&#10;Description automatically generated">
              <a:extLst>
                <a:ext uri="{FF2B5EF4-FFF2-40B4-BE49-F238E27FC236}">
                  <a16:creationId xmlns:a16="http://schemas.microsoft.com/office/drawing/2014/main" id="{F0E81E1A-CDE6-7297-2288-BF873B0938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Tree>
    <p:extLst>
      <p:ext uri="{BB962C8B-B14F-4D97-AF65-F5344CB8AC3E}">
        <p14:creationId xmlns:p14="http://schemas.microsoft.com/office/powerpoint/2010/main" val="600200196"/>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44EA846-5886-4587-8F26-0E5286138E39}"/>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E487950F-7301-B652-43E5-8696E05CF276}"/>
              </a:ext>
            </a:extLst>
          </p:cNvPr>
          <p:cNvSpPr txBox="1"/>
          <p:nvPr/>
        </p:nvSpPr>
        <p:spPr>
          <a:xfrm>
            <a:off x="479825" y="1187158"/>
            <a:ext cx="4738651" cy="1015663"/>
          </a:xfrm>
          <a:prstGeom prst="rect">
            <a:avLst/>
          </a:prstGeom>
          <a:noFill/>
        </p:spPr>
        <p:txBody>
          <a:bodyPr wrap="square" lIns="91440" tIns="45720" rIns="91440" bIns="45720" anchor="t">
            <a:spAutoFit/>
          </a:bodyPr>
          <a:lstStyle/>
          <a:p>
            <a:r>
              <a:rPr lang="en-US" sz="2000" b="1" i="0">
                <a:solidFill>
                  <a:schemeClr val="tx1">
                    <a:lumMod val="75000"/>
                    <a:lumOff val="25000"/>
                  </a:schemeClr>
                </a:solidFill>
                <a:effectLst/>
                <a:latin typeface="Arial"/>
                <a:cs typeface="Arial"/>
              </a:rPr>
              <a:t>Getting Data for Systematic Review</a:t>
            </a:r>
            <a:r>
              <a:rPr lang="en-US" sz="2000" b="1">
                <a:solidFill>
                  <a:schemeClr val="tx1">
                    <a:lumMod val="75000"/>
                    <a:lumOff val="25000"/>
                  </a:schemeClr>
                </a:solidFill>
                <a:latin typeface="Arial"/>
                <a:cs typeface="Arial"/>
              </a:rPr>
              <a:t> </a:t>
            </a:r>
            <a:r>
              <a:rPr lang="en-US" sz="2000" i="0">
                <a:solidFill>
                  <a:schemeClr val="tx1">
                    <a:lumMod val="75000"/>
                    <a:lumOff val="25000"/>
                  </a:schemeClr>
                </a:solidFill>
                <a:effectLst/>
                <a:latin typeface="Arial"/>
                <a:cs typeface="Arial"/>
              </a:rPr>
              <a:t>Use a structured form to note study details</a:t>
            </a:r>
            <a:r>
              <a:rPr lang="en-US" sz="2000">
                <a:solidFill>
                  <a:schemeClr val="tx1">
                    <a:lumMod val="75000"/>
                    <a:lumOff val="25000"/>
                  </a:schemeClr>
                </a:solidFill>
                <a:latin typeface="Arial"/>
                <a:cs typeface="Arial"/>
              </a:rPr>
              <a:t>.</a:t>
            </a:r>
            <a:endParaRPr lang="en-US" sz="2000" i="0">
              <a:solidFill>
                <a:schemeClr val="tx1">
                  <a:lumMod val="75000"/>
                  <a:lumOff val="25000"/>
                </a:schemeClr>
              </a:solidFill>
              <a:effectLst/>
              <a:latin typeface="Arial"/>
              <a:cs typeface="Arial"/>
            </a:endParaRPr>
          </a:p>
        </p:txBody>
      </p:sp>
      <p:pic>
        <p:nvPicPr>
          <p:cNvPr id="29714" name="Picture 18" descr="Systematic Review Data Extraction Form: Patient Outcomes | Download Table">
            <a:extLst>
              <a:ext uri="{FF2B5EF4-FFF2-40B4-BE49-F238E27FC236}">
                <a16:creationId xmlns:a16="http://schemas.microsoft.com/office/drawing/2014/main" id="{6E5F9535-6B05-1F3C-1F1A-8CF75265A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098564" y="-1239734"/>
            <a:ext cx="3062700" cy="64825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D830BB4-DF1E-F8F7-69CC-B9C0850BFD22}"/>
              </a:ext>
            </a:extLst>
          </p:cNvPr>
          <p:cNvSpPr txBox="1"/>
          <p:nvPr/>
        </p:nvSpPr>
        <p:spPr>
          <a:xfrm>
            <a:off x="604068" y="2294953"/>
            <a:ext cx="4594778" cy="1015663"/>
          </a:xfrm>
          <a:prstGeom prst="rect">
            <a:avLst/>
          </a:prstGeom>
          <a:noFill/>
        </p:spPr>
        <p:txBody>
          <a:bodyPr wrap="square" lIns="91440" tIns="45720" rIns="91440" bIns="45720" rtlCol="0" anchor="t">
            <a:spAutoFit/>
          </a:bodyPr>
          <a:lstStyle/>
          <a:p>
            <a:pPr algn="l"/>
            <a:r>
              <a:rPr lang="en-US" sz="2000" b="1" i="0">
                <a:solidFill>
                  <a:srgbClr val="CC7C06"/>
                </a:solidFill>
                <a:effectLst/>
                <a:latin typeface="Arial"/>
                <a:cs typeface="Arial"/>
              </a:rPr>
              <a:t>Making the Form</a:t>
            </a:r>
          </a:p>
          <a:p>
            <a:pPr marL="285750" indent="-285750" algn="l">
              <a:buFont typeface="Arial" panose="020B0604020202020204" pitchFamily="34" charset="0"/>
              <a:buChar char="•"/>
            </a:pPr>
            <a:r>
              <a:rPr lang="en-US" sz="2000" i="0">
                <a:solidFill>
                  <a:schemeClr val="tx1">
                    <a:lumMod val="75000"/>
                    <a:lumOff val="25000"/>
                  </a:schemeClr>
                </a:solidFill>
                <a:effectLst/>
                <a:latin typeface="Arial"/>
                <a:cs typeface="Arial"/>
              </a:rPr>
              <a:t>Design it for your research question</a:t>
            </a:r>
          </a:p>
          <a:p>
            <a:pPr marL="285750" indent="-285750" algn="l">
              <a:buFont typeface="Arial" panose="020B0604020202020204" pitchFamily="34" charset="0"/>
              <a:buChar char="•"/>
            </a:pPr>
            <a:r>
              <a:rPr lang="en-US" sz="2000" i="0">
                <a:solidFill>
                  <a:schemeClr val="tx1">
                    <a:lumMod val="75000"/>
                    <a:lumOff val="25000"/>
                  </a:schemeClr>
                </a:solidFill>
                <a:effectLst/>
                <a:latin typeface="Arial"/>
                <a:cs typeface="Arial"/>
              </a:rPr>
              <a:t>Test it out for improvements</a:t>
            </a:r>
          </a:p>
        </p:txBody>
      </p:sp>
      <p:sp>
        <p:nvSpPr>
          <p:cNvPr id="10" name="TextBox 9">
            <a:extLst>
              <a:ext uri="{FF2B5EF4-FFF2-40B4-BE49-F238E27FC236}">
                <a16:creationId xmlns:a16="http://schemas.microsoft.com/office/drawing/2014/main" id="{EA38EE98-686E-6E04-5F11-9AEDADBE5DF4}"/>
              </a:ext>
            </a:extLst>
          </p:cNvPr>
          <p:cNvSpPr txBox="1"/>
          <p:nvPr/>
        </p:nvSpPr>
        <p:spPr>
          <a:xfrm>
            <a:off x="598860" y="3532887"/>
            <a:ext cx="4579906" cy="1027386"/>
          </a:xfrm>
          <a:prstGeom prst="rect">
            <a:avLst/>
          </a:prstGeom>
          <a:noFill/>
        </p:spPr>
        <p:txBody>
          <a:bodyPr wrap="square" lIns="91440" tIns="45720" rIns="91440" bIns="45720" rtlCol="0" anchor="t">
            <a:spAutoFit/>
          </a:bodyPr>
          <a:lstStyle/>
          <a:p>
            <a:pPr algn="l"/>
            <a:r>
              <a:rPr lang="en-US" sz="2000" b="1" i="0">
                <a:solidFill>
                  <a:srgbClr val="CC7C06"/>
                </a:solidFill>
                <a:effectLst/>
                <a:latin typeface="Arial"/>
                <a:cs typeface="Arial"/>
              </a:rPr>
              <a:t>Finding the Right Balance</a:t>
            </a:r>
          </a:p>
          <a:p>
            <a:pPr marL="285750" indent="-285750" algn="l">
              <a:buFont typeface="Arial" panose="020B0604020202020204" pitchFamily="34" charset="0"/>
              <a:buChar char="•"/>
            </a:pPr>
            <a:r>
              <a:rPr lang="en-US" sz="2000" i="0">
                <a:solidFill>
                  <a:schemeClr val="tx1">
                    <a:lumMod val="75000"/>
                    <a:lumOff val="25000"/>
                  </a:schemeClr>
                </a:solidFill>
                <a:effectLst/>
                <a:latin typeface="Arial"/>
                <a:cs typeface="Arial"/>
              </a:rPr>
              <a:t>Don’t collect too much data; keep it essential</a:t>
            </a:r>
          </a:p>
        </p:txBody>
      </p:sp>
      <p:sp>
        <p:nvSpPr>
          <p:cNvPr id="13" name="TextBox 12">
            <a:extLst>
              <a:ext uri="{FF2B5EF4-FFF2-40B4-BE49-F238E27FC236}">
                <a16:creationId xmlns:a16="http://schemas.microsoft.com/office/drawing/2014/main" id="{09674664-85B9-1201-DA6B-A0083E4E3D56}"/>
              </a:ext>
            </a:extLst>
          </p:cNvPr>
          <p:cNvSpPr txBox="1"/>
          <p:nvPr/>
        </p:nvSpPr>
        <p:spPr>
          <a:xfrm>
            <a:off x="601148" y="4744536"/>
            <a:ext cx="4585358" cy="1015663"/>
          </a:xfrm>
          <a:prstGeom prst="rect">
            <a:avLst/>
          </a:prstGeom>
          <a:noFill/>
        </p:spPr>
        <p:txBody>
          <a:bodyPr wrap="square" lIns="91440" tIns="45720" rIns="91440" bIns="45720" rtlCol="0" anchor="t">
            <a:spAutoFit/>
          </a:bodyPr>
          <a:lstStyle/>
          <a:p>
            <a:pPr algn="l"/>
            <a:r>
              <a:rPr lang="en-US" sz="2000" b="1" i="0">
                <a:solidFill>
                  <a:srgbClr val="CC7C06"/>
                </a:solidFill>
                <a:effectLst/>
                <a:latin typeface="Arial"/>
                <a:cs typeface="Arial"/>
              </a:rPr>
              <a:t>Customize for Your Review</a:t>
            </a:r>
          </a:p>
          <a:p>
            <a:pPr marL="285750" indent="-285750" algn="l">
              <a:buFont typeface="Arial" panose="020B0604020202020204" pitchFamily="34" charset="0"/>
              <a:buChar char="•"/>
            </a:pPr>
            <a:r>
              <a:rPr lang="en-US" sz="2000" i="0">
                <a:solidFill>
                  <a:schemeClr val="tx1">
                    <a:lumMod val="75000"/>
                    <a:lumOff val="25000"/>
                  </a:schemeClr>
                </a:solidFill>
                <a:effectLst/>
                <a:latin typeface="Arial"/>
                <a:cs typeface="Arial"/>
              </a:rPr>
              <a:t>Adjust the form based on what you're studying</a:t>
            </a:r>
          </a:p>
        </p:txBody>
      </p:sp>
      <p:pic>
        <p:nvPicPr>
          <p:cNvPr id="22" name="Picture 21" descr="Risk of Bias Assessment - Conducting a Literature Review - Library Homepage  at American Sentinel University">
            <a:extLst>
              <a:ext uri="{FF2B5EF4-FFF2-40B4-BE49-F238E27FC236}">
                <a16:creationId xmlns:a16="http://schemas.microsoft.com/office/drawing/2014/main" id="{3B3A8571-295D-8696-8714-D1BAE4C83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363" y="3732575"/>
            <a:ext cx="3125102" cy="20658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62BFF44-5980-7D3C-FB9B-FC81B1B93F7E}"/>
              </a:ext>
            </a:extLst>
          </p:cNvPr>
          <p:cNvSpPr txBox="1"/>
          <p:nvPr/>
        </p:nvSpPr>
        <p:spPr>
          <a:xfrm>
            <a:off x="7392039" y="5774611"/>
            <a:ext cx="2475750" cy="338554"/>
          </a:xfrm>
          <a:prstGeom prst="rect">
            <a:avLst/>
          </a:prstGeom>
          <a:noFill/>
        </p:spPr>
        <p:txBody>
          <a:bodyPr wrap="square" lIns="91440" tIns="45720" rIns="91440" bIns="45720" rtlCol="0" anchor="t">
            <a:spAutoFit/>
          </a:bodyPr>
          <a:lstStyle/>
          <a:p>
            <a:pPr algn="ctr"/>
            <a:r>
              <a:rPr lang="en-NZ" sz="1600" b="1" i="1">
                <a:solidFill>
                  <a:srgbClr val="CC7C06"/>
                </a:solidFill>
                <a:latin typeface="Arial"/>
                <a:cs typeface="Arial"/>
              </a:rPr>
              <a:t>Risk of bias form.</a:t>
            </a:r>
          </a:p>
        </p:txBody>
      </p:sp>
      <p:grpSp>
        <p:nvGrpSpPr>
          <p:cNvPr id="3" name="Group 2">
            <a:extLst>
              <a:ext uri="{FF2B5EF4-FFF2-40B4-BE49-F238E27FC236}">
                <a16:creationId xmlns:a16="http://schemas.microsoft.com/office/drawing/2014/main" id="{3E77AB8E-C6B7-DCBD-4313-108336A40AEF}"/>
              </a:ext>
            </a:extLst>
          </p:cNvPr>
          <p:cNvGrpSpPr/>
          <p:nvPr/>
        </p:nvGrpSpPr>
        <p:grpSpPr>
          <a:xfrm>
            <a:off x="-7816" y="6224321"/>
            <a:ext cx="12221305" cy="650730"/>
            <a:chOff x="-7816" y="6224321"/>
            <a:chExt cx="12221305" cy="650730"/>
          </a:xfrm>
        </p:grpSpPr>
        <p:sp>
          <p:nvSpPr>
            <p:cNvPr id="4" name="Rectangle 3">
              <a:extLst>
                <a:ext uri="{FF2B5EF4-FFF2-40B4-BE49-F238E27FC236}">
                  <a16:creationId xmlns:a16="http://schemas.microsoft.com/office/drawing/2014/main" id="{8AA9AF79-9979-DFE0-6248-B90B17D5E298}"/>
                </a:ext>
              </a:extLst>
            </p:cNvPr>
            <p:cNvSpPr/>
            <p:nvPr/>
          </p:nvSpPr>
          <p:spPr>
            <a:xfrm>
              <a:off x="-7816" y="6224321"/>
              <a:ext cx="12221305" cy="650730"/>
            </a:xfrm>
            <a:prstGeom prst="rect">
              <a:avLst/>
            </a:prstGeom>
            <a:solidFill>
              <a:srgbClr val="004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5" name="Picture 4" descr="A blue and white logo&#10;&#10;Description automatically generated">
              <a:extLst>
                <a:ext uri="{FF2B5EF4-FFF2-40B4-BE49-F238E27FC236}">
                  <a16:creationId xmlns:a16="http://schemas.microsoft.com/office/drawing/2014/main" id="{A6A224AE-7022-175C-5751-62E03EE1815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32896" y="6234618"/>
              <a:ext cx="1759104" cy="623710"/>
            </a:xfrm>
            <a:prstGeom prst="rect">
              <a:avLst/>
            </a:prstGeom>
            <a:noFill/>
          </p:spPr>
        </p:pic>
      </p:grpSp>
      <p:sp>
        <p:nvSpPr>
          <p:cNvPr id="6" name="Title 14">
            <a:extLst>
              <a:ext uri="{FF2B5EF4-FFF2-40B4-BE49-F238E27FC236}">
                <a16:creationId xmlns:a16="http://schemas.microsoft.com/office/drawing/2014/main" id="{C239133F-DE77-F7F5-D191-F5711AD0CB11}"/>
              </a:ext>
            </a:extLst>
          </p:cNvPr>
          <p:cNvSpPr txBox="1">
            <a:spLocks/>
          </p:cNvSpPr>
          <p:nvPr/>
        </p:nvSpPr>
        <p:spPr>
          <a:xfrm>
            <a:off x="406253" y="248961"/>
            <a:ext cx="9817637" cy="78474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a:lstStyle>
          <a:p>
            <a:r>
              <a:rPr lang="en-US" sz="4000" err="1">
                <a:solidFill>
                  <a:schemeClr val="tx1">
                    <a:lumMod val="76000"/>
                    <a:lumOff val="24000"/>
                  </a:schemeClr>
                </a:solidFill>
                <a:latin typeface="Arial"/>
                <a:cs typeface="Arial"/>
              </a:rPr>
              <a:t>Absract</a:t>
            </a:r>
            <a:r>
              <a:rPr lang="en-US" sz="4000">
                <a:solidFill>
                  <a:schemeClr val="tx1">
                    <a:lumMod val="76000"/>
                    <a:lumOff val="24000"/>
                  </a:schemeClr>
                </a:solidFill>
                <a:latin typeface="Arial"/>
                <a:cs typeface="Arial"/>
              </a:rPr>
              <a:t> Data</a:t>
            </a:r>
            <a:endParaRPr lang="en-US">
              <a:solidFill>
                <a:schemeClr val="tx1">
                  <a:lumMod val="76000"/>
                  <a:lumOff val="24000"/>
                </a:schemeClr>
              </a:solidFill>
            </a:endParaRPr>
          </a:p>
        </p:txBody>
      </p:sp>
    </p:spTree>
    <p:extLst>
      <p:ext uri="{BB962C8B-B14F-4D97-AF65-F5344CB8AC3E}">
        <p14:creationId xmlns:p14="http://schemas.microsoft.com/office/powerpoint/2010/main" val="3005179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0"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10.0.5209"/>
  <p:tag name="SLIDO_PRESENTATION_ID" val="00000000-0000-0000-0000-000000000000"/>
  <p:tag name="SLIDO_EVENT_UUID" val="2be8dc87-70e8-4fae-9d22-69cd0c2472a1"/>
  <p:tag name="SLIDO_EVENT_SECTION_UUID" val="fb9ca597-dacd-4bf0-9d4d-62b717687211"/>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TU4MDU2MjN9"/>
  <p:tag name="SLIDO_TYPE" val="SlidoPoll"/>
  <p:tag name="SLIDO_POLL_UUID" val="ac75c490-c1c8-46c4-af12-f198ceccadab"/>
  <p:tag name="SLIDO_TIMELINE" val="W3sicG9sbFF1ZXN0aW9uVXVpZCI6IjdiOGVmYjQ0LWZhOTEtNGYxNS04MTQxLTgzOTIzNjRmYjkzZi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00a5cf-5799-495b-9b49-f15f7ad25ed9" xsi:nil="true"/>
    <MediaServiceKeyPoints xmlns="ce67e12f-229b-4671-a333-41c5e40b64b4" xsi:nil="true"/>
    <lcf76f155ced4ddcb4097134ff3c332f xmlns="ce67e12f-229b-4671-a333-41c5e40b64b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8A25889D4634D45899A2944C399AF19" ma:contentTypeVersion="19" ma:contentTypeDescription="Create a new document." ma:contentTypeScope="" ma:versionID="01082dde3d15221e8ca6bf0d1e38e180">
  <xsd:schema xmlns:xsd="http://www.w3.org/2001/XMLSchema" xmlns:xs="http://www.w3.org/2001/XMLSchema" xmlns:p="http://schemas.microsoft.com/office/2006/metadata/properties" xmlns:ns2="ce67e12f-229b-4671-a333-41c5e40b64b4" xmlns:ns3="0eac981d-5c04-44b0-9f2e-96b77150bcc2" xmlns:ns4="d800a5cf-5799-495b-9b49-f15f7ad25ed9" targetNamespace="http://schemas.microsoft.com/office/2006/metadata/properties" ma:root="true" ma:fieldsID="579a4c031dba0f85590cdf7dd432d16b" ns2:_="" ns3:_="" ns4:_="">
    <xsd:import namespace="ce67e12f-229b-4671-a333-41c5e40b64b4"/>
    <xsd:import namespace="0eac981d-5c04-44b0-9f2e-96b77150bcc2"/>
    <xsd:import namespace="d800a5cf-5799-495b-9b49-f15f7ad25ed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67e12f-229b-4671-a333-41c5e40b64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e9cd7a-283a-407b-9b45-84d2c2056e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ac981d-5c04-44b0-9f2e-96b77150bcc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00a5cf-5799-495b-9b49-f15f7ad25ed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82b88a7-b18e-44fb-999d-86e3af3fdb08}" ma:internalName="TaxCatchAll" ma:showField="CatchAllData" ma:web="0eac981d-5c04-44b0-9f2e-96b77150bc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757C30-AE9A-4680-90EB-19D282EC2B7C}">
  <ds:schemaRef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 ds:uri="http://schemas.microsoft.com/office/2006/metadata/properties"/>
    <ds:schemaRef ds:uri="http://schemas.microsoft.com/office/infopath/2007/PartnerControls"/>
    <ds:schemaRef ds:uri="http://purl.org/dc/elements/1.1/"/>
    <ds:schemaRef ds:uri="d800a5cf-5799-495b-9b49-f15f7ad25ed9"/>
    <ds:schemaRef ds:uri="0eac981d-5c04-44b0-9f2e-96b77150bcc2"/>
    <ds:schemaRef ds:uri="ce67e12f-229b-4671-a333-41c5e40b64b4"/>
  </ds:schemaRefs>
</ds:datastoreItem>
</file>

<file path=customXml/itemProps2.xml><?xml version="1.0" encoding="utf-8"?>
<ds:datastoreItem xmlns:ds="http://schemas.openxmlformats.org/officeDocument/2006/customXml" ds:itemID="{0ACCECE5-D974-4C59-97D3-B8597A7B1BF1}">
  <ds:schemaRefs>
    <ds:schemaRef ds:uri="0eac981d-5c04-44b0-9f2e-96b77150bcc2"/>
    <ds:schemaRef ds:uri="ce67e12f-229b-4671-a333-41c5e40b64b4"/>
    <ds:schemaRef ds:uri="d800a5cf-5799-495b-9b49-f15f7ad25e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5CCB28C-7D26-4A36-9CFC-D739C28F3D18}">
  <ds:schemaRefs>
    <ds:schemaRef ds:uri="http://schemas.microsoft.com/sharepoint/v3/contenttype/forms"/>
  </ds:schemaRefs>
</ds:datastoreItem>
</file>

<file path=docMetadata/LabelInfo.xml><?xml version="1.0" encoding="utf-8"?>
<clbl:labelList xmlns:clbl="http://schemas.microsoft.com/office/2020/mipLabelMetadata">
  <clbl:label id="{d1b36e95-0d50-42e9-958f-b63fa906beaa}" enabled="0" method="" siteId="{d1b36e95-0d50-42e9-958f-b63fa906beaa}" removed="1"/>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{536A5C93-B519-46C2-916E-121A6E829444}tf89117832_win32</Template>
  <TotalTime>0</TotalTime>
  <Words>15292</Words>
  <Application>Microsoft Office PowerPoint</Application>
  <PresentationFormat>Widescreen</PresentationFormat>
  <Paragraphs>1694</Paragraphs>
  <Slides>100</Slides>
  <Notes>99</Notes>
  <HiddenSlides>28</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100</vt:i4>
      </vt:variant>
    </vt:vector>
  </HeadingPairs>
  <TitlesOfParts>
    <vt:vector size="110" baseType="lpstr">
      <vt:lpstr>Arial</vt:lpstr>
      <vt:lpstr>Arial,Sans-Serif</vt:lpstr>
      <vt:lpstr>Ariel</vt:lpstr>
      <vt:lpstr>Avenir Next LT Pro</vt:lpstr>
      <vt:lpstr>Calibri</vt:lpstr>
      <vt:lpstr>Courier New</vt:lpstr>
      <vt:lpstr>DM Sans</vt:lpstr>
      <vt:lpstr>Lato</vt:lpstr>
      <vt:lpstr>Söhne</vt:lpstr>
      <vt:lpstr>ColorBlockVTI</vt:lpstr>
      <vt:lpstr>Understanding Systematic Reviews Workshop</vt:lpstr>
      <vt:lpstr>PowerPoint Presentation</vt:lpstr>
      <vt:lpstr>Workshop Objectives</vt:lpstr>
      <vt:lpstr>Review types</vt:lpstr>
      <vt:lpstr>PowerPoint Presentation</vt:lpstr>
      <vt:lpstr>PowerPoint Presentation</vt:lpstr>
      <vt:lpstr>PowerPoint Presentation</vt:lpstr>
      <vt:lpstr>PowerPoint Presentation</vt:lpstr>
      <vt:lpstr>PowerPoint Presentation</vt:lpstr>
      <vt:lpstr>PowerPoint Presentation</vt:lpstr>
      <vt:lpstr>Systematic review process</vt:lpstr>
      <vt:lpstr>PowerPoint Presentation</vt:lpstr>
      <vt:lpstr>PowerPoint Presentation</vt:lpstr>
      <vt:lpstr>PowerPoint Presentation</vt:lpstr>
      <vt:lpstr>PowerPoint Presentation</vt:lpstr>
      <vt:lpstr>PowerPoint Presentation</vt:lpstr>
      <vt:lpstr>Research question &amp; frameworks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Protocol</vt:lpstr>
      <vt:lpstr>PowerPoint Presentation</vt:lpstr>
      <vt:lpstr>PowerPoint Presentation</vt:lpstr>
      <vt:lpstr>PowerPoint Presentation</vt:lpstr>
      <vt:lpstr>PowerPoint Presentation</vt:lpstr>
      <vt:lpstr>PowerPoint Presentation</vt:lpstr>
      <vt:lpstr>Search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Database Searching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more help?</vt:lpstr>
      <vt:lpstr>PowerPoint Presentation</vt:lpstr>
      <vt:lpstr>What did you think of this workshop?</vt:lpstr>
      <vt:lpstr>PowerPoint Presentation</vt:lpstr>
      <vt:lpstr>Thankyou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Conducting a successful Review</dc:title>
  <dc:creator>Dawn Carlisle</dc:creator>
  <cp:lastModifiedBy>Angela Woods</cp:lastModifiedBy>
  <cp:revision>9</cp:revision>
  <dcterms:created xsi:type="dcterms:W3CDTF">2023-08-29T20:38:50Z</dcterms:created>
  <dcterms:modified xsi:type="dcterms:W3CDTF">2026-02-11T22:07:11Z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0x01010038A25889D4634D45899A2944C399AF19</vt:lpwstr>
  </property>
  <property fmtid="{D5CDD505-2E9C-101B-9397-08002B2CF9AE}" pid="3" name="MediaServiceImageTags">
    <vt:lpwstr/>
  </property>
  <property fmtid="{D5CDD505-2E9C-101B-9397-08002B2CF9AE}" pid="4" name="SlidoAppVersion">
    <vt:lpwstr>1.10.0.5209</vt:lpwstr>
  </property>
</Properties>
</file>