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4571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2952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White" userId="92d6ae30-b651-451d-973e-ae587e90334b" providerId="ADAL" clId="{1CAD5F25-BADC-4819-BB5F-AA9DA1C7691D}"/>
    <pc:docChg chg="undo redo custSel modSld">
      <pc:chgData name="Rebecca White" userId="92d6ae30-b651-451d-973e-ae587e90334b" providerId="ADAL" clId="{1CAD5F25-BADC-4819-BB5F-AA9DA1C7691D}" dt="2023-08-22T03:06:22.909" v="50" actId="1076"/>
      <pc:docMkLst>
        <pc:docMk/>
      </pc:docMkLst>
      <pc:sldChg chg="modSp mod">
        <pc:chgData name="Rebecca White" userId="92d6ae30-b651-451d-973e-ae587e90334b" providerId="ADAL" clId="{1CAD5F25-BADC-4819-BB5F-AA9DA1C7691D}" dt="2023-08-22T03:06:22.909" v="50" actId="1076"/>
        <pc:sldMkLst>
          <pc:docMk/>
          <pc:sldMk cId="3764942347" sldId="256"/>
        </pc:sldMkLst>
        <pc:spChg chg="mod">
          <ac:chgData name="Rebecca White" userId="92d6ae30-b651-451d-973e-ae587e90334b" providerId="ADAL" clId="{1CAD5F25-BADC-4819-BB5F-AA9DA1C7691D}" dt="2023-08-22T03:04:49.392" v="0" actId="1076"/>
          <ac:spMkLst>
            <pc:docMk/>
            <pc:sldMk cId="3764942347" sldId="256"/>
            <ac:spMk id="4" creationId="{B49356BE-6066-4CDF-8861-918A5EBC0CC5}"/>
          </ac:spMkLst>
        </pc:spChg>
        <pc:spChg chg="mod">
          <ac:chgData name="Rebecca White" userId="92d6ae30-b651-451d-973e-ae587e90334b" providerId="ADAL" clId="{1CAD5F25-BADC-4819-BB5F-AA9DA1C7691D}" dt="2023-08-22T03:05:39.165" v="42" actId="20577"/>
          <ac:spMkLst>
            <pc:docMk/>
            <pc:sldMk cId="3764942347" sldId="256"/>
            <ac:spMk id="5" creationId="{0A7856CD-0D2F-4199-A794-C192068BA4A8}"/>
          </ac:spMkLst>
        </pc:spChg>
        <pc:spChg chg="mod">
          <ac:chgData name="Rebecca White" userId="92d6ae30-b651-451d-973e-ae587e90334b" providerId="ADAL" clId="{1CAD5F25-BADC-4819-BB5F-AA9DA1C7691D}" dt="2023-08-22T03:06:10.515" v="47" actId="1076"/>
          <ac:spMkLst>
            <pc:docMk/>
            <pc:sldMk cId="3764942347" sldId="256"/>
            <ac:spMk id="6" creationId="{397CFB7B-6A92-40B6-9A9A-A4DBCD8E01E6}"/>
          </ac:spMkLst>
        </pc:spChg>
        <pc:spChg chg="mod">
          <ac:chgData name="Rebecca White" userId="92d6ae30-b651-451d-973e-ae587e90334b" providerId="ADAL" clId="{1CAD5F25-BADC-4819-BB5F-AA9DA1C7691D}" dt="2023-08-22T03:05:29.495" v="34" actId="14100"/>
          <ac:spMkLst>
            <pc:docMk/>
            <pc:sldMk cId="3764942347" sldId="256"/>
            <ac:spMk id="19" creationId="{D65198EA-427F-414A-BF88-28D4E85A60B9}"/>
          </ac:spMkLst>
        </pc:spChg>
        <pc:spChg chg="mod">
          <ac:chgData name="Rebecca White" userId="92d6ae30-b651-451d-973e-ae587e90334b" providerId="ADAL" clId="{1CAD5F25-BADC-4819-BB5F-AA9DA1C7691D}" dt="2023-08-22T03:06:22.909" v="50" actId="1076"/>
          <ac:spMkLst>
            <pc:docMk/>
            <pc:sldMk cId="3764942347" sldId="256"/>
            <ac:spMk id="23" creationId="{2E63114F-D629-4293-85D1-E6B6CD526CD2}"/>
          </ac:spMkLst>
        </pc:spChg>
        <pc:spChg chg="mod">
          <ac:chgData name="Rebecca White" userId="92d6ae30-b651-451d-973e-ae587e90334b" providerId="ADAL" clId="{1CAD5F25-BADC-4819-BB5F-AA9DA1C7691D}" dt="2023-08-22T03:05:55.212" v="45" actId="1076"/>
          <ac:spMkLst>
            <pc:docMk/>
            <pc:sldMk cId="3764942347" sldId="256"/>
            <ac:spMk id="28" creationId="{795352E3-E5C7-4B53-A5C7-D5CD7E61E97D}"/>
          </ac:spMkLst>
        </pc:spChg>
      </pc:sldChg>
    </pc:docChg>
  </pc:docChgLst>
  <pc:docChgLst>
    <pc:chgData name="Elizabeth Zhu" userId="271e30b4-6446-4a5c-bf07-51f651741649" providerId="ADAL" clId="{D0784CD1-5A5B-46C7-8E73-A3BA99BA9FA8}"/>
    <pc:docChg chg="undo custSel addSld delSld">
      <pc:chgData name="Elizabeth Zhu" userId="271e30b4-6446-4a5c-bf07-51f651741649" providerId="ADAL" clId="{D0784CD1-5A5B-46C7-8E73-A3BA99BA9FA8}" dt="2022-12-08T02:25:57.682" v="1" actId="2696"/>
      <pc:docMkLst>
        <pc:docMk/>
      </pc:docMkLst>
      <pc:sldChg chg="add del">
        <pc:chgData name="Elizabeth Zhu" userId="271e30b4-6446-4a5c-bf07-51f651741649" providerId="ADAL" clId="{D0784CD1-5A5B-46C7-8E73-A3BA99BA9FA8}" dt="2022-12-08T02:25:57.682" v="1" actId="2696"/>
        <pc:sldMkLst>
          <pc:docMk/>
          <pc:sldMk cId="3764942347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4" indent="0" algn="ctr">
              <a:buNone/>
              <a:defRPr sz="1500"/>
            </a:lvl2pPr>
            <a:lvl3pPr marL="685787" indent="0" algn="ctr">
              <a:buNone/>
              <a:defRPr sz="1350"/>
            </a:lvl3pPr>
            <a:lvl4pPr marL="1028681" indent="0" algn="ctr">
              <a:buNone/>
              <a:defRPr sz="1200"/>
            </a:lvl4pPr>
            <a:lvl5pPr marL="1371575" indent="0" algn="ctr">
              <a:buNone/>
              <a:defRPr sz="1200"/>
            </a:lvl5pPr>
            <a:lvl6pPr marL="1714468" indent="0" algn="ctr">
              <a:buNone/>
              <a:defRPr sz="1200"/>
            </a:lvl6pPr>
            <a:lvl7pPr marL="2057362" indent="0" algn="ctr">
              <a:buNone/>
              <a:defRPr sz="1200"/>
            </a:lvl7pPr>
            <a:lvl8pPr marL="2400256" indent="0" algn="ctr">
              <a:buNone/>
              <a:defRPr sz="1200"/>
            </a:lvl8pPr>
            <a:lvl9pPr marL="274315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22/08/2023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5115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22/08/2023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3237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4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4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22/08/2023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95836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22/08/2023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83199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7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22/08/2023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8197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22/08/2023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1784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22/08/2023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38332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22/08/2023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4409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22/08/2023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5389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1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22/08/2023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29615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4" indent="0">
              <a:buNone/>
              <a:defRPr sz="2100"/>
            </a:lvl2pPr>
            <a:lvl3pPr marL="685787" indent="0">
              <a:buNone/>
              <a:defRPr sz="1800"/>
            </a:lvl3pPr>
            <a:lvl4pPr marL="1028681" indent="0">
              <a:buNone/>
              <a:defRPr sz="1500"/>
            </a:lvl4pPr>
            <a:lvl5pPr marL="1371575" indent="0">
              <a:buNone/>
              <a:defRPr sz="1500"/>
            </a:lvl5pPr>
            <a:lvl6pPr marL="1714468" indent="0">
              <a:buNone/>
              <a:defRPr sz="1500"/>
            </a:lvl6pPr>
            <a:lvl7pPr marL="2057362" indent="0">
              <a:buNone/>
              <a:defRPr sz="1500"/>
            </a:lvl7pPr>
            <a:lvl8pPr marL="2400256" indent="0">
              <a:buNone/>
              <a:defRPr sz="1500"/>
            </a:lvl8pPr>
            <a:lvl9pPr marL="274315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1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053A-377E-49A9-B7BE-6872A548C7E4}" type="datetimeFigureOut">
              <a:rPr lang="en-NZ" smtClean="0"/>
              <a:t>22/08/2023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4345-0B99-4B22-816B-B0BCF7CF99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7257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B053A-377E-49A9-B7BE-6872A548C7E4}" type="datetimeFigureOut">
              <a:rPr lang="en-NZ" smtClean="0"/>
              <a:t>22/08/2023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24345-0B99-4B22-816B-B0BCF7CF992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55241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8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7" indent="-171447" algn="l" defTabSz="68578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1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4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8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22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15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09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3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97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4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7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1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5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68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2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56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9356BE-6066-4CDF-8861-918A5EBC0CC5}"/>
              </a:ext>
            </a:extLst>
          </p:cNvPr>
          <p:cNvSpPr txBox="1"/>
          <p:nvPr/>
        </p:nvSpPr>
        <p:spPr>
          <a:xfrm>
            <a:off x="2417072" y="1002092"/>
            <a:ext cx="2021114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Engage with student and educate (e.g. interview) (Course Director or AIA)</a:t>
            </a:r>
            <a:endParaRPr lang="en-NZ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7856CD-0D2F-4199-A794-C192068BA4A8}"/>
              </a:ext>
            </a:extLst>
          </p:cNvPr>
          <p:cNvSpPr txBox="1"/>
          <p:nvPr/>
        </p:nvSpPr>
        <p:spPr>
          <a:xfrm>
            <a:off x="2228015" y="1994482"/>
            <a:ext cx="2320824" cy="95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If misconduct or PAP is suspected, submit student academic integrity breach form (Course Director or AIA)</a:t>
            </a:r>
            <a:endParaRPr lang="en-NZ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7CFB7B-6A92-40B6-9A9A-A4DBCD8E01E6}"/>
              </a:ext>
            </a:extLst>
          </p:cNvPr>
          <p:cNvSpPr txBox="1"/>
          <p:nvPr/>
        </p:nvSpPr>
        <p:spPr>
          <a:xfrm>
            <a:off x="2383725" y="3210191"/>
            <a:ext cx="2032807" cy="307777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Process form (AQO)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8CE020-F4F5-4FDE-AD9E-F6200C740E54}"/>
              </a:ext>
            </a:extLst>
          </p:cNvPr>
          <p:cNvSpPr txBox="1"/>
          <p:nvPr/>
        </p:nvSpPr>
        <p:spPr>
          <a:xfrm>
            <a:off x="221113" y="4712367"/>
            <a:ext cx="2021114" cy="738664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Draft and send decision letter (AQO), ccing Course Director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C02A2E-6FD6-4095-BDA0-6578EF8C7F6B}"/>
              </a:ext>
            </a:extLst>
          </p:cNvPr>
          <p:cNvSpPr txBox="1"/>
          <p:nvPr/>
        </p:nvSpPr>
        <p:spPr>
          <a:xfrm>
            <a:off x="2419753" y="3870691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Email student with allegations (AQO)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3307BD-3EC1-46F9-89AC-FE44CB3FF558}"/>
              </a:ext>
            </a:extLst>
          </p:cNvPr>
          <p:cNvSpPr txBox="1"/>
          <p:nvPr/>
        </p:nvSpPr>
        <p:spPr>
          <a:xfrm>
            <a:off x="4625927" y="3847115"/>
            <a:ext cx="1984825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Email student with allegations (AQO)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861BDC-330D-41CB-89A3-D0FD020869BB}"/>
              </a:ext>
            </a:extLst>
          </p:cNvPr>
          <p:cNvSpPr txBox="1"/>
          <p:nvPr/>
        </p:nvSpPr>
        <p:spPr>
          <a:xfrm>
            <a:off x="2417072" y="4720059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Draft decision letter and request approval (AQO)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53DFE3-4695-49A0-8933-34376BBAAD78}"/>
              </a:ext>
            </a:extLst>
          </p:cNvPr>
          <p:cNvSpPr txBox="1"/>
          <p:nvPr/>
        </p:nvSpPr>
        <p:spPr>
          <a:xfrm>
            <a:off x="4589639" y="4719879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Request approval to escalate case (AQO)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E72418-1C7A-415B-A0A0-E9A8AD61E421}"/>
              </a:ext>
            </a:extLst>
          </p:cNvPr>
          <p:cNvSpPr txBox="1"/>
          <p:nvPr/>
        </p:nvSpPr>
        <p:spPr>
          <a:xfrm>
            <a:off x="2412922" y="5577944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Approve (Academic Head or delegate)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EEFD5B-F6E7-4067-A693-770C759037AC}"/>
              </a:ext>
            </a:extLst>
          </p:cNvPr>
          <p:cNvSpPr txBox="1"/>
          <p:nvPr/>
        </p:nvSpPr>
        <p:spPr>
          <a:xfrm>
            <a:off x="4589639" y="5574835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Approve (Academic Head or delegate)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8DB797-BB1F-46E1-9546-EA78563E6F9F}"/>
              </a:ext>
            </a:extLst>
          </p:cNvPr>
          <p:cNvSpPr txBox="1"/>
          <p:nvPr/>
        </p:nvSpPr>
        <p:spPr>
          <a:xfrm>
            <a:off x="4580811" y="6430643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Approve (Associate Dean)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E7B4EA-CEF6-419E-BA95-C99723597B2E}"/>
              </a:ext>
            </a:extLst>
          </p:cNvPr>
          <p:cNvSpPr txBox="1"/>
          <p:nvPr/>
        </p:nvSpPr>
        <p:spPr>
          <a:xfrm>
            <a:off x="2401222" y="7273254"/>
            <a:ext cx="2021113" cy="738664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Send approved decision letter (AQO), ccing Course Director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40DA3B-2FD4-4DBB-8F60-8CD45F554072}"/>
              </a:ext>
            </a:extLst>
          </p:cNvPr>
          <p:cNvSpPr txBox="1"/>
          <p:nvPr/>
        </p:nvSpPr>
        <p:spPr>
          <a:xfrm>
            <a:off x="4589639" y="8122581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Assign case to Discipline Committee (AQO)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9D6455-645D-4539-9423-319C750BBA81}"/>
              </a:ext>
            </a:extLst>
          </p:cNvPr>
          <p:cNvSpPr txBox="1"/>
          <p:nvPr/>
        </p:nvSpPr>
        <p:spPr>
          <a:xfrm>
            <a:off x="221113" y="8935457"/>
            <a:ext cx="6381336" cy="830997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/>
              <a:t>At the end of the process the case is closed.  The student can submit a review request via a web-form.  If they choose to appeal, the case is automatically re-opened and the review process begins.</a:t>
            </a: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D65198EA-427F-414A-BF88-28D4E85A60B9}"/>
              </a:ext>
            </a:extLst>
          </p:cNvPr>
          <p:cNvSpPr/>
          <p:nvPr/>
        </p:nvSpPr>
        <p:spPr>
          <a:xfrm>
            <a:off x="3311929" y="1766059"/>
            <a:ext cx="224646" cy="212264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 dirty="0"/>
          </a:p>
        </p:txBody>
      </p:sp>
      <p:sp>
        <p:nvSpPr>
          <p:cNvPr id="23" name="Arrow: Bent 22">
            <a:extLst>
              <a:ext uri="{FF2B5EF4-FFF2-40B4-BE49-F238E27FC236}">
                <a16:creationId xmlns:a16="http://schemas.microsoft.com/office/drawing/2014/main" id="{2E63114F-D629-4293-85D1-E6B6CD526CD2}"/>
              </a:ext>
            </a:extLst>
          </p:cNvPr>
          <p:cNvSpPr/>
          <p:nvPr/>
        </p:nvSpPr>
        <p:spPr>
          <a:xfrm rot="16200000" flipH="1">
            <a:off x="1467846" y="2931828"/>
            <a:ext cx="558349" cy="1269866"/>
          </a:xfrm>
          <a:prstGeom prst="bentArrow">
            <a:avLst>
              <a:gd name="adj1" fmla="val 14653"/>
              <a:gd name="adj2" fmla="val 17528"/>
              <a:gd name="adj3" fmla="val 14654"/>
              <a:gd name="adj4" fmla="val 43750"/>
            </a:avLst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2405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8787311-F541-4831-A69C-B85F80C3D948}"/>
              </a:ext>
            </a:extLst>
          </p:cNvPr>
          <p:cNvSpPr txBox="1"/>
          <p:nvPr/>
        </p:nvSpPr>
        <p:spPr>
          <a:xfrm>
            <a:off x="0" y="0"/>
            <a:ext cx="6858000" cy="954107"/>
          </a:xfrm>
          <a:prstGeom prst="rect">
            <a:avLst/>
          </a:prstGeom>
          <a:solidFill>
            <a:srgbClr val="00467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Managing student academic misconduct</a:t>
            </a:r>
          </a:p>
          <a:p>
            <a:pPr algn="ctr"/>
            <a:r>
              <a:rPr lang="en-US" sz="2800">
                <a:solidFill>
                  <a:schemeClr val="bg1"/>
                </a:solidFill>
              </a:rPr>
              <a:t> in coursework</a:t>
            </a:r>
            <a:endParaRPr lang="en-NZ" sz="2800">
              <a:solidFill>
                <a:schemeClr val="bg1"/>
              </a:solidFill>
            </a:endParaRPr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795352E3-E5C7-4B53-A5C7-D5CD7E61E97D}"/>
              </a:ext>
            </a:extLst>
          </p:cNvPr>
          <p:cNvSpPr/>
          <p:nvPr/>
        </p:nvSpPr>
        <p:spPr>
          <a:xfrm>
            <a:off x="3349831" y="2947251"/>
            <a:ext cx="221079" cy="255064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 dirty="0"/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F2E252B7-1234-4B5D-B7A8-7496C7567B41}"/>
              </a:ext>
            </a:extLst>
          </p:cNvPr>
          <p:cNvSpPr/>
          <p:nvPr/>
        </p:nvSpPr>
        <p:spPr>
          <a:xfrm>
            <a:off x="3315496" y="4397745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E3D6E726-D626-4D51-8944-5300A5379379}"/>
              </a:ext>
            </a:extLst>
          </p:cNvPr>
          <p:cNvSpPr/>
          <p:nvPr/>
        </p:nvSpPr>
        <p:spPr>
          <a:xfrm>
            <a:off x="5538401" y="4367599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/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6C27C5E0-0A23-44F8-8920-61571F40D04F}"/>
              </a:ext>
            </a:extLst>
          </p:cNvPr>
          <p:cNvSpPr/>
          <p:nvPr/>
        </p:nvSpPr>
        <p:spPr>
          <a:xfrm>
            <a:off x="3298643" y="5242418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/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1D2915A2-F6E1-404F-90CB-C06ADC2FF3D6}"/>
              </a:ext>
            </a:extLst>
          </p:cNvPr>
          <p:cNvSpPr/>
          <p:nvPr/>
        </p:nvSpPr>
        <p:spPr>
          <a:xfrm>
            <a:off x="5538401" y="5248886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/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3E59F827-0CE9-4A8D-A5A3-1ED63F58D923}"/>
              </a:ext>
            </a:extLst>
          </p:cNvPr>
          <p:cNvSpPr/>
          <p:nvPr/>
        </p:nvSpPr>
        <p:spPr>
          <a:xfrm>
            <a:off x="3282839" y="6949474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/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3BD43563-CDEC-45E4-9F40-444762757CDF}"/>
              </a:ext>
            </a:extLst>
          </p:cNvPr>
          <p:cNvSpPr/>
          <p:nvPr/>
        </p:nvSpPr>
        <p:spPr>
          <a:xfrm>
            <a:off x="5538401" y="6100795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/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EB156ABC-AEEE-4448-8D10-742D90CB35E3}"/>
              </a:ext>
            </a:extLst>
          </p:cNvPr>
          <p:cNvSpPr/>
          <p:nvPr/>
        </p:nvSpPr>
        <p:spPr>
          <a:xfrm>
            <a:off x="5538401" y="7808048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DEE5C90-22D9-4D5A-AD3E-C233AE11E4E2}"/>
              </a:ext>
            </a:extLst>
          </p:cNvPr>
          <p:cNvSpPr txBox="1"/>
          <p:nvPr/>
        </p:nvSpPr>
        <p:spPr>
          <a:xfrm>
            <a:off x="1590626" y="2936379"/>
            <a:ext cx="789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accent2">
                    <a:lumMod val="75000"/>
                  </a:schemeClr>
                </a:solidFill>
              </a:rPr>
              <a:t>PAP</a:t>
            </a:r>
            <a:endParaRPr lang="en-NZ" sz="20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52D72F5-3BC0-4E40-913C-9833A4471220}"/>
              </a:ext>
            </a:extLst>
          </p:cNvPr>
          <p:cNvSpPr txBox="1"/>
          <p:nvPr/>
        </p:nvSpPr>
        <p:spPr>
          <a:xfrm>
            <a:off x="4631154" y="2935449"/>
            <a:ext cx="11849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accent2">
                    <a:lumMod val="75000"/>
                  </a:schemeClr>
                </a:solidFill>
              </a:rPr>
              <a:t>Major</a:t>
            </a:r>
            <a:endParaRPr lang="en-NZ" sz="20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99C6BED-8880-40A0-9EC2-3928E2810A02}"/>
              </a:ext>
            </a:extLst>
          </p:cNvPr>
          <p:cNvSpPr txBox="1"/>
          <p:nvPr/>
        </p:nvSpPr>
        <p:spPr>
          <a:xfrm>
            <a:off x="3610344" y="3476300"/>
            <a:ext cx="9545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accent2">
                    <a:lumMod val="75000"/>
                  </a:schemeClr>
                </a:solidFill>
              </a:rPr>
              <a:t>Minor</a:t>
            </a:r>
            <a:endParaRPr lang="en-NZ" sz="20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1" name="Arrow: Bent 40">
            <a:extLst>
              <a:ext uri="{FF2B5EF4-FFF2-40B4-BE49-F238E27FC236}">
                <a16:creationId xmlns:a16="http://schemas.microsoft.com/office/drawing/2014/main" id="{97DD17F5-7605-4553-8BE0-D650E98F216C}"/>
              </a:ext>
            </a:extLst>
          </p:cNvPr>
          <p:cNvSpPr/>
          <p:nvPr/>
        </p:nvSpPr>
        <p:spPr>
          <a:xfrm rot="5400000">
            <a:off x="4820560" y="2898701"/>
            <a:ext cx="558352" cy="1346490"/>
          </a:xfrm>
          <a:prstGeom prst="bentArrow">
            <a:avLst>
              <a:gd name="adj1" fmla="val 14653"/>
              <a:gd name="adj2" fmla="val 17528"/>
              <a:gd name="adj3" fmla="val 14654"/>
              <a:gd name="adj4" fmla="val 43750"/>
            </a:avLst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sz="2405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E675D32-695E-44FF-926C-5152129BC273}"/>
              </a:ext>
            </a:extLst>
          </p:cNvPr>
          <p:cNvSpPr txBox="1"/>
          <p:nvPr/>
        </p:nvSpPr>
        <p:spPr>
          <a:xfrm>
            <a:off x="2408729" y="8338287"/>
            <a:ext cx="202111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Update marks in Canvas (Course Director)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1DBAFBF-D38B-441E-ACBE-DD419FF595BF}"/>
              </a:ext>
            </a:extLst>
          </p:cNvPr>
          <p:cNvSpPr txBox="1"/>
          <p:nvPr/>
        </p:nvSpPr>
        <p:spPr>
          <a:xfrm>
            <a:off x="206902" y="5746393"/>
            <a:ext cx="202111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Update marks in Canvas (Course Director)</a:t>
            </a:r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7336E947-EC47-44BC-AC62-46E994DD3B94}"/>
              </a:ext>
            </a:extLst>
          </p:cNvPr>
          <p:cNvSpPr/>
          <p:nvPr/>
        </p:nvSpPr>
        <p:spPr>
          <a:xfrm>
            <a:off x="1126076" y="4392544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/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9449BB53-E758-4D90-88B7-1C8DEC7A0EE6}"/>
              </a:ext>
            </a:extLst>
          </p:cNvPr>
          <p:cNvSpPr/>
          <p:nvPr/>
        </p:nvSpPr>
        <p:spPr>
          <a:xfrm>
            <a:off x="3301995" y="8005973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03EAB63-29C8-49B4-835B-0A7E6FD7DE25}"/>
              </a:ext>
            </a:extLst>
          </p:cNvPr>
          <p:cNvSpPr txBox="1"/>
          <p:nvPr/>
        </p:nvSpPr>
        <p:spPr>
          <a:xfrm>
            <a:off x="245871" y="3847115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Email student with allegations (AQO)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E4C5703-8FA2-4C1F-9299-4FCE80160C1A}"/>
              </a:ext>
            </a:extLst>
          </p:cNvPr>
          <p:cNvSpPr txBox="1"/>
          <p:nvPr/>
        </p:nvSpPr>
        <p:spPr>
          <a:xfrm>
            <a:off x="2401223" y="6423886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Approve (Associate Dean)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3AD9E45-EB25-44CC-9E82-9C70EB386ECF}"/>
              </a:ext>
            </a:extLst>
          </p:cNvPr>
          <p:cNvSpPr txBox="1"/>
          <p:nvPr/>
        </p:nvSpPr>
        <p:spPr>
          <a:xfrm>
            <a:off x="4580811" y="7276612"/>
            <a:ext cx="2021113" cy="523220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Approve (Provost)</a:t>
            </a:r>
          </a:p>
          <a:p>
            <a:pPr algn="ctr"/>
            <a:endParaRPr lang="en-US" sz="1400"/>
          </a:p>
        </p:txBody>
      </p:sp>
      <p:sp>
        <p:nvSpPr>
          <p:cNvPr id="48" name="Arrow: Down 47">
            <a:extLst>
              <a:ext uri="{FF2B5EF4-FFF2-40B4-BE49-F238E27FC236}">
                <a16:creationId xmlns:a16="http://schemas.microsoft.com/office/drawing/2014/main" id="{80670C33-19F2-4C96-80EC-C637A9EB877E}"/>
              </a:ext>
            </a:extLst>
          </p:cNvPr>
          <p:cNvSpPr/>
          <p:nvPr/>
        </p:nvSpPr>
        <p:spPr>
          <a:xfrm>
            <a:off x="3294490" y="6096437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/>
          </a:p>
        </p:txBody>
      </p:sp>
      <p:sp>
        <p:nvSpPr>
          <p:cNvPr id="49" name="Arrow: Down 48">
            <a:extLst>
              <a:ext uri="{FF2B5EF4-FFF2-40B4-BE49-F238E27FC236}">
                <a16:creationId xmlns:a16="http://schemas.microsoft.com/office/drawing/2014/main" id="{3D5C9B38-2B6B-4F74-B8ED-F1FF87908A5C}"/>
              </a:ext>
            </a:extLst>
          </p:cNvPr>
          <p:cNvSpPr/>
          <p:nvPr/>
        </p:nvSpPr>
        <p:spPr>
          <a:xfrm>
            <a:off x="1126076" y="5445403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/>
          </a:p>
        </p:txBody>
      </p:sp>
      <p:sp>
        <p:nvSpPr>
          <p:cNvPr id="50" name="Arrow: Down 49">
            <a:extLst>
              <a:ext uri="{FF2B5EF4-FFF2-40B4-BE49-F238E27FC236}">
                <a16:creationId xmlns:a16="http://schemas.microsoft.com/office/drawing/2014/main" id="{D73D7341-C7AB-4921-B32E-8E05B4204013}"/>
              </a:ext>
            </a:extLst>
          </p:cNvPr>
          <p:cNvSpPr/>
          <p:nvPr/>
        </p:nvSpPr>
        <p:spPr>
          <a:xfrm>
            <a:off x="5538401" y="6949474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/>
          </a:p>
        </p:txBody>
      </p:sp>
      <p:sp>
        <p:nvSpPr>
          <p:cNvPr id="51" name="Arrow: Down 50">
            <a:extLst>
              <a:ext uri="{FF2B5EF4-FFF2-40B4-BE49-F238E27FC236}">
                <a16:creationId xmlns:a16="http://schemas.microsoft.com/office/drawing/2014/main" id="{1EC22A3F-56D7-4E4F-BC9E-37B45CD6345D}"/>
              </a:ext>
            </a:extLst>
          </p:cNvPr>
          <p:cNvSpPr/>
          <p:nvPr/>
        </p:nvSpPr>
        <p:spPr>
          <a:xfrm>
            <a:off x="3311929" y="3529618"/>
            <a:ext cx="234580" cy="314622"/>
          </a:xfrm>
          <a:prstGeom prst="downArrow">
            <a:avLst/>
          </a:prstGeom>
          <a:solidFill>
            <a:schemeClr val="bg1"/>
          </a:solidFill>
          <a:ln w="2222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2405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NZ" sz="2405"/>
          </a:p>
        </p:txBody>
      </p:sp>
    </p:spTree>
    <p:extLst>
      <p:ext uri="{BB962C8B-B14F-4D97-AF65-F5344CB8AC3E}">
        <p14:creationId xmlns:p14="http://schemas.microsoft.com/office/powerpoint/2010/main" val="3764942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35b5f0f-e331-43fe-9f48-4635235eb755">
      <UserInfo>
        <DisplayName/>
        <AccountId xsi:nil="true"/>
        <AccountType/>
      </UserInfo>
    </SharedWithUsers>
    <lcf76f155ced4ddcb4097134ff3c332f xmlns="22a8fe8e-dff0-4151-9734-a3a1db9c991c">
      <Terms xmlns="http://schemas.microsoft.com/office/infopath/2007/PartnerControls"/>
    </lcf76f155ced4ddcb4097134ff3c332f>
    <TaxCatchAll xmlns="d800a5cf-5799-495b-9b49-f15f7ad25ed9" xsi:nil="true"/>
    <MediaLengthInSeconds xmlns="22a8fe8e-dff0-4151-9734-a3a1db9c991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8B10C14BBE49429FDCB792044100B9" ma:contentTypeVersion="16" ma:contentTypeDescription="Create a new document." ma:contentTypeScope="" ma:versionID="bbb78d0da8526130081a676d96e7a68d">
  <xsd:schema xmlns:xsd="http://www.w3.org/2001/XMLSchema" xmlns:xs="http://www.w3.org/2001/XMLSchema" xmlns:p="http://schemas.microsoft.com/office/2006/metadata/properties" xmlns:ns2="22a8fe8e-dff0-4151-9734-a3a1db9c991c" xmlns:ns3="435b5f0f-e331-43fe-9f48-4635235eb755" xmlns:ns4="d800a5cf-5799-495b-9b49-f15f7ad25ed9" targetNamespace="http://schemas.microsoft.com/office/2006/metadata/properties" ma:root="true" ma:fieldsID="58ce2f515d4993cdd8d60d8e77c2aa4f" ns2:_="" ns3:_="" ns4:_="">
    <xsd:import namespace="22a8fe8e-dff0-4151-9734-a3a1db9c991c"/>
    <xsd:import namespace="435b5f0f-e331-43fe-9f48-4635235eb755"/>
    <xsd:import namespace="d800a5cf-5799-495b-9b49-f15f7ad25e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a8fe8e-dff0-4151-9734-a3a1db9c99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5e9cd7a-283a-407b-9b45-84d2c2056e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b5f0f-e331-43fe-9f48-4635235eb75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00a5cf-5799-495b-9b49-f15f7ad25ed9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b6fb5783-aed9-41f1-b2b2-d2662fb8476e}" ma:internalName="TaxCatchAll" ma:showField="CatchAllData" ma:web="435b5f0f-e331-43fe-9f48-4635235eb7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C3DE1D-6C5D-4911-A405-D60DA83A3E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1AB5FEE-DE40-4FAC-8FE4-9B0AD9E2ED0A}">
  <ds:schemaRefs>
    <ds:schemaRef ds:uri="http://purl.org/dc/elements/1.1/"/>
    <ds:schemaRef ds:uri="http://purl.org/dc/dcmitype/"/>
    <ds:schemaRef ds:uri="d800a5cf-5799-495b-9b49-f15f7ad25ed9"/>
    <ds:schemaRef ds:uri="http://www.w3.org/XML/1998/namespace"/>
    <ds:schemaRef ds:uri="http://purl.org/dc/terms/"/>
    <ds:schemaRef ds:uri="http://schemas.microsoft.com/office/2006/documentManagement/types"/>
    <ds:schemaRef ds:uri="435b5f0f-e331-43fe-9f48-4635235eb755"/>
    <ds:schemaRef ds:uri="22a8fe8e-dff0-4151-9734-a3a1db9c991c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C1D5007B-7D80-45BF-9B54-D34EEC83F24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217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Allison</dc:creator>
  <cp:lastModifiedBy>Rebecca White</cp:lastModifiedBy>
  <cp:revision>1</cp:revision>
  <cp:lastPrinted>2022-07-24T20:39:32Z</cp:lastPrinted>
  <dcterms:created xsi:type="dcterms:W3CDTF">2022-07-05T20:12:51Z</dcterms:created>
  <dcterms:modified xsi:type="dcterms:W3CDTF">2023-08-22T03:06:24Z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0x010100F08B10C14BBE49429FDCB792044100B9</vt:lpwstr>
  </property>
  <property fmtid="{D5CDD505-2E9C-101B-9397-08002B2CF9AE}" pid="3" name="Order">
    <vt:r8>43400</vt:r8>
  </property>
  <property fmtid="{D5CDD505-2E9C-101B-9397-08002B2CF9AE}" pid="4" name="TriggerFlowInfo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MediaServiceImageTags">
    <vt:lpwstr/>
  </property>
</Properties>
</file>