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71" r:id="rId2"/>
    <p:sldId id="272" r:id="rId3"/>
    <p:sldId id="273" r:id="rId4"/>
    <p:sldId id="274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4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t Boyd" initials="G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7"/>
    <a:srgbClr val="002C54"/>
    <a:srgbClr val="33CC33"/>
    <a:srgbClr val="89CC40"/>
    <a:srgbClr val="E09A0E"/>
    <a:srgbClr val="4F81BD"/>
    <a:srgbClr val="6310DE"/>
    <a:srgbClr val="6BCB55"/>
    <a:srgbClr val="00467F"/>
    <a:srgbClr val="043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4020"/>
        <p:guide pos="4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174E-94A8-894B-B55B-E3D1B123F7BC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EBF85-1479-E349-9262-1B6F0600C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5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C2B82-52D7-564A-9414-F61912D3DADE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170D6-42E6-3B4C-BC2C-154007E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49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Opening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677866" y="2289389"/>
            <a:ext cx="8027984" cy="836561"/>
          </a:xfrm>
          <a:prstGeom prst="rect">
            <a:avLst/>
          </a:prstGeom>
        </p:spPr>
        <p:txBody>
          <a:bodyPr vert="horz"/>
          <a:lstStyle>
            <a:lvl1pPr algn="l">
              <a:defRPr sz="4000" b="1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AU" dirty="0"/>
              <a:t>Headline (Verdana Bold)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3135012"/>
            <a:ext cx="8027987" cy="105660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/>
              <a:t>Subheading (Verdana Regular)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857" y="262157"/>
            <a:ext cx="1677817" cy="55462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660400" y="5941536"/>
            <a:ext cx="3423062" cy="441802"/>
          </a:xfrm>
        </p:spPr>
        <p:txBody>
          <a:bodyPr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43DC56B5-A700-544C-8720-C289028A981D}" type="datetime2">
              <a:rPr lang="en-NZ" smtClean="0"/>
              <a:pPr/>
              <a:t>Monday, 2 August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79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 End Slide">
    <p:bg>
      <p:bgPr>
        <a:solidFill>
          <a:srgbClr val="0046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2281237"/>
            <a:ext cx="8027987" cy="3179763"/>
          </a:xfrm>
          <a:prstGeom prst="rect">
            <a:avLst/>
          </a:prstGeom>
        </p:spPr>
        <p:txBody>
          <a:bodyPr vert="horz" anchor="b"/>
          <a:lstStyle>
            <a:lvl1pPr marL="0" indent="0">
              <a:buFontTx/>
              <a:buNone/>
              <a:defRPr sz="18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/>
              <a:t>Thank you</a:t>
            </a:r>
          </a:p>
        </p:txBody>
      </p:sp>
      <p:pic>
        <p:nvPicPr>
          <p:cNvPr id="26" name="Picture 25" descr="UOA-LR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1" y="427038"/>
            <a:ext cx="3095999" cy="102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2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77865" y="1777050"/>
            <a:ext cx="8027985" cy="717593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>
                <a:solidFill>
                  <a:srgbClr val="009AC7"/>
                </a:solidFill>
              </a:rPr>
              <a:t>Headline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7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4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A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2958265"/>
            <a:ext cx="3096000" cy="38997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1156417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1156417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B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/>
              <a:t>Text (Verdana Regular)</a:t>
            </a:r>
          </a:p>
          <a:p>
            <a:pPr lvl="0"/>
            <a:r>
              <a:rPr lang="en-AU" dirty="0"/>
              <a:t>et </a:t>
            </a:r>
            <a:r>
              <a:rPr lang="en-AU" dirty="0" err="1"/>
              <a:t>velicibus</a:t>
            </a:r>
            <a:r>
              <a:rPr lang="en-AU" dirty="0"/>
              <a:t> el et </a:t>
            </a:r>
            <a:r>
              <a:rPr lang="en-AU" dirty="0" err="1"/>
              <a:t>magnatet</a:t>
            </a:r>
            <a:r>
              <a:rPr lang="en-AU" dirty="0"/>
              <a:t> am, </a:t>
            </a:r>
            <a:r>
              <a:rPr lang="en-AU" dirty="0" err="1"/>
              <a:t>laborru</a:t>
            </a:r>
            <a:r>
              <a:rPr lang="en-AU" dirty="0"/>
              <a:t> </a:t>
            </a:r>
            <a:r>
              <a:rPr lang="en-AU" dirty="0" err="1"/>
              <a:t>mendips</a:t>
            </a:r>
            <a:r>
              <a:rPr lang="en-AU" dirty="0"/>
              <a:t> </a:t>
            </a:r>
            <a:r>
              <a:rPr lang="en-AU" dirty="0" err="1"/>
              <a:t>apieni</a:t>
            </a:r>
            <a:r>
              <a:rPr lang="en-AU" dirty="0"/>
              <a:t> </a:t>
            </a:r>
            <a:r>
              <a:rPr lang="en-AU" dirty="0" err="1"/>
              <a:t>omnimporibus</a:t>
            </a:r>
            <a:r>
              <a:rPr lang="en-AU" dirty="0"/>
              <a:t> et </a:t>
            </a:r>
            <a:r>
              <a:rPr lang="en-AU" dirty="0" err="1"/>
              <a:t>perepellut</a:t>
            </a:r>
            <a:r>
              <a:rPr lang="en-AU" dirty="0"/>
              <a:t> </a:t>
            </a:r>
            <a:r>
              <a:rPr lang="en-AU" dirty="0" err="1"/>
              <a:t>adis</a:t>
            </a:r>
            <a:r>
              <a:rPr lang="en-AU" dirty="0"/>
              <a:t> </a:t>
            </a:r>
            <a:r>
              <a:rPr lang="en-AU" dirty="0" err="1"/>
              <a:t>sequi</a:t>
            </a:r>
            <a:r>
              <a:rPr lang="en-AU" dirty="0"/>
              <a:t> </a:t>
            </a:r>
            <a:r>
              <a:rPr lang="en-AU" dirty="0" err="1"/>
              <a:t>cus</a:t>
            </a:r>
            <a:r>
              <a:rPr lang="en-AU" dirty="0"/>
              <a:t> et </a:t>
            </a:r>
            <a:r>
              <a:rPr lang="en-AU" dirty="0" err="1"/>
              <a:t>aliquid</a:t>
            </a:r>
            <a:r>
              <a:rPr lang="en-AU" dirty="0"/>
              <a:t> </a:t>
            </a:r>
            <a:r>
              <a:rPr lang="en-AU" dirty="0" err="1"/>
              <a:t>molorere</a:t>
            </a:r>
            <a:r>
              <a:rPr lang="en-AU" dirty="0"/>
              <a:t>, </a:t>
            </a:r>
            <a:r>
              <a:rPr lang="en-AU" dirty="0" err="1"/>
              <a:t>cullaut</a:t>
            </a:r>
            <a:r>
              <a:rPr lang="en-AU" dirty="0"/>
              <a:t> </a:t>
            </a:r>
            <a:r>
              <a:rPr lang="en-AU" dirty="0" err="1"/>
              <a:t>adion</a:t>
            </a:r>
            <a:r>
              <a:rPr lang="en-AU" dirty="0"/>
              <a:t>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magnimp</a:t>
            </a:r>
            <a:r>
              <a:rPr lang="en-AU" dirty="0"/>
              <a:t> </a:t>
            </a:r>
            <a:r>
              <a:rPr lang="en-AU" dirty="0" err="1"/>
              <a:t>oremporibus</a:t>
            </a:r>
            <a:r>
              <a:rPr lang="en-AU" dirty="0"/>
              <a:t>, </a:t>
            </a:r>
            <a:r>
              <a:rPr lang="en-AU" dirty="0" err="1"/>
              <a:t>conem</a:t>
            </a:r>
            <a:r>
              <a:rPr lang="en-AU" dirty="0"/>
              <a:t> </a:t>
            </a:r>
            <a:r>
              <a:rPr lang="en-AU" dirty="0" err="1"/>
              <a:t>etur</a:t>
            </a:r>
            <a:r>
              <a:rPr lang="en-AU" dirty="0"/>
              <a:t> </a:t>
            </a:r>
            <a:r>
              <a:rPr lang="en-AU" dirty="0" err="1"/>
              <a:t>Adit</a:t>
            </a:r>
            <a:r>
              <a:rPr lang="en-AU" dirty="0"/>
              <a:t> </a:t>
            </a:r>
            <a:r>
              <a:rPr lang="en-AU" dirty="0" err="1"/>
              <a:t>eatas</a:t>
            </a:r>
            <a:r>
              <a:rPr lang="en-AU" dirty="0"/>
              <a:t> re </a:t>
            </a:r>
            <a:r>
              <a:rPr lang="en-AU" dirty="0" err="1"/>
              <a:t>nectoruntevelictatem</a:t>
            </a:r>
            <a:r>
              <a:rPr lang="en-AU" dirty="0"/>
              <a:t> </a:t>
            </a:r>
            <a:r>
              <a:rPr lang="en-AU" dirty="0" err="1"/>
              <a:t>quaeperum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/>
              <a:t>Headline </a:t>
            </a:r>
            <a:br>
              <a:rPr lang="en-AU" sz="3600" dirty="0"/>
            </a:br>
            <a:r>
              <a:rPr lang="en-AU" sz="3600" dirty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A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0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B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76701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76701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2301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5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202613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5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202613" cy="4215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8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OA-LC-RGB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9" y="271463"/>
            <a:ext cx="1851396" cy="612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919969" y="1758348"/>
            <a:ext cx="914400" cy="914400"/>
          </a:xfrm>
          <a:prstGeom prst="rect">
            <a:avLst/>
          </a:prstGeom>
        </p:spPr>
        <p:txBody>
          <a:bodyPr wrap="none" rtlCol="0" anchor="t">
            <a:normAutofit/>
          </a:bodyPr>
          <a:lstStyle/>
          <a:p>
            <a:endParaRPr lang="en-US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60400" y="6383338"/>
            <a:ext cx="642730" cy="47466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727825" y="63833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56B5-A700-544C-8720-C289028A981D}" type="datetime2">
              <a:rPr lang="en-NZ" smtClean="0"/>
              <a:t>Monday, 2 August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5" r:id="rId7"/>
    <p:sldLayoutId id="2147483658" r:id="rId8"/>
    <p:sldLayoutId id="2147483659" r:id="rId9"/>
    <p:sldLayoutId id="2147483660" r:id="rId10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ckland.ac.nz/evaluat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9B65401-CC9D-44F7-891C-50BD01CE10FC}"/>
              </a:ext>
            </a:extLst>
          </p:cNvPr>
          <p:cNvSpPr txBox="1">
            <a:spLocks/>
          </p:cNvSpPr>
          <p:nvPr/>
        </p:nvSpPr>
        <p:spPr>
          <a:xfrm>
            <a:off x="552114" y="1371601"/>
            <a:ext cx="8039769" cy="4906908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bg1"/>
                </a:solidFill>
                <a:latin typeface="Verdan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780E7A-F1F6-4887-BF2C-92D2B0FF31B2}"/>
              </a:ext>
            </a:extLst>
          </p:cNvPr>
          <p:cNvGrpSpPr/>
          <p:nvPr/>
        </p:nvGrpSpPr>
        <p:grpSpPr>
          <a:xfrm>
            <a:off x="888143" y="413139"/>
            <a:ext cx="5599048" cy="769441"/>
            <a:chOff x="888143" y="413139"/>
            <a:chExt cx="5599048" cy="769441"/>
          </a:xfrm>
        </p:grpSpPr>
        <p:sp>
          <p:nvSpPr>
            <p:cNvPr id="9" name="TextBox 8"/>
            <p:cNvSpPr txBox="1"/>
            <p:nvPr/>
          </p:nvSpPr>
          <p:spPr>
            <a:xfrm>
              <a:off x="888143" y="500416"/>
              <a:ext cx="3988657" cy="64633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3600" b="1" dirty="0">
                  <a:ln w="0"/>
                  <a:solidFill>
                    <a:schemeClr val="bg1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Your voice via  </a:t>
              </a:r>
              <a:endParaRPr lang="en-NZ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646030" y="413139"/>
              <a:ext cx="1841161" cy="76944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4400" b="1" dirty="0">
                  <a:ln w="0"/>
                  <a:solidFill>
                    <a:srgbClr val="4F81BD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SET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700FE36-0E4D-45EA-93F7-E5C88D720B7E}"/>
              </a:ext>
            </a:extLst>
          </p:cNvPr>
          <p:cNvSpPr txBox="1"/>
          <p:nvPr/>
        </p:nvSpPr>
        <p:spPr>
          <a:xfrm>
            <a:off x="706639" y="1744319"/>
            <a:ext cx="7730718" cy="453419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200" dirty="0">
                <a:ln w="0"/>
                <a:solidFill>
                  <a:srgbClr val="E09A0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en-US" sz="2200" dirty="0">
                <a:ln w="0"/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SET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for providing feedback on your courses and teachers.  Every eligible course is evaluated each time it is taught.</a:t>
            </a:r>
          </a:p>
          <a:p>
            <a:pPr>
              <a:lnSpc>
                <a:spcPct val="120000"/>
              </a:lnSpc>
            </a:pPr>
            <a:endParaRPr lang="en-US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200" dirty="0">
                <a:ln w="0"/>
                <a:solidFill>
                  <a:srgbClr val="6BCB5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So that teachers and academic leaders can hear about your experience of courses and teaching.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US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2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 Pro Black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Each semester, </a:t>
            </a:r>
            <a:r>
              <a:rPr lang="en-US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last 2 teaching weeks</a:t>
            </a:r>
            <a:r>
              <a:rPr 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Most courses and teachers.</a:t>
            </a:r>
          </a:p>
          <a:p>
            <a:pPr>
              <a:lnSpc>
                <a:spcPct val="120000"/>
              </a:lnSpc>
            </a:pPr>
            <a:endParaRPr lang="en-NZ" sz="2200" dirty="0"/>
          </a:p>
        </p:txBody>
      </p:sp>
    </p:spTree>
    <p:extLst>
      <p:ext uri="{BB962C8B-B14F-4D97-AF65-F5344CB8AC3E}">
        <p14:creationId xmlns:p14="http://schemas.microsoft.com/office/powerpoint/2010/main" val="279063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52114" y="1289909"/>
            <a:ext cx="8039769" cy="5154952"/>
          </a:xfr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0FE36-0E4D-45EA-93F7-E5C88D720B7E}"/>
              </a:ext>
            </a:extLst>
          </p:cNvPr>
          <p:cNvSpPr txBox="1"/>
          <p:nvPr/>
        </p:nvSpPr>
        <p:spPr>
          <a:xfrm>
            <a:off x="640374" y="1708485"/>
            <a:ext cx="7863247" cy="4949047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625475" indent="-449263"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ln w="0"/>
                <a:solidFill>
                  <a:srgbClr val="6310D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your feedback is used</a:t>
            </a:r>
            <a:r>
              <a:rPr lang="en-US" sz="2000" dirty="0">
                <a:ln w="0"/>
                <a:solidFill>
                  <a:srgbClr val="6310D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Anonymous, aggregated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at class level.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feedback (including comments) are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reviewed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from teacher to university leaders.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Issues and suggestions from SET are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discussed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actioned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should hear a summary of feedback provided and the teacher’s / teaching team’s response.</a:t>
            </a:r>
          </a:p>
          <a:p>
            <a:pPr>
              <a:lnSpc>
                <a:spcPct val="120000"/>
              </a:lnSpc>
            </a:pPr>
            <a:endParaRPr lang="en-US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9EC8146-6823-415E-84AC-802DE6808860}"/>
              </a:ext>
            </a:extLst>
          </p:cNvPr>
          <p:cNvGrpSpPr/>
          <p:nvPr/>
        </p:nvGrpSpPr>
        <p:grpSpPr>
          <a:xfrm>
            <a:off x="888143" y="413139"/>
            <a:ext cx="5599048" cy="769441"/>
            <a:chOff x="888143" y="413139"/>
            <a:chExt cx="5599048" cy="769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CC0CF8-C180-4604-9845-D444CC88B078}"/>
                </a:ext>
              </a:extLst>
            </p:cNvPr>
            <p:cNvSpPr txBox="1"/>
            <p:nvPr/>
          </p:nvSpPr>
          <p:spPr>
            <a:xfrm>
              <a:off x="888143" y="500416"/>
              <a:ext cx="3988657" cy="64633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3600" b="1" dirty="0">
                  <a:ln w="0"/>
                  <a:solidFill>
                    <a:schemeClr val="bg1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Your voice via  </a:t>
              </a:r>
              <a:endParaRPr lang="en-NZ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AAC4562-4274-4006-B078-0B1ACADF59B3}"/>
                </a:ext>
              </a:extLst>
            </p:cNvPr>
            <p:cNvSpPr/>
            <p:nvPr/>
          </p:nvSpPr>
          <p:spPr>
            <a:xfrm>
              <a:off x="4646030" y="413139"/>
              <a:ext cx="1841161" cy="76944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4400" b="1" dirty="0">
                  <a:ln w="0"/>
                  <a:solidFill>
                    <a:srgbClr val="4F81BD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963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52114" y="1504950"/>
            <a:ext cx="8039769" cy="4876799"/>
          </a:xfr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0FE36-0E4D-45EA-93F7-E5C88D720B7E}"/>
              </a:ext>
            </a:extLst>
          </p:cNvPr>
          <p:cNvSpPr txBox="1"/>
          <p:nvPr/>
        </p:nvSpPr>
        <p:spPr>
          <a:xfrm>
            <a:off x="488200" y="2044908"/>
            <a:ext cx="8315660" cy="393954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625475" indent="-449263"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ln w="0"/>
                <a:solidFill>
                  <a:srgbClr val="E09A0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Feedback Has Real Impact</a:t>
            </a:r>
            <a:r>
              <a:rPr lang="en-US" sz="2200" dirty="0">
                <a:ln w="0"/>
                <a:solidFill>
                  <a:srgbClr val="E09A0E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evaluate the course and your main teachers.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provide the teaching team with important feedback about what is and is not working in the course. </a:t>
            </a:r>
          </a:p>
          <a:p>
            <a:pPr marL="625475" lvl="1" indent="-265113">
              <a:lnSpc>
                <a:spcPct val="12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feedback influences the University’s decisions regarding future changes to the course.</a:t>
            </a:r>
          </a:p>
          <a:p>
            <a:pPr>
              <a:lnSpc>
                <a:spcPct val="120000"/>
              </a:lnSpc>
            </a:pPr>
            <a:endParaRPr lang="en-US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9EC8146-6823-415E-84AC-802DE6808860}"/>
              </a:ext>
            </a:extLst>
          </p:cNvPr>
          <p:cNvGrpSpPr/>
          <p:nvPr/>
        </p:nvGrpSpPr>
        <p:grpSpPr>
          <a:xfrm>
            <a:off x="888143" y="413139"/>
            <a:ext cx="5599048" cy="769441"/>
            <a:chOff x="888143" y="413139"/>
            <a:chExt cx="5599048" cy="769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CC0CF8-C180-4604-9845-D444CC88B078}"/>
                </a:ext>
              </a:extLst>
            </p:cNvPr>
            <p:cNvSpPr txBox="1"/>
            <p:nvPr/>
          </p:nvSpPr>
          <p:spPr>
            <a:xfrm>
              <a:off x="888143" y="500416"/>
              <a:ext cx="3988657" cy="64633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3600" b="1" dirty="0">
                  <a:ln w="0"/>
                  <a:solidFill>
                    <a:schemeClr val="bg1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Your voice via  </a:t>
              </a:r>
              <a:endParaRPr lang="en-NZ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AAC4562-4274-4006-B078-0B1ACADF59B3}"/>
                </a:ext>
              </a:extLst>
            </p:cNvPr>
            <p:cNvSpPr/>
            <p:nvPr/>
          </p:nvSpPr>
          <p:spPr>
            <a:xfrm>
              <a:off x="4646030" y="413139"/>
              <a:ext cx="1841161" cy="76944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4400" b="1" dirty="0">
                  <a:ln w="0"/>
                  <a:solidFill>
                    <a:srgbClr val="4F81BD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905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52114" y="1267327"/>
            <a:ext cx="8039769" cy="5438274"/>
          </a:xfrm>
          <a:solidFill>
            <a:schemeClr val="bg1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0FE36-0E4D-45EA-93F7-E5C88D720B7E}"/>
              </a:ext>
            </a:extLst>
          </p:cNvPr>
          <p:cNvSpPr txBox="1"/>
          <p:nvPr/>
        </p:nvSpPr>
        <p:spPr>
          <a:xfrm>
            <a:off x="552114" y="1501483"/>
            <a:ext cx="7817186" cy="495398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360362" lvl="1">
              <a:lnSpc>
                <a:spcPct val="120000"/>
              </a:lnSpc>
              <a:spcAft>
                <a:spcPts val="600"/>
              </a:spcAft>
            </a:pPr>
            <a:r>
              <a:rPr lang="en-US" sz="32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√</a:t>
            </a:r>
            <a:r>
              <a:rPr lang="en-US" sz="2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ln w="0"/>
                <a:solidFill>
                  <a:srgbClr val="002C54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</a:rPr>
              <a:t>Actionable:</a:t>
            </a:r>
          </a:p>
          <a:p>
            <a:pPr marL="625475" lvl="1" indent="-265113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</a:t>
            </a:r>
            <a:r>
              <a:rPr lang="en-US" sz="20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give examples related to your learning</a:t>
            </a:r>
          </a:p>
          <a:p>
            <a:pPr marL="625475" lvl="1" indent="-265113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Constructive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suggestions.  </a:t>
            </a:r>
          </a:p>
          <a:p>
            <a:pPr marL="360362" lvl="1">
              <a:lnSpc>
                <a:spcPct val="120000"/>
              </a:lnSpc>
              <a:spcAft>
                <a:spcPts val="1200"/>
              </a:spcAft>
            </a:pPr>
            <a:r>
              <a:rPr lang="en-US" sz="22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ꓫ  </a:t>
            </a:r>
            <a:r>
              <a:rPr lang="en-US" sz="2200" dirty="0">
                <a:ln w="0"/>
                <a:solidFill>
                  <a:srgbClr val="002C54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Verdana Pro Black" panose="020B0A04030504040204" pitchFamily="34" charset="0"/>
                <a:ea typeface="Verdana" panose="020B0604030504040204" pitchFamily="34" charset="0"/>
              </a:rPr>
              <a:t>Not Actionable:</a:t>
            </a:r>
          </a:p>
          <a:p>
            <a:pPr marL="703262" lvl="1" indent="-342900">
              <a:lnSpc>
                <a:spcPct val="120000"/>
              </a:lnSpc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‘good’ or ‘bad’ statement without the ‘why’</a:t>
            </a:r>
          </a:p>
          <a:p>
            <a:pPr marL="703262" lvl="1" indent="-342900">
              <a:lnSpc>
                <a:spcPct val="120000"/>
              </a:lnSpc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Complaints about things beyond the teaching team or faculty’s control</a:t>
            </a:r>
          </a:p>
          <a:p>
            <a:pPr marL="703262" lvl="1" indent="-342900">
              <a:lnSpc>
                <a:spcPct val="120000"/>
              </a:lnSpc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 attacks, abusive / discriminatory comments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 violation of the University Code of Conduct that could lead to disciplinary proceedings)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CC0CF8-C180-4604-9845-D444CC88B078}"/>
              </a:ext>
            </a:extLst>
          </p:cNvPr>
          <p:cNvSpPr txBox="1"/>
          <p:nvPr/>
        </p:nvSpPr>
        <p:spPr>
          <a:xfrm>
            <a:off x="888143" y="500416"/>
            <a:ext cx="6131782" cy="646331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3600" b="1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highlight>
                  <a:srgbClr val="002C54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Actionable Comments</a:t>
            </a:r>
            <a:endParaRPr lang="en-NZ" sz="3600" b="1" dirty="0">
              <a:solidFill>
                <a:schemeClr val="bg1"/>
              </a:solidFill>
              <a:highlight>
                <a:srgbClr val="002C54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8845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b="1" dirty="0">
              <a:latin typeface="Tekton Pro Cond" pitchFamily="34" charset="0"/>
            </a:endParaRPr>
          </a:p>
          <a:p>
            <a:endParaRPr lang="en-US" b="1" dirty="0">
              <a:latin typeface="+mj-lt"/>
              <a:ea typeface="Adobe Song Std L" pitchFamily="18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862" y="2193697"/>
            <a:ext cx="7763973" cy="156966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3200" b="1" dirty="0">
                <a:solidFill>
                  <a:schemeClr val="bg1"/>
                </a:solidFill>
              </a:rPr>
              <a:t>Canvas &gt; this course &gt; SET Evaluations</a:t>
            </a:r>
          </a:p>
          <a:p>
            <a:endParaRPr lang="en-NZ" sz="3200" b="1" dirty="0">
              <a:solidFill>
                <a:schemeClr val="bg1"/>
              </a:solidFill>
            </a:endParaRPr>
          </a:p>
          <a:p>
            <a:r>
              <a:rPr lang="en-NZ" sz="3200" b="1" dirty="0">
                <a:solidFill>
                  <a:schemeClr val="bg1"/>
                </a:solidFill>
              </a:rPr>
              <a:t>Or check your </a:t>
            </a:r>
            <a:r>
              <a:rPr lang="en-NZ" sz="3200" b="1" u="sng" dirty="0">
                <a:solidFill>
                  <a:schemeClr val="bg1"/>
                </a:solidFill>
              </a:rPr>
              <a:t>University email account</a:t>
            </a:r>
            <a:r>
              <a:rPr lang="en-NZ" sz="3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4110" y="5132930"/>
            <a:ext cx="5754297" cy="954107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NZ" sz="2800" b="1" dirty="0">
                <a:solidFill>
                  <a:schemeClr val="bg1"/>
                </a:solidFill>
              </a:rPr>
              <a:t>For more information, see: </a:t>
            </a:r>
            <a:r>
              <a:rPr lang="en-NZ" sz="28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www.auckland.ac.nz/evaluate</a:t>
            </a:r>
            <a:r>
              <a:rPr lang="en-NZ" sz="2800" b="1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A6E9B9-8E56-462E-A0A6-D51B31B7E778}"/>
              </a:ext>
            </a:extLst>
          </p:cNvPr>
          <p:cNvGrpSpPr/>
          <p:nvPr/>
        </p:nvGrpSpPr>
        <p:grpSpPr>
          <a:xfrm>
            <a:off x="888143" y="235248"/>
            <a:ext cx="3988657" cy="1015663"/>
            <a:chOff x="888143" y="235248"/>
            <a:chExt cx="3988657" cy="101566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8526F38-FED9-4EFC-9754-8DA8E3BB6407}"/>
                </a:ext>
              </a:extLst>
            </p:cNvPr>
            <p:cNvSpPr txBox="1"/>
            <p:nvPr/>
          </p:nvSpPr>
          <p:spPr>
            <a:xfrm>
              <a:off x="888143" y="500416"/>
              <a:ext cx="3988657" cy="646331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3600" b="1" dirty="0">
                  <a:ln w="0"/>
                  <a:solidFill>
                    <a:schemeClr val="bg1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Get</a:t>
              </a:r>
              <a:endParaRPr lang="en-NZ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066D70E-F3BD-46DB-A320-EE85B2E4338C}"/>
                </a:ext>
              </a:extLst>
            </p:cNvPr>
            <p:cNvSpPr/>
            <p:nvPr/>
          </p:nvSpPr>
          <p:spPr>
            <a:xfrm>
              <a:off x="1972949" y="235248"/>
              <a:ext cx="1841161" cy="1015663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r>
                <a:rPr lang="en-US" sz="6000" b="1" dirty="0">
                  <a:ln w="0"/>
                  <a:solidFill>
                    <a:srgbClr val="4F81BD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00846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273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Tekton Pro Cond</vt:lpstr>
      <vt:lpstr>Verdana</vt:lpstr>
      <vt:lpstr>Verdana Pro Black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Tenreiro</dc:creator>
  <cp:lastModifiedBy>Nissa</cp:lastModifiedBy>
  <cp:revision>73</cp:revision>
  <dcterms:created xsi:type="dcterms:W3CDTF">2015-05-10T23:22:16Z</dcterms:created>
  <dcterms:modified xsi:type="dcterms:W3CDTF">2021-08-01T22:16:33Z</dcterms:modified>
</cp:coreProperties>
</file>