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7" r:id="rId2"/>
    <p:sldId id="262" r:id="rId3"/>
    <p:sldId id="329" r:id="rId4"/>
    <p:sldId id="258" r:id="rId5"/>
    <p:sldId id="265" r:id="rId6"/>
    <p:sldId id="306" r:id="rId7"/>
    <p:sldId id="320" r:id="rId8"/>
    <p:sldId id="308" r:id="rId9"/>
    <p:sldId id="317" r:id="rId10"/>
    <p:sldId id="261" r:id="rId11"/>
    <p:sldId id="319" r:id="rId12"/>
    <p:sldId id="325" r:id="rId13"/>
    <p:sldId id="321" r:id="rId14"/>
    <p:sldId id="322" r:id="rId15"/>
    <p:sldId id="323" r:id="rId16"/>
    <p:sldId id="324" r:id="rId17"/>
    <p:sldId id="316" r:id="rId18"/>
    <p:sldId id="318" r:id="rId19"/>
    <p:sldId id="305" r:id="rId20"/>
    <p:sldId id="312" r:id="rId21"/>
    <p:sldId id="309" r:id="rId22"/>
    <p:sldId id="310" r:id="rId23"/>
    <p:sldId id="311" r:id="rId24"/>
    <p:sldId id="304" r:id="rId25"/>
    <p:sldId id="313" r:id="rId26"/>
    <p:sldId id="267" r:id="rId27"/>
    <p:sldId id="326" r:id="rId28"/>
    <p:sldId id="327" r:id="rId29"/>
    <p:sldId id="328" r:id="rId30"/>
    <p:sldId id="330" r:id="rId31"/>
  </p:sldIdLst>
  <p:sldSz cx="9144000" cy="6858000" type="screen4x3"/>
  <p:notesSz cx="6797675" cy="9928225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CC33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0891" autoAdjust="0"/>
  </p:normalViewPr>
  <p:slideViewPr>
    <p:cSldViewPr>
      <p:cViewPr>
        <p:scale>
          <a:sx n="66" d="100"/>
          <a:sy n="66" d="100"/>
        </p:scale>
        <p:origin x="-2856" y="-8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B7D76-ED55-42EB-B7D6-55F1086F07FB}" type="datetimeFigureOut">
              <a:rPr lang="en-US" smtClean="0"/>
              <a:pPr/>
              <a:t>6/12/2012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C43E9-C7D6-42BC-A5D0-815FADE9BA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735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8"/>
            <a:ext cx="5438140" cy="446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0091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30091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5C9FCFE-B32A-41EF-88D2-45C813CF8F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29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59E8E-EC0A-41ED-91B0-C7E1CABE2F0E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FF2D02-0AC3-44DB-8B8D-3D65D7089C03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1200" y="171450"/>
            <a:ext cx="1879600" cy="5924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0" y="171450"/>
            <a:ext cx="5486400" cy="5924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B07AC-385F-437A-B97C-9CE6C669749B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171450"/>
            <a:ext cx="7518400" cy="5924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447800" y="63769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15000" y="6357938"/>
            <a:ext cx="3327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56000" y="63579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065D9C0-2043-4EB8-903D-DA1C0C0A09A4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2C930-E799-42DC-8E1A-8DAA75D8BBE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C569D-4C64-40D0-9675-15B80CEB74FD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143000"/>
            <a:ext cx="3683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143000"/>
            <a:ext cx="3683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FD7D-8500-4004-9116-BBCDE0EB2799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56722-DC0B-4258-92BF-45BDF0BBDB83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05018-753A-450A-91B5-E8809B0E04EA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3B0D3-0E36-4F58-9B4F-A1A602895038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6F1210-B1FF-45BB-80C6-343AE080994F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5A6C0-F6B6-4139-A29A-FFC97F63A431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171450"/>
            <a:ext cx="751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143000"/>
            <a:ext cx="7518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3769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15000" y="6357938"/>
            <a:ext cx="332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800000"/>
                </a:solidFill>
                <a:latin typeface="+mn-lt"/>
              </a:defRPr>
            </a:lvl1pPr>
          </a:lstStyle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56000" y="63579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49607BC-5ADD-4682-AEB1-9992DDAF87FE}" type="slidenum">
              <a:rPr lang="en-AU"/>
              <a:pPr/>
              <a:t>‹#›</a:t>
            </a:fld>
            <a:endParaRPr lang="en-AU"/>
          </a:p>
        </p:txBody>
      </p:sp>
      <p:grpSp>
        <p:nvGrpSpPr>
          <p:cNvPr id="1031" name="Group 7"/>
          <p:cNvGrpSpPr>
            <a:grpSpLocks/>
          </p:cNvGrpSpPr>
          <p:nvPr userDrawn="1"/>
        </p:nvGrpSpPr>
        <p:grpSpPr bwMode="auto">
          <a:xfrm>
            <a:off x="0" y="0"/>
            <a:ext cx="1320800" cy="6900863"/>
            <a:chOff x="0" y="0"/>
            <a:chExt cx="864" cy="5796"/>
          </a:xfrm>
        </p:grpSpPr>
        <p:pic>
          <p:nvPicPr>
            <p:cNvPr id="1032" name="Picture 8" descr="side%20tapa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0"/>
              <a:ext cx="864" cy="4320"/>
            </a:xfrm>
            <a:prstGeom prst="rect">
              <a:avLst/>
            </a:prstGeom>
            <a:noFill/>
          </p:spPr>
        </p:pic>
        <p:pic>
          <p:nvPicPr>
            <p:cNvPr id="1033" name="Picture 9" descr="side%20tapa"/>
            <p:cNvPicPr>
              <a:picLocks noChangeAspect="1" noChangeArrowheads="1"/>
            </p:cNvPicPr>
            <p:nvPr/>
          </p:nvPicPr>
          <p:blipFill>
            <a:blip r:embed="rId14" cstate="print"/>
            <a:srcRect b="65555"/>
            <a:stretch>
              <a:fillRect/>
            </a:stretch>
          </p:blipFill>
          <p:spPr bwMode="auto">
            <a:xfrm>
              <a:off x="0" y="4308"/>
              <a:ext cx="864" cy="1488"/>
            </a:xfrm>
            <a:prstGeom prst="rect">
              <a:avLst/>
            </a:prstGeom>
            <a:noFill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" charset="0"/>
        </a:defRPr>
      </a:lvl9pPr>
    </p:titleStyle>
    <p:bodyStyle>
      <a:lvl1pPr marL="571500" indent="-5715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477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46685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88595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3050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7622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2194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6766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13385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3608" y="404664"/>
            <a:ext cx="8100392" cy="3195787"/>
          </a:xfrm>
        </p:spPr>
        <p:txBody>
          <a:bodyPr/>
          <a:lstStyle/>
          <a:p>
            <a:pPr algn="ctr"/>
            <a:r>
              <a:rPr lang="en-NZ" dirty="0" smtClean="0"/>
              <a:t/>
            </a:r>
            <a:br>
              <a:rPr lang="en-NZ" dirty="0" smtClean="0"/>
            </a:br>
            <a:r>
              <a:rPr lang="en-NZ" dirty="0" smtClean="0"/>
              <a:t>What can parents do to help their children succeed in school?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NZ" dirty="0" smtClean="0"/>
              <a:t> </a:t>
            </a:r>
            <a:br>
              <a:rPr lang="en-NZ" dirty="0" smtClean="0"/>
            </a:br>
            <a:endParaRPr lang="en-A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624" y="3861048"/>
            <a:ext cx="7704856" cy="1512168"/>
          </a:xfrm>
        </p:spPr>
        <p:txBody>
          <a:bodyPr/>
          <a:lstStyle/>
          <a:p>
            <a:r>
              <a:rPr lang="en-US" dirty="0" smtClean="0"/>
              <a:t>Stuart McNaughton</a:t>
            </a:r>
          </a:p>
          <a:p>
            <a:r>
              <a:rPr lang="en-US" dirty="0" smtClean="0"/>
              <a:t>2012 </a:t>
            </a:r>
            <a:endParaRPr lang="en-US" dirty="0"/>
          </a:p>
          <a:p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4941888"/>
            <a:ext cx="3635375" cy="191611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4815" y="404664"/>
            <a:ext cx="7812360" cy="1025302"/>
          </a:xfrm>
        </p:spPr>
        <p:txBody>
          <a:bodyPr/>
          <a:lstStyle/>
          <a:p>
            <a:r>
              <a:rPr lang="en-AU" sz="4000" dirty="0" smtClean="0"/>
              <a:t>Building into everyday activities</a:t>
            </a:r>
            <a:endParaRPr lang="en-AU" sz="400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4941888"/>
            <a:ext cx="3635375" cy="1916112"/>
          </a:xfrm>
          <a:prstGeom prst="rect">
            <a:avLst/>
          </a:prstGeom>
          <a:noFill/>
        </p:spPr>
      </p:pic>
      <p:pic>
        <p:nvPicPr>
          <p:cNvPr id="2" name="stuart a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47664" y="1844824"/>
            <a:ext cx="7227482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404664"/>
            <a:ext cx="7518400" cy="881286"/>
          </a:xfrm>
        </p:spPr>
        <p:txBody>
          <a:bodyPr/>
          <a:lstStyle/>
          <a:p>
            <a:r>
              <a:rPr lang="en-AU" sz="3200" dirty="0"/>
              <a:t>S</a:t>
            </a:r>
            <a:r>
              <a:rPr lang="en-AU" sz="3200" dirty="0" smtClean="0"/>
              <a:t>hould we </a:t>
            </a:r>
            <a:r>
              <a:rPr lang="en-AU" sz="3200" b="1" i="1" dirty="0" smtClean="0"/>
              <a:t>teach</a:t>
            </a:r>
            <a:r>
              <a:rPr lang="en-AU" sz="3200" dirty="0" smtClean="0"/>
              <a:t> concepts, alphabet, sounds, writing</a:t>
            </a:r>
            <a:r>
              <a:rPr lang="en-AU" sz="3600" dirty="0" smtClean="0"/>
              <a:t>?</a:t>
            </a:r>
            <a:endParaRPr lang="en-AU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422400" y="1556792"/>
            <a:ext cx="7518400" cy="4896544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Think of </a:t>
            </a:r>
            <a:r>
              <a:rPr lang="en-AU" sz="2400" b="1" i="1" dirty="0" smtClean="0"/>
              <a:t>teaching</a:t>
            </a:r>
            <a:r>
              <a:rPr lang="en-AU" sz="2400" dirty="0" smtClean="0"/>
              <a:t> on a spectrum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sz="2400" dirty="0"/>
              <a:t>	</a:t>
            </a:r>
            <a:r>
              <a:rPr lang="en-AU" sz="2400" dirty="0" smtClean="0"/>
              <a:t> (explicit to embedded)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Child interest should drive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Importance of play </a:t>
            </a:r>
            <a:r>
              <a:rPr lang="en-AU" sz="2400" i="1" dirty="0" err="1" smtClean="0"/>
              <a:t>eg</a:t>
            </a:r>
            <a:r>
              <a:rPr lang="en-AU" sz="2400" i="1" dirty="0" smtClean="0"/>
              <a:t> emergent writing</a:t>
            </a:r>
            <a:r>
              <a:rPr lang="en-AU" sz="2400" dirty="0" smtClean="0"/>
              <a:t> (play, direct teaching and figuring out all involved)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Discussion point: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Alphabet games not directly related to </a:t>
            </a:r>
          </a:p>
          <a:p>
            <a:pPr marL="762000" lvl="1" indent="0">
              <a:lnSpc>
                <a:spcPct val="150000"/>
              </a:lnSpc>
              <a:buNone/>
            </a:pPr>
            <a:r>
              <a:rPr lang="en-AU" sz="2400" b="1" i="1" dirty="0" smtClean="0"/>
              <a:t>later comprehension</a:t>
            </a:r>
          </a:p>
          <a:p>
            <a:pPr lvl="1"/>
            <a:endParaRPr lang="en-AU" dirty="0" smtClean="0"/>
          </a:p>
          <a:p>
            <a:pPr marL="762000" lvl="1" indent="0">
              <a:buNone/>
            </a:pPr>
            <a:endParaRPr lang="en-AU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5805265"/>
            <a:ext cx="2087216" cy="10078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91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/>
          </p:nvPr>
        </p:nvSpPr>
        <p:spPr>
          <a:xfrm>
            <a:off x="1447800" y="152400"/>
            <a:ext cx="7518400" cy="5924550"/>
          </a:xfrm>
        </p:spPr>
        <p:txBody>
          <a:bodyPr/>
          <a:lstStyle/>
          <a:p>
            <a:pPr>
              <a:buNone/>
            </a:pPr>
            <a:r>
              <a:rPr lang="en-NZ" dirty="0" smtClean="0"/>
              <a:t>Child ‘play’ writing at 2 years</a:t>
            </a:r>
            <a:endParaRPr lang="en-US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 l="27800" t="19806" r="30826" b="52299"/>
          <a:stretch>
            <a:fillRect/>
          </a:stretch>
        </p:blipFill>
        <p:spPr bwMode="auto">
          <a:xfrm>
            <a:off x="2843808" y="1268760"/>
            <a:ext cx="4032448" cy="252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2987824" y="908720"/>
            <a:ext cx="4032448" cy="3744416"/>
          </a:xfrm>
          <a:prstGeom prst="ellipse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55776" y="4365104"/>
            <a:ext cx="1224136" cy="864096"/>
          </a:xfrm>
          <a:prstGeom prst="straightConnector1">
            <a:avLst/>
          </a:prstGeom>
          <a:ln w="19050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47864" y="5157192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 smtClean="0">
                <a:solidFill>
                  <a:srgbClr val="800000"/>
                </a:solidFill>
              </a:rPr>
              <a:t>Is that writing?</a:t>
            </a:r>
            <a:endParaRPr lang="en-US" sz="32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7696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/>
          </p:nvPr>
        </p:nvSpPr>
        <p:spPr>
          <a:xfrm>
            <a:off x="1447800" y="152400"/>
            <a:ext cx="7518400" cy="5924550"/>
          </a:xfrm>
        </p:spPr>
        <p:txBody>
          <a:bodyPr/>
          <a:lstStyle/>
          <a:p>
            <a:endParaRPr lang="en-US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739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4788" y="0"/>
            <a:ext cx="7669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Woolf Fisher Research Centre</a:t>
            </a:r>
          </a:p>
          <a:p>
            <a:r>
              <a:rPr lang="en-AU" dirty="0"/>
              <a:t>The University of Auckland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066800"/>
            <a:ext cx="5638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Woolf Fisher Research Centre</a:t>
            </a:r>
          </a:p>
          <a:p>
            <a:r>
              <a:rPr lang="en-AU" smtClean="0"/>
              <a:t>The University of Auckland</a:t>
            </a:r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1619672" y="260648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dirty="0" smtClean="0">
                <a:solidFill>
                  <a:srgbClr val="800000"/>
                </a:solidFill>
                <a:latin typeface="+mn-lt"/>
              </a:rPr>
              <a:t>Specific guidelines possible</a:t>
            </a:r>
            <a:endParaRPr lang="en-US" sz="4000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2" name="stuart readin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91494" y="987212"/>
            <a:ext cx="7128792" cy="478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1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332656"/>
            <a:ext cx="7033096" cy="881286"/>
          </a:xfrm>
        </p:spPr>
        <p:txBody>
          <a:bodyPr/>
          <a:lstStyle/>
          <a:p>
            <a:r>
              <a:rPr lang="en-AU" sz="3600" dirty="0" smtClean="0"/>
              <a:t>What to discuss elaborate?</a:t>
            </a:r>
            <a:endParaRPr lang="en-AU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422400" y="764704"/>
            <a:ext cx="7518400" cy="5331296"/>
          </a:xfrm>
        </p:spPr>
        <p:txBody>
          <a:bodyPr/>
          <a:lstStyle/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Some pointers</a:t>
            </a:r>
          </a:p>
          <a:p>
            <a:pPr lvl="1">
              <a:buFont typeface="Wingdings" pitchFamily="2" charset="2"/>
              <a:buChar char="§"/>
            </a:pPr>
            <a:endParaRPr lang="en-AU" dirty="0" smtClean="0"/>
          </a:p>
          <a:p>
            <a:pPr lvl="1">
              <a:buFont typeface="Wingdings" pitchFamily="2" charset="2"/>
              <a:buChar char="§"/>
            </a:pPr>
            <a:r>
              <a:rPr lang="en-AU" sz="2400" dirty="0" smtClean="0"/>
              <a:t>What you find interesting, amusing, curious, related to shared events including </a:t>
            </a:r>
            <a:r>
              <a:rPr lang="en-AU" sz="2400" dirty="0"/>
              <a:t>o</a:t>
            </a:r>
            <a:r>
              <a:rPr lang="en-AU" sz="2400" dirty="0" smtClean="0"/>
              <a:t>ther books (</a:t>
            </a:r>
            <a:r>
              <a:rPr lang="en-AU" sz="2400" i="1" dirty="0" smtClean="0"/>
              <a:t>intertextuality</a:t>
            </a:r>
            <a:r>
              <a:rPr lang="en-AU" sz="2400" dirty="0" smtClean="0"/>
              <a:t>)</a:t>
            </a:r>
          </a:p>
          <a:p>
            <a:pPr lvl="1">
              <a:buFont typeface="Wingdings" pitchFamily="2" charset="2"/>
              <a:buChar char="§"/>
            </a:pPr>
            <a:endParaRPr lang="en-AU" sz="2400" dirty="0" smtClean="0"/>
          </a:p>
          <a:p>
            <a:pPr lvl="1">
              <a:buFont typeface="Wingdings" pitchFamily="2" charset="2"/>
              <a:buChar char="§"/>
            </a:pPr>
            <a:r>
              <a:rPr lang="en-AU" sz="2400" dirty="0" smtClean="0"/>
              <a:t>What your child finds interesting</a:t>
            </a:r>
            <a:r>
              <a:rPr lang="en-AU" sz="2400" dirty="0"/>
              <a:t> amusing, curious, related to shared events including other books </a:t>
            </a:r>
            <a:endParaRPr lang="en-AU" sz="2400" dirty="0" smtClean="0"/>
          </a:p>
          <a:p>
            <a:pPr lvl="1">
              <a:buFont typeface="Wingdings" pitchFamily="2" charset="2"/>
              <a:buChar char="§"/>
            </a:pPr>
            <a:endParaRPr lang="en-AU" sz="2400" dirty="0" smtClean="0"/>
          </a:p>
          <a:p>
            <a:pPr lvl="1">
              <a:buFont typeface="Wingdings" pitchFamily="2" charset="2"/>
              <a:buChar char="§"/>
            </a:pPr>
            <a:r>
              <a:rPr lang="en-AU" sz="2400" dirty="0"/>
              <a:t>M</a:t>
            </a:r>
            <a:r>
              <a:rPr lang="en-AU" sz="2400" dirty="0" smtClean="0"/>
              <a:t>ay not be the same</a:t>
            </a:r>
          </a:p>
          <a:p>
            <a:endParaRPr lang="en-AU" dirty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517232"/>
            <a:ext cx="2627784" cy="134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308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7518400" cy="881286"/>
          </a:xfrm>
        </p:spPr>
        <p:txBody>
          <a:bodyPr/>
          <a:lstStyle/>
          <a:p>
            <a:r>
              <a:rPr lang="en-AU" sz="3600" dirty="0" smtClean="0"/>
              <a:t>Why? Learning:</a:t>
            </a:r>
            <a:endParaRPr lang="en-AU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331640" y="1195400"/>
            <a:ext cx="7518400" cy="44672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en-AU" sz="2400" dirty="0" smtClean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About books (concepts about print)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/>
              <a:t>A</a:t>
            </a:r>
            <a:r>
              <a:rPr lang="en-AU" sz="2400" dirty="0" smtClean="0"/>
              <a:t>bout comprehension (narrative, characters, prediction, taxonomies…)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Language – sounds (phonemic awareness)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Language- vocabulary (size, high and low frequency, patterns…)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‘Literate’ language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517232"/>
            <a:ext cx="2627784" cy="134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Focus in this talk</a:t>
            </a:r>
            <a:endParaRPr lang="en-US" dirty="0"/>
          </a:p>
        </p:txBody>
      </p:sp>
      <p:sp>
        <p:nvSpPr>
          <p:cNvPr id="90116" name="Rectangle 4"/>
          <p:cNvSpPr>
            <a:spLocks noGrp="1" noChangeArrowheads="1"/>
          </p:cNvSpPr>
          <p:nvPr>
            <p:ph idx="1"/>
          </p:nvPr>
        </p:nvSpPr>
        <p:spPr>
          <a:xfrm>
            <a:off x="1422400" y="1124744"/>
            <a:ext cx="7398072" cy="5151437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NZ" dirty="0" smtClean="0"/>
              <a:t>Title came from an OECD report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NZ" dirty="0" smtClean="0"/>
              <a:t>One area of school ‘success’ achievement (literacy, NCEA)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NZ" dirty="0" smtClean="0"/>
              <a:t>But  NZ curriculum specifies… </a:t>
            </a:r>
          </a:p>
          <a:p>
            <a:pPr lvl="1">
              <a:buFont typeface="Wingdings" pitchFamily="2" charset="2"/>
              <a:buChar char="§"/>
            </a:pPr>
            <a:r>
              <a:rPr lang="en-NZ" sz="2400" dirty="0"/>
              <a:t>V</a:t>
            </a:r>
            <a:r>
              <a:rPr lang="en-NZ" sz="2400" dirty="0" smtClean="0"/>
              <a:t>alues</a:t>
            </a:r>
          </a:p>
          <a:p>
            <a:pPr lvl="1">
              <a:buFont typeface="Wingdings" pitchFamily="2" charset="2"/>
              <a:buChar char="§"/>
            </a:pPr>
            <a:r>
              <a:rPr lang="en-NZ" sz="2400" dirty="0"/>
              <a:t>C</a:t>
            </a:r>
            <a:r>
              <a:rPr lang="en-NZ" sz="2400" dirty="0" smtClean="0"/>
              <a:t>ompetencies</a:t>
            </a:r>
          </a:p>
          <a:p>
            <a:pPr lvl="1">
              <a:buFont typeface="Wingdings" pitchFamily="2" charset="2"/>
              <a:buChar char="§"/>
            </a:pPr>
            <a:r>
              <a:rPr lang="en-NZ" sz="2400" dirty="0"/>
              <a:t>L</a:t>
            </a:r>
            <a:r>
              <a:rPr lang="en-NZ" sz="2400" dirty="0" smtClean="0"/>
              <a:t>earning areas</a:t>
            </a:r>
          </a:p>
          <a:p>
            <a:pPr lvl="1">
              <a:buFont typeface="Wingdings" pitchFamily="2" charset="2"/>
              <a:buChar char="§"/>
            </a:pPr>
            <a:r>
              <a:rPr lang="en-NZ" sz="2400" dirty="0"/>
              <a:t>P</a:t>
            </a:r>
            <a:r>
              <a:rPr lang="en-NZ" sz="2400" dirty="0" smtClean="0"/>
              <a:t>rinciples </a:t>
            </a:r>
          </a:p>
          <a:p>
            <a:pPr>
              <a:lnSpc>
                <a:spcPct val="150000"/>
              </a:lnSpc>
              <a:buNone/>
            </a:pPr>
            <a:r>
              <a:rPr lang="en-NZ" sz="2800" dirty="0" smtClean="0"/>
              <a:t>	</a:t>
            </a:r>
          </a:p>
          <a:p>
            <a:pPr>
              <a:buNone/>
            </a:pPr>
            <a:endParaRPr lang="en-NZ" sz="2800" dirty="0" smtClean="0"/>
          </a:p>
          <a:p>
            <a:pPr>
              <a:buNone/>
            </a:pPr>
            <a:r>
              <a:rPr lang="en-NZ" sz="2800" dirty="0" smtClean="0"/>
              <a:t>	</a:t>
            </a:r>
            <a:endParaRPr lang="en-US" sz="2800" dirty="0" smtClean="0"/>
          </a:p>
          <a:p>
            <a:pPr marL="609600" indent="-609600"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90114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5917335"/>
            <a:ext cx="1738908" cy="71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476672"/>
            <a:ext cx="7518400" cy="881286"/>
          </a:xfrm>
        </p:spPr>
        <p:txBody>
          <a:bodyPr/>
          <a:lstStyle/>
          <a:p>
            <a:r>
              <a:rPr lang="en-AU" sz="3600" dirty="0" smtClean="0"/>
              <a:t>And by the way can promote </a:t>
            </a:r>
            <a:endParaRPr lang="en-AU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331640" y="1340768"/>
            <a:ext cx="7518400" cy="4611216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Close parent child relationships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/>
              <a:t>A</a:t>
            </a:r>
            <a:r>
              <a:rPr lang="en-AU" sz="2400" dirty="0" smtClean="0"/>
              <a:t>spects of cognitive development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perspective taking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self regulation / attention</a:t>
            </a:r>
            <a:r>
              <a:rPr lang="en-AU" sz="2400" dirty="0"/>
              <a:t> </a:t>
            </a:r>
            <a:endParaRPr lang="en-AU" sz="2400" dirty="0" smtClean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(depending </a:t>
            </a:r>
            <a:r>
              <a:rPr lang="en-AU" sz="2400" dirty="0"/>
              <a:t>on style, purpose, cultural values)</a:t>
            </a:r>
            <a:endParaRPr lang="en-AU" sz="2400" dirty="0" smtClean="0"/>
          </a:p>
          <a:p>
            <a:endParaRPr lang="en-AU" dirty="0" smtClean="0"/>
          </a:p>
          <a:p>
            <a:endParaRPr lang="en-AU" dirty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517232"/>
            <a:ext cx="2627784" cy="134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39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548680"/>
            <a:ext cx="7518400" cy="1143000"/>
          </a:xfrm>
        </p:spPr>
        <p:txBody>
          <a:bodyPr/>
          <a:lstStyle/>
          <a:p>
            <a:r>
              <a:rPr lang="en-AU" dirty="0" smtClean="0"/>
              <a:t>2. Talking with children</a:t>
            </a:r>
            <a:endParaRPr lang="en-A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422400" y="1772816"/>
            <a:ext cx="7518400" cy="4323184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Prevalence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Significance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How (what matters)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Why</a:t>
            </a:r>
          </a:p>
          <a:p>
            <a:pPr marL="0" indent="0">
              <a:buNone/>
            </a:pPr>
            <a:endParaRPr lang="en-AU" dirty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5397056"/>
            <a:ext cx="2771800" cy="1460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652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518400" cy="881286"/>
          </a:xfrm>
        </p:spPr>
        <p:txBody>
          <a:bodyPr/>
          <a:lstStyle/>
          <a:p>
            <a:r>
              <a:rPr lang="en-AU" sz="3600" dirty="0" smtClean="0"/>
              <a:t>Many of us talk with children- often </a:t>
            </a:r>
            <a:endParaRPr lang="en-AU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422400" y="1556792"/>
            <a:ext cx="7518400" cy="432048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en-AU" sz="2400" dirty="0" smtClean="0"/>
          </a:p>
          <a:p>
            <a:pPr marL="0" indent="0">
              <a:buNone/>
            </a:pPr>
            <a:r>
              <a:rPr lang="en-AU" sz="2400" dirty="0" smtClean="0"/>
              <a:t>GUPNZ Reading to children @ 9 months- 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 smtClean="0"/>
              <a:t>75+% of mothers report several times a week </a:t>
            </a:r>
          </a:p>
          <a:p>
            <a:pPr marL="762000" lvl="1" indent="0">
              <a:buNone/>
            </a:pPr>
            <a:r>
              <a:rPr lang="en-AU" sz="2400" dirty="0" smtClean="0"/>
              <a:t>or more singing or telling stories </a:t>
            </a:r>
          </a:p>
          <a:p>
            <a:pPr marL="0" indent="0">
              <a:buNone/>
            </a:pPr>
            <a:endParaRPr lang="en-AU" sz="2400" dirty="0" smtClean="0"/>
          </a:p>
          <a:p>
            <a:pPr>
              <a:buFont typeface="Wingdings" pitchFamily="2" charset="2"/>
              <a:buChar char="§"/>
            </a:pPr>
            <a:r>
              <a:rPr lang="en-AU" sz="2400" dirty="0" smtClean="0"/>
              <a:t>Later?</a:t>
            </a:r>
          </a:p>
          <a:p>
            <a:pPr>
              <a:buFont typeface="Wingdings" pitchFamily="2" charset="2"/>
              <a:buChar char="§"/>
            </a:pPr>
            <a:endParaRPr lang="en-AU" sz="2400" dirty="0" smtClean="0"/>
          </a:p>
          <a:p>
            <a:endParaRPr lang="en-AU" dirty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517232"/>
            <a:ext cx="2627784" cy="134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852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404664"/>
            <a:ext cx="7884368" cy="1052736"/>
          </a:xfrm>
        </p:spPr>
        <p:txBody>
          <a:bodyPr/>
          <a:lstStyle/>
          <a:p>
            <a:r>
              <a:rPr lang="en-AU" sz="3600" dirty="0" smtClean="0"/>
              <a:t>Significance to ‘success’ </a:t>
            </a:r>
            <a:r>
              <a:rPr lang="en-AU" sz="3200" dirty="0" smtClean="0"/>
              <a:t>(like reading) </a:t>
            </a:r>
            <a:endParaRPr lang="en-AU" sz="32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331640" y="1196752"/>
            <a:ext cx="7518400" cy="489654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AU" dirty="0" smtClean="0"/>
              <a:t>‘</a:t>
            </a:r>
            <a:r>
              <a:rPr lang="en-AU" sz="2400" i="1" dirty="0" smtClean="0"/>
              <a:t>Often talking</a:t>
            </a:r>
            <a:r>
              <a:rPr lang="en-AU" sz="2400" dirty="0" smtClean="0"/>
              <a:t>’ before school related to early success in learning to read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 smtClean="0"/>
              <a:t>from books, events during the day…</a:t>
            </a:r>
          </a:p>
          <a:p>
            <a:pPr>
              <a:buFont typeface="Wingdings" pitchFamily="2" charset="2"/>
              <a:buChar char="§"/>
            </a:pPr>
            <a:r>
              <a:rPr lang="en-AU" sz="2400" i="1" dirty="0" smtClean="0"/>
              <a:t>‘Often talking’ </a:t>
            </a:r>
            <a:r>
              <a:rPr lang="en-AU" sz="2400" b="1" i="1" dirty="0" smtClean="0"/>
              <a:t>at</a:t>
            </a:r>
            <a:r>
              <a:rPr lang="en-AU" sz="2400" dirty="0" smtClean="0"/>
              <a:t> 15y as strongly related to secondary comprehension  </a:t>
            </a:r>
            <a:endParaRPr lang="en-AU" sz="2400" dirty="0"/>
          </a:p>
          <a:p>
            <a:pPr lvl="1">
              <a:buFont typeface="Wingdings" pitchFamily="2" charset="2"/>
              <a:buChar char="§"/>
            </a:pPr>
            <a:endParaRPr lang="en-AU" sz="2400" b="1" i="1" dirty="0" smtClean="0"/>
          </a:p>
          <a:p>
            <a:pPr lvl="1">
              <a:buFont typeface="Wingdings" pitchFamily="2" charset="2"/>
              <a:buChar char="§"/>
            </a:pPr>
            <a:r>
              <a:rPr lang="en-AU" sz="2400" b="1" i="1" dirty="0" smtClean="0"/>
              <a:t>Discuss</a:t>
            </a:r>
            <a:r>
              <a:rPr lang="en-AU" sz="2400" dirty="0" smtClean="0"/>
              <a:t> issues, books, films or TV, school, when eating meals together …</a:t>
            </a:r>
          </a:p>
          <a:p>
            <a:pPr lvl="1">
              <a:buFont typeface="Wingdings" pitchFamily="2" charset="2"/>
              <a:buChar char="§"/>
            </a:pPr>
            <a:endParaRPr lang="en-AU" sz="2400" dirty="0" smtClean="0"/>
          </a:p>
          <a:p>
            <a:pPr lvl="1">
              <a:buFont typeface="Wingdings" pitchFamily="2" charset="2"/>
              <a:buChar char="§"/>
            </a:pPr>
            <a:r>
              <a:rPr lang="en-AU" sz="2400" dirty="0" smtClean="0"/>
              <a:t>Similar relationships in Te Reo M</a:t>
            </a:r>
            <a:r>
              <a:rPr lang="en-AU" sz="2400" dirty="0" smtClean="0">
                <a:latin typeface="Calibri"/>
              </a:rPr>
              <a:t>ā</a:t>
            </a:r>
            <a:r>
              <a:rPr lang="en-AU" sz="2400" dirty="0" smtClean="0"/>
              <a:t>ori for success in M</a:t>
            </a:r>
            <a:r>
              <a:rPr lang="en-AU" sz="2400" dirty="0" smtClean="0">
                <a:latin typeface="Calibri"/>
              </a:rPr>
              <a:t>ā</a:t>
            </a:r>
            <a:r>
              <a:rPr lang="en-AU" sz="2400" dirty="0" smtClean="0"/>
              <a:t>ori medium at Y6.</a:t>
            </a:r>
          </a:p>
          <a:p>
            <a:endParaRPr lang="en-AU" dirty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733256"/>
            <a:ext cx="2627784" cy="1124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606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03648" y="260350"/>
            <a:ext cx="7632848" cy="5904954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NZ" sz="1600" dirty="0">
                <a:solidFill>
                  <a:srgbClr val="FF0000"/>
                </a:solidFill>
              </a:rPr>
              <a:t>M</a:t>
            </a:r>
            <a:r>
              <a:rPr lang="en-NZ" sz="1600" dirty="0"/>
              <a:t>: Where did we go and see </a:t>
            </a:r>
            <a:r>
              <a:rPr lang="en-NZ" sz="1600" dirty="0" err="1"/>
              <a:t>Grandad</a:t>
            </a:r>
            <a:r>
              <a:rPr lang="en-NZ" sz="1600" dirty="0"/>
              <a:t> the other day?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NZ" sz="1600" dirty="0"/>
              <a:t>C: I don </a:t>
            </a:r>
            <a:r>
              <a:rPr lang="en-NZ" sz="1600" dirty="0" err="1"/>
              <a:t>ti</a:t>
            </a:r>
            <a:r>
              <a:rPr lang="en-NZ" sz="1600" dirty="0"/>
              <a:t>. </a:t>
            </a:r>
            <a:r>
              <a:rPr lang="en-NZ" sz="1600" b="1" dirty="0"/>
              <a:t>[19 month old]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NZ" sz="1600" dirty="0" smtClean="0">
                <a:solidFill>
                  <a:srgbClr val="FF0000"/>
                </a:solidFill>
              </a:rPr>
              <a:t>M</a:t>
            </a:r>
            <a:r>
              <a:rPr lang="en-NZ" sz="1600" dirty="0" smtClean="0"/>
              <a:t>:</a:t>
            </a:r>
            <a:r>
              <a:rPr lang="en-NZ" sz="1600" dirty="0" smtClean="0">
                <a:solidFill>
                  <a:srgbClr val="FF0000"/>
                </a:solidFill>
              </a:rPr>
              <a:t> </a:t>
            </a:r>
            <a:r>
              <a:rPr lang="en-NZ" sz="1600" dirty="0" smtClean="0"/>
              <a:t>Where </a:t>
            </a:r>
            <a:r>
              <a:rPr lang="en-NZ" sz="1600" dirty="0"/>
              <a:t>was </a:t>
            </a:r>
            <a:r>
              <a:rPr lang="en-NZ" sz="1600" dirty="0" err="1"/>
              <a:t>Grandad</a:t>
            </a:r>
            <a:r>
              <a:rPr lang="en-NZ" sz="1600" dirty="0"/>
              <a:t>?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NZ" sz="1600" dirty="0"/>
              <a:t>C: </a:t>
            </a:r>
            <a:r>
              <a:rPr lang="en-NZ" sz="1600" dirty="0" err="1"/>
              <a:t>Upital</a:t>
            </a:r>
            <a:r>
              <a:rPr lang="en-NZ" sz="1600" dirty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NZ" sz="1600" dirty="0">
                <a:solidFill>
                  <a:srgbClr val="FF0000"/>
                </a:solidFill>
              </a:rPr>
              <a:t>M</a:t>
            </a:r>
            <a:r>
              <a:rPr lang="en-NZ" sz="1600" dirty="0"/>
              <a:t>: Hospital. And what </a:t>
            </a:r>
            <a:r>
              <a:rPr lang="en-NZ" sz="1600" dirty="0" err="1"/>
              <a:t>what</a:t>
            </a:r>
            <a:r>
              <a:rPr lang="en-NZ" sz="1600" dirty="0"/>
              <a:t> was he have, what was he getting fixed?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NZ" sz="1600" dirty="0"/>
              <a:t>C: </a:t>
            </a:r>
            <a:r>
              <a:rPr lang="en-NZ" sz="1600" dirty="0" err="1"/>
              <a:t>Ahh</a:t>
            </a:r>
            <a:r>
              <a:rPr lang="en-NZ" sz="1600" dirty="0"/>
              <a:t>, </a:t>
            </a:r>
            <a:r>
              <a:rPr lang="en-NZ" sz="1600" dirty="0" err="1"/>
              <a:t>somefing</a:t>
            </a:r>
            <a:r>
              <a:rPr lang="en-NZ" sz="1600" dirty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NZ" sz="1600" dirty="0">
                <a:solidFill>
                  <a:srgbClr val="FF0000"/>
                </a:solidFill>
              </a:rPr>
              <a:t>M</a:t>
            </a:r>
            <a:r>
              <a:rPr lang="en-NZ" sz="1600" dirty="0"/>
              <a:t>:</a:t>
            </a:r>
            <a:r>
              <a:rPr lang="en-NZ" sz="1600" dirty="0">
                <a:solidFill>
                  <a:srgbClr val="FF0000"/>
                </a:solidFill>
              </a:rPr>
              <a:t> </a:t>
            </a:r>
            <a:r>
              <a:rPr lang="en-NZ" sz="1600" dirty="0"/>
              <a:t>Did he have a sore back? He did? And what did he have at the hospital that you liked? What were you eating at the hospital?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NZ" sz="1600" dirty="0"/>
              <a:t>C: I </a:t>
            </a:r>
            <a:r>
              <a:rPr lang="en-NZ" sz="1600" dirty="0" err="1"/>
              <a:t>nand</a:t>
            </a:r>
            <a:r>
              <a:rPr lang="en-NZ" sz="1600" dirty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NZ" sz="1600" dirty="0">
                <a:solidFill>
                  <a:srgbClr val="FF0000"/>
                </a:solidFill>
              </a:rPr>
              <a:t>M</a:t>
            </a:r>
            <a:r>
              <a:rPr lang="en-NZ" sz="1600" dirty="0"/>
              <a:t>: Bananas?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NZ" sz="1600" dirty="0"/>
              <a:t>C: Nah.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NZ" sz="1600" dirty="0">
                <a:solidFill>
                  <a:srgbClr val="FF0000"/>
                </a:solidFill>
              </a:rPr>
              <a:t>M: </a:t>
            </a:r>
            <a:r>
              <a:rPr lang="en-NZ" sz="1600" dirty="0"/>
              <a:t>And some grapes. Did you have some grapes? And a lolly?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NZ" sz="1600" dirty="0"/>
              <a:t>C: </a:t>
            </a:r>
            <a:r>
              <a:rPr lang="en-NZ" sz="1600" dirty="0" err="1"/>
              <a:t>Mmmmm</a:t>
            </a:r>
            <a:r>
              <a:rPr lang="en-NZ" sz="1600" dirty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endParaRPr lang="en-NZ" sz="1200" dirty="0" smtClean="0"/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NZ" sz="1200" dirty="0" smtClean="0"/>
              <a:t>Reese</a:t>
            </a:r>
            <a:r>
              <a:rPr lang="en-NZ" sz="1200" dirty="0"/>
              <a:t>, E. and </a:t>
            </a:r>
            <a:r>
              <a:rPr lang="en-NZ" sz="1200" dirty="0" err="1"/>
              <a:t>Farrant</a:t>
            </a:r>
            <a:r>
              <a:rPr lang="en-NZ" sz="1200" dirty="0"/>
              <a:t>, K.  (2003) in R. </a:t>
            </a:r>
            <a:r>
              <a:rPr lang="en-NZ" sz="1200" dirty="0" err="1"/>
              <a:t>Fivush</a:t>
            </a:r>
            <a:r>
              <a:rPr lang="en-NZ" sz="1200" dirty="0"/>
              <a:t> and C. A. Haden (eds.) </a:t>
            </a:r>
            <a:r>
              <a:rPr lang="en-NZ" sz="1200" u="sng" dirty="0"/>
              <a:t>Autobiographical Memory</a:t>
            </a:r>
            <a:r>
              <a:rPr lang="en-NZ" sz="1200" dirty="0"/>
              <a:t>. Erlbaum.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6237312"/>
            <a:ext cx="1547664" cy="620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04664"/>
            <a:ext cx="7518400" cy="881286"/>
          </a:xfrm>
        </p:spPr>
        <p:txBody>
          <a:bodyPr/>
          <a:lstStyle/>
          <a:p>
            <a:r>
              <a:rPr lang="en-AU" sz="3600" dirty="0" smtClean="0"/>
              <a:t>What “matters” and why</a:t>
            </a:r>
            <a:endParaRPr lang="en-AU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422400" y="1340768"/>
            <a:ext cx="7518400" cy="475523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AU" sz="2400" dirty="0" smtClean="0"/>
              <a:t>Same general ideas as reading to children (high elaboration style, literate / academic  language)</a:t>
            </a:r>
          </a:p>
          <a:p>
            <a:pPr>
              <a:buFont typeface="Wingdings" pitchFamily="2" charset="2"/>
              <a:buChar char="§"/>
            </a:pPr>
            <a:endParaRPr lang="en-AU" sz="2400" dirty="0" smtClean="0"/>
          </a:p>
          <a:p>
            <a:pPr>
              <a:buFont typeface="Wingdings" pitchFamily="2" charset="2"/>
              <a:buChar char="§"/>
            </a:pPr>
            <a:r>
              <a:rPr lang="en-AU" sz="2400" dirty="0" smtClean="0"/>
              <a:t>But note also the significance of vocabulary development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5517232"/>
            <a:ext cx="2627784" cy="1340768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47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332656"/>
            <a:ext cx="7518400" cy="1052736"/>
          </a:xfrm>
        </p:spPr>
        <p:txBody>
          <a:bodyPr/>
          <a:lstStyle/>
          <a:p>
            <a:r>
              <a:rPr lang="en-AU" sz="3200" dirty="0" smtClean="0"/>
              <a:t>3. Engagement with school</a:t>
            </a:r>
            <a:endParaRPr lang="en-AU" sz="32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422400" y="1196752"/>
            <a:ext cx="7518400" cy="4899248"/>
          </a:xfrm>
        </p:spPr>
        <p:txBody>
          <a:bodyPr/>
          <a:lstStyle/>
          <a:p>
            <a:pPr>
              <a:buNone/>
            </a:pPr>
            <a:r>
              <a:rPr lang="en-AU" sz="2400" b="1" i="1" dirty="0" smtClean="0"/>
              <a:t>At</a:t>
            </a:r>
            <a:r>
              <a:rPr lang="en-AU" sz="2400" dirty="0" smtClean="0"/>
              <a:t> home ‘success’ through:</a:t>
            </a:r>
          </a:p>
          <a:p>
            <a:pPr lvl="1">
              <a:buFont typeface="Wingdings" pitchFamily="2" charset="2"/>
              <a:buChar char="§"/>
            </a:pPr>
            <a:endParaRPr lang="en-AU" sz="2400" dirty="0" smtClean="0"/>
          </a:p>
          <a:p>
            <a:pPr lvl="1">
              <a:buFont typeface="Wingdings" pitchFamily="2" charset="2"/>
              <a:buChar char="§"/>
            </a:pPr>
            <a:r>
              <a:rPr lang="en-AU" sz="2400" dirty="0"/>
              <a:t>P</a:t>
            </a:r>
            <a:r>
              <a:rPr lang="en-AU" sz="2400" dirty="0" smtClean="0"/>
              <a:t>ositive relationships  including expectations  (and for secondary)</a:t>
            </a:r>
          </a:p>
          <a:p>
            <a:pPr marL="762000" lvl="1" indent="0">
              <a:buNone/>
            </a:pPr>
            <a:endParaRPr lang="en-AU" sz="2400" dirty="0" smtClean="0"/>
          </a:p>
          <a:p>
            <a:pPr lvl="1">
              <a:buFont typeface="Wingdings" pitchFamily="2" charset="2"/>
              <a:buChar char="§"/>
            </a:pPr>
            <a:r>
              <a:rPr lang="en-AU" sz="2400" dirty="0"/>
              <a:t>C</a:t>
            </a:r>
            <a:r>
              <a:rPr lang="en-AU" sz="2400" dirty="0" smtClean="0"/>
              <a:t>omplementary experiences (</a:t>
            </a:r>
            <a:r>
              <a:rPr lang="en-AU" sz="2400" dirty="0" err="1" smtClean="0"/>
              <a:t>eg</a:t>
            </a:r>
            <a:r>
              <a:rPr lang="en-AU" sz="2400" dirty="0" smtClean="0"/>
              <a:t> library, museum etc..)</a:t>
            </a:r>
          </a:p>
          <a:p>
            <a:pPr lvl="1">
              <a:buFont typeface="Wingdings" pitchFamily="2" charset="2"/>
              <a:buChar char="§"/>
            </a:pPr>
            <a:endParaRPr lang="en-AU" sz="2400" dirty="0" smtClean="0"/>
          </a:p>
          <a:p>
            <a:pPr lvl="1">
              <a:buFont typeface="Wingdings" pitchFamily="2" charset="2"/>
              <a:buChar char="§"/>
            </a:pPr>
            <a:r>
              <a:rPr lang="en-AU" sz="2400" dirty="0"/>
              <a:t>C</a:t>
            </a:r>
            <a:r>
              <a:rPr lang="en-AU" sz="2400" dirty="0" smtClean="0"/>
              <a:t>omplementary learning (homework mixed impact; more specific ‘tutoring’ in primary has high impact, including for those with difficulties)</a:t>
            </a:r>
          </a:p>
          <a:p>
            <a:pPr marL="1276350" lvl="1" indent="-514350">
              <a:buFont typeface="+mj-lt"/>
              <a:buAutoNum type="arabicPeriod"/>
            </a:pPr>
            <a:endParaRPr lang="en-AU" dirty="0" smtClean="0"/>
          </a:p>
          <a:p>
            <a:pPr>
              <a:buNone/>
            </a:pPr>
            <a:endParaRPr lang="en-AU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5733256"/>
            <a:ext cx="2267744" cy="1124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2400" y="171450"/>
            <a:ext cx="7518400" cy="881286"/>
          </a:xfrm>
        </p:spPr>
        <p:txBody>
          <a:bodyPr/>
          <a:lstStyle/>
          <a:p>
            <a:r>
              <a:rPr lang="en-AU" sz="3200" dirty="0" smtClean="0"/>
              <a:t>Engagement cont…</a:t>
            </a:r>
            <a:endParaRPr lang="en-AU" sz="32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422400" y="1268760"/>
            <a:ext cx="7518400" cy="4827240"/>
          </a:xfrm>
        </p:spPr>
        <p:txBody>
          <a:bodyPr/>
          <a:lstStyle/>
          <a:p>
            <a:pPr>
              <a:buNone/>
            </a:pPr>
            <a:r>
              <a:rPr lang="en-AU" sz="2400" dirty="0" smtClean="0"/>
              <a:t>Involvement </a:t>
            </a:r>
            <a:r>
              <a:rPr lang="en-AU" sz="2400" b="1" i="1" dirty="0" smtClean="0"/>
              <a:t>at</a:t>
            </a:r>
            <a:r>
              <a:rPr lang="en-AU" sz="2400" dirty="0" smtClean="0"/>
              <a:t> school (including trips etc..)?</a:t>
            </a:r>
          </a:p>
          <a:p>
            <a:pPr lvl="1">
              <a:buFont typeface="Wingdings" pitchFamily="2" charset="2"/>
              <a:buChar char="§"/>
            </a:pPr>
            <a:endParaRPr lang="en-AU" sz="2400" dirty="0" smtClean="0"/>
          </a:p>
          <a:p>
            <a:pPr lvl="1">
              <a:buFont typeface="Wingdings" pitchFamily="2" charset="2"/>
              <a:buChar char="§"/>
            </a:pPr>
            <a:r>
              <a:rPr lang="en-AU" sz="2400" dirty="0" smtClean="0"/>
              <a:t>Mixed impact unless related to each of the above…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/>
              <a:t>T</a:t>
            </a:r>
            <a:r>
              <a:rPr lang="en-AU" sz="2400" dirty="0" smtClean="0"/>
              <a:t>he role of feedback sessions </a:t>
            </a:r>
          </a:p>
          <a:p>
            <a:pPr lvl="2"/>
            <a:r>
              <a:rPr lang="en-AU" dirty="0" smtClean="0"/>
              <a:t>emerging Starpath evidence  for  the need at secondary for support and guidance from teacher and parent </a:t>
            </a:r>
          </a:p>
          <a:p>
            <a:endParaRPr lang="en-AU" dirty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517232"/>
            <a:ext cx="2627784" cy="134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332656"/>
            <a:ext cx="8028384" cy="881286"/>
          </a:xfrm>
        </p:spPr>
        <p:txBody>
          <a:bodyPr/>
          <a:lstStyle/>
          <a:p>
            <a:r>
              <a:rPr lang="en-AU" sz="3200" dirty="0" smtClean="0"/>
              <a:t>Secondary discussion points</a:t>
            </a:r>
            <a:endParaRPr lang="en-AU" sz="32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422400" y="1412776"/>
            <a:ext cx="7518400" cy="468322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AU" sz="2400" dirty="0" smtClean="0"/>
              <a:t>What should children know / be able to do from entry?</a:t>
            </a:r>
          </a:p>
          <a:p>
            <a:pPr lvl="1">
              <a:buFont typeface="Wingdings" pitchFamily="2" charset="2"/>
              <a:buChar char="§"/>
            </a:pPr>
            <a:endParaRPr lang="en-AU" sz="2400" dirty="0" smtClean="0"/>
          </a:p>
          <a:p>
            <a:pPr lvl="1">
              <a:buFont typeface="Wingdings" pitchFamily="2" charset="2"/>
              <a:buChar char="§"/>
            </a:pPr>
            <a:r>
              <a:rPr lang="en-AU" sz="2400" dirty="0" smtClean="0"/>
              <a:t>knowledge and skills indexed by appropriate curriculum levels (at or above standards)</a:t>
            </a:r>
          </a:p>
          <a:p>
            <a:pPr lvl="1">
              <a:buFont typeface="Wingdings" pitchFamily="2" charset="2"/>
              <a:buChar char="§"/>
            </a:pPr>
            <a:endParaRPr lang="en-AU" sz="2400" b="1" i="1" dirty="0" smtClean="0"/>
          </a:p>
          <a:p>
            <a:pPr lvl="1">
              <a:buFont typeface="Wingdings" pitchFamily="2" charset="2"/>
              <a:buChar char="§"/>
            </a:pPr>
            <a:r>
              <a:rPr lang="en-AU" sz="2400" b="1" i="1" dirty="0" smtClean="0"/>
              <a:t>developing </a:t>
            </a:r>
            <a:r>
              <a:rPr lang="en-AU" sz="2400" dirty="0" smtClean="0"/>
              <a:t> self motivation, expectations of success, self regulation</a:t>
            </a:r>
          </a:p>
          <a:p>
            <a:pPr>
              <a:buFont typeface="Wingdings" pitchFamily="2" charset="2"/>
              <a:buChar char="§"/>
            </a:pPr>
            <a:endParaRPr lang="en-AU" sz="2400" dirty="0" smtClean="0"/>
          </a:p>
          <a:p>
            <a:endParaRPr lang="en-AU" dirty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517232"/>
            <a:ext cx="2627784" cy="134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188640"/>
            <a:ext cx="8028384" cy="881286"/>
          </a:xfrm>
        </p:spPr>
        <p:txBody>
          <a:bodyPr/>
          <a:lstStyle/>
          <a:p>
            <a:r>
              <a:rPr lang="en-AU" sz="3200" dirty="0" smtClean="0"/>
              <a:t>Secondary discussion points</a:t>
            </a:r>
            <a:endParaRPr lang="en-AU" sz="32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422400" y="1052736"/>
            <a:ext cx="7518400" cy="5043264"/>
          </a:xfrm>
        </p:spPr>
        <p:txBody>
          <a:bodyPr/>
          <a:lstStyle/>
          <a:p>
            <a:pPr>
              <a:buNone/>
            </a:pPr>
            <a:r>
              <a:rPr lang="en-AU" sz="2400" dirty="0" smtClean="0"/>
              <a:t>What should students have access to?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‘Effective’ teaching (what is it)?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/>
              <a:t>N</a:t>
            </a:r>
            <a:r>
              <a:rPr lang="en-AU" sz="2400" dirty="0" smtClean="0"/>
              <a:t>avigation aids for NCEA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/>
              <a:t>P</a:t>
            </a:r>
            <a:r>
              <a:rPr lang="en-AU" sz="2400" dirty="0" smtClean="0"/>
              <a:t>ositive relationships with and  support from parents and teachers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/>
              <a:t>R</a:t>
            </a:r>
            <a:r>
              <a:rPr lang="en-AU" sz="2400" dirty="0" smtClean="0"/>
              <a:t>esources (texts…digital technology?)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/>
              <a:t>P</a:t>
            </a:r>
            <a:r>
              <a:rPr lang="en-AU" sz="2400" dirty="0" smtClean="0"/>
              <a:t>arents can help also by advocating for success (of teachers, of schools)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en-AU" dirty="0" smtClean="0"/>
          </a:p>
          <a:p>
            <a:endParaRPr lang="en-AU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5774414"/>
            <a:ext cx="2123728" cy="10835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 smtClean="0"/>
              <a:t>Focus in this talk</a:t>
            </a:r>
            <a:endParaRPr lang="en-US" dirty="0"/>
          </a:p>
        </p:txBody>
      </p:sp>
      <p:sp>
        <p:nvSpPr>
          <p:cNvPr id="90116" name="Rectangle 4"/>
          <p:cNvSpPr>
            <a:spLocks noGrp="1" noChangeArrowheads="1"/>
          </p:cNvSpPr>
          <p:nvPr>
            <p:ph idx="1"/>
          </p:nvPr>
        </p:nvSpPr>
        <p:spPr>
          <a:xfrm>
            <a:off x="1422400" y="764704"/>
            <a:ext cx="7542088" cy="5400600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NZ" dirty="0" smtClean="0"/>
              <a:t>Parenting in 3 high ‘impact’ areas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NZ" sz="2400" dirty="0" smtClean="0"/>
              <a:t>Reading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NZ" sz="2400" dirty="0" smtClean="0"/>
              <a:t>Talking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NZ" sz="2400" dirty="0"/>
              <a:t>E</a:t>
            </a:r>
            <a:r>
              <a:rPr lang="en-NZ" sz="2400" dirty="0" smtClean="0"/>
              <a:t>ngaging </a:t>
            </a:r>
          </a:p>
          <a:p>
            <a:pPr>
              <a:buFont typeface="Wingdings" pitchFamily="2" charset="2"/>
              <a:buChar char="§"/>
            </a:pPr>
            <a:r>
              <a:rPr lang="en-NZ" dirty="0" smtClean="0"/>
              <a:t>‘Help’ is no guarantee, just one      influence and….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NZ" sz="2400" dirty="0" smtClean="0"/>
              <a:t>inoculation is not a good model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en-NZ" sz="2400" dirty="0" smtClean="0"/>
              <a:t>both near and far success</a:t>
            </a:r>
          </a:p>
          <a:p>
            <a:pPr lvl="1">
              <a:buFont typeface="Wingdings" pitchFamily="2" charset="2"/>
              <a:buChar char="§"/>
            </a:pPr>
            <a:r>
              <a:rPr lang="en-NZ" sz="2400" dirty="0" smtClean="0"/>
              <a:t>So…more of a life course view</a:t>
            </a:r>
          </a:p>
          <a:p>
            <a:pPr marL="0" indent="0">
              <a:buNone/>
            </a:pPr>
            <a:r>
              <a:rPr lang="en-NZ" sz="2800" dirty="0" smtClean="0"/>
              <a:t>	</a:t>
            </a:r>
          </a:p>
          <a:p>
            <a:pPr>
              <a:buNone/>
            </a:pPr>
            <a:endParaRPr lang="en-NZ" sz="2800" dirty="0" smtClean="0"/>
          </a:p>
          <a:p>
            <a:pPr>
              <a:buNone/>
            </a:pPr>
            <a:r>
              <a:rPr lang="en-NZ" sz="2800" dirty="0" smtClean="0"/>
              <a:t>	</a:t>
            </a:r>
            <a:endParaRPr lang="en-US" sz="2800" dirty="0" smtClean="0"/>
          </a:p>
          <a:p>
            <a:pPr marL="609600" indent="-609600"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90114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6189520"/>
            <a:ext cx="1187624" cy="49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476672"/>
            <a:ext cx="7740352" cy="881286"/>
          </a:xfrm>
        </p:spPr>
        <p:txBody>
          <a:bodyPr/>
          <a:lstStyle/>
          <a:p>
            <a:r>
              <a:rPr lang="en-AU" sz="3200" dirty="0"/>
              <a:t>R</a:t>
            </a:r>
            <a:r>
              <a:rPr lang="en-AU" sz="3200" dirty="0" smtClean="0"/>
              <a:t>esources</a:t>
            </a:r>
            <a:endParaRPr lang="en-AU" sz="32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422400" y="1196752"/>
            <a:ext cx="7518400" cy="4899248"/>
          </a:xfrm>
        </p:spPr>
        <p:txBody>
          <a:bodyPr/>
          <a:lstStyle/>
          <a:p>
            <a:pPr>
              <a:buNone/>
            </a:pPr>
            <a:endParaRPr lang="en-AU" sz="1600" dirty="0" smtClean="0"/>
          </a:p>
          <a:p>
            <a:pPr>
              <a:buNone/>
            </a:pPr>
            <a:r>
              <a:rPr lang="en-AU" sz="1600" dirty="0" smtClean="0"/>
              <a:t>McNaughton, S. (1995). </a:t>
            </a:r>
            <a:r>
              <a:rPr lang="en-AU" sz="1600" i="1" dirty="0" smtClean="0"/>
              <a:t>Patterns of emergent literacy: Processes of development and transition</a:t>
            </a:r>
            <a:r>
              <a:rPr lang="en-AU" sz="1600" dirty="0" smtClean="0"/>
              <a:t>. Auckland, New Zealand: Oxford University Press.</a:t>
            </a:r>
          </a:p>
          <a:p>
            <a:pPr>
              <a:buNone/>
            </a:pPr>
            <a:endParaRPr lang="en-AU" sz="1600" dirty="0" smtClean="0"/>
          </a:p>
          <a:p>
            <a:pPr>
              <a:buNone/>
            </a:pPr>
            <a:r>
              <a:rPr lang="en-AU" sz="1600" dirty="0" smtClean="0"/>
              <a:t>McNaughton, S. Educational outcome in adolescence for Maori and Pasifika students. In P. Gluckman, (2011). </a:t>
            </a:r>
            <a:r>
              <a:rPr lang="en-US" sz="1600" i="1" dirty="0" smtClean="0"/>
              <a:t>Improving the transition: Reducing social and psychological morbidity during adolescence. </a:t>
            </a:r>
            <a:r>
              <a:rPr lang="en-US" sz="1600" dirty="0" smtClean="0"/>
              <a:t>(pp 97-110). Wellington: Office of the Prime Minister’s Science Advisory Committee.</a:t>
            </a:r>
          </a:p>
          <a:p>
            <a:pPr>
              <a:buNone/>
            </a:pPr>
            <a:endParaRPr lang="en-AU" sz="1600" dirty="0" smtClean="0"/>
          </a:p>
          <a:p>
            <a:pPr>
              <a:buNone/>
            </a:pPr>
            <a:r>
              <a:rPr lang="en-AU" sz="1600" dirty="0" smtClean="0"/>
              <a:t>http://www.minedu.govt.nz/Parents.aspx</a:t>
            </a:r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en-US" sz="1600" dirty="0" err="1" smtClean="0"/>
              <a:t>Madjar</a:t>
            </a:r>
            <a:r>
              <a:rPr lang="en-US" sz="1600" dirty="0" smtClean="0"/>
              <a:t>, I. &amp; McKinley, E. (2011). </a:t>
            </a:r>
            <a:r>
              <a:rPr lang="en-US" sz="1600" i="1" dirty="0" smtClean="0"/>
              <a:t>Understanding NCEA: A relatively short and very useful guide for secondary school students and their parents. </a:t>
            </a:r>
            <a:r>
              <a:rPr lang="en-US" sz="1600" dirty="0" smtClean="0"/>
              <a:t>(NZCER Press).</a:t>
            </a:r>
          </a:p>
          <a:p>
            <a:endParaRPr lang="en-AU" sz="2000" dirty="0" smtClean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8702" y="5612116"/>
            <a:ext cx="3155298" cy="1245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692696"/>
            <a:ext cx="7518400" cy="909786"/>
          </a:xfrm>
        </p:spPr>
        <p:txBody>
          <a:bodyPr/>
          <a:lstStyle/>
          <a:p>
            <a:r>
              <a:rPr lang="en-AU" dirty="0" smtClean="0"/>
              <a:t>1. Reading with children</a:t>
            </a:r>
            <a:endParaRPr lang="en-A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422400" y="1772816"/>
            <a:ext cx="7518400" cy="4323184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dirty="0" smtClean="0"/>
              <a:t>Prevalence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dirty="0" smtClean="0"/>
              <a:t>Significance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dirty="0" smtClean="0"/>
              <a:t>How (what matters)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dirty="0" smtClean="0"/>
              <a:t>Why</a:t>
            </a:r>
          </a:p>
          <a:p>
            <a:pPr marL="0" indent="0">
              <a:buNone/>
            </a:pPr>
            <a:endParaRPr lang="en-AU" dirty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4941888"/>
            <a:ext cx="3635375" cy="1916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518400" cy="881286"/>
          </a:xfrm>
        </p:spPr>
        <p:txBody>
          <a:bodyPr/>
          <a:lstStyle/>
          <a:p>
            <a:r>
              <a:rPr lang="en-AU" sz="3600" dirty="0" smtClean="0"/>
              <a:t>Many of us read with children- often </a:t>
            </a:r>
            <a:endParaRPr lang="en-AU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422400" y="1124744"/>
            <a:ext cx="7518400" cy="4971256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en-AU" dirty="0" smtClean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800" dirty="0" smtClean="0"/>
              <a:t>GUPNZ </a:t>
            </a:r>
            <a:r>
              <a:rPr lang="en-AU" sz="2800" dirty="0"/>
              <a:t>Reading to children </a:t>
            </a:r>
            <a:endParaRPr lang="en-AU" sz="2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AU" sz="2800" dirty="0"/>
              <a:t> </a:t>
            </a:r>
            <a:r>
              <a:rPr lang="en-AU" sz="2800" dirty="0" smtClean="0"/>
              <a:t>    @ </a:t>
            </a:r>
            <a:r>
              <a:rPr lang="en-AU" sz="2800" dirty="0"/>
              <a:t>9 </a:t>
            </a:r>
            <a:r>
              <a:rPr lang="en-AU" sz="2800" dirty="0" smtClean="0"/>
              <a:t>months</a:t>
            </a:r>
            <a:endParaRPr lang="en-AU" sz="2800" dirty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800" dirty="0" smtClean="0"/>
              <a:t>75</a:t>
            </a:r>
            <a:r>
              <a:rPr lang="en-AU" sz="2800" dirty="0"/>
              <a:t>% of mothers report several times a week or more (singing or telling stories higher)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800" dirty="0" smtClean="0"/>
              <a:t>Later?</a:t>
            </a:r>
          </a:p>
          <a:p>
            <a:pPr marL="0" indent="0">
              <a:buNone/>
            </a:pPr>
            <a:endParaRPr lang="en-AU" dirty="0" smtClean="0"/>
          </a:p>
          <a:p>
            <a:endParaRPr lang="en-AU" dirty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517232"/>
            <a:ext cx="2627784" cy="134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332656"/>
            <a:ext cx="7668344" cy="720080"/>
          </a:xfrm>
        </p:spPr>
        <p:txBody>
          <a:bodyPr/>
          <a:lstStyle/>
          <a:p>
            <a:r>
              <a:rPr lang="en-AU" sz="4000" dirty="0" smtClean="0"/>
              <a:t>Significance: before school</a:t>
            </a:r>
            <a:endParaRPr lang="en-AU" sz="4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331640" y="1196752"/>
            <a:ext cx="7518400" cy="4755232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800" dirty="0" smtClean="0"/>
              <a:t>‘</a:t>
            </a:r>
            <a:r>
              <a:rPr lang="en-AU" sz="2400" i="1" dirty="0" smtClean="0"/>
              <a:t>Often reading</a:t>
            </a:r>
            <a:r>
              <a:rPr lang="en-AU" sz="2400" dirty="0" smtClean="0"/>
              <a:t>’ before school related to early success in reading–up to half a year gain (experimental evidence)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en-AU" sz="2400" dirty="0" smtClean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AU" sz="2400" dirty="0" smtClean="0"/>
              <a:t>‘</a:t>
            </a:r>
            <a:r>
              <a:rPr lang="en-AU" sz="2400" i="1" dirty="0" smtClean="0"/>
              <a:t>Often reading</a:t>
            </a:r>
            <a:r>
              <a:rPr lang="en-AU" sz="2400" dirty="0" smtClean="0"/>
              <a:t>’ also related to comprehension at 15 years, half a year gain compared with little or no reading (14 countries OECD)- NZ even greater differences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517232"/>
            <a:ext cx="2627784" cy="134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404664"/>
            <a:ext cx="7596336" cy="648072"/>
          </a:xfrm>
        </p:spPr>
        <p:txBody>
          <a:bodyPr/>
          <a:lstStyle/>
          <a:p>
            <a:r>
              <a:rPr lang="en-AU" sz="4000" dirty="0" smtClean="0"/>
              <a:t>Success in ‘school readiness</a:t>
            </a:r>
            <a:r>
              <a:rPr lang="en-AU" sz="3600" dirty="0" smtClean="0"/>
              <a:t>’</a:t>
            </a:r>
            <a:endParaRPr lang="en-AU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331640" y="1340768"/>
            <a:ext cx="7518400" cy="4611216"/>
          </a:xfrm>
        </p:spPr>
        <p:txBody>
          <a:bodyPr/>
          <a:lstStyle/>
          <a:p>
            <a:pPr marL="0" indent="0">
              <a:buNone/>
            </a:pPr>
            <a:r>
              <a:rPr lang="en-AU" sz="2400" dirty="0" smtClean="0"/>
              <a:t>What do children know</a:t>
            </a:r>
            <a:r>
              <a:rPr lang="en-AU" sz="2400" b="1" dirty="0" smtClean="0"/>
              <a:t>¹</a:t>
            </a:r>
            <a:r>
              <a:rPr lang="en-AU" sz="2400" dirty="0" smtClean="0"/>
              <a:t> on entry to school </a:t>
            </a:r>
          </a:p>
          <a:p>
            <a:pPr marL="0" indent="0">
              <a:buNone/>
            </a:pPr>
            <a:r>
              <a:rPr lang="en-AU" sz="2400" dirty="0" smtClean="0"/>
              <a:t>(related to early success)?</a:t>
            </a:r>
          </a:p>
          <a:p>
            <a:pPr marL="762000" lvl="1" indent="0">
              <a:buNone/>
            </a:pPr>
            <a:endParaRPr lang="en-AU" sz="2400" i="1" dirty="0" smtClean="0"/>
          </a:p>
          <a:p>
            <a:pPr lvl="1">
              <a:buFont typeface="Wingdings" pitchFamily="2" charset="2"/>
              <a:buChar char="§"/>
            </a:pPr>
            <a:r>
              <a:rPr lang="en-AU" sz="2400" dirty="0" smtClean="0"/>
              <a:t>Concepts about print  (around 10)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 smtClean="0"/>
              <a:t>Letter identification (around 20)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 smtClean="0"/>
              <a:t>Retelling (narrative) sequence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 smtClean="0"/>
              <a:t>Writing (1-2 words)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 smtClean="0"/>
              <a:t>Know that speech has units (phonological awareness)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 smtClean="0"/>
              <a:t>Recitation ?</a:t>
            </a:r>
          </a:p>
          <a:p>
            <a:pPr lvl="1"/>
            <a:endParaRPr lang="en-AU" sz="2400" dirty="0" smtClean="0"/>
          </a:p>
          <a:p>
            <a:pPr lvl="1">
              <a:buNone/>
            </a:pPr>
            <a:r>
              <a:rPr lang="en-AU" sz="2000" b="1" dirty="0" smtClean="0"/>
              <a:t>¹averages with wide variation</a:t>
            </a:r>
          </a:p>
          <a:p>
            <a:endParaRPr lang="en-AU" dirty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517232"/>
            <a:ext cx="2627784" cy="134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329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548680"/>
            <a:ext cx="7518400" cy="881286"/>
          </a:xfrm>
        </p:spPr>
        <p:txBody>
          <a:bodyPr/>
          <a:lstStyle/>
          <a:p>
            <a:r>
              <a:rPr lang="en-AU" sz="3600" dirty="0" smtClean="0"/>
              <a:t>What “matters”</a:t>
            </a:r>
            <a:endParaRPr lang="en-AU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422400" y="1412776"/>
            <a:ext cx="7518400" cy="468322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AU" sz="2400" dirty="0"/>
              <a:t>Frequency </a:t>
            </a:r>
          </a:p>
          <a:p>
            <a:pPr>
              <a:buFont typeface="Wingdings" pitchFamily="2" charset="2"/>
              <a:buChar char="§"/>
            </a:pPr>
            <a:r>
              <a:rPr lang="en-AU" sz="2400" dirty="0"/>
              <a:t>Early -may have a snow ball effect</a:t>
            </a:r>
          </a:p>
          <a:p>
            <a:pPr>
              <a:buFont typeface="Wingdings" pitchFamily="2" charset="2"/>
              <a:buChar char="§"/>
            </a:pPr>
            <a:r>
              <a:rPr lang="en-AU" sz="2400" dirty="0"/>
              <a:t>Style </a:t>
            </a:r>
            <a:r>
              <a:rPr lang="en-AU" sz="2400" dirty="0" smtClean="0"/>
              <a:t>different </a:t>
            </a:r>
            <a:r>
              <a:rPr lang="en-AU" sz="2400" dirty="0"/>
              <a:t>with age and types</a:t>
            </a:r>
          </a:p>
          <a:p>
            <a:pPr lvl="1">
              <a:buFont typeface="Wingdings" pitchFamily="2" charset="2"/>
              <a:buChar char="§"/>
            </a:pPr>
            <a:endParaRPr lang="en-AU" sz="2400" dirty="0" smtClean="0"/>
          </a:p>
          <a:p>
            <a:pPr lvl="1">
              <a:buFont typeface="Wingdings" pitchFamily="2" charset="2"/>
              <a:buChar char="§"/>
            </a:pPr>
            <a:r>
              <a:rPr lang="en-AU" sz="2400" dirty="0"/>
              <a:t>E</a:t>
            </a:r>
            <a:r>
              <a:rPr lang="en-AU" sz="2400" dirty="0" smtClean="0"/>
              <a:t>arly </a:t>
            </a:r>
            <a:r>
              <a:rPr lang="en-AU" sz="2400" dirty="0"/>
              <a:t>labelling (</a:t>
            </a:r>
            <a:r>
              <a:rPr lang="en-AU" sz="2400" dirty="0" err="1"/>
              <a:t>eg</a:t>
            </a:r>
            <a:r>
              <a:rPr lang="en-AU" sz="2400" dirty="0"/>
              <a:t> picture books)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/>
              <a:t>D</a:t>
            </a:r>
            <a:r>
              <a:rPr lang="en-AU" sz="2400" dirty="0" smtClean="0"/>
              <a:t>iscussion</a:t>
            </a:r>
            <a:r>
              <a:rPr lang="en-AU" sz="2400" dirty="0"/>
              <a:t>/ elaboration (</a:t>
            </a:r>
            <a:r>
              <a:rPr lang="en-AU" sz="2400" dirty="0" err="1"/>
              <a:t>eg</a:t>
            </a:r>
            <a:r>
              <a:rPr lang="en-AU" sz="2400" dirty="0"/>
              <a:t> story books)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/>
              <a:t>L</a:t>
            </a:r>
            <a:r>
              <a:rPr lang="en-AU" sz="2400" dirty="0" smtClean="0"/>
              <a:t>anguage </a:t>
            </a:r>
            <a:r>
              <a:rPr lang="en-AU" sz="2400" dirty="0"/>
              <a:t>play (</a:t>
            </a:r>
            <a:r>
              <a:rPr lang="en-AU" sz="2400" dirty="0" err="1"/>
              <a:t>eg</a:t>
            </a:r>
            <a:r>
              <a:rPr lang="en-AU" sz="2400" dirty="0"/>
              <a:t> rhyming)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/>
              <a:t>R</a:t>
            </a:r>
            <a:r>
              <a:rPr lang="en-AU" sz="2400" dirty="0" smtClean="0"/>
              <a:t>ecitation </a:t>
            </a:r>
            <a:r>
              <a:rPr lang="en-AU" sz="2400" dirty="0"/>
              <a:t>(</a:t>
            </a:r>
            <a:r>
              <a:rPr lang="en-AU" sz="2400" dirty="0" err="1"/>
              <a:t>eg</a:t>
            </a:r>
            <a:r>
              <a:rPr lang="en-AU" sz="2400" dirty="0"/>
              <a:t> poems, </a:t>
            </a:r>
            <a:r>
              <a:rPr lang="en-AU" sz="2400" dirty="0" smtClean="0"/>
              <a:t>favourites)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 smtClean="0"/>
              <a:t>All of the above</a:t>
            </a:r>
          </a:p>
          <a:p>
            <a:pPr lvl="1"/>
            <a:endParaRPr lang="en-AU" dirty="0" smtClean="0"/>
          </a:p>
          <a:p>
            <a:pPr marL="762000" lvl="1" indent="0">
              <a:buNone/>
            </a:pPr>
            <a:endParaRPr lang="en-AU" dirty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517232"/>
            <a:ext cx="2627784" cy="134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957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476672"/>
            <a:ext cx="7518400" cy="881286"/>
          </a:xfrm>
        </p:spPr>
        <p:txBody>
          <a:bodyPr/>
          <a:lstStyle/>
          <a:p>
            <a:r>
              <a:rPr lang="en-AU" sz="3600" dirty="0" smtClean="0"/>
              <a:t>What “matters” (before school) cont.</a:t>
            </a:r>
            <a:endParaRPr lang="en-AU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422400" y="1412776"/>
            <a:ext cx="7518400" cy="4683224"/>
          </a:xfrm>
        </p:spPr>
        <p:txBody>
          <a:bodyPr/>
          <a:lstStyle/>
          <a:p>
            <a:pPr marL="0" indent="0">
              <a:buNone/>
            </a:pPr>
            <a:r>
              <a:rPr lang="en-AU" sz="2400" dirty="0" smtClean="0"/>
              <a:t>‘Fit for purpose’- child’s pace, interest, parent’s pace, interest, goals</a:t>
            </a:r>
          </a:p>
          <a:p>
            <a:pPr lvl="1">
              <a:buFont typeface="Wingdings" pitchFamily="2" charset="2"/>
              <a:buChar char="§"/>
            </a:pPr>
            <a:endParaRPr lang="en-AU" sz="2400" dirty="0" smtClean="0"/>
          </a:p>
          <a:p>
            <a:pPr lvl="1">
              <a:buFont typeface="Wingdings" pitchFamily="2" charset="2"/>
              <a:buChar char="§"/>
            </a:pPr>
            <a:r>
              <a:rPr lang="en-AU" sz="2400" dirty="0" smtClean="0"/>
              <a:t>Stories or information books-depends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/>
              <a:t>G</a:t>
            </a:r>
            <a:r>
              <a:rPr lang="en-AU" sz="2400" dirty="0" smtClean="0"/>
              <a:t>rammatical or not – depends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/>
              <a:t>S</a:t>
            </a:r>
            <a:r>
              <a:rPr lang="en-AU" sz="2400" dirty="0" smtClean="0"/>
              <a:t>cary or not- depends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/>
              <a:t>W</a:t>
            </a:r>
            <a:r>
              <a:rPr lang="en-AU" sz="2400" dirty="0" smtClean="0"/>
              <a:t>ith words or only pictures – depends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/>
              <a:t>P</a:t>
            </a:r>
            <a:r>
              <a:rPr lang="en-AU" sz="2400" dirty="0" smtClean="0"/>
              <a:t>rint books or digital  - depends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/>
              <a:t>C</a:t>
            </a:r>
            <a:r>
              <a:rPr lang="en-AU" sz="2400" dirty="0" smtClean="0"/>
              <a:t>ritical (literacy) or not – depends</a:t>
            </a:r>
          </a:p>
          <a:p>
            <a:pPr lvl="1">
              <a:buFont typeface="Wingdings" pitchFamily="2" charset="2"/>
              <a:buChar char="§"/>
            </a:pPr>
            <a:r>
              <a:rPr lang="en-AU" sz="2400" dirty="0"/>
              <a:t>L</a:t>
            </a:r>
            <a:r>
              <a:rPr lang="en-AU" sz="2400" dirty="0" smtClean="0"/>
              <a:t>anguage - depends</a:t>
            </a:r>
          </a:p>
          <a:p>
            <a:endParaRPr lang="en-AU" dirty="0" smtClean="0"/>
          </a:p>
          <a:p>
            <a:pPr marL="762000" lvl="1" indent="0">
              <a:buNone/>
            </a:pPr>
            <a:endParaRPr lang="en-AU" dirty="0" smtClean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Woolf Fisher Research Centre</a:t>
            </a:r>
          </a:p>
          <a:p>
            <a:r>
              <a:rPr lang="en-AU"/>
              <a:t>The University of Auckland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517232"/>
            <a:ext cx="2627784" cy="134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085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1291</Words>
  <Application>Microsoft Office PowerPoint</Application>
  <PresentationFormat>On-screen Show (4:3)</PresentationFormat>
  <Paragraphs>225</Paragraphs>
  <Slides>30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 Design</vt:lpstr>
      <vt:lpstr> What can parents do to help their children succeed in school?   </vt:lpstr>
      <vt:lpstr>Focus in this talk</vt:lpstr>
      <vt:lpstr>Focus in this talk</vt:lpstr>
      <vt:lpstr>1. Reading with children</vt:lpstr>
      <vt:lpstr>Many of us read with children- often </vt:lpstr>
      <vt:lpstr>Significance: before school</vt:lpstr>
      <vt:lpstr>Success in ‘school readiness’</vt:lpstr>
      <vt:lpstr>What “matters”</vt:lpstr>
      <vt:lpstr>What “matters” (before school) cont.</vt:lpstr>
      <vt:lpstr>Building into everyday activities</vt:lpstr>
      <vt:lpstr>Should we teach concepts, alphabet, sounds, writing?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to discuss elaborate?</vt:lpstr>
      <vt:lpstr>Why? Learning:</vt:lpstr>
      <vt:lpstr>And by the way can promote </vt:lpstr>
      <vt:lpstr>2. Talking with children</vt:lpstr>
      <vt:lpstr>Many of us talk with children- often </vt:lpstr>
      <vt:lpstr>Significance to ‘success’ (like reading) </vt:lpstr>
      <vt:lpstr>PowerPoint Presentation</vt:lpstr>
      <vt:lpstr>What “matters” and why</vt:lpstr>
      <vt:lpstr>3. Engagement with school</vt:lpstr>
      <vt:lpstr>Engagement cont…</vt:lpstr>
      <vt:lpstr>Secondary discussion points</vt:lpstr>
      <vt:lpstr>Secondary discussion points</vt:lpstr>
      <vt:lpstr>Resources</vt:lpstr>
    </vt:vector>
  </TitlesOfParts>
  <Company>NZPPTA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Northcroft</dc:creator>
  <cp:lastModifiedBy>shay074</cp:lastModifiedBy>
  <cp:revision>145</cp:revision>
  <dcterms:created xsi:type="dcterms:W3CDTF">2003-04-30T23:15:46Z</dcterms:created>
  <dcterms:modified xsi:type="dcterms:W3CDTF">2012-06-12T00:40:55Z</dcterms:modified>
</cp:coreProperties>
</file>