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6"/>
  </p:notesMasterIdLst>
  <p:handoutMasterIdLst>
    <p:handoutMasterId r:id="rId7"/>
  </p:handoutMasterIdLst>
  <p:sldIdLst>
    <p:sldId id="270" r:id="rId2"/>
    <p:sldId id="273" r:id="rId3"/>
    <p:sldId id="272" r:id="rId4"/>
    <p:sldId id="274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 userDrawn="1">
          <p15:clr>
            <a:srgbClr val="A4A3A4"/>
          </p15:clr>
        </p15:guide>
        <p15:guide id="2" pos="5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2" autoAdjust="0"/>
    <p:restoredTop sz="81179" autoAdjust="0"/>
  </p:normalViewPr>
  <p:slideViewPr>
    <p:cSldViewPr snapToGrid="0" snapToObjects="1">
      <p:cViewPr varScale="1">
        <p:scale>
          <a:sx n="93" d="100"/>
          <a:sy n="93" d="100"/>
        </p:scale>
        <p:origin x="546" y="90"/>
      </p:cViewPr>
      <p:guideLst>
        <p:guide orient="horz" pos="4021"/>
        <p:guide pos="5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University values and upholds the rights of </a:t>
            </a:r>
            <a:r>
              <a:rPr lang="en-US" b="1" baseline="0" dirty="0" smtClean="0"/>
              <a:t>freedom of expression and of academic freedom.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rights are accompanied by responsibilities, including: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respect for the health, safety and wellbeing of our </a:t>
            </a:r>
            <a:r>
              <a:rPr lang="en-US" b="0" baseline="0" dirty="0" smtClean="0"/>
              <a:t>diverse</a:t>
            </a:r>
            <a:r>
              <a:rPr lang="en-US" baseline="0" dirty="0" smtClean="0"/>
              <a:t> students and staff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compliance with the law and with University requirements</a:t>
            </a:r>
          </a:p>
          <a:p>
            <a:pPr>
              <a:lnSpc>
                <a:spcPct val="110000"/>
              </a:lnSpc>
            </a:pPr>
            <a:endParaRPr lang="en-NZ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1" dirty="0" smtClean="0">
                <a:solidFill>
                  <a:srgbClr val="0070C0"/>
                </a:solidFill>
              </a:rPr>
              <a:t>References</a:t>
            </a:r>
            <a:r>
              <a:rPr lang="en-NZ" b="0" dirty="0" smtClean="0">
                <a:solidFill>
                  <a:srgbClr val="0070C0"/>
                </a:solidFill>
              </a:rPr>
              <a:t> </a:t>
            </a:r>
            <a:endParaRPr lang="en-NZ" b="0" baseline="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0" baseline="0" dirty="0" smtClean="0">
                <a:solidFill>
                  <a:srgbClr val="0070C0"/>
                </a:solidFill>
              </a:rPr>
              <a:t>Rights </a:t>
            </a:r>
            <a:endParaRPr lang="en-NZ" b="0" dirty="0" smtClean="0">
              <a:solidFill>
                <a:srgbClr val="0070C0"/>
              </a:solidFill>
            </a:endParaRP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Freedom of expression (NZ Bill of Rights Act 1990, s.14)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Academic freedom (Education Act 1989, s.161)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Universal Declaration of Human Rights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</a:t>
            </a:r>
            <a:r>
              <a:rPr lang="en-NZ" baseline="0" dirty="0" smtClean="0"/>
              <a:t> of Auckland s</a:t>
            </a:r>
            <a:r>
              <a:rPr lang="en-NZ" dirty="0" smtClean="0"/>
              <a:t>tatement on</a:t>
            </a:r>
            <a:r>
              <a:rPr lang="en-NZ" baseline="0" dirty="0" smtClean="0"/>
              <a:t> academic freedom and responsibility </a:t>
            </a:r>
            <a:r>
              <a:rPr lang="en-NZ" b="1" baseline="0" dirty="0" smtClean="0"/>
              <a:t>www.equity.auckland.ac.nz/zerotolerance</a:t>
            </a:r>
            <a:endParaRPr lang="en-US" b="1" dirty="0" smtClean="0"/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lnSpc>
                <a:spcPct val="110000"/>
              </a:lnSpc>
            </a:pPr>
            <a:r>
              <a:rPr lang="en-NZ" b="0" dirty="0" smtClean="0">
                <a:solidFill>
                  <a:srgbClr val="0070C0"/>
                </a:solidFill>
              </a:rPr>
              <a:t>Responsibilities</a:t>
            </a:r>
          </a:p>
          <a:p>
            <a:pPr marL="291179" indent="-291179" defTabSz="46588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Human Rights Act 1993 has 13 prohibited grounds for discrimination and bans sexual and racial harassment and inciting racial disharmony.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 compliance; Equity Policy, Prevention</a:t>
            </a:r>
            <a:r>
              <a:rPr lang="en-NZ" baseline="0" dirty="0" smtClean="0"/>
              <a:t> of bullying, harassment and discrimination policy, </a:t>
            </a:r>
            <a:r>
              <a:rPr lang="en-NZ" dirty="0" smtClean="0"/>
              <a:t>Statute for Student Discipline, IT Offensive Materials Policy.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university values and upholds the rights of </a:t>
            </a:r>
            <a:r>
              <a:rPr lang="en-US" b="1" baseline="0" dirty="0" smtClean="0"/>
              <a:t>freedom of expression and of academic freedom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rights are accompanied by responsibilities, including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respect for health, safety and wellbeing of </a:t>
            </a:r>
            <a:r>
              <a:rPr lang="en-US" b="1" baseline="0" dirty="0" smtClean="0"/>
              <a:t>diverse</a:t>
            </a:r>
            <a:r>
              <a:rPr lang="en-US" baseline="0" dirty="0" smtClean="0"/>
              <a:t> students and staff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compliance with the law and university requirements</a:t>
            </a:r>
          </a:p>
          <a:p>
            <a:pPr>
              <a:lnSpc>
                <a:spcPct val="110000"/>
              </a:lnSpc>
            </a:pPr>
            <a:endParaRPr lang="en-NZ" b="1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0" dirty="0" smtClean="0">
                <a:solidFill>
                  <a:srgbClr val="0070C0"/>
                </a:solidFill>
              </a:rPr>
              <a:t>References </a:t>
            </a:r>
            <a:endParaRPr lang="en-NZ" b="0" baseline="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NZ" b="0" baseline="0" dirty="0" smtClean="0">
                <a:solidFill>
                  <a:srgbClr val="0070C0"/>
                </a:solidFill>
              </a:rPr>
              <a:t>Rights </a:t>
            </a:r>
            <a:endParaRPr lang="en-NZ" b="0" dirty="0" smtClean="0">
              <a:solidFill>
                <a:srgbClr val="0070C0"/>
              </a:solidFill>
            </a:endParaRP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Freedom of expression (NZ Bill of Rights Act 1990, s.14)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Academic freedom (Education Act 1989, s.161)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Universal Declaration of Human Rights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</a:t>
            </a:r>
            <a:r>
              <a:rPr lang="en-NZ" baseline="0" dirty="0" smtClean="0"/>
              <a:t> of Auckland s</a:t>
            </a:r>
            <a:r>
              <a:rPr lang="en-NZ" dirty="0" smtClean="0"/>
              <a:t>tatement on</a:t>
            </a:r>
            <a:r>
              <a:rPr lang="en-NZ" baseline="0" dirty="0" smtClean="0"/>
              <a:t> academic freedom and responsibility </a:t>
            </a:r>
            <a:r>
              <a:rPr lang="en-NZ" b="1" baseline="0" dirty="0" smtClean="0"/>
              <a:t>www.equity.auckland.ac.nz/zerotolerance</a:t>
            </a:r>
            <a:endParaRPr lang="en-US" b="1" dirty="0" smtClean="0"/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NZ" dirty="0" smtClean="0"/>
          </a:p>
          <a:p>
            <a:pPr>
              <a:lnSpc>
                <a:spcPct val="110000"/>
              </a:lnSpc>
            </a:pPr>
            <a:r>
              <a:rPr lang="en-NZ" b="0" dirty="0" smtClean="0">
                <a:solidFill>
                  <a:srgbClr val="0070C0"/>
                </a:solidFill>
              </a:rPr>
              <a:t>Responsibilities</a:t>
            </a:r>
          </a:p>
          <a:p>
            <a:pPr marL="291179" indent="-291179" defTabSz="465887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Human Rights Act 1993 has 13 prohibited grounds for discrimination and bans sexual and racial harassment and inciting racial disharmony. </a:t>
            </a:r>
          </a:p>
          <a:p>
            <a:pPr marL="291179" indent="-291179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dirty="0" smtClean="0"/>
              <a:t>University compliance; Equity Policy, Prevention</a:t>
            </a:r>
            <a:r>
              <a:rPr lang="en-NZ" baseline="0" dirty="0" smtClean="0"/>
              <a:t> of bullying, harassment and discrimination policy, </a:t>
            </a:r>
            <a:r>
              <a:rPr lang="en-NZ" dirty="0" smtClean="0"/>
              <a:t>Statute for Student Discipline, IT Offensive Materials Policy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1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Vice-Chancellor encourages anyone who experiences discrimination to seek resolution via the appropriate processes</a:t>
            </a:r>
            <a:r>
              <a:rPr lang="en-US" baseline="0" dirty="0" smtClean="0"/>
              <a:t> </a:t>
            </a:r>
            <a:r>
              <a:rPr lang="en-US" dirty="0" smtClean="0"/>
              <a:t>including, if necessary, complaints procedures, so the University can act appropriately.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Refer to the</a:t>
            </a:r>
            <a:r>
              <a:rPr lang="en-US" dirty="0" smtClean="0"/>
              <a:t> Zero</a:t>
            </a:r>
            <a:r>
              <a:rPr lang="en-US" baseline="0" dirty="0" smtClean="0"/>
              <a:t> Tolerance website for more information: </a:t>
            </a:r>
            <a:r>
              <a:rPr lang="en-US" b="1" baseline="0" dirty="0" smtClean="0"/>
              <a:t>www.equity.auckland.ac.nz/zerotolerance</a:t>
            </a:r>
            <a:endParaRPr lang="en-US" b="1" dirty="0" smtClean="0"/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5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800" b="1" dirty="0" smtClean="0"/>
              <a:t>Optional icebreaker</a:t>
            </a:r>
          </a:p>
          <a:p>
            <a:endParaRPr lang="en-NZ" sz="1800" b="1" dirty="0" smtClean="0"/>
          </a:p>
          <a:p>
            <a:r>
              <a:rPr lang="en-NZ" sz="1800" b="1" dirty="0" smtClean="0"/>
              <a:t>Ask students </a:t>
            </a:r>
            <a:r>
              <a:rPr lang="en-NZ" sz="1800" b="0" dirty="0" smtClean="0"/>
              <a:t>what makes</a:t>
            </a:r>
            <a:r>
              <a:rPr lang="en-NZ" sz="1800" b="0" baseline="0" dirty="0" smtClean="0"/>
              <a:t> </a:t>
            </a:r>
            <a:r>
              <a:rPr lang="en-NZ" sz="1800" b="0" dirty="0" smtClean="0"/>
              <a:t>a safe, </a:t>
            </a:r>
            <a:r>
              <a:rPr lang="en-NZ" sz="1800" b="0" baseline="0" dirty="0" smtClean="0"/>
              <a:t>inclusive and equitable University?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learning and classroom environments, physical environment, cultural environment, behaviours, messages, etc.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What would make you feel safe and included?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What can we do to make others feel safe and included? </a:t>
            </a:r>
          </a:p>
          <a:p>
            <a:endParaRPr lang="en-NZ" sz="1800" b="0" baseline="0" dirty="0" smtClean="0"/>
          </a:p>
          <a:p>
            <a:endParaRPr lang="en-NZ" sz="1800" b="0" baseline="0" dirty="0" smtClean="0"/>
          </a:p>
          <a:p>
            <a:r>
              <a:rPr lang="en-NZ" sz="1800" b="1" baseline="0" dirty="0" smtClean="0"/>
              <a:t>Presented as either</a:t>
            </a:r>
            <a:r>
              <a:rPr lang="en-NZ" sz="1800" b="0" baseline="0" dirty="0" smtClean="0"/>
              <a:t>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small group activity as an icebreaker for students to get to know each other, with no reporting back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Small group activity with reporting back to whole group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NZ" sz="1800" b="0" baseline="0" dirty="0" smtClean="0"/>
              <a:t>Whole group activity, individuals sharing and common points emphasised or recorded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NZ" sz="1800" b="0" baseline="0" dirty="0" smtClean="0"/>
          </a:p>
          <a:p>
            <a:r>
              <a:rPr lang="en-NZ" sz="1800" b="1" baseline="0" dirty="0" smtClean="0"/>
              <a:t>Optional feedback to Equity Office</a:t>
            </a:r>
          </a:p>
          <a:p>
            <a:r>
              <a:rPr lang="en-NZ" sz="1800" b="0" baseline="0" smtClean="0"/>
              <a:t>Suggestions from students can be forwarded to the Equity Office (equity@auckland.ac.nz) who will post them on its website to support an enhanced environment for staff and students. </a:t>
            </a:r>
          </a:p>
          <a:p>
            <a:endParaRPr lang="en-NZ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903821" y="2289390"/>
            <a:ext cx="10703979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 smtClean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18" y="3135013"/>
            <a:ext cx="10703983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Subheading (Verdana Regular)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02" y="427038"/>
            <a:ext cx="4127999" cy="1023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880533" y="5941536"/>
            <a:ext cx="4564083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Tuesday, 17 October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18" y="2281237"/>
            <a:ext cx="10703983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 smtClean="0"/>
              <a:t>Thank you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02" y="427038"/>
            <a:ext cx="4127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17/10/2017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3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03821" y="1777051"/>
            <a:ext cx="10703980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2"/>
            <a:ext cx="4128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2958266"/>
            <a:ext cx="4128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89351" y="1156417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897354" y="1156417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 smtClean="0"/>
              <a:t>Text (Verdana Regular)</a:t>
            </a:r>
          </a:p>
          <a:p>
            <a:pPr lvl="0"/>
            <a:r>
              <a:rPr lang="en-AU" dirty="0" smtClean="0"/>
              <a:t>et </a:t>
            </a:r>
            <a:r>
              <a:rPr lang="en-AU" dirty="0" err="1" smtClean="0"/>
              <a:t>velicibus</a:t>
            </a:r>
            <a:r>
              <a:rPr lang="en-AU" dirty="0" smtClean="0"/>
              <a:t> el et </a:t>
            </a:r>
            <a:r>
              <a:rPr lang="en-AU" dirty="0" err="1" smtClean="0"/>
              <a:t>magnatet</a:t>
            </a:r>
            <a:r>
              <a:rPr lang="en-AU" dirty="0" smtClean="0"/>
              <a:t> am, </a:t>
            </a:r>
            <a:r>
              <a:rPr lang="en-AU" dirty="0" err="1" smtClean="0"/>
              <a:t>laborru</a:t>
            </a:r>
            <a:r>
              <a:rPr lang="en-AU" dirty="0" smtClean="0"/>
              <a:t> </a:t>
            </a:r>
            <a:r>
              <a:rPr lang="en-AU" dirty="0" err="1" smtClean="0"/>
              <a:t>mendips</a:t>
            </a:r>
            <a:r>
              <a:rPr lang="en-AU" dirty="0" smtClean="0"/>
              <a:t> </a:t>
            </a:r>
            <a:r>
              <a:rPr lang="en-AU" dirty="0" err="1" smtClean="0"/>
              <a:t>apieni</a:t>
            </a:r>
            <a:r>
              <a:rPr lang="en-AU" dirty="0" smtClean="0"/>
              <a:t> </a:t>
            </a:r>
            <a:r>
              <a:rPr lang="en-AU" dirty="0" err="1" smtClean="0"/>
              <a:t>omnimporibus</a:t>
            </a:r>
            <a:r>
              <a:rPr lang="en-AU" dirty="0" smtClean="0"/>
              <a:t> et </a:t>
            </a:r>
            <a:r>
              <a:rPr lang="en-AU" dirty="0" err="1" smtClean="0"/>
              <a:t>perepellut</a:t>
            </a:r>
            <a:r>
              <a:rPr lang="en-AU" dirty="0" smtClean="0"/>
              <a:t> </a:t>
            </a:r>
            <a:r>
              <a:rPr lang="en-AU" dirty="0" err="1" smtClean="0"/>
              <a:t>adis</a:t>
            </a:r>
            <a:r>
              <a:rPr lang="en-AU" dirty="0" smtClean="0"/>
              <a:t> </a:t>
            </a:r>
            <a:r>
              <a:rPr lang="en-AU" dirty="0" err="1" smtClean="0"/>
              <a:t>sequi</a:t>
            </a:r>
            <a:r>
              <a:rPr lang="en-AU" dirty="0" smtClean="0"/>
              <a:t> </a:t>
            </a:r>
            <a:r>
              <a:rPr lang="en-AU" dirty="0" err="1" smtClean="0"/>
              <a:t>cus</a:t>
            </a:r>
            <a:r>
              <a:rPr lang="en-AU" dirty="0" smtClean="0"/>
              <a:t> et </a:t>
            </a:r>
            <a:r>
              <a:rPr lang="en-AU" dirty="0" err="1" smtClean="0"/>
              <a:t>aliquid</a:t>
            </a:r>
            <a:r>
              <a:rPr lang="en-AU" dirty="0" smtClean="0"/>
              <a:t> </a:t>
            </a:r>
            <a:r>
              <a:rPr lang="en-AU" dirty="0" err="1" smtClean="0"/>
              <a:t>molorere</a:t>
            </a:r>
            <a:r>
              <a:rPr lang="en-AU" dirty="0" smtClean="0"/>
              <a:t>, </a:t>
            </a:r>
            <a:r>
              <a:rPr lang="en-AU" dirty="0" err="1" smtClean="0"/>
              <a:t>cullaut</a:t>
            </a:r>
            <a:r>
              <a:rPr lang="en-AU" dirty="0" smtClean="0"/>
              <a:t> </a:t>
            </a:r>
            <a:r>
              <a:rPr lang="en-AU" dirty="0" err="1" smtClean="0"/>
              <a:t>adion</a:t>
            </a:r>
            <a:r>
              <a:rPr lang="en-AU" dirty="0" smtClean="0"/>
              <a:t> </a:t>
            </a:r>
            <a:r>
              <a:rPr lang="en-AU" dirty="0" err="1" smtClean="0"/>
              <a:t>est</a:t>
            </a:r>
            <a:r>
              <a:rPr lang="en-AU" dirty="0" smtClean="0"/>
              <a:t> </a:t>
            </a:r>
            <a:r>
              <a:rPr lang="en-AU" dirty="0" err="1" smtClean="0"/>
              <a:t>magnimp</a:t>
            </a:r>
            <a:r>
              <a:rPr lang="en-AU" dirty="0" smtClean="0"/>
              <a:t> </a:t>
            </a:r>
            <a:r>
              <a:rPr lang="en-AU" dirty="0" err="1" smtClean="0"/>
              <a:t>oremporibus</a:t>
            </a:r>
            <a:r>
              <a:rPr lang="en-AU" dirty="0" smtClean="0"/>
              <a:t>, </a:t>
            </a:r>
            <a:r>
              <a:rPr lang="en-AU" dirty="0" err="1" smtClean="0"/>
              <a:t>conem</a:t>
            </a:r>
            <a:r>
              <a:rPr lang="en-AU" dirty="0" smtClean="0"/>
              <a:t> </a:t>
            </a:r>
            <a:r>
              <a:rPr lang="en-AU" dirty="0" err="1" smtClean="0"/>
              <a:t>etur</a:t>
            </a:r>
            <a:r>
              <a:rPr lang="en-AU" dirty="0" smtClean="0"/>
              <a:t> </a:t>
            </a:r>
            <a:r>
              <a:rPr lang="en-AU" dirty="0" err="1" smtClean="0"/>
              <a:t>Adit</a:t>
            </a:r>
            <a:r>
              <a:rPr lang="en-AU" dirty="0" smtClean="0"/>
              <a:t> </a:t>
            </a:r>
            <a:r>
              <a:rPr lang="en-AU" dirty="0" err="1" smtClean="0"/>
              <a:t>eatas</a:t>
            </a:r>
            <a:r>
              <a:rPr lang="en-AU" dirty="0" smtClean="0"/>
              <a:t> re </a:t>
            </a:r>
            <a:r>
              <a:rPr lang="en-AU" dirty="0" err="1" smtClean="0"/>
              <a:t>nectoruntevelictatem</a:t>
            </a:r>
            <a:r>
              <a:rPr lang="en-AU" dirty="0" smtClean="0"/>
              <a:t> </a:t>
            </a:r>
            <a:r>
              <a:rPr lang="en-AU" dirty="0" err="1" smtClean="0"/>
              <a:t>quaeperum</a:t>
            </a:r>
            <a:endParaRPr lang="en-AU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 smtClean="0"/>
              <a:t>Headline </a:t>
            </a:r>
            <a:br>
              <a:rPr lang="en-AU" sz="3600" dirty="0" smtClean="0"/>
            </a:br>
            <a:r>
              <a:rPr lang="en-AU" sz="3600" dirty="0" smtClean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3"/>
            <a:ext cx="4128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89351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897354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5350" y="1245263"/>
            <a:ext cx="5839884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5348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99233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2"/>
            <a:ext cx="4128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3"/>
            <a:ext cx="4128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89351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897354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5350" y="1245263"/>
            <a:ext cx="5839884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5348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99233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80534" y="1245262"/>
            <a:ext cx="10936817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80534" y="1245262"/>
            <a:ext cx="10936817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A-LC-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05" y="271463"/>
            <a:ext cx="2468528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3226625" y="1758348"/>
            <a:ext cx="12192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0534" y="6383338"/>
            <a:ext cx="856973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970433" y="63833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t>Tuesday, 17 October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proctorequity@auckland.ac.nz" TargetMode="External"/><Relationship Id="rId7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ityhub@ausa.org.nz" TargetMode="External"/><Relationship Id="rId5" Type="http://schemas.openxmlformats.org/officeDocument/2006/relationships/hyperlink" Target="mailto:epsomhub@ausa.org.nz" TargetMode="External"/><Relationship Id="rId4" Type="http://schemas.openxmlformats.org/officeDocument/2006/relationships/hyperlink" Target="mailto:proctor@auckland.ac.nz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about-us/about-the-university/equity-at-the-university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2002466" y="5156792"/>
            <a:ext cx="8250867" cy="1318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33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7653" y="1648047"/>
            <a:ext cx="5355556" cy="345558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NZ" sz="2400" b="1" dirty="0">
                <a:solidFill>
                  <a:srgbClr val="0070C0"/>
                </a:solidFill>
              </a:rPr>
              <a:t>Rights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Freedom of expression 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Academic freedom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NZ" sz="2400" dirty="0"/>
          </a:p>
          <a:p>
            <a:pPr>
              <a:lnSpc>
                <a:spcPct val="110000"/>
              </a:lnSpc>
            </a:pPr>
            <a:r>
              <a:rPr lang="en-NZ" sz="2400" b="1" dirty="0">
                <a:solidFill>
                  <a:srgbClr val="0070C0"/>
                </a:solidFill>
              </a:rPr>
              <a:t>Responsibilities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NZ" sz="2400" dirty="0"/>
              <a:t>Compliance with the law and University requirements</a:t>
            </a:r>
          </a:p>
          <a:p>
            <a:endParaRPr lang="en-NZ" dirty="0"/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3629249" y="5316280"/>
            <a:ext cx="5209953" cy="106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79543" r="67683" b="7124"/>
          <a:stretch/>
        </p:blipFill>
        <p:spPr>
          <a:xfrm>
            <a:off x="9152147" y="209092"/>
            <a:ext cx="2722718" cy="10136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/>
          <a:srcRect l="48008" t="41364" r="12394" b="28375"/>
          <a:stretch/>
        </p:blipFill>
        <p:spPr bwMode="auto">
          <a:xfrm>
            <a:off x="7317169" y="2027625"/>
            <a:ext cx="4557696" cy="2239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92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7228" y="2126513"/>
            <a:ext cx="6470502" cy="31897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2000" dirty="0"/>
              <a:t>Equity Office – </a:t>
            </a:r>
            <a:r>
              <a:rPr lang="en-NZ" sz="2000" dirty="0" err="1"/>
              <a:t>Te</a:t>
            </a:r>
            <a:r>
              <a:rPr lang="en-NZ" sz="2000" dirty="0"/>
              <a:t> Ara </a:t>
            </a:r>
            <a:r>
              <a:rPr lang="en-NZ" sz="2000" dirty="0" err="1"/>
              <a:t>Tautika</a:t>
            </a:r>
            <a:r>
              <a:rPr lang="en-NZ" sz="2000" dirty="0"/>
              <a:t> </a:t>
            </a:r>
            <a:r>
              <a:rPr lang="en-NZ" sz="2000" dirty="0">
                <a:hlinkClick r:id="rId3"/>
              </a:rPr>
              <a:t>equity</a:t>
            </a:r>
            <a:r>
              <a:rPr lang="en-NZ" sz="2000" dirty="0">
                <a:hlinkClick r:id="rId4"/>
              </a:rPr>
              <a:t>@auckland.ac.nz</a:t>
            </a:r>
            <a:endParaRPr lang="en-NZ" sz="2000" dirty="0"/>
          </a:p>
          <a:p>
            <a:pPr>
              <a:lnSpc>
                <a:spcPct val="100000"/>
              </a:lnSpc>
            </a:pPr>
            <a:endParaRPr lang="en-NZ" sz="2000" dirty="0"/>
          </a:p>
          <a:p>
            <a:pPr>
              <a:lnSpc>
                <a:spcPct val="100000"/>
              </a:lnSpc>
            </a:pPr>
            <a:r>
              <a:rPr lang="en-NZ" sz="2000" dirty="0"/>
              <a:t>Proctor </a:t>
            </a:r>
            <a:r>
              <a:rPr lang="en-NZ" sz="2000" dirty="0">
                <a:hlinkClick r:id="rId4"/>
              </a:rPr>
              <a:t>proctor@auckland.ac.nz</a:t>
            </a:r>
            <a:endParaRPr lang="en-NZ" sz="2000" dirty="0"/>
          </a:p>
          <a:p>
            <a:pPr>
              <a:lnSpc>
                <a:spcPct val="100000"/>
              </a:lnSpc>
            </a:pPr>
            <a:endParaRPr lang="en-NZ" sz="2000" dirty="0"/>
          </a:p>
          <a:p>
            <a:pPr>
              <a:lnSpc>
                <a:spcPct val="100000"/>
              </a:lnSpc>
            </a:pPr>
            <a:r>
              <a:rPr lang="en-NZ" sz="2000" dirty="0"/>
              <a:t>AUSA Student Advice Hub </a:t>
            </a:r>
            <a:r>
              <a:rPr lang="en-NZ" sz="2000" dirty="0">
                <a:hlinkClick r:id="rId5"/>
              </a:rPr>
              <a:t>epsomhub@ausa.org.nz</a:t>
            </a:r>
            <a:r>
              <a:rPr lang="en-NZ" sz="2000" dirty="0"/>
              <a:t> or </a:t>
            </a:r>
          </a:p>
          <a:p>
            <a:pPr>
              <a:lnSpc>
                <a:spcPct val="100000"/>
              </a:lnSpc>
            </a:pPr>
            <a:endParaRPr lang="en-NZ" sz="500" u="sng" dirty="0">
              <a:hlinkClick r:id="rId6"/>
            </a:endParaRPr>
          </a:p>
          <a:p>
            <a:pPr>
              <a:lnSpc>
                <a:spcPct val="100000"/>
              </a:lnSpc>
            </a:pPr>
            <a:r>
              <a:rPr lang="en-NZ" sz="2000" u="sng" dirty="0">
                <a:hlinkClick r:id="rId6"/>
              </a:rPr>
              <a:t>cityhub@ausa.org.nz</a:t>
            </a:r>
            <a:endParaRPr lang="en-NZ" sz="2000" dirty="0"/>
          </a:p>
          <a:p>
            <a:endParaRPr lang="en-US" sz="2400" dirty="0"/>
          </a:p>
          <a:p>
            <a:pPr>
              <a:lnSpc>
                <a:spcPct val="100000"/>
              </a:lnSpc>
            </a:pPr>
            <a:endParaRPr lang="en-NZ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7228" y="1222744"/>
            <a:ext cx="8027985" cy="717593"/>
          </a:xfrm>
        </p:spPr>
        <p:txBody>
          <a:bodyPr/>
          <a:lstStyle/>
          <a:p>
            <a:r>
              <a:rPr lang="en-NZ" sz="4000" dirty="0">
                <a:solidFill>
                  <a:srgbClr val="0070C0"/>
                </a:solidFill>
              </a:rPr>
              <a:t>For advice and support </a:t>
            </a:r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3629249" y="5316280"/>
            <a:ext cx="5209953" cy="1067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79543" r="67683" b="7124"/>
          <a:stretch/>
        </p:blipFill>
        <p:spPr>
          <a:xfrm>
            <a:off x="9152147" y="209092"/>
            <a:ext cx="2722718" cy="101365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9"/>
          <a:srcRect l="48008" t="41364" r="12394" b="28375"/>
          <a:stretch/>
        </p:blipFill>
        <p:spPr bwMode="auto">
          <a:xfrm>
            <a:off x="7317169" y="2027625"/>
            <a:ext cx="4557696" cy="2239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29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3888" y="2392327"/>
            <a:ext cx="4657061" cy="30670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NZ" sz="3600" dirty="0"/>
              <a:t>I feel included when…</a:t>
            </a:r>
          </a:p>
          <a:p>
            <a:pPr>
              <a:lnSpc>
                <a:spcPct val="100000"/>
              </a:lnSpc>
            </a:pPr>
            <a:endParaRPr lang="en-NZ" sz="2800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6" t="84440" r="4699"/>
          <a:stretch/>
        </p:blipFill>
        <p:spPr>
          <a:xfrm>
            <a:off x="3629249" y="5316280"/>
            <a:ext cx="5209953" cy="106705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5"/>
          <a:srcRect l="48008" t="41364" r="12394" b="28375"/>
          <a:stretch/>
        </p:blipFill>
        <p:spPr bwMode="auto">
          <a:xfrm>
            <a:off x="7317169" y="2027625"/>
            <a:ext cx="4557696" cy="2239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79543" r="67683" b="7124"/>
          <a:stretch/>
        </p:blipFill>
        <p:spPr>
          <a:xfrm>
            <a:off x="9152147" y="209092"/>
            <a:ext cx="2722718" cy="10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474</Words>
  <Application>Microsoft Office PowerPoint</Application>
  <PresentationFormat>Widescreen</PresentationFormat>
  <Paragraphs>69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Verdana</vt:lpstr>
      <vt:lpstr>Custom Design</vt:lpstr>
      <vt:lpstr>PowerPoint Presentation</vt:lpstr>
      <vt:lpstr>PowerPoint Presentation</vt:lpstr>
      <vt:lpstr>For advice and support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Kate Powell</cp:lastModifiedBy>
  <cp:revision>61</cp:revision>
  <cp:lastPrinted>2017-03-06T00:43:28Z</cp:lastPrinted>
  <dcterms:created xsi:type="dcterms:W3CDTF">2015-05-10T23:22:16Z</dcterms:created>
  <dcterms:modified xsi:type="dcterms:W3CDTF">2017-10-17T01:10:35Z</dcterms:modified>
</cp:coreProperties>
</file>