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72" r:id="rId3"/>
    <p:sldMasterId id="2147483696" r:id="rId4"/>
    <p:sldMasterId id="2147483660" r:id="rId5"/>
  </p:sldMasterIdLst>
  <p:notesMasterIdLst>
    <p:notesMasterId r:id="rId2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70"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7"/>
  </p:normalViewPr>
  <p:slideViewPr>
    <p:cSldViewPr>
      <p:cViewPr varScale="1">
        <p:scale>
          <a:sx n="110" d="100"/>
          <a:sy n="110" d="100"/>
        </p:scale>
        <p:origin x="1680"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A2F126-D393-4AFC-AF42-BB139B7382B7}" type="datetimeFigureOut">
              <a:rPr lang="en-NZ" smtClean="0"/>
              <a:t>9/08/17</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9AF81-AE65-4F81-8B78-91E702BE9DDE}" type="slidenum">
              <a:rPr lang="en-NZ" smtClean="0"/>
              <a:t>‹#›</a:t>
            </a:fld>
            <a:endParaRPr lang="en-NZ"/>
          </a:p>
        </p:txBody>
      </p:sp>
    </p:spTree>
    <p:extLst>
      <p:ext uri="{BB962C8B-B14F-4D97-AF65-F5344CB8AC3E}">
        <p14:creationId xmlns:p14="http://schemas.microsoft.com/office/powerpoint/2010/main" val="1758472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F99AF81-AE65-4F81-8B78-91E702BE9DDE}" type="slidenum">
              <a:rPr lang="en-NZ" smtClean="0"/>
              <a:t>1</a:t>
            </a:fld>
            <a:endParaRPr lang="en-NZ"/>
          </a:p>
        </p:txBody>
      </p:sp>
    </p:spTree>
    <p:extLst>
      <p:ext uri="{BB962C8B-B14F-4D97-AF65-F5344CB8AC3E}">
        <p14:creationId xmlns:p14="http://schemas.microsoft.com/office/powerpoint/2010/main" val="2701426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1AFE5047-DE6D-4D61-B4F8-89D8B66EBA15}" type="datetimeFigureOut">
              <a:rPr lang="en-NZ" smtClean="0"/>
              <a:t>9/08/17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7175722-D22F-431A-8BB7-3CE95962A09B}" type="slidenum">
              <a:rPr lang="en-NZ" smtClean="0"/>
              <a:t>‹#›</a:t>
            </a:fld>
            <a:endParaRPr lang="en-NZ"/>
          </a:p>
        </p:txBody>
      </p:sp>
    </p:spTree>
    <p:extLst>
      <p:ext uri="{BB962C8B-B14F-4D97-AF65-F5344CB8AC3E}">
        <p14:creationId xmlns:p14="http://schemas.microsoft.com/office/powerpoint/2010/main" val="33569268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1AFE5047-DE6D-4D61-B4F8-89D8B66EBA15}" type="datetimeFigureOut">
              <a:rPr lang="en-NZ" smtClean="0"/>
              <a:t>9/08/17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7175722-D22F-431A-8BB7-3CE95962A09B}" type="slidenum">
              <a:rPr lang="en-NZ" smtClean="0"/>
              <a:t>‹#›</a:t>
            </a:fld>
            <a:endParaRPr lang="en-NZ"/>
          </a:p>
        </p:txBody>
      </p:sp>
    </p:spTree>
    <p:extLst>
      <p:ext uri="{BB962C8B-B14F-4D97-AF65-F5344CB8AC3E}">
        <p14:creationId xmlns:p14="http://schemas.microsoft.com/office/powerpoint/2010/main" val="11461272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1AFE5047-DE6D-4D61-B4F8-89D8B66EBA15}" type="datetimeFigureOut">
              <a:rPr lang="en-NZ" smtClean="0"/>
              <a:t>9/08/17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7175722-D22F-431A-8BB7-3CE95962A09B}" type="slidenum">
              <a:rPr lang="en-NZ" smtClean="0"/>
              <a:t>‹#›</a:t>
            </a:fld>
            <a:endParaRPr lang="en-NZ"/>
          </a:p>
        </p:txBody>
      </p:sp>
    </p:spTree>
    <p:extLst>
      <p:ext uri="{BB962C8B-B14F-4D97-AF65-F5344CB8AC3E}">
        <p14:creationId xmlns:p14="http://schemas.microsoft.com/office/powerpoint/2010/main" val="222481632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ctrTitle"/>
          </p:nvPr>
        </p:nvSpPr>
        <p:spPr>
          <a:xfrm>
            <a:off x="683568" y="659278"/>
            <a:ext cx="7772400" cy="786919"/>
          </a:xfrm>
          <a:prstGeom prst="rect">
            <a:avLst/>
          </a:prstGeom>
        </p:spPr>
        <p:txBody>
          <a:bodyPr/>
          <a:lstStyle/>
          <a:p>
            <a:endParaRPr lang="en-NZ" dirty="0"/>
          </a:p>
        </p:txBody>
      </p:sp>
      <p:sp>
        <p:nvSpPr>
          <p:cNvPr id="8" name="Subtitle 4"/>
          <p:cNvSpPr>
            <a:spLocks noGrp="1"/>
          </p:cNvSpPr>
          <p:nvPr>
            <p:ph type="subTitle" idx="1"/>
          </p:nvPr>
        </p:nvSpPr>
        <p:spPr>
          <a:xfrm>
            <a:off x="683568" y="2060848"/>
            <a:ext cx="6400800" cy="1752600"/>
          </a:xfrm>
          <a:prstGeom prst="rect">
            <a:avLst/>
          </a:prstGeom>
        </p:spPr>
        <p:txBody>
          <a:bodyPr/>
          <a:lstStyle/>
          <a:p>
            <a:endParaRPr lang="en-NZ" dirty="0"/>
          </a:p>
        </p:txBody>
      </p:sp>
    </p:spTree>
    <p:extLst>
      <p:ext uri="{BB962C8B-B14F-4D97-AF65-F5344CB8AC3E}">
        <p14:creationId xmlns:p14="http://schemas.microsoft.com/office/powerpoint/2010/main" val="171633703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AC84B53F-0F33-4543-AF76-6DF25FD1A870}" type="datetimeFigureOut">
              <a:rPr lang="en-NZ" smtClean="0"/>
              <a:t>9/08/17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2320995-0638-4CD8-B1E7-4394DC236332}" type="slidenum">
              <a:rPr lang="en-NZ" smtClean="0"/>
              <a:t>‹#›</a:t>
            </a:fld>
            <a:endParaRPr lang="en-NZ"/>
          </a:p>
        </p:txBody>
      </p:sp>
    </p:spTree>
    <p:extLst>
      <p:ext uri="{BB962C8B-B14F-4D97-AF65-F5344CB8AC3E}">
        <p14:creationId xmlns:p14="http://schemas.microsoft.com/office/powerpoint/2010/main" val="2502103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84B53F-0F33-4543-AF76-6DF25FD1A870}" type="datetimeFigureOut">
              <a:rPr lang="en-NZ" smtClean="0"/>
              <a:t>9/08/17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2320995-0638-4CD8-B1E7-4394DC236332}" type="slidenum">
              <a:rPr lang="en-NZ" smtClean="0"/>
              <a:t>‹#›</a:t>
            </a:fld>
            <a:endParaRPr lang="en-NZ"/>
          </a:p>
        </p:txBody>
      </p:sp>
    </p:spTree>
    <p:extLst>
      <p:ext uri="{BB962C8B-B14F-4D97-AF65-F5344CB8AC3E}">
        <p14:creationId xmlns:p14="http://schemas.microsoft.com/office/powerpoint/2010/main" val="183808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AC84B53F-0F33-4543-AF76-6DF25FD1A870}" type="datetimeFigureOut">
              <a:rPr lang="en-NZ" smtClean="0"/>
              <a:t>9/08/17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2320995-0638-4CD8-B1E7-4394DC236332}" type="slidenum">
              <a:rPr lang="en-NZ" smtClean="0"/>
              <a:t>‹#›</a:t>
            </a:fld>
            <a:endParaRPr lang="en-NZ"/>
          </a:p>
        </p:txBody>
      </p:sp>
    </p:spTree>
    <p:extLst>
      <p:ext uri="{BB962C8B-B14F-4D97-AF65-F5344CB8AC3E}">
        <p14:creationId xmlns:p14="http://schemas.microsoft.com/office/powerpoint/2010/main" val="1227428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AC84B53F-0F33-4543-AF76-6DF25FD1A870}" type="datetimeFigureOut">
              <a:rPr lang="en-NZ" smtClean="0"/>
              <a:t>9/08/17</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F2320995-0638-4CD8-B1E7-4394DC236332}" type="slidenum">
              <a:rPr lang="en-NZ" smtClean="0"/>
              <a:t>‹#›</a:t>
            </a:fld>
            <a:endParaRPr lang="en-NZ"/>
          </a:p>
        </p:txBody>
      </p:sp>
    </p:spTree>
    <p:extLst>
      <p:ext uri="{BB962C8B-B14F-4D97-AF65-F5344CB8AC3E}">
        <p14:creationId xmlns:p14="http://schemas.microsoft.com/office/powerpoint/2010/main" val="10028400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AC84B53F-0F33-4543-AF76-6DF25FD1A870}" type="datetimeFigureOut">
              <a:rPr lang="en-NZ" smtClean="0"/>
              <a:t>9/08/17</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F2320995-0638-4CD8-B1E7-4394DC236332}" type="slidenum">
              <a:rPr lang="en-NZ" smtClean="0"/>
              <a:t>‹#›</a:t>
            </a:fld>
            <a:endParaRPr lang="en-NZ"/>
          </a:p>
        </p:txBody>
      </p:sp>
    </p:spTree>
    <p:extLst>
      <p:ext uri="{BB962C8B-B14F-4D97-AF65-F5344CB8AC3E}">
        <p14:creationId xmlns:p14="http://schemas.microsoft.com/office/powerpoint/2010/main" val="1411750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84B53F-0F33-4543-AF76-6DF25FD1A870}" type="datetimeFigureOut">
              <a:rPr lang="en-NZ" smtClean="0"/>
              <a:t>9/08/17</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F2320995-0638-4CD8-B1E7-4394DC236332}" type="slidenum">
              <a:rPr lang="en-NZ" smtClean="0"/>
              <a:t>‹#›</a:t>
            </a:fld>
            <a:endParaRPr lang="en-NZ"/>
          </a:p>
        </p:txBody>
      </p:sp>
    </p:spTree>
    <p:extLst>
      <p:ext uri="{BB962C8B-B14F-4D97-AF65-F5344CB8AC3E}">
        <p14:creationId xmlns:p14="http://schemas.microsoft.com/office/powerpoint/2010/main" val="705530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84B53F-0F33-4543-AF76-6DF25FD1A870}" type="datetimeFigureOut">
              <a:rPr lang="en-NZ" smtClean="0"/>
              <a:t>9/08/17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2320995-0638-4CD8-B1E7-4394DC236332}" type="slidenum">
              <a:rPr lang="en-NZ" smtClean="0"/>
              <a:t>‹#›</a:t>
            </a:fld>
            <a:endParaRPr lang="en-NZ"/>
          </a:p>
        </p:txBody>
      </p:sp>
    </p:spTree>
    <p:extLst>
      <p:ext uri="{BB962C8B-B14F-4D97-AF65-F5344CB8AC3E}">
        <p14:creationId xmlns:p14="http://schemas.microsoft.com/office/powerpoint/2010/main" val="4253071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NZ"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1AFE5047-DE6D-4D61-B4F8-89D8B66EBA15}" type="datetimeFigureOut">
              <a:rPr lang="en-NZ" smtClean="0"/>
              <a:t>9/08/17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7175722-D22F-431A-8BB7-3CE95962A09B}" type="slidenum">
              <a:rPr lang="en-NZ" smtClean="0"/>
              <a:t>‹#›</a:t>
            </a:fld>
            <a:endParaRPr lang="en-NZ"/>
          </a:p>
        </p:txBody>
      </p:sp>
    </p:spTree>
    <p:extLst>
      <p:ext uri="{BB962C8B-B14F-4D97-AF65-F5344CB8AC3E}">
        <p14:creationId xmlns:p14="http://schemas.microsoft.com/office/powerpoint/2010/main" val="7318616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84B53F-0F33-4543-AF76-6DF25FD1A870}" type="datetimeFigureOut">
              <a:rPr lang="en-NZ" smtClean="0"/>
              <a:t>9/08/17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2320995-0638-4CD8-B1E7-4394DC236332}" type="slidenum">
              <a:rPr lang="en-NZ" smtClean="0"/>
              <a:t>‹#›</a:t>
            </a:fld>
            <a:endParaRPr lang="en-NZ"/>
          </a:p>
        </p:txBody>
      </p:sp>
    </p:spTree>
    <p:extLst>
      <p:ext uri="{BB962C8B-B14F-4D97-AF65-F5344CB8AC3E}">
        <p14:creationId xmlns:p14="http://schemas.microsoft.com/office/powerpoint/2010/main" val="1359152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AC84B53F-0F33-4543-AF76-6DF25FD1A870}" type="datetimeFigureOut">
              <a:rPr lang="en-NZ" smtClean="0"/>
              <a:t>9/08/17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2320995-0638-4CD8-B1E7-4394DC236332}" type="slidenum">
              <a:rPr lang="en-NZ" smtClean="0"/>
              <a:t>‹#›</a:t>
            </a:fld>
            <a:endParaRPr lang="en-NZ"/>
          </a:p>
        </p:txBody>
      </p:sp>
    </p:spTree>
    <p:extLst>
      <p:ext uri="{BB962C8B-B14F-4D97-AF65-F5344CB8AC3E}">
        <p14:creationId xmlns:p14="http://schemas.microsoft.com/office/powerpoint/2010/main" val="2871801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AC84B53F-0F33-4543-AF76-6DF25FD1A870}" type="datetimeFigureOut">
              <a:rPr lang="en-NZ" smtClean="0"/>
              <a:t>9/08/17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2320995-0638-4CD8-B1E7-4394DC236332}" type="slidenum">
              <a:rPr lang="en-NZ" smtClean="0"/>
              <a:t>‹#›</a:t>
            </a:fld>
            <a:endParaRPr lang="en-NZ"/>
          </a:p>
        </p:txBody>
      </p:sp>
    </p:spTree>
    <p:extLst>
      <p:ext uri="{BB962C8B-B14F-4D97-AF65-F5344CB8AC3E}">
        <p14:creationId xmlns:p14="http://schemas.microsoft.com/office/powerpoint/2010/main" val="2257965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568" y="659278"/>
            <a:ext cx="7772400" cy="786919"/>
          </a:xfrm>
        </p:spPr>
        <p:txBody>
          <a:bodyPr>
            <a:normAutofit/>
          </a:bodyPr>
          <a:lstStyle>
            <a:lvl1pPr algn="l">
              <a:defRPr sz="3600"/>
            </a:lvl1pPr>
          </a:lstStyle>
          <a:p>
            <a:r>
              <a:rPr lang="en-US" dirty="0" smtClean="0"/>
              <a:t>Page heading</a:t>
            </a:r>
            <a:endParaRPr lang="en-NZ" dirty="0"/>
          </a:p>
        </p:txBody>
      </p:sp>
      <p:sp>
        <p:nvSpPr>
          <p:cNvPr id="3" name="Subtitle 2"/>
          <p:cNvSpPr>
            <a:spLocks noGrp="1"/>
          </p:cNvSpPr>
          <p:nvPr>
            <p:ph type="subTitle" idx="1" hasCustomPrompt="1"/>
          </p:nvPr>
        </p:nvSpPr>
        <p:spPr>
          <a:xfrm>
            <a:off x="683568" y="2060848"/>
            <a:ext cx="6400800" cy="17526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Body type</a:t>
            </a:r>
          </a:p>
          <a:p>
            <a:r>
              <a:rPr lang="en-US" dirty="0" smtClean="0"/>
              <a:t>Body type</a:t>
            </a:r>
          </a:p>
          <a:p>
            <a:endParaRPr lang="en-US" dirty="0" smtClean="0"/>
          </a:p>
        </p:txBody>
      </p:sp>
    </p:spTree>
    <p:extLst>
      <p:ext uri="{BB962C8B-B14F-4D97-AF65-F5344CB8AC3E}">
        <p14:creationId xmlns:p14="http://schemas.microsoft.com/office/powerpoint/2010/main" val="394319196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AAA67310-3F17-4740-BD9E-A4C455AEFF6B}" type="datetimeFigureOut">
              <a:rPr lang="en-NZ" smtClean="0"/>
              <a:t>9/08/17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1C912D2-A799-42DF-9512-32C6F3F7D0BF}" type="slidenum">
              <a:rPr lang="en-NZ" smtClean="0"/>
              <a:t>‹#›</a:t>
            </a:fld>
            <a:endParaRPr lang="en-NZ"/>
          </a:p>
        </p:txBody>
      </p:sp>
    </p:spTree>
    <p:extLst>
      <p:ext uri="{BB962C8B-B14F-4D97-AF65-F5344CB8AC3E}">
        <p14:creationId xmlns:p14="http://schemas.microsoft.com/office/powerpoint/2010/main" val="2929227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A67310-3F17-4740-BD9E-A4C455AEFF6B}" type="datetimeFigureOut">
              <a:rPr lang="en-NZ" smtClean="0"/>
              <a:t>9/08/17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1C912D2-A799-42DF-9512-32C6F3F7D0BF}" type="slidenum">
              <a:rPr lang="en-NZ" smtClean="0"/>
              <a:t>‹#›</a:t>
            </a:fld>
            <a:endParaRPr lang="en-NZ"/>
          </a:p>
        </p:txBody>
      </p:sp>
    </p:spTree>
    <p:extLst>
      <p:ext uri="{BB962C8B-B14F-4D97-AF65-F5344CB8AC3E}">
        <p14:creationId xmlns:p14="http://schemas.microsoft.com/office/powerpoint/2010/main" val="4156523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AAA67310-3F17-4740-BD9E-A4C455AEFF6B}" type="datetimeFigureOut">
              <a:rPr lang="en-NZ" smtClean="0"/>
              <a:t>9/08/17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1C912D2-A799-42DF-9512-32C6F3F7D0BF}" type="slidenum">
              <a:rPr lang="en-NZ" smtClean="0"/>
              <a:t>‹#›</a:t>
            </a:fld>
            <a:endParaRPr lang="en-NZ"/>
          </a:p>
        </p:txBody>
      </p:sp>
    </p:spTree>
    <p:extLst>
      <p:ext uri="{BB962C8B-B14F-4D97-AF65-F5344CB8AC3E}">
        <p14:creationId xmlns:p14="http://schemas.microsoft.com/office/powerpoint/2010/main" val="30280582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AAA67310-3F17-4740-BD9E-A4C455AEFF6B}" type="datetimeFigureOut">
              <a:rPr lang="en-NZ" smtClean="0"/>
              <a:t>9/08/17</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71C912D2-A799-42DF-9512-32C6F3F7D0BF}" type="slidenum">
              <a:rPr lang="en-NZ" smtClean="0"/>
              <a:t>‹#›</a:t>
            </a:fld>
            <a:endParaRPr lang="en-NZ"/>
          </a:p>
        </p:txBody>
      </p:sp>
    </p:spTree>
    <p:extLst>
      <p:ext uri="{BB962C8B-B14F-4D97-AF65-F5344CB8AC3E}">
        <p14:creationId xmlns:p14="http://schemas.microsoft.com/office/powerpoint/2010/main" val="30218145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AAA67310-3F17-4740-BD9E-A4C455AEFF6B}" type="datetimeFigureOut">
              <a:rPr lang="en-NZ" smtClean="0"/>
              <a:t>9/08/17</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71C912D2-A799-42DF-9512-32C6F3F7D0BF}" type="slidenum">
              <a:rPr lang="en-NZ" smtClean="0"/>
              <a:t>‹#›</a:t>
            </a:fld>
            <a:endParaRPr lang="en-NZ"/>
          </a:p>
        </p:txBody>
      </p:sp>
    </p:spTree>
    <p:extLst>
      <p:ext uri="{BB962C8B-B14F-4D97-AF65-F5344CB8AC3E}">
        <p14:creationId xmlns:p14="http://schemas.microsoft.com/office/powerpoint/2010/main" val="1735534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A67310-3F17-4740-BD9E-A4C455AEFF6B}" type="datetimeFigureOut">
              <a:rPr lang="en-NZ" smtClean="0"/>
              <a:t>9/08/17</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71C912D2-A799-42DF-9512-32C6F3F7D0BF}" type="slidenum">
              <a:rPr lang="en-NZ" smtClean="0"/>
              <a:t>‹#›</a:t>
            </a:fld>
            <a:endParaRPr lang="en-NZ"/>
          </a:p>
        </p:txBody>
      </p:sp>
    </p:spTree>
    <p:extLst>
      <p:ext uri="{BB962C8B-B14F-4D97-AF65-F5344CB8AC3E}">
        <p14:creationId xmlns:p14="http://schemas.microsoft.com/office/powerpoint/2010/main" val="692070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FE5047-DE6D-4D61-B4F8-89D8B66EBA15}" type="datetimeFigureOut">
              <a:rPr lang="en-NZ" smtClean="0"/>
              <a:t>9/08/17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7175722-D22F-431A-8BB7-3CE95962A09B}" type="slidenum">
              <a:rPr lang="en-NZ" smtClean="0"/>
              <a:t>‹#›</a:t>
            </a:fld>
            <a:endParaRPr lang="en-NZ"/>
          </a:p>
        </p:txBody>
      </p:sp>
    </p:spTree>
    <p:extLst>
      <p:ext uri="{BB962C8B-B14F-4D97-AF65-F5344CB8AC3E}">
        <p14:creationId xmlns:p14="http://schemas.microsoft.com/office/powerpoint/2010/main" val="18611900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A67310-3F17-4740-BD9E-A4C455AEFF6B}" type="datetimeFigureOut">
              <a:rPr lang="en-NZ" smtClean="0"/>
              <a:t>9/08/17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1C912D2-A799-42DF-9512-32C6F3F7D0BF}" type="slidenum">
              <a:rPr lang="en-NZ" smtClean="0"/>
              <a:t>‹#›</a:t>
            </a:fld>
            <a:endParaRPr lang="en-NZ"/>
          </a:p>
        </p:txBody>
      </p:sp>
    </p:spTree>
    <p:extLst>
      <p:ext uri="{BB962C8B-B14F-4D97-AF65-F5344CB8AC3E}">
        <p14:creationId xmlns:p14="http://schemas.microsoft.com/office/powerpoint/2010/main" val="432545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A67310-3F17-4740-BD9E-A4C455AEFF6B}" type="datetimeFigureOut">
              <a:rPr lang="en-NZ" smtClean="0"/>
              <a:t>9/08/17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1C912D2-A799-42DF-9512-32C6F3F7D0BF}" type="slidenum">
              <a:rPr lang="en-NZ" smtClean="0"/>
              <a:t>‹#›</a:t>
            </a:fld>
            <a:endParaRPr lang="en-NZ"/>
          </a:p>
        </p:txBody>
      </p:sp>
    </p:spTree>
    <p:extLst>
      <p:ext uri="{BB962C8B-B14F-4D97-AF65-F5344CB8AC3E}">
        <p14:creationId xmlns:p14="http://schemas.microsoft.com/office/powerpoint/2010/main" val="21635692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AAA67310-3F17-4740-BD9E-A4C455AEFF6B}" type="datetimeFigureOut">
              <a:rPr lang="en-NZ" smtClean="0"/>
              <a:t>9/08/17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1C912D2-A799-42DF-9512-32C6F3F7D0BF}" type="slidenum">
              <a:rPr lang="en-NZ" smtClean="0"/>
              <a:t>‹#›</a:t>
            </a:fld>
            <a:endParaRPr lang="en-NZ"/>
          </a:p>
        </p:txBody>
      </p:sp>
    </p:spTree>
    <p:extLst>
      <p:ext uri="{BB962C8B-B14F-4D97-AF65-F5344CB8AC3E}">
        <p14:creationId xmlns:p14="http://schemas.microsoft.com/office/powerpoint/2010/main" val="26879497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AAA67310-3F17-4740-BD9E-A4C455AEFF6B}" type="datetimeFigureOut">
              <a:rPr lang="en-NZ" smtClean="0"/>
              <a:t>9/08/17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1C912D2-A799-42DF-9512-32C6F3F7D0BF}" type="slidenum">
              <a:rPr lang="en-NZ" smtClean="0"/>
              <a:t>‹#›</a:t>
            </a:fld>
            <a:endParaRPr lang="en-NZ"/>
          </a:p>
        </p:txBody>
      </p:sp>
    </p:spTree>
    <p:extLst>
      <p:ext uri="{BB962C8B-B14F-4D97-AF65-F5344CB8AC3E}">
        <p14:creationId xmlns:p14="http://schemas.microsoft.com/office/powerpoint/2010/main" val="293131706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342401-2614-439B-93D8-873D2B28E60E}" type="datetimeFigureOut">
              <a:rPr lang="en-NZ" smtClean="0"/>
              <a:t>9/08/17</a:t>
            </a:fld>
            <a:endParaRPr lang="en-NZ"/>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NZ"/>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A2B27A0-4FDE-4693-AAD3-11FF11F304E5}" type="slidenum">
              <a:rPr lang="en-NZ" smtClean="0"/>
              <a:t>‹#›</a:t>
            </a:fld>
            <a:endParaRPr lang="en-NZ"/>
          </a:p>
        </p:txBody>
      </p:sp>
    </p:spTree>
    <p:extLst>
      <p:ext uri="{BB962C8B-B14F-4D97-AF65-F5344CB8AC3E}">
        <p14:creationId xmlns:p14="http://schemas.microsoft.com/office/powerpoint/2010/main" val="22391656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342401-2614-439B-93D8-873D2B28E60E}" type="datetimeFigureOut">
              <a:rPr lang="en-NZ" smtClean="0"/>
              <a:t>9/08/17</a:t>
            </a:fld>
            <a:endParaRPr lang="en-NZ"/>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NZ"/>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A2B27A0-4FDE-4693-AAD3-11FF11F304E5}" type="slidenum">
              <a:rPr lang="en-NZ" smtClean="0"/>
              <a:t>‹#›</a:t>
            </a:fld>
            <a:endParaRPr lang="en-NZ"/>
          </a:p>
        </p:txBody>
      </p:sp>
    </p:spTree>
    <p:extLst>
      <p:ext uri="{BB962C8B-B14F-4D97-AF65-F5344CB8AC3E}">
        <p14:creationId xmlns:p14="http://schemas.microsoft.com/office/powerpoint/2010/main" val="264344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342401-2614-439B-93D8-873D2B28E60E}" type="datetimeFigureOut">
              <a:rPr lang="en-NZ" smtClean="0"/>
              <a:t>9/08/17</a:t>
            </a:fld>
            <a:endParaRPr lang="en-NZ"/>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NZ"/>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A2B27A0-4FDE-4693-AAD3-11FF11F304E5}" type="slidenum">
              <a:rPr lang="en-NZ" smtClean="0"/>
              <a:t>‹#›</a:t>
            </a:fld>
            <a:endParaRPr lang="en-NZ"/>
          </a:p>
        </p:txBody>
      </p:sp>
    </p:spTree>
    <p:extLst>
      <p:ext uri="{BB962C8B-B14F-4D97-AF65-F5344CB8AC3E}">
        <p14:creationId xmlns:p14="http://schemas.microsoft.com/office/powerpoint/2010/main" val="12644624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342401-2614-439B-93D8-873D2B28E60E}" type="datetimeFigureOut">
              <a:rPr lang="en-NZ" smtClean="0"/>
              <a:t>9/08/17</a:t>
            </a:fld>
            <a:endParaRPr lang="en-NZ"/>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NZ"/>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2B27A0-4FDE-4693-AAD3-11FF11F304E5}" type="slidenum">
              <a:rPr lang="en-NZ" smtClean="0"/>
              <a:t>‹#›</a:t>
            </a:fld>
            <a:endParaRPr lang="en-NZ"/>
          </a:p>
        </p:txBody>
      </p:sp>
    </p:spTree>
    <p:extLst>
      <p:ext uri="{BB962C8B-B14F-4D97-AF65-F5344CB8AC3E}">
        <p14:creationId xmlns:p14="http://schemas.microsoft.com/office/powerpoint/2010/main" val="29785049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4342401-2614-439B-93D8-873D2B28E60E}" type="datetimeFigureOut">
              <a:rPr lang="en-NZ" smtClean="0"/>
              <a:t>9/08/17</a:t>
            </a:fld>
            <a:endParaRPr lang="en-NZ"/>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NZ"/>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A2B27A0-4FDE-4693-AAD3-11FF11F304E5}" type="slidenum">
              <a:rPr lang="en-NZ" smtClean="0"/>
              <a:t>‹#›</a:t>
            </a:fld>
            <a:endParaRPr lang="en-NZ"/>
          </a:p>
        </p:txBody>
      </p:sp>
    </p:spTree>
    <p:extLst>
      <p:ext uri="{BB962C8B-B14F-4D97-AF65-F5344CB8AC3E}">
        <p14:creationId xmlns:p14="http://schemas.microsoft.com/office/powerpoint/2010/main" val="23068256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342401-2614-439B-93D8-873D2B28E60E}" type="datetimeFigureOut">
              <a:rPr lang="en-NZ" smtClean="0"/>
              <a:t>9/08/17</a:t>
            </a:fld>
            <a:endParaRPr lang="en-NZ"/>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NZ"/>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A2B27A0-4FDE-4693-AAD3-11FF11F304E5}" type="slidenum">
              <a:rPr lang="en-NZ" smtClean="0"/>
              <a:t>‹#›</a:t>
            </a:fld>
            <a:endParaRPr lang="en-NZ"/>
          </a:p>
        </p:txBody>
      </p:sp>
    </p:spTree>
    <p:extLst>
      <p:ext uri="{BB962C8B-B14F-4D97-AF65-F5344CB8AC3E}">
        <p14:creationId xmlns:p14="http://schemas.microsoft.com/office/powerpoint/2010/main" val="2222745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1AFE5047-DE6D-4D61-B4F8-89D8B66EBA15}" type="datetimeFigureOut">
              <a:rPr lang="en-NZ" smtClean="0"/>
              <a:t>9/08/17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7175722-D22F-431A-8BB7-3CE95962A09B}" type="slidenum">
              <a:rPr lang="en-NZ" smtClean="0"/>
              <a:t>‹#›</a:t>
            </a:fld>
            <a:endParaRPr lang="en-NZ"/>
          </a:p>
        </p:txBody>
      </p:sp>
    </p:spTree>
    <p:extLst>
      <p:ext uri="{BB962C8B-B14F-4D97-AF65-F5344CB8AC3E}">
        <p14:creationId xmlns:p14="http://schemas.microsoft.com/office/powerpoint/2010/main" val="35764708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342401-2614-439B-93D8-873D2B28E60E}" type="datetimeFigureOut">
              <a:rPr lang="en-NZ" smtClean="0"/>
              <a:t>9/08/17</a:t>
            </a:fld>
            <a:endParaRPr lang="en-NZ"/>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NZ"/>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A2B27A0-4FDE-4693-AAD3-11FF11F304E5}" type="slidenum">
              <a:rPr lang="en-NZ" smtClean="0"/>
              <a:t>‹#›</a:t>
            </a:fld>
            <a:endParaRPr lang="en-NZ"/>
          </a:p>
        </p:txBody>
      </p:sp>
    </p:spTree>
    <p:extLst>
      <p:ext uri="{BB962C8B-B14F-4D97-AF65-F5344CB8AC3E}">
        <p14:creationId xmlns:p14="http://schemas.microsoft.com/office/powerpoint/2010/main" val="26424227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342401-2614-439B-93D8-873D2B28E60E}" type="datetimeFigureOut">
              <a:rPr lang="en-NZ" smtClean="0"/>
              <a:t>9/08/17</a:t>
            </a:fld>
            <a:endParaRPr lang="en-NZ"/>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NZ"/>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2B27A0-4FDE-4693-AAD3-11FF11F304E5}" type="slidenum">
              <a:rPr lang="en-NZ" smtClean="0"/>
              <a:t>‹#›</a:t>
            </a:fld>
            <a:endParaRPr lang="en-NZ"/>
          </a:p>
        </p:txBody>
      </p:sp>
    </p:spTree>
    <p:extLst>
      <p:ext uri="{BB962C8B-B14F-4D97-AF65-F5344CB8AC3E}">
        <p14:creationId xmlns:p14="http://schemas.microsoft.com/office/powerpoint/2010/main" val="9522403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342401-2614-439B-93D8-873D2B28E60E}" type="datetimeFigureOut">
              <a:rPr lang="en-NZ" smtClean="0"/>
              <a:t>9/08/17</a:t>
            </a:fld>
            <a:endParaRPr lang="en-NZ"/>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NZ"/>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A2B27A0-4FDE-4693-AAD3-11FF11F304E5}" type="slidenum">
              <a:rPr lang="en-NZ" smtClean="0"/>
              <a:t>‹#›</a:t>
            </a:fld>
            <a:endParaRPr lang="en-NZ"/>
          </a:p>
        </p:txBody>
      </p:sp>
    </p:spTree>
    <p:extLst>
      <p:ext uri="{BB962C8B-B14F-4D97-AF65-F5344CB8AC3E}">
        <p14:creationId xmlns:p14="http://schemas.microsoft.com/office/powerpoint/2010/main" val="7169313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342401-2614-439B-93D8-873D2B28E60E}" type="datetimeFigureOut">
              <a:rPr lang="en-NZ" smtClean="0"/>
              <a:t>9/08/17</a:t>
            </a:fld>
            <a:endParaRPr lang="en-NZ"/>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NZ"/>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A2B27A0-4FDE-4693-AAD3-11FF11F304E5}" type="slidenum">
              <a:rPr lang="en-NZ" smtClean="0"/>
              <a:t>‹#›</a:t>
            </a:fld>
            <a:endParaRPr lang="en-NZ"/>
          </a:p>
        </p:txBody>
      </p:sp>
    </p:spTree>
    <p:extLst>
      <p:ext uri="{BB962C8B-B14F-4D97-AF65-F5344CB8AC3E}">
        <p14:creationId xmlns:p14="http://schemas.microsoft.com/office/powerpoint/2010/main" val="32709328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342401-2614-439B-93D8-873D2B28E60E}" type="datetimeFigureOut">
              <a:rPr lang="en-NZ" smtClean="0"/>
              <a:t>9/08/17</a:t>
            </a:fld>
            <a:endParaRPr lang="en-NZ"/>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NZ"/>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A2B27A0-4FDE-4693-AAD3-11FF11F304E5}" type="slidenum">
              <a:rPr lang="en-NZ" smtClean="0"/>
              <a:t>‹#›</a:t>
            </a:fld>
            <a:endParaRPr lang="en-NZ"/>
          </a:p>
        </p:txBody>
      </p:sp>
    </p:spTree>
    <p:extLst>
      <p:ext uri="{BB962C8B-B14F-4D97-AF65-F5344CB8AC3E}">
        <p14:creationId xmlns:p14="http://schemas.microsoft.com/office/powerpoint/2010/main" val="19020533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5B2A0BE8-5897-4CDC-B436-BD64E919DE2F}" type="datetimeFigureOut">
              <a:rPr lang="en-NZ" smtClean="0"/>
              <a:t>9/08/17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C65A25F-7FE5-49CC-940B-778487B88820}" type="slidenum">
              <a:rPr lang="en-NZ" smtClean="0"/>
              <a:t>‹#›</a:t>
            </a:fld>
            <a:endParaRPr lang="en-NZ"/>
          </a:p>
        </p:txBody>
      </p:sp>
    </p:spTree>
    <p:extLst>
      <p:ext uri="{BB962C8B-B14F-4D97-AF65-F5344CB8AC3E}">
        <p14:creationId xmlns:p14="http://schemas.microsoft.com/office/powerpoint/2010/main" val="654541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5B2A0BE8-5897-4CDC-B436-BD64E919DE2F}" type="datetimeFigureOut">
              <a:rPr lang="en-NZ" smtClean="0"/>
              <a:t>9/08/17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C65A25F-7FE5-49CC-940B-778487B88820}" type="slidenum">
              <a:rPr lang="en-NZ" smtClean="0"/>
              <a:t>‹#›</a:t>
            </a:fld>
            <a:endParaRPr lang="en-NZ"/>
          </a:p>
        </p:txBody>
      </p:sp>
    </p:spTree>
    <p:extLst>
      <p:ext uri="{BB962C8B-B14F-4D97-AF65-F5344CB8AC3E}">
        <p14:creationId xmlns:p14="http://schemas.microsoft.com/office/powerpoint/2010/main" val="252757280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2A0BE8-5897-4CDC-B436-BD64E919DE2F}" type="datetimeFigureOut">
              <a:rPr lang="en-NZ" smtClean="0"/>
              <a:t>9/08/17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C65A25F-7FE5-49CC-940B-778487B88820}" type="slidenum">
              <a:rPr lang="en-NZ" smtClean="0"/>
              <a:t>‹#›</a:t>
            </a:fld>
            <a:endParaRPr lang="en-NZ"/>
          </a:p>
        </p:txBody>
      </p:sp>
    </p:spTree>
    <p:extLst>
      <p:ext uri="{BB962C8B-B14F-4D97-AF65-F5344CB8AC3E}">
        <p14:creationId xmlns:p14="http://schemas.microsoft.com/office/powerpoint/2010/main" val="12851650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5B2A0BE8-5897-4CDC-B436-BD64E919DE2F}" type="datetimeFigureOut">
              <a:rPr lang="en-NZ" smtClean="0"/>
              <a:t>9/08/17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C65A25F-7FE5-49CC-940B-778487B88820}" type="slidenum">
              <a:rPr lang="en-NZ" smtClean="0"/>
              <a:t>‹#›</a:t>
            </a:fld>
            <a:endParaRPr lang="en-NZ"/>
          </a:p>
        </p:txBody>
      </p:sp>
    </p:spTree>
    <p:extLst>
      <p:ext uri="{BB962C8B-B14F-4D97-AF65-F5344CB8AC3E}">
        <p14:creationId xmlns:p14="http://schemas.microsoft.com/office/powerpoint/2010/main" val="7847285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5B2A0BE8-5897-4CDC-B436-BD64E919DE2F}" type="datetimeFigureOut">
              <a:rPr lang="en-NZ" smtClean="0"/>
              <a:t>9/08/17</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8C65A25F-7FE5-49CC-940B-778487B88820}" type="slidenum">
              <a:rPr lang="en-NZ" smtClean="0"/>
              <a:t>‹#›</a:t>
            </a:fld>
            <a:endParaRPr lang="en-NZ"/>
          </a:p>
        </p:txBody>
      </p:sp>
    </p:spTree>
    <p:extLst>
      <p:ext uri="{BB962C8B-B14F-4D97-AF65-F5344CB8AC3E}">
        <p14:creationId xmlns:p14="http://schemas.microsoft.com/office/powerpoint/2010/main" val="3666449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1AFE5047-DE6D-4D61-B4F8-89D8B66EBA15}" type="datetimeFigureOut">
              <a:rPr lang="en-NZ" smtClean="0"/>
              <a:t>9/08/17</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17175722-D22F-431A-8BB7-3CE95962A09B}" type="slidenum">
              <a:rPr lang="en-NZ" smtClean="0"/>
              <a:t>‹#›</a:t>
            </a:fld>
            <a:endParaRPr lang="en-NZ"/>
          </a:p>
        </p:txBody>
      </p:sp>
    </p:spTree>
    <p:extLst>
      <p:ext uri="{BB962C8B-B14F-4D97-AF65-F5344CB8AC3E}">
        <p14:creationId xmlns:p14="http://schemas.microsoft.com/office/powerpoint/2010/main" val="31631226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5B2A0BE8-5897-4CDC-B436-BD64E919DE2F}" type="datetimeFigureOut">
              <a:rPr lang="en-NZ" smtClean="0"/>
              <a:t>9/08/17</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8C65A25F-7FE5-49CC-940B-778487B88820}" type="slidenum">
              <a:rPr lang="en-NZ" smtClean="0"/>
              <a:t>‹#›</a:t>
            </a:fld>
            <a:endParaRPr lang="en-NZ"/>
          </a:p>
        </p:txBody>
      </p:sp>
    </p:spTree>
    <p:extLst>
      <p:ext uri="{BB962C8B-B14F-4D97-AF65-F5344CB8AC3E}">
        <p14:creationId xmlns:p14="http://schemas.microsoft.com/office/powerpoint/2010/main" val="19204761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2A0BE8-5897-4CDC-B436-BD64E919DE2F}" type="datetimeFigureOut">
              <a:rPr lang="en-NZ" smtClean="0"/>
              <a:t>9/08/17</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8C65A25F-7FE5-49CC-940B-778487B88820}" type="slidenum">
              <a:rPr lang="en-NZ" smtClean="0"/>
              <a:t>‹#›</a:t>
            </a:fld>
            <a:endParaRPr lang="en-NZ"/>
          </a:p>
        </p:txBody>
      </p:sp>
    </p:spTree>
    <p:extLst>
      <p:ext uri="{BB962C8B-B14F-4D97-AF65-F5344CB8AC3E}">
        <p14:creationId xmlns:p14="http://schemas.microsoft.com/office/powerpoint/2010/main" val="4565998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2A0BE8-5897-4CDC-B436-BD64E919DE2F}" type="datetimeFigureOut">
              <a:rPr lang="en-NZ" smtClean="0"/>
              <a:t>9/08/17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C65A25F-7FE5-49CC-940B-778487B88820}" type="slidenum">
              <a:rPr lang="en-NZ" smtClean="0"/>
              <a:t>‹#›</a:t>
            </a:fld>
            <a:endParaRPr lang="en-NZ"/>
          </a:p>
        </p:txBody>
      </p:sp>
    </p:spTree>
    <p:extLst>
      <p:ext uri="{BB962C8B-B14F-4D97-AF65-F5344CB8AC3E}">
        <p14:creationId xmlns:p14="http://schemas.microsoft.com/office/powerpoint/2010/main" val="13400995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2A0BE8-5897-4CDC-B436-BD64E919DE2F}" type="datetimeFigureOut">
              <a:rPr lang="en-NZ" smtClean="0"/>
              <a:t>9/08/17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C65A25F-7FE5-49CC-940B-778487B88820}" type="slidenum">
              <a:rPr lang="en-NZ" smtClean="0"/>
              <a:t>‹#›</a:t>
            </a:fld>
            <a:endParaRPr lang="en-NZ"/>
          </a:p>
        </p:txBody>
      </p:sp>
    </p:spTree>
    <p:extLst>
      <p:ext uri="{BB962C8B-B14F-4D97-AF65-F5344CB8AC3E}">
        <p14:creationId xmlns:p14="http://schemas.microsoft.com/office/powerpoint/2010/main" val="19344266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5B2A0BE8-5897-4CDC-B436-BD64E919DE2F}" type="datetimeFigureOut">
              <a:rPr lang="en-NZ" smtClean="0"/>
              <a:t>9/08/17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C65A25F-7FE5-49CC-940B-778487B88820}" type="slidenum">
              <a:rPr lang="en-NZ" smtClean="0"/>
              <a:t>‹#›</a:t>
            </a:fld>
            <a:endParaRPr lang="en-NZ"/>
          </a:p>
        </p:txBody>
      </p:sp>
    </p:spTree>
    <p:extLst>
      <p:ext uri="{BB962C8B-B14F-4D97-AF65-F5344CB8AC3E}">
        <p14:creationId xmlns:p14="http://schemas.microsoft.com/office/powerpoint/2010/main" val="12315757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5B2A0BE8-5897-4CDC-B436-BD64E919DE2F}" type="datetimeFigureOut">
              <a:rPr lang="en-NZ" smtClean="0"/>
              <a:t>9/08/17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C65A25F-7FE5-49CC-940B-778487B88820}" type="slidenum">
              <a:rPr lang="en-NZ" smtClean="0"/>
              <a:t>‹#›</a:t>
            </a:fld>
            <a:endParaRPr lang="en-NZ"/>
          </a:p>
        </p:txBody>
      </p:sp>
    </p:spTree>
    <p:extLst>
      <p:ext uri="{BB962C8B-B14F-4D97-AF65-F5344CB8AC3E}">
        <p14:creationId xmlns:p14="http://schemas.microsoft.com/office/powerpoint/2010/main" val="3390304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1AFE5047-DE6D-4D61-B4F8-89D8B66EBA15}" type="datetimeFigureOut">
              <a:rPr lang="en-NZ" smtClean="0"/>
              <a:t>9/08/17</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17175722-D22F-431A-8BB7-3CE95962A09B}" type="slidenum">
              <a:rPr lang="en-NZ" smtClean="0"/>
              <a:t>‹#›</a:t>
            </a:fld>
            <a:endParaRPr lang="en-NZ"/>
          </a:p>
        </p:txBody>
      </p:sp>
    </p:spTree>
    <p:extLst>
      <p:ext uri="{BB962C8B-B14F-4D97-AF65-F5344CB8AC3E}">
        <p14:creationId xmlns:p14="http://schemas.microsoft.com/office/powerpoint/2010/main" val="279839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FE5047-DE6D-4D61-B4F8-89D8B66EBA15}" type="datetimeFigureOut">
              <a:rPr lang="en-NZ" smtClean="0"/>
              <a:t>9/08/17</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17175722-D22F-431A-8BB7-3CE95962A09B}" type="slidenum">
              <a:rPr lang="en-NZ" smtClean="0"/>
              <a:t>‹#›</a:t>
            </a:fld>
            <a:endParaRPr lang="en-NZ"/>
          </a:p>
        </p:txBody>
      </p:sp>
    </p:spTree>
    <p:extLst>
      <p:ext uri="{BB962C8B-B14F-4D97-AF65-F5344CB8AC3E}">
        <p14:creationId xmlns:p14="http://schemas.microsoft.com/office/powerpoint/2010/main" val="1604222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FE5047-DE6D-4D61-B4F8-89D8B66EBA15}" type="datetimeFigureOut">
              <a:rPr lang="en-NZ" smtClean="0"/>
              <a:t>9/08/17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7175722-D22F-431A-8BB7-3CE95962A09B}" type="slidenum">
              <a:rPr lang="en-NZ" smtClean="0"/>
              <a:t>‹#›</a:t>
            </a:fld>
            <a:endParaRPr lang="en-NZ"/>
          </a:p>
        </p:txBody>
      </p:sp>
    </p:spTree>
    <p:extLst>
      <p:ext uri="{BB962C8B-B14F-4D97-AF65-F5344CB8AC3E}">
        <p14:creationId xmlns:p14="http://schemas.microsoft.com/office/powerpoint/2010/main" val="2387985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FE5047-DE6D-4D61-B4F8-89D8B66EBA15}" type="datetimeFigureOut">
              <a:rPr lang="en-NZ" smtClean="0"/>
              <a:t>9/08/17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7175722-D22F-431A-8BB7-3CE95962A09B}" type="slidenum">
              <a:rPr lang="en-NZ" smtClean="0"/>
              <a:t>‹#›</a:t>
            </a:fld>
            <a:endParaRPr lang="en-NZ"/>
          </a:p>
        </p:txBody>
      </p:sp>
    </p:spTree>
    <p:extLst>
      <p:ext uri="{BB962C8B-B14F-4D97-AF65-F5344CB8AC3E}">
        <p14:creationId xmlns:p14="http://schemas.microsoft.com/office/powerpoint/2010/main" val="34872742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FE5047-DE6D-4D61-B4F8-89D8B66EBA15}" type="datetimeFigureOut">
              <a:rPr lang="en-NZ" smtClean="0"/>
              <a:t>9/08/17</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175722-D22F-431A-8BB7-3CE95962A09B}" type="slidenum">
              <a:rPr lang="en-NZ" smtClean="0"/>
              <a:t>‹#›</a:t>
            </a:fld>
            <a:endParaRPr lang="en-NZ"/>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9143997" cy="6857998"/>
          </a:xfrm>
          <a:prstGeom prst="rect">
            <a:avLst/>
          </a:prstGeom>
        </p:spPr>
      </p:pic>
    </p:spTree>
    <p:extLst>
      <p:ext uri="{BB962C8B-B14F-4D97-AF65-F5344CB8AC3E}">
        <p14:creationId xmlns:p14="http://schemas.microsoft.com/office/powerpoint/2010/main" val="3905513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84B53F-0F33-4543-AF76-6DF25FD1A870}" type="datetimeFigureOut">
              <a:rPr lang="en-NZ" smtClean="0"/>
              <a:t>9/08/17</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320995-0638-4CD8-B1E7-4394DC236332}" type="slidenum">
              <a:rPr lang="en-NZ" smtClean="0"/>
              <a:t>‹#›</a:t>
            </a:fld>
            <a:endParaRPr lang="en-NZ"/>
          </a:p>
        </p:txBody>
      </p:sp>
    </p:spTree>
    <p:extLst>
      <p:ext uri="{BB962C8B-B14F-4D97-AF65-F5344CB8AC3E}">
        <p14:creationId xmlns:p14="http://schemas.microsoft.com/office/powerpoint/2010/main" val="4548810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A67310-3F17-4740-BD9E-A4C455AEFF6B}" type="datetimeFigureOut">
              <a:rPr lang="en-NZ" smtClean="0"/>
              <a:t>9/08/17</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C912D2-A799-42DF-9512-32C6F3F7D0BF}" type="slidenum">
              <a:rPr lang="en-NZ" smtClean="0"/>
              <a:t>‹#›</a:t>
            </a:fld>
            <a:endParaRPr lang="en-NZ"/>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9143997" cy="6857998"/>
          </a:xfrm>
          <a:prstGeom prst="rect">
            <a:avLst/>
          </a:prstGeom>
        </p:spPr>
      </p:pic>
    </p:spTree>
    <p:extLst>
      <p:ext uri="{BB962C8B-B14F-4D97-AF65-F5344CB8AC3E}">
        <p14:creationId xmlns:p14="http://schemas.microsoft.com/office/powerpoint/2010/main" val="454006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1"/>
          <p:cNvSpPr txBox="1">
            <a:spLocks/>
          </p:cNvSpPr>
          <p:nvPr userDrawn="1"/>
        </p:nvSpPr>
        <p:spPr>
          <a:xfrm>
            <a:off x="683568" y="659278"/>
            <a:ext cx="7772400" cy="786919"/>
          </a:xfrm>
          <a:prstGeom prst="rect">
            <a:avLst/>
          </a:prstGeom>
        </p:spPr>
        <p:txBody>
          <a:bodyPr>
            <a:normAutofit/>
          </a:bodyPr>
          <a:lstStyle>
            <a:lvl1pPr algn="l" defTabSz="914400" rtl="0" eaLnBrk="1" latinLnBrk="0" hangingPunct="1">
              <a:spcBef>
                <a:spcPct val="0"/>
              </a:spcBef>
              <a:buNone/>
              <a:defRPr sz="3600" kern="1200">
                <a:solidFill>
                  <a:schemeClr val="tx1"/>
                </a:solidFill>
                <a:latin typeface="+mj-lt"/>
                <a:ea typeface="+mj-ea"/>
                <a:cs typeface="+mj-cs"/>
              </a:defRPr>
            </a:lvl1pPr>
          </a:lstStyle>
          <a:p>
            <a:r>
              <a:rPr lang="en-US" smtClean="0"/>
              <a:t>Page heading</a:t>
            </a:r>
            <a:endParaRPr lang="en-NZ" dirty="0"/>
          </a:p>
        </p:txBody>
      </p:sp>
      <p:sp>
        <p:nvSpPr>
          <p:cNvPr id="8" name="Subtitle 2"/>
          <p:cNvSpPr txBox="1">
            <a:spLocks/>
          </p:cNvSpPr>
          <p:nvPr userDrawn="1"/>
        </p:nvSpPr>
        <p:spPr>
          <a:xfrm>
            <a:off x="683568" y="2060848"/>
            <a:ext cx="6400800" cy="1752600"/>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4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mtClean="0"/>
              <a:t>Body type</a:t>
            </a:r>
          </a:p>
          <a:p>
            <a:r>
              <a:rPr lang="en-US" smtClean="0"/>
              <a:t>Body type</a:t>
            </a:r>
          </a:p>
          <a:p>
            <a:endParaRPr lang="en-US" dirty="0" smtClean="0"/>
          </a:p>
        </p:txBody>
      </p:sp>
    </p:spTree>
    <p:extLst>
      <p:ext uri="{BB962C8B-B14F-4D97-AF65-F5344CB8AC3E}">
        <p14:creationId xmlns:p14="http://schemas.microsoft.com/office/powerpoint/2010/main" val="38980112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A0BE8-5897-4CDC-B436-BD64E919DE2F}" type="datetimeFigureOut">
              <a:rPr lang="en-NZ" smtClean="0"/>
              <a:t>9/08/17</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5A25F-7FE5-49CC-940B-778487B88820}" type="slidenum">
              <a:rPr lang="en-NZ" smtClean="0"/>
              <a:t>‹#›</a:t>
            </a:fld>
            <a:endParaRPr lang="en-NZ"/>
          </a:p>
        </p:txBody>
      </p:sp>
    </p:spTree>
    <p:extLst>
      <p:ext uri="{BB962C8B-B14F-4D97-AF65-F5344CB8AC3E}">
        <p14:creationId xmlns:p14="http://schemas.microsoft.com/office/powerpoint/2010/main" val="1847384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36912"/>
            <a:ext cx="7772400" cy="1249288"/>
          </a:xfrm>
        </p:spPr>
        <p:txBody>
          <a:bodyPr>
            <a:normAutofit fontScale="90000"/>
          </a:bodyPr>
          <a:lstStyle/>
          <a:p>
            <a:r>
              <a:rPr lang="en-NZ" dirty="0" smtClean="0"/>
              <a:t>Big Data Projects on the Better Start National Science Challenge</a:t>
            </a:r>
            <a:r>
              <a:rPr lang="en-NZ" dirty="0" smtClean="0"/>
              <a:t>		</a:t>
            </a:r>
            <a:endParaRPr lang="en-NZ" dirty="0"/>
          </a:p>
        </p:txBody>
      </p:sp>
      <p:sp>
        <p:nvSpPr>
          <p:cNvPr id="3" name="Subtitle 2"/>
          <p:cNvSpPr>
            <a:spLocks noGrp="1"/>
          </p:cNvSpPr>
          <p:nvPr>
            <p:ph type="subTitle" idx="1"/>
          </p:nvPr>
        </p:nvSpPr>
        <p:spPr/>
        <p:txBody>
          <a:bodyPr/>
          <a:lstStyle/>
          <a:p>
            <a:pPr algn="l"/>
            <a:r>
              <a:rPr lang="en-NZ" dirty="0" smtClean="0">
                <a:solidFill>
                  <a:schemeClr val="tx1"/>
                </a:solidFill>
              </a:rPr>
              <a:t>Rick </a:t>
            </a:r>
            <a:r>
              <a:rPr lang="en-NZ" dirty="0" err="1" smtClean="0">
                <a:solidFill>
                  <a:schemeClr val="tx1"/>
                </a:solidFill>
              </a:rPr>
              <a:t>Audas</a:t>
            </a:r>
            <a:endParaRPr lang="en-NZ" dirty="0" smtClean="0">
              <a:solidFill>
                <a:schemeClr val="tx1"/>
              </a:solidFill>
            </a:endParaRPr>
          </a:p>
          <a:p>
            <a:pPr algn="l"/>
            <a:r>
              <a:rPr lang="en-NZ" dirty="0" smtClean="0">
                <a:solidFill>
                  <a:schemeClr val="tx1"/>
                </a:solidFill>
              </a:rPr>
              <a:t>Project Leader</a:t>
            </a:r>
            <a:endParaRPr lang="en-NZ" dirty="0">
              <a:solidFill>
                <a:schemeClr val="tx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5825359"/>
            <a:ext cx="5652120" cy="1032641"/>
          </a:xfrm>
          <a:prstGeom prst="rect">
            <a:avLst/>
          </a:prstGeom>
        </p:spPr>
      </p:pic>
      <p:sp>
        <p:nvSpPr>
          <p:cNvPr id="9" name="TextBox 8"/>
          <p:cNvSpPr txBox="1"/>
          <p:nvPr/>
        </p:nvSpPr>
        <p:spPr>
          <a:xfrm>
            <a:off x="327484" y="6018513"/>
            <a:ext cx="2088232" cy="369332"/>
          </a:xfrm>
          <a:prstGeom prst="rect">
            <a:avLst/>
          </a:prstGeom>
          <a:noFill/>
        </p:spPr>
        <p:txBody>
          <a:bodyPr wrap="square" rtlCol="0">
            <a:spAutoFit/>
          </a:bodyPr>
          <a:lstStyle/>
          <a:p>
            <a:r>
              <a:rPr lang="en-NZ" sz="900" dirty="0" smtClean="0"/>
              <a:t>A Better Start is funded by the Ministry of Business, Innovation and Employment </a:t>
            </a:r>
            <a:endParaRPr lang="en-NZ" sz="900" dirty="0"/>
          </a:p>
        </p:txBody>
      </p:sp>
    </p:spTree>
    <p:extLst>
      <p:ext uri="{BB962C8B-B14F-4D97-AF65-F5344CB8AC3E}">
        <p14:creationId xmlns:p14="http://schemas.microsoft.com/office/powerpoint/2010/main" val="909665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Indicators Project</a:t>
            </a:r>
            <a:endParaRPr lang="en-US" dirty="0"/>
          </a:p>
        </p:txBody>
      </p:sp>
      <p:sp>
        <p:nvSpPr>
          <p:cNvPr id="3" name="Content Placeholder 2"/>
          <p:cNvSpPr>
            <a:spLocks noGrp="1"/>
          </p:cNvSpPr>
          <p:nvPr>
            <p:ph idx="1"/>
          </p:nvPr>
        </p:nvSpPr>
        <p:spPr>
          <a:xfrm>
            <a:off x="457200" y="1417638"/>
            <a:ext cx="8229600" cy="4708525"/>
          </a:xfrm>
        </p:spPr>
        <p:txBody>
          <a:bodyPr>
            <a:normAutofit fontScale="70000" lnSpcReduction="20000"/>
          </a:bodyPr>
          <a:lstStyle/>
          <a:p>
            <a:r>
              <a:rPr lang="en-US" dirty="0" smtClean="0"/>
              <a:t>Drives towards an underlying theme about developing a better understanding of why some individuals and communities do better than others, even when correcting for observed factors.</a:t>
            </a:r>
          </a:p>
          <a:p>
            <a:r>
              <a:rPr lang="en-US" dirty="0" smtClean="0"/>
              <a:t>Speculate that community differences may be important here.  </a:t>
            </a:r>
          </a:p>
          <a:p>
            <a:r>
              <a:rPr lang="en-US" dirty="0" smtClean="0"/>
              <a:t>Interested in measuring and capturing ’exposures’ which can be good (green space, high rates of social cohesion, access to intellectual resources) or bad (high rates of crime, access to fast food, liquor and gambling outlets, poor walkability).</a:t>
            </a:r>
          </a:p>
          <a:p>
            <a:r>
              <a:rPr lang="en-US" dirty="0" smtClean="0"/>
              <a:t>Collaborating with Dan Exeter (Auckland) and trying to get support from other researchers, including Ageing Well and Healthy Lives (other NSCs).</a:t>
            </a:r>
          </a:p>
          <a:p>
            <a:r>
              <a:rPr lang="en-US" dirty="0" smtClean="0"/>
              <a:t>Seeking funding</a:t>
            </a:r>
            <a:r>
              <a:rPr lang="is-IS" dirty="0" smtClean="0"/>
              <a:t>….</a:t>
            </a:r>
          </a:p>
        </p:txBody>
      </p:sp>
    </p:spTree>
    <p:extLst>
      <p:ext uri="{BB962C8B-B14F-4D97-AF65-F5344CB8AC3E}">
        <p14:creationId xmlns:p14="http://schemas.microsoft.com/office/powerpoint/2010/main" val="787672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Indicators (cont.)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Broad idea is to add a collection of community/</a:t>
            </a:r>
            <a:r>
              <a:rPr lang="en-US" dirty="0" err="1" smtClean="0"/>
              <a:t>neighbourhood</a:t>
            </a:r>
            <a:r>
              <a:rPr lang="en-US" dirty="0" smtClean="0"/>
              <a:t> level data that can be linked, via mesh blocks, to data held in the IDI.</a:t>
            </a:r>
          </a:p>
          <a:p>
            <a:r>
              <a:rPr lang="en-US" dirty="0" smtClean="0"/>
              <a:t>Likely to be aggregated up to Dan’s ‘Data Zones’ which approximate communities.</a:t>
            </a:r>
          </a:p>
          <a:p>
            <a:r>
              <a:rPr lang="en-US" dirty="0" smtClean="0"/>
              <a:t>Should provide a detailed description of the environmental ‘goods’ and ‘</a:t>
            </a:r>
            <a:r>
              <a:rPr lang="en-US" dirty="0" err="1" smtClean="0"/>
              <a:t>bads</a:t>
            </a:r>
            <a:r>
              <a:rPr lang="en-US" dirty="0" smtClean="0"/>
              <a:t>’ </a:t>
            </a:r>
          </a:p>
          <a:p>
            <a:r>
              <a:rPr lang="en-US" dirty="0" smtClean="0"/>
              <a:t>We have broadly grouped them into measures of the cultural environment, built environment, natural environment and the social environment.</a:t>
            </a:r>
          </a:p>
          <a:p>
            <a:r>
              <a:rPr lang="en-US" dirty="0" smtClean="0"/>
              <a:t>We believe these, potentially, represent important policy levers.  If we want to influence these outcomes, communities are a likely policy channel.</a:t>
            </a:r>
          </a:p>
          <a:p>
            <a:endParaRPr lang="en-US" dirty="0"/>
          </a:p>
        </p:txBody>
      </p:sp>
    </p:spTree>
    <p:extLst>
      <p:ext uri="{BB962C8B-B14F-4D97-AF65-F5344CB8AC3E}">
        <p14:creationId xmlns:p14="http://schemas.microsoft.com/office/powerpoint/2010/main" val="32804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Māori Engagement</a:t>
            </a:r>
          </a:p>
        </p:txBody>
      </p:sp>
      <p:sp>
        <p:nvSpPr>
          <p:cNvPr id="3" name="Content Placeholder 2"/>
          <p:cNvSpPr>
            <a:spLocks noGrp="1"/>
          </p:cNvSpPr>
          <p:nvPr>
            <p:ph idx="1"/>
          </p:nvPr>
        </p:nvSpPr>
        <p:spPr/>
        <p:txBody>
          <a:bodyPr>
            <a:normAutofit fontScale="77500" lnSpcReduction="20000"/>
          </a:bodyPr>
          <a:lstStyle/>
          <a:p>
            <a:pPr marL="0" indent="0">
              <a:buNone/>
            </a:pPr>
            <a:r>
              <a:rPr lang="en-US" b="1" u="sng" dirty="0"/>
              <a:t>Two broad objectives</a:t>
            </a:r>
            <a:r>
              <a:rPr lang="en-US" dirty="0"/>
              <a:t>:</a:t>
            </a:r>
          </a:p>
          <a:p>
            <a:pPr marL="514350" indent="-514350">
              <a:buFont typeface="+mj-lt"/>
              <a:buAutoNum type="arabicPeriod"/>
            </a:pPr>
            <a:r>
              <a:rPr lang="en-US" dirty="0"/>
              <a:t>To ensure our findings/results/communications are done in such a way that are culturally safe and sensitive to Māori.</a:t>
            </a:r>
          </a:p>
          <a:p>
            <a:pPr marL="514350" indent="-514350">
              <a:buFont typeface="+mj-lt"/>
              <a:buAutoNum type="arabicPeriod"/>
            </a:pPr>
            <a:r>
              <a:rPr lang="en-US" dirty="0"/>
              <a:t>To engage Māori researchers/stakeholders to develop research questions and approaches that reflect a Māori world view.</a:t>
            </a:r>
          </a:p>
          <a:p>
            <a:r>
              <a:rPr lang="en-US" dirty="0"/>
              <a:t>This is challenging because there is a sense that the data has been taken without consent and it’s difficult to give something back that was stolen in the first place.  </a:t>
            </a:r>
          </a:p>
          <a:p>
            <a:r>
              <a:rPr lang="en-US" dirty="0"/>
              <a:t>So we have some work to do, but we are eager to get this right</a:t>
            </a:r>
            <a:r>
              <a:rPr lang="en-US" dirty="0" smtClean="0"/>
              <a:t>.</a:t>
            </a:r>
            <a:endParaRPr lang="en-US" dirty="0"/>
          </a:p>
        </p:txBody>
      </p:sp>
    </p:spTree>
    <p:extLst>
      <p:ext uri="{BB962C8B-B14F-4D97-AF65-F5344CB8AC3E}">
        <p14:creationId xmlns:p14="http://schemas.microsoft.com/office/powerpoint/2010/main" val="294076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Pacific Engagement</a:t>
            </a:r>
            <a:endParaRPr lang="en-US" dirty="0"/>
          </a:p>
        </p:txBody>
      </p:sp>
      <p:sp>
        <p:nvSpPr>
          <p:cNvPr id="3" name="Content Placeholder 2"/>
          <p:cNvSpPr>
            <a:spLocks noGrp="1"/>
          </p:cNvSpPr>
          <p:nvPr>
            <p:ph idx="1"/>
          </p:nvPr>
        </p:nvSpPr>
        <p:spPr/>
        <p:txBody>
          <a:bodyPr>
            <a:normAutofit fontScale="85000" lnSpcReduction="20000"/>
          </a:bodyPr>
          <a:lstStyle/>
          <a:p>
            <a:r>
              <a:rPr lang="en-US" dirty="0"/>
              <a:t>Similarly focused on avoiding portraying Pacific peoples in a negative light and eager to focus on finding policy tools that can narrow the gaps between </a:t>
            </a:r>
            <a:r>
              <a:rPr lang="en-US" dirty="0" err="1"/>
              <a:t>Pacifika</a:t>
            </a:r>
            <a:r>
              <a:rPr lang="en-US" dirty="0"/>
              <a:t> and other New Zealanders.</a:t>
            </a:r>
          </a:p>
          <a:p>
            <a:r>
              <a:rPr lang="en-US" dirty="0"/>
              <a:t>We are currently working on developing Pacific partnerships through our own researchers with the longer term view of developing Pacific led research projects under the Big Data umbrella. </a:t>
            </a:r>
          </a:p>
          <a:p>
            <a:r>
              <a:rPr lang="en-US" dirty="0"/>
              <a:t>We have added a Pacific post graduate student (supervised by Jesse </a:t>
            </a:r>
            <a:r>
              <a:rPr lang="en-US" dirty="0" err="1"/>
              <a:t>Kokaua</a:t>
            </a:r>
            <a:r>
              <a:rPr lang="en-US" dirty="0"/>
              <a:t>, Rose Richards and me) who is focused on examining the experience of Pacific youth experiencing mental health conditions.</a:t>
            </a:r>
          </a:p>
          <a:p>
            <a:endParaRPr lang="en-US" dirty="0"/>
          </a:p>
          <a:p>
            <a:endParaRPr lang="en-US" dirty="0"/>
          </a:p>
        </p:txBody>
      </p:sp>
    </p:spTree>
    <p:extLst>
      <p:ext uri="{BB962C8B-B14F-4D97-AF65-F5344CB8AC3E}">
        <p14:creationId xmlns:p14="http://schemas.microsoft.com/office/powerpoint/2010/main" val="843819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next?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Continuing to work with colleagues from across the themes and drawing in new members of the research team to complete these papers and start new ones.</a:t>
            </a:r>
          </a:p>
          <a:p>
            <a:r>
              <a:rPr lang="en-US" dirty="0" smtClean="0"/>
              <a:t>Building on our collaborations with the themes.</a:t>
            </a:r>
          </a:p>
          <a:p>
            <a:r>
              <a:rPr lang="en-US" dirty="0" smtClean="0"/>
              <a:t>More focus on inter-generational analysis and family focused research.</a:t>
            </a:r>
          </a:p>
          <a:p>
            <a:r>
              <a:rPr lang="en-US" dirty="0" smtClean="0"/>
              <a:t>Helping augment and improve the IDI.</a:t>
            </a:r>
          </a:p>
          <a:p>
            <a:r>
              <a:rPr lang="en-US" dirty="0" smtClean="0"/>
              <a:t>Developing international partnerships with renowned scholars.</a:t>
            </a:r>
          </a:p>
          <a:p>
            <a:r>
              <a:rPr lang="en-US" dirty="0" smtClean="0"/>
              <a:t>Thinking about new data sources (primary care, social media, environment) that could further extend our learning about these target issues.</a:t>
            </a:r>
            <a:endParaRPr lang="en-US" dirty="0"/>
          </a:p>
        </p:txBody>
      </p:sp>
    </p:spTree>
    <p:extLst>
      <p:ext uri="{BB962C8B-B14F-4D97-AF65-F5344CB8AC3E}">
        <p14:creationId xmlns:p14="http://schemas.microsoft.com/office/powerpoint/2010/main" val="252867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Questions?</a:t>
            </a:r>
          </a:p>
          <a:p>
            <a:r>
              <a:rPr lang="en-US" dirty="0" smtClean="0"/>
              <a:t>Comments?</a:t>
            </a:r>
          </a:p>
          <a:p>
            <a:r>
              <a:rPr lang="en-US" dirty="0" smtClean="0"/>
              <a:t>Criticisms?</a:t>
            </a:r>
            <a:endParaRPr lang="en-US" dirty="0"/>
          </a:p>
        </p:txBody>
      </p:sp>
    </p:spTree>
    <p:extLst>
      <p:ext uri="{BB962C8B-B14F-4D97-AF65-F5344CB8AC3E}">
        <p14:creationId xmlns:p14="http://schemas.microsoft.com/office/powerpoint/2010/main" val="104074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NZ" dirty="0" smtClean="0"/>
              <a:t>What are we studying?</a:t>
            </a:r>
            <a:endParaRPr lang="en-NZ" dirty="0"/>
          </a:p>
        </p:txBody>
      </p:sp>
      <p:sp>
        <p:nvSpPr>
          <p:cNvPr id="8" name="Subtitle 4"/>
          <p:cNvSpPr>
            <a:spLocks noGrp="1"/>
          </p:cNvSpPr>
          <p:nvPr>
            <p:ph type="subTitle" idx="1"/>
          </p:nvPr>
        </p:nvSpPr>
        <p:spPr>
          <a:xfrm>
            <a:off x="683568" y="1700808"/>
            <a:ext cx="7772400" cy="3960440"/>
          </a:xfrm>
        </p:spPr>
        <p:txBody>
          <a:bodyPr>
            <a:normAutofit fontScale="92500" lnSpcReduction="20000"/>
          </a:bodyPr>
          <a:lstStyle/>
          <a:p>
            <a:pPr marL="342900" indent="-342900">
              <a:buFont typeface="Arial" charset="0"/>
              <a:buChar char="•"/>
            </a:pPr>
            <a:r>
              <a:rPr lang="en-NZ" dirty="0" smtClean="0"/>
              <a:t>As the name suggests, we’re focused on children and specifically examining:</a:t>
            </a:r>
          </a:p>
          <a:p>
            <a:pPr marL="342900" indent="-342900">
              <a:buFont typeface="Wingdings" charset="2"/>
              <a:buChar char="Ø"/>
            </a:pPr>
            <a:r>
              <a:rPr lang="en-NZ" dirty="0" smtClean="0"/>
              <a:t>Obesity</a:t>
            </a:r>
          </a:p>
          <a:p>
            <a:pPr marL="342900" indent="-342900">
              <a:buFont typeface="Wingdings" charset="2"/>
              <a:buChar char="Ø"/>
            </a:pPr>
            <a:r>
              <a:rPr lang="en-NZ" dirty="0" smtClean="0"/>
              <a:t>Literacy</a:t>
            </a:r>
          </a:p>
          <a:p>
            <a:pPr marL="342900" indent="-342900">
              <a:buFont typeface="Wingdings" charset="2"/>
              <a:buChar char="Ø"/>
            </a:pPr>
            <a:r>
              <a:rPr lang="en-NZ" dirty="0" smtClean="0"/>
              <a:t>Mental Health Conditions</a:t>
            </a:r>
          </a:p>
          <a:p>
            <a:pPr marL="342900" indent="-342900">
              <a:buFont typeface="Wingdings" charset="2"/>
              <a:buChar char="Ø"/>
            </a:pPr>
            <a:r>
              <a:rPr lang="en-NZ" dirty="0" smtClean="0"/>
              <a:t>Autism Spectrum Disorder</a:t>
            </a:r>
          </a:p>
          <a:p>
            <a:pPr marL="342900" indent="-342900">
              <a:buFont typeface="Arial" charset="0"/>
              <a:buChar char="•"/>
            </a:pPr>
            <a:r>
              <a:rPr lang="en-NZ" dirty="0" smtClean="0"/>
              <a:t>The focus on the former two is trying to measure the population and support interventions seeking to reduce prevalence.</a:t>
            </a:r>
          </a:p>
          <a:p>
            <a:pPr marL="342900" indent="-342900">
              <a:buFont typeface="Arial" charset="0"/>
              <a:buChar char="•"/>
            </a:pPr>
            <a:r>
              <a:rPr lang="en-NZ" dirty="0" smtClean="0"/>
              <a:t>In the latter two we focus on achieving better outcomes following diagnosis (although we intend to do this with obesity and literacy as well).</a:t>
            </a:r>
          </a:p>
        </p:txBody>
      </p:sp>
    </p:spTree>
    <p:extLst>
      <p:ext uri="{BB962C8B-B14F-4D97-AF65-F5344CB8AC3E}">
        <p14:creationId xmlns:p14="http://schemas.microsoft.com/office/powerpoint/2010/main" val="1480865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Team</a:t>
            </a:r>
            <a:endParaRPr lang="en-US" dirty="0"/>
          </a:p>
        </p:txBody>
      </p:sp>
      <p:sp>
        <p:nvSpPr>
          <p:cNvPr id="3" name="Content Placeholder 2"/>
          <p:cNvSpPr>
            <a:spLocks noGrp="1"/>
          </p:cNvSpPr>
          <p:nvPr>
            <p:ph idx="1"/>
          </p:nvPr>
        </p:nvSpPr>
        <p:spPr/>
        <p:txBody>
          <a:bodyPr>
            <a:normAutofit fontScale="77500" lnSpcReduction="20000"/>
          </a:bodyPr>
          <a:lstStyle/>
          <a:p>
            <a:r>
              <a:rPr lang="en-US" dirty="0"/>
              <a:t>Barry Taylor – Principal Investigator (DSM)</a:t>
            </a:r>
          </a:p>
          <a:p>
            <a:r>
              <a:rPr lang="en-US" dirty="0"/>
              <a:t>Rick </a:t>
            </a:r>
            <a:r>
              <a:rPr lang="en-US" dirty="0" err="1"/>
              <a:t>Audas</a:t>
            </a:r>
            <a:r>
              <a:rPr lang="en-US" dirty="0"/>
              <a:t> – Theme co-lead (DSM)</a:t>
            </a:r>
          </a:p>
          <a:p>
            <a:r>
              <a:rPr lang="en-US" dirty="0"/>
              <a:t>Barry Milne – Theme co-lead (COMPASS)</a:t>
            </a:r>
          </a:p>
          <a:p>
            <a:r>
              <a:rPr lang="en-US" dirty="0" err="1"/>
              <a:t>Nichola</a:t>
            </a:r>
            <a:r>
              <a:rPr lang="en-US" dirty="0"/>
              <a:t> Shackleton (COMPASS)</a:t>
            </a:r>
          </a:p>
          <a:p>
            <a:r>
              <a:rPr lang="en-US" dirty="0"/>
              <a:t>Jessica </a:t>
            </a:r>
            <a:r>
              <a:rPr lang="en-US" dirty="0" err="1"/>
              <a:t>McLay</a:t>
            </a:r>
            <a:r>
              <a:rPr lang="en-US" dirty="0"/>
              <a:t> (COMPASS)</a:t>
            </a:r>
          </a:p>
          <a:p>
            <a:r>
              <a:rPr lang="en-US" dirty="0" err="1"/>
              <a:t>Jinfeng</a:t>
            </a:r>
            <a:r>
              <a:rPr lang="en-US" dirty="0"/>
              <a:t> Zhao (COMPASS)</a:t>
            </a:r>
          </a:p>
          <a:p>
            <a:r>
              <a:rPr lang="en-US" dirty="0"/>
              <a:t>Sheree Gibb (COMPASS, Wellington)</a:t>
            </a:r>
          </a:p>
          <a:p>
            <a:r>
              <a:rPr lang="en-US" dirty="0"/>
              <a:t>Justine Camp (DSM)</a:t>
            </a:r>
          </a:p>
          <a:p>
            <a:r>
              <a:rPr lang="en-US" dirty="0"/>
              <a:t>Rose Richards (DSM)</a:t>
            </a:r>
          </a:p>
          <a:p>
            <a:r>
              <a:rPr lang="en-US" dirty="0"/>
              <a:t>Jesse </a:t>
            </a:r>
            <a:r>
              <a:rPr lang="en-US" dirty="0" err="1"/>
              <a:t>Kokaua</a:t>
            </a:r>
            <a:r>
              <a:rPr lang="en-US" dirty="0"/>
              <a:t> (DSM)</a:t>
            </a:r>
          </a:p>
          <a:p>
            <a:r>
              <a:rPr lang="en-US" dirty="0"/>
              <a:t>Nick Bowden (DSM</a:t>
            </a:r>
            <a:r>
              <a:rPr lang="en-US" dirty="0" smtClean="0"/>
              <a:t>)</a:t>
            </a:r>
            <a:endParaRPr lang="en-US" dirty="0"/>
          </a:p>
        </p:txBody>
      </p:sp>
    </p:spTree>
    <p:extLst>
      <p:ext uri="{BB962C8B-B14F-4D97-AF65-F5344CB8AC3E}">
        <p14:creationId xmlns:p14="http://schemas.microsoft.com/office/powerpoint/2010/main" val="1945657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Approach</a:t>
            </a:r>
            <a:endParaRPr lang="en-US" dirty="0"/>
          </a:p>
        </p:txBody>
      </p:sp>
      <p:sp>
        <p:nvSpPr>
          <p:cNvPr id="3" name="Content Placeholder 2"/>
          <p:cNvSpPr>
            <a:spLocks noGrp="1"/>
          </p:cNvSpPr>
          <p:nvPr>
            <p:ph idx="1"/>
          </p:nvPr>
        </p:nvSpPr>
        <p:spPr>
          <a:xfrm>
            <a:off x="457200" y="1489646"/>
            <a:ext cx="8229600" cy="4315618"/>
          </a:xfrm>
        </p:spPr>
        <p:txBody>
          <a:bodyPr>
            <a:normAutofit fontScale="70000" lnSpcReduction="20000"/>
          </a:bodyPr>
          <a:lstStyle/>
          <a:p>
            <a:r>
              <a:rPr lang="en-US" dirty="0" smtClean="0"/>
              <a:t>Our focus has been to use the IDI – with particular emphasis on the Before School Check (B4SC).</a:t>
            </a:r>
          </a:p>
          <a:p>
            <a:r>
              <a:rPr lang="en-US" dirty="0" smtClean="0"/>
              <a:t>This is a universal health and developmental screen administered to four year-olds.</a:t>
            </a:r>
          </a:p>
          <a:p>
            <a:r>
              <a:rPr lang="en-US" dirty="0" smtClean="0"/>
              <a:t>For our purposes, it’s the only systematic capture of obesity, but also provides a number of other health and </a:t>
            </a:r>
            <a:r>
              <a:rPr lang="en-US" dirty="0" err="1" smtClean="0"/>
              <a:t>behavioural</a:t>
            </a:r>
            <a:r>
              <a:rPr lang="en-US" dirty="0" smtClean="0"/>
              <a:t> measures that are interesting in their own right, but also possible antecedents of future outcomes.</a:t>
            </a:r>
          </a:p>
          <a:p>
            <a:r>
              <a:rPr lang="en-US" dirty="0" smtClean="0"/>
              <a:t>We build collaborative teams comprised of members of our team, collaborating with content experts from the various themes. </a:t>
            </a:r>
          </a:p>
          <a:p>
            <a:r>
              <a:rPr lang="en-US" dirty="0" smtClean="0"/>
              <a:t>Approach is to identify a research question, form a team and move quickly to determine data and methods to be used.</a:t>
            </a:r>
          </a:p>
          <a:p>
            <a:r>
              <a:rPr lang="en-US" dirty="0" smtClean="0"/>
              <a:t>Seek to make full use of the IDI, by linking several key datasets.</a:t>
            </a:r>
            <a:endParaRPr lang="en-US" dirty="0"/>
          </a:p>
        </p:txBody>
      </p:sp>
    </p:spTree>
    <p:extLst>
      <p:ext uri="{BB962C8B-B14F-4D97-AF65-F5344CB8AC3E}">
        <p14:creationId xmlns:p14="http://schemas.microsoft.com/office/powerpoint/2010/main" val="1537749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 Projects</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Trends in prevalence of obesity among 4YOs in NZ (led by </a:t>
            </a:r>
            <a:r>
              <a:rPr lang="en-US" dirty="0" err="1" smtClean="0"/>
              <a:t>Nichola</a:t>
            </a:r>
            <a:r>
              <a:rPr lang="en-US" dirty="0" smtClean="0"/>
              <a:t> Shackleton).</a:t>
            </a:r>
          </a:p>
          <a:p>
            <a:pPr marL="514350" indent="-514350">
              <a:buFont typeface="+mj-lt"/>
              <a:buAutoNum type="arabicPeriod"/>
            </a:pPr>
            <a:r>
              <a:rPr lang="en-US" dirty="0" smtClean="0"/>
              <a:t>Community </a:t>
            </a:r>
            <a:r>
              <a:rPr lang="en-US" dirty="0" err="1" smtClean="0"/>
              <a:t>Trajetories</a:t>
            </a:r>
            <a:r>
              <a:rPr lang="en-US" dirty="0" smtClean="0"/>
              <a:t> in obesity among 4YOs (led by Sheree Gibb).</a:t>
            </a:r>
          </a:p>
          <a:p>
            <a:pPr marL="514350" indent="-514350">
              <a:buFont typeface="+mj-lt"/>
              <a:buAutoNum type="arabicPeriod"/>
            </a:pPr>
            <a:r>
              <a:rPr lang="en-US" dirty="0" smtClean="0"/>
              <a:t>Deprivation, Ethnicity and Obesity (led by </a:t>
            </a:r>
            <a:r>
              <a:rPr lang="en-US" dirty="0" err="1" smtClean="0"/>
              <a:t>Nichola</a:t>
            </a:r>
            <a:r>
              <a:rPr lang="en-US" dirty="0" smtClean="0"/>
              <a:t> Shackleton). </a:t>
            </a:r>
          </a:p>
          <a:p>
            <a:pPr marL="514350" indent="-514350">
              <a:buFont typeface="+mj-lt"/>
              <a:buAutoNum type="arabicPeriod"/>
            </a:pPr>
            <a:r>
              <a:rPr lang="en-US" dirty="0" smtClean="0"/>
              <a:t>Seasonality in Obesity (led by Barry Milne).</a:t>
            </a:r>
          </a:p>
          <a:p>
            <a:pPr marL="514350" indent="-514350">
              <a:buFont typeface="+mj-lt"/>
              <a:buAutoNum type="arabicPeriod"/>
            </a:pPr>
            <a:r>
              <a:rPr lang="en-US" dirty="0" smtClean="0"/>
              <a:t>Antibiotics exposure and Obesity (led by Jess </a:t>
            </a:r>
            <a:r>
              <a:rPr lang="en-US" dirty="0" err="1" smtClean="0"/>
              <a:t>McLay</a:t>
            </a:r>
            <a:r>
              <a:rPr lang="en-US" dirty="0" smtClean="0"/>
              <a:t>).</a:t>
            </a:r>
          </a:p>
          <a:p>
            <a:pPr marL="514350" indent="-514350">
              <a:buFont typeface="+mj-lt"/>
              <a:buAutoNum type="arabicPeriod"/>
            </a:pPr>
            <a:r>
              <a:rPr lang="en-US" dirty="0" smtClean="0"/>
              <a:t>Oral Health and Obesity (led by me).  </a:t>
            </a:r>
            <a:endParaRPr lang="en-US" dirty="0"/>
          </a:p>
        </p:txBody>
      </p:sp>
    </p:spTree>
    <p:extLst>
      <p:ext uri="{BB962C8B-B14F-4D97-AF65-F5344CB8AC3E}">
        <p14:creationId xmlns:p14="http://schemas.microsoft.com/office/powerpoint/2010/main" val="321583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Literacy Projects</a:t>
            </a:r>
            <a:endParaRPr lang="en-US" dirty="0"/>
          </a:p>
        </p:txBody>
      </p:sp>
      <p:sp>
        <p:nvSpPr>
          <p:cNvPr id="3" name="Content Placeholder 2"/>
          <p:cNvSpPr>
            <a:spLocks noGrp="1"/>
          </p:cNvSpPr>
          <p:nvPr>
            <p:ph idx="1"/>
          </p:nvPr>
        </p:nvSpPr>
        <p:spPr/>
        <p:txBody>
          <a:bodyPr/>
          <a:lstStyle/>
          <a:p>
            <a:r>
              <a:rPr lang="en-US" dirty="0" smtClean="0"/>
              <a:t>Can we use the B4SC to predict a literacy intervention? (led by Philip </a:t>
            </a:r>
            <a:r>
              <a:rPr lang="en-US" dirty="0" err="1" smtClean="0"/>
              <a:t>Schluter</a:t>
            </a:r>
            <a:r>
              <a:rPr lang="en-US" dirty="0" smtClean="0"/>
              <a:t> and Jesse </a:t>
            </a:r>
            <a:r>
              <a:rPr lang="en-US" dirty="0" err="1" smtClean="0"/>
              <a:t>Kokaua</a:t>
            </a:r>
            <a:r>
              <a:rPr lang="en-US" dirty="0" smtClean="0"/>
              <a:t>).</a:t>
            </a:r>
          </a:p>
          <a:p>
            <a:r>
              <a:rPr lang="en-US" dirty="0" smtClean="0"/>
              <a:t>Examining ethnic differences in access to literacy interventions (led by Philip </a:t>
            </a:r>
            <a:r>
              <a:rPr lang="en-US" dirty="0" err="1" smtClean="0"/>
              <a:t>Schluter</a:t>
            </a:r>
            <a:r>
              <a:rPr lang="en-US" dirty="0" smtClean="0"/>
              <a:t> and Jesse </a:t>
            </a:r>
            <a:r>
              <a:rPr lang="en-US" dirty="0" err="1" smtClean="0"/>
              <a:t>Kokaua</a:t>
            </a:r>
            <a:r>
              <a:rPr lang="en-US" dirty="0" smtClean="0"/>
              <a:t>).</a:t>
            </a:r>
            <a:endParaRPr lang="en-US" dirty="0"/>
          </a:p>
        </p:txBody>
      </p:sp>
    </p:spTree>
    <p:extLst>
      <p:ext uri="{BB962C8B-B14F-4D97-AF65-F5344CB8AC3E}">
        <p14:creationId xmlns:p14="http://schemas.microsoft.com/office/powerpoint/2010/main" val="2115841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Projects</a:t>
            </a:r>
            <a:endParaRPr lang="en-US" dirty="0"/>
          </a:p>
        </p:txBody>
      </p:sp>
      <p:sp>
        <p:nvSpPr>
          <p:cNvPr id="3" name="Content Placeholder 2"/>
          <p:cNvSpPr>
            <a:spLocks noGrp="1"/>
          </p:cNvSpPr>
          <p:nvPr>
            <p:ph idx="1"/>
          </p:nvPr>
        </p:nvSpPr>
        <p:spPr>
          <a:xfrm>
            <a:off x="457200" y="1417638"/>
            <a:ext cx="8229600" cy="4708525"/>
          </a:xfrm>
        </p:spPr>
        <p:txBody>
          <a:bodyPr>
            <a:normAutofit fontScale="77500" lnSpcReduction="20000"/>
          </a:bodyPr>
          <a:lstStyle/>
          <a:p>
            <a:r>
              <a:rPr lang="en-US" dirty="0" smtClean="0"/>
              <a:t>Profiling Mental Health Conditions among Youth (led by Nick Bowden).  In this project we use NMDS, SOCRATES, PRIMHD and PHARMS data to identify a wide range of mental health conditions, by age.</a:t>
            </a:r>
          </a:p>
          <a:p>
            <a:r>
              <a:rPr lang="en-US" dirty="0" smtClean="0"/>
              <a:t>We then seek to examine comorbidities and onset.  For instance, how much more likely is a child with ADHD in primary school to develop a mood disorder later in childhood?  </a:t>
            </a:r>
          </a:p>
          <a:p>
            <a:r>
              <a:rPr lang="en-US" dirty="0" smtClean="0"/>
              <a:t>A multi-paper initiative examining the life trajectories of young people diagnosed with MHCs. </a:t>
            </a:r>
          </a:p>
          <a:p>
            <a:r>
              <a:rPr lang="en-US" dirty="0" smtClean="0"/>
              <a:t>Focus on short, medium and longer term outcomes.</a:t>
            </a:r>
          </a:p>
          <a:p>
            <a:r>
              <a:rPr lang="en-US" dirty="0" smtClean="0"/>
              <a:t>Again, an attempt stretch the capabilities of the IDI by looking at Health, Education, Justice, MSD, IRD, and Census data. </a:t>
            </a:r>
            <a:endParaRPr lang="en-US" dirty="0"/>
          </a:p>
        </p:txBody>
      </p:sp>
    </p:spTree>
    <p:extLst>
      <p:ext uri="{BB962C8B-B14F-4D97-AF65-F5344CB8AC3E}">
        <p14:creationId xmlns:p14="http://schemas.microsoft.com/office/powerpoint/2010/main" val="1126604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ASD initiatives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Examining ASD alongside MHCs, as previously described.   ASD is often comorbid with a number of MHCs, so sensible to examine them together.</a:t>
            </a:r>
          </a:p>
          <a:p>
            <a:r>
              <a:rPr lang="en-US" dirty="0" smtClean="0"/>
              <a:t>More generally interested in understanding the longer term trajectories for children with ASD.</a:t>
            </a:r>
          </a:p>
          <a:p>
            <a:r>
              <a:rPr lang="en-US" dirty="0" smtClean="0"/>
              <a:t>Also very interested in the impact of ASD on families:</a:t>
            </a:r>
          </a:p>
          <a:p>
            <a:pPr lvl="1">
              <a:buFont typeface="Courier New" charset="0"/>
              <a:buChar char="o"/>
            </a:pPr>
            <a:r>
              <a:rPr lang="en-US" dirty="0" smtClean="0"/>
              <a:t>How are siblings affected by ASD (worse health, discipline and education outcomes?)</a:t>
            </a:r>
          </a:p>
          <a:p>
            <a:pPr lvl="1">
              <a:buFont typeface="Courier New" charset="0"/>
              <a:buChar char="o"/>
            </a:pPr>
            <a:r>
              <a:rPr lang="en-US" dirty="0" smtClean="0"/>
              <a:t>How are parents affected by ASD (more likely to experience financial hardship? More likely to separate? )</a:t>
            </a:r>
          </a:p>
        </p:txBody>
      </p:sp>
    </p:spTree>
    <p:extLst>
      <p:ext uri="{BB962C8B-B14F-4D97-AF65-F5344CB8AC3E}">
        <p14:creationId xmlns:p14="http://schemas.microsoft.com/office/powerpoint/2010/main" val="1277625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B4SC Coverage</a:t>
            </a:r>
            <a:endParaRPr lang="en-US" dirty="0"/>
          </a:p>
        </p:txBody>
      </p:sp>
      <p:sp>
        <p:nvSpPr>
          <p:cNvPr id="3" name="Content Placeholder 2"/>
          <p:cNvSpPr>
            <a:spLocks noGrp="1"/>
          </p:cNvSpPr>
          <p:nvPr>
            <p:ph idx="1"/>
          </p:nvPr>
        </p:nvSpPr>
        <p:spPr/>
        <p:txBody>
          <a:bodyPr/>
          <a:lstStyle/>
          <a:p>
            <a:r>
              <a:rPr lang="en-US" dirty="0" smtClean="0"/>
              <a:t>Building on her work constructing population denominators, Sheree Gibb examines who does participate in B4SC.  Vital since this is a population screen designed to target interventions to children and families in need.</a:t>
            </a:r>
          </a:p>
          <a:p>
            <a:r>
              <a:rPr lang="en-US" dirty="0" smtClean="0"/>
              <a:t>What if the most vulnerable are missing out?</a:t>
            </a:r>
          </a:p>
          <a:p>
            <a:r>
              <a:rPr lang="en-US" dirty="0" smtClean="0"/>
              <a:t>Sheree provides more detail next</a:t>
            </a:r>
            <a:r>
              <a:rPr lang="is-IS" dirty="0" smtClean="0"/>
              <a:t>…</a:t>
            </a:r>
            <a:endParaRPr lang="en-US" dirty="0"/>
          </a:p>
        </p:txBody>
      </p:sp>
    </p:spTree>
    <p:extLst>
      <p:ext uri="{BB962C8B-B14F-4D97-AF65-F5344CB8AC3E}">
        <p14:creationId xmlns:p14="http://schemas.microsoft.com/office/powerpoint/2010/main" val="6321928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1373</TotalTime>
  <Words>1181</Words>
  <Application>Microsoft Macintosh PowerPoint</Application>
  <PresentationFormat>On-screen Show (4:3)</PresentationFormat>
  <Paragraphs>91</Paragraphs>
  <Slides>15</Slides>
  <Notes>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15</vt:i4>
      </vt:variant>
    </vt:vector>
  </HeadingPairs>
  <TitlesOfParts>
    <vt:vector size="24" baseType="lpstr">
      <vt:lpstr>Calibri</vt:lpstr>
      <vt:lpstr>Courier New</vt:lpstr>
      <vt:lpstr>Wingdings</vt:lpstr>
      <vt:lpstr>Arial</vt:lpstr>
      <vt:lpstr>Office Theme</vt:lpstr>
      <vt:lpstr>2_Custom Design</vt:lpstr>
      <vt:lpstr>1_Custom Design</vt:lpstr>
      <vt:lpstr>3_Custom Design</vt:lpstr>
      <vt:lpstr>Custom Design</vt:lpstr>
      <vt:lpstr>Big Data Projects on the Better Start National Science Challenge  </vt:lpstr>
      <vt:lpstr>What are we studying?</vt:lpstr>
      <vt:lpstr>Our Team</vt:lpstr>
      <vt:lpstr>Our Approach</vt:lpstr>
      <vt:lpstr>Obesity Projects</vt:lpstr>
      <vt:lpstr>Literacy Projects</vt:lpstr>
      <vt:lpstr>Mental Health Projects</vt:lpstr>
      <vt:lpstr>ASD initiatives</vt:lpstr>
      <vt:lpstr>B4SC Coverage</vt:lpstr>
      <vt:lpstr>Community Indicators Project</vt:lpstr>
      <vt:lpstr>Community Indicators (cont.)</vt:lpstr>
      <vt:lpstr>Māori Engagement</vt:lpstr>
      <vt:lpstr>Pacific Engagement</vt:lpstr>
      <vt:lpstr>Where next?</vt:lpstr>
      <vt:lpstr>Thank You!</vt:lpstr>
    </vt:vector>
  </TitlesOfParts>
  <Company>Ministry of Economic Development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 Holt</dc:creator>
  <cp:lastModifiedBy>Microsoft Office User</cp:lastModifiedBy>
  <cp:revision>34</cp:revision>
  <dcterms:created xsi:type="dcterms:W3CDTF">2014-06-24T20:23:29Z</dcterms:created>
  <dcterms:modified xsi:type="dcterms:W3CDTF">2017-08-09T19:19:57Z</dcterms:modified>
</cp:coreProperties>
</file>