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66" r:id="rId4"/>
    <p:sldId id="262" r:id="rId5"/>
    <p:sldId id="270" r:id="rId6"/>
    <p:sldId id="269" r:id="rId7"/>
    <p:sldId id="259" r:id="rId8"/>
    <p:sldId id="267" r:id="rId9"/>
    <p:sldId id="271" r:id="rId10"/>
    <p:sldId id="277" r:id="rId11"/>
    <p:sldId id="278" r:id="rId12"/>
    <p:sldId id="261" r:id="rId13"/>
    <p:sldId id="274" r:id="rId14"/>
    <p:sldId id="276" r:id="rId15"/>
    <p:sldId id="272" r:id="rId16"/>
    <p:sldId id="275" r:id="rId17"/>
    <p:sldId id="260" r:id="rId18"/>
    <p:sldId id="283" r:id="rId19"/>
    <p:sldId id="273" r:id="rId20"/>
    <p:sldId id="289" r:id="rId21"/>
    <p:sldId id="279" r:id="rId22"/>
    <p:sldId id="281" r:id="rId23"/>
    <p:sldId id="280" r:id="rId24"/>
    <p:sldId id="284" r:id="rId25"/>
    <p:sldId id="285" r:id="rId26"/>
    <p:sldId id="286" r:id="rId27"/>
    <p:sldId id="288" r:id="rId28"/>
    <p:sldId id="287" r:id="rId2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07" autoAdjust="0"/>
  </p:normalViewPr>
  <p:slideViewPr>
    <p:cSldViewPr snapToGrid="0">
      <p:cViewPr varScale="1">
        <p:scale>
          <a:sx n="91" d="100"/>
          <a:sy n="91" d="100"/>
        </p:scale>
        <p:origin x="84" y="2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0D880-F007-4BEB-8B33-7ECCC0E9D688}" type="datetimeFigureOut">
              <a:rPr lang="en-NZ" smtClean="0"/>
              <a:t>9/08/2017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6E10F-0121-4DBB-95E9-82CACAB4C24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08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1C69D-D0B4-40EC-805A-3320111E193A}" type="datetimeFigureOut">
              <a:rPr lang="en-NZ" smtClean="0"/>
              <a:t>9/08/2017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DDB7D-FE8A-46D7-9372-58132EDE967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1622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DDB7D-FE8A-46D7-9372-58132EDE967D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74492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data from two nationally representative health surveys, the 1988–2010 National Health and Nutrition Examination Surveys and the 2003–2011 National Survey of Children’s Health 91,000-100,000</a:t>
            </a:r>
          </a:p>
          <a:p>
            <a:endParaRPr lang="en-N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N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NHANES 5000 per year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DDB7D-FE8A-46D7-9372-58132EDE967D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105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8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8/9/2017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72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11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8/9/2017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550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6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4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6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0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3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8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86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6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63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C7616CA0-919D-4A49-9C8A-62FDFB3A5183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5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8/9/2017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2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sevier.com/termsandcondition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sevier.com/termsandcondition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4EA626-EAFC-43C8-AB34-EBAFE6C35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>
            <a:normAutofit fontScale="90000"/>
          </a:bodyPr>
          <a:lstStyle/>
          <a:p>
            <a:r>
              <a:rPr lang="en-NZ" b="1" dirty="0"/>
              <a:t>Improving rates of obesity in </a:t>
            </a:r>
            <a:r>
              <a:rPr lang="en-NZ" b="1" dirty="0" smtClean="0"/>
              <a:t/>
            </a:r>
            <a:br>
              <a:rPr lang="en-NZ" b="1" dirty="0" smtClean="0"/>
            </a:br>
            <a:r>
              <a:rPr lang="en-NZ" b="1" dirty="0" smtClean="0"/>
              <a:t>New </a:t>
            </a:r>
            <a:r>
              <a:rPr lang="en-NZ" b="1" dirty="0"/>
              <a:t>Zealand 4 year old children.</a:t>
            </a:r>
            <a:r>
              <a:rPr lang="en-NZ" dirty="0"/>
              <a:t/>
            </a:r>
            <a:br>
              <a:rPr lang="en-NZ" dirty="0"/>
            </a:b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CAC51C6-C57D-4E3A-B7C7-EACB722FA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8267" y="3672277"/>
            <a:ext cx="5799666" cy="594923"/>
          </a:xfrm>
        </p:spPr>
        <p:txBody>
          <a:bodyPr>
            <a:normAutofit fontScale="85000" lnSpcReduction="20000"/>
          </a:bodyPr>
          <a:lstStyle/>
          <a:p>
            <a:r>
              <a:rPr lang="en-NZ" dirty="0" err="1" smtClean="0"/>
              <a:t>Nichola</a:t>
            </a:r>
            <a:r>
              <a:rPr lang="en-NZ" dirty="0" smtClean="0"/>
              <a:t> Shackleton</a:t>
            </a:r>
          </a:p>
          <a:p>
            <a:r>
              <a:rPr lang="en-NZ" dirty="0" smtClean="0"/>
              <a:t>N.shackleton@Auckland.ac.nz</a:t>
            </a:r>
            <a:endParaRPr lang="en-NZ" dirty="0"/>
          </a:p>
        </p:txBody>
      </p:sp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="" xmlns:a16="http://schemas.microsoft.com/office/drawing/2014/main" id="{A7B2AC79-4967-4132-88C1-521107563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6342" y="4987282"/>
            <a:ext cx="1004058" cy="1802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5516596"/>
            <a:ext cx="2581196" cy="1176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791" y="4987282"/>
            <a:ext cx="6728284" cy="170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7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Describing the sample</a:t>
            </a:r>
            <a:endParaRPr lang="en-N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606266"/>
              </p:ext>
            </p:extLst>
          </p:nvPr>
        </p:nvGraphicFramePr>
        <p:xfrm>
          <a:off x="403860" y="2288763"/>
          <a:ext cx="10038585" cy="3687292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273697"/>
                <a:gridCol w="1293823"/>
                <a:gridCol w="1293823"/>
                <a:gridCol w="1294798"/>
                <a:gridCol w="1293823"/>
                <a:gridCol w="1293823"/>
                <a:gridCol w="1294798"/>
              </a:tblGrid>
              <a:tr h="168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NZ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2010/2011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2011/2012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2012/2013</a:t>
                      </a:r>
                      <a:endParaRPr lang="en-N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2013/2014</a:t>
                      </a:r>
                      <a:endParaRPr lang="en-N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2014/2015</a:t>
                      </a:r>
                      <a:endParaRPr lang="en-N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2015/2016</a:t>
                      </a:r>
                      <a:endParaRPr lang="en-N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02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 err="1">
                          <a:effectLst/>
                        </a:rPr>
                        <a:t>n</a:t>
                      </a:r>
                      <a:r>
                        <a:rPr lang="en-NZ" sz="1400" baseline="30000" dirty="0" err="1">
                          <a:effectLst/>
                        </a:rPr>
                        <a:t>a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45285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50469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50331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58029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56643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56541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02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MoH</a:t>
                      </a:r>
                      <a:r>
                        <a:rPr lang="en-NZ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coverage rate (%)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3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b="1" dirty="0">
                          <a:effectLst/>
                        </a:rPr>
                        <a:t>Gender </a:t>
                      </a:r>
                      <a:r>
                        <a:rPr lang="en-NZ" sz="1400" b="1" dirty="0" smtClean="0">
                          <a:effectLst/>
                        </a:rPr>
                        <a:t>(%)</a:t>
                      </a:r>
                      <a:endParaRPr lang="en-N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1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1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1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1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1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02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Male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50.8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51.3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51.6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51.4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51.1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51.2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02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Female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49.2</a:t>
                      </a:r>
                      <a:endParaRPr lang="en-N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48.7</a:t>
                      </a:r>
                      <a:endParaRPr lang="en-N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48.4</a:t>
                      </a:r>
                      <a:endParaRPr lang="en-N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48.6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48.9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48.8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8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Ethnicity (%)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602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European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74.0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72.2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72.5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71.2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69.8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69.1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02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Māori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27.0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25.9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26.0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25.9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26.1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25.8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02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Pacific overall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12.5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13.4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13.2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13.9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14.3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14.1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0279">
                <a:tc>
                  <a:txBody>
                    <a:bodyPr/>
                    <a:lstStyle/>
                    <a:p>
                      <a:pPr indent="825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-Samoan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6.0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6.7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6.4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6.7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6.7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6.4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0279">
                <a:tc>
                  <a:txBody>
                    <a:bodyPr/>
                    <a:lstStyle/>
                    <a:p>
                      <a:pPr indent="825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-Tongan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2.7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3.0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3.1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3.4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3.3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3.4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0279">
                <a:tc>
                  <a:txBody>
                    <a:bodyPr/>
                    <a:lstStyle/>
                    <a:p>
                      <a:pPr marR="17780" indent="825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-Cook </a:t>
                      </a:r>
                      <a:r>
                        <a:rPr lang="en-NZ" sz="1400" dirty="0">
                          <a:effectLst/>
                        </a:rPr>
                        <a:t>Island Māori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3.0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3.0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3.1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3.1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3.3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3.2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02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Asian overall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9.8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11.8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12.2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13.1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14.7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15.9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0279">
                <a:tc>
                  <a:txBody>
                    <a:bodyPr/>
                    <a:lstStyle/>
                    <a:p>
                      <a:pPr indent="825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-Indian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3.6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4.2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4.3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4.4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4.6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4.5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0279">
                <a:tc>
                  <a:txBody>
                    <a:bodyPr/>
                    <a:lstStyle/>
                    <a:p>
                      <a:pPr indent="825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</a:rPr>
                        <a:t>-Chinese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2.7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3.6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3.8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4.0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4.7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5.1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26592" y="5976055"/>
            <a:ext cx="951585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NZ" sz="1400" b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NZ" sz="14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randomly rounded to a base of 3, as per the confidentiality rules of Statistics New Zealand.</a:t>
            </a:r>
            <a:endParaRPr lang="en-NZ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NZ" sz="1400" b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en-NZ" sz="14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Ethnic groups are not mutually exclusive, a child can be classified as belonging to multiple ethnicities. </a:t>
            </a:r>
            <a:endParaRPr lang="en-NZ" sz="1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840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Describing the sample</a:t>
            </a:r>
            <a:endParaRPr lang="en-N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04206"/>
              </p:ext>
            </p:extLst>
          </p:nvPr>
        </p:nvGraphicFramePr>
        <p:xfrm>
          <a:off x="467869" y="2462499"/>
          <a:ext cx="8785859" cy="3031469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458211"/>
                <a:gridCol w="1054608"/>
                <a:gridCol w="1054608"/>
                <a:gridCol w="1054608"/>
                <a:gridCol w="1054608"/>
                <a:gridCol w="1054608"/>
                <a:gridCol w="1054608"/>
              </a:tblGrid>
              <a:tr h="216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NZ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  <a:latin typeface="+mn-lt"/>
                        </a:rPr>
                        <a:t>2010/2011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  <a:latin typeface="+mn-lt"/>
                        </a:rPr>
                        <a:t>2011/2012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  <a:latin typeface="+mn-lt"/>
                        </a:rPr>
                        <a:t>2012/2013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  <a:latin typeface="+mn-lt"/>
                        </a:rPr>
                        <a:t>2013/2014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  <a:latin typeface="+mn-lt"/>
                        </a:rPr>
                        <a:t>2014/2015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  <a:latin typeface="+mn-lt"/>
                        </a:rPr>
                        <a:t>2015/2016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2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Deprivation (</a:t>
                      </a:r>
                      <a:r>
                        <a:rPr lang="en-NZ" sz="1400" b="1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NZDep</a:t>
                      </a:r>
                      <a:r>
                        <a:rPr lang="en-NZ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(%) </a:t>
                      </a:r>
                      <a:endParaRPr lang="en-NZ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1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NZ" sz="1400" b="1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1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1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1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1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3232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quintile 1 (least deprived)</a:t>
                      </a:r>
                      <a:endParaRPr lang="en-NZ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18.3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18.9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19.0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19.3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18.8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19.6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0613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quintile 2</a:t>
                      </a:r>
                      <a:endParaRPr lang="en-NZ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17.4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</a:t>
                      </a:r>
                      <a:endParaRPr lang="en-N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18.3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</a:t>
                      </a:r>
                      <a:endParaRPr lang="en-N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18.7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18.5</a:t>
                      </a:r>
                      <a:endParaRPr lang="en-N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0613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quintile 3</a:t>
                      </a:r>
                      <a:endParaRPr lang="en-NZ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18.2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17.9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18.2</a:t>
                      </a:r>
                      <a:endParaRPr lang="en-N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18.6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18.2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18.3</a:t>
                      </a:r>
                      <a:endParaRPr lang="en-N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0613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quintile 4</a:t>
                      </a:r>
                      <a:endParaRPr lang="en-NZ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19.0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18.7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19.4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19.3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19.5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19.0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0721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quintile 5 (most deprived)</a:t>
                      </a:r>
                      <a:endParaRPr lang="en-NZ" sz="14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24.7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24.1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24.5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24.6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24.2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072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Area (%)</a:t>
                      </a:r>
                      <a:endParaRPr lang="en-NZ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1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NZ" sz="1400" b="1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1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1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1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400" b="1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30721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Urban</a:t>
                      </a:r>
                      <a:endParaRPr lang="en-NZ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85.2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86.2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86.2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87.2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87.1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87.4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0721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Rural</a:t>
                      </a:r>
                      <a:endParaRPr lang="en-NZ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14.8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13.8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13.8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12.8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12.9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12.6</a:t>
                      </a:r>
                      <a:endParaRPr lang="en-N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319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D48AB9-FBAC-4D77-A4FE-3C974BEC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Results: Overall Prevalence rates </a:t>
            </a:r>
            <a:endParaRPr lang="en-NZ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5B84F2C2-2907-4686-8AE8-407375B59536}"/>
              </a:ext>
            </a:extLst>
          </p:cNvPr>
          <p:cNvSpPr txBox="1">
            <a:spLocks/>
          </p:cNvSpPr>
          <p:nvPr/>
        </p:nvSpPr>
        <p:spPr>
          <a:xfrm>
            <a:off x="67670" y="2218646"/>
            <a:ext cx="4704401" cy="487017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>
                <a:solidFill>
                  <a:schemeClr val="bg1"/>
                </a:solidFill>
              </a:rPr>
              <a:t>prevalence </a:t>
            </a:r>
            <a:r>
              <a:rPr lang="en-NZ" dirty="0">
                <a:solidFill>
                  <a:schemeClr val="bg1"/>
                </a:solidFill>
              </a:rPr>
              <a:t>rates for </a:t>
            </a:r>
            <a:r>
              <a:rPr lang="en-NZ" dirty="0" smtClean="0">
                <a:solidFill>
                  <a:schemeClr val="bg1"/>
                </a:solidFill>
              </a:rPr>
              <a:t>overweight decreased by 2.2 percentage points </a:t>
            </a:r>
            <a:r>
              <a:rPr lang="en-NZ" dirty="0">
                <a:solidFill>
                  <a:schemeClr val="bg1"/>
                </a:solidFill>
              </a:rPr>
              <a:t>[1.8-2.5]</a:t>
            </a:r>
            <a:r>
              <a:rPr lang="en-NZ" dirty="0" smtClean="0">
                <a:solidFill>
                  <a:schemeClr val="bg1"/>
                </a:solidFill>
              </a:rPr>
              <a:t>, from 35 </a:t>
            </a:r>
            <a:r>
              <a:rPr lang="en-NZ" dirty="0">
                <a:solidFill>
                  <a:schemeClr val="bg1"/>
                </a:solidFill>
              </a:rPr>
              <a:t>to 32.8</a:t>
            </a:r>
            <a:r>
              <a:rPr lang="en-NZ" dirty="0" smtClean="0">
                <a:solidFill>
                  <a:schemeClr val="bg1"/>
                </a:solidFill>
              </a:rPr>
              <a:t>%</a:t>
            </a:r>
          </a:p>
          <a:p>
            <a:r>
              <a:rPr lang="en-NZ" dirty="0" smtClean="0">
                <a:solidFill>
                  <a:schemeClr val="bg1"/>
                </a:solidFill>
              </a:rPr>
              <a:t>Prevalence rates for obesity decreased by 2.0 percentage points </a:t>
            </a:r>
            <a:r>
              <a:rPr lang="en-NZ" dirty="0">
                <a:solidFill>
                  <a:schemeClr val="bg1"/>
                </a:solidFill>
              </a:rPr>
              <a:t>[1.8-2.2], </a:t>
            </a:r>
            <a:r>
              <a:rPr lang="en-NZ" dirty="0" smtClean="0">
                <a:solidFill>
                  <a:schemeClr val="bg1"/>
                </a:solidFill>
              </a:rPr>
              <a:t>from 16.9 to 14.9%</a:t>
            </a:r>
          </a:p>
          <a:p>
            <a:r>
              <a:rPr lang="en-NZ" dirty="0" smtClean="0">
                <a:solidFill>
                  <a:schemeClr val="bg1"/>
                </a:solidFill>
              </a:rPr>
              <a:t>extreme </a:t>
            </a:r>
            <a:r>
              <a:rPr lang="en-NZ" dirty="0">
                <a:solidFill>
                  <a:schemeClr val="bg1"/>
                </a:solidFill>
              </a:rPr>
              <a:t>obesity </a:t>
            </a:r>
            <a:r>
              <a:rPr lang="en-NZ" dirty="0" smtClean="0">
                <a:solidFill>
                  <a:schemeClr val="bg1"/>
                </a:solidFill>
              </a:rPr>
              <a:t>decreased by 0.6 </a:t>
            </a:r>
            <a:r>
              <a:rPr lang="en-NZ" dirty="0">
                <a:solidFill>
                  <a:schemeClr val="bg1"/>
                </a:solidFill>
              </a:rPr>
              <a:t>[0.4-0.6] percentage </a:t>
            </a:r>
            <a:r>
              <a:rPr lang="en-NZ" dirty="0" smtClean="0">
                <a:solidFill>
                  <a:schemeClr val="bg1"/>
                </a:solidFill>
              </a:rPr>
              <a:t>points, from 3.5 to 2.9%</a:t>
            </a:r>
          </a:p>
          <a:p>
            <a:r>
              <a:rPr lang="en-NZ" dirty="0">
                <a:solidFill>
                  <a:schemeClr val="bg1"/>
                </a:solidFill>
              </a:rPr>
              <a:t>evidence for a decreasing linear trend for overweight (slope=-0.38), obesity (slope=-0.35) and extreme obesity (slope=-0.12)</a:t>
            </a:r>
          </a:p>
          <a:p>
            <a:pPr marL="0" indent="0">
              <a:buNone/>
            </a:pPr>
            <a:endParaRPr lang="en-NZ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NZ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758980"/>
              </p:ext>
            </p:extLst>
          </p:nvPr>
        </p:nvGraphicFramePr>
        <p:xfrm>
          <a:off x="4945807" y="2218646"/>
          <a:ext cx="7079619" cy="3693884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402616"/>
                <a:gridCol w="787985"/>
                <a:gridCol w="849275"/>
                <a:gridCol w="849274"/>
                <a:gridCol w="823007"/>
                <a:gridCol w="831764"/>
                <a:gridCol w="767849"/>
                <a:gridCol w="767849"/>
              </a:tblGrid>
              <a:tr h="841558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u="none" strike="noStrike" dirty="0">
                          <a:effectLst/>
                        </a:rPr>
                        <a:t> 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u="none" strike="noStrike" dirty="0" smtClean="0">
                          <a:effectLst/>
                        </a:rPr>
                        <a:t>2010/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u="none" strike="noStrike" dirty="0" smtClean="0">
                          <a:effectLst/>
                        </a:rPr>
                        <a:t>2011</a:t>
                      </a:r>
                    </a:p>
                    <a:p>
                      <a:pPr algn="ctr" fontAlgn="ctr"/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u="none" strike="noStrike" dirty="0" smtClean="0">
                          <a:effectLst/>
                        </a:rPr>
                        <a:t>2011/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u="none" strike="noStrike" dirty="0" smtClean="0">
                          <a:effectLst/>
                        </a:rPr>
                        <a:t>2012</a:t>
                      </a:r>
                    </a:p>
                    <a:p>
                      <a:pPr algn="ctr" fontAlgn="ctr"/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u="none" strike="noStrike" dirty="0" smtClean="0">
                          <a:effectLst/>
                        </a:rPr>
                        <a:t>2012/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u="none" strike="noStrike" dirty="0" smtClean="0">
                          <a:effectLst/>
                        </a:rPr>
                        <a:t>2013</a:t>
                      </a:r>
                    </a:p>
                    <a:p>
                      <a:pPr algn="ctr" fontAlgn="ctr"/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u="none" strike="noStrike" dirty="0" smtClean="0">
                          <a:effectLst/>
                        </a:rPr>
                        <a:t>2013/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u="none" strike="noStrike" dirty="0" smtClean="0">
                          <a:effectLst/>
                        </a:rPr>
                        <a:t>2014</a:t>
                      </a:r>
                    </a:p>
                    <a:p>
                      <a:pPr algn="ctr" fontAlgn="ctr"/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u="none" strike="noStrike" dirty="0" smtClean="0">
                          <a:effectLst/>
                        </a:rPr>
                        <a:t>2014/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u="none" strike="noStrike" dirty="0" smtClean="0">
                          <a:effectLst/>
                        </a:rPr>
                        <a:t>2015</a:t>
                      </a:r>
                    </a:p>
                    <a:p>
                      <a:pPr algn="ctr" fontAlgn="ctr"/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u="none" strike="noStrike" dirty="0" smtClean="0">
                          <a:effectLst/>
                        </a:rPr>
                        <a:t>2015/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u="none" strike="noStrike" dirty="0" smtClean="0">
                          <a:effectLst/>
                        </a:rPr>
                        <a:t>2016</a:t>
                      </a:r>
                    </a:p>
                    <a:p>
                      <a:pPr algn="ctr" fontAlgn="ctr"/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Trend (RR)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/>
                    </a:solidFill>
                  </a:tcPr>
                </a:tc>
              </a:tr>
              <a:tr h="297781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u="none" strike="noStrike" dirty="0">
                          <a:effectLst/>
                        </a:rPr>
                        <a:t>Overweight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35.0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34.3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33.5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33.3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33.6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32.8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b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0.989</a:t>
                      </a:r>
                      <a:endParaRPr lang="en-NZ" sz="16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64191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u="none" strike="noStrike" dirty="0">
                          <a:effectLst/>
                        </a:rPr>
                        <a:t> 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(34.8, 35.2)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(34.1, 34.5)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(33.3, 33.7)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(33.2, 33.4)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(33.5, 33.7)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(32.7, 33.0)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b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(0.988</a:t>
                      </a:r>
                      <a:r>
                        <a:rPr lang="en-NZ" sz="14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0.990</a:t>
                      </a:r>
                      <a:r>
                        <a:rPr lang="en-NZ" sz="1400" b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NZ" sz="14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7781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u="none" strike="noStrike" dirty="0">
                          <a:effectLst/>
                        </a:rPr>
                        <a:t>Obesity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16.9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16.1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15.6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15.3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15.5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14.9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b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0.979</a:t>
                      </a:r>
                      <a:endParaRPr lang="en-NZ" sz="16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4191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u="none" strike="noStrike" dirty="0">
                          <a:effectLst/>
                        </a:rPr>
                        <a:t> 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(16.7, 17.0)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(15.9, 16.2)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(15.4, 15.7)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(15.2, 15.4)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(15.4, 15.6)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(14.8, 14.9)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b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(0.977</a:t>
                      </a:r>
                      <a:r>
                        <a:rPr lang="en-NZ" sz="14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0.980</a:t>
                      </a:r>
                      <a:r>
                        <a:rPr lang="en-NZ" sz="1400" b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NZ" sz="14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4191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u="none" strike="noStrike" dirty="0">
                          <a:effectLst/>
                        </a:rPr>
                        <a:t>Extreme obesity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3.5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3.4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3.2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3.2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3.0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2.9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b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0.966</a:t>
                      </a:r>
                      <a:endParaRPr lang="en-NZ" sz="16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4191"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u="none" strike="noStrike" dirty="0">
                          <a:effectLst/>
                        </a:rPr>
                        <a:t> 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(3.4, 3.5)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(3.4, 3.5)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(3.2, 3.3)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(3.2, 3.3)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(3.0, 3.1)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(2.9, 3.0)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b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(0.962</a:t>
                      </a:r>
                      <a:r>
                        <a:rPr lang="en-NZ" sz="14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0.970)</a:t>
                      </a:r>
                      <a:endParaRPr lang="en-NZ" sz="14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Results: Gender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658068"/>
              </p:ext>
            </p:extLst>
          </p:nvPr>
        </p:nvGraphicFramePr>
        <p:xfrm>
          <a:off x="429768" y="2186730"/>
          <a:ext cx="11256261" cy="335817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833933"/>
                <a:gridCol w="1177791"/>
                <a:gridCol w="1177791"/>
                <a:gridCol w="1177791"/>
                <a:gridCol w="1177791"/>
                <a:gridCol w="1177791"/>
                <a:gridCol w="1177791"/>
                <a:gridCol w="1177791"/>
                <a:gridCol w="1177791"/>
              </a:tblGrid>
              <a:tr h="245130"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2010/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>
                          <a:effectLst/>
                        </a:rPr>
                        <a:t>2011/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>
                          <a:effectLst/>
                        </a:rPr>
                        <a:t>2012/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>
                          <a:effectLst/>
                        </a:rPr>
                        <a:t>2013/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>
                          <a:effectLst/>
                        </a:rPr>
                        <a:t>2014/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>
                          <a:effectLst/>
                        </a:rPr>
                        <a:t>2015/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Trend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45130"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2011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2012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2013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2014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2015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2016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 smtClean="0">
                          <a:effectLst/>
                        </a:rPr>
                        <a:t>(RR)</a:t>
                      </a:r>
                      <a:endParaRPr lang="en-N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46308">
                <a:tc>
                  <a:txBody>
                    <a:bodyPr/>
                    <a:lstStyle/>
                    <a:p>
                      <a:pPr algn="l" fontAlgn="ctr"/>
                      <a:r>
                        <a:rPr lang="en-N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Overweight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600" u="none" strike="noStrike" dirty="0">
                          <a:effectLst/>
                        </a:rPr>
                        <a:t>Male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39.1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38.1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37.2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36.7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36.9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36.2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0.986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0919">
                <a:tc>
                  <a:txBody>
                    <a:bodyPr/>
                    <a:lstStyle/>
                    <a:p>
                      <a:pPr algn="l" fontAlgn="ctr"/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 dirty="0">
                          <a:effectLst/>
                        </a:rPr>
                        <a:t> 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(38.8, 39.4)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(37.8, 38.4)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(36.9, 37.4)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(36.5, 36.8)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(36.7, 37.0)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(36.1, 36.4)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(0.985</a:t>
                      </a:r>
                      <a:r>
                        <a:rPr lang="en-NZ" sz="1400" u="none" strike="noStrike" dirty="0" smtClean="0">
                          <a:effectLst/>
                        </a:rPr>
                        <a:t>, 0.988</a:t>
                      </a:r>
                      <a:r>
                        <a:rPr lang="en-NZ" sz="1400" u="none" strike="noStrike" dirty="0">
                          <a:effectLst/>
                        </a:rPr>
                        <a:t>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6308">
                <a:tc>
                  <a:txBody>
                    <a:bodyPr/>
                    <a:lstStyle/>
                    <a:p>
                      <a:pPr algn="l" fontAlgn="ctr"/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600" u="none" strike="noStrike" dirty="0">
                          <a:effectLst/>
                        </a:rPr>
                        <a:t>Female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30.8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>
                          <a:effectLst/>
                        </a:rPr>
                        <a:t>30.3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29.5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29.7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30.3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29.3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0.993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8445">
                <a:tc>
                  <a:txBody>
                    <a:bodyPr/>
                    <a:lstStyle/>
                    <a:p>
                      <a:pPr algn="l" fontAlgn="ctr"/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 dirty="0">
                          <a:effectLst/>
                        </a:rPr>
                        <a:t> 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(30.5, 31.1)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(30.1, 30.6)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(29.3, 29.8)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(29.5, 29.8)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(30.1, 30.4)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(29.2, 29.5)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(0.991</a:t>
                      </a:r>
                      <a:r>
                        <a:rPr lang="en-NZ" sz="1400" u="none" strike="noStrike" dirty="0" smtClean="0">
                          <a:effectLst/>
                        </a:rPr>
                        <a:t>, 0.995</a:t>
                      </a:r>
                      <a:r>
                        <a:rPr lang="en-NZ" sz="1400" u="none" strike="noStrike" dirty="0">
                          <a:effectLst/>
                        </a:rPr>
                        <a:t>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6308">
                <a:tc>
                  <a:txBody>
                    <a:bodyPr/>
                    <a:lstStyle/>
                    <a:p>
                      <a:pPr algn="l" fontAlgn="ctr"/>
                      <a:r>
                        <a:rPr lang="en-N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Obesity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600" u="none" strike="noStrike" dirty="0">
                          <a:effectLst/>
                        </a:rPr>
                        <a:t>Male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19.6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18.5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17.9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17.4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17.6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17.1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0.976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4672">
                <a:tc>
                  <a:txBody>
                    <a:bodyPr/>
                    <a:lstStyle/>
                    <a:p>
                      <a:pPr algn="l" fontAlgn="ctr"/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 dirty="0">
                          <a:effectLst/>
                        </a:rPr>
                        <a:t> 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(19.3, 19.8)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(18.2, 18.7)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(17.7, 18.1)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(17.3, 17.5)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(17.5, 17.8)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(16.9, 17.2)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(0.974</a:t>
                      </a:r>
                      <a:r>
                        <a:rPr lang="en-NZ" sz="1400" u="none" strike="noStrike" dirty="0" smtClean="0">
                          <a:effectLst/>
                        </a:rPr>
                        <a:t>, 0.978</a:t>
                      </a:r>
                      <a:r>
                        <a:rPr lang="en-NZ" sz="1400" u="none" strike="noStrike" dirty="0">
                          <a:effectLst/>
                        </a:rPr>
                        <a:t>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6308">
                <a:tc>
                  <a:txBody>
                    <a:bodyPr/>
                    <a:lstStyle/>
                    <a:p>
                      <a:pPr algn="l" fontAlgn="ctr"/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600" u="none" strike="noStrike">
                          <a:effectLst/>
                        </a:rPr>
                        <a:t>Female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14.1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13.5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>
                          <a:effectLst/>
                        </a:rPr>
                        <a:t>13.1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 smtClean="0">
                          <a:effectLst/>
                        </a:rPr>
                        <a:t>13.0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>
                          <a:effectLst/>
                        </a:rPr>
                        <a:t>13.2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12.5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0.982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8989">
                <a:tc>
                  <a:txBody>
                    <a:bodyPr/>
                    <a:lstStyle/>
                    <a:p>
                      <a:pPr algn="l" fontAlgn="ctr"/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 dirty="0">
                          <a:effectLst/>
                        </a:rPr>
                        <a:t> 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(13.9, 14.3)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(13.3, 13.7)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(12.9, 13.3)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(12.9, 13.1)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(13.1, 13.3)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(12.4, 12.7)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(0.979</a:t>
                      </a:r>
                      <a:r>
                        <a:rPr lang="en-NZ" sz="1400" u="none" strike="noStrike" dirty="0" smtClean="0">
                          <a:effectLst/>
                        </a:rPr>
                        <a:t>, 0.985</a:t>
                      </a:r>
                      <a:r>
                        <a:rPr lang="en-NZ" sz="1400" u="none" strike="noStrike" dirty="0">
                          <a:effectLst/>
                        </a:rPr>
                        <a:t>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6308">
                <a:tc>
                  <a:txBody>
                    <a:bodyPr/>
                    <a:lstStyle/>
                    <a:p>
                      <a:pPr algn="l" fontAlgn="ctr"/>
                      <a:r>
                        <a:rPr lang="en-N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Extreme Obesity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600" u="none" strike="noStrike" dirty="0">
                          <a:effectLst/>
                        </a:rPr>
                        <a:t>Male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 smtClean="0">
                          <a:effectLst/>
                        </a:rPr>
                        <a:t>4.0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 smtClean="0">
                          <a:effectLst/>
                        </a:rPr>
                        <a:t>4.0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 smtClean="0">
                          <a:effectLst/>
                        </a:rPr>
                        <a:t>3.7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 smtClean="0">
                          <a:effectLst/>
                        </a:rPr>
                        <a:t>3.7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 smtClean="0">
                          <a:effectLst/>
                        </a:rPr>
                        <a:t>3.4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 smtClean="0">
                          <a:effectLst/>
                        </a:rPr>
                        <a:t>3.2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0.957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3719">
                <a:tc>
                  <a:txBody>
                    <a:bodyPr/>
                    <a:lstStyle/>
                    <a:p>
                      <a:pPr algn="l" fontAlgn="ctr"/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 dirty="0">
                          <a:effectLst/>
                        </a:rPr>
                        <a:t> 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(3.9, 4.1)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(3.9, 4.1)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(3.6, 3.8)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(3.7, 3.8)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(3.4, 3.5)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(3.2, 3.3)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(0.952</a:t>
                      </a:r>
                      <a:r>
                        <a:rPr lang="en-NZ" sz="1400" u="none" strike="noStrike" dirty="0" smtClean="0">
                          <a:effectLst/>
                        </a:rPr>
                        <a:t>, 0.962</a:t>
                      </a:r>
                      <a:r>
                        <a:rPr lang="en-NZ" sz="1400" u="none" strike="noStrike" dirty="0">
                          <a:effectLst/>
                        </a:rPr>
                        <a:t>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6308">
                <a:tc>
                  <a:txBody>
                    <a:bodyPr/>
                    <a:lstStyle/>
                    <a:p>
                      <a:pPr algn="l" fontAlgn="ctr"/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600" u="none" strike="noStrike" dirty="0">
                          <a:effectLst/>
                        </a:rPr>
                        <a:t>Female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 smtClean="0">
                          <a:effectLst/>
                        </a:rPr>
                        <a:t>2.9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 smtClean="0">
                          <a:effectLst/>
                        </a:rPr>
                        <a:t>2.8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 smtClean="0">
                          <a:effectLst/>
                        </a:rPr>
                        <a:t>2.7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 smtClean="0">
                          <a:effectLst/>
                        </a:rPr>
                        <a:t>2.7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 smtClean="0">
                          <a:effectLst/>
                        </a:rPr>
                        <a:t>2.6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 smtClean="0">
                          <a:effectLst/>
                        </a:rPr>
                        <a:t>2.6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0.978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301">
                <a:tc>
                  <a:txBody>
                    <a:bodyPr/>
                    <a:lstStyle/>
                    <a:p>
                      <a:pPr algn="l" fontAlgn="ctr"/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 dirty="0">
                          <a:effectLst/>
                        </a:rPr>
                        <a:t> 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(2.8, 3.0)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(2.7, 2.9)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(2.6, 2.8)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(2.6, 2.7)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(2.6, 2.7)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(2.5, 2.6)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(0.972</a:t>
                      </a:r>
                      <a:r>
                        <a:rPr lang="en-NZ" sz="1400" u="none" strike="noStrike" dirty="0" smtClean="0">
                          <a:effectLst/>
                        </a:rPr>
                        <a:t>, 0.984</a:t>
                      </a:r>
                      <a:r>
                        <a:rPr lang="en-NZ" sz="1400" u="none" strike="noStrike" dirty="0">
                          <a:effectLst/>
                        </a:rPr>
                        <a:t>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489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Results: Major Ethnic Groups - Overweight</a:t>
            </a:r>
            <a:endParaRPr lang="en-N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690099"/>
              </p:ext>
            </p:extLst>
          </p:nvPr>
        </p:nvGraphicFramePr>
        <p:xfrm>
          <a:off x="80544" y="2309090"/>
          <a:ext cx="7844255" cy="368531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083238"/>
                <a:gridCol w="988354"/>
                <a:gridCol w="933236"/>
                <a:gridCol w="933236"/>
                <a:gridCol w="933236"/>
                <a:gridCol w="933236"/>
                <a:gridCol w="933236"/>
                <a:gridCol w="1106483"/>
              </a:tblGrid>
              <a:tr h="277378"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2010/</a:t>
                      </a:r>
                      <a:endParaRPr lang="en-N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2011/</a:t>
                      </a:r>
                      <a:endParaRPr lang="en-N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2012/</a:t>
                      </a:r>
                      <a:endParaRPr lang="en-N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2013/</a:t>
                      </a:r>
                      <a:endParaRPr lang="en-N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2014/</a:t>
                      </a:r>
                      <a:endParaRPr lang="en-N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>
                          <a:effectLst/>
                        </a:rPr>
                        <a:t>2015/</a:t>
                      </a:r>
                      <a:endParaRPr lang="en-N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Trend</a:t>
                      </a:r>
                      <a:endParaRPr lang="en-N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</a:tr>
              <a:tr h="277378"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>
                          <a:effectLst/>
                        </a:rPr>
                        <a:t>2011</a:t>
                      </a:r>
                      <a:endParaRPr lang="en-N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2012</a:t>
                      </a:r>
                      <a:endParaRPr lang="en-N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2013</a:t>
                      </a:r>
                      <a:endParaRPr lang="en-N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2014</a:t>
                      </a:r>
                      <a:endParaRPr lang="en-N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2015</a:t>
                      </a:r>
                      <a:endParaRPr lang="en-N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2016</a:t>
                      </a:r>
                      <a:endParaRPr lang="en-N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(RR)</a:t>
                      </a:r>
                      <a:endParaRPr lang="en-N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</a:tr>
              <a:tr h="546597">
                <a:tc>
                  <a:txBody>
                    <a:bodyPr/>
                    <a:lstStyle/>
                    <a:p>
                      <a:pPr algn="l" fontAlgn="ctr"/>
                      <a:r>
                        <a:rPr lang="en-NZ" sz="1600" u="none" strike="noStrike">
                          <a:effectLst/>
                        </a:rPr>
                        <a:t>European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32.2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31.7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30.8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30.4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31.3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30.8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0.993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6836">
                <a:tc>
                  <a:txBody>
                    <a:bodyPr/>
                    <a:lstStyle/>
                    <a:p>
                      <a:pPr algn="l" fontAlgn="ctr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(32.0, 32.5)</a:t>
                      </a:r>
                      <a:endParaRPr lang="en-N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(31.5, 31.9)</a:t>
                      </a:r>
                      <a:endParaRPr lang="en-N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(30.5, 31.0)</a:t>
                      </a:r>
                      <a:endParaRPr lang="en-N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(30.3, 30.6)</a:t>
                      </a:r>
                      <a:endParaRPr lang="en-N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(31.2, 31.5)</a:t>
                      </a:r>
                      <a:endParaRPr lang="en-N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(30.7, 31.0)</a:t>
                      </a:r>
                      <a:endParaRPr lang="en-N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(0.991,0.994)</a:t>
                      </a:r>
                      <a:endParaRPr lang="en-N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721">
                <a:tc>
                  <a:txBody>
                    <a:bodyPr/>
                    <a:lstStyle/>
                    <a:p>
                      <a:pPr algn="l" fontAlgn="ctr"/>
                      <a:r>
                        <a:rPr lang="en-NZ" sz="1600" u="none" strike="noStrike">
                          <a:effectLst/>
                        </a:rPr>
                        <a:t>Māori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42.2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42.0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41.6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41.4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41.9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41.1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0.996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7378">
                <a:tc>
                  <a:txBody>
                    <a:bodyPr/>
                    <a:lstStyle/>
                    <a:p>
                      <a:pPr algn="l" fontAlgn="ctr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(41.8, 42.6)</a:t>
                      </a:r>
                      <a:endParaRPr lang="en-N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(41.6, 42.4)</a:t>
                      </a:r>
                      <a:endParaRPr lang="en-N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(41.2, 42.0)</a:t>
                      </a:r>
                      <a:endParaRPr lang="en-N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(41.1, 41.6)</a:t>
                      </a:r>
                      <a:endParaRPr lang="en-N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(41.6, 42.1)</a:t>
                      </a:r>
                      <a:endParaRPr lang="en-N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(40.9, 41.3)</a:t>
                      </a:r>
                      <a:endParaRPr lang="en-N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(0.994,0.998)</a:t>
                      </a:r>
                      <a:endParaRPr lang="en-N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4378">
                <a:tc>
                  <a:txBody>
                    <a:bodyPr/>
                    <a:lstStyle/>
                    <a:p>
                      <a:pPr algn="l" fontAlgn="ctr"/>
                      <a:r>
                        <a:rPr lang="en-NZ" sz="1600" u="none" strike="noStrike" dirty="0" smtClean="0">
                          <a:effectLst/>
                        </a:rPr>
                        <a:t>Pacific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55.4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54.0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54.6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54.8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53.4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52.4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0.991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7378">
                <a:tc>
                  <a:txBody>
                    <a:bodyPr/>
                    <a:lstStyle/>
                    <a:p>
                      <a:pPr algn="l" fontAlgn="ctr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(54.7, 56.0)</a:t>
                      </a:r>
                      <a:endParaRPr lang="en-N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(53.5, 54.5)</a:t>
                      </a:r>
                      <a:endParaRPr lang="en-N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(54.1, 55.1)</a:t>
                      </a:r>
                      <a:endParaRPr lang="en-N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(54.5, 55.2)</a:t>
                      </a:r>
                      <a:endParaRPr lang="en-N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(53.1, 53.7)</a:t>
                      </a:r>
                      <a:endParaRPr lang="en-N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(52.1, 52.7)</a:t>
                      </a:r>
                      <a:endParaRPr lang="en-N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(0.989,0.993)</a:t>
                      </a:r>
                      <a:endParaRPr lang="en-N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3789">
                <a:tc>
                  <a:txBody>
                    <a:bodyPr/>
                    <a:lstStyle/>
                    <a:p>
                      <a:pPr algn="l" fontAlgn="ctr"/>
                      <a:r>
                        <a:rPr lang="en-NZ" sz="1600" u="none" strike="noStrike" dirty="0">
                          <a:effectLst/>
                        </a:rPr>
                        <a:t>Asian 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22.8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23.0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21.0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21.4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20.8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20.4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0.977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7378">
                <a:tc>
                  <a:txBody>
                    <a:bodyPr/>
                    <a:lstStyle/>
                    <a:p>
                      <a:pPr algn="l" fontAlgn="ctr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(22.2, 23.4)</a:t>
                      </a:r>
                      <a:endParaRPr lang="en-N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(22.5, 23.5)</a:t>
                      </a:r>
                      <a:endParaRPr lang="en-N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(20.5, 21.4)</a:t>
                      </a:r>
                      <a:endParaRPr lang="en-N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(21.1, 21.7)</a:t>
                      </a:r>
                      <a:endParaRPr lang="en-N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(20.6, 21.1)</a:t>
                      </a:r>
                      <a:endParaRPr lang="en-N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(20.2, 20.6)</a:t>
                      </a:r>
                      <a:endParaRPr lang="en-N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(0.973,0.981)</a:t>
                      </a:r>
                      <a:endParaRPr lang="en-N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721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u="none" strike="noStrike" dirty="0">
                          <a:effectLst/>
                        </a:rPr>
                        <a:t>overall</a:t>
                      </a:r>
                      <a:endParaRPr lang="en-N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35.0</a:t>
                      </a:r>
                      <a:endParaRPr lang="en-N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34.3</a:t>
                      </a:r>
                      <a:endParaRPr lang="en-N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33.5</a:t>
                      </a:r>
                      <a:endParaRPr lang="en-N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33.3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33.6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32.8</a:t>
                      </a:r>
                      <a:endParaRPr lang="en-N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0.989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</a:tr>
              <a:tr h="277378"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(34.8, 35.2)</a:t>
                      </a:r>
                      <a:endParaRPr lang="en-N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(34.1, 34.5)</a:t>
                      </a:r>
                      <a:endParaRPr lang="en-N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(33.3, 33.7)</a:t>
                      </a:r>
                      <a:endParaRPr lang="en-N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(33.2, 33.4)</a:t>
                      </a:r>
                      <a:endParaRPr lang="en-N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(33.5, 33.7)</a:t>
                      </a:r>
                      <a:endParaRPr lang="en-N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(32.7, 33.0)</a:t>
                      </a:r>
                      <a:endParaRPr lang="en-N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(0.988,0.990)</a:t>
                      </a:r>
                      <a:endParaRPr lang="en-N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" name="Rounded Rectangular Callout 3"/>
          <p:cNvSpPr/>
          <p:nvPr/>
        </p:nvSpPr>
        <p:spPr>
          <a:xfrm>
            <a:off x="8132619" y="2309090"/>
            <a:ext cx="3805382" cy="1975040"/>
          </a:xfrm>
          <a:prstGeom prst="wedgeRoundRectCallout">
            <a:avLst>
              <a:gd name="adj1" fmla="val -48296"/>
              <a:gd name="adj2" fmla="val 692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dirty="0" smtClean="0">
                <a:solidFill>
                  <a:schemeClr val="bg1"/>
                </a:solidFill>
              </a:rPr>
              <a:t>Decreasing trends in overweight for all ethnic groups. </a:t>
            </a:r>
            <a:r>
              <a:rPr lang="en-NZ" dirty="0" smtClean="0"/>
              <a:t>Relative to the initial prevalence, Asian children experienced the largest decrease in prevalence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8061598" y="5255481"/>
            <a:ext cx="3551068" cy="949911"/>
          </a:xfrm>
          <a:prstGeom prst="leftArrow">
            <a:avLst>
              <a:gd name="adj1" fmla="val 63084"/>
              <a:gd name="adj2" fmla="val 696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COMPARE TO TOTAL POPULATION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03563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Results: Major Ethnic Groups - Obese</a:t>
            </a:r>
            <a:endParaRPr lang="en-N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664662"/>
              </p:ext>
            </p:extLst>
          </p:nvPr>
        </p:nvGraphicFramePr>
        <p:xfrm>
          <a:off x="4304146" y="2367450"/>
          <a:ext cx="7740071" cy="335909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043709"/>
                <a:gridCol w="847425"/>
                <a:gridCol w="945567"/>
                <a:gridCol w="945567"/>
                <a:gridCol w="945567"/>
                <a:gridCol w="945567"/>
                <a:gridCol w="945567"/>
                <a:gridCol w="1121102"/>
              </a:tblGrid>
              <a:tr h="292743"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2010/</a:t>
                      </a:r>
                      <a:endParaRPr lang="en-N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2011/</a:t>
                      </a:r>
                      <a:endParaRPr lang="en-N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2012/</a:t>
                      </a:r>
                      <a:endParaRPr lang="en-N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2013/</a:t>
                      </a:r>
                      <a:endParaRPr lang="en-N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2014/</a:t>
                      </a:r>
                      <a:endParaRPr lang="en-N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2015/</a:t>
                      </a:r>
                      <a:endParaRPr lang="en-N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Trend</a:t>
                      </a:r>
                      <a:endParaRPr lang="en-N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</a:tr>
              <a:tr h="292743"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>
                          <a:effectLst/>
                        </a:rPr>
                        <a:t>2011</a:t>
                      </a:r>
                      <a:endParaRPr lang="en-N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2012</a:t>
                      </a:r>
                      <a:endParaRPr lang="en-N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2013</a:t>
                      </a:r>
                      <a:endParaRPr lang="en-N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2014</a:t>
                      </a:r>
                      <a:endParaRPr lang="en-N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2015</a:t>
                      </a:r>
                      <a:endParaRPr lang="en-N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2016</a:t>
                      </a:r>
                      <a:endParaRPr lang="en-N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(RR)</a:t>
                      </a:r>
                      <a:endParaRPr lang="en-N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algn="l" fontAlgn="ctr"/>
                      <a:r>
                        <a:rPr lang="en-NZ" sz="1600" u="none" strike="noStrike">
                          <a:effectLst/>
                        </a:rPr>
                        <a:t>European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14.2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13.5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633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>
                          <a:effectLst/>
                        </a:rPr>
                        <a:t>12.8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633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>
                          <a:effectLst/>
                        </a:rPr>
                        <a:t>12.5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633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>
                          <a:effectLst/>
                        </a:rPr>
                        <a:t>13.2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633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>
                          <a:effectLst/>
                        </a:rPr>
                        <a:t>12.7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0.983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2515">
                <a:tc>
                  <a:txBody>
                    <a:bodyPr/>
                    <a:lstStyle/>
                    <a:p>
                      <a:pPr algn="l" fontAlgn="ctr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u="none" strike="noStrike" dirty="0">
                          <a:effectLst/>
                        </a:rPr>
                        <a:t>(14.0, 14.3)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u="none" strike="noStrike" dirty="0">
                          <a:effectLst/>
                        </a:rPr>
                        <a:t>(13.3, 13.6)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633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u="none" strike="noStrike" dirty="0">
                          <a:effectLst/>
                        </a:rPr>
                        <a:t>(12.6, 13.0)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633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u="none" strike="noStrike" dirty="0">
                          <a:effectLst/>
                        </a:rPr>
                        <a:t>(12.4, 12.6)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633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u="none" strike="noStrike" dirty="0">
                          <a:effectLst/>
                        </a:rPr>
                        <a:t>(13.1, 13.3)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633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u="none" strike="noStrike" dirty="0">
                          <a:effectLst/>
                        </a:rPr>
                        <a:t>(12.6, 12.8)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u="none" strike="noStrike" dirty="0">
                          <a:effectLst/>
                        </a:rPr>
                        <a:t>(0.981,0.985)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algn="l" fontAlgn="ctr"/>
                      <a:r>
                        <a:rPr lang="en-NZ" sz="1600" u="none" strike="noStrike">
                          <a:effectLst/>
                        </a:rPr>
                        <a:t>Māori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22.2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>
                          <a:effectLst/>
                        </a:rPr>
                        <a:t>20.9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633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 smtClean="0">
                          <a:effectLst/>
                        </a:rPr>
                        <a:t>21.0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633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>
                          <a:effectLst/>
                        </a:rPr>
                        <a:t>20.4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633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>
                          <a:effectLst/>
                        </a:rPr>
                        <a:t>20.9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633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 smtClean="0">
                          <a:effectLst/>
                        </a:rPr>
                        <a:t>20.0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0.985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2127">
                <a:tc>
                  <a:txBody>
                    <a:bodyPr/>
                    <a:lstStyle/>
                    <a:p>
                      <a:pPr algn="l" fontAlgn="ctr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u="none" strike="noStrike" dirty="0">
                          <a:effectLst/>
                        </a:rPr>
                        <a:t>(21.8, 22.6)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u="none" strike="noStrike" dirty="0">
                          <a:effectLst/>
                        </a:rPr>
                        <a:t>(20.6, 21.2)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633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u="none" strike="noStrike" dirty="0">
                          <a:effectLst/>
                        </a:rPr>
                        <a:t>(20.6, 21.3)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633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u="none" strike="noStrike" dirty="0">
                          <a:effectLst/>
                        </a:rPr>
                        <a:t>(20.3, 20.6)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633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u="none" strike="noStrike" dirty="0">
                          <a:effectLst/>
                        </a:rPr>
                        <a:t>(20.7, 21.1)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633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u="none" strike="noStrike" dirty="0">
                          <a:effectLst/>
                        </a:rPr>
                        <a:t>(19.8, 20.2)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u="none" strike="noStrike" dirty="0">
                          <a:effectLst/>
                        </a:rPr>
                        <a:t>(0.982,0.988)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1237">
                <a:tc>
                  <a:txBody>
                    <a:bodyPr/>
                    <a:lstStyle/>
                    <a:p>
                      <a:pPr algn="l" fontAlgn="ctr"/>
                      <a:r>
                        <a:rPr lang="en-NZ" sz="1600" u="none" strike="noStrike" dirty="0" smtClean="0">
                          <a:effectLst/>
                        </a:rPr>
                        <a:t>Pacific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33.5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31.8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633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32.9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633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31.8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633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30.1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633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30.2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 smtClean="0">
                          <a:effectLst/>
                        </a:rPr>
                        <a:t>0.980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2127">
                <a:tc>
                  <a:txBody>
                    <a:bodyPr/>
                    <a:lstStyle/>
                    <a:p>
                      <a:pPr algn="l" fontAlgn="ctr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u="none" strike="noStrike" dirty="0">
                          <a:effectLst/>
                        </a:rPr>
                        <a:t>(32.8, 34.1)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u="none" strike="noStrike" dirty="0">
                          <a:effectLst/>
                        </a:rPr>
                        <a:t>(31.3, 32.3)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633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u="none" strike="noStrike" dirty="0">
                          <a:effectLst/>
                        </a:rPr>
                        <a:t>(32.4, 33.4)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633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u="none" strike="noStrike" dirty="0">
                          <a:effectLst/>
                        </a:rPr>
                        <a:t>(31.5, 32.1)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633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u="none" strike="noStrike" dirty="0">
                          <a:effectLst/>
                        </a:rPr>
                        <a:t>(29.9, 30.4)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633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u="none" strike="noStrike" dirty="0">
                          <a:effectLst/>
                        </a:rPr>
                        <a:t>(29.9, 30.5)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u="none" strike="noStrike" dirty="0">
                          <a:effectLst/>
                        </a:rPr>
                        <a:t>(0.977,0.983)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0616">
                <a:tc>
                  <a:txBody>
                    <a:bodyPr/>
                    <a:lstStyle/>
                    <a:p>
                      <a:pPr algn="l" fontAlgn="ctr"/>
                      <a:r>
                        <a:rPr lang="en-NZ" sz="1600" u="none" strike="noStrike" dirty="0">
                          <a:effectLst/>
                        </a:rPr>
                        <a:t>Asian 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10.9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10.8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633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10.3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633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9.3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633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8.8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633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8.1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0.938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2127">
                <a:tc>
                  <a:txBody>
                    <a:bodyPr/>
                    <a:lstStyle/>
                    <a:p>
                      <a:pPr algn="l" fontAlgn="ctr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u="none" strike="noStrike" dirty="0">
                          <a:effectLst/>
                        </a:rPr>
                        <a:t>(10.4, 11.3)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u="none" strike="noStrike" dirty="0">
                          <a:effectLst/>
                        </a:rPr>
                        <a:t>(10.5, 11.2)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633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u="none" strike="noStrike" dirty="0">
                          <a:effectLst/>
                        </a:rPr>
                        <a:t>(9.9, 10.6)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633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u="none" strike="noStrike" dirty="0">
                          <a:effectLst/>
                        </a:rPr>
                        <a:t>(9.1, 9.5)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633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u="none" strike="noStrike" dirty="0">
                          <a:effectLst/>
                        </a:rPr>
                        <a:t>(8.7, 9.0)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633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u="none" strike="noStrike" dirty="0">
                          <a:effectLst/>
                        </a:rPr>
                        <a:t>(7.9, 8.3)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u="none" strike="noStrike" dirty="0">
                          <a:effectLst/>
                        </a:rPr>
                        <a:t>(0.932,0.944)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1" marR="5531" marT="5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2743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u="none" strike="noStrike" dirty="0">
                          <a:effectLst/>
                        </a:rPr>
                        <a:t>overall</a:t>
                      </a:r>
                      <a:endParaRPr lang="en-N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Z" sz="1600" u="none" strike="noStrike" dirty="0" smtClean="0">
                          <a:effectLst/>
                          <a:latin typeface="+mn-lt"/>
                        </a:rPr>
                        <a:t>16.9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Z" sz="1600" u="none" strike="noStrike" smtClean="0">
                          <a:effectLst/>
                          <a:latin typeface="+mn-lt"/>
                        </a:rPr>
                        <a:t>16.1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Z" sz="1600" u="none" strike="noStrike" dirty="0" smtClean="0">
                          <a:effectLst/>
                          <a:latin typeface="+mn-lt"/>
                        </a:rPr>
                        <a:t>15.6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Z" sz="1600" u="none" strike="noStrike" smtClean="0">
                          <a:effectLst/>
                          <a:latin typeface="+mn-lt"/>
                        </a:rPr>
                        <a:t>15.3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Z" sz="1600" u="none" strike="noStrike" smtClean="0">
                          <a:effectLst/>
                          <a:latin typeface="+mn-lt"/>
                        </a:rPr>
                        <a:t>15.5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Z" sz="1600" u="none" strike="noStrike" smtClean="0">
                          <a:effectLst/>
                          <a:latin typeface="+mn-lt"/>
                        </a:rPr>
                        <a:t>14.9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Z" sz="1600" u="none" strike="noStrike" smtClean="0">
                          <a:effectLst/>
                          <a:latin typeface="+mn-lt"/>
                        </a:rPr>
                        <a:t>0.979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1" marB="0" anchor="ctr">
                    <a:solidFill>
                      <a:schemeClr val="accent1"/>
                    </a:solidFill>
                  </a:tcPr>
                </a:tc>
              </a:tr>
              <a:tr h="292743"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 smtClean="0">
                          <a:effectLst/>
                          <a:latin typeface="+mn-lt"/>
                        </a:rPr>
                        <a:t>(16.7, 17.0)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 smtClean="0">
                          <a:effectLst/>
                          <a:latin typeface="+mn-lt"/>
                        </a:rPr>
                        <a:t>(15.9, 16.2)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 smtClean="0">
                          <a:effectLst/>
                          <a:latin typeface="+mn-lt"/>
                        </a:rPr>
                        <a:t>(15.4, 15.7)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 smtClean="0">
                          <a:effectLst/>
                          <a:latin typeface="+mn-lt"/>
                        </a:rPr>
                        <a:t>(15.2, 15.4)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 smtClean="0">
                          <a:effectLst/>
                          <a:latin typeface="+mn-lt"/>
                        </a:rPr>
                        <a:t>(15.4, 15.6)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100" u="none" strike="noStrike" smtClean="0">
                          <a:effectLst/>
                          <a:latin typeface="+mn-lt"/>
                        </a:rPr>
                        <a:t>(14.8, 14.9)</a:t>
                      </a:r>
                      <a:endParaRPr lang="en-N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(0.977,0.980)</a:t>
                      </a:r>
                      <a:endParaRPr lang="en-NZ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154528" y="2351918"/>
            <a:ext cx="3805382" cy="2903573"/>
          </a:xfrm>
          <a:prstGeom prst="wedgeRoundRectCallout">
            <a:avLst>
              <a:gd name="adj1" fmla="val 50490"/>
              <a:gd name="adj2" fmla="val 748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dirty="0" smtClean="0"/>
              <a:t>Largest relative decrease for Asian children. </a:t>
            </a:r>
            <a:r>
              <a:rPr lang="en-NZ" dirty="0"/>
              <a:t>Changes in </a:t>
            </a:r>
            <a:r>
              <a:rPr lang="en-NZ" dirty="0" smtClean="0"/>
              <a:t>obesity </a:t>
            </a:r>
            <a:r>
              <a:rPr lang="en-NZ" dirty="0"/>
              <a:t>prevalence </a:t>
            </a:r>
            <a:r>
              <a:rPr lang="en-NZ" dirty="0" smtClean="0"/>
              <a:t>largest </a:t>
            </a:r>
            <a:r>
              <a:rPr lang="en-NZ" dirty="0"/>
              <a:t>for Pacific (3.3 [2.4-4.2] percentage points) and Asian (2.8 [2.1-3.5] percentage </a:t>
            </a:r>
            <a:r>
              <a:rPr lang="en-NZ" dirty="0" smtClean="0"/>
              <a:t>points) </a:t>
            </a:r>
            <a:r>
              <a:rPr lang="en-NZ" dirty="0"/>
              <a:t>children, </a:t>
            </a:r>
            <a:r>
              <a:rPr lang="en-NZ" dirty="0" smtClean="0"/>
              <a:t>compared </a:t>
            </a:r>
            <a:r>
              <a:rPr lang="en-NZ" dirty="0"/>
              <a:t>to the overall population.  </a:t>
            </a:r>
          </a:p>
          <a:p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62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Results: Major Ethnic Groups – Extreme obesity</a:t>
            </a:r>
            <a:endParaRPr lang="en-N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329769"/>
              </p:ext>
            </p:extLst>
          </p:nvPr>
        </p:nvGraphicFramePr>
        <p:xfrm>
          <a:off x="505418" y="2423812"/>
          <a:ext cx="8379967" cy="357058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023740"/>
                <a:gridCol w="1023740"/>
                <a:gridCol w="1023740"/>
                <a:gridCol w="1023740"/>
                <a:gridCol w="1023740"/>
                <a:gridCol w="1023740"/>
                <a:gridCol w="1023740"/>
                <a:gridCol w="1213787"/>
              </a:tblGrid>
              <a:tr h="313395"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  <a:latin typeface="+mn-lt"/>
                        </a:rPr>
                        <a:t>2010/</a:t>
                      </a:r>
                      <a:endParaRPr lang="en-NZ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  <a:latin typeface="+mn-lt"/>
                        </a:rPr>
                        <a:t>2011/</a:t>
                      </a:r>
                      <a:endParaRPr lang="en-NZ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  <a:latin typeface="+mn-lt"/>
                        </a:rPr>
                        <a:t>2012/</a:t>
                      </a:r>
                      <a:endParaRPr lang="en-NZ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  <a:latin typeface="+mn-lt"/>
                        </a:rPr>
                        <a:t>2013/</a:t>
                      </a:r>
                      <a:endParaRPr lang="en-NZ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  <a:latin typeface="+mn-lt"/>
                        </a:rPr>
                        <a:t>2014/</a:t>
                      </a:r>
                      <a:endParaRPr lang="en-NZ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>
                          <a:effectLst/>
                          <a:latin typeface="+mn-lt"/>
                        </a:rPr>
                        <a:t>2015/</a:t>
                      </a:r>
                      <a:endParaRPr lang="en-NZ" sz="1600" b="0" i="0" u="none" strike="noStrike">
                        <a:effectLst/>
                        <a:latin typeface="+mn-lt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  <a:latin typeface="+mn-lt"/>
                        </a:rPr>
                        <a:t>Trend</a:t>
                      </a:r>
                      <a:endParaRPr lang="en-NZ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</a:tr>
              <a:tr h="313395"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>
                        <a:effectLst/>
                        <a:latin typeface="+mn-lt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>
                          <a:effectLst/>
                          <a:latin typeface="+mn-lt"/>
                        </a:rPr>
                        <a:t>2011</a:t>
                      </a:r>
                      <a:endParaRPr lang="en-NZ" sz="1600" b="0" i="0" u="none" strike="noStrike">
                        <a:effectLst/>
                        <a:latin typeface="+mn-lt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  <a:latin typeface="+mn-lt"/>
                        </a:rPr>
                        <a:t>2012</a:t>
                      </a:r>
                      <a:endParaRPr lang="en-NZ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  <a:latin typeface="+mn-lt"/>
                        </a:rPr>
                        <a:t>2013</a:t>
                      </a:r>
                      <a:endParaRPr lang="en-NZ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  <a:latin typeface="+mn-lt"/>
                        </a:rPr>
                        <a:t>2014</a:t>
                      </a:r>
                      <a:endParaRPr lang="en-NZ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  <a:latin typeface="+mn-lt"/>
                        </a:rPr>
                        <a:t>2015</a:t>
                      </a:r>
                      <a:endParaRPr lang="en-NZ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  <a:latin typeface="+mn-lt"/>
                        </a:rPr>
                        <a:t>2016</a:t>
                      </a:r>
                      <a:endParaRPr lang="en-NZ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  <a:latin typeface="+mn-lt"/>
                        </a:rPr>
                        <a:t>(RR)</a:t>
                      </a:r>
                      <a:endParaRPr lang="en-NZ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</a:tr>
              <a:tr h="318415">
                <a:tc>
                  <a:txBody>
                    <a:bodyPr/>
                    <a:lstStyle/>
                    <a:p>
                      <a:pPr algn="l" fontAlgn="ctr"/>
                      <a:r>
                        <a:rPr lang="en-NZ" sz="1600" u="none" strike="noStrike" dirty="0">
                          <a:effectLst/>
                          <a:latin typeface="+mn-lt"/>
                        </a:rPr>
                        <a:t>European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</a:t>
                      </a:r>
                    </a:p>
                  </a:txBody>
                  <a:tcPr marL="8313" marR="8313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</a:t>
                      </a:r>
                    </a:p>
                  </a:txBody>
                  <a:tcPr marL="8313" marR="8313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</a:t>
                      </a:r>
                    </a:p>
                  </a:txBody>
                  <a:tcPr marL="8313" marR="8313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0.976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1804">
                <a:tc>
                  <a:txBody>
                    <a:bodyPr/>
                    <a:lstStyle/>
                    <a:p>
                      <a:pPr algn="l" fontAlgn="ctr"/>
                      <a:r>
                        <a:rPr lang="en-NZ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(2.2, 2.3)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(2.1, 2.3)</a:t>
                      </a:r>
                    </a:p>
                  </a:txBody>
                  <a:tcPr marL="8313" marR="8313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(2.0, 2.2)</a:t>
                      </a:r>
                    </a:p>
                  </a:txBody>
                  <a:tcPr marL="8313" marR="8313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(2.1, 2.2)</a:t>
                      </a:r>
                    </a:p>
                  </a:txBody>
                  <a:tcPr marL="8313" marR="8313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(2.0, 2.0)</a:t>
                      </a:r>
                    </a:p>
                  </a:txBody>
                  <a:tcPr marL="8313" marR="8313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(2.0, 2.1)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(0.97,0.982)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8415">
                <a:tc>
                  <a:txBody>
                    <a:bodyPr/>
                    <a:lstStyle/>
                    <a:p>
                      <a:pPr algn="l" fontAlgn="ctr"/>
                      <a:r>
                        <a:rPr lang="en-NZ" sz="1600" u="none" strike="noStrike">
                          <a:effectLst/>
                          <a:latin typeface="+mn-lt"/>
                        </a:rPr>
                        <a:t>Māori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</a:t>
                      </a:r>
                    </a:p>
                  </a:txBody>
                  <a:tcPr marL="8313" marR="8313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4.6</a:t>
                      </a:r>
                    </a:p>
                  </a:txBody>
                  <a:tcPr marL="8313" marR="8313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</a:t>
                      </a:r>
                    </a:p>
                  </a:txBody>
                  <a:tcPr marL="8313" marR="8313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</a:t>
                      </a:r>
                    </a:p>
                  </a:txBody>
                  <a:tcPr marL="8313" marR="8313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0.970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1804">
                <a:tc>
                  <a:txBody>
                    <a:bodyPr/>
                    <a:lstStyle/>
                    <a:p>
                      <a:pPr algn="l" fontAlgn="ctr"/>
                      <a:r>
                        <a:rPr lang="en-NZ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(4.8, 5.1)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(4.5, 4.9)</a:t>
                      </a:r>
                    </a:p>
                  </a:txBody>
                  <a:tcPr marL="8313" marR="8313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(4.5, 4.8)</a:t>
                      </a:r>
                    </a:p>
                  </a:txBody>
                  <a:tcPr marL="8313" marR="8313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(4.2, 4.4)</a:t>
                      </a:r>
                    </a:p>
                  </a:txBody>
                  <a:tcPr marL="8313" marR="8313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(4.4, 4.6)</a:t>
                      </a:r>
                    </a:p>
                  </a:txBody>
                  <a:tcPr marL="8313" marR="8313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(4.1, 4.3)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(0.963,0.976)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3236">
                <a:tc>
                  <a:txBody>
                    <a:bodyPr/>
                    <a:lstStyle/>
                    <a:p>
                      <a:pPr algn="l" fontAlgn="ctr"/>
                      <a:r>
                        <a:rPr lang="en-NZ" sz="1600" u="none" strike="noStrike" dirty="0" smtClean="0">
                          <a:effectLst/>
                          <a:latin typeface="+mn-lt"/>
                        </a:rPr>
                        <a:t>Pacific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9.7</a:t>
                      </a:r>
                    </a:p>
                  </a:txBody>
                  <a:tcPr marL="8313" marR="8313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9.7</a:t>
                      </a:r>
                    </a:p>
                  </a:txBody>
                  <a:tcPr marL="8313" marR="8313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8.8</a:t>
                      </a:r>
                    </a:p>
                  </a:txBody>
                  <a:tcPr marL="8313" marR="8313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8.2</a:t>
                      </a:r>
                    </a:p>
                  </a:txBody>
                  <a:tcPr marL="8313" marR="8313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7.9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0.949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1804">
                <a:tc>
                  <a:txBody>
                    <a:bodyPr/>
                    <a:lstStyle/>
                    <a:p>
                      <a:pPr algn="l" fontAlgn="ctr"/>
                      <a:r>
                        <a:rPr lang="en-NZ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(9.6, 10.4)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(9.4, 10.1)</a:t>
                      </a:r>
                    </a:p>
                  </a:txBody>
                  <a:tcPr marL="8313" marR="8313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(9.4, 10.0)</a:t>
                      </a:r>
                    </a:p>
                  </a:txBody>
                  <a:tcPr marL="8313" marR="8313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(8.6, 9.0)</a:t>
                      </a:r>
                    </a:p>
                  </a:txBody>
                  <a:tcPr marL="8313" marR="8313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(8.0, 8.3)</a:t>
                      </a:r>
                    </a:p>
                  </a:txBody>
                  <a:tcPr marL="8313" marR="8313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(7.7, 8.0)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(0.943,0.956)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3236">
                <a:tc>
                  <a:txBody>
                    <a:bodyPr/>
                    <a:lstStyle/>
                    <a:p>
                      <a:pPr algn="l" fontAlgn="ctr"/>
                      <a:r>
                        <a:rPr lang="en-NZ" sz="1600" u="none" strike="noStrike" dirty="0">
                          <a:effectLst/>
                          <a:latin typeface="+mn-lt"/>
                        </a:rPr>
                        <a:t>Asian 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</a:t>
                      </a:r>
                    </a:p>
                  </a:txBody>
                  <a:tcPr marL="8313" marR="8313" marT="831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</a:t>
                      </a:r>
                    </a:p>
                  </a:txBody>
                  <a:tcPr marL="8313" marR="8313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</a:t>
                      </a:r>
                    </a:p>
                  </a:txBody>
                  <a:tcPr marL="8313" marR="8313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</a:t>
                      </a:r>
                    </a:p>
                  </a:txBody>
                  <a:tcPr marL="8313" marR="8313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</a:t>
                      </a:r>
                    </a:p>
                  </a:txBody>
                  <a:tcPr marL="8313" marR="8313" marT="831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0.920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1804">
                <a:tc>
                  <a:txBody>
                    <a:bodyPr/>
                    <a:lstStyle/>
                    <a:p>
                      <a:pPr algn="l" fontAlgn="ctr"/>
                      <a:r>
                        <a:rPr lang="en-NZ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1" marR="5531" marT="55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(2.5, 2.9)</a:t>
                      </a:r>
                    </a:p>
                  </a:txBody>
                  <a:tcPr marL="8313" marR="8313" marT="831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(2.3, 2.7)</a:t>
                      </a:r>
                    </a:p>
                  </a:txBody>
                  <a:tcPr marL="8313" marR="8313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(2.3, 2.7)</a:t>
                      </a:r>
                    </a:p>
                  </a:txBody>
                  <a:tcPr marL="8313" marR="8313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(2.3, 2.5)</a:t>
                      </a:r>
                    </a:p>
                  </a:txBody>
                  <a:tcPr marL="8313" marR="8313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(1.9, 2.1)</a:t>
                      </a:r>
                    </a:p>
                  </a:txBody>
                  <a:tcPr marL="8313" marR="8313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(1.7, 1.8)</a:t>
                      </a:r>
                    </a:p>
                  </a:txBody>
                  <a:tcPr marL="8313" marR="8313" marT="831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(0.908,0.932)</a:t>
                      </a:r>
                    </a:p>
                  </a:txBody>
                  <a:tcPr marL="8313" marR="8313" marT="831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9883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u="none" strike="noStrike" dirty="0">
                          <a:effectLst/>
                          <a:latin typeface="+mn-lt"/>
                        </a:rPr>
                        <a:t>overall</a:t>
                      </a:r>
                      <a:endParaRPr lang="en-NZ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n-N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</a:t>
                      </a:r>
                      <a:endParaRPr lang="en-N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</a:t>
                      </a:r>
                      <a:endParaRPr lang="en-N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</a:t>
                      </a:r>
                      <a:endParaRPr lang="en-N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</a:t>
                      </a:r>
                      <a:endParaRPr lang="en-N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</a:t>
                      </a:r>
                      <a:endParaRPr lang="en-N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0.966</a:t>
                      </a:r>
                      <a:endParaRPr lang="en-N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</a:tr>
              <a:tr h="313395"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(3.4, 3.5)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(3.4, 3.5)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(3.2, 3.3)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(3.2, 3.3)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(3.0, 3.1)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(2.9, 3.0)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(0.962,0.970)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613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31E206-E0FD-4EFC-A336-8A2D99E9D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Results: Ethnic sub groups</a:t>
            </a:r>
            <a:endParaRPr lang="en-NZ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812104"/>
              </p:ext>
            </p:extLst>
          </p:nvPr>
        </p:nvGraphicFramePr>
        <p:xfrm>
          <a:off x="228598" y="2393806"/>
          <a:ext cx="7520711" cy="363494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510530"/>
                <a:gridCol w="1336727"/>
                <a:gridCol w="1336727"/>
                <a:gridCol w="1336727"/>
              </a:tblGrid>
              <a:tr h="494500">
                <a:tc>
                  <a:txBody>
                    <a:bodyPr/>
                    <a:lstStyle/>
                    <a:p>
                      <a:pPr algn="l" fontAlgn="b"/>
                      <a:r>
                        <a:rPr lang="en-NZ" sz="2800" b="1" i="0" u="none" strike="noStrike" dirty="0" smtClean="0">
                          <a:effectLst/>
                          <a:latin typeface="+mn-lt"/>
                        </a:rPr>
                        <a:t>Trends Over time</a:t>
                      </a:r>
                      <a:endParaRPr lang="en-NZ" sz="2800" b="1" i="0" u="none" strike="noStrike" dirty="0">
                        <a:effectLst/>
                        <a:latin typeface="+mn-lt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0" i="0" u="none" strike="noStrike" dirty="0" smtClean="0">
                          <a:effectLst/>
                          <a:latin typeface="+mn-lt"/>
                        </a:rPr>
                        <a:t>Overweight</a:t>
                      </a:r>
                      <a:endParaRPr lang="en-NZ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0" i="0" u="none" strike="noStrike" dirty="0" smtClean="0">
                          <a:effectLst/>
                          <a:latin typeface="+mn-lt"/>
                        </a:rPr>
                        <a:t>Obese</a:t>
                      </a:r>
                      <a:endParaRPr lang="en-NZ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0" i="0" u="none" strike="noStrike" dirty="0" smtClean="0">
                          <a:effectLst/>
                          <a:latin typeface="+mn-lt"/>
                        </a:rPr>
                        <a:t>Extreme Obesity</a:t>
                      </a:r>
                      <a:endParaRPr lang="en-NZ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</a:tr>
              <a:tr h="244361"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</a:tr>
              <a:tr h="260072">
                <a:tc>
                  <a:txBody>
                    <a:bodyPr/>
                    <a:lstStyle/>
                    <a:p>
                      <a:pPr algn="l" fontAlgn="ctr"/>
                      <a:r>
                        <a:rPr lang="en-NZ" sz="1600" u="none" strike="noStrike" dirty="0">
                          <a:effectLst/>
                        </a:rPr>
                        <a:t>-  Samoan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0.996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0.990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0.969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260072">
                <a:tc>
                  <a:txBody>
                    <a:bodyPr/>
                    <a:lstStyle/>
                    <a:p>
                      <a:pPr algn="l" fontAlgn="ctr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(0.993,0.999)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(0.986,0.994)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(0.96,0.978)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260072">
                <a:tc>
                  <a:txBody>
                    <a:bodyPr/>
                    <a:lstStyle/>
                    <a:p>
                      <a:pPr algn="l" fontAlgn="ctr"/>
                      <a:r>
                        <a:rPr lang="en-NZ" sz="1600" u="none" strike="noStrike" dirty="0">
                          <a:effectLst/>
                        </a:rPr>
                        <a:t>-  Tongan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0.985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0.966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0.927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260072">
                <a:tc>
                  <a:txBody>
                    <a:bodyPr/>
                    <a:lstStyle/>
                    <a:p>
                      <a:pPr algn="l" fontAlgn="ctr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(0.982,0.989)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(0.96,0.971)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(0.917, 0.938)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88749">
                <a:tc>
                  <a:txBody>
                    <a:bodyPr/>
                    <a:lstStyle/>
                    <a:p>
                      <a:pPr algn="l" fontAlgn="ctr"/>
                      <a:r>
                        <a:rPr lang="en-NZ" sz="1600" u="none" strike="noStrike" dirty="0">
                          <a:effectLst/>
                        </a:rPr>
                        <a:t>-  Cook Island Māori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0.985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0.982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0.963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260072">
                <a:tc>
                  <a:txBody>
                    <a:bodyPr/>
                    <a:lstStyle/>
                    <a:p>
                      <a:pPr algn="l" fontAlgn="ctr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NZ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0.981,0.990)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(0.975,0.988)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(0.948,0.978)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28">
                <a:tc>
                  <a:txBody>
                    <a:bodyPr/>
                    <a:lstStyle/>
                    <a:p>
                      <a:pPr algn="l" fontAlgn="ctr"/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60072">
                <a:tc>
                  <a:txBody>
                    <a:bodyPr/>
                    <a:lstStyle/>
                    <a:p>
                      <a:pPr algn="l" fontAlgn="ctr"/>
                      <a:r>
                        <a:rPr lang="en-NZ" sz="1600" u="none" strike="noStrike" dirty="0">
                          <a:effectLst/>
                        </a:rPr>
                        <a:t>-  Indian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0.991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0.961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0.948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0072">
                <a:tc>
                  <a:txBody>
                    <a:bodyPr/>
                    <a:lstStyle/>
                    <a:p>
                      <a:pPr algn="l" fontAlgn="ctr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(0.983,0.999)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(0.951,0.972)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(0.928,0.968)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260072">
                <a:tc>
                  <a:txBody>
                    <a:bodyPr/>
                    <a:lstStyle/>
                    <a:p>
                      <a:pPr algn="l" fontAlgn="ctr"/>
                      <a:r>
                        <a:rPr lang="en-NZ" sz="1600" u="none" strike="noStrike" dirty="0">
                          <a:effectLst/>
                        </a:rPr>
                        <a:t>-  Chinese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0.984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0.912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0.919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260072">
                <a:tc>
                  <a:txBody>
                    <a:bodyPr/>
                    <a:lstStyle/>
                    <a:p>
                      <a:pPr algn="l" fontAlgn="ctr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(0.976,0.991)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(0.901,0.923)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(0.892,0.948)</a:t>
                      </a:r>
                      <a:endParaRPr lang="en-N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8132618" y="2329151"/>
            <a:ext cx="3856182" cy="3332740"/>
          </a:xfrm>
          <a:prstGeom prst="wedgeRoundRectCallout">
            <a:avLst>
              <a:gd name="adj1" fmla="val -48296"/>
              <a:gd name="adj2" fmla="val 692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dirty="0" smtClean="0"/>
              <a:t>In the pacific subgroups: Tongan </a:t>
            </a:r>
            <a:r>
              <a:rPr lang="en-NZ" dirty="0"/>
              <a:t>children experienced the largest </a:t>
            </a:r>
            <a:r>
              <a:rPr lang="en-NZ" dirty="0" smtClean="0"/>
              <a:t>relative and absolute </a:t>
            </a:r>
            <a:r>
              <a:rPr lang="en-NZ" dirty="0"/>
              <a:t>decrease in the prevalence of obesity and extreme </a:t>
            </a:r>
            <a:r>
              <a:rPr lang="en-NZ" dirty="0" smtClean="0"/>
              <a:t>obesity, despite having the highest prevalence rates: Decrease in obesity and extreme obesity of 7.6 and 5.3 percentage points respectively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07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Results: Ethnic sub </a:t>
            </a:r>
            <a:r>
              <a:rPr lang="en-NZ" dirty="0" smtClean="0"/>
              <a:t>groups - Obesity</a:t>
            </a:r>
            <a:endParaRPr lang="en-NZ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779467"/>
              </p:ext>
            </p:extLst>
          </p:nvPr>
        </p:nvGraphicFramePr>
        <p:xfrm>
          <a:off x="710215" y="2450236"/>
          <a:ext cx="10484530" cy="3924814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001272"/>
                <a:gridCol w="1211894"/>
                <a:gridCol w="1211894"/>
                <a:gridCol w="1211894"/>
                <a:gridCol w="1211894"/>
                <a:gridCol w="1211894"/>
                <a:gridCol w="1211894"/>
                <a:gridCol w="1211894"/>
              </a:tblGrid>
              <a:tr h="227798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u="none" strike="noStrike" dirty="0">
                          <a:effectLst/>
                        </a:rPr>
                        <a:t> 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0" marR="6720" marT="67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600" u="none" strike="noStrike" dirty="0">
                          <a:effectLst/>
                        </a:rPr>
                        <a:t>2010/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20" marR="6720" marT="67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600" u="none" strike="noStrike" dirty="0">
                          <a:effectLst/>
                        </a:rPr>
                        <a:t>2011/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20" marR="6720" marT="67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600" u="none" strike="noStrike">
                          <a:effectLst/>
                        </a:rPr>
                        <a:t>2012/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20" marR="6720" marT="67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600" u="none" strike="noStrike">
                          <a:effectLst/>
                        </a:rPr>
                        <a:t>2013/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20" marR="6720" marT="67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600" u="none" strike="noStrike">
                          <a:effectLst/>
                        </a:rPr>
                        <a:t>2014/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20" marR="6720" marT="67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600" u="none" strike="noStrike">
                          <a:effectLst/>
                        </a:rPr>
                        <a:t>2015/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20" marR="6720" marT="67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600" u="none" strike="noStrike">
                          <a:effectLst/>
                        </a:rPr>
                        <a:t>Trend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20" marR="6720" marT="6720" marB="0" anchor="b">
                    <a:solidFill>
                      <a:schemeClr val="accent1"/>
                    </a:solidFill>
                  </a:tcPr>
                </a:tc>
              </a:tr>
              <a:tr h="227798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u="none" strike="noStrike">
                          <a:effectLst/>
                        </a:rPr>
                        <a:t> 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0" marR="6720" marT="67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600" u="none" strike="noStrike" dirty="0">
                          <a:effectLst/>
                        </a:rPr>
                        <a:t>2011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20" marR="6720" marT="67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600" u="none" strike="noStrike" dirty="0">
                          <a:effectLst/>
                        </a:rPr>
                        <a:t>2012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20" marR="6720" marT="67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600" u="none" strike="noStrike" dirty="0">
                          <a:effectLst/>
                        </a:rPr>
                        <a:t>2013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20" marR="6720" marT="67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600" u="none" strike="noStrike" dirty="0">
                          <a:effectLst/>
                        </a:rPr>
                        <a:t>2014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20" marR="6720" marT="67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600" u="none" strike="noStrike" dirty="0">
                          <a:effectLst/>
                        </a:rPr>
                        <a:t>2015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20" marR="6720" marT="67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600" u="none" strike="noStrike" dirty="0">
                          <a:effectLst/>
                        </a:rPr>
                        <a:t>2016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20" marR="6720" marT="67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600" u="none" strike="noStrike" dirty="0">
                          <a:effectLst/>
                        </a:rPr>
                        <a:t>(RR)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20" marR="6720" marT="6720" marB="0" anchor="b">
                    <a:solidFill>
                      <a:schemeClr val="accent1"/>
                    </a:solidFill>
                  </a:tcPr>
                </a:tc>
              </a:tr>
              <a:tr h="228689">
                <a:tc>
                  <a:txBody>
                    <a:bodyPr/>
                    <a:lstStyle/>
                    <a:p>
                      <a:pPr algn="l" fontAlgn="ctr"/>
                      <a:r>
                        <a:rPr lang="en-NZ" sz="1600" u="none" strike="noStrike" dirty="0">
                          <a:effectLst/>
                        </a:rPr>
                        <a:t>Pacific overall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33.5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31.8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32.9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31.8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30.1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30.2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 smtClean="0">
                          <a:effectLst/>
                        </a:rPr>
                        <a:t>0.980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40309"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 dirty="0">
                          <a:effectLst/>
                        </a:rPr>
                        <a:t> 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(32.8, 34.1)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(31.3, 32.3)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(32.4, 33.4)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(31.5, 32.1)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(29.9, 30.4)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(29.9, 30.5)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(0.977,0.983)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8689">
                <a:tc>
                  <a:txBody>
                    <a:bodyPr/>
                    <a:lstStyle/>
                    <a:p>
                      <a:pPr algn="l" fontAlgn="ctr"/>
                      <a:r>
                        <a:rPr lang="en-NZ" sz="1600" u="none" strike="noStrike" dirty="0">
                          <a:effectLst/>
                        </a:rPr>
                        <a:t>-  Samoan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34.5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33.3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33.8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32.8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31.7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33.2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 smtClean="0">
                          <a:effectLst/>
                        </a:rPr>
                        <a:t>0.990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0309"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 dirty="0">
                          <a:effectLst/>
                        </a:rPr>
                        <a:t> 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(33.6, 35.4)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(32.6, 34.1)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(33.0, 34.5)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(32.4, 33.3)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(31.2, 32.1)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(32.8, 33.7)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(0.986,0.994)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8689">
                <a:tc>
                  <a:txBody>
                    <a:bodyPr/>
                    <a:lstStyle/>
                    <a:p>
                      <a:pPr algn="l" fontAlgn="ctr"/>
                      <a:r>
                        <a:rPr lang="en-NZ" sz="1600" u="none" strike="noStrike" dirty="0">
                          <a:effectLst/>
                        </a:rPr>
                        <a:t>-  Tongan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42.6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37.2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 smtClean="0">
                          <a:effectLst/>
                        </a:rPr>
                        <a:t>40.0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38.6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34.7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 smtClean="0">
                          <a:effectLst/>
                        </a:rPr>
                        <a:t>35.0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0.966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0978"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 dirty="0">
                          <a:effectLst/>
                        </a:rPr>
                        <a:t> 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(41.2, 44.0)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(36.1, 38.3)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(38.9, 41.1)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(38.0, 39.3)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(34.1, 35.3)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(34.4, 35.6)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(0.96,0.971)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0309">
                <a:tc>
                  <a:txBody>
                    <a:bodyPr/>
                    <a:lstStyle/>
                    <a:p>
                      <a:pPr algn="l" fontAlgn="ctr"/>
                      <a:r>
                        <a:rPr lang="en-NZ" sz="1600" u="none" strike="noStrike" dirty="0">
                          <a:effectLst/>
                        </a:rPr>
                        <a:t>-  Cook Island Māori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29.8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28.3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27.4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27.4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26.7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26.9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0.982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0309"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 dirty="0">
                          <a:effectLst/>
                        </a:rPr>
                        <a:t> 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(28.6, 31.1)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(27.2, 29.3)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(26.4, 28.4)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(26.8, 28.0)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(26.1, 27.3)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(26.4, 27.5)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(0.975,0.988)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8689">
                <a:tc>
                  <a:txBody>
                    <a:bodyPr/>
                    <a:lstStyle/>
                    <a:p>
                      <a:pPr algn="l" fontAlgn="ctr"/>
                      <a:r>
                        <a:rPr lang="en-NZ" sz="1600" u="none" strike="noStrike" dirty="0">
                          <a:effectLst/>
                        </a:rPr>
                        <a:t>Asian overall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10.9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10.8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10.3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9.3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8.8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8.1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0.938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40309"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 dirty="0">
                          <a:effectLst/>
                        </a:rPr>
                        <a:t> 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(10.4, 11.3)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(10.5, 11.2)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(9.9, 10.6)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(9.1, 9.5)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(8.7, 9.0)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(7.9, 8.3)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(0.932,0.944)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8689">
                <a:tc>
                  <a:txBody>
                    <a:bodyPr/>
                    <a:lstStyle/>
                    <a:p>
                      <a:pPr algn="l" fontAlgn="ctr"/>
                      <a:r>
                        <a:rPr lang="en-NZ" sz="1600" u="none" strike="noStrike" dirty="0">
                          <a:effectLst/>
                        </a:rPr>
                        <a:t>-  Indian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10.7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10.9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10.7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9.7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8.9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9.2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0.961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0309"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 dirty="0">
                          <a:effectLst/>
                        </a:rPr>
                        <a:t> 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(9.9, 11.4)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(10.2, 11.5)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(10.1, 11.3)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(9.4, 10.1)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(8.6, 9.2)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(8.9, 9.5)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(0.951,0.972)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8689">
                <a:tc>
                  <a:txBody>
                    <a:bodyPr/>
                    <a:lstStyle/>
                    <a:p>
                      <a:pPr algn="l" fontAlgn="ctr"/>
                      <a:r>
                        <a:rPr lang="en-NZ" sz="1600" u="none" strike="noStrike" dirty="0">
                          <a:effectLst/>
                        </a:rPr>
                        <a:t>-  Chinese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11.5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10.1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8.4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7.6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8.6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7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6.6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u="none" strike="noStrike" dirty="0">
                          <a:effectLst/>
                        </a:rPr>
                        <a:t>0.912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0309">
                <a:tc>
                  <a:txBody>
                    <a:bodyPr/>
                    <a:lstStyle/>
                    <a:p>
                      <a:pPr algn="l" fontAlgn="ctr"/>
                      <a:r>
                        <a:rPr lang="en-NZ" sz="1400" u="none" strike="noStrike" dirty="0">
                          <a:effectLst/>
                        </a:rPr>
                        <a:t> 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(10.7, 12.4)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(9.5, 10.7)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(7.8, 8.9)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(7.2, 7.9)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(8.3, 8.9)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(6.4, 6.9)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(0.901,0.923)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0" marR="6720" marT="67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804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Results: Deprivation</a:t>
            </a:r>
            <a:endParaRPr lang="en-N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074314"/>
              </p:ext>
            </p:extLst>
          </p:nvPr>
        </p:nvGraphicFramePr>
        <p:xfrm>
          <a:off x="4184072" y="2846925"/>
          <a:ext cx="7922930" cy="3471212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698279"/>
                <a:gridCol w="1408217"/>
                <a:gridCol w="1408217"/>
                <a:gridCol w="1408217"/>
              </a:tblGrid>
              <a:tr h="496375">
                <a:tc>
                  <a:txBody>
                    <a:bodyPr/>
                    <a:lstStyle/>
                    <a:p>
                      <a:pPr algn="l" fontAlgn="b"/>
                      <a:r>
                        <a:rPr lang="en-NZ" sz="2800" b="1" i="0" u="none" strike="noStrike" dirty="0" smtClean="0">
                          <a:effectLst/>
                          <a:latin typeface="+mn-lt"/>
                        </a:rPr>
                        <a:t>Trends Over time</a:t>
                      </a:r>
                      <a:endParaRPr lang="en-NZ" sz="2800" b="1" i="0" u="none" strike="noStrike" dirty="0">
                        <a:effectLst/>
                        <a:latin typeface="+mn-lt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0" i="0" u="none" strike="noStrike" dirty="0" smtClean="0">
                          <a:effectLst/>
                          <a:latin typeface="+mn-lt"/>
                        </a:rPr>
                        <a:t>Overweight</a:t>
                      </a:r>
                      <a:endParaRPr lang="en-NZ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0" i="0" u="none" strike="noStrike" dirty="0" smtClean="0">
                          <a:effectLst/>
                          <a:latin typeface="+mn-lt"/>
                        </a:rPr>
                        <a:t>Obese</a:t>
                      </a:r>
                      <a:endParaRPr lang="en-NZ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0" i="0" u="none" strike="noStrike" dirty="0" smtClean="0">
                          <a:effectLst/>
                          <a:latin typeface="+mn-lt"/>
                        </a:rPr>
                        <a:t>Extreme Obesity</a:t>
                      </a:r>
                      <a:endParaRPr lang="en-NZ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</a:tr>
              <a:tr h="250971"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5531" marR="5531" marT="5531" marB="0" anchor="b">
                    <a:solidFill>
                      <a:schemeClr val="accent1"/>
                    </a:solidFill>
                  </a:tcPr>
                </a:tc>
              </a:tr>
              <a:tr h="251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Quintile 1 (least deprived)</a:t>
                      </a:r>
                      <a:endParaRPr lang="en-N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0.988</a:t>
                      </a:r>
                      <a:endParaRPr lang="en-N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0.976</a:t>
                      </a:r>
                      <a:endParaRPr lang="en-N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0.956</a:t>
                      </a:r>
                      <a:endParaRPr lang="en-N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251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N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(0.985,0.991)</a:t>
                      </a:r>
                      <a:endParaRPr lang="en-N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(0.97,0.981)</a:t>
                      </a:r>
                      <a:endParaRPr lang="en-N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NZ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0.942,0.970)</a:t>
                      </a:r>
                      <a:endParaRPr lang="en-N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251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Quintile 2</a:t>
                      </a:r>
                      <a:endParaRPr lang="en-N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0.986</a:t>
                      </a:r>
                      <a:endParaRPr lang="en-N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0.969</a:t>
                      </a:r>
                      <a:endParaRPr lang="en-N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0.968</a:t>
                      </a:r>
                      <a:endParaRPr lang="en-N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251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N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(0.983,0.988)</a:t>
                      </a:r>
                      <a:endParaRPr lang="en-N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(0.964,0.974)</a:t>
                      </a:r>
                      <a:endParaRPr lang="en-N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(0.956,0.981)</a:t>
                      </a:r>
                      <a:endParaRPr lang="en-N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289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Quintile 3</a:t>
                      </a:r>
                      <a:endParaRPr lang="en-N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0.986</a:t>
                      </a:r>
                      <a:endParaRPr lang="en-N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0.976</a:t>
                      </a:r>
                      <a:endParaRPr lang="en-N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0.975</a:t>
                      </a:r>
                      <a:endParaRPr lang="en-N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251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N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(0.983,0.988)</a:t>
                      </a:r>
                      <a:endParaRPr lang="en-N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(0.971,0.980)</a:t>
                      </a:r>
                      <a:endParaRPr lang="en-N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(0.965,0.986)</a:t>
                      </a:r>
                      <a:endParaRPr lang="en-N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Quintile 4</a:t>
                      </a:r>
                      <a:endParaRPr lang="en-N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0.991</a:t>
                      </a:r>
                      <a:endParaRPr lang="en-N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0.985</a:t>
                      </a:r>
                      <a:endParaRPr lang="en-N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0.960</a:t>
                      </a:r>
                      <a:endParaRPr lang="en-N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1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N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(0.989,0.994)</a:t>
                      </a:r>
                      <a:endParaRPr lang="en-N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(0.981,0.989)</a:t>
                      </a:r>
                      <a:endParaRPr lang="en-N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(0.951,0.968)</a:t>
                      </a:r>
                      <a:endParaRPr lang="en-N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251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Quintile 5 (most deprived)</a:t>
                      </a:r>
                      <a:endParaRPr lang="en-N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0.995</a:t>
                      </a:r>
                      <a:endParaRPr lang="en-N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0.984</a:t>
                      </a:r>
                      <a:endParaRPr lang="en-N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0.973</a:t>
                      </a:r>
                      <a:endParaRPr lang="en-N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251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N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(0.993,0.996)</a:t>
                      </a:r>
                      <a:endParaRPr lang="en-N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(0.982,0.987)</a:t>
                      </a:r>
                      <a:endParaRPr lang="en-N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(0.967,0.979)</a:t>
                      </a:r>
                      <a:endParaRPr lang="en-N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161636" y="2846925"/>
            <a:ext cx="3805382" cy="1975040"/>
          </a:xfrm>
          <a:prstGeom prst="wedgeRoundRectCallout">
            <a:avLst>
              <a:gd name="adj1" fmla="val 48791"/>
              <a:gd name="adj2" fmla="val 636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Children residing in the least deprived areas (quintile 1) experienced greater relative decreases in overweight and obesity </a:t>
            </a:r>
            <a:r>
              <a:rPr lang="en-NZ" dirty="0">
                <a:solidFill>
                  <a:schemeClr val="bg1"/>
                </a:solidFill>
              </a:rPr>
              <a:t>than those residing in the most deprived areas </a:t>
            </a:r>
          </a:p>
        </p:txBody>
      </p:sp>
    </p:spTree>
    <p:extLst>
      <p:ext uri="{BB962C8B-B14F-4D97-AF65-F5344CB8AC3E}">
        <p14:creationId xmlns:p14="http://schemas.microsoft.com/office/powerpoint/2010/main" val="2706307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40505B-5C88-4280-A6B3-8B6B850E9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200" y="718121"/>
            <a:ext cx="10571998" cy="9704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NZ" dirty="0"/>
              <a:t>Acknowledgements &amp; </a:t>
            </a:r>
            <a:r>
              <a:rPr lang="en-NZ" dirty="0" smtClean="0"/>
              <a:t>Disclaimer Statement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C03875-D262-4D46-8D61-9471E53F7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954" y="2644986"/>
            <a:ext cx="9720073" cy="39386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NZ" dirty="0"/>
              <a:t>Access to the data presented was managed by Statistics New Zealand under strict micro-data access protocols and in accordance with the security and confidentiality provisions of the Statistic Act 1975. </a:t>
            </a:r>
            <a:r>
              <a:rPr lang="en-NZ" dirty="0" smtClean="0"/>
              <a:t>Our </a:t>
            </a:r>
            <a:r>
              <a:rPr lang="en-NZ" dirty="0"/>
              <a:t>findings are not Official Statistics. The opinions, findings, recommendations, and conclusions expressed are those of the </a:t>
            </a:r>
            <a:r>
              <a:rPr lang="en-NZ" dirty="0" smtClean="0"/>
              <a:t>researchers</a:t>
            </a:r>
            <a:r>
              <a:rPr lang="en-NZ" dirty="0"/>
              <a:t>, not Statistics </a:t>
            </a:r>
            <a:r>
              <a:rPr lang="en-NZ" dirty="0" smtClean="0"/>
              <a:t>NZ</a:t>
            </a:r>
          </a:p>
          <a:p>
            <a:pPr marL="0" indent="0">
              <a:buNone/>
            </a:pPr>
            <a:r>
              <a:rPr lang="en-NZ" dirty="0"/>
              <a:t>This study was funded by A Better Start – National Science Challenge, New Zealand Ministry for Business, Innovation and Employment</a:t>
            </a:r>
            <a:r>
              <a:rPr lang="en-NZ" dirty="0" smtClean="0"/>
              <a:t>.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We would like to thank </a:t>
            </a:r>
            <a:r>
              <a:rPr lang="en-NZ" b="1" dirty="0"/>
              <a:t>Ash </a:t>
            </a:r>
            <a:r>
              <a:rPr lang="en-NZ" b="1" dirty="0" err="1"/>
              <a:t>Dovey</a:t>
            </a:r>
            <a:r>
              <a:rPr lang="en-NZ" b="1" dirty="0"/>
              <a:t> </a:t>
            </a:r>
            <a:r>
              <a:rPr lang="en-NZ" dirty="0"/>
              <a:t>from the Ministry of Health for providing information on the eligible population of the B4 School Check, and </a:t>
            </a:r>
            <a:r>
              <a:rPr lang="en-NZ" b="1" dirty="0"/>
              <a:t>El-</a:t>
            </a:r>
            <a:r>
              <a:rPr lang="en-NZ" b="1" dirty="0" err="1"/>
              <a:t>Shadan</a:t>
            </a:r>
            <a:r>
              <a:rPr lang="en-NZ" b="1" dirty="0"/>
              <a:t> (Dan) </a:t>
            </a:r>
            <a:r>
              <a:rPr lang="en-NZ" b="1" dirty="0" err="1"/>
              <a:t>Tautolo</a:t>
            </a:r>
            <a:r>
              <a:rPr lang="en-NZ" b="1" dirty="0"/>
              <a:t> </a:t>
            </a:r>
            <a:r>
              <a:rPr lang="en-NZ" dirty="0"/>
              <a:t>(Auckland University of Technology), </a:t>
            </a:r>
            <a:r>
              <a:rPr lang="en-NZ" b="1" dirty="0"/>
              <a:t>Rose Richards </a:t>
            </a:r>
            <a:r>
              <a:rPr lang="en-NZ" dirty="0"/>
              <a:t>(University of Otago), </a:t>
            </a:r>
            <a:r>
              <a:rPr lang="en-NZ" b="1" dirty="0"/>
              <a:t>Jesse </a:t>
            </a:r>
            <a:r>
              <a:rPr lang="en-NZ" b="1" dirty="0" err="1"/>
              <a:t>Kokaua</a:t>
            </a:r>
            <a:r>
              <a:rPr lang="en-NZ" b="1" dirty="0"/>
              <a:t> </a:t>
            </a:r>
            <a:r>
              <a:rPr lang="en-NZ" dirty="0"/>
              <a:t>(University of Otago) and </a:t>
            </a:r>
            <a:r>
              <a:rPr lang="en-NZ" b="1" dirty="0"/>
              <a:t>Justine Camp </a:t>
            </a:r>
            <a:r>
              <a:rPr lang="en-NZ" dirty="0"/>
              <a:t>(University of Otago) for their constructive comments. We also thank Statistics New Zealand for access to these data, and specifically </a:t>
            </a:r>
            <a:r>
              <a:rPr lang="en-NZ" b="1" dirty="0"/>
              <a:t>Caleb Moses and Stephen </a:t>
            </a:r>
            <a:r>
              <a:rPr lang="en-NZ" b="1" dirty="0" err="1"/>
              <a:t>Challands</a:t>
            </a:r>
            <a:r>
              <a:rPr lang="en-NZ" b="1" dirty="0"/>
              <a:t> </a:t>
            </a:r>
            <a:r>
              <a:rPr lang="en-NZ" dirty="0"/>
              <a:t>for facilitating timely release of data outputs.</a:t>
            </a:r>
          </a:p>
        </p:txBody>
      </p:sp>
    </p:spTree>
    <p:extLst>
      <p:ext uri="{BB962C8B-B14F-4D97-AF65-F5344CB8AC3E}">
        <p14:creationId xmlns:p14="http://schemas.microsoft.com/office/powerpoint/2010/main" val="2712240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Results: Deprivation - obesity</a:t>
            </a:r>
            <a:endParaRPr lang="en-NZ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606510"/>
              </p:ext>
            </p:extLst>
          </p:nvPr>
        </p:nvGraphicFramePr>
        <p:xfrm>
          <a:off x="922866" y="2455335"/>
          <a:ext cx="10092266" cy="308563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559570"/>
                <a:gridCol w="1134866"/>
                <a:gridCol w="1051319"/>
                <a:gridCol w="1051319"/>
                <a:gridCol w="1051319"/>
                <a:gridCol w="1051319"/>
                <a:gridCol w="1057248"/>
                <a:gridCol w="1135306"/>
              </a:tblGrid>
              <a:tr h="212348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NZ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0" marR="6720" marT="6720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2010/</a:t>
                      </a:r>
                      <a:endParaRPr lang="en-NZ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20" marR="6720" marT="672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2011/</a:t>
                      </a:r>
                      <a:endParaRPr lang="en-NZ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20" marR="6720" marT="672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2012/</a:t>
                      </a:r>
                      <a:endParaRPr lang="en-NZ" sz="16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20" marR="6720" marT="672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2013/</a:t>
                      </a:r>
                      <a:endParaRPr lang="en-NZ" sz="16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20" marR="6720" marT="672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2014/</a:t>
                      </a:r>
                      <a:endParaRPr lang="en-NZ" sz="16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20" marR="6720" marT="672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2015/</a:t>
                      </a:r>
                      <a:endParaRPr lang="en-NZ" sz="16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20" marR="6720" marT="672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Trend</a:t>
                      </a:r>
                      <a:endParaRPr lang="en-NZ" sz="16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20" marR="6720" marT="6720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12348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NZ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0" marR="6720" marT="6720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n-NZ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20" marR="6720" marT="672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n-NZ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20" marR="6720" marT="672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n-NZ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20" marR="6720" marT="672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n-NZ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20" marR="6720" marT="672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n-NZ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20" marR="6720" marT="672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n-NZ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20" marR="6720" marT="672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(RR)</a:t>
                      </a:r>
                      <a:endParaRPr lang="en-NZ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20" marR="6720" marT="6720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01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Quintile 1 (least deprived)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T w="12700" cmpd="sng">
                      <a:noFill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10.8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10.6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9.8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9.6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9.6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9.7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0.976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mpd="sng">
                      <a:noFill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9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(10.5, 11.2)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(10.3, 10.9)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(9.6, 10.1)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(9.4, 9.8)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(9.5, 9.8)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(9.5, 9.9)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(0.97,0.981)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1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Quintile 2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13.1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12.5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11.7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11.2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11.8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10.9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0.969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9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 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(12.8, 13.5)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(12.1, 12.8)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(11.4, 12.0)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(11.0, 11.3)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(11.7, 12.0)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(10.7, 11.1)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(0.964,0.974)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1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Quintile 3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15.5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13.4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13.8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13.0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13.7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12.9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0.976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9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(15.1, 15.8)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(13.1, 13.8)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(13.5, 14.1)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(12.8, 13.2)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(13.5, 13.9)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(12.7, 13.1)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(0.971,0.980)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1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Quintile 4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17.9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17.0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16.4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16.8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16.6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16.2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0.985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9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 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(17.5, 18.3)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(16.6, 17.3)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(16.1, 16.7)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(16.6, 17.0)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(16.4, 16.8)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(16.0, 16.4)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(0.981,0.989)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1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Quintile 5 (most deprived)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24.3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24.1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23.8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23.3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23.3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22.4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0.984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9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(23.9, 24.7)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(23.8, 24.5)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(23.4, 24.1)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(23.0, 23.5)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(23.1, 23.5)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(22.2, 22.6)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(0.982,0.987)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231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Results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882" y="2342360"/>
            <a:ext cx="11410233" cy="4326294"/>
          </a:xfrm>
        </p:spPr>
        <p:txBody>
          <a:bodyPr>
            <a:normAutofit lnSpcReduction="10000"/>
          </a:bodyPr>
          <a:lstStyle/>
          <a:p>
            <a:r>
              <a:rPr lang="en-NZ" u="sng" dirty="0" smtClean="0">
                <a:solidFill>
                  <a:schemeClr val="bg1"/>
                </a:solidFill>
              </a:rPr>
              <a:t>Are downward trends fully explained by changing composition of sample/population</a:t>
            </a:r>
            <a:r>
              <a:rPr lang="en-NZ" sz="1600" dirty="0" smtClean="0">
                <a:solidFill>
                  <a:schemeClr val="bg1"/>
                </a:solidFill>
              </a:rPr>
              <a:t>? </a:t>
            </a:r>
            <a:endParaRPr lang="en-NZ" sz="1600" b="1" dirty="0">
              <a:solidFill>
                <a:schemeClr val="bg1"/>
              </a:solidFill>
            </a:endParaRPr>
          </a:p>
          <a:p>
            <a:pPr lvl="1"/>
            <a:r>
              <a:rPr lang="en-NZ" dirty="0" smtClean="0">
                <a:solidFill>
                  <a:schemeClr val="bg1"/>
                </a:solidFill>
              </a:rPr>
              <a:t>Linear time trends were adjusted for sex, ethnicity, deprivation and area. Overweight </a:t>
            </a:r>
            <a:r>
              <a:rPr lang="en-NZ" dirty="0">
                <a:solidFill>
                  <a:schemeClr val="bg1"/>
                </a:solidFill>
              </a:rPr>
              <a:t>RR=0.992[0.990-0.994]; Obesity RR=0.980[0.977-0.983]; extreme obesity RR=0.963[0.956-0.969</a:t>
            </a:r>
            <a:r>
              <a:rPr lang="en-NZ" dirty="0" smtClean="0">
                <a:solidFill>
                  <a:schemeClr val="bg1"/>
                </a:solidFill>
              </a:rPr>
              <a:t>])</a:t>
            </a:r>
          </a:p>
          <a:p>
            <a:r>
              <a:rPr lang="en-NZ" u="sng" dirty="0" smtClean="0">
                <a:solidFill>
                  <a:schemeClr val="bg1"/>
                </a:solidFill>
              </a:rPr>
              <a:t>Was </a:t>
            </a:r>
            <a:r>
              <a:rPr lang="en-NZ" u="sng" dirty="0">
                <a:solidFill>
                  <a:schemeClr val="bg1"/>
                </a:solidFill>
              </a:rPr>
              <a:t>using WHO </a:t>
            </a:r>
            <a:r>
              <a:rPr lang="en-NZ" u="sng" dirty="0" smtClean="0">
                <a:solidFill>
                  <a:schemeClr val="bg1"/>
                </a:solidFill>
              </a:rPr>
              <a:t>protocols of (</a:t>
            </a:r>
            <a:r>
              <a:rPr lang="en-NZ" dirty="0" smtClean="0">
                <a:solidFill>
                  <a:schemeClr val="bg1"/>
                </a:solidFill>
              </a:rPr>
              <a:t>≥</a:t>
            </a:r>
            <a:r>
              <a:rPr lang="en-NZ" u="sng" dirty="0" smtClean="0">
                <a:solidFill>
                  <a:schemeClr val="bg1"/>
                </a:solidFill>
              </a:rPr>
              <a:t>-5SD to </a:t>
            </a:r>
            <a:r>
              <a:rPr lang="en-NZ" dirty="0">
                <a:solidFill>
                  <a:schemeClr val="bg1"/>
                </a:solidFill>
              </a:rPr>
              <a:t>≤</a:t>
            </a:r>
            <a:r>
              <a:rPr lang="en-NZ" dirty="0"/>
              <a:t> </a:t>
            </a:r>
            <a:r>
              <a:rPr lang="en-NZ" u="sng" dirty="0" smtClean="0">
                <a:solidFill>
                  <a:schemeClr val="bg1"/>
                </a:solidFill>
              </a:rPr>
              <a:t>5SD) too restrictive for a NZ population?</a:t>
            </a:r>
          </a:p>
          <a:p>
            <a:pPr lvl="1"/>
            <a:r>
              <a:rPr lang="en-NZ" dirty="0" smtClean="0">
                <a:solidFill>
                  <a:schemeClr val="bg1"/>
                </a:solidFill>
              </a:rPr>
              <a:t>We </a:t>
            </a:r>
            <a:r>
              <a:rPr lang="en-NZ" dirty="0">
                <a:solidFill>
                  <a:schemeClr val="bg1"/>
                </a:solidFill>
              </a:rPr>
              <a:t>found no systematic differences by ethnicity, deprivation, gender or fiscal year for those between +5SDS and +7SDS. </a:t>
            </a:r>
            <a:r>
              <a:rPr lang="en-NZ" dirty="0" smtClean="0">
                <a:solidFill>
                  <a:schemeClr val="bg1"/>
                </a:solidFill>
              </a:rPr>
              <a:t>including </a:t>
            </a:r>
            <a:r>
              <a:rPr lang="en-NZ" dirty="0">
                <a:solidFill>
                  <a:schemeClr val="bg1"/>
                </a:solidFill>
              </a:rPr>
              <a:t>those up to +7SD did not change the overall prevalence </a:t>
            </a:r>
            <a:r>
              <a:rPr lang="en-NZ" dirty="0" smtClean="0">
                <a:solidFill>
                  <a:schemeClr val="bg1"/>
                </a:solidFill>
              </a:rPr>
              <a:t>to </a:t>
            </a:r>
            <a:r>
              <a:rPr lang="en-NZ" dirty="0">
                <a:solidFill>
                  <a:schemeClr val="bg1"/>
                </a:solidFill>
              </a:rPr>
              <a:t>the nearest 1 decimal place, and estimated prevalence </a:t>
            </a:r>
            <a:r>
              <a:rPr lang="en-NZ" dirty="0" smtClean="0">
                <a:solidFill>
                  <a:schemeClr val="bg1"/>
                </a:solidFill>
              </a:rPr>
              <a:t>by </a:t>
            </a:r>
            <a:r>
              <a:rPr lang="en-NZ" dirty="0">
                <a:solidFill>
                  <a:schemeClr val="bg1"/>
                </a:solidFill>
              </a:rPr>
              <a:t>ethnicity and deprivation were within </a:t>
            </a:r>
            <a:r>
              <a:rPr lang="en-NZ" dirty="0" smtClean="0">
                <a:solidFill>
                  <a:schemeClr val="bg1"/>
                </a:solidFill>
              </a:rPr>
              <a:t>the estimated </a:t>
            </a:r>
            <a:r>
              <a:rPr lang="en-NZ" dirty="0">
                <a:solidFill>
                  <a:schemeClr val="bg1"/>
                </a:solidFill>
              </a:rPr>
              <a:t>confidence intervals </a:t>
            </a:r>
            <a:r>
              <a:rPr lang="en-NZ" dirty="0" smtClean="0">
                <a:solidFill>
                  <a:schemeClr val="bg1"/>
                </a:solidFill>
              </a:rPr>
              <a:t>presented.</a:t>
            </a:r>
          </a:p>
          <a:p>
            <a:r>
              <a:rPr lang="en-NZ" sz="1800" u="sng" dirty="0" smtClean="0">
                <a:solidFill>
                  <a:schemeClr val="bg1"/>
                </a:solidFill>
              </a:rPr>
              <a:t>Attendance is not 100%. What if those who do not attend had higher obesity rates?  </a:t>
            </a:r>
          </a:p>
          <a:p>
            <a:pPr lvl="1"/>
            <a:r>
              <a:rPr lang="en-NZ" dirty="0">
                <a:solidFill>
                  <a:schemeClr val="bg1"/>
                </a:solidFill>
              </a:rPr>
              <a:t>W</a:t>
            </a:r>
            <a:r>
              <a:rPr lang="en-NZ" sz="1600" dirty="0" smtClean="0">
                <a:solidFill>
                  <a:schemeClr val="bg1"/>
                </a:solidFill>
              </a:rPr>
              <a:t>e </a:t>
            </a:r>
            <a:r>
              <a:rPr lang="en-NZ" sz="1600" dirty="0">
                <a:solidFill>
                  <a:schemeClr val="bg1"/>
                </a:solidFill>
              </a:rPr>
              <a:t>conducted a sensitivity check considering what would happen to the overall trends if those who did not attend had a 50% higher obesity rate than those who did attend. As attendance rates were lower in the earlier years, this exaggerates the observed downward trend with obesity decreasing from 19.3% in 2010/2011 to 15.5% in 2015/2016. </a:t>
            </a:r>
            <a:endParaRPr lang="en-NZ" sz="1600" dirty="0" smtClean="0">
              <a:solidFill>
                <a:schemeClr val="bg1"/>
              </a:solidFill>
            </a:endParaRPr>
          </a:p>
          <a:p>
            <a:pPr lvl="1"/>
            <a:r>
              <a:rPr lang="en-NZ" sz="1600" dirty="0" smtClean="0">
                <a:solidFill>
                  <a:schemeClr val="bg1"/>
                </a:solidFill>
              </a:rPr>
              <a:t>We </a:t>
            </a:r>
            <a:r>
              <a:rPr lang="en-NZ" sz="1600" dirty="0">
                <a:solidFill>
                  <a:schemeClr val="bg1"/>
                </a:solidFill>
              </a:rPr>
              <a:t>also considered what would happen with a 50% lower obesity rate among non-attendees. This resulted in stable prevalence estimates across time from 14.5% in 2010/2011 to 14.3% in 2015/2016.</a:t>
            </a:r>
          </a:p>
          <a:p>
            <a:endParaRPr lang="en-N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26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Limitations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349" y="2527087"/>
            <a:ext cx="10554574" cy="3636511"/>
          </a:xfrm>
        </p:spPr>
        <p:txBody>
          <a:bodyPr>
            <a:normAutofit lnSpcReduction="10000"/>
          </a:bodyPr>
          <a:lstStyle/>
          <a:p>
            <a:r>
              <a:rPr lang="en-NZ" dirty="0">
                <a:solidFill>
                  <a:schemeClr val="bg1"/>
                </a:solidFill>
              </a:rPr>
              <a:t>we are unsure of the extent to which protocols for measuring children’s height and weight were adhered to for all </a:t>
            </a:r>
            <a:r>
              <a:rPr lang="en-NZ" dirty="0" smtClean="0">
                <a:solidFill>
                  <a:schemeClr val="bg1"/>
                </a:solidFill>
              </a:rPr>
              <a:t>children</a:t>
            </a:r>
          </a:p>
          <a:p>
            <a:r>
              <a:rPr lang="en-NZ" dirty="0" smtClean="0">
                <a:solidFill>
                  <a:schemeClr val="bg1"/>
                </a:solidFill>
              </a:rPr>
              <a:t>Māori </a:t>
            </a:r>
            <a:r>
              <a:rPr lang="en-NZ" dirty="0">
                <a:solidFill>
                  <a:schemeClr val="bg1"/>
                </a:solidFill>
              </a:rPr>
              <a:t>and </a:t>
            </a:r>
            <a:r>
              <a:rPr lang="en-NZ" dirty="0" smtClean="0">
                <a:solidFill>
                  <a:schemeClr val="bg1"/>
                </a:solidFill>
              </a:rPr>
              <a:t>Pacific </a:t>
            </a:r>
            <a:r>
              <a:rPr lang="en-NZ" dirty="0">
                <a:solidFill>
                  <a:schemeClr val="bg1"/>
                </a:solidFill>
              </a:rPr>
              <a:t>children </a:t>
            </a:r>
            <a:r>
              <a:rPr lang="en-NZ" dirty="0" smtClean="0">
                <a:solidFill>
                  <a:schemeClr val="bg1"/>
                </a:solidFill>
              </a:rPr>
              <a:t>may have different body compositions for a given BMI compared to other ethnic groups </a:t>
            </a:r>
            <a:r>
              <a:rPr lang="en-NZ" dirty="0">
                <a:solidFill>
                  <a:schemeClr val="bg1"/>
                </a:solidFill>
              </a:rPr>
              <a:t>in New </a:t>
            </a:r>
            <a:r>
              <a:rPr lang="en-NZ" dirty="0" smtClean="0">
                <a:solidFill>
                  <a:schemeClr val="bg1"/>
                </a:solidFill>
              </a:rPr>
              <a:t>Zealand. </a:t>
            </a:r>
            <a:r>
              <a:rPr lang="en-NZ" dirty="0">
                <a:solidFill>
                  <a:schemeClr val="bg1"/>
                </a:solidFill>
              </a:rPr>
              <a:t>O</a:t>
            </a:r>
            <a:r>
              <a:rPr lang="en-NZ" dirty="0" smtClean="0">
                <a:solidFill>
                  <a:schemeClr val="bg1"/>
                </a:solidFill>
              </a:rPr>
              <a:t>ur </a:t>
            </a:r>
            <a:r>
              <a:rPr lang="en-NZ" dirty="0">
                <a:solidFill>
                  <a:schemeClr val="bg1"/>
                </a:solidFill>
              </a:rPr>
              <a:t>figures may over-estimate obesity in these populations.  </a:t>
            </a:r>
            <a:r>
              <a:rPr lang="en-NZ" b="1" u="sng" dirty="0" smtClean="0">
                <a:solidFill>
                  <a:schemeClr val="bg1"/>
                </a:solidFill>
              </a:rPr>
              <a:t>BUT</a:t>
            </a:r>
            <a:r>
              <a:rPr lang="en-NZ" dirty="0" smtClean="0">
                <a:solidFill>
                  <a:schemeClr val="bg1"/>
                </a:solidFill>
              </a:rPr>
              <a:t> </a:t>
            </a:r>
            <a:r>
              <a:rPr lang="en-NZ" dirty="0">
                <a:solidFill>
                  <a:schemeClr val="bg1"/>
                </a:solidFill>
              </a:rPr>
              <a:t>any misclassification of BMI for Māori or Pacific should affect data from all years similarly, so should not affect the overall downward trend</a:t>
            </a:r>
            <a:r>
              <a:rPr lang="en-NZ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NZ" dirty="0">
                <a:solidFill>
                  <a:schemeClr val="bg1"/>
                </a:solidFill>
              </a:rPr>
              <a:t>In the 2010/2011 fiscal year, </a:t>
            </a:r>
            <a:r>
              <a:rPr lang="en-NZ" dirty="0" smtClean="0">
                <a:solidFill>
                  <a:schemeClr val="bg1"/>
                </a:solidFill>
              </a:rPr>
              <a:t>the </a:t>
            </a:r>
            <a:r>
              <a:rPr lang="en-NZ" dirty="0" err="1" smtClean="0">
                <a:solidFill>
                  <a:schemeClr val="bg1"/>
                </a:solidFill>
              </a:rPr>
              <a:t>MoH</a:t>
            </a:r>
            <a:r>
              <a:rPr lang="en-NZ" dirty="0" smtClean="0">
                <a:solidFill>
                  <a:schemeClr val="bg1"/>
                </a:solidFill>
              </a:rPr>
              <a:t> reports </a:t>
            </a:r>
            <a:r>
              <a:rPr lang="en-NZ" dirty="0">
                <a:solidFill>
                  <a:schemeClr val="bg1"/>
                </a:solidFill>
              </a:rPr>
              <a:t>very low (35%) uptake of the B4 School Check in </a:t>
            </a:r>
            <a:r>
              <a:rPr lang="en-NZ" dirty="0" smtClean="0">
                <a:solidFill>
                  <a:schemeClr val="bg1"/>
                </a:solidFill>
              </a:rPr>
              <a:t>Auckland. The rate increased to 65% in 2011/2012 and climbed to 95% in 2015/2016. </a:t>
            </a:r>
            <a:r>
              <a:rPr lang="en-NZ" dirty="0">
                <a:solidFill>
                  <a:schemeClr val="bg1"/>
                </a:solidFill>
              </a:rPr>
              <a:t>Based on the characteristics we measured (ethnicity, deprivation, gender), the composition of the 2010/2011 sample appears to be very similar to later years. </a:t>
            </a:r>
            <a:endParaRPr lang="en-NZ" dirty="0" smtClean="0">
              <a:solidFill>
                <a:schemeClr val="bg1"/>
              </a:solidFill>
            </a:endParaRPr>
          </a:p>
          <a:p>
            <a:r>
              <a:rPr lang="en-NZ" dirty="0">
                <a:solidFill>
                  <a:schemeClr val="bg1"/>
                </a:solidFill>
              </a:rPr>
              <a:t>W</a:t>
            </a:r>
            <a:r>
              <a:rPr lang="en-NZ" dirty="0" smtClean="0">
                <a:solidFill>
                  <a:schemeClr val="bg1"/>
                </a:solidFill>
              </a:rPr>
              <a:t>e </a:t>
            </a:r>
            <a:r>
              <a:rPr lang="en-NZ" dirty="0">
                <a:solidFill>
                  <a:schemeClr val="bg1"/>
                </a:solidFill>
              </a:rPr>
              <a:t>only captured six years’ worth of data, and longer follow-up will provide more confidence in the estimates of change over time</a:t>
            </a:r>
          </a:p>
          <a:p>
            <a:pPr marL="0" indent="0">
              <a:buNone/>
            </a:pPr>
            <a:endParaRPr lang="en-NZ" dirty="0">
              <a:solidFill>
                <a:schemeClr val="bg1"/>
              </a:solidFill>
            </a:endParaRPr>
          </a:p>
          <a:p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8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Conclusions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>
                <a:solidFill>
                  <a:schemeClr val="bg1"/>
                </a:solidFill>
              </a:rPr>
              <a:t>Our findings support </a:t>
            </a:r>
            <a:r>
              <a:rPr lang="en-NZ" dirty="0">
                <a:solidFill>
                  <a:schemeClr val="bg1"/>
                </a:solidFill>
              </a:rPr>
              <a:t>international reports of decreasing child obesity prevalence from developed countries such as the USA, Singapore, some parts of Europe and UK</a:t>
            </a:r>
            <a:r>
              <a:rPr lang="en-NZ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NZ" dirty="0" smtClean="0">
                <a:solidFill>
                  <a:schemeClr val="bg1"/>
                </a:solidFill>
              </a:rPr>
              <a:t>Overweight </a:t>
            </a:r>
            <a:r>
              <a:rPr lang="en-NZ" dirty="0">
                <a:solidFill>
                  <a:schemeClr val="bg1"/>
                </a:solidFill>
              </a:rPr>
              <a:t>and obesity rates appear to be on a downward trend among 4-year-old children in New Zealand, and this trend is consistent across socioeconomic and demographic groups. </a:t>
            </a:r>
            <a:endParaRPr lang="en-NZ" dirty="0" smtClean="0">
              <a:solidFill>
                <a:schemeClr val="bg1"/>
              </a:solidFill>
            </a:endParaRPr>
          </a:p>
          <a:p>
            <a:r>
              <a:rPr lang="en-NZ" dirty="0" smtClean="0">
                <a:solidFill>
                  <a:schemeClr val="bg1"/>
                </a:solidFill>
              </a:rPr>
              <a:t>This research was only descriptive. Future </a:t>
            </a:r>
            <a:r>
              <a:rPr lang="en-NZ" dirty="0">
                <a:solidFill>
                  <a:schemeClr val="bg1"/>
                </a:solidFill>
              </a:rPr>
              <a:t>research will concentrate on unpacking and explaining differentials in prevalence rates across demographic groups and communities, as this is a key issue requiring thorough investigation to better inform future strategies to reduce inequity.</a:t>
            </a:r>
          </a:p>
          <a:p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74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46202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2000" b="0" dirty="0" smtClean="0"/>
              <a:t>Defining </a:t>
            </a:r>
            <a:r>
              <a:rPr lang="en-NZ" sz="2000" b="0" dirty="0"/>
              <a:t>overweight and obesity in pre-school</a:t>
            </a:r>
            <a:br>
              <a:rPr lang="en-NZ" sz="2000" b="0" dirty="0"/>
            </a:br>
            <a:r>
              <a:rPr lang="en-NZ" sz="2000" b="0" dirty="0"/>
              <a:t>children: IOTF reference or WHO standard?</a:t>
            </a:r>
            <a:br>
              <a:rPr lang="en-NZ" sz="2000" b="0" dirty="0"/>
            </a:br>
            <a:r>
              <a:rPr lang="en-NZ" sz="1400" b="0" dirty="0"/>
              <a:t>L. </a:t>
            </a:r>
            <a:r>
              <a:rPr lang="en-NZ" sz="1400" b="0" dirty="0" err="1" smtClean="0"/>
              <a:t>Monasta</a:t>
            </a:r>
            <a:r>
              <a:rPr lang="en-NZ" sz="1400" b="0" dirty="0" smtClean="0"/>
              <a:t>, </a:t>
            </a:r>
            <a:r>
              <a:rPr lang="en-NZ" sz="1400" b="0" dirty="0"/>
              <a:t>T. </a:t>
            </a:r>
            <a:r>
              <a:rPr lang="en-NZ" sz="1400" b="0" dirty="0" err="1" smtClean="0"/>
              <a:t>Lobstein</a:t>
            </a:r>
            <a:r>
              <a:rPr lang="en-NZ" sz="1400" b="0" dirty="0" smtClean="0"/>
              <a:t>, T</a:t>
            </a:r>
            <a:r>
              <a:rPr lang="en-NZ" sz="1400" b="0" dirty="0"/>
              <a:t>. J. </a:t>
            </a:r>
            <a:r>
              <a:rPr lang="en-NZ" sz="1400" b="0" dirty="0" smtClean="0"/>
              <a:t>Cole</a:t>
            </a:r>
            <a:r>
              <a:rPr lang="en-NZ" sz="1400" b="0" dirty="0"/>
              <a:t>,</a:t>
            </a:r>
            <a:r>
              <a:rPr lang="en-NZ" sz="1400" b="0" dirty="0" smtClean="0"/>
              <a:t> </a:t>
            </a:r>
            <a:r>
              <a:rPr lang="en-NZ" sz="1400" b="0" dirty="0"/>
              <a:t>J. </a:t>
            </a:r>
            <a:r>
              <a:rPr lang="en-NZ" sz="1400" b="0" dirty="0" err="1" smtClean="0"/>
              <a:t>Vignerová</a:t>
            </a:r>
            <a:r>
              <a:rPr lang="en-NZ" sz="1400" b="0" dirty="0"/>
              <a:t> </a:t>
            </a:r>
            <a:r>
              <a:rPr lang="en-NZ" sz="1400" b="0" dirty="0" smtClean="0"/>
              <a:t>and </a:t>
            </a:r>
            <a:r>
              <a:rPr lang="en-NZ" sz="1400" b="0" dirty="0"/>
              <a:t>A. </a:t>
            </a:r>
            <a:r>
              <a:rPr lang="en-NZ" sz="1400" b="0" dirty="0" err="1"/>
              <a:t>Cattaneo</a:t>
            </a:r>
            <a:endParaRPr lang="en-NZ" sz="1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24" y="2441743"/>
            <a:ext cx="10554574" cy="3636511"/>
          </a:xfrm>
        </p:spPr>
        <p:txBody>
          <a:bodyPr>
            <a:norm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The IOTF </a:t>
            </a:r>
            <a:r>
              <a:rPr lang="en-NZ" dirty="0">
                <a:solidFill>
                  <a:schemeClr val="bg1"/>
                </a:solidFill>
              </a:rPr>
              <a:t>reference is based on children from </a:t>
            </a:r>
            <a:r>
              <a:rPr lang="en-NZ" dirty="0" smtClean="0">
                <a:solidFill>
                  <a:schemeClr val="bg1"/>
                </a:solidFill>
              </a:rPr>
              <a:t>cross-sectional surveys </a:t>
            </a:r>
            <a:r>
              <a:rPr lang="en-NZ" dirty="0">
                <a:solidFill>
                  <a:schemeClr val="bg1"/>
                </a:solidFill>
              </a:rPr>
              <a:t>designed to be representative of the whole </a:t>
            </a:r>
            <a:r>
              <a:rPr lang="en-NZ" dirty="0" smtClean="0">
                <a:solidFill>
                  <a:schemeClr val="bg1"/>
                </a:solidFill>
              </a:rPr>
              <a:t>population</a:t>
            </a:r>
            <a:r>
              <a:rPr lang="en-NZ" dirty="0">
                <a:solidFill>
                  <a:schemeClr val="bg1"/>
                </a:solidFill>
              </a:rPr>
              <a:t>. </a:t>
            </a:r>
            <a:endParaRPr lang="en-NZ" dirty="0" smtClean="0">
              <a:solidFill>
                <a:schemeClr val="bg1"/>
              </a:solidFill>
            </a:endParaRPr>
          </a:p>
          <a:p>
            <a:r>
              <a:rPr lang="en-NZ" dirty="0" smtClean="0">
                <a:solidFill>
                  <a:schemeClr val="bg1"/>
                </a:solidFill>
              </a:rPr>
              <a:t>The </a:t>
            </a:r>
            <a:r>
              <a:rPr lang="en-NZ" dirty="0">
                <a:solidFill>
                  <a:schemeClr val="bg1"/>
                </a:solidFill>
              </a:rPr>
              <a:t>WHO standard is based on samples of </a:t>
            </a:r>
            <a:r>
              <a:rPr lang="en-NZ" dirty="0" smtClean="0">
                <a:solidFill>
                  <a:schemeClr val="bg1"/>
                </a:solidFill>
              </a:rPr>
              <a:t>children selected </a:t>
            </a:r>
            <a:r>
              <a:rPr lang="en-NZ" dirty="0">
                <a:solidFill>
                  <a:schemeClr val="bg1"/>
                </a:solidFill>
              </a:rPr>
              <a:t>to represent optimal growth (no </a:t>
            </a:r>
            <a:r>
              <a:rPr lang="en-NZ" dirty="0" smtClean="0">
                <a:solidFill>
                  <a:schemeClr val="bg1"/>
                </a:solidFill>
              </a:rPr>
              <a:t>environmental or economic </a:t>
            </a:r>
            <a:r>
              <a:rPr lang="en-NZ" dirty="0">
                <a:solidFill>
                  <a:schemeClr val="bg1"/>
                </a:solidFill>
              </a:rPr>
              <a:t>constraints, exclusive or predominant </a:t>
            </a:r>
            <a:r>
              <a:rPr lang="en-NZ" dirty="0" smtClean="0">
                <a:solidFill>
                  <a:schemeClr val="bg1"/>
                </a:solidFill>
              </a:rPr>
              <a:t>breastfeeding </a:t>
            </a:r>
            <a:r>
              <a:rPr lang="en-NZ" dirty="0">
                <a:solidFill>
                  <a:schemeClr val="bg1"/>
                </a:solidFill>
              </a:rPr>
              <a:t>for at least 4 months, single birth, non-smoking </a:t>
            </a:r>
            <a:r>
              <a:rPr lang="en-NZ" dirty="0" smtClean="0">
                <a:solidFill>
                  <a:schemeClr val="bg1"/>
                </a:solidFill>
              </a:rPr>
              <a:t>mother and </a:t>
            </a:r>
            <a:r>
              <a:rPr lang="en-NZ" dirty="0">
                <a:solidFill>
                  <a:schemeClr val="bg1"/>
                </a:solidFill>
              </a:rPr>
              <a:t>absence of significant morbidity in the </a:t>
            </a:r>
            <a:r>
              <a:rPr lang="en-NZ" dirty="0" err="1">
                <a:solidFill>
                  <a:schemeClr val="bg1"/>
                </a:solidFill>
              </a:rPr>
              <a:t>newborn</a:t>
            </a:r>
            <a:r>
              <a:rPr lang="en-NZ" dirty="0">
                <a:solidFill>
                  <a:schemeClr val="bg1"/>
                </a:solidFill>
              </a:rPr>
              <a:t>). </a:t>
            </a:r>
            <a:endParaRPr lang="en-NZ" dirty="0" smtClean="0">
              <a:solidFill>
                <a:schemeClr val="bg1"/>
              </a:solidFill>
            </a:endParaRPr>
          </a:p>
          <a:p>
            <a:r>
              <a:rPr lang="en-NZ" dirty="0" smtClean="0">
                <a:solidFill>
                  <a:schemeClr val="bg1"/>
                </a:solidFill>
              </a:rPr>
              <a:t>The</a:t>
            </a:r>
            <a:r>
              <a:rPr lang="en-NZ" dirty="0">
                <a:solidFill>
                  <a:schemeClr val="bg1"/>
                </a:solidFill>
              </a:rPr>
              <a:t> </a:t>
            </a:r>
            <a:r>
              <a:rPr lang="en-NZ" dirty="0" smtClean="0">
                <a:solidFill>
                  <a:schemeClr val="bg1"/>
                </a:solidFill>
              </a:rPr>
              <a:t>IOTF </a:t>
            </a:r>
            <a:r>
              <a:rPr lang="en-NZ" dirty="0">
                <a:solidFill>
                  <a:schemeClr val="bg1"/>
                </a:solidFill>
              </a:rPr>
              <a:t>approach is based on the idea that the </a:t>
            </a:r>
            <a:r>
              <a:rPr lang="en-NZ" dirty="0" smtClean="0">
                <a:solidFill>
                  <a:schemeClr val="bg1"/>
                </a:solidFill>
              </a:rPr>
              <a:t>BMI-based definitions </a:t>
            </a:r>
            <a:r>
              <a:rPr lang="en-NZ" dirty="0">
                <a:solidFill>
                  <a:schemeClr val="bg1"/>
                </a:solidFill>
              </a:rPr>
              <a:t>of overweight and obesity at 18 years of </a:t>
            </a:r>
            <a:r>
              <a:rPr lang="en-NZ" dirty="0" smtClean="0">
                <a:solidFill>
                  <a:schemeClr val="bg1"/>
                </a:solidFill>
              </a:rPr>
              <a:t>age, which </a:t>
            </a:r>
            <a:r>
              <a:rPr lang="en-NZ" dirty="0">
                <a:solidFill>
                  <a:schemeClr val="bg1"/>
                </a:solidFill>
              </a:rPr>
              <a:t>are considered to be associated to health </a:t>
            </a:r>
            <a:r>
              <a:rPr lang="en-NZ" dirty="0" smtClean="0">
                <a:solidFill>
                  <a:schemeClr val="bg1"/>
                </a:solidFill>
              </a:rPr>
              <a:t>consequences </a:t>
            </a:r>
            <a:r>
              <a:rPr lang="en-NZ" dirty="0">
                <a:solidFill>
                  <a:schemeClr val="bg1"/>
                </a:solidFill>
              </a:rPr>
              <a:t>in adults, can be tracked back to younger ages. </a:t>
            </a:r>
            <a:endParaRPr lang="en-NZ" dirty="0" smtClean="0">
              <a:solidFill>
                <a:schemeClr val="bg1"/>
              </a:solidFill>
            </a:endParaRPr>
          </a:p>
          <a:p>
            <a:r>
              <a:rPr lang="en-NZ" dirty="0" smtClean="0">
                <a:solidFill>
                  <a:schemeClr val="bg1"/>
                </a:solidFill>
              </a:rPr>
              <a:t>The</a:t>
            </a:r>
            <a:r>
              <a:rPr lang="en-NZ" dirty="0">
                <a:solidFill>
                  <a:schemeClr val="bg1"/>
                </a:solidFill>
              </a:rPr>
              <a:t> </a:t>
            </a:r>
            <a:r>
              <a:rPr lang="en-NZ" dirty="0" smtClean="0">
                <a:solidFill>
                  <a:schemeClr val="bg1"/>
                </a:solidFill>
              </a:rPr>
              <a:t>WHO </a:t>
            </a:r>
            <a:r>
              <a:rPr lang="en-NZ" dirty="0">
                <a:solidFill>
                  <a:schemeClr val="bg1"/>
                </a:solidFill>
              </a:rPr>
              <a:t>approach is based on the concept that, under </a:t>
            </a:r>
            <a:r>
              <a:rPr lang="en-NZ" dirty="0" smtClean="0">
                <a:solidFill>
                  <a:schemeClr val="bg1"/>
                </a:solidFill>
              </a:rPr>
              <a:t>ideal circumstances</a:t>
            </a:r>
            <a:r>
              <a:rPr lang="en-NZ" dirty="0">
                <a:solidFill>
                  <a:schemeClr val="bg1"/>
                </a:solidFill>
              </a:rPr>
              <a:t>, average child growth, in terms of height </a:t>
            </a:r>
            <a:r>
              <a:rPr lang="en-NZ" dirty="0" smtClean="0">
                <a:solidFill>
                  <a:schemeClr val="bg1"/>
                </a:solidFill>
              </a:rPr>
              <a:t>and weight</a:t>
            </a:r>
            <a:r>
              <a:rPr lang="en-NZ" dirty="0">
                <a:solidFill>
                  <a:schemeClr val="bg1"/>
                </a:solidFill>
              </a:rPr>
              <a:t>, is the same everywhere in the world.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30828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762" y="2361936"/>
            <a:ext cx="10060412" cy="422513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62400" y="5995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NZ" sz="2000" b="0" smtClean="0"/>
              <a:t>Defining overweight and obesity in pre-school</a:t>
            </a:r>
            <a:br>
              <a:rPr lang="en-NZ" sz="2000" b="0" smtClean="0"/>
            </a:br>
            <a:r>
              <a:rPr lang="en-NZ" sz="2000" b="0" smtClean="0"/>
              <a:t>children: IOTF reference or WHO standard?</a:t>
            </a:r>
            <a:br>
              <a:rPr lang="en-NZ" sz="2000" b="0" smtClean="0"/>
            </a:br>
            <a:r>
              <a:rPr lang="en-NZ" sz="1400" b="0" smtClean="0"/>
              <a:t>L. Monasta, T. Lobstein, T. J. Cole, J. Vignerová and A. Cattaneo</a:t>
            </a:r>
            <a:endParaRPr lang="en-NZ" sz="1400" b="0" dirty="0"/>
          </a:p>
        </p:txBody>
      </p:sp>
    </p:spTree>
    <p:extLst>
      <p:ext uri="{BB962C8B-B14F-4D97-AF65-F5344CB8AC3E}">
        <p14:creationId xmlns:p14="http://schemas.microsoft.com/office/powerpoint/2010/main" val="684257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Subgroup n’s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384136"/>
              </p:ext>
            </p:extLst>
          </p:nvPr>
        </p:nvGraphicFramePr>
        <p:xfrm>
          <a:off x="869950" y="2243666"/>
          <a:ext cx="9518648" cy="446528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245879"/>
                <a:gridCol w="773701"/>
                <a:gridCol w="1083178"/>
                <a:gridCol w="1083178"/>
                <a:gridCol w="1083178"/>
                <a:gridCol w="1083178"/>
                <a:gridCol w="1083178"/>
                <a:gridCol w="1083178"/>
              </a:tblGrid>
              <a:tr h="1022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N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199359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 err="1">
                          <a:effectLst/>
                        </a:rPr>
                        <a:t>NZDep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2010/2011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2011/2012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2012/2013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2013/2014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2014/2015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2015/2016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</a:tr>
              <a:tr h="199359">
                <a:tc>
                  <a:txBody>
                    <a:bodyPr/>
                    <a:lstStyle/>
                    <a:p>
                      <a:pPr algn="ctr" fontAlgn="ctr"/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</a:tr>
              <a:tr h="19935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Cook Island Maori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1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60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54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66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69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75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81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</a:tr>
              <a:tr h="199359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2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63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96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93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99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108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111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</a:tr>
              <a:tr h="199359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3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141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147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162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168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192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204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</a:tr>
              <a:tr h="199359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4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255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267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303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342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399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339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</a:tr>
              <a:tr h="199359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5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816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948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921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1122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1083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1074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</a:tr>
              <a:tr h="199359">
                <a:tc>
                  <a:txBody>
                    <a:bodyPr/>
                    <a:lstStyle/>
                    <a:p>
                      <a:pPr algn="l" fontAlgn="b"/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total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1335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1512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1545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1800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1857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1809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</a:tr>
              <a:tr h="19935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Samoan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1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123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147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138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183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171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165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</a:tr>
              <a:tr h="199359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2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189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237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228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267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288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297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</a:tr>
              <a:tr h="199359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3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282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354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324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411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405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411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</a:tr>
              <a:tr h="199359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4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549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630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657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828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789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711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</a:tr>
              <a:tr h="199359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5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1569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1983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1833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2202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2112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2019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</a:tr>
              <a:tr h="199359">
                <a:tc>
                  <a:txBody>
                    <a:bodyPr/>
                    <a:lstStyle/>
                    <a:p>
                      <a:pPr algn="l" fontAlgn="b"/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total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2712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3351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3180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3891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3765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3603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</a:tr>
              <a:tr h="19935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Tongan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1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39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51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48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63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51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63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</a:tr>
              <a:tr h="199359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2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69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87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72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93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126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96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</a:tr>
              <a:tr h="199359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3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96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150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168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189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177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189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</a:tr>
              <a:tr h="199359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4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234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294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300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375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372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351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</a:tr>
              <a:tr h="199359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5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774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942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966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1260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1149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1200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</a:tr>
              <a:tr h="199359">
                <a:tc>
                  <a:txBody>
                    <a:bodyPr/>
                    <a:lstStyle/>
                    <a:p>
                      <a:pPr algn="l" fontAlgn="b"/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total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1212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1524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1554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1980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1875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1899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243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Subgroup n’s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898311"/>
              </p:ext>
            </p:extLst>
          </p:nvPr>
        </p:nvGraphicFramePr>
        <p:xfrm>
          <a:off x="709245" y="2556933"/>
          <a:ext cx="9052821" cy="366959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135970"/>
                <a:gridCol w="735837"/>
                <a:gridCol w="1030169"/>
                <a:gridCol w="1030169"/>
                <a:gridCol w="1030169"/>
                <a:gridCol w="1030169"/>
                <a:gridCol w="1030169"/>
                <a:gridCol w="1030169"/>
              </a:tblGrid>
              <a:tr h="99476">
                <a:tc rowSpan="2">
                  <a:txBody>
                    <a:bodyPr/>
                    <a:lstStyle/>
                    <a:p>
                      <a:pPr algn="ctr" fontAlgn="ctr"/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endParaRPr lang="en-N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572136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 err="1">
                          <a:effectLst/>
                        </a:rPr>
                        <a:t>NZDep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2010/2011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2011/2012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2012/2013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2013/2014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2014/2015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2015/2016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</a:tr>
              <a:tr h="24883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Indian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1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165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246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249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288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300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309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</a:tr>
              <a:tr h="248832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2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240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327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354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426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441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432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</a:tr>
              <a:tr h="248832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3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312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441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402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534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510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507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</a:tr>
              <a:tr h="248832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4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453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546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615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666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684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642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</a:tr>
              <a:tr h="248832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5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432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507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525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642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666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672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</a:tr>
              <a:tr h="248832">
                <a:tc>
                  <a:txBody>
                    <a:bodyPr/>
                    <a:lstStyle/>
                    <a:p>
                      <a:pPr algn="l" fontAlgn="b"/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total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1602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2067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2145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2556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2601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2562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</a:tr>
              <a:tr h="24883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Chinese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1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285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453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459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591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726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834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</a:tr>
              <a:tr h="248832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2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276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432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447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588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672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804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</a:tr>
              <a:tr h="248832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3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231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366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396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486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534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552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</a:tr>
              <a:tr h="248832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4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201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306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327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405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411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402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</a:tr>
              <a:tr h="248832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5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201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255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249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261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>
                          <a:effectLst/>
                        </a:rPr>
                        <a:t>273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240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/>
                </a:tc>
              </a:tr>
              <a:tr h="248832">
                <a:tc>
                  <a:txBody>
                    <a:bodyPr/>
                    <a:lstStyle/>
                    <a:p>
                      <a:pPr algn="l" fontAlgn="b"/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total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1194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1812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1878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2331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2616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u="none" strike="noStrike" dirty="0">
                          <a:effectLst/>
                        </a:rPr>
                        <a:t>2832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3" marR="4793" marT="4793" marB="0"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124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National Science Challenges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74972" b="66728"/>
          <a:stretch/>
        </p:blipFill>
        <p:spPr>
          <a:xfrm>
            <a:off x="4906551" y="1883665"/>
            <a:ext cx="1823433" cy="165506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5B84F2C2-2907-4686-8AE8-407375B59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35746"/>
            <a:ext cx="4828032" cy="487017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NZ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Big Data Theme: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N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Nichola</a:t>
            </a:r>
            <a:r>
              <a:rPr lang="en-N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Shackleton, Barry Milne, Rick </a:t>
            </a:r>
            <a:r>
              <a:rPr lang="en-N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Audas</a:t>
            </a:r>
            <a:r>
              <a:rPr lang="en-NZ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N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Tong Zhu, </a:t>
            </a:r>
            <a:r>
              <a:rPr lang="en-NZ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Barry </a:t>
            </a:r>
            <a:r>
              <a:rPr lang="en-NZ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Taylor</a:t>
            </a:r>
          </a:p>
          <a:p>
            <a:pPr marL="0" indent="0">
              <a:lnSpc>
                <a:spcPct val="80000"/>
              </a:lnSpc>
              <a:buNone/>
            </a:pPr>
            <a:endParaRPr lang="en-N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NZ" dirty="0">
                <a:solidFill>
                  <a:schemeClr val="tx1">
                    <a:lumMod val="95000"/>
                    <a:lumOff val="5000"/>
                  </a:schemeClr>
                </a:solidFill>
              </a:rPr>
              <a:t>Obesity Theme: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NZ" dirty="0">
                <a:solidFill>
                  <a:schemeClr val="tx1">
                    <a:lumMod val="95000"/>
                    <a:lumOff val="5000"/>
                  </a:schemeClr>
                </a:solidFill>
              </a:rPr>
              <a:t>José </a:t>
            </a:r>
            <a:r>
              <a:rPr lang="en-N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Derraik</a:t>
            </a:r>
            <a:r>
              <a:rPr lang="en-NZ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Rachael </a:t>
            </a:r>
            <a:r>
              <a:rPr lang="en-N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Taylor</a:t>
            </a:r>
            <a:r>
              <a:rPr lang="en-NZ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Susan Morton, </a:t>
            </a:r>
            <a:r>
              <a:rPr lang="en-N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Marewa</a:t>
            </a:r>
            <a:r>
              <a:rPr lang="en-N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Glover, </a:t>
            </a:r>
            <a:r>
              <a:rPr lang="en-NZ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Wayne </a:t>
            </a:r>
            <a:r>
              <a:rPr lang="en-NZ" b="1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Cutfield</a:t>
            </a:r>
            <a:endParaRPr lang="en-NZ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N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N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44184" y="4956048"/>
            <a:ext cx="1901952" cy="18498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OBESITY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8167116" y="4956048"/>
            <a:ext cx="1901952" cy="18498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MENTAL HEALTH</a:t>
            </a:r>
            <a:endParaRPr lang="en-NZ" dirty="0"/>
          </a:p>
        </p:txBody>
      </p:sp>
      <p:sp>
        <p:nvSpPr>
          <p:cNvPr id="8" name="Rectangle 7"/>
          <p:cNvSpPr/>
          <p:nvPr/>
        </p:nvSpPr>
        <p:spPr>
          <a:xfrm>
            <a:off x="10290048" y="4956048"/>
            <a:ext cx="1901952" cy="18498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LITERACY</a:t>
            </a:r>
            <a:endParaRPr lang="en-NZ" dirty="0"/>
          </a:p>
        </p:txBody>
      </p:sp>
      <p:sp>
        <p:nvSpPr>
          <p:cNvPr id="9" name="Rectangle 8"/>
          <p:cNvSpPr/>
          <p:nvPr/>
        </p:nvSpPr>
        <p:spPr>
          <a:xfrm>
            <a:off x="6044184" y="4242816"/>
            <a:ext cx="6147816" cy="576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BIG DATA</a:t>
            </a:r>
            <a:endParaRPr lang="en-NZ" dirty="0"/>
          </a:p>
        </p:txBody>
      </p:sp>
      <p:sp>
        <p:nvSpPr>
          <p:cNvPr id="16" name="Up Arrow 15"/>
          <p:cNvSpPr/>
          <p:nvPr/>
        </p:nvSpPr>
        <p:spPr>
          <a:xfrm rot="7560681">
            <a:off x="6984728" y="2793957"/>
            <a:ext cx="1088136" cy="11841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4817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4E7A35-972F-4B66-ACA2-2F805BA5B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386861"/>
            <a:ext cx="5148775" cy="1353863"/>
          </a:xfrm>
        </p:spPr>
        <p:txBody>
          <a:bodyPr>
            <a:normAutofit fontScale="90000"/>
          </a:bodyPr>
          <a:lstStyle/>
          <a:p>
            <a:r>
              <a:rPr lang="en-NZ" dirty="0">
                <a:solidFill>
                  <a:srgbClr val="FFFFFF"/>
                </a:solidFill>
              </a:rPr>
              <a:t>Background </a:t>
            </a:r>
            <a:br>
              <a:rPr lang="en-NZ" dirty="0">
                <a:solidFill>
                  <a:srgbClr val="FFFFFF"/>
                </a:solidFill>
              </a:rPr>
            </a:br>
            <a:r>
              <a:rPr lang="en-NZ" sz="3200" dirty="0">
                <a:solidFill>
                  <a:srgbClr val="FFFFFF"/>
                </a:solidFill>
              </a:rPr>
              <a:t>What we know from international literature</a:t>
            </a:r>
            <a:endParaRPr lang="en-NZ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84F2C2-2907-4686-8AE8-407375B59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8" y="1987826"/>
            <a:ext cx="5176999" cy="487017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NZ" dirty="0">
                <a:solidFill>
                  <a:schemeClr val="bg1"/>
                </a:solidFill>
              </a:rPr>
              <a:t>Evidence from </a:t>
            </a:r>
            <a:r>
              <a:rPr lang="en-NZ" dirty="0" smtClean="0">
                <a:solidFill>
                  <a:schemeClr val="bg1"/>
                </a:solidFill>
              </a:rPr>
              <a:t>Europe</a:t>
            </a:r>
            <a:r>
              <a:rPr lang="en-NZ" dirty="0">
                <a:solidFill>
                  <a:schemeClr val="bg1"/>
                </a:solidFill>
              </a:rPr>
              <a:t>, the USA and Australia suggest stabilising/decreasing prevalence in younger children. 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>
                <a:solidFill>
                  <a:schemeClr val="bg1"/>
                </a:solidFill>
              </a:rPr>
              <a:t>Obesity rates continue to increase for children of lower socioeconomic groups, whereas they are stable or decreasing among children of higher socioeconomic </a:t>
            </a:r>
            <a:r>
              <a:rPr lang="en-NZ" dirty="0" smtClean="0">
                <a:solidFill>
                  <a:schemeClr val="bg1"/>
                </a:solidFill>
              </a:rPr>
              <a:t>status 			     </a:t>
            </a:r>
            <a:r>
              <a:rPr lang="en-NZ" sz="1400" dirty="0" smtClean="0">
                <a:solidFill>
                  <a:schemeClr val="bg1"/>
                </a:solidFill>
              </a:rPr>
              <a:t>(NCMP: White et al (2016) HSE: </a:t>
            </a:r>
            <a:r>
              <a:rPr lang="en-NZ" sz="1400" dirty="0" err="1" smtClean="0">
                <a:solidFill>
                  <a:schemeClr val="bg1"/>
                </a:solidFill>
              </a:rPr>
              <a:t>Stamatakis</a:t>
            </a:r>
            <a:r>
              <a:rPr lang="en-NZ" sz="1400" dirty="0" smtClean="0">
                <a:solidFill>
                  <a:schemeClr val="bg1"/>
                </a:solidFill>
              </a:rPr>
              <a:t> et al  (2010) NHANES &amp; NSCH: Frederick et al (2014))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 smtClean="0">
                <a:solidFill>
                  <a:schemeClr val="bg1"/>
                </a:solidFill>
              </a:rPr>
              <a:t>There has been an increasing focus on preventing obesity in early life (during preschool years)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 smtClean="0">
                <a:solidFill>
                  <a:schemeClr val="bg1"/>
                </a:solidFill>
              </a:rPr>
              <a:t>Parents </a:t>
            </a:r>
            <a:r>
              <a:rPr lang="en-NZ" dirty="0">
                <a:solidFill>
                  <a:schemeClr val="bg1"/>
                </a:solidFill>
              </a:rPr>
              <a:t>of young children frequently underestimate their children’s overweight or obese status</a:t>
            </a:r>
          </a:p>
        </p:txBody>
      </p:sp>
      <p:pic>
        <p:nvPicPr>
          <p:cNvPr id="1028" name="Picture 4" descr="http://www.thelancet.com/cms/attachment/2002694657/2009445758/gr2_l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340" y="1892968"/>
            <a:ext cx="6014660" cy="45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710487" y="6435271"/>
            <a:ext cx="82550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900" i="1" dirty="0"/>
              <a:t>The Lancet</a:t>
            </a:r>
            <a:r>
              <a:rPr lang="en-US" altLang="en-US" sz="900" dirty="0"/>
              <a:t> 2002 360, 473-482DOI: (10.1016/S0140-6736(02)09678-2)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317092" y="6600145"/>
            <a:ext cx="55562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900"/>
              <a:t>Copyright © 2002 Elsevier Ltd</a:t>
            </a:r>
            <a:r>
              <a:rPr lang="en-US" altLang="en-US" sz="900">
                <a:hlinkClick r:id="rId3"/>
              </a:rPr>
              <a:t> Terms and Conditions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975" y="6088290"/>
            <a:ext cx="70802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9436" y="925832"/>
            <a:ext cx="6470468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600" b="1" i="1" dirty="0"/>
              <a:t>Childhood obesity: public-health crisis, common sense cure</a:t>
            </a:r>
            <a:r>
              <a:rPr lang="en-US" altLang="en-US" sz="1600" b="1" dirty="0"/>
              <a:t> </a:t>
            </a:r>
            <a:endParaRPr lang="en-US" altLang="en-US" sz="1600" b="1" dirty="0" smtClean="0"/>
          </a:p>
          <a:p>
            <a:pPr algn="ctr"/>
            <a:r>
              <a:rPr lang="en-US" altLang="en-US" sz="1050" b="1" i="1" dirty="0" smtClean="0"/>
              <a:t>Cara </a:t>
            </a:r>
            <a:r>
              <a:rPr lang="en-US" altLang="en-US" sz="1050" b="1" i="1" dirty="0"/>
              <a:t>B </a:t>
            </a:r>
            <a:r>
              <a:rPr lang="en-US" altLang="en-US" sz="1050" b="1" i="1" dirty="0" err="1"/>
              <a:t>Ebbeling</a:t>
            </a:r>
            <a:r>
              <a:rPr lang="en-US" altLang="en-US" sz="1050" b="1" i="1" dirty="0"/>
              <a:t>, PhD, </a:t>
            </a:r>
            <a:r>
              <a:rPr lang="en-US" altLang="en-US" sz="1050" b="1" i="1" dirty="0" err="1"/>
              <a:t>Dorota</a:t>
            </a:r>
            <a:r>
              <a:rPr lang="en-US" altLang="en-US" sz="1050" b="1" i="1" dirty="0"/>
              <a:t> B </a:t>
            </a:r>
            <a:r>
              <a:rPr lang="en-US" altLang="en-US" sz="1050" b="1" i="1" dirty="0" err="1"/>
              <a:t>Pawlak</a:t>
            </a:r>
            <a:r>
              <a:rPr lang="en-US" altLang="en-US" sz="1050" b="1" i="1" dirty="0"/>
              <a:t>, PhD, </a:t>
            </a:r>
            <a:r>
              <a:rPr lang="en-US" altLang="en-US" sz="1050" b="1" i="1" dirty="0" err="1"/>
              <a:t>Dr</a:t>
            </a:r>
            <a:r>
              <a:rPr lang="en-US" altLang="en-US" sz="1050" b="1" i="1" dirty="0"/>
              <a:t> David S Ludwig, MD</a:t>
            </a:r>
            <a:r>
              <a:rPr lang="en-US" altLang="en-US" sz="1050" b="1" dirty="0"/>
              <a:t> </a:t>
            </a:r>
            <a:endParaRPr lang="en-US" altLang="en-US" sz="1100" b="1" i="1" dirty="0" smtClean="0"/>
          </a:p>
          <a:p>
            <a:pPr algn="ctr"/>
            <a:r>
              <a:rPr lang="en-US" altLang="en-US" sz="1100" b="1" i="1" dirty="0" smtClean="0"/>
              <a:t>The </a:t>
            </a:r>
            <a:r>
              <a:rPr lang="en-US" altLang="en-US" sz="1100" b="1" i="1" dirty="0"/>
              <a:t>Lancet</a:t>
            </a:r>
            <a:r>
              <a:rPr lang="en-US" altLang="en-US" sz="1100" b="1" dirty="0"/>
              <a:t> </a:t>
            </a:r>
            <a:r>
              <a:rPr lang="en-US" altLang="en-US" sz="1100" b="1" dirty="0" smtClean="0"/>
              <a:t>Volume </a:t>
            </a:r>
            <a:r>
              <a:rPr lang="en-US" altLang="en-US" sz="1100" b="1" dirty="0"/>
              <a:t>360, Issue 9331, Pages 473-482 (August 2002</a:t>
            </a:r>
            <a:r>
              <a:rPr lang="en-US" altLang="en-US" sz="1100" b="1" dirty="0" smtClean="0"/>
              <a:t>)</a:t>
            </a:r>
            <a:endParaRPr lang="en-US" altLang="en-US" sz="1100" b="1" dirty="0"/>
          </a:p>
          <a:p>
            <a:pPr algn="ctr"/>
            <a:r>
              <a:rPr lang="en-US" altLang="en-US" sz="900" b="1" dirty="0"/>
              <a:t>DOI: 10.1016/S0140-6736(02)09678-2</a:t>
            </a:r>
          </a:p>
          <a:p>
            <a:endParaRPr lang="en-NZ" sz="1050" dirty="0"/>
          </a:p>
        </p:txBody>
      </p:sp>
    </p:spTree>
    <p:extLst>
      <p:ext uri="{BB962C8B-B14F-4D97-AF65-F5344CB8AC3E}">
        <p14:creationId xmlns:p14="http://schemas.microsoft.com/office/powerpoint/2010/main" val="30468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4E7A35-972F-4B66-ACA2-2F805BA5B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386861"/>
            <a:ext cx="5148775" cy="1353863"/>
          </a:xfrm>
        </p:spPr>
        <p:txBody>
          <a:bodyPr>
            <a:normAutofit fontScale="90000"/>
          </a:bodyPr>
          <a:lstStyle/>
          <a:p>
            <a:r>
              <a:rPr lang="en-NZ" dirty="0">
                <a:solidFill>
                  <a:srgbClr val="FFFFFF"/>
                </a:solidFill>
              </a:rPr>
              <a:t>Background </a:t>
            </a:r>
            <a:br>
              <a:rPr lang="en-NZ" dirty="0">
                <a:solidFill>
                  <a:srgbClr val="FFFFFF"/>
                </a:solidFill>
              </a:rPr>
            </a:br>
            <a:r>
              <a:rPr lang="en-NZ" sz="3200" dirty="0">
                <a:solidFill>
                  <a:srgbClr val="FFFFFF"/>
                </a:solidFill>
              </a:rPr>
              <a:t>What we know from international literature</a:t>
            </a:r>
            <a:endParaRPr lang="en-NZ" dirty="0">
              <a:solidFill>
                <a:srgbClr val="FFFFFF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663" y="1989529"/>
            <a:ext cx="7516337" cy="474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324196" y="2346978"/>
            <a:ext cx="3920038" cy="170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Trends in obesity among adolescents aged 12–17 y by parental education in the NHANES III (1999–2010) (A) and the NSCH (2003, 2007, and 2011).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3" y="5818812"/>
            <a:ext cx="4451564" cy="91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24196" y="5902667"/>
            <a:ext cx="3300153" cy="66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089" b="1" dirty="0">
                <a:latin typeface="Arial" panose="020B0604020202020204" pitchFamily="34" charset="0"/>
              </a:rPr>
              <a:t>Carl B. Frederick et al. PNAS 2014;111:1338-1342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24196" y="6234653"/>
            <a:ext cx="4931078" cy="2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907" dirty="0">
                <a:latin typeface="Arial" panose="020B0604020202020204" pitchFamily="34" charset="0"/>
              </a:rPr>
              <a:t>©2014 by National Academy of Sciences</a:t>
            </a:r>
          </a:p>
        </p:txBody>
      </p:sp>
    </p:spTree>
    <p:extLst>
      <p:ext uri="{BB962C8B-B14F-4D97-AF65-F5344CB8AC3E}">
        <p14:creationId xmlns:p14="http://schemas.microsoft.com/office/powerpoint/2010/main" val="4609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4E7A35-972F-4B66-ACA2-2F805BA5B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386861"/>
            <a:ext cx="5148775" cy="1353863"/>
          </a:xfrm>
        </p:spPr>
        <p:txBody>
          <a:bodyPr>
            <a:normAutofit fontScale="90000"/>
          </a:bodyPr>
          <a:lstStyle/>
          <a:p>
            <a:r>
              <a:rPr lang="en-NZ" dirty="0">
                <a:solidFill>
                  <a:srgbClr val="FFFFFF"/>
                </a:solidFill>
              </a:rPr>
              <a:t>Background </a:t>
            </a:r>
            <a:br>
              <a:rPr lang="en-NZ" dirty="0">
                <a:solidFill>
                  <a:srgbClr val="FFFFFF"/>
                </a:solidFill>
              </a:rPr>
            </a:br>
            <a:r>
              <a:rPr lang="en-NZ" sz="3200" dirty="0">
                <a:solidFill>
                  <a:srgbClr val="FFFFFF"/>
                </a:solidFill>
              </a:rPr>
              <a:t>What we know from international literature</a:t>
            </a:r>
            <a:endParaRPr lang="en-NZ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84F2C2-2907-4686-8AE8-407375B59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8" y="1987826"/>
            <a:ext cx="5176999" cy="487017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NZ" dirty="0">
                <a:solidFill>
                  <a:schemeClr val="bg1"/>
                </a:solidFill>
              </a:rPr>
              <a:t>Evidence from </a:t>
            </a:r>
            <a:r>
              <a:rPr lang="en-NZ" dirty="0" smtClean="0">
                <a:solidFill>
                  <a:schemeClr val="bg1"/>
                </a:solidFill>
              </a:rPr>
              <a:t>Europe</a:t>
            </a:r>
            <a:r>
              <a:rPr lang="en-NZ" dirty="0">
                <a:solidFill>
                  <a:schemeClr val="bg1"/>
                </a:solidFill>
              </a:rPr>
              <a:t>, the USA and Australia suggest stabilising/decreasing prevalence in younger children. 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>
                <a:solidFill>
                  <a:schemeClr val="bg1"/>
                </a:solidFill>
              </a:rPr>
              <a:t>Obesity rates continue to increase for children of lower socioeconomic groups, whereas they are stable or decreasing among children of higher socioeconomic </a:t>
            </a:r>
            <a:r>
              <a:rPr lang="en-NZ" dirty="0" smtClean="0">
                <a:solidFill>
                  <a:schemeClr val="bg1"/>
                </a:solidFill>
              </a:rPr>
              <a:t>status 			     </a:t>
            </a:r>
            <a:r>
              <a:rPr lang="en-NZ" sz="1400" dirty="0" smtClean="0">
                <a:solidFill>
                  <a:schemeClr val="bg1"/>
                </a:solidFill>
              </a:rPr>
              <a:t>(NCMP: White et al (2016) HSE: </a:t>
            </a:r>
            <a:r>
              <a:rPr lang="en-NZ" sz="1400" dirty="0" err="1" smtClean="0">
                <a:solidFill>
                  <a:schemeClr val="bg1"/>
                </a:solidFill>
              </a:rPr>
              <a:t>Stamatakis</a:t>
            </a:r>
            <a:r>
              <a:rPr lang="en-NZ" sz="1400" dirty="0" smtClean="0">
                <a:solidFill>
                  <a:schemeClr val="bg1"/>
                </a:solidFill>
              </a:rPr>
              <a:t> et al  (2010) NHANES &amp; NSCH: Frederick et al (2014))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 smtClean="0">
                <a:solidFill>
                  <a:schemeClr val="bg1"/>
                </a:solidFill>
              </a:rPr>
              <a:t>There has been an increasing focus on preventing obesity in early life (during preschool years)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 smtClean="0">
                <a:solidFill>
                  <a:schemeClr val="bg1"/>
                </a:solidFill>
              </a:rPr>
              <a:t>Parents </a:t>
            </a:r>
            <a:r>
              <a:rPr lang="en-NZ" dirty="0">
                <a:solidFill>
                  <a:schemeClr val="bg1"/>
                </a:solidFill>
              </a:rPr>
              <a:t>of young children frequently underestimate their children’s overweight or obese status</a:t>
            </a:r>
          </a:p>
        </p:txBody>
      </p:sp>
      <p:pic>
        <p:nvPicPr>
          <p:cNvPr id="1028" name="Picture 4" descr="http://www.thelancet.com/cms/attachment/2002694657/2009445758/gr2_l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340" y="1892968"/>
            <a:ext cx="6014660" cy="45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710487" y="6435271"/>
            <a:ext cx="82550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900" i="1" dirty="0"/>
              <a:t>The Lancet</a:t>
            </a:r>
            <a:r>
              <a:rPr lang="en-US" altLang="en-US" sz="900" dirty="0"/>
              <a:t> 2002 360, 473-482DOI: (10.1016/S0140-6736(02)09678-2)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317092" y="6600145"/>
            <a:ext cx="55562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900"/>
              <a:t>Copyright © 2002 Elsevier Ltd</a:t>
            </a:r>
            <a:r>
              <a:rPr lang="en-US" altLang="en-US" sz="900">
                <a:hlinkClick r:id="rId3"/>
              </a:rPr>
              <a:t> Terms and Conditions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975" y="6088290"/>
            <a:ext cx="70802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94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xnaturalpediatrics.files.wordpress.com/2014/07/image00130.jpg?w=820">
            <a:extLst>
              <a:ext uri="{FF2B5EF4-FFF2-40B4-BE49-F238E27FC236}">
                <a16:creationId xmlns="" xmlns:a16="http://schemas.microsoft.com/office/drawing/2014/main" id="{8914F61E-718B-43D0-BFFE-27CD6860DA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968"/>
          <a:stretch/>
        </p:blipFill>
        <p:spPr bwMode="auto">
          <a:xfrm>
            <a:off x="6924503" y="1893300"/>
            <a:ext cx="4378036" cy="496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4E7A35-972F-4B66-ACA2-2F805BA5B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386861"/>
            <a:ext cx="5148775" cy="1353863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FFFFFF"/>
                </a:solidFill>
              </a:rPr>
              <a:t>Background </a:t>
            </a:r>
            <a:br>
              <a:rPr lang="en-NZ" dirty="0">
                <a:solidFill>
                  <a:srgbClr val="FFFFFF"/>
                </a:solidFill>
              </a:rPr>
            </a:br>
            <a:r>
              <a:rPr lang="en-NZ" sz="3200" dirty="0">
                <a:solidFill>
                  <a:srgbClr val="FFFFFF"/>
                </a:solidFill>
              </a:rPr>
              <a:t>What we know about NZ</a:t>
            </a:r>
            <a:endParaRPr lang="en-NZ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84F2C2-2907-4686-8AE8-407375B59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672" y="2195644"/>
            <a:ext cx="5176999" cy="487017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NZ" dirty="0">
                <a:solidFill>
                  <a:schemeClr val="bg1"/>
                </a:solidFill>
              </a:rPr>
              <a:t>The prevalence rates of childhood overweight and obesity in New Zealand are amongst the highest in the world.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>
                <a:solidFill>
                  <a:schemeClr val="bg1"/>
                </a:solidFill>
              </a:rPr>
              <a:t>National Health Survey data estimate that 22% of children aged 2-14 years are classified as overweight, and a further 11% are classified as obese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>
                <a:solidFill>
                  <a:schemeClr val="bg1"/>
                </a:solidFill>
              </a:rPr>
              <a:t>Rates of obesity in New Zealand are particularly high amongst those living in the most deprived areas, Pacific children, and Māori children.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>
                <a:solidFill>
                  <a:schemeClr val="bg1"/>
                </a:solidFill>
              </a:rPr>
              <a:t>However, these data were obtained on relatively small cohorts of children and adolescents, and we know little about trends in obesity amongst younger children in New Zealand.</a:t>
            </a:r>
          </a:p>
          <a:p>
            <a:endParaRPr lang="en-NZ" dirty="0">
              <a:solidFill>
                <a:srgbClr val="FFFFFF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rot="16200000">
            <a:off x="6080761" y="1932709"/>
            <a:ext cx="980902" cy="16542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NZ" dirty="0" smtClean="0"/>
              <a:t>Number 3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9845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4E7A35-972F-4B66-ACA2-2F805BA5B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386861"/>
            <a:ext cx="5148775" cy="1353863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FFFFFF"/>
                </a:solidFill>
              </a:rPr>
              <a:t>Background </a:t>
            </a:r>
            <a:br>
              <a:rPr lang="en-NZ" dirty="0">
                <a:solidFill>
                  <a:srgbClr val="FFFFFF"/>
                </a:solidFill>
              </a:rPr>
            </a:br>
            <a:r>
              <a:rPr lang="en-NZ" dirty="0" smtClean="0">
                <a:solidFill>
                  <a:srgbClr val="FFFFFF"/>
                </a:solidFill>
              </a:rPr>
              <a:t>What we can add</a:t>
            </a:r>
            <a:endParaRPr lang="en-NZ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84F2C2-2907-4686-8AE8-407375B59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8" y="1987826"/>
            <a:ext cx="5176999" cy="4870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 smtClean="0">
                <a:solidFill>
                  <a:srgbClr val="FFFFFF"/>
                </a:solidFill>
              </a:rPr>
              <a:t>The B4 School Check data is integrated into the IDI</a:t>
            </a:r>
          </a:p>
          <a:p>
            <a:r>
              <a:rPr lang="en-NZ" dirty="0" smtClean="0">
                <a:solidFill>
                  <a:srgbClr val="FFFFFF"/>
                </a:solidFill>
              </a:rPr>
              <a:t>Established September 2008 (we use 2010/2011 to 2015/2016)</a:t>
            </a:r>
          </a:p>
          <a:p>
            <a:r>
              <a:rPr lang="en-NZ" altLang="en-US" dirty="0">
                <a:solidFill>
                  <a:schemeClr val="bg1"/>
                </a:solidFill>
              </a:rPr>
              <a:t>Eligible children are those who are enrolled with a PHO on their 4</a:t>
            </a:r>
            <a:r>
              <a:rPr lang="en-NZ" altLang="en-US" baseline="30000" dirty="0">
                <a:solidFill>
                  <a:schemeClr val="bg1"/>
                </a:solidFill>
              </a:rPr>
              <a:t>th</a:t>
            </a:r>
            <a:r>
              <a:rPr lang="en-NZ" altLang="en-US" dirty="0">
                <a:solidFill>
                  <a:schemeClr val="bg1"/>
                </a:solidFill>
              </a:rPr>
              <a:t> birthday- target is 90% of eligible </a:t>
            </a:r>
            <a:r>
              <a:rPr lang="en-NZ" altLang="en-US" dirty="0" smtClean="0">
                <a:solidFill>
                  <a:schemeClr val="bg1"/>
                </a:solidFill>
              </a:rPr>
              <a:t>children</a:t>
            </a:r>
            <a:endParaRPr lang="en-NZ" dirty="0" smtClean="0">
              <a:solidFill>
                <a:schemeClr val="bg1"/>
              </a:solidFill>
            </a:endParaRPr>
          </a:p>
          <a:p>
            <a:r>
              <a:rPr lang="en-NZ" dirty="0" smtClean="0">
                <a:solidFill>
                  <a:srgbClr val="FFFFFF"/>
                </a:solidFill>
              </a:rPr>
              <a:t>coverage between 72-92%</a:t>
            </a:r>
          </a:p>
          <a:p>
            <a:r>
              <a:rPr lang="en-NZ" dirty="0" smtClean="0">
                <a:solidFill>
                  <a:srgbClr val="FFFFFF"/>
                </a:solidFill>
              </a:rPr>
              <a:t>We can link to better quality ethnicity information (census/DIA)</a:t>
            </a:r>
          </a:p>
          <a:p>
            <a:r>
              <a:rPr lang="en-NZ" dirty="0" smtClean="0">
                <a:solidFill>
                  <a:srgbClr val="FFFFFF"/>
                </a:solidFill>
              </a:rPr>
              <a:t>We have the numbers to look at ethnic subgroups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464" y="1900643"/>
            <a:ext cx="5907536" cy="4602879"/>
          </a:xfrm>
          <a:prstGeom prst="rect">
            <a:avLst/>
          </a:prstGeom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517178" y="6503522"/>
            <a:ext cx="53035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NZ" altLang="en-US" sz="1200" dirty="0">
                <a:solidFill>
                  <a:schemeClr val="bg1"/>
                </a:solidFill>
              </a:rPr>
              <a:t>http://www.health.govt.nz/our-work/life-stages/child-health/b4-school-check</a:t>
            </a:r>
          </a:p>
        </p:txBody>
      </p:sp>
    </p:spTree>
    <p:extLst>
      <p:ext uri="{BB962C8B-B14F-4D97-AF65-F5344CB8AC3E}">
        <p14:creationId xmlns:p14="http://schemas.microsoft.com/office/powerpoint/2010/main" val="366255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Data Preparation &amp; measures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4412"/>
            <a:ext cx="7598785" cy="533991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NZ" sz="1600" dirty="0" smtClean="0">
                <a:solidFill>
                  <a:schemeClr val="bg1"/>
                </a:solidFill>
              </a:rPr>
              <a:t>Restricted data to:</a:t>
            </a:r>
          </a:p>
          <a:p>
            <a:pPr lvl="1">
              <a:spcAft>
                <a:spcPts val="0"/>
              </a:spcAft>
            </a:pPr>
            <a:r>
              <a:rPr lang="en-NZ" sz="1400" dirty="0" smtClean="0">
                <a:solidFill>
                  <a:schemeClr val="bg1"/>
                </a:solidFill>
              </a:rPr>
              <a:t>those ages 48-60 months</a:t>
            </a:r>
          </a:p>
          <a:p>
            <a:pPr lvl="1">
              <a:spcAft>
                <a:spcPts val="0"/>
              </a:spcAft>
            </a:pPr>
            <a:r>
              <a:rPr lang="en-NZ" sz="1400" dirty="0" smtClean="0">
                <a:solidFill>
                  <a:schemeClr val="bg1"/>
                </a:solidFill>
              </a:rPr>
              <a:t>Fiscal years 2010/2011 – 2015/2016</a:t>
            </a:r>
          </a:p>
          <a:p>
            <a:pPr>
              <a:spcAft>
                <a:spcPts val="0"/>
              </a:spcAft>
            </a:pPr>
            <a:r>
              <a:rPr lang="en-NZ" sz="1600" dirty="0" smtClean="0">
                <a:solidFill>
                  <a:schemeClr val="bg1"/>
                </a:solidFill>
              </a:rPr>
              <a:t>Sample:</a:t>
            </a:r>
          </a:p>
          <a:p>
            <a:pPr lvl="1">
              <a:spcAft>
                <a:spcPts val="0"/>
              </a:spcAft>
            </a:pPr>
            <a:r>
              <a:rPr lang="en-NZ" sz="1400" dirty="0" smtClean="0">
                <a:solidFill>
                  <a:schemeClr val="bg1"/>
                </a:solidFill>
              </a:rPr>
              <a:t>Height and weight for 319,101 children </a:t>
            </a:r>
          </a:p>
          <a:p>
            <a:pPr lvl="2">
              <a:spcAft>
                <a:spcPts val="0"/>
              </a:spcAft>
            </a:pPr>
            <a:r>
              <a:rPr lang="en-NZ" sz="1050" dirty="0" smtClean="0">
                <a:solidFill>
                  <a:schemeClr val="bg1"/>
                </a:solidFill>
              </a:rPr>
              <a:t>measured in light clothing, shoes removed, equipment on stable levelled hard surface to the nearest 0.1 cm and 0.1 kg</a:t>
            </a:r>
          </a:p>
          <a:p>
            <a:pPr lvl="1">
              <a:spcAft>
                <a:spcPts val="0"/>
              </a:spcAft>
            </a:pPr>
            <a:r>
              <a:rPr lang="en-NZ" sz="1400" dirty="0" smtClean="0">
                <a:solidFill>
                  <a:schemeClr val="bg1"/>
                </a:solidFill>
              </a:rPr>
              <a:t>84</a:t>
            </a:r>
            <a:r>
              <a:rPr lang="en-NZ" sz="1400" dirty="0">
                <a:solidFill>
                  <a:schemeClr val="bg1"/>
                </a:solidFill>
              </a:rPr>
              <a:t>% of the 379 080 Estimated Resident Population of </a:t>
            </a:r>
            <a:r>
              <a:rPr lang="en-NZ" sz="1400" dirty="0" smtClean="0">
                <a:solidFill>
                  <a:schemeClr val="bg1"/>
                </a:solidFill>
              </a:rPr>
              <a:t>4-year-olds</a:t>
            </a:r>
          </a:p>
          <a:p>
            <a:pPr lvl="1">
              <a:spcAft>
                <a:spcPts val="0"/>
              </a:spcAft>
            </a:pPr>
            <a:r>
              <a:rPr lang="en-NZ" sz="1400" dirty="0" smtClean="0">
                <a:solidFill>
                  <a:schemeClr val="bg1"/>
                </a:solidFill>
              </a:rPr>
              <a:t>1 803 </a:t>
            </a:r>
            <a:r>
              <a:rPr lang="en-NZ" sz="1400" dirty="0">
                <a:solidFill>
                  <a:schemeClr val="bg1"/>
                </a:solidFill>
              </a:rPr>
              <a:t>individuals (0.6% of the sample) were excluded due to extreme BMI (&lt;-5 SDS,&gt;5 SDS</a:t>
            </a:r>
            <a:r>
              <a:rPr lang="en-NZ" sz="1400" dirty="0" smtClean="0">
                <a:solidFill>
                  <a:schemeClr val="bg1"/>
                </a:solidFill>
              </a:rPr>
              <a:t>)</a:t>
            </a:r>
          </a:p>
          <a:p>
            <a:pPr lvl="1">
              <a:spcAft>
                <a:spcPts val="0"/>
              </a:spcAft>
            </a:pPr>
            <a:r>
              <a:rPr lang="en-NZ" sz="1400" dirty="0" smtClean="0">
                <a:solidFill>
                  <a:schemeClr val="bg1"/>
                </a:solidFill>
              </a:rPr>
              <a:t>analytic </a:t>
            </a:r>
            <a:r>
              <a:rPr lang="en-NZ" sz="1400" dirty="0">
                <a:solidFill>
                  <a:schemeClr val="bg1"/>
                </a:solidFill>
              </a:rPr>
              <a:t>sample of </a:t>
            </a:r>
            <a:r>
              <a:rPr lang="en-NZ" sz="1400" b="1" u="sng" dirty="0">
                <a:solidFill>
                  <a:schemeClr val="bg1"/>
                </a:solidFill>
              </a:rPr>
              <a:t>317 298 </a:t>
            </a:r>
            <a:r>
              <a:rPr lang="en-NZ" sz="1400" dirty="0" smtClean="0">
                <a:solidFill>
                  <a:schemeClr val="bg1"/>
                </a:solidFill>
              </a:rPr>
              <a:t>children</a:t>
            </a:r>
          </a:p>
          <a:p>
            <a:pPr>
              <a:spcAft>
                <a:spcPts val="0"/>
              </a:spcAft>
            </a:pPr>
            <a:r>
              <a:rPr lang="en-NZ" sz="1600" dirty="0" smtClean="0">
                <a:solidFill>
                  <a:schemeClr val="bg1"/>
                </a:solidFill>
              </a:rPr>
              <a:t>Linked to other data</a:t>
            </a:r>
          </a:p>
          <a:p>
            <a:pPr lvl="1">
              <a:spcAft>
                <a:spcPts val="0"/>
              </a:spcAft>
            </a:pPr>
            <a:r>
              <a:rPr lang="en-NZ" sz="1400" dirty="0" smtClean="0">
                <a:solidFill>
                  <a:schemeClr val="bg1"/>
                </a:solidFill>
              </a:rPr>
              <a:t>Census, </a:t>
            </a:r>
            <a:r>
              <a:rPr lang="en-NZ" sz="1400" dirty="0" err="1" smtClean="0">
                <a:solidFill>
                  <a:schemeClr val="bg1"/>
                </a:solidFill>
              </a:rPr>
              <a:t>source_ranked_ethnicity</a:t>
            </a:r>
            <a:r>
              <a:rPr lang="en-NZ" sz="1400" dirty="0" smtClean="0">
                <a:solidFill>
                  <a:schemeClr val="bg1"/>
                </a:solidFill>
              </a:rPr>
              <a:t> table, Address notification</a:t>
            </a:r>
          </a:p>
          <a:p>
            <a:pPr>
              <a:spcAft>
                <a:spcPts val="0"/>
              </a:spcAft>
            </a:pPr>
            <a:r>
              <a:rPr lang="en-NZ" sz="1600" dirty="0" smtClean="0">
                <a:solidFill>
                  <a:schemeClr val="bg1"/>
                </a:solidFill>
              </a:rPr>
              <a:t>WHO </a:t>
            </a:r>
            <a:r>
              <a:rPr lang="en-NZ" sz="1600" dirty="0" err="1" smtClean="0">
                <a:solidFill>
                  <a:schemeClr val="bg1"/>
                </a:solidFill>
              </a:rPr>
              <a:t>Anthro</a:t>
            </a:r>
            <a:r>
              <a:rPr lang="en-NZ" sz="1600" dirty="0" smtClean="0">
                <a:solidFill>
                  <a:schemeClr val="bg1"/>
                </a:solidFill>
              </a:rPr>
              <a:t> package used to calculate ZBMI</a:t>
            </a:r>
          </a:p>
          <a:p>
            <a:pPr lvl="1">
              <a:spcAft>
                <a:spcPts val="0"/>
              </a:spcAft>
            </a:pPr>
            <a:r>
              <a:rPr lang="en-NZ" sz="1400" dirty="0" smtClean="0">
                <a:solidFill>
                  <a:schemeClr val="bg1"/>
                </a:solidFill>
              </a:rPr>
              <a:t>Overweight: </a:t>
            </a:r>
            <a:r>
              <a:rPr lang="en-NZ" sz="1400" dirty="0"/>
              <a:t> </a:t>
            </a:r>
            <a:r>
              <a:rPr lang="en-NZ" sz="1400" dirty="0" smtClean="0">
                <a:solidFill>
                  <a:schemeClr val="bg1"/>
                </a:solidFill>
              </a:rPr>
              <a:t>≥ 85</a:t>
            </a:r>
            <a:r>
              <a:rPr lang="en-NZ" sz="1400" baseline="30000" dirty="0" smtClean="0">
                <a:solidFill>
                  <a:schemeClr val="bg1"/>
                </a:solidFill>
              </a:rPr>
              <a:t>th</a:t>
            </a:r>
            <a:r>
              <a:rPr lang="en-NZ" sz="1400" dirty="0" smtClean="0">
                <a:solidFill>
                  <a:schemeClr val="bg1"/>
                </a:solidFill>
              </a:rPr>
              <a:t> percentile</a:t>
            </a:r>
            <a:endParaRPr lang="en-NZ" sz="1400" dirty="0">
              <a:solidFill>
                <a:schemeClr val="bg1"/>
              </a:solidFill>
            </a:endParaRPr>
          </a:p>
          <a:p>
            <a:pPr lvl="1">
              <a:spcAft>
                <a:spcPts val="0"/>
              </a:spcAft>
            </a:pPr>
            <a:r>
              <a:rPr lang="en-NZ" sz="1400" dirty="0" smtClean="0">
                <a:solidFill>
                  <a:schemeClr val="bg1"/>
                </a:solidFill>
              </a:rPr>
              <a:t>Obesity: </a:t>
            </a:r>
            <a:r>
              <a:rPr lang="en-NZ" sz="1400" dirty="0"/>
              <a:t> </a:t>
            </a:r>
            <a:r>
              <a:rPr lang="en-NZ" sz="1400" dirty="0" smtClean="0">
                <a:solidFill>
                  <a:schemeClr val="bg1"/>
                </a:solidFill>
              </a:rPr>
              <a:t>≥ 95</a:t>
            </a:r>
            <a:r>
              <a:rPr lang="en-NZ" sz="1400" baseline="30000" dirty="0" smtClean="0">
                <a:solidFill>
                  <a:schemeClr val="bg1"/>
                </a:solidFill>
              </a:rPr>
              <a:t>th</a:t>
            </a:r>
            <a:r>
              <a:rPr lang="en-NZ" sz="1400" dirty="0" smtClean="0">
                <a:solidFill>
                  <a:schemeClr val="bg1"/>
                </a:solidFill>
              </a:rPr>
              <a:t> percentile</a:t>
            </a:r>
          </a:p>
          <a:p>
            <a:pPr lvl="1">
              <a:spcAft>
                <a:spcPts val="0"/>
              </a:spcAft>
            </a:pPr>
            <a:r>
              <a:rPr lang="en-NZ" sz="1400" dirty="0" smtClean="0">
                <a:solidFill>
                  <a:schemeClr val="bg1"/>
                </a:solidFill>
              </a:rPr>
              <a:t>Extreme Obesity </a:t>
            </a:r>
            <a:r>
              <a:rPr lang="en-NZ" sz="1400" dirty="0"/>
              <a:t> </a:t>
            </a:r>
            <a:r>
              <a:rPr lang="en-NZ" sz="1400" dirty="0" smtClean="0">
                <a:solidFill>
                  <a:schemeClr val="bg1"/>
                </a:solidFill>
              </a:rPr>
              <a:t>≥ 99.7</a:t>
            </a:r>
            <a:r>
              <a:rPr lang="en-NZ" sz="1400" baseline="30000" dirty="0" smtClean="0">
                <a:solidFill>
                  <a:schemeClr val="bg1"/>
                </a:solidFill>
              </a:rPr>
              <a:t>th</a:t>
            </a:r>
            <a:r>
              <a:rPr lang="en-NZ" sz="1400" dirty="0" smtClean="0">
                <a:solidFill>
                  <a:schemeClr val="bg1"/>
                </a:solidFill>
              </a:rPr>
              <a:t> percentile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148" y="1909516"/>
            <a:ext cx="3690850" cy="493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940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1486</TotalTime>
  <Words>3737</Words>
  <Application>Microsoft Office PowerPoint</Application>
  <PresentationFormat>Widescreen</PresentationFormat>
  <Paragraphs>1277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ＭＳ Ｐゴシック</vt:lpstr>
      <vt:lpstr>Arial</vt:lpstr>
      <vt:lpstr>Arial</vt:lpstr>
      <vt:lpstr>Calibri</vt:lpstr>
      <vt:lpstr>Century Gothic</vt:lpstr>
      <vt:lpstr>msgothic</vt:lpstr>
      <vt:lpstr>Times New Roman</vt:lpstr>
      <vt:lpstr>Wingdings 2</vt:lpstr>
      <vt:lpstr>Quotable</vt:lpstr>
      <vt:lpstr>Improving rates of obesity in  New Zealand 4 year old children. </vt:lpstr>
      <vt:lpstr>Acknowledgements &amp; Disclaimer Statement</vt:lpstr>
      <vt:lpstr>National Science Challenges</vt:lpstr>
      <vt:lpstr>Background  What we know from international literature</vt:lpstr>
      <vt:lpstr>Background  What we know from international literature</vt:lpstr>
      <vt:lpstr>Background  What we know from international literature</vt:lpstr>
      <vt:lpstr>Background  What we know about NZ</vt:lpstr>
      <vt:lpstr>Background  What we can add</vt:lpstr>
      <vt:lpstr>Data Preparation &amp; measures</vt:lpstr>
      <vt:lpstr>Describing the sample</vt:lpstr>
      <vt:lpstr>Describing the sample</vt:lpstr>
      <vt:lpstr>Results: Overall Prevalence rates </vt:lpstr>
      <vt:lpstr>Results: Gender</vt:lpstr>
      <vt:lpstr>Results: Major Ethnic Groups - Overweight</vt:lpstr>
      <vt:lpstr>Results: Major Ethnic Groups - Obese</vt:lpstr>
      <vt:lpstr>Results: Major Ethnic Groups – Extreme obesity</vt:lpstr>
      <vt:lpstr>Results: Ethnic sub groups</vt:lpstr>
      <vt:lpstr>Results: Ethnic sub groups - Obesity</vt:lpstr>
      <vt:lpstr>Results: Deprivation</vt:lpstr>
      <vt:lpstr>Results: Deprivation - obesity</vt:lpstr>
      <vt:lpstr>Results </vt:lpstr>
      <vt:lpstr>Limitations</vt:lpstr>
      <vt:lpstr>Conclusions</vt:lpstr>
      <vt:lpstr>PowerPoint Presentation</vt:lpstr>
      <vt:lpstr>Defining overweight and obesity in pre-school children: IOTF reference or WHO standard? L. Monasta, T. Lobstein, T. J. Cole, J. Vignerová and A. Cattaneo</vt:lpstr>
      <vt:lpstr>PowerPoint Presentation</vt:lpstr>
      <vt:lpstr>Subgroup n’s</vt:lpstr>
      <vt:lpstr>Subgroup n’s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rates of obesity in New Zealand 4 year old children.</dc:title>
  <dc:creator>Nichola Shackleton</dc:creator>
  <cp:lastModifiedBy>Nichola Shackleton</cp:lastModifiedBy>
  <cp:revision>76</cp:revision>
  <cp:lastPrinted>2017-07-26T02:35:42Z</cp:lastPrinted>
  <dcterms:created xsi:type="dcterms:W3CDTF">2017-07-05T02:06:23Z</dcterms:created>
  <dcterms:modified xsi:type="dcterms:W3CDTF">2017-08-08T23:44:24Z</dcterms:modified>
</cp:coreProperties>
</file>