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96" r:id="rId4"/>
    <p:sldMasterId id="2147483660" r:id="rId5"/>
  </p:sldMasterIdLst>
  <p:notesMasterIdLst>
    <p:notesMasterId r:id="rId31"/>
  </p:notesMasterIdLst>
  <p:sldIdLst>
    <p:sldId id="256" r:id="rId6"/>
    <p:sldId id="260" r:id="rId7"/>
    <p:sldId id="287" r:id="rId8"/>
    <p:sldId id="276" r:id="rId9"/>
    <p:sldId id="261" r:id="rId10"/>
    <p:sldId id="279" r:id="rId11"/>
    <p:sldId id="280" r:id="rId12"/>
    <p:sldId id="281" r:id="rId13"/>
    <p:sldId id="282" r:id="rId14"/>
    <p:sldId id="283" r:id="rId15"/>
    <p:sldId id="284" r:id="rId16"/>
    <p:sldId id="286" r:id="rId17"/>
    <p:sldId id="285" r:id="rId18"/>
    <p:sldId id="266" r:id="rId19"/>
    <p:sldId id="267" r:id="rId20"/>
    <p:sldId id="268" r:id="rId21"/>
    <p:sldId id="269" r:id="rId22"/>
    <p:sldId id="288" r:id="rId23"/>
    <p:sldId id="270" r:id="rId24"/>
    <p:sldId id="271" r:id="rId25"/>
    <p:sldId id="272" r:id="rId26"/>
    <p:sldId id="273" r:id="rId27"/>
    <p:sldId id="289" r:id="rId28"/>
    <p:sldId id="274"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p:cViewPr varScale="1">
        <p:scale>
          <a:sx n="113" d="100"/>
          <a:sy n="113" d="100"/>
        </p:scale>
        <p:origin x="13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rtsshare\shared\Research%20Groups\COMPASS\Projects\NSC-Better%20Start\Papers\Obesity\Seasonality\referrals_BM160727.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seasonality_dep.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seasonality_dep.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seasonality_dep.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artsshare\shared\Research%20Groups\COMPASS\Projects\NSC-Better%20Start\Papers\Obesity\Seasonality\Counts_age_fiscalyr.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artsshare\shared\Research%20Groups\COMPASS\Projects\NSC-Better%20Start\Papers\Obesity\Seasonality\referrals_BM160727.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artsshare\shared\Research%20Groups\COMPASS\Projects\NSC-Better%20Start\Papers\Obesity\Seasonality\referrals_BM160727.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artsshare\shared\Research%20Groups\COMPASS\Projects\NSC-Better%20Start\Papers\Obesity\Seasonality\referrals_BM160727.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artsshare\shared\Research%20Groups\COMPASS\Projects\NSC-Better%20Start\Papers\Obesity\Seasonality\referrals_BM160727.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v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referrals_BM160727.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artsshare\shared\Research%20Groups\COMPASS\Projects\NSC-Better%20Start\Papers\Obesity\Seasonality\seasonality_dep.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b="1"/>
              <a:t>Overweight and obesity: 2010-2016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Sheet3!$N$2</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Sheet3!$P$3:$P$26</c:f>
                <c:numCache>
                  <c:formatCode>General</c:formatCode>
                  <c:ptCount val="24"/>
                  <c:pt idx="0">
                    <c:v>0.17390655626340007</c:v>
                  </c:pt>
                  <c:pt idx="1">
                    <c:v>0.1724813396485346</c:v>
                  </c:pt>
                  <c:pt idx="2">
                    <c:v>0.19447646798877435</c:v>
                  </c:pt>
                  <c:pt idx="3">
                    <c:v>0.15848638689345906</c:v>
                  </c:pt>
                  <c:pt idx="4">
                    <c:v>0.16126248209747263</c:v>
                  </c:pt>
                  <c:pt idx="5">
                    <c:v>0.16345922679470198</c:v>
                  </c:pt>
                  <c:pt idx="6">
                    <c:v>0.17993471581795711</c:v>
                  </c:pt>
                  <c:pt idx="7">
                    <c:v>0.15271168041715888</c:v>
                  </c:pt>
                  <c:pt idx="8">
                    <c:v>0.16365343790073622</c:v>
                  </c:pt>
                  <c:pt idx="9">
                    <c:v>0.15696572529637487</c:v>
                  </c:pt>
                  <c:pt idx="10">
                    <c:v>0.17527073375793481</c:v>
                  </c:pt>
                  <c:pt idx="11">
                    <c:v>0.15686127245463052</c:v>
                  </c:pt>
                  <c:pt idx="12">
                    <c:v>0.1520197826118497</c:v>
                  </c:pt>
                  <c:pt idx="13">
                    <c:v>0.15050675166264599</c:v>
                  </c:pt>
                  <c:pt idx="14">
                    <c:v>0.16114182196713861</c:v>
                  </c:pt>
                  <c:pt idx="15">
                    <c:v>0.1431566119291626</c:v>
                  </c:pt>
                  <c:pt idx="16">
                    <c:v>0.15340607306833037</c:v>
                  </c:pt>
                  <c:pt idx="17">
                    <c:v>0.1512070020552071</c:v>
                  </c:pt>
                  <c:pt idx="18">
                    <c:v>0.16167950905133804</c:v>
                  </c:pt>
                  <c:pt idx="19">
                    <c:v>0.14863273521443046</c:v>
                  </c:pt>
                  <c:pt idx="20">
                    <c:v>0.15392779342358057</c:v>
                  </c:pt>
                  <c:pt idx="21">
                    <c:v>0.15162365187775387</c:v>
                  </c:pt>
                  <c:pt idx="22">
                    <c:v>0.16177378967847184</c:v>
                  </c:pt>
                  <c:pt idx="23">
                    <c:v>0.14527170993020486</c:v>
                  </c:pt>
                </c:numCache>
              </c:numRef>
            </c:plus>
            <c:minus>
              <c:numRef>
                <c:f>Sheet3!$P$3:$P$26</c:f>
                <c:numCache>
                  <c:formatCode>General</c:formatCode>
                  <c:ptCount val="24"/>
                  <c:pt idx="0">
                    <c:v>0.17390655626340007</c:v>
                  </c:pt>
                  <c:pt idx="1">
                    <c:v>0.1724813396485346</c:v>
                  </c:pt>
                  <c:pt idx="2">
                    <c:v>0.19447646798877435</c:v>
                  </c:pt>
                  <c:pt idx="3">
                    <c:v>0.15848638689345906</c:v>
                  </c:pt>
                  <c:pt idx="4">
                    <c:v>0.16126248209747263</c:v>
                  </c:pt>
                  <c:pt idx="5">
                    <c:v>0.16345922679470198</c:v>
                  </c:pt>
                  <c:pt idx="6">
                    <c:v>0.17993471581795711</c:v>
                  </c:pt>
                  <c:pt idx="7">
                    <c:v>0.15271168041715888</c:v>
                  </c:pt>
                  <c:pt idx="8">
                    <c:v>0.16365343790073622</c:v>
                  </c:pt>
                  <c:pt idx="9">
                    <c:v>0.15696572529637487</c:v>
                  </c:pt>
                  <c:pt idx="10">
                    <c:v>0.17527073375793481</c:v>
                  </c:pt>
                  <c:pt idx="11">
                    <c:v>0.15686127245463052</c:v>
                  </c:pt>
                  <c:pt idx="12">
                    <c:v>0.1520197826118497</c:v>
                  </c:pt>
                  <c:pt idx="13">
                    <c:v>0.15050675166264599</c:v>
                  </c:pt>
                  <c:pt idx="14">
                    <c:v>0.16114182196713861</c:v>
                  </c:pt>
                  <c:pt idx="15">
                    <c:v>0.1431566119291626</c:v>
                  </c:pt>
                  <c:pt idx="16">
                    <c:v>0.15340607306833037</c:v>
                  </c:pt>
                  <c:pt idx="17">
                    <c:v>0.1512070020552071</c:v>
                  </c:pt>
                  <c:pt idx="18">
                    <c:v>0.16167950905133804</c:v>
                  </c:pt>
                  <c:pt idx="19">
                    <c:v>0.14863273521443046</c:v>
                  </c:pt>
                  <c:pt idx="20">
                    <c:v>0.15392779342358057</c:v>
                  </c:pt>
                  <c:pt idx="21">
                    <c:v>0.15162365187775387</c:v>
                  </c:pt>
                  <c:pt idx="22">
                    <c:v>0.16177378967847184</c:v>
                  </c:pt>
                  <c:pt idx="23">
                    <c:v>0.14527170993020486</c:v>
                  </c:pt>
                </c:numCache>
              </c:numRef>
            </c:minus>
            <c:spPr>
              <a:noFill/>
              <a:ln w="9525" cap="flat" cmpd="sng" algn="ctr">
                <a:solidFill>
                  <a:schemeClr val="tx1">
                    <a:lumMod val="65000"/>
                    <a:lumOff val="35000"/>
                  </a:schemeClr>
                </a:solidFill>
                <a:round/>
              </a:ln>
              <a:effectLst/>
            </c:spPr>
          </c:errBars>
          <c:cat>
            <c:strRef>
              <c:f>Sheet3!$M$3:$M$26</c:f>
              <c:strCache>
                <c:ptCount val="24"/>
                <c:pt idx="0">
                  <c:v>Jul 2010</c:v>
                </c:pt>
                <c:pt idx="1">
                  <c:v>Oct 2010</c:v>
                </c:pt>
                <c:pt idx="2">
                  <c:v>Jan 2011</c:v>
                </c:pt>
                <c:pt idx="3">
                  <c:v>Apr 2011</c:v>
                </c:pt>
                <c:pt idx="4">
                  <c:v>Jul 2011</c:v>
                </c:pt>
                <c:pt idx="5">
                  <c:v>Oct 2011 </c:v>
                </c:pt>
                <c:pt idx="6">
                  <c:v>Jan 2012</c:v>
                </c:pt>
                <c:pt idx="7">
                  <c:v>Apr 2012</c:v>
                </c:pt>
                <c:pt idx="8">
                  <c:v>Jul 2012</c:v>
                </c:pt>
                <c:pt idx="9">
                  <c:v>Oct 2012</c:v>
                </c:pt>
                <c:pt idx="10">
                  <c:v>Jan 2013</c:v>
                </c:pt>
                <c:pt idx="11">
                  <c:v>Apr 2013</c:v>
                </c:pt>
                <c:pt idx="12">
                  <c:v>Jul 2013</c:v>
                </c:pt>
                <c:pt idx="13">
                  <c:v>Oct 2013</c:v>
                </c:pt>
                <c:pt idx="14">
                  <c:v>Jan 2014</c:v>
                </c:pt>
                <c:pt idx="15">
                  <c:v>Apr 2014</c:v>
                </c:pt>
                <c:pt idx="16">
                  <c:v>Jul 2014</c:v>
                </c:pt>
                <c:pt idx="17">
                  <c:v>Oct 2014</c:v>
                </c:pt>
                <c:pt idx="18">
                  <c:v>Jan 2015</c:v>
                </c:pt>
                <c:pt idx="19">
                  <c:v>Apr 2015</c:v>
                </c:pt>
                <c:pt idx="20">
                  <c:v>Jul 2015</c:v>
                </c:pt>
                <c:pt idx="21">
                  <c:v>Oct 2015</c:v>
                </c:pt>
                <c:pt idx="22">
                  <c:v>Jan 2016</c:v>
                </c:pt>
                <c:pt idx="23">
                  <c:v>Apr 2016</c:v>
                </c:pt>
              </c:strCache>
            </c:strRef>
          </c:cat>
          <c:val>
            <c:numRef>
              <c:f>Sheet3!$N$3:$N$26</c:f>
              <c:numCache>
                <c:formatCode>General</c:formatCode>
                <c:ptCount val="24"/>
                <c:pt idx="0">
                  <c:v>37.5</c:v>
                </c:pt>
                <c:pt idx="1">
                  <c:v>34.700000000000003</c:v>
                </c:pt>
                <c:pt idx="2">
                  <c:v>32.299999999999997</c:v>
                </c:pt>
                <c:pt idx="3">
                  <c:v>34.9</c:v>
                </c:pt>
                <c:pt idx="4">
                  <c:v>36.5</c:v>
                </c:pt>
                <c:pt idx="5">
                  <c:v>35.200000000000003</c:v>
                </c:pt>
                <c:pt idx="6">
                  <c:v>31.1</c:v>
                </c:pt>
                <c:pt idx="7">
                  <c:v>33.700000000000003</c:v>
                </c:pt>
                <c:pt idx="8">
                  <c:v>35.4</c:v>
                </c:pt>
                <c:pt idx="9">
                  <c:v>34.200000000000003</c:v>
                </c:pt>
                <c:pt idx="10">
                  <c:v>29.6</c:v>
                </c:pt>
                <c:pt idx="11">
                  <c:v>33.799999999999997</c:v>
                </c:pt>
                <c:pt idx="12">
                  <c:v>35.9</c:v>
                </c:pt>
                <c:pt idx="13">
                  <c:v>33.5</c:v>
                </c:pt>
                <c:pt idx="14">
                  <c:v>30.2</c:v>
                </c:pt>
                <c:pt idx="15">
                  <c:v>32.9</c:v>
                </c:pt>
                <c:pt idx="16">
                  <c:v>36.700000000000003</c:v>
                </c:pt>
                <c:pt idx="17">
                  <c:v>34</c:v>
                </c:pt>
                <c:pt idx="18">
                  <c:v>30.1</c:v>
                </c:pt>
                <c:pt idx="19">
                  <c:v>33.200000000000003</c:v>
                </c:pt>
                <c:pt idx="20">
                  <c:v>35.299999999999997</c:v>
                </c:pt>
                <c:pt idx="21">
                  <c:v>33.200000000000003</c:v>
                </c:pt>
                <c:pt idx="22">
                  <c:v>30.3</c:v>
                </c:pt>
                <c:pt idx="23">
                  <c:v>32.200000000000003</c:v>
                </c:pt>
              </c:numCache>
            </c:numRef>
          </c:val>
          <c:smooth val="0"/>
        </c:ser>
        <c:ser>
          <c:idx val="1"/>
          <c:order val="1"/>
          <c:tx>
            <c:strRef>
              <c:f>Sheet3!$O$2</c:f>
              <c:strCache>
                <c:ptCount val="1"/>
                <c:pt idx="0">
                  <c:v>Obese</c:v>
                </c:pt>
              </c:strCache>
            </c:strRef>
          </c:tx>
          <c:spPr>
            <a:ln w="28575" cap="rnd">
              <a:solidFill>
                <a:schemeClr val="accent2"/>
              </a:solidFill>
              <a:round/>
            </a:ln>
            <a:effectLst/>
          </c:spPr>
          <c:marker>
            <c:symbol val="none"/>
          </c:marker>
          <c:errBars>
            <c:errDir val="y"/>
            <c:errBarType val="both"/>
            <c:errValType val="cust"/>
            <c:noEndCap val="0"/>
            <c:plus>
              <c:numRef>
                <c:f>Sheet3!$Q$3:$Q$26</c:f>
                <c:numCache>
                  <c:formatCode>General</c:formatCode>
                  <c:ptCount val="24"/>
                  <c:pt idx="0">
                    <c:v>0.13891705005430635</c:v>
                  </c:pt>
                  <c:pt idx="1">
                    <c:v>0.13340828039097022</c:v>
                  </c:pt>
                  <c:pt idx="2">
                    <c:v>0.15067642181096719</c:v>
                  </c:pt>
                  <c:pt idx="3">
                    <c:v>0.12520958066487076</c:v>
                  </c:pt>
                  <c:pt idx="4">
                    <c:v>0.12551245102545253</c:v>
                  </c:pt>
                  <c:pt idx="5">
                    <c:v>0.12678480347680493</c:v>
                  </c:pt>
                  <c:pt idx="6">
                    <c:v>0.13783239592413007</c:v>
                  </c:pt>
                  <c:pt idx="7">
                    <c:v>0.1179801703947744</c:v>
                  </c:pt>
                  <c:pt idx="8">
                    <c:v>0.12692994792990767</c:v>
                  </c:pt>
                  <c:pt idx="9">
                    <c:v>0.12035227277617942</c:v>
                  </c:pt>
                  <c:pt idx="10">
                    <c:v>0.13229993231373577</c:v>
                  </c:pt>
                  <c:pt idx="11">
                    <c:v>0.12137394568691036</c:v>
                  </c:pt>
                  <c:pt idx="12">
                    <c:v>0.11768110493849797</c:v>
                  </c:pt>
                  <c:pt idx="13">
                    <c:v>0.11446244489825859</c:v>
                  </c:pt>
                  <c:pt idx="14">
                    <c:v>0.12030781712696417</c:v>
                  </c:pt>
                  <c:pt idx="15">
                    <c:v>0.11025769353260709</c:v>
                  </c:pt>
                  <c:pt idx="16">
                    <c:v>0.11958982156656148</c:v>
                  </c:pt>
                  <c:pt idx="17">
                    <c:v>0.11565648399345695</c:v>
                  </c:pt>
                  <c:pt idx="18">
                    <c:v>0.12117868495638556</c:v>
                  </c:pt>
                  <c:pt idx="19">
                    <c:v>0.1138889715334712</c:v>
                  </c:pt>
                  <c:pt idx="20">
                    <c:v>0.11972713743489397</c:v>
                  </c:pt>
                  <c:pt idx="21">
                    <c:v>0.11530970655329544</c:v>
                  </c:pt>
                  <c:pt idx="22">
                    <c:v>0.12014783042877163</c:v>
                  </c:pt>
                  <c:pt idx="23">
                    <c:v>0.10831692015009269</c:v>
                  </c:pt>
                </c:numCache>
              </c:numRef>
            </c:plus>
            <c:minus>
              <c:numRef>
                <c:f>Sheet3!$Q$3:$Q$26</c:f>
                <c:numCache>
                  <c:formatCode>General</c:formatCode>
                  <c:ptCount val="24"/>
                  <c:pt idx="0">
                    <c:v>0.13891705005430635</c:v>
                  </c:pt>
                  <c:pt idx="1">
                    <c:v>0.13340828039097022</c:v>
                  </c:pt>
                  <c:pt idx="2">
                    <c:v>0.15067642181096719</c:v>
                  </c:pt>
                  <c:pt idx="3">
                    <c:v>0.12520958066487076</c:v>
                  </c:pt>
                  <c:pt idx="4">
                    <c:v>0.12551245102545253</c:v>
                  </c:pt>
                  <c:pt idx="5">
                    <c:v>0.12678480347680493</c:v>
                  </c:pt>
                  <c:pt idx="6">
                    <c:v>0.13783239592413007</c:v>
                  </c:pt>
                  <c:pt idx="7">
                    <c:v>0.1179801703947744</c:v>
                  </c:pt>
                  <c:pt idx="8">
                    <c:v>0.12692994792990767</c:v>
                  </c:pt>
                  <c:pt idx="9">
                    <c:v>0.12035227277617942</c:v>
                  </c:pt>
                  <c:pt idx="10">
                    <c:v>0.13229993231373577</c:v>
                  </c:pt>
                  <c:pt idx="11">
                    <c:v>0.12137394568691036</c:v>
                  </c:pt>
                  <c:pt idx="12">
                    <c:v>0.11768110493849797</c:v>
                  </c:pt>
                  <c:pt idx="13">
                    <c:v>0.11446244489825859</c:v>
                  </c:pt>
                  <c:pt idx="14">
                    <c:v>0.12030781712696417</c:v>
                  </c:pt>
                  <c:pt idx="15">
                    <c:v>0.11025769353260709</c:v>
                  </c:pt>
                  <c:pt idx="16">
                    <c:v>0.11958982156656148</c:v>
                  </c:pt>
                  <c:pt idx="17">
                    <c:v>0.11565648399345695</c:v>
                  </c:pt>
                  <c:pt idx="18">
                    <c:v>0.12117868495638556</c:v>
                  </c:pt>
                  <c:pt idx="19">
                    <c:v>0.1138889715334712</c:v>
                  </c:pt>
                  <c:pt idx="20">
                    <c:v>0.11972713743489397</c:v>
                  </c:pt>
                  <c:pt idx="21">
                    <c:v>0.11530970655329544</c:v>
                  </c:pt>
                  <c:pt idx="22">
                    <c:v>0.12014783042877163</c:v>
                  </c:pt>
                  <c:pt idx="23">
                    <c:v>0.10831692015009269</c:v>
                  </c:pt>
                </c:numCache>
              </c:numRef>
            </c:minus>
            <c:spPr>
              <a:noFill/>
              <a:ln w="9525" cap="flat" cmpd="sng" algn="ctr">
                <a:solidFill>
                  <a:schemeClr val="tx1">
                    <a:lumMod val="65000"/>
                    <a:lumOff val="35000"/>
                  </a:schemeClr>
                </a:solidFill>
                <a:round/>
              </a:ln>
              <a:effectLst/>
            </c:spPr>
          </c:errBars>
          <c:cat>
            <c:strRef>
              <c:f>Sheet3!$M$3:$M$26</c:f>
              <c:strCache>
                <c:ptCount val="24"/>
                <c:pt idx="0">
                  <c:v>Jul 2010</c:v>
                </c:pt>
                <c:pt idx="1">
                  <c:v>Oct 2010</c:v>
                </c:pt>
                <c:pt idx="2">
                  <c:v>Jan 2011</c:v>
                </c:pt>
                <c:pt idx="3">
                  <c:v>Apr 2011</c:v>
                </c:pt>
                <c:pt idx="4">
                  <c:v>Jul 2011</c:v>
                </c:pt>
                <c:pt idx="5">
                  <c:v>Oct 2011 </c:v>
                </c:pt>
                <c:pt idx="6">
                  <c:v>Jan 2012</c:v>
                </c:pt>
                <c:pt idx="7">
                  <c:v>Apr 2012</c:v>
                </c:pt>
                <c:pt idx="8">
                  <c:v>Jul 2012</c:v>
                </c:pt>
                <c:pt idx="9">
                  <c:v>Oct 2012</c:v>
                </c:pt>
                <c:pt idx="10">
                  <c:v>Jan 2013</c:v>
                </c:pt>
                <c:pt idx="11">
                  <c:v>Apr 2013</c:v>
                </c:pt>
                <c:pt idx="12">
                  <c:v>Jul 2013</c:v>
                </c:pt>
                <c:pt idx="13">
                  <c:v>Oct 2013</c:v>
                </c:pt>
                <c:pt idx="14">
                  <c:v>Jan 2014</c:v>
                </c:pt>
                <c:pt idx="15">
                  <c:v>Apr 2014</c:v>
                </c:pt>
                <c:pt idx="16">
                  <c:v>Jul 2014</c:v>
                </c:pt>
                <c:pt idx="17">
                  <c:v>Oct 2014</c:v>
                </c:pt>
                <c:pt idx="18">
                  <c:v>Jan 2015</c:v>
                </c:pt>
                <c:pt idx="19">
                  <c:v>Apr 2015</c:v>
                </c:pt>
                <c:pt idx="20">
                  <c:v>Jul 2015</c:v>
                </c:pt>
                <c:pt idx="21">
                  <c:v>Oct 2015</c:v>
                </c:pt>
                <c:pt idx="22">
                  <c:v>Jan 2016</c:v>
                </c:pt>
                <c:pt idx="23">
                  <c:v>Apr 2016</c:v>
                </c:pt>
              </c:strCache>
            </c:strRef>
          </c:cat>
          <c:val>
            <c:numRef>
              <c:f>Sheet3!$O$3:$O$26</c:f>
              <c:numCache>
                <c:formatCode>General</c:formatCode>
                <c:ptCount val="24"/>
                <c:pt idx="0">
                  <c:v>18.3</c:v>
                </c:pt>
                <c:pt idx="1">
                  <c:v>16.2</c:v>
                </c:pt>
                <c:pt idx="2">
                  <c:v>15.5</c:v>
                </c:pt>
                <c:pt idx="3">
                  <c:v>17.100000000000001</c:v>
                </c:pt>
                <c:pt idx="4">
                  <c:v>16.899999999999999</c:v>
                </c:pt>
                <c:pt idx="5">
                  <c:v>16.399999999999999</c:v>
                </c:pt>
                <c:pt idx="6">
                  <c:v>14.7</c:v>
                </c:pt>
                <c:pt idx="7">
                  <c:v>15.8</c:v>
                </c:pt>
                <c:pt idx="8">
                  <c:v>16.5</c:v>
                </c:pt>
                <c:pt idx="9">
                  <c:v>15.7</c:v>
                </c:pt>
                <c:pt idx="10">
                  <c:v>13.8</c:v>
                </c:pt>
                <c:pt idx="11">
                  <c:v>15.9</c:v>
                </c:pt>
                <c:pt idx="12">
                  <c:v>16.5</c:v>
                </c:pt>
                <c:pt idx="13">
                  <c:v>15.2</c:v>
                </c:pt>
                <c:pt idx="14">
                  <c:v>13.6</c:v>
                </c:pt>
                <c:pt idx="15">
                  <c:v>15.5</c:v>
                </c:pt>
                <c:pt idx="16">
                  <c:v>17</c:v>
                </c:pt>
                <c:pt idx="17">
                  <c:v>15.5</c:v>
                </c:pt>
                <c:pt idx="18">
                  <c:v>13.7</c:v>
                </c:pt>
                <c:pt idx="19">
                  <c:v>15.4</c:v>
                </c:pt>
                <c:pt idx="20">
                  <c:v>16.600000000000001</c:v>
                </c:pt>
                <c:pt idx="21">
                  <c:v>15.1</c:v>
                </c:pt>
                <c:pt idx="22">
                  <c:v>13.4</c:v>
                </c:pt>
                <c:pt idx="23">
                  <c:v>14.1</c:v>
                </c:pt>
              </c:numCache>
            </c:numRef>
          </c:val>
          <c:smooth val="0"/>
        </c:ser>
        <c:dLbls>
          <c:showLegendKey val="0"/>
          <c:showVal val="0"/>
          <c:showCatName val="0"/>
          <c:showSerName val="0"/>
          <c:showPercent val="0"/>
          <c:showBubbleSize val="0"/>
        </c:dLbls>
        <c:smooth val="0"/>
        <c:axId val="348523696"/>
        <c:axId val="348524088"/>
      </c:lineChart>
      <c:catAx>
        <c:axId val="34852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4088"/>
        <c:crosses val="autoZero"/>
        <c:auto val="1"/>
        <c:lblAlgn val="ctr"/>
        <c:lblOffset val="100"/>
        <c:noMultiLvlLbl val="0"/>
      </c:catAx>
      <c:valAx>
        <c:axId val="348524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DEP Q2</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AMENDED!$AQ$28</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AMENDED!$AS$29:$AS$32</c:f>
                <c:numCache>
                  <c:formatCode>General</c:formatCode>
                  <c:ptCount val="4"/>
                  <c:pt idx="0">
                    <c:v>0.15827133869402887</c:v>
                  </c:pt>
                  <c:pt idx="1">
                    <c:v>0.17191643495605646</c:v>
                  </c:pt>
                  <c:pt idx="2">
                    <c:v>0.15046094425243162</c:v>
                  </c:pt>
                  <c:pt idx="3">
                    <c:v>0.16051203508875381</c:v>
                  </c:pt>
                </c:numCache>
              </c:numRef>
            </c:plus>
            <c:minus>
              <c:numRef>
                <c:f>AMENDED!$AS$29:$AS$32</c:f>
                <c:numCache>
                  <c:formatCode>General</c:formatCode>
                  <c:ptCount val="4"/>
                  <c:pt idx="0">
                    <c:v>0.15827133869402887</c:v>
                  </c:pt>
                  <c:pt idx="1">
                    <c:v>0.17191643495605646</c:v>
                  </c:pt>
                  <c:pt idx="2">
                    <c:v>0.15046094425243162</c:v>
                  </c:pt>
                  <c:pt idx="3">
                    <c:v>0.16051203508875381</c:v>
                  </c:pt>
                </c:numCache>
              </c:numRef>
            </c:minus>
            <c:spPr>
              <a:noFill/>
              <a:ln w="9525" cap="flat" cmpd="sng" algn="ctr">
                <a:solidFill>
                  <a:schemeClr val="tx1">
                    <a:lumMod val="65000"/>
                    <a:lumOff val="35000"/>
                  </a:schemeClr>
                </a:solidFill>
                <a:round/>
              </a:ln>
              <a:effectLst/>
            </c:spPr>
          </c:errBars>
          <c:cat>
            <c:strRef>
              <c:f>AMENDED!$AP$29:$AP$32</c:f>
              <c:strCache>
                <c:ptCount val="4"/>
                <c:pt idx="0">
                  <c:v>Spring</c:v>
                </c:pt>
                <c:pt idx="1">
                  <c:v>Summer</c:v>
                </c:pt>
                <c:pt idx="2">
                  <c:v>Autumn</c:v>
                </c:pt>
                <c:pt idx="3">
                  <c:v>Winter</c:v>
                </c:pt>
              </c:strCache>
            </c:strRef>
          </c:cat>
          <c:val>
            <c:numRef>
              <c:f>AMENDED!$AQ$29:$AQ$32</c:f>
              <c:numCache>
                <c:formatCode>General</c:formatCode>
                <c:ptCount val="4"/>
                <c:pt idx="0">
                  <c:v>29.249761666666668</c:v>
                </c:pt>
                <c:pt idx="1">
                  <c:v>26.214811666666666</c:v>
                </c:pt>
                <c:pt idx="2">
                  <c:v>28.155626666666663</c:v>
                </c:pt>
                <c:pt idx="3">
                  <c:v>31.148706666666669</c:v>
                </c:pt>
              </c:numCache>
            </c:numRef>
          </c:val>
          <c:smooth val="0"/>
        </c:ser>
        <c:ser>
          <c:idx val="1"/>
          <c:order val="1"/>
          <c:tx>
            <c:strRef>
              <c:f>AMENDED!$AR$28</c:f>
              <c:strCache>
                <c:ptCount val="1"/>
                <c:pt idx="0">
                  <c:v>Obese</c:v>
                </c:pt>
              </c:strCache>
            </c:strRef>
          </c:tx>
          <c:spPr>
            <a:ln w="28575" cap="rnd">
              <a:solidFill>
                <a:srgbClr val="0070C0"/>
              </a:solidFill>
              <a:round/>
            </a:ln>
            <a:effectLst/>
          </c:spPr>
          <c:marker>
            <c:symbol val="none"/>
          </c:marker>
          <c:errBars>
            <c:errDir val="y"/>
            <c:errBarType val="both"/>
            <c:errValType val="cust"/>
            <c:noEndCap val="0"/>
            <c:plus>
              <c:numRef>
                <c:f>AMENDED!$AT$29:$AT$32</c:f>
                <c:numCache>
                  <c:formatCode>General</c:formatCode>
                  <c:ptCount val="4"/>
                  <c:pt idx="0">
                    <c:v>0.11304604873273251</c:v>
                  </c:pt>
                  <c:pt idx="1">
                    <c:v>0.1200126457559091</c:v>
                  </c:pt>
                  <c:pt idx="2">
                    <c:v>0.1079390969266157</c:v>
                  </c:pt>
                  <c:pt idx="3">
                    <c:v>0.11604394000549964</c:v>
                  </c:pt>
                </c:numCache>
              </c:numRef>
            </c:plus>
            <c:minus>
              <c:numRef>
                <c:f>AMENDED!$AT$29:$AT$32</c:f>
                <c:numCache>
                  <c:formatCode>General</c:formatCode>
                  <c:ptCount val="4"/>
                  <c:pt idx="0">
                    <c:v>0.11304604873273251</c:v>
                  </c:pt>
                  <c:pt idx="1">
                    <c:v>0.1200126457559091</c:v>
                  </c:pt>
                  <c:pt idx="2">
                    <c:v>0.1079390969266157</c:v>
                  </c:pt>
                  <c:pt idx="3">
                    <c:v>0.11604394000549964</c:v>
                  </c:pt>
                </c:numCache>
              </c:numRef>
            </c:minus>
            <c:spPr>
              <a:noFill/>
              <a:ln w="9525" cap="flat" cmpd="sng" algn="ctr">
                <a:solidFill>
                  <a:schemeClr val="tx1">
                    <a:lumMod val="65000"/>
                    <a:lumOff val="35000"/>
                  </a:schemeClr>
                </a:solidFill>
                <a:round/>
              </a:ln>
              <a:effectLst/>
            </c:spPr>
          </c:errBars>
          <c:cat>
            <c:strRef>
              <c:f>AMENDED!$AP$29:$AP$32</c:f>
              <c:strCache>
                <c:ptCount val="4"/>
                <c:pt idx="0">
                  <c:v>Spring</c:v>
                </c:pt>
                <c:pt idx="1">
                  <c:v>Summer</c:v>
                </c:pt>
                <c:pt idx="2">
                  <c:v>Autumn</c:v>
                </c:pt>
                <c:pt idx="3">
                  <c:v>Winter</c:v>
                </c:pt>
              </c:strCache>
            </c:strRef>
          </c:cat>
          <c:val>
            <c:numRef>
              <c:f>AMENDED!$AR$29:$AR$32</c:f>
              <c:numCache>
                <c:formatCode>General</c:formatCode>
                <c:ptCount val="4"/>
                <c:pt idx="0">
                  <c:v>11.99282</c:v>
                </c:pt>
                <c:pt idx="1">
                  <c:v>10.535775000000001</c:v>
                </c:pt>
                <c:pt idx="2">
                  <c:v>11.798111666666665</c:v>
                </c:pt>
                <c:pt idx="3">
                  <c:v>12.863536666666667</c:v>
                </c:pt>
              </c:numCache>
            </c:numRef>
          </c:val>
          <c:smooth val="0"/>
        </c:ser>
        <c:dLbls>
          <c:showLegendKey val="0"/>
          <c:showVal val="0"/>
          <c:showCatName val="0"/>
          <c:showSerName val="0"/>
          <c:showPercent val="0"/>
          <c:showBubbleSize val="0"/>
        </c:dLbls>
        <c:smooth val="0"/>
        <c:axId val="342350224"/>
        <c:axId val="342350616"/>
      </c:lineChart>
      <c:catAx>
        <c:axId val="34235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0616"/>
        <c:crosses val="autoZero"/>
        <c:auto val="1"/>
        <c:lblAlgn val="ctr"/>
        <c:lblOffset val="100"/>
        <c:noMultiLvlLbl val="0"/>
      </c:catAx>
      <c:valAx>
        <c:axId val="34235061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0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DEP Q4</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AMENDED!$AQ$80</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AMENDED!$AS$81:$AS$84</c:f>
                <c:numCache>
                  <c:formatCode>General</c:formatCode>
                  <c:ptCount val="4"/>
                  <c:pt idx="0">
                    <c:v>0.16220049595099886</c:v>
                  </c:pt>
                  <c:pt idx="1">
                    <c:v>0.17721737645262101</c:v>
                  </c:pt>
                  <c:pt idx="2">
                    <c:v>0.15595125663729034</c:v>
                  </c:pt>
                  <c:pt idx="3">
                    <c:v>0.16381188055230714</c:v>
                  </c:pt>
                </c:numCache>
              </c:numRef>
            </c:plus>
            <c:minus>
              <c:numRef>
                <c:f>AMENDED!$AS$81:$AS$84</c:f>
                <c:numCache>
                  <c:formatCode>General</c:formatCode>
                  <c:ptCount val="4"/>
                  <c:pt idx="0">
                    <c:v>0.16220049595099886</c:v>
                  </c:pt>
                  <c:pt idx="1">
                    <c:v>0.17721737645262101</c:v>
                  </c:pt>
                  <c:pt idx="2">
                    <c:v>0.15595125663729034</c:v>
                  </c:pt>
                  <c:pt idx="3">
                    <c:v>0.16381188055230714</c:v>
                  </c:pt>
                </c:numCache>
              </c:numRef>
            </c:minus>
            <c:spPr>
              <a:noFill/>
              <a:ln w="9525" cap="flat" cmpd="sng" algn="ctr">
                <a:solidFill>
                  <a:schemeClr val="tx1">
                    <a:lumMod val="65000"/>
                    <a:lumOff val="35000"/>
                  </a:schemeClr>
                </a:solidFill>
                <a:round/>
              </a:ln>
              <a:effectLst/>
            </c:spPr>
          </c:errBars>
          <c:cat>
            <c:strRef>
              <c:f>AMENDED!$AP$81:$AP$84</c:f>
              <c:strCache>
                <c:ptCount val="4"/>
                <c:pt idx="0">
                  <c:v>Spring</c:v>
                </c:pt>
                <c:pt idx="1">
                  <c:v>Summer</c:v>
                </c:pt>
                <c:pt idx="2">
                  <c:v>Autumn</c:v>
                </c:pt>
                <c:pt idx="3">
                  <c:v>Winter</c:v>
                </c:pt>
              </c:strCache>
            </c:strRef>
          </c:cat>
          <c:val>
            <c:numRef>
              <c:f>AMENDED!$AQ$81:$AQ$84</c:f>
              <c:numCache>
                <c:formatCode>General</c:formatCode>
                <c:ptCount val="4"/>
                <c:pt idx="0">
                  <c:v>35.637360000000001</c:v>
                </c:pt>
                <c:pt idx="1">
                  <c:v>31.860009999999999</c:v>
                </c:pt>
                <c:pt idx="2">
                  <c:v>34.972630000000002</c:v>
                </c:pt>
                <c:pt idx="3">
                  <c:v>37.93967</c:v>
                </c:pt>
              </c:numCache>
            </c:numRef>
          </c:val>
          <c:smooth val="0"/>
        </c:ser>
        <c:ser>
          <c:idx val="1"/>
          <c:order val="1"/>
          <c:tx>
            <c:strRef>
              <c:f>AMENDED!$AR$80</c:f>
              <c:strCache>
                <c:ptCount val="1"/>
                <c:pt idx="0">
                  <c:v>Obese</c:v>
                </c:pt>
              </c:strCache>
            </c:strRef>
          </c:tx>
          <c:spPr>
            <a:ln w="28575" cap="rnd">
              <a:solidFill>
                <a:srgbClr val="0070C0"/>
              </a:solidFill>
              <a:round/>
            </a:ln>
            <a:effectLst/>
          </c:spPr>
          <c:marker>
            <c:symbol val="none"/>
          </c:marker>
          <c:errBars>
            <c:errDir val="y"/>
            <c:errBarType val="both"/>
            <c:errValType val="cust"/>
            <c:noEndCap val="0"/>
            <c:plus>
              <c:numRef>
                <c:f>AMENDED!$AT$81:$AT$84</c:f>
                <c:numCache>
                  <c:formatCode>General</c:formatCode>
                  <c:ptCount val="4"/>
                  <c:pt idx="0">
                    <c:v>0.1261686430011435</c:v>
                  </c:pt>
                  <c:pt idx="1">
                    <c:v>0.13601246509082662</c:v>
                  </c:pt>
                  <c:pt idx="2">
                    <c:v>0.12167079572902176</c:v>
                  </c:pt>
                  <c:pt idx="3">
                    <c:v>0.1309727745910704</c:v>
                  </c:pt>
                </c:numCache>
              </c:numRef>
            </c:plus>
            <c:minus>
              <c:numRef>
                <c:f>AMENDED!$AT$81:$AT$84</c:f>
                <c:numCache>
                  <c:formatCode>General</c:formatCode>
                  <c:ptCount val="4"/>
                  <c:pt idx="0">
                    <c:v>0.1261686430011435</c:v>
                  </c:pt>
                  <c:pt idx="1">
                    <c:v>0.13601246509082662</c:v>
                  </c:pt>
                  <c:pt idx="2">
                    <c:v>0.12167079572902176</c:v>
                  </c:pt>
                  <c:pt idx="3">
                    <c:v>0.1309727745910704</c:v>
                  </c:pt>
                </c:numCache>
              </c:numRef>
            </c:minus>
            <c:spPr>
              <a:noFill/>
              <a:ln w="9525" cap="flat" cmpd="sng" algn="ctr">
                <a:solidFill>
                  <a:schemeClr val="tx1">
                    <a:lumMod val="65000"/>
                    <a:lumOff val="35000"/>
                  </a:schemeClr>
                </a:solidFill>
                <a:round/>
              </a:ln>
              <a:effectLst/>
            </c:spPr>
          </c:errBars>
          <c:cat>
            <c:strRef>
              <c:f>AMENDED!$AP$81:$AP$84</c:f>
              <c:strCache>
                <c:ptCount val="4"/>
                <c:pt idx="0">
                  <c:v>Spring</c:v>
                </c:pt>
                <c:pt idx="1">
                  <c:v>Summer</c:v>
                </c:pt>
                <c:pt idx="2">
                  <c:v>Autumn</c:v>
                </c:pt>
                <c:pt idx="3">
                  <c:v>Winter</c:v>
                </c:pt>
              </c:strCache>
            </c:strRef>
          </c:cat>
          <c:val>
            <c:numRef>
              <c:f>AMENDED!$AR$81:$AR$84</c:f>
              <c:numCache>
                <c:formatCode>General</c:formatCode>
                <c:ptCount val="4"/>
                <c:pt idx="0">
                  <c:v>16.642168333333334</c:v>
                </c:pt>
                <c:pt idx="1">
                  <c:v>15.031505000000003</c:v>
                </c:pt>
                <c:pt idx="2">
                  <c:v>16.597478333333335</c:v>
                </c:pt>
                <c:pt idx="3">
                  <c:v>18.517571666666665</c:v>
                </c:pt>
              </c:numCache>
            </c:numRef>
          </c:val>
          <c:smooth val="0"/>
        </c:ser>
        <c:dLbls>
          <c:showLegendKey val="0"/>
          <c:showVal val="0"/>
          <c:showCatName val="0"/>
          <c:showSerName val="0"/>
          <c:showPercent val="0"/>
          <c:showBubbleSize val="0"/>
        </c:dLbls>
        <c:smooth val="0"/>
        <c:axId val="342351400"/>
        <c:axId val="342351792"/>
      </c:lineChart>
      <c:catAx>
        <c:axId val="34235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351792"/>
        <c:crosses val="autoZero"/>
        <c:auto val="1"/>
        <c:lblAlgn val="ctr"/>
        <c:lblOffset val="100"/>
        <c:noMultiLvlLbl val="0"/>
      </c:catAx>
      <c:valAx>
        <c:axId val="34235179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1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DEP Q5</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AMENDED!$AQ$106</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AMENDED!$AS$107:$AS$110</c:f>
                <c:numCache>
                  <c:formatCode>General</c:formatCode>
                  <c:ptCount val="4"/>
                  <c:pt idx="0">
                    <c:v>0.14956922676166826</c:v>
                  </c:pt>
                  <c:pt idx="1">
                    <c:v>0.16667265113614174</c:v>
                  </c:pt>
                  <c:pt idx="2">
                    <c:v>0.1415977515949671</c:v>
                  </c:pt>
                  <c:pt idx="3">
                    <c:v>0.14927737620059289</c:v>
                  </c:pt>
                </c:numCache>
              </c:numRef>
            </c:plus>
            <c:minus>
              <c:numRef>
                <c:f>AMENDED!$AS$107:$AS$110</c:f>
                <c:numCache>
                  <c:formatCode>General</c:formatCode>
                  <c:ptCount val="4"/>
                  <c:pt idx="0">
                    <c:v>0.14956922676166826</c:v>
                  </c:pt>
                  <c:pt idx="1">
                    <c:v>0.16667265113614174</c:v>
                  </c:pt>
                  <c:pt idx="2">
                    <c:v>0.1415977515949671</c:v>
                  </c:pt>
                  <c:pt idx="3">
                    <c:v>0.14927737620059289</c:v>
                  </c:pt>
                </c:numCache>
              </c:numRef>
            </c:minus>
            <c:spPr>
              <a:noFill/>
              <a:ln w="9525" cap="flat" cmpd="sng" algn="ctr">
                <a:solidFill>
                  <a:schemeClr val="tx1">
                    <a:lumMod val="65000"/>
                    <a:lumOff val="35000"/>
                  </a:schemeClr>
                </a:solidFill>
                <a:round/>
              </a:ln>
              <a:effectLst/>
            </c:spPr>
          </c:errBars>
          <c:cat>
            <c:strRef>
              <c:f>AMENDED!$AP$107:$AP$110</c:f>
              <c:strCache>
                <c:ptCount val="4"/>
                <c:pt idx="0">
                  <c:v>Spring</c:v>
                </c:pt>
                <c:pt idx="1">
                  <c:v>Summer</c:v>
                </c:pt>
                <c:pt idx="2">
                  <c:v>Autumn</c:v>
                </c:pt>
                <c:pt idx="3">
                  <c:v>Winter</c:v>
                </c:pt>
              </c:strCache>
            </c:strRef>
          </c:cat>
          <c:val>
            <c:numRef>
              <c:f>AMENDED!$AQ$107:$AQ$110</c:f>
              <c:numCache>
                <c:formatCode>General</c:formatCode>
                <c:ptCount val="4"/>
                <c:pt idx="0">
                  <c:v>44.011969999999998</c:v>
                </c:pt>
                <c:pt idx="1">
                  <c:v>40.309378333333335</c:v>
                </c:pt>
                <c:pt idx="2">
                  <c:v>43.823901666666664</c:v>
                </c:pt>
                <c:pt idx="3">
                  <c:v>46.049691666666661</c:v>
                </c:pt>
              </c:numCache>
            </c:numRef>
          </c:val>
          <c:smooth val="0"/>
        </c:ser>
        <c:ser>
          <c:idx val="1"/>
          <c:order val="1"/>
          <c:tx>
            <c:strRef>
              <c:f>AMENDED!$AR$106</c:f>
              <c:strCache>
                <c:ptCount val="1"/>
                <c:pt idx="0">
                  <c:v>Obese</c:v>
                </c:pt>
              </c:strCache>
            </c:strRef>
          </c:tx>
          <c:spPr>
            <a:ln w="28575" cap="rnd">
              <a:solidFill>
                <a:srgbClr val="0070C0"/>
              </a:solidFill>
              <a:round/>
            </a:ln>
            <a:effectLst/>
          </c:spPr>
          <c:marker>
            <c:symbol val="none"/>
          </c:marker>
          <c:errBars>
            <c:errDir val="y"/>
            <c:errBarType val="both"/>
            <c:errValType val="cust"/>
            <c:noEndCap val="0"/>
            <c:plus>
              <c:numRef>
                <c:f>AMENDED!$AT$107:$AT$110</c:f>
                <c:numCache>
                  <c:formatCode>General</c:formatCode>
                  <c:ptCount val="4"/>
                  <c:pt idx="0">
                    <c:v>0.12761836952707867</c:v>
                  </c:pt>
                  <c:pt idx="1">
                    <c:v>0.14031343592115478</c:v>
                  </c:pt>
                  <c:pt idx="2">
                    <c:v>0.12134776825341015</c:v>
                  </c:pt>
                  <c:pt idx="3">
                    <c:v>0.12931808871957293</c:v>
                  </c:pt>
                </c:numCache>
              </c:numRef>
            </c:plus>
            <c:minus>
              <c:numRef>
                <c:f>AMENDED!$AT$107:$AT$110</c:f>
                <c:numCache>
                  <c:formatCode>General</c:formatCode>
                  <c:ptCount val="4"/>
                  <c:pt idx="0">
                    <c:v>0.12761836952707867</c:v>
                  </c:pt>
                  <c:pt idx="1">
                    <c:v>0.14031343592115478</c:v>
                  </c:pt>
                  <c:pt idx="2">
                    <c:v>0.12134776825341015</c:v>
                  </c:pt>
                  <c:pt idx="3">
                    <c:v>0.12931808871957293</c:v>
                  </c:pt>
                </c:numCache>
              </c:numRef>
            </c:minus>
            <c:spPr>
              <a:noFill/>
              <a:ln w="9525" cap="flat" cmpd="sng" algn="ctr">
                <a:solidFill>
                  <a:schemeClr val="tx1">
                    <a:lumMod val="65000"/>
                    <a:lumOff val="35000"/>
                  </a:schemeClr>
                </a:solidFill>
                <a:round/>
              </a:ln>
              <a:effectLst/>
            </c:spPr>
          </c:errBars>
          <c:cat>
            <c:strRef>
              <c:f>AMENDED!$AP$107:$AP$110</c:f>
              <c:strCache>
                <c:ptCount val="4"/>
                <c:pt idx="0">
                  <c:v>Spring</c:v>
                </c:pt>
                <c:pt idx="1">
                  <c:v>Summer</c:v>
                </c:pt>
                <c:pt idx="2">
                  <c:v>Autumn</c:v>
                </c:pt>
                <c:pt idx="3">
                  <c:v>Winter</c:v>
                </c:pt>
              </c:strCache>
            </c:strRef>
          </c:cat>
          <c:val>
            <c:numRef>
              <c:f>AMENDED!$AR$107:$AR$110</c:f>
              <c:numCache>
                <c:formatCode>General</c:formatCode>
                <c:ptCount val="4"/>
                <c:pt idx="0">
                  <c:v>23.419978333333333</c:v>
                </c:pt>
                <c:pt idx="1">
                  <c:v>21.78708</c:v>
                </c:pt>
                <c:pt idx="2">
                  <c:v>23.710971666666669</c:v>
                </c:pt>
                <c:pt idx="3">
                  <c:v>24.772133333333333</c:v>
                </c:pt>
              </c:numCache>
            </c:numRef>
          </c:val>
          <c:smooth val="0"/>
        </c:ser>
        <c:dLbls>
          <c:showLegendKey val="0"/>
          <c:showVal val="0"/>
          <c:showCatName val="0"/>
          <c:showSerName val="0"/>
          <c:showPercent val="0"/>
          <c:showBubbleSize val="0"/>
        </c:dLbls>
        <c:smooth val="0"/>
        <c:axId val="342352576"/>
        <c:axId val="342352968"/>
      </c:lineChart>
      <c:catAx>
        <c:axId val="34235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2968"/>
        <c:crosses val="autoZero"/>
        <c:auto val="1"/>
        <c:lblAlgn val="ctr"/>
        <c:lblOffset val="100"/>
        <c:noMultiLvlLbl val="0"/>
      </c:catAx>
      <c:valAx>
        <c:axId val="342352968"/>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2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NORTHERN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Sheet2!$W$167</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Sheet2!$Y$168:$Y$171</c:f>
                <c:numCache>
                  <c:formatCode>General</c:formatCode>
                  <c:ptCount val="4"/>
                  <c:pt idx="0">
                    <c:v>8.6519240590237981E-2</c:v>
                  </c:pt>
                  <c:pt idx="1">
                    <c:v>9.365032045180402E-2</c:v>
                  </c:pt>
                  <c:pt idx="2">
                    <c:v>8.1092866107180597E-2</c:v>
                  </c:pt>
                  <c:pt idx="3">
                    <c:v>8.7106929663759158E-2</c:v>
                  </c:pt>
                </c:numCache>
              </c:numRef>
            </c:plus>
            <c:minus>
              <c:numRef>
                <c:f>Sheet2!$Y$168:$Y$171</c:f>
                <c:numCache>
                  <c:formatCode>General</c:formatCode>
                  <c:ptCount val="4"/>
                  <c:pt idx="0">
                    <c:v>8.6519240590237981E-2</c:v>
                  </c:pt>
                  <c:pt idx="1">
                    <c:v>9.365032045180402E-2</c:v>
                  </c:pt>
                  <c:pt idx="2">
                    <c:v>8.1092866107180597E-2</c:v>
                  </c:pt>
                  <c:pt idx="3">
                    <c:v>8.7106929663759158E-2</c:v>
                  </c:pt>
                </c:numCache>
              </c:numRef>
            </c:minus>
            <c:spPr>
              <a:noFill/>
              <a:ln w="9525" cap="flat" cmpd="sng" algn="ctr">
                <a:solidFill>
                  <a:schemeClr val="tx1">
                    <a:lumMod val="65000"/>
                    <a:lumOff val="35000"/>
                  </a:schemeClr>
                </a:solidFill>
                <a:round/>
              </a:ln>
              <a:effectLst/>
            </c:spPr>
          </c:errBars>
          <c:cat>
            <c:strRef>
              <c:f>Sheet2!$V$168:$V$171</c:f>
              <c:strCache>
                <c:ptCount val="4"/>
                <c:pt idx="0">
                  <c:v>Spring</c:v>
                </c:pt>
                <c:pt idx="1">
                  <c:v>Summer</c:v>
                </c:pt>
                <c:pt idx="2">
                  <c:v>Autumn</c:v>
                </c:pt>
                <c:pt idx="3">
                  <c:v>Winter</c:v>
                </c:pt>
              </c:strCache>
            </c:strRef>
          </c:cat>
          <c:val>
            <c:numRef>
              <c:f>Sheet2!$W$168:$W$171</c:f>
              <c:numCache>
                <c:formatCode>General</c:formatCode>
                <c:ptCount val="4"/>
                <c:pt idx="0">
                  <c:v>33.799999999999997</c:v>
                </c:pt>
                <c:pt idx="1">
                  <c:v>30.4</c:v>
                </c:pt>
                <c:pt idx="2">
                  <c:v>32.9</c:v>
                </c:pt>
                <c:pt idx="3">
                  <c:v>36</c:v>
                </c:pt>
              </c:numCache>
            </c:numRef>
          </c:val>
          <c:smooth val="0"/>
        </c:ser>
        <c:ser>
          <c:idx val="1"/>
          <c:order val="1"/>
          <c:tx>
            <c:strRef>
              <c:f>Sheet2!$X$167</c:f>
              <c:strCache>
                <c:ptCount val="1"/>
                <c:pt idx="0">
                  <c:v>Obesity</c:v>
                </c:pt>
              </c:strCache>
            </c:strRef>
          </c:tx>
          <c:spPr>
            <a:ln w="28575" cap="rnd">
              <a:solidFill>
                <a:srgbClr val="0070C0"/>
              </a:solidFill>
              <a:round/>
            </a:ln>
            <a:effectLst/>
          </c:spPr>
          <c:marker>
            <c:symbol val="none"/>
          </c:marker>
          <c:errBars>
            <c:errDir val="y"/>
            <c:errBarType val="both"/>
            <c:errValType val="cust"/>
            <c:noEndCap val="0"/>
            <c:plus>
              <c:numRef>
                <c:f>Sheet2!$Z$168:$Z$171</c:f>
                <c:numCache>
                  <c:formatCode>General</c:formatCode>
                  <c:ptCount val="4"/>
                  <c:pt idx="0">
                    <c:v>6.7006527099559079E-2</c:v>
                  </c:pt>
                  <c:pt idx="1">
                    <c:v>7.1631703502760699E-2</c:v>
                  </c:pt>
                  <c:pt idx="2">
                    <c:v>6.3215598998018666E-2</c:v>
                  </c:pt>
                  <c:pt idx="3">
                    <c:v>6.8774223498410211E-2</c:v>
                  </c:pt>
                </c:numCache>
              </c:numRef>
            </c:plus>
            <c:minus>
              <c:numRef>
                <c:f>Sheet2!$Z$168:$Z$171</c:f>
                <c:numCache>
                  <c:formatCode>General</c:formatCode>
                  <c:ptCount val="4"/>
                  <c:pt idx="0">
                    <c:v>6.7006527099559079E-2</c:v>
                  </c:pt>
                  <c:pt idx="1">
                    <c:v>7.1631703502760699E-2</c:v>
                  </c:pt>
                  <c:pt idx="2">
                    <c:v>6.3215598998018666E-2</c:v>
                  </c:pt>
                  <c:pt idx="3">
                    <c:v>6.8774223498410211E-2</c:v>
                  </c:pt>
                </c:numCache>
              </c:numRef>
            </c:minus>
            <c:spPr>
              <a:noFill/>
              <a:ln w="9525" cap="flat" cmpd="sng" algn="ctr">
                <a:solidFill>
                  <a:schemeClr val="tx1">
                    <a:lumMod val="65000"/>
                    <a:lumOff val="35000"/>
                  </a:schemeClr>
                </a:solidFill>
                <a:round/>
              </a:ln>
              <a:effectLst/>
            </c:spPr>
          </c:errBars>
          <c:cat>
            <c:strRef>
              <c:f>Sheet2!$V$168:$V$171</c:f>
              <c:strCache>
                <c:ptCount val="4"/>
                <c:pt idx="0">
                  <c:v>Spring</c:v>
                </c:pt>
                <c:pt idx="1">
                  <c:v>Summer</c:v>
                </c:pt>
                <c:pt idx="2">
                  <c:v>Autumn</c:v>
                </c:pt>
                <c:pt idx="3">
                  <c:v>Winter</c:v>
                </c:pt>
              </c:strCache>
            </c:strRef>
          </c:cat>
          <c:val>
            <c:numRef>
              <c:f>Sheet2!$X$168:$X$171</c:f>
              <c:numCache>
                <c:formatCode>General</c:formatCode>
                <c:ptCount val="4"/>
                <c:pt idx="0">
                  <c:v>16</c:v>
                </c:pt>
                <c:pt idx="1">
                  <c:v>14.5</c:v>
                </c:pt>
                <c:pt idx="2">
                  <c:v>16</c:v>
                </c:pt>
                <c:pt idx="3">
                  <c:v>17.399999999999999</c:v>
                </c:pt>
              </c:numCache>
            </c:numRef>
          </c:val>
          <c:smooth val="0"/>
        </c:ser>
        <c:dLbls>
          <c:showLegendKey val="0"/>
          <c:showVal val="0"/>
          <c:showCatName val="0"/>
          <c:showSerName val="0"/>
          <c:showPercent val="0"/>
          <c:showBubbleSize val="0"/>
        </c:dLbls>
        <c:smooth val="0"/>
        <c:axId val="342353752"/>
        <c:axId val="342354144"/>
      </c:lineChart>
      <c:catAx>
        <c:axId val="34235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4144"/>
        <c:crosses val="autoZero"/>
        <c:auto val="1"/>
        <c:lblAlgn val="ctr"/>
        <c:lblOffset val="100"/>
        <c:noMultiLvlLbl val="0"/>
      </c:catAx>
      <c:valAx>
        <c:axId val="342354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3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CENTRAL</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Sheet2!$W$192</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Sheet2!$Y$193:$Y$196</c:f>
                <c:numCache>
                  <c:formatCode>General</c:formatCode>
                  <c:ptCount val="4"/>
                  <c:pt idx="0">
                    <c:v>0.12673463525182532</c:v>
                  </c:pt>
                  <c:pt idx="1">
                    <c:v>0.13956743575035915</c:v>
                  </c:pt>
                  <c:pt idx="2">
                    <c:v>0.12312896556099502</c:v>
                  </c:pt>
                  <c:pt idx="3">
                    <c:v>0.12948784233671723</c:v>
                  </c:pt>
                </c:numCache>
              </c:numRef>
            </c:plus>
            <c:minus>
              <c:numRef>
                <c:f>Sheet2!$Y$193:$Y$196</c:f>
                <c:numCache>
                  <c:formatCode>General</c:formatCode>
                  <c:ptCount val="4"/>
                  <c:pt idx="0">
                    <c:v>0.12673463525182532</c:v>
                  </c:pt>
                  <c:pt idx="1">
                    <c:v>0.13956743575035915</c:v>
                  </c:pt>
                  <c:pt idx="2">
                    <c:v>0.12312896556099502</c:v>
                  </c:pt>
                  <c:pt idx="3">
                    <c:v>0.12948784233671723</c:v>
                  </c:pt>
                </c:numCache>
              </c:numRef>
            </c:minus>
            <c:spPr>
              <a:noFill/>
              <a:ln w="9525" cap="flat" cmpd="sng" algn="ctr">
                <a:solidFill>
                  <a:schemeClr val="tx1">
                    <a:lumMod val="65000"/>
                    <a:lumOff val="35000"/>
                  </a:schemeClr>
                </a:solidFill>
                <a:round/>
              </a:ln>
              <a:effectLst/>
            </c:spPr>
          </c:errBars>
          <c:cat>
            <c:strRef>
              <c:f>Sheet2!$V$193:$V$196</c:f>
              <c:strCache>
                <c:ptCount val="4"/>
                <c:pt idx="0">
                  <c:v>Spring</c:v>
                </c:pt>
                <c:pt idx="1">
                  <c:v>Summer</c:v>
                </c:pt>
                <c:pt idx="2">
                  <c:v>Autumn</c:v>
                </c:pt>
                <c:pt idx="3">
                  <c:v>Winter</c:v>
                </c:pt>
              </c:strCache>
            </c:strRef>
          </c:cat>
          <c:val>
            <c:numRef>
              <c:f>Sheet2!$W$193:$W$196</c:f>
              <c:numCache>
                <c:formatCode>General</c:formatCode>
                <c:ptCount val="4"/>
                <c:pt idx="0">
                  <c:v>34.5</c:v>
                </c:pt>
                <c:pt idx="1">
                  <c:v>30.5</c:v>
                </c:pt>
                <c:pt idx="2">
                  <c:v>34.1</c:v>
                </c:pt>
                <c:pt idx="3">
                  <c:v>36.5</c:v>
                </c:pt>
              </c:numCache>
            </c:numRef>
          </c:val>
          <c:smooth val="0"/>
        </c:ser>
        <c:ser>
          <c:idx val="1"/>
          <c:order val="1"/>
          <c:tx>
            <c:strRef>
              <c:f>Sheet2!$X$192</c:f>
              <c:strCache>
                <c:ptCount val="1"/>
                <c:pt idx="0">
                  <c:v>Obesity</c:v>
                </c:pt>
              </c:strCache>
            </c:strRef>
          </c:tx>
          <c:spPr>
            <a:ln w="28575" cap="rnd">
              <a:solidFill>
                <a:srgbClr val="0070C0"/>
              </a:solidFill>
              <a:round/>
            </a:ln>
            <a:effectLst/>
          </c:spPr>
          <c:marker>
            <c:symbol val="none"/>
          </c:marker>
          <c:errBars>
            <c:errDir val="y"/>
            <c:errBarType val="both"/>
            <c:errValType val="cust"/>
            <c:noEndCap val="0"/>
            <c:plus>
              <c:numRef>
                <c:f>Sheet2!$Z$193:$Z$196</c:f>
                <c:numCache>
                  <c:formatCode>General</c:formatCode>
                  <c:ptCount val="4"/>
                  <c:pt idx="0">
                    <c:v>9.7091474376753167E-2</c:v>
                  </c:pt>
                  <c:pt idx="1">
                    <c:v>0.10433323425900617</c:v>
                  </c:pt>
                  <c:pt idx="2">
                    <c:v>9.3463509104207074E-2</c:v>
                  </c:pt>
                  <c:pt idx="3">
                    <c:v>9.9972207018392184E-2</c:v>
                  </c:pt>
                </c:numCache>
              </c:numRef>
            </c:plus>
            <c:minus>
              <c:numRef>
                <c:f>Sheet2!$Z$193:$Z$196</c:f>
                <c:numCache>
                  <c:formatCode>General</c:formatCode>
                  <c:ptCount val="4"/>
                  <c:pt idx="0">
                    <c:v>9.7091474376753167E-2</c:v>
                  </c:pt>
                  <c:pt idx="1">
                    <c:v>0.10433323425900617</c:v>
                  </c:pt>
                  <c:pt idx="2">
                    <c:v>9.3463509104207074E-2</c:v>
                  </c:pt>
                  <c:pt idx="3">
                    <c:v>9.9972207018392184E-2</c:v>
                  </c:pt>
                </c:numCache>
              </c:numRef>
            </c:minus>
            <c:spPr>
              <a:noFill/>
              <a:ln w="9525" cap="flat" cmpd="sng" algn="ctr">
                <a:solidFill>
                  <a:schemeClr val="tx1">
                    <a:lumMod val="65000"/>
                    <a:lumOff val="35000"/>
                  </a:schemeClr>
                </a:solidFill>
                <a:round/>
              </a:ln>
              <a:effectLst/>
            </c:spPr>
          </c:errBars>
          <c:cat>
            <c:strRef>
              <c:f>Sheet2!$V$193:$V$196</c:f>
              <c:strCache>
                <c:ptCount val="4"/>
                <c:pt idx="0">
                  <c:v>Spring</c:v>
                </c:pt>
                <c:pt idx="1">
                  <c:v>Summer</c:v>
                </c:pt>
                <c:pt idx="2">
                  <c:v>Autumn</c:v>
                </c:pt>
                <c:pt idx="3">
                  <c:v>Winter</c:v>
                </c:pt>
              </c:strCache>
            </c:strRef>
          </c:cat>
          <c:val>
            <c:numRef>
              <c:f>Sheet2!$X$193:$X$196</c:f>
              <c:numCache>
                <c:formatCode>General</c:formatCode>
                <c:ptCount val="4"/>
                <c:pt idx="0">
                  <c:v>15.7</c:v>
                </c:pt>
                <c:pt idx="1">
                  <c:v>13.7</c:v>
                </c:pt>
                <c:pt idx="2">
                  <c:v>15.3</c:v>
                </c:pt>
                <c:pt idx="3">
                  <c:v>16.5</c:v>
                </c:pt>
              </c:numCache>
            </c:numRef>
          </c:val>
          <c:smooth val="0"/>
        </c:ser>
        <c:dLbls>
          <c:showLegendKey val="0"/>
          <c:showVal val="0"/>
          <c:showCatName val="0"/>
          <c:showSerName val="0"/>
          <c:showPercent val="0"/>
          <c:showBubbleSize val="0"/>
        </c:dLbls>
        <c:smooth val="0"/>
        <c:axId val="342355320"/>
        <c:axId val="342355712"/>
      </c:lineChart>
      <c:catAx>
        <c:axId val="34235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5712"/>
        <c:crosses val="autoZero"/>
        <c:auto val="1"/>
        <c:lblAlgn val="ctr"/>
        <c:lblOffset val="100"/>
        <c:noMultiLvlLbl val="0"/>
      </c:catAx>
      <c:valAx>
        <c:axId val="342355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55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SOUTHERN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Sheet2!$W$217</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Sheet2!$Y$218:$Y$221</c:f>
                <c:numCache>
                  <c:formatCode>General</c:formatCode>
                  <c:ptCount val="4"/>
                  <c:pt idx="0">
                    <c:v>0.14630022437700971</c:v>
                  </c:pt>
                  <c:pt idx="1">
                    <c:v>0.16012745495258704</c:v>
                  </c:pt>
                  <c:pt idx="2">
                    <c:v>0.14706055241693097</c:v>
                  </c:pt>
                  <c:pt idx="3">
                    <c:v>0.14914068376869613</c:v>
                  </c:pt>
                </c:numCache>
              </c:numRef>
            </c:plus>
            <c:minus>
              <c:numRef>
                <c:f>Sheet2!$Y$218:$Y$221</c:f>
                <c:numCache>
                  <c:formatCode>General</c:formatCode>
                  <c:ptCount val="4"/>
                  <c:pt idx="0">
                    <c:v>0.14630022437700971</c:v>
                  </c:pt>
                  <c:pt idx="1">
                    <c:v>0.16012745495258704</c:v>
                  </c:pt>
                  <c:pt idx="2">
                    <c:v>0.14706055241693097</c:v>
                  </c:pt>
                  <c:pt idx="3">
                    <c:v>0.14914068376869613</c:v>
                  </c:pt>
                </c:numCache>
              </c:numRef>
            </c:minus>
            <c:spPr>
              <a:noFill/>
              <a:ln w="9525" cap="flat" cmpd="sng" algn="ctr">
                <a:solidFill>
                  <a:schemeClr val="tx1">
                    <a:lumMod val="65000"/>
                    <a:lumOff val="35000"/>
                  </a:schemeClr>
                </a:solidFill>
                <a:round/>
              </a:ln>
              <a:effectLst/>
            </c:spPr>
          </c:errBars>
          <c:cat>
            <c:strRef>
              <c:f>Sheet2!$V$218:$V$221</c:f>
              <c:strCache>
                <c:ptCount val="4"/>
                <c:pt idx="0">
                  <c:v>Spring</c:v>
                </c:pt>
                <c:pt idx="1">
                  <c:v>Summer</c:v>
                </c:pt>
                <c:pt idx="2">
                  <c:v>Autumn</c:v>
                </c:pt>
                <c:pt idx="3">
                  <c:v>Winter</c:v>
                </c:pt>
              </c:strCache>
            </c:strRef>
          </c:cat>
          <c:val>
            <c:numRef>
              <c:f>Sheet2!$W$218:$W$221</c:f>
              <c:numCache>
                <c:formatCode>General</c:formatCode>
                <c:ptCount val="4"/>
                <c:pt idx="0">
                  <c:v>34.200000000000003</c:v>
                </c:pt>
                <c:pt idx="1">
                  <c:v>30.9</c:v>
                </c:pt>
                <c:pt idx="2">
                  <c:v>34</c:v>
                </c:pt>
                <c:pt idx="3">
                  <c:v>36.299999999999997</c:v>
                </c:pt>
              </c:numCache>
            </c:numRef>
          </c:val>
          <c:smooth val="0"/>
        </c:ser>
        <c:ser>
          <c:idx val="1"/>
          <c:order val="1"/>
          <c:tx>
            <c:strRef>
              <c:f>Sheet2!$X$217</c:f>
              <c:strCache>
                <c:ptCount val="1"/>
                <c:pt idx="0">
                  <c:v>Obesity</c:v>
                </c:pt>
              </c:strCache>
            </c:strRef>
          </c:tx>
          <c:spPr>
            <a:ln w="28575" cap="rnd">
              <a:solidFill>
                <a:srgbClr val="0070C0"/>
              </a:solidFill>
              <a:round/>
            </a:ln>
            <a:effectLst/>
          </c:spPr>
          <c:marker>
            <c:symbol val="none"/>
          </c:marker>
          <c:errBars>
            <c:errDir val="y"/>
            <c:errBarType val="both"/>
            <c:errValType val="cust"/>
            <c:noEndCap val="0"/>
            <c:plus>
              <c:numRef>
                <c:f>Sheet2!$Z$218:$Z$221</c:f>
                <c:numCache>
                  <c:formatCode>General</c:formatCode>
                  <c:ptCount val="4"/>
                  <c:pt idx="0">
                    <c:v>0.10898522638798293</c:v>
                  </c:pt>
                  <c:pt idx="1">
                    <c:v>0.11728758426819975</c:v>
                  </c:pt>
                  <c:pt idx="2">
                    <c:v>0.11060476630123273</c:v>
                  </c:pt>
                  <c:pt idx="3">
                    <c:v>0.11357284553847465</c:v>
                  </c:pt>
                </c:numCache>
              </c:numRef>
            </c:plus>
            <c:minus>
              <c:numRef>
                <c:f>Sheet2!$Z$218:$Z$221</c:f>
                <c:numCache>
                  <c:formatCode>General</c:formatCode>
                  <c:ptCount val="4"/>
                  <c:pt idx="0">
                    <c:v>0.10898522638798293</c:v>
                  </c:pt>
                  <c:pt idx="1">
                    <c:v>0.11728758426819975</c:v>
                  </c:pt>
                  <c:pt idx="2">
                    <c:v>0.11060476630123273</c:v>
                  </c:pt>
                  <c:pt idx="3">
                    <c:v>0.11357284553847465</c:v>
                  </c:pt>
                </c:numCache>
              </c:numRef>
            </c:minus>
            <c:spPr>
              <a:noFill/>
              <a:ln w="9525" cap="flat" cmpd="sng" algn="ctr">
                <a:solidFill>
                  <a:schemeClr val="tx1">
                    <a:lumMod val="65000"/>
                    <a:lumOff val="35000"/>
                  </a:schemeClr>
                </a:solidFill>
                <a:round/>
              </a:ln>
              <a:effectLst/>
            </c:spPr>
          </c:errBars>
          <c:cat>
            <c:strRef>
              <c:f>Sheet2!$V$218:$V$221</c:f>
              <c:strCache>
                <c:ptCount val="4"/>
                <c:pt idx="0">
                  <c:v>Spring</c:v>
                </c:pt>
                <c:pt idx="1">
                  <c:v>Summer</c:v>
                </c:pt>
                <c:pt idx="2">
                  <c:v>Autumn</c:v>
                </c:pt>
                <c:pt idx="3">
                  <c:v>Winter</c:v>
                </c:pt>
              </c:strCache>
            </c:strRef>
          </c:cat>
          <c:val>
            <c:numRef>
              <c:f>Sheet2!$X$218:$X$221</c:f>
              <c:numCache>
                <c:formatCode>General</c:formatCode>
                <c:ptCount val="4"/>
                <c:pt idx="0">
                  <c:v>14.6</c:v>
                </c:pt>
                <c:pt idx="1">
                  <c:v>13.2</c:v>
                </c:pt>
                <c:pt idx="2">
                  <c:v>14.9</c:v>
                </c:pt>
                <c:pt idx="3">
                  <c:v>16</c:v>
                </c:pt>
              </c:numCache>
            </c:numRef>
          </c:val>
          <c:smooth val="0"/>
        </c:ser>
        <c:dLbls>
          <c:showLegendKey val="0"/>
          <c:showVal val="0"/>
          <c:showCatName val="0"/>
          <c:showSerName val="0"/>
          <c:showPercent val="0"/>
          <c:showBubbleSize val="0"/>
        </c:dLbls>
        <c:smooth val="0"/>
        <c:axId val="412562032"/>
        <c:axId val="412562424"/>
      </c:lineChart>
      <c:catAx>
        <c:axId val="41256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12562424"/>
        <c:crosses val="autoZero"/>
        <c:auto val="1"/>
        <c:lblAlgn val="ctr"/>
        <c:lblOffset val="100"/>
        <c:noMultiLvlLbl val="0"/>
      </c:catAx>
      <c:valAx>
        <c:axId val="41256242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12562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Difference between month</a:t>
            </a:r>
            <a:r>
              <a:rPr lang="en-NZ" b="1" baseline="0"/>
              <a:t> of birth and month of measurement</a:t>
            </a:r>
            <a:endParaRPr lang="en-NZ"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Sheet1!$N$44</c:f>
              <c:strCache>
                <c:ptCount val="1"/>
                <c:pt idx="0">
                  <c:v>%</c:v>
                </c:pt>
              </c:strCache>
            </c:strRef>
          </c:tx>
          <c:spPr>
            <a:solidFill>
              <a:srgbClr val="9BBB59">
                <a:lumMod val="40000"/>
                <a:lumOff val="60000"/>
              </a:srgbClr>
            </a:solidFill>
            <a:ln>
              <a:solidFill>
                <a:srgbClr val="9BBB59">
                  <a:lumMod val="40000"/>
                  <a:lumOff val="60000"/>
                </a:srgbClr>
              </a:solidFill>
            </a:ln>
            <a:effectLst/>
          </c:spPr>
          <c:invertIfNegative val="0"/>
          <c:cat>
            <c:strRef>
              <c:f>Sheet1!$M$45:$M$48</c:f>
              <c:strCache>
                <c:ptCount val="4"/>
                <c:pt idx="0">
                  <c:v>0</c:v>
                </c:pt>
                <c:pt idx="1">
                  <c:v>1-2</c:v>
                </c:pt>
                <c:pt idx="2">
                  <c:v>3-4</c:v>
                </c:pt>
                <c:pt idx="3">
                  <c:v>5-6</c:v>
                </c:pt>
              </c:strCache>
            </c:strRef>
          </c:cat>
          <c:val>
            <c:numRef>
              <c:f>Sheet1!$N$45:$N$48</c:f>
              <c:numCache>
                <c:formatCode>General</c:formatCode>
                <c:ptCount val="4"/>
                <c:pt idx="0">
                  <c:v>11.986346702974604</c:v>
                </c:pt>
                <c:pt idx="1">
                  <c:v>41.179251527013484</c:v>
                </c:pt>
                <c:pt idx="2">
                  <c:v>28.188763450010402</c:v>
                </c:pt>
                <c:pt idx="3">
                  <c:v>18.645638320001513</c:v>
                </c:pt>
              </c:numCache>
            </c:numRef>
          </c:val>
        </c:ser>
        <c:dLbls>
          <c:showLegendKey val="0"/>
          <c:showVal val="0"/>
          <c:showCatName val="0"/>
          <c:showSerName val="0"/>
          <c:showPercent val="0"/>
          <c:showBubbleSize val="0"/>
        </c:dLbls>
        <c:gapWidth val="219"/>
        <c:overlap val="-27"/>
        <c:axId val="412563208"/>
        <c:axId val="412563600"/>
      </c:barChart>
      <c:catAx>
        <c:axId val="41256320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Number of months</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3600"/>
        <c:crosses val="autoZero"/>
        <c:auto val="1"/>
        <c:lblAlgn val="ctr"/>
        <c:lblOffset val="100"/>
        <c:noMultiLvlLbl val="0"/>
      </c:catAx>
      <c:valAx>
        <c:axId val="41256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US" sz="1050" b="1"/>
                  <a:t>%</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3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BMI by referral status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9BBB59">
                <a:lumMod val="40000"/>
                <a:lumOff val="60000"/>
              </a:srgbClr>
            </a:solidFill>
            <a:ln>
              <a:solidFill>
                <a:srgbClr val="9BBB59">
                  <a:lumMod val="40000"/>
                  <a:lumOff val="60000"/>
                </a:srgbClr>
              </a:solidFill>
            </a:ln>
            <a:effectLst/>
          </c:spPr>
          <c:invertIfNegative val="0"/>
          <c:errBars>
            <c:errBarType val="both"/>
            <c:errValType val="cust"/>
            <c:noEndCap val="0"/>
            <c:plus>
              <c:numRef>
                <c:f>Sheet1!$C$54:$C$58</c:f>
                <c:numCache>
                  <c:formatCode>General</c:formatCode>
                  <c:ptCount val="5"/>
                  <c:pt idx="0">
                    <c:v>7.2373397808248507E-4</c:v>
                  </c:pt>
                  <c:pt idx="1">
                    <c:v>2.1475361652633926E-3</c:v>
                  </c:pt>
                  <c:pt idx="2">
                    <c:v>2.6231488704457465E-2</c:v>
                  </c:pt>
                  <c:pt idx="3">
                    <c:v>8.206918644986811E-3</c:v>
                  </c:pt>
                  <c:pt idx="4">
                    <c:v>1.1045772612562338E-2</c:v>
                  </c:pt>
                </c:numCache>
              </c:numRef>
            </c:plus>
            <c:minus>
              <c:numRef>
                <c:f>Sheet1!$C$54:$C$58</c:f>
                <c:numCache>
                  <c:formatCode>General</c:formatCode>
                  <c:ptCount val="5"/>
                  <c:pt idx="0">
                    <c:v>7.2373397808248507E-4</c:v>
                  </c:pt>
                  <c:pt idx="1">
                    <c:v>2.1475361652633926E-3</c:v>
                  </c:pt>
                  <c:pt idx="2">
                    <c:v>2.6231488704457465E-2</c:v>
                  </c:pt>
                  <c:pt idx="3">
                    <c:v>8.206918644986811E-3</c:v>
                  </c:pt>
                  <c:pt idx="4">
                    <c:v>1.1045772612562338E-2</c:v>
                  </c:pt>
                </c:numCache>
              </c:numRef>
            </c:minus>
            <c:spPr>
              <a:noFill/>
              <a:ln w="9525" cap="flat" cmpd="sng" algn="ctr">
                <a:solidFill>
                  <a:schemeClr val="tx1">
                    <a:lumMod val="65000"/>
                    <a:lumOff val="35000"/>
                  </a:schemeClr>
                </a:solidFill>
                <a:round/>
              </a:ln>
              <a:effectLst/>
            </c:spPr>
          </c:errBars>
          <c:cat>
            <c:strRef>
              <c:f>Sheet1!$A$54:$A$58</c:f>
              <c:strCache>
                <c:ptCount val="5"/>
                <c:pt idx="0">
                  <c:v>Not Referred
(84.2%)</c:v>
                </c:pt>
                <c:pt idx="1">
                  <c:v>Advice Given
(13.3%)</c:v>
                </c:pt>
                <c:pt idx="2">
                  <c:v>Under Care 
(0.3%)</c:v>
                </c:pt>
                <c:pt idx="3">
                  <c:v>Referred
(1.7%)</c:v>
                </c:pt>
                <c:pt idx="4">
                  <c:v>Referral Declined
(0.6%)</c:v>
                </c:pt>
              </c:strCache>
            </c:strRef>
          </c:cat>
          <c:val>
            <c:numRef>
              <c:f>Sheet1!$B$54:$B$58</c:f>
              <c:numCache>
                <c:formatCode>General</c:formatCode>
                <c:ptCount val="5"/>
                <c:pt idx="0">
                  <c:v>0.59123952000000002</c:v>
                </c:pt>
                <c:pt idx="1">
                  <c:v>0.84183797000000005</c:v>
                </c:pt>
                <c:pt idx="2">
                  <c:v>1.0500864999999999</c:v>
                </c:pt>
                <c:pt idx="3">
                  <c:v>2.6186574999999999</c:v>
                </c:pt>
                <c:pt idx="4">
                  <c:v>2.4586445000000001</c:v>
                </c:pt>
              </c:numCache>
            </c:numRef>
          </c:val>
        </c:ser>
        <c:dLbls>
          <c:showLegendKey val="0"/>
          <c:showVal val="0"/>
          <c:showCatName val="0"/>
          <c:showSerName val="0"/>
          <c:showPercent val="0"/>
          <c:showBubbleSize val="0"/>
        </c:dLbls>
        <c:gapWidth val="219"/>
        <c:overlap val="-27"/>
        <c:axId val="412564384"/>
        <c:axId val="412564776"/>
      </c:barChart>
      <c:catAx>
        <c:axId val="41256438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Referral Status</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4776"/>
        <c:crosses val="autoZero"/>
        <c:auto val="1"/>
        <c:lblAlgn val="ctr"/>
        <c:lblOffset val="100"/>
        <c:noMultiLvlLbl val="0"/>
      </c:catAx>
      <c:valAx>
        <c:axId val="412564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BMI (z-score)</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Referral status by season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45603674540683"/>
          <c:y val="0.10738434500185559"/>
          <c:w val="0.80784864391950995"/>
          <c:h val="0.63826182433630307"/>
        </c:manualLayout>
      </c:layout>
      <c:lineChart>
        <c:grouping val="standard"/>
        <c:varyColors val="0"/>
        <c:ser>
          <c:idx val="0"/>
          <c:order val="0"/>
          <c:tx>
            <c:strRef>
              <c:f>Sheet1!$A$43</c:f>
              <c:strCache>
                <c:ptCount val="1"/>
                <c:pt idx="0">
                  <c:v>Referred</c:v>
                </c:pt>
              </c:strCache>
            </c:strRef>
          </c:tx>
          <c:spPr>
            <a:ln w="28575" cap="rnd">
              <a:solidFill>
                <a:srgbClr val="FF0000"/>
              </a:solidFill>
              <a:round/>
            </a:ln>
            <a:effectLst/>
          </c:spPr>
          <c:marker>
            <c:symbol val="none"/>
          </c:marker>
          <c:errBars>
            <c:errDir val="y"/>
            <c:errBarType val="both"/>
            <c:errValType val="cust"/>
            <c:noEndCap val="0"/>
            <c:plus>
              <c:numRef>
                <c:f>Sheet1!$F$43:$I$43</c:f>
                <c:numCache>
                  <c:formatCode>General</c:formatCode>
                  <c:ptCount val="4"/>
                  <c:pt idx="0">
                    <c:v>1.6616422679824279E-2</c:v>
                  </c:pt>
                  <c:pt idx="1">
                    <c:v>1.97106378527982E-2</c:v>
                  </c:pt>
                  <c:pt idx="2">
                    <c:v>1.7296343084046987E-2</c:v>
                  </c:pt>
                  <c:pt idx="3">
                    <c:v>1.6992120164354623E-2</c:v>
                  </c:pt>
                </c:numCache>
              </c:numRef>
            </c:plus>
            <c:minus>
              <c:numRef>
                <c:f>Sheet1!$F$43:$I$43</c:f>
                <c:numCache>
                  <c:formatCode>General</c:formatCode>
                  <c:ptCount val="4"/>
                  <c:pt idx="0">
                    <c:v>1.6616422679824279E-2</c:v>
                  </c:pt>
                  <c:pt idx="1">
                    <c:v>1.97106378527982E-2</c:v>
                  </c:pt>
                  <c:pt idx="2">
                    <c:v>1.7296343084046987E-2</c:v>
                  </c:pt>
                  <c:pt idx="3">
                    <c:v>1.6992120164354623E-2</c:v>
                  </c:pt>
                </c:numCache>
              </c:numRef>
            </c:minus>
            <c:spPr>
              <a:noFill/>
              <a:ln w="9525" cap="flat" cmpd="sng" algn="ctr">
                <a:solidFill>
                  <a:schemeClr val="tx1">
                    <a:lumMod val="65000"/>
                    <a:lumOff val="35000"/>
                  </a:schemeClr>
                </a:solidFill>
                <a:round/>
              </a:ln>
              <a:effectLst/>
            </c:spPr>
          </c:errBars>
          <c:cat>
            <c:strRef>
              <c:f>Sheet1!$B$42:$E$42</c:f>
              <c:strCache>
                <c:ptCount val="4"/>
                <c:pt idx="0">
                  <c:v>Spring</c:v>
                </c:pt>
                <c:pt idx="1">
                  <c:v>Summer</c:v>
                </c:pt>
                <c:pt idx="2">
                  <c:v>Autumn</c:v>
                </c:pt>
                <c:pt idx="3">
                  <c:v>Winter</c:v>
                </c:pt>
              </c:strCache>
            </c:strRef>
          </c:cat>
          <c:val>
            <c:numRef>
              <c:f>Sheet1!$B$43:$E$43</c:f>
              <c:numCache>
                <c:formatCode>#,##0.00</c:formatCode>
                <c:ptCount val="4"/>
                <c:pt idx="0">
                  <c:v>1.53</c:v>
                </c:pt>
                <c:pt idx="1">
                  <c:v>1.71</c:v>
                </c:pt>
                <c:pt idx="2">
                  <c:v>1.79</c:v>
                </c:pt>
                <c:pt idx="3">
                  <c:v>1.6</c:v>
                </c:pt>
              </c:numCache>
            </c:numRef>
          </c:val>
          <c:smooth val="0"/>
        </c:ser>
        <c:ser>
          <c:idx val="1"/>
          <c:order val="1"/>
          <c:tx>
            <c:strRef>
              <c:f>Sheet1!$A$44</c:f>
              <c:strCache>
                <c:ptCount val="1"/>
                <c:pt idx="0">
                  <c:v>Referral Declined</c:v>
                </c:pt>
              </c:strCache>
            </c:strRef>
          </c:tx>
          <c:spPr>
            <a:ln w="28575" cap="rnd">
              <a:solidFill>
                <a:schemeClr val="accent2"/>
              </a:solidFill>
              <a:round/>
            </a:ln>
            <a:effectLst/>
          </c:spPr>
          <c:marker>
            <c:symbol val="none"/>
          </c:marker>
          <c:errBars>
            <c:errDir val="y"/>
            <c:errBarType val="both"/>
            <c:errValType val="cust"/>
            <c:noEndCap val="0"/>
            <c:plus>
              <c:numRef>
                <c:f>Sheet1!$F$44:$I$44</c:f>
                <c:numCache>
                  <c:formatCode>General</c:formatCode>
                  <c:ptCount val="4"/>
                  <c:pt idx="0">
                    <c:v>9.9151823899313214E-3</c:v>
                  </c:pt>
                  <c:pt idx="1">
                    <c:v>1.1307417638479001E-2</c:v>
                  </c:pt>
                  <c:pt idx="2">
                    <c:v>1.0224992263096453E-2</c:v>
                  </c:pt>
                  <c:pt idx="3">
                    <c:v>1.0386906168235826E-2</c:v>
                  </c:pt>
                </c:numCache>
              </c:numRef>
            </c:plus>
            <c:minus>
              <c:numRef>
                <c:f>Sheet1!$F$44:$I$44</c:f>
                <c:numCache>
                  <c:formatCode>General</c:formatCode>
                  <c:ptCount val="4"/>
                  <c:pt idx="0">
                    <c:v>9.9151823899313214E-3</c:v>
                  </c:pt>
                  <c:pt idx="1">
                    <c:v>1.1307417638479001E-2</c:v>
                  </c:pt>
                  <c:pt idx="2">
                    <c:v>1.0224992263096453E-2</c:v>
                  </c:pt>
                  <c:pt idx="3">
                    <c:v>1.0386906168235826E-2</c:v>
                  </c:pt>
                </c:numCache>
              </c:numRef>
            </c:minus>
            <c:spPr>
              <a:noFill/>
              <a:ln w="9525" cap="flat" cmpd="sng" algn="ctr">
                <a:solidFill>
                  <a:schemeClr val="tx1">
                    <a:lumMod val="65000"/>
                    <a:lumOff val="35000"/>
                  </a:schemeClr>
                </a:solidFill>
                <a:round/>
              </a:ln>
              <a:effectLst/>
            </c:spPr>
          </c:errBars>
          <c:cat>
            <c:strRef>
              <c:f>Sheet1!$B$42:$E$42</c:f>
              <c:strCache>
                <c:ptCount val="4"/>
                <c:pt idx="0">
                  <c:v>Spring</c:v>
                </c:pt>
                <c:pt idx="1">
                  <c:v>Summer</c:v>
                </c:pt>
                <c:pt idx="2">
                  <c:v>Autumn</c:v>
                </c:pt>
                <c:pt idx="3">
                  <c:v>Winter</c:v>
                </c:pt>
              </c:strCache>
            </c:strRef>
          </c:cat>
          <c:val>
            <c:numRef>
              <c:f>Sheet1!$B$44:$E$44</c:f>
              <c:numCache>
                <c:formatCode>#,##0.00</c:formatCode>
                <c:ptCount val="4"/>
                <c:pt idx="0">
                  <c:v>0.54</c:v>
                </c:pt>
                <c:pt idx="1">
                  <c:v>0.56000000000000005</c:v>
                </c:pt>
                <c:pt idx="2">
                  <c:v>0.62</c:v>
                </c:pt>
                <c:pt idx="3">
                  <c:v>0.59</c:v>
                </c:pt>
              </c:numCache>
            </c:numRef>
          </c:val>
          <c:smooth val="0"/>
        </c:ser>
        <c:dLbls>
          <c:showLegendKey val="0"/>
          <c:showVal val="0"/>
          <c:showCatName val="0"/>
          <c:showSerName val="0"/>
          <c:showPercent val="0"/>
          <c:showBubbleSize val="0"/>
        </c:dLbls>
        <c:smooth val="0"/>
        <c:axId val="412565560"/>
        <c:axId val="412565952"/>
      </c:lineChart>
      <c:catAx>
        <c:axId val="41256556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NZ" sz="1200" b="1"/>
                  <a:t>Season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5952"/>
        <c:crosses val="autoZero"/>
        <c:auto val="1"/>
        <c:lblAlgn val="ctr"/>
        <c:lblOffset val="100"/>
        <c:noMultiLvlLbl val="0"/>
      </c:catAx>
      <c:valAx>
        <c:axId val="41256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NZ" b="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BMI (z-score) by season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19969116617884"/>
          <c:y val="0.10669257393825395"/>
          <c:w val="0.81887092033280129"/>
          <c:h val="0.63882432754260898"/>
        </c:manualLayout>
      </c:layout>
      <c:lineChart>
        <c:grouping val="standard"/>
        <c:varyColors val="0"/>
        <c:ser>
          <c:idx val="0"/>
          <c:order val="0"/>
          <c:spPr>
            <a:ln w="28575" cap="rnd">
              <a:solidFill>
                <a:srgbClr val="00B050"/>
              </a:solidFill>
              <a:round/>
            </a:ln>
            <a:effectLst/>
          </c:spPr>
          <c:marker>
            <c:symbol val="none"/>
          </c:marker>
          <c:errBars>
            <c:errDir val="y"/>
            <c:errBarType val="both"/>
            <c:errValType val="cust"/>
            <c:noEndCap val="0"/>
            <c:plus>
              <c:numRef>
                <c:f>Sheet1!$F$67:$F$70</c:f>
                <c:numCache>
                  <c:formatCode>General</c:formatCode>
                  <c:ptCount val="4"/>
                  <c:pt idx="0">
                    <c:v>1.408944115833721E-3</c:v>
                  </c:pt>
                  <c:pt idx="1">
                    <c:v>1.4139167755920395E-3</c:v>
                  </c:pt>
                  <c:pt idx="2">
                    <c:v>1.3797230663684823E-3</c:v>
                  </c:pt>
                  <c:pt idx="3">
                    <c:v>1.6190224425849263E-3</c:v>
                  </c:pt>
                </c:numCache>
              </c:numRef>
            </c:plus>
            <c:minus>
              <c:numRef>
                <c:f>Sheet1!$F$67:$F$70</c:f>
                <c:numCache>
                  <c:formatCode>General</c:formatCode>
                  <c:ptCount val="4"/>
                  <c:pt idx="0">
                    <c:v>1.408944115833721E-3</c:v>
                  </c:pt>
                  <c:pt idx="1">
                    <c:v>1.4139167755920395E-3</c:v>
                  </c:pt>
                  <c:pt idx="2">
                    <c:v>1.3797230663684823E-3</c:v>
                  </c:pt>
                  <c:pt idx="3">
                    <c:v>1.6190224425849263E-3</c:v>
                  </c:pt>
                </c:numCache>
              </c:numRef>
            </c:minus>
            <c:spPr>
              <a:noFill/>
              <a:ln w="9525" cap="flat" cmpd="sng" algn="ctr">
                <a:solidFill>
                  <a:schemeClr val="tx1">
                    <a:lumMod val="65000"/>
                    <a:lumOff val="35000"/>
                  </a:schemeClr>
                </a:solidFill>
                <a:round/>
              </a:ln>
              <a:effectLst/>
            </c:spPr>
          </c:errBars>
          <c:cat>
            <c:strRef>
              <c:f>Sheet1!$A$72:$A$75</c:f>
              <c:strCache>
                <c:ptCount val="4"/>
                <c:pt idx="0">
                  <c:v>spring</c:v>
                </c:pt>
                <c:pt idx="1">
                  <c:v>summer</c:v>
                </c:pt>
                <c:pt idx="2">
                  <c:v>autumn</c:v>
                </c:pt>
                <c:pt idx="3">
                  <c:v>winter</c:v>
                </c:pt>
              </c:strCache>
            </c:strRef>
          </c:cat>
          <c:val>
            <c:numRef>
              <c:f>Sheet1!$B$72:$B$75</c:f>
              <c:numCache>
                <c:formatCode>General</c:formatCode>
                <c:ptCount val="4"/>
                <c:pt idx="0">
                  <c:v>0.68197589999999997</c:v>
                </c:pt>
                <c:pt idx="1">
                  <c:v>0.58718190000000003</c:v>
                </c:pt>
                <c:pt idx="2">
                  <c:v>0.66473890000000002</c:v>
                </c:pt>
                <c:pt idx="3">
                  <c:v>0.73485100000000003</c:v>
                </c:pt>
              </c:numCache>
            </c:numRef>
          </c:val>
          <c:smooth val="0"/>
        </c:ser>
        <c:dLbls>
          <c:showLegendKey val="0"/>
          <c:showVal val="0"/>
          <c:showCatName val="0"/>
          <c:showSerName val="0"/>
          <c:showPercent val="0"/>
          <c:showBubbleSize val="0"/>
        </c:dLbls>
        <c:smooth val="0"/>
        <c:axId val="412566736"/>
        <c:axId val="412567128"/>
      </c:lineChart>
      <c:catAx>
        <c:axId val="41256673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Season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7128"/>
        <c:crosses val="autoZero"/>
        <c:auto val="1"/>
        <c:lblAlgn val="ctr"/>
        <c:lblOffset val="100"/>
        <c:noMultiLvlLbl val="0"/>
      </c:catAx>
      <c:valAx>
        <c:axId val="412567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BMI (z-score)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1256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b="1"/>
              <a:t>Overweight and obesity: 2010-2016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Sheet3!$N$2</c:f>
              <c:strCache>
                <c:ptCount val="1"/>
                <c:pt idx="0">
                  <c:v>Overweight</c:v>
                </c:pt>
              </c:strCache>
            </c:strRef>
          </c:tx>
          <c:spPr>
            <a:ln w="28575" cap="rnd">
              <a:solidFill>
                <a:srgbClr val="FF0000"/>
              </a:solidFill>
              <a:round/>
            </a:ln>
            <a:effectLst/>
          </c:spPr>
          <c:marker>
            <c:symbol val="none"/>
          </c:marker>
          <c:trendline>
            <c:spPr>
              <a:ln w="19050" cap="rnd">
                <a:solidFill>
                  <a:srgbClr val="FF0000"/>
                </a:solidFill>
                <a:prstDash val="sysDot"/>
              </a:ln>
              <a:effectLst/>
            </c:spPr>
            <c:trendlineType val="linear"/>
            <c:dispRSqr val="0"/>
            <c:dispEq val="0"/>
          </c:trendline>
          <c:errBars>
            <c:errDir val="y"/>
            <c:errBarType val="both"/>
            <c:errValType val="cust"/>
            <c:noEndCap val="0"/>
            <c:plus>
              <c:numRef>
                <c:f>Sheet3!$P$3:$P$26</c:f>
                <c:numCache>
                  <c:formatCode>General</c:formatCode>
                  <c:ptCount val="24"/>
                  <c:pt idx="0">
                    <c:v>0.17390655626340007</c:v>
                  </c:pt>
                  <c:pt idx="1">
                    <c:v>0.1724813396485346</c:v>
                  </c:pt>
                  <c:pt idx="2">
                    <c:v>0.19447646798877435</c:v>
                  </c:pt>
                  <c:pt idx="3">
                    <c:v>0.15848638689345906</c:v>
                  </c:pt>
                  <c:pt idx="4">
                    <c:v>0.16126248209747263</c:v>
                  </c:pt>
                  <c:pt idx="5">
                    <c:v>0.16345922679470198</c:v>
                  </c:pt>
                  <c:pt idx="6">
                    <c:v>0.17993471581795711</c:v>
                  </c:pt>
                  <c:pt idx="7">
                    <c:v>0.15271168041715888</c:v>
                  </c:pt>
                  <c:pt idx="8">
                    <c:v>0.16365343790073622</c:v>
                  </c:pt>
                  <c:pt idx="9">
                    <c:v>0.15696572529637487</c:v>
                  </c:pt>
                  <c:pt idx="10">
                    <c:v>0.17527073375793481</c:v>
                  </c:pt>
                  <c:pt idx="11">
                    <c:v>0.15686127245463052</c:v>
                  </c:pt>
                  <c:pt idx="12">
                    <c:v>0.1520197826118497</c:v>
                  </c:pt>
                  <c:pt idx="13">
                    <c:v>0.15050675166264599</c:v>
                  </c:pt>
                  <c:pt idx="14">
                    <c:v>0.16114182196713861</c:v>
                  </c:pt>
                  <c:pt idx="15">
                    <c:v>0.1431566119291626</c:v>
                  </c:pt>
                  <c:pt idx="16">
                    <c:v>0.15340607306833037</c:v>
                  </c:pt>
                  <c:pt idx="17">
                    <c:v>0.1512070020552071</c:v>
                  </c:pt>
                  <c:pt idx="18">
                    <c:v>0.16167950905133804</c:v>
                  </c:pt>
                  <c:pt idx="19">
                    <c:v>0.14863273521443046</c:v>
                  </c:pt>
                  <c:pt idx="20">
                    <c:v>0.15392779342358057</c:v>
                  </c:pt>
                  <c:pt idx="21">
                    <c:v>0.15162365187775387</c:v>
                  </c:pt>
                  <c:pt idx="22">
                    <c:v>0.16177378967847184</c:v>
                  </c:pt>
                  <c:pt idx="23">
                    <c:v>0.14527170993020486</c:v>
                  </c:pt>
                </c:numCache>
              </c:numRef>
            </c:plus>
            <c:minus>
              <c:numRef>
                <c:f>Sheet3!$P$3:$P$26</c:f>
                <c:numCache>
                  <c:formatCode>General</c:formatCode>
                  <c:ptCount val="24"/>
                  <c:pt idx="0">
                    <c:v>0.17390655626340007</c:v>
                  </c:pt>
                  <c:pt idx="1">
                    <c:v>0.1724813396485346</c:v>
                  </c:pt>
                  <c:pt idx="2">
                    <c:v>0.19447646798877435</c:v>
                  </c:pt>
                  <c:pt idx="3">
                    <c:v>0.15848638689345906</c:v>
                  </c:pt>
                  <c:pt idx="4">
                    <c:v>0.16126248209747263</c:v>
                  </c:pt>
                  <c:pt idx="5">
                    <c:v>0.16345922679470198</c:v>
                  </c:pt>
                  <c:pt idx="6">
                    <c:v>0.17993471581795711</c:v>
                  </c:pt>
                  <c:pt idx="7">
                    <c:v>0.15271168041715888</c:v>
                  </c:pt>
                  <c:pt idx="8">
                    <c:v>0.16365343790073622</c:v>
                  </c:pt>
                  <c:pt idx="9">
                    <c:v>0.15696572529637487</c:v>
                  </c:pt>
                  <c:pt idx="10">
                    <c:v>0.17527073375793481</c:v>
                  </c:pt>
                  <c:pt idx="11">
                    <c:v>0.15686127245463052</c:v>
                  </c:pt>
                  <c:pt idx="12">
                    <c:v>0.1520197826118497</c:v>
                  </c:pt>
                  <c:pt idx="13">
                    <c:v>0.15050675166264599</c:v>
                  </c:pt>
                  <c:pt idx="14">
                    <c:v>0.16114182196713861</c:v>
                  </c:pt>
                  <c:pt idx="15">
                    <c:v>0.1431566119291626</c:v>
                  </c:pt>
                  <c:pt idx="16">
                    <c:v>0.15340607306833037</c:v>
                  </c:pt>
                  <c:pt idx="17">
                    <c:v>0.1512070020552071</c:v>
                  </c:pt>
                  <c:pt idx="18">
                    <c:v>0.16167950905133804</c:v>
                  </c:pt>
                  <c:pt idx="19">
                    <c:v>0.14863273521443046</c:v>
                  </c:pt>
                  <c:pt idx="20">
                    <c:v>0.15392779342358057</c:v>
                  </c:pt>
                  <c:pt idx="21">
                    <c:v>0.15162365187775387</c:v>
                  </c:pt>
                  <c:pt idx="22">
                    <c:v>0.16177378967847184</c:v>
                  </c:pt>
                  <c:pt idx="23">
                    <c:v>0.14527170993020486</c:v>
                  </c:pt>
                </c:numCache>
              </c:numRef>
            </c:minus>
            <c:spPr>
              <a:noFill/>
              <a:ln w="9525" cap="flat" cmpd="sng" algn="ctr">
                <a:solidFill>
                  <a:schemeClr val="tx1">
                    <a:lumMod val="65000"/>
                    <a:lumOff val="35000"/>
                  </a:schemeClr>
                </a:solidFill>
                <a:round/>
              </a:ln>
              <a:effectLst/>
            </c:spPr>
          </c:errBars>
          <c:cat>
            <c:strRef>
              <c:f>Sheet3!$M$3:$M$26</c:f>
              <c:strCache>
                <c:ptCount val="24"/>
                <c:pt idx="0">
                  <c:v>Jul 2010</c:v>
                </c:pt>
                <c:pt idx="1">
                  <c:v>Oct 2010</c:v>
                </c:pt>
                <c:pt idx="2">
                  <c:v>Jan 2011</c:v>
                </c:pt>
                <c:pt idx="3">
                  <c:v>Apr 2011</c:v>
                </c:pt>
                <c:pt idx="4">
                  <c:v>Jul 2011</c:v>
                </c:pt>
                <c:pt idx="5">
                  <c:v>Oct 2011 </c:v>
                </c:pt>
                <c:pt idx="6">
                  <c:v>Jan 2012</c:v>
                </c:pt>
                <c:pt idx="7">
                  <c:v>Apr 2012</c:v>
                </c:pt>
                <c:pt idx="8">
                  <c:v>Jul 2012</c:v>
                </c:pt>
                <c:pt idx="9">
                  <c:v>Oct 2012</c:v>
                </c:pt>
                <c:pt idx="10">
                  <c:v>Jan 2013</c:v>
                </c:pt>
                <c:pt idx="11">
                  <c:v>Apr 2013</c:v>
                </c:pt>
                <c:pt idx="12">
                  <c:v>Jul 2013</c:v>
                </c:pt>
                <c:pt idx="13">
                  <c:v>Oct 2013</c:v>
                </c:pt>
                <c:pt idx="14">
                  <c:v>Jan 2014</c:v>
                </c:pt>
                <c:pt idx="15">
                  <c:v>Apr 2014</c:v>
                </c:pt>
                <c:pt idx="16">
                  <c:v>Jul 2014</c:v>
                </c:pt>
                <c:pt idx="17">
                  <c:v>Oct 2014</c:v>
                </c:pt>
                <c:pt idx="18">
                  <c:v>Jan 2015</c:v>
                </c:pt>
                <c:pt idx="19">
                  <c:v>Apr 2015</c:v>
                </c:pt>
                <c:pt idx="20">
                  <c:v>Jul 2015</c:v>
                </c:pt>
                <c:pt idx="21">
                  <c:v>Oct 2015</c:v>
                </c:pt>
                <c:pt idx="22">
                  <c:v>Jan 2016</c:v>
                </c:pt>
                <c:pt idx="23">
                  <c:v>Apr 2016</c:v>
                </c:pt>
              </c:strCache>
            </c:strRef>
          </c:cat>
          <c:val>
            <c:numRef>
              <c:f>Sheet3!$N$3:$N$26</c:f>
              <c:numCache>
                <c:formatCode>General</c:formatCode>
                <c:ptCount val="24"/>
                <c:pt idx="0">
                  <c:v>37.5</c:v>
                </c:pt>
                <c:pt idx="1">
                  <c:v>34.700000000000003</c:v>
                </c:pt>
                <c:pt idx="2">
                  <c:v>32.299999999999997</c:v>
                </c:pt>
                <c:pt idx="3">
                  <c:v>34.9</c:v>
                </c:pt>
                <c:pt idx="4">
                  <c:v>36.5</c:v>
                </c:pt>
                <c:pt idx="5">
                  <c:v>35.200000000000003</c:v>
                </c:pt>
                <c:pt idx="6">
                  <c:v>31.1</c:v>
                </c:pt>
                <c:pt idx="7">
                  <c:v>33.700000000000003</c:v>
                </c:pt>
                <c:pt idx="8">
                  <c:v>35.4</c:v>
                </c:pt>
                <c:pt idx="9">
                  <c:v>34.200000000000003</c:v>
                </c:pt>
                <c:pt idx="10">
                  <c:v>29.6</c:v>
                </c:pt>
                <c:pt idx="11">
                  <c:v>33.799999999999997</c:v>
                </c:pt>
                <c:pt idx="12">
                  <c:v>35.9</c:v>
                </c:pt>
                <c:pt idx="13">
                  <c:v>33.5</c:v>
                </c:pt>
                <c:pt idx="14">
                  <c:v>30.2</c:v>
                </c:pt>
                <c:pt idx="15">
                  <c:v>32.9</c:v>
                </c:pt>
                <c:pt idx="16">
                  <c:v>36.700000000000003</c:v>
                </c:pt>
                <c:pt idx="17">
                  <c:v>34</c:v>
                </c:pt>
                <c:pt idx="18">
                  <c:v>30.1</c:v>
                </c:pt>
                <c:pt idx="19">
                  <c:v>33.200000000000003</c:v>
                </c:pt>
                <c:pt idx="20">
                  <c:v>35.299999999999997</c:v>
                </c:pt>
                <c:pt idx="21">
                  <c:v>33.200000000000003</c:v>
                </c:pt>
                <c:pt idx="22">
                  <c:v>30.3</c:v>
                </c:pt>
                <c:pt idx="23">
                  <c:v>32.200000000000003</c:v>
                </c:pt>
              </c:numCache>
            </c:numRef>
          </c:val>
          <c:smooth val="0"/>
        </c:ser>
        <c:ser>
          <c:idx val="1"/>
          <c:order val="1"/>
          <c:tx>
            <c:strRef>
              <c:f>Sheet3!$O$2</c:f>
              <c:strCache>
                <c:ptCount val="1"/>
                <c:pt idx="0">
                  <c:v>Obese</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errBars>
            <c:errDir val="y"/>
            <c:errBarType val="both"/>
            <c:errValType val="cust"/>
            <c:noEndCap val="0"/>
            <c:plus>
              <c:numRef>
                <c:f>Sheet3!$Q$3:$Q$26</c:f>
                <c:numCache>
                  <c:formatCode>General</c:formatCode>
                  <c:ptCount val="24"/>
                  <c:pt idx="0">
                    <c:v>0.13891705005430635</c:v>
                  </c:pt>
                  <c:pt idx="1">
                    <c:v>0.13340828039097022</c:v>
                  </c:pt>
                  <c:pt idx="2">
                    <c:v>0.15067642181096719</c:v>
                  </c:pt>
                  <c:pt idx="3">
                    <c:v>0.12520958066487076</c:v>
                  </c:pt>
                  <c:pt idx="4">
                    <c:v>0.12551245102545253</c:v>
                  </c:pt>
                  <c:pt idx="5">
                    <c:v>0.12678480347680493</c:v>
                  </c:pt>
                  <c:pt idx="6">
                    <c:v>0.13783239592413007</c:v>
                  </c:pt>
                  <c:pt idx="7">
                    <c:v>0.1179801703947744</c:v>
                  </c:pt>
                  <c:pt idx="8">
                    <c:v>0.12692994792990767</c:v>
                  </c:pt>
                  <c:pt idx="9">
                    <c:v>0.12035227277617942</c:v>
                  </c:pt>
                  <c:pt idx="10">
                    <c:v>0.13229993231373577</c:v>
                  </c:pt>
                  <c:pt idx="11">
                    <c:v>0.12137394568691036</c:v>
                  </c:pt>
                  <c:pt idx="12">
                    <c:v>0.11768110493849797</c:v>
                  </c:pt>
                  <c:pt idx="13">
                    <c:v>0.11446244489825859</c:v>
                  </c:pt>
                  <c:pt idx="14">
                    <c:v>0.12030781712696417</c:v>
                  </c:pt>
                  <c:pt idx="15">
                    <c:v>0.11025769353260709</c:v>
                  </c:pt>
                  <c:pt idx="16">
                    <c:v>0.11958982156656148</c:v>
                  </c:pt>
                  <c:pt idx="17">
                    <c:v>0.11565648399345695</c:v>
                  </c:pt>
                  <c:pt idx="18">
                    <c:v>0.12117868495638556</c:v>
                  </c:pt>
                  <c:pt idx="19">
                    <c:v>0.1138889715334712</c:v>
                  </c:pt>
                  <c:pt idx="20">
                    <c:v>0.11972713743489397</c:v>
                  </c:pt>
                  <c:pt idx="21">
                    <c:v>0.11530970655329544</c:v>
                  </c:pt>
                  <c:pt idx="22">
                    <c:v>0.12014783042877163</c:v>
                  </c:pt>
                  <c:pt idx="23">
                    <c:v>0.10831692015009269</c:v>
                  </c:pt>
                </c:numCache>
              </c:numRef>
            </c:plus>
            <c:minus>
              <c:numRef>
                <c:f>Sheet3!$Q$3:$Q$26</c:f>
                <c:numCache>
                  <c:formatCode>General</c:formatCode>
                  <c:ptCount val="24"/>
                  <c:pt idx="0">
                    <c:v>0.13891705005430635</c:v>
                  </c:pt>
                  <c:pt idx="1">
                    <c:v>0.13340828039097022</c:v>
                  </c:pt>
                  <c:pt idx="2">
                    <c:v>0.15067642181096719</c:v>
                  </c:pt>
                  <c:pt idx="3">
                    <c:v>0.12520958066487076</c:v>
                  </c:pt>
                  <c:pt idx="4">
                    <c:v>0.12551245102545253</c:v>
                  </c:pt>
                  <c:pt idx="5">
                    <c:v>0.12678480347680493</c:v>
                  </c:pt>
                  <c:pt idx="6">
                    <c:v>0.13783239592413007</c:v>
                  </c:pt>
                  <c:pt idx="7">
                    <c:v>0.1179801703947744</c:v>
                  </c:pt>
                  <c:pt idx="8">
                    <c:v>0.12692994792990767</c:v>
                  </c:pt>
                  <c:pt idx="9">
                    <c:v>0.12035227277617942</c:v>
                  </c:pt>
                  <c:pt idx="10">
                    <c:v>0.13229993231373577</c:v>
                  </c:pt>
                  <c:pt idx="11">
                    <c:v>0.12137394568691036</c:v>
                  </c:pt>
                  <c:pt idx="12">
                    <c:v>0.11768110493849797</c:v>
                  </c:pt>
                  <c:pt idx="13">
                    <c:v>0.11446244489825859</c:v>
                  </c:pt>
                  <c:pt idx="14">
                    <c:v>0.12030781712696417</c:v>
                  </c:pt>
                  <c:pt idx="15">
                    <c:v>0.11025769353260709</c:v>
                  </c:pt>
                  <c:pt idx="16">
                    <c:v>0.11958982156656148</c:v>
                  </c:pt>
                  <c:pt idx="17">
                    <c:v>0.11565648399345695</c:v>
                  </c:pt>
                  <c:pt idx="18">
                    <c:v>0.12117868495638556</c:v>
                  </c:pt>
                  <c:pt idx="19">
                    <c:v>0.1138889715334712</c:v>
                  </c:pt>
                  <c:pt idx="20">
                    <c:v>0.11972713743489397</c:v>
                  </c:pt>
                  <c:pt idx="21">
                    <c:v>0.11530970655329544</c:v>
                  </c:pt>
                  <c:pt idx="22">
                    <c:v>0.12014783042877163</c:v>
                  </c:pt>
                  <c:pt idx="23">
                    <c:v>0.10831692015009269</c:v>
                  </c:pt>
                </c:numCache>
              </c:numRef>
            </c:minus>
            <c:spPr>
              <a:noFill/>
              <a:ln w="9525" cap="flat" cmpd="sng" algn="ctr">
                <a:solidFill>
                  <a:schemeClr val="tx1">
                    <a:lumMod val="65000"/>
                    <a:lumOff val="35000"/>
                  </a:schemeClr>
                </a:solidFill>
                <a:round/>
              </a:ln>
              <a:effectLst/>
            </c:spPr>
          </c:errBars>
          <c:cat>
            <c:strRef>
              <c:f>Sheet3!$M$3:$M$26</c:f>
              <c:strCache>
                <c:ptCount val="24"/>
                <c:pt idx="0">
                  <c:v>Jul 2010</c:v>
                </c:pt>
                <c:pt idx="1">
                  <c:v>Oct 2010</c:v>
                </c:pt>
                <c:pt idx="2">
                  <c:v>Jan 2011</c:v>
                </c:pt>
                <c:pt idx="3">
                  <c:v>Apr 2011</c:v>
                </c:pt>
                <c:pt idx="4">
                  <c:v>Jul 2011</c:v>
                </c:pt>
                <c:pt idx="5">
                  <c:v>Oct 2011 </c:v>
                </c:pt>
                <c:pt idx="6">
                  <c:v>Jan 2012</c:v>
                </c:pt>
                <c:pt idx="7">
                  <c:v>Apr 2012</c:v>
                </c:pt>
                <c:pt idx="8">
                  <c:v>Jul 2012</c:v>
                </c:pt>
                <c:pt idx="9">
                  <c:v>Oct 2012</c:v>
                </c:pt>
                <c:pt idx="10">
                  <c:v>Jan 2013</c:v>
                </c:pt>
                <c:pt idx="11">
                  <c:v>Apr 2013</c:v>
                </c:pt>
                <c:pt idx="12">
                  <c:v>Jul 2013</c:v>
                </c:pt>
                <c:pt idx="13">
                  <c:v>Oct 2013</c:v>
                </c:pt>
                <c:pt idx="14">
                  <c:v>Jan 2014</c:v>
                </c:pt>
                <c:pt idx="15">
                  <c:v>Apr 2014</c:v>
                </c:pt>
                <c:pt idx="16">
                  <c:v>Jul 2014</c:v>
                </c:pt>
                <c:pt idx="17">
                  <c:v>Oct 2014</c:v>
                </c:pt>
                <c:pt idx="18">
                  <c:v>Jan 2015</c:v>
                </c:pt>
                <c:pt idx="19">
                  <c:v>Apr 2015</c:v>
                </c:pt>
                <c:pt idx="20">
                  <c:v>Jul 2015</c:v>
                </c:pt>
                <c:pt idx="21">
                  <c:v>Oct 2015</c:v>
                </c:pt>
                <c:pt idx="22">
                  <c:v>Jan 2016</c:v>
                </c:pt>
                <c:pt idx="23">
                  <c:v>Apr 2016</c:v>
                </c:pt>
              </c:strCache>
            </c:strRef>
          </c:cat>
          <c:val>
            <c:numRef>
              <c:f>Sheet3!$O$3:$O$26</c:f>
              <c:numCache>
                <c:formatCode>General</c:formatCode>
                <c:ptCount val="24"/>
                <c:pt idx="0">
                  <c:v>18.3</c:v>
                </c:pt>
                <c:pt idx="1">
                  <c:v>16.2</c:v>
                </c:pt>
                <c:pt idx="2">
                  <c:v>15.5</c:v>
                </c:pt>
                <c:pt idx="3">
                  <c:v>17.100000000000001</c:v>
                </c:pt>
                <c:pt idx="4">
                  <c:v>16.899999999999999</c:v>
                </c:pt>
                <c:pt idx="5">
                  <c:v>16.399999999999999</c:v>
                </c:pt>
                <c:pt idx="6">
                  <c:v>14.7</c:v>
                </c:pt>
                <c:pt idx="7">
                  <c:v>15.8</c:v>
                </c:pt>
                <c:pt idx="8">
                  <c:v>16.5</c:v>
                </c:pt>
                <c:pt idx="9">
                  <c:v>15.7</c:v>
                </c:pt>
                <c:pt idx="10">
                  <c:v>13.8</c:v>
                </c:pt>
                <c:pt idx="11">
                  <c:v>15.9</c:v>
                </c:pt>
                <c:pt idx="12">
                  <c:v>16.5</c:v>
                </c:pt>
                <c:pt idx="13">
                  <c:v>15.2</c:v>
                </c:pt>
                <c:pt idx="14">
                  <c:v>13.6</c:v>
                </c:pt>
                <c:pt idx="15">
                  <c:v>15.5</c:v>
                </c:pt>
                <c:pt idx="16">
                  <c:v>17</c:v>
                </c:pt>
                <c:pt idx="17">
                  <c:v>15.5</c:v>
                </c:pt>
                <c:pt idx="18">
                  <c:v>13.7</c:v>
                </c:pt>
                <c:pt idx="19">
                  <c:v>15.4</c:v>
                </c:pt>
                <c:pt idx="20">
                  <c:v>16.600000000000001</c:v>
                </c:pt>
                <c:pt idx="21">
                  <c:v>15.1</c:v>
                </c:pt>
                <c:pt idx="22">
                  <c:v>13.4</c:v>
                </c:pt>
                <c:pt idx="23">
                  <c:v>14.1</c:v>
                </c:pt>
              </c:numCache>
            </c:numRef>
          </c:val>
          <c:smooth val="0"/>
        </c:ser>
        <c:dLbls>
          <c:showLegendKey val="0"/>
          <c:showVal val="0"/>
          <c:showCatName val="0"/>
          <c:showSerName val="0"/>
          <c:showPercent val="0"/>
          <c:showBubbleSize val="0"/>
        </c:dLbls>
        <c:smooth val="0"/>
        <c:axId val="348527224"/>
        <c:axId val="348527616"/>
      </c:lineChart>
      <c:catAx>
        <c:axId val="34852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7616"/>
        <c:crosses val="autoZero"/>
        <c:auto val="1"/>
        <c:lblAlgn val="ctr"/>
        <c:lblOffset val="100"/>
        <c:noMultiLvlLbl val="0"/>
      </c:catAx>
      <c:valAx>
        <c:axId val="348527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7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baseline="0" dirty="0" smtClean="0"/>
              <a:t>BOYS</a:t>
            </a:r>
            <a:endParaRPr lang="en-NZ"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8606720465403"/>
          <c:y val="0.11344203017221616"/>
          <c:w val="0.81986546949328865"/>
          <c:h val="0.72325540263466459"/>
        </c:manualLayout>
      </c:layout>
      <c:lineChart>
        <c:grouping val="standard"/>
        <c:varyColors val="0"/>
        <c:ser>
          <c:idx val="0"/>
          <c:order val="0"/>
          <c:tx>
            <c:strRef>
              <c:f>Sheet2!$W$42</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Sheet2!$Y$43:$Y$46</c:f>
                <c:numCache>
                  <c:formatCode>General</c:formatCode>
                  <c:ptCount val="4"/>
                  <c:pt idx="0">
                    <c:v>9.1765547483326618E-2</c:v>
                  </c:pt>
                  <c:pt idx="1">
                    <c:v>0.10040621720815195</c:v>
                  </c:pt>
                  <c:pt idx="2">
                    <c:v>8.7866702396931631E-2</c:v>
                  </c:pt>
                  <c:pt idx="3">
                    <c:v>9.2356322492635617E-2</c:v>
                  </c:pt>
                </c:numCache>
              </c:numRef>
            </c:plus>
            <c:minus>
              <c:numRef>
                <c:f>Sheet2!$Y$43:$Y$46</c:f>
                <c:numCache>
                  <c:formatCode>General</c:formatCode>
                  <c:ptCount val="4"/>
                  <c:pt idx="0">
                    <c:v>9.1765547483326618E-2</c:v>
                  </c:pt>
                  <c:pt idx="1">
                    <c:v>0.10040621720815195</c:v>
                  </c:pt>
                  <c:pt idx="2">
                    <c:v>8.7866702396931631E-2</c:v>
                  </c:pt>
                  <c:pt idx="3">
                    <c:v>9.2356322492635617E-2</c:v>
                  </c:pt>
                </c:numCache>
              </c:numRef>
            </c:minus>
            <c:spPr>
              <a:noFill/>
              <a:ln w="9525" cap="flat" cmpd="sng" algn="ctr">
                <a:solidFill>
                  <a:schemeClr val="tx1">
                    <a:lumMod val="65000"/>
                    <a:lumOff val="35000"/>
                  </a:schemeClr>
                </a:solidFill>
                <a:round/>
              </a:ln>
              <a:effectLst/>
            </c:spPr>
          </c:errBars>
          <c:cat>
            <c:strRef>
              <c:f>Sheet2!$V$43:$V$46</c:f>
              <c:strCache>
                <c:ptCount val="4"/>
                <c:pt idx="0">
                  <c:v>Spring</c:v>
                </c:pt>
                <c:pt idx="1">
                  <c:v>Summer</c:v>
                </c:pt>
                <c:pt idx="2">
                  <c:v>Autumn</c:v>
                </c:pt>
                <c:pt idx="3">
                  <c:v>Winter</c:v>
                </c:pt>
              </c:strCache>
            </c:strRef>
          </c:cat>
          <c:val>
            <c:numRef>
              <c:f>Sheet2!$W$43:$W$46</c:f>
              <c:numCache>
                <c:formatCode>General</c:formatCode>
                <c:ptCount val="4"/>
                <c:pt idx="0">
                  <c:v>37.6</c:v>
                </c:pt>
                <c:pt idx="1">
                  <c:v>33.700000000000003</c:v>
                </c:pt>
                <c:pt idx="2">
                  <c:v>37</c:v>
                </c:pt>
                <c:pt idx="3">
                  <c:v>40</c:v>
                </c:pt>
              </c:numCache>
            </c:numRef>
          </c:val>
          <c:smooth val="0"/>
        </c:ser>
        <c:ser>
          <c:idx val="1"/>
          <c:order val="1"/>
          <c:tx>
            <c:strRef>
              <c:f>Sheet2!$X$42</c:f>
              <c:strCache>
                <c:ptCount val="1"/>
                <c:pt idx="0">
                  <c:v>Obesity</c:v>
                </c:pt>
              </c:strCache>
            </c:strRef>
          </c:tx>
          <c:spPr>
            <a:ln w="28575" cap="rnd">
              <a:solidFill>
                <a:srgbClr val="0070C0"/>
              </a:solidFill>
              <a:round/>
            </a:ln>
            <a:effectLst/>
          </c:spPr>
          <c:marker>
            <c:symbol val="none"/>
          </c:marker>
          <c:cat>
            <c:strRef>
              <c:f>Sheet2!$V$43:$V$46</c:f>
              <c:strCache>
                <c:ptCount val="4"/>
                <c:pt idx="0">
                  <c:v>Spring</c:v>
                </c:pt>
                <c:pt idx="1">
                  <c:v>Summer</c:v>
                </c:pt>
                <c:pt idx="2">
                  <c:v>Autumn</c:v>
                </c:pt>
                <c:pt idx="3">
                  <c:v>Winter</c:v>
                </c:pt>
              </c:strCache>
            </c:strRef>
          </c:cat>
          <c:val>
            <c:numRef>
              <c:f>Sheet2!$X$43:$X$46</c:f>
              <c:numCache>
                <c:formatCode>General</c:formatCode>
                <c:ptCount val="4"/>
                <c:pt idx="0">
                  <c:v>18</c:v>
                </c:pt>
                <c:pt idx="1">
                  <c:v>16</c:v>
                </c:pt>
                <c:pt idx="2">
                  <c:v>17.8</c:v>
                </c:pt>
                <c:pt idx="3">
                  <c:v>19.600000000000001</c:v>
                </c:pt>
              </c:numCache>
            </c:numRef>
          </c:val>
          <c:smooth val="0"/>
        </c:ser>
        <c:dLbls>
          <c:showLegendKey val="0"/>
          <c:showVal val="0"/>
          <c:showCatName val="0"/>
          <c:showSerName val="0"/>
          <c:showPercent val="0"/>
          <c:showBubbleSize val="0"/>
        </c:dLbls>
        <c:smooth val="0"/>
        <c:axId val="348525264"/>
        <c:axId val="348526048"/>
      </c:lineChart>
      <c:catAx>
        <c:axId val="34852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6048"/>
        <c:crosses val="autoZero"/>
        <c:auto val="1"/>
        <c:lblAlgn val="ctr"/>
        <c:lblOffset val="100"/>
        <c:noMultiLvlLbl val="0"/>
      </c:catAx>
      <c:valAx>
        <c:axId val="348526048"/>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5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baseline="0" dirty="0" smtClean="0"/>
              <a:t>GIRLS</a:t>
            </a:r>
            <a:endParaRPr lang="en-NZ"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Sheet2!$W$53</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Sheet2!$Y$43:$Y$46</c:f>
                <c:numCache>
                  <c:formatCode>General</c:formatCode>
                  <c:ptCount val="4"/>
                  <c:pt idx="0">
                    <c:v>9.1765547483326618E-2</c:v>
                  </c:pt>
                  <c:pt idx="1">
                    <c:v>0.10040621720815195</c:v>
                  </c:pt>
                  <c:pt idx="2">
                    <c:v>8.7866702396931631E-2</c:v>
                  </c:pt>
                  <c:pt idx="3">
                    <c:v>9.2356322492635617E-2</c:v>
                  </c:pt>
                </c:numCache>
              </c:numRef>
            </c:plus>
            <c:minus>
              <c:numRef>
                <c:f>Sheet2!$Y$43:$Y$46</c:f>
                <c:numCache>
                  <c:formatCode>General</c:formatCode>
                  <c:ptCount val="4"/>
                  <c:pt idx="0">
                    <c:v>9.1765547483326618E-2</c:v>
                  </c:pt>
                  <c:pt idx="1">
                    <c:v>0.10040621720815195</c:v>
                  </c:pt>
                  <c:pt idx="2">
                    <c:v>8.7866702396931631E-2</c:v>
                  </c:pt>
                  <c:pt idx="3">
                    <c:v>9.2356322492635617E-2</c:v>
                  </c:pt>
                </c:numCache>
              </c:numRef>
            </c:minus>
            <c:spPr>
              <a:noFill/>
              <a:ln w="9525" cap="flat" cmpd="sng" algn="ctr">
                <a:solidFill>
                  <a:schemeClr val="tx1">
                    <a:lumMod val="65000"/>
                    <a:lumOff val="35000"/>
                  </a:schemeClr>
                </a:solidFill>
                <a:round/>
              </a:ln>
              <a:effectLst/>
            </c:spPr>
          </c:errBars>
          <c:cat>
            <c:strRef>
              <c:f>Sheet2!$V$54:$V$57</c:f>
              <c:strCache>
                <c:ptCount val="4"/>
                <c:pt idx="0">
                  <c:v>Spring</c:v>
                </c:pt>
                <c:pt idx="1">
                  <c:v>Summer</c:v>
                </c:pt>
                <c:pt idx="2">
                  <c:v>Autumn</c:v>
                </c:pt>
                <c:pt idx="3">
                  <c:v>Winter</c:v>
                </c:pt>
              </c:strCache>
            </c:strRef>
          </c:cat>
          <c:val>
            <c:numRef>
              <c:f>Sheet2!$W$54:$W$57</c:f>
              <c:numCache>
                <c:formatCode>General</c:formatCode>
                <c:ptCount val="4"/>
                <c:pt idx="0">
                  <c:v>30.3</c:v>
                </c:pt>
                <c:pt idx="1">
                  <c:v>27.2</c:v>
                </c:pt>
                <c:pt idx="2">
                  <c:v>29.6</c:v>
                </c:pt>
                <c:pt idx="3">
                  <c:v>32.1</c:v>
                </c:pt>
              </c:numCache>
            </c:numRef>
          </c:val>
          <c:smooth val="0"/>
        </c:ser>
        <c:ser>
          <c:idx val="1"/>
          <c:order val="1"/>
          <c:tx>
            <c:strRef>
              <c:f>Sheet2!$X$53</c:f>
              <c:strCache>
                <c:ptCount val="1"/>
                <c:pt idx="0">
                  <c:v>Obesity</c:v>
                </c:pt>
              </c:strCache>
            </c:strRef>
          </c:tx>
          <c:spPr>
            <a:ln w="28575" cap="rnd">
              <a:solidFill>
                <a:srgbClr val="0070C0"/>
              </a:solidFill>
              <a:round/>
            </a:ln>
            <a:effectLst/>
          </c:spPr>
          <c:marker>
            <c:symbol val="none"/>
          </c:marker>
          <c:cat>
            <c:strRef>
              <c:f>Sheet2!$V$54:$V$57</c:f>
              <c:strCache>
                <c:ptCount val="4"/>
                <c:pt idx="0">
                  <c:v>Spring</c:v>
                </c:pt>
                <c:pt idx="1">
                  <c:v>Summer</c:v>
                </c:pt>
                <c:pt idx="2">
                  <c:v>Autumn</c:v>
                </c:pt>
                <c:pt idx="3">
                  <c:v>Winter</c:v>
                </c:pt>
              </c:strCache>
            </c:strRef>
          </c:cat>
          <c:val>
            <c:numRef>
              <c:f>Sheet2!$X$54:$X$57</c:f>
              <c:numCache>
                <c:formatCode>General</c:formatCode>
                <c:ptCount val="4"/>
                <c:pt idx="0">
                  <c:v>13.2</c:v>
                </c:pt>
                <c:pt idx="1">
                  <c:v>12</c:v>
                </c:pt>
                <c:pt idx="2">
                  <c:v>13.3</c:v>
                </c:pt>
                <c:pt idx="3">
                  <c:v>14.1</c:v>
                </c:pt>
              </c:numCache>
            </c:numRef>
          </c:val>
          <c:smooth val="0"/>
        </c:ser>
        <c:dLbls>
          <c:showLegendKey val="0"/>
          <c:showVal val="0"/>
          <c:showCatName val="0"/>
          <c:showSerName val="0"/>
          <c:showPercent val="0"/>
          <c:showBubbleSize val="0"/>
        </c:dLbls>
        <c:smooth val="0"/>
        <c:axId val="348522912"/>
        <c:axId val="348524872"/>
      </c:lineChart>
      <c:catAx>
        <c:axId val="34852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4872"/>
        <c:crosses val="autoZero"/>
        <c:auto val="1"/>
        <c:lblAlgn val="ctr"/>
        <c:lblOffset val="100"/>
        <c:noMultiLvlLbl val="0"/>
      </c:catAx>
      <c:valAx>
        <c:axId val="34852487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baseline="0" dirty="0" smtClean="0"/>
              <a:t>EUROPEAN</a:t>
            </a:r>
            <a:endParaRPr lang="en-NZ"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Sheet2!$W$72</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Sheet2!$Y$73:$Y$76</c:f>
                <c:numCache>
                  <c:formatCode>General</c:formatCode>
                  <c:ptCount val="4"/>
                  <c:pt idx="0">
                    <c:v>7.4197109612695489E-2</c:v>
                  </c:pt>
                  <c:pt idx="1">
                    <c:v>8.0707418879482684E-2</c:v>
                  </c:pt>
                  <c:pt idx="2">
                    <c:v>7.1529272713800288E-2</c:v>
                  </c:pt>
                  <c:pt idx="3">
                    <c:v>7.5692124282261061E-2</c:v>
                  </c:pt>
                </c:numCache>
              </c:numRef>
            </c:plus>
            <c:minus>
              <c:numRef>
                <c:f>Sheet2!$Y$73:$Y$76</c:f>
                <c:numCache>
                  <c:formatCode>General</c:formatCode>
                  <c:ptCount val="4"/>
                  <c:pt idx="0">
                    <c:v>7.4197109612695489E-2</c:v>
                  </c:pt>
                  <c:pt idx="1">
                    <c:v>8.0707418879482684E-2</c:v>
                  </c:pt>
                  <c:pt idx="2">
                    <c:v>7.1529272713800288E-2</c:v>
                  </c:pt>
                  <c:pt idx="3">
                    <c:v>7.5692124282261061E-2</c:v>
                  </c:pt>
                </c:numCache>
              </c:numRef>
            </c:minus>
            <c:spPr>
              <a:noFill/>
              <a:ln w="9525" cap="flat" cmpd="sng" algn="ctr">
                <a:solidFill>
                  <a:schemeClr val="tx1">
                    <a:lumMod val="65000"/>
                    <a:lumOff val="35000"/>
                  </a:schemeClr>
                </a:solidFill>
                <a:round/>
              </a:ln>
              <a:effectLst/>
            </c:spPr>
          </c:errBars>
          <c:cat>
            <c:strRef>
              <c:f>Sheet2!$V$73:$V$76</c:f>
              <c:strCache>
                <c:ptCount val="4"/>
                <c:pt idx="0">
                  <c:v>Spring</c:v>
                </c:pt>
                <c:pt idx="1">
                  <c:v>Summer</c:v>
                </c:pt>
                <c:pt idx="2">
                  <c:v>Autumn</c:v>
                </c:pt>
                <c:pt idx="3">
                  <c:v>Winter</c:v>
                </c:pt>
              </c:strCache>
            </c:strRef>
          </c:cat>
          <c:val>
            <c:numRef>
              <c:f>Sheet2!$W$73:$W$76</c:f>
              <c:numCache>
                <c:formatCode>General</c:formatCode>
                <c:ptCount val="4"/>
                <c:pt idx="0">
                  <c:v>31.6</c:v>
                </c:pt>
                <c:pt idx="1">
                  <c:v>28</c:v>
                </c:pt>
                <c:pt idx="2">
                  <c:v>30.9</c:v>
                </c:pt>
                <c:pt idx="3">
                  <c:v>33.700000000000003</c:v>
                </c:pt>
              </c:numCache>
            </c:numRef>
          </c:val>
          <c:smooth val="0"/>
        </c:ser>
        <c:ser>
          <c:idx val="1"/>
          <c:order val="1"/>
          <c:tx>
            <c:strRef>
              <c:f>Sheet2!$X$72</c:f>
              <c:strCache>
                <c:ptCount val="1"/>
                <c:pt idx="0">
                  <c:v>Obesity</c:v>
                </c:pt>
              </c:strCache>
            </c:strRef>
          </c:tx>
          <c:spPr>
            <a:ln w="28575" cap="rnd">
              <a:solidFill>
                <a:srgbClr val="0070C0"/>
              </a:solidFill>
              <a:round/>
            </a:ln>
            <a:effectLst/>
          </c:spPr>
          <c:marker>
            <c:symbol val="none"/>
          </c:marker>
          <c:errBars>
            <c:errDir val="y"/>
            <c:errBarType val="both"/>
            <c:errValType val="cust"/>
            <c:noEndCap val="0"/>
            <c:plus>
              <c:numRef>
                <c:f>Sheet2!$Z$73:$Z$76</c:f>
                <c:numCache>
                  <c:formatCode>General</c:formatCode>
                  <c:ptCount val="4"/>
                  <c:pt idx="0">
                    <c:v>5.4049615189408283E-2</c:v>
                  </c:pt>
                  <c:pt idx="1">
                    <c:v>5.7656559521815975E-2</c:v>
                  </c:pt>
                  <c:pt idx="2">
                    <c:v>5.2142609676855509E-2</c:v>
                  </c:pt>
                  <c:pt idx="3">
                    <c:v>5.6053544910201411E-2</c:v>
                  </c:pt>
                </c:numCache>
              </c:numRef>
            </c:plus>
            <c:minus>
              <c:numRef>
                <c:f>Sheet2!$Z$73:$Z$76</c:f>
                <c:numCache>
                  <c:formatCode>General</c:formatCode>
                  <c:ptCount val="4"/>
                  <c:pt idx="0">
                    <c:v>5.4049615189408283E-2</c:v>
                  </c:pt>
                  <c:pt idx="1">
                    <c:v>5.7656559521815975E-2</c:v>
                  </c:pt>
                  <c:pt idx="2">
                    <c:v>5.2142609676855509E-2</c:v>
                  </c:pt>
                  <c:pt idx="3">
                    <c:v>5.6053544910201411E-2</c:v>
                  </c:pt>
                </c:numCache>
              </c:numRef>
            </c:minus>
            <c:spPr>
              <a:noFill/>
              <a:ln w="9525" cap="flat" cmpd="sng" algn="ctr">
                <a:solidFill>
                  <a:schemeClr val="tx1">
                    <a:lumMod val="65000"/>
                    <a:lumOff val="35000"/>
                  </a:schemeClr>
                </a:solidFill>
                <a:round/>
              </a:ln>
              <a:effectLst/>
            </c:spPr>
          </c:errBars>
          <c:cat>
            <c:strRef>
              <c:f>Sheet2!$V$73:$V$76</c:f>
              <c:strCache>
                <c:ptCount val="4"/>
                <c:pt idx="0">
                  <c:v>Spring</c:v>
                </c:pt>
                <c:pt idx="1">
                  <c:v>Summer</c:v>
                </c:pt>
                <c:pt idx="2">
                  <c:v>Autumn</c:v>
                </c:pt>
                <c:pt idx="3">
                  <c:v>Winter</c:v>
                </c:pt>
              </c:strCache>
            </c:strRef>
          </c:cat>
          <c:val>
            <c:numRef>
              <c:f>Sheet2!$X$73:$X$76</c:f>
              <c:numCache>
                <c:formatCode>General</c:formatCode>
                <c:ptCount val="4"/>
                <c:pt idx="0">
                  <c:v>13.2</c:v>
                </c:pt>
                <c:pt idx="1">
                  <c:v>11.6</c:v>
                </c:pt>
                <c:pt idx="2">
                  <c:v>13</c:v>
                </c:pt>
                <c:pt idx="3">
                  <c:v>14.3</c:v>
                </c:pt>
              </c:numCache>
            </c:numRef>
          </c:val>
          <c:smooth val="0"/>
        </c:ser>
        <c:dLbls>
          <c:showLegendKey val="0"/>
          <c:showVal val="0"/>
          <c:showCatName val="0"/>
          <c:showSerName val="0"/>
          <c:showPercent val="0"/>
          <c:showBubbleSize val="0"/>
        </c:dLbls>
        <c:smooth val="0"/>
        <c:axId val="348528400"/>
        <c:axId val="348528792"/>
      </c:lineChart>
      <c:catAx>
        <c:axId val="34852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8792"/>
        <c:crosses val="autoZero"/>
        <c:auto val="1"/>
        <c:lblAlgn val="ctr"/>
        <c:lblOffset val="100"/>
        <c:noMultiLvlLbl val="0"/>
      </c:catAx>
      <c:valAx>
        <c:axId val="34852879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8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baseline="0" dirty="0" smtClean="0"/>
              <a:t>MĀORI</a:t>
            </a:r>
            <a:endParaRPr lang="en-NZ"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Sheet2!$W$92</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Sheet2!$Y$93:$Y$96</c:f>
                <c:numCache>
                  <c:formatCode>General</c:formatCode>
                  <c:ptCount val="4"/>
                  <c:pt idx="0">
                    <c:v>0.13064929293588967</c:v>
                  </c:pt>
                  <c:pt idx="1">
                    <c:v>0.14569634939730339</c:v>
                  </c:pt>
                  <c:pt idx="2">
                    <c:v>0.12449943178441397</c:v>
                  </c:pt>
                  <c:pt idx="3">
                    <c:v>0.13196548012069123</c:v>
                  </c:pt>
                </c:numCache>
              </c:numRef>
            </c:plus>
            <c:minus>
              <c:numRef>
                <c:f>Sheet2!$Z$93:$Z$96</c:f>
                <c:numCache>
                  <c:formatCode>General</c:formatCode>
                  <c:ptCount val="4"/>
                  <c:pt idx="0">
                    <c:v>0.10781548097387801</c:v>
                  </c:pt>
                  <c:pt idx="1">
                    <c:v>0.11756605070800498</c:v>
                  </c:pt>
                  <c:pt idx="2">
                    <c:v>0.1024368157169508</c:v>
                  </c:pt>
                  <c:pt idx="3">
                    <c:v>0.11071365577966329</c:v>
                  </c:pt>
                </c:numCache>
              </c:numRef>
            </c:minus>
            <c:spPr>
              <a:noFill/>
              <a:ln w="9525" cap="flat" cmpd="sng" algn="ctr">
                <a:solidFill>
                  <a:schemeClr val="tx1">
                    <a:lumMod val="65000"/>
                    <a:lumOff val="35000"/>
                  </a:schemeClr>
                </a:solidFill>
                <a:round/>
              </a:ln>
              <a:effectLst/>
            </c:spPr>
          </c:errBars>
          <c:cat>
            <c:strRef>
              <c:f>Sheet2!$V$93:$V$96</c:f>
              <c:strCache>
                <c:ptCount val="4"/>
                <c:pt idx="0">
                  <c:v>Spring</c:v>
                </c:pt>
                <c:pt idx="1">
                  <c:v>Summer</c:v>
                </c:pt>
                <c:pt idx="2">
                  <c:v>Autumn</c:v>
                </c:pt>
                <c:pt idx="3">
                  <c:v>Winter</c:v>
                </c:pt>
              </c:strCache>
            </c:strRef>
          </c:cat>
          <c:val>
            <c:numRef>
              <c:f>Sheet2!$W$93:$W$96</c:f>
              <c:numCache>
                <c:formatCode>General</c:formatCode>
                <c:ptCount val="4"/>
                <c:pt idx="0">
                  <c:v>42.6</c:v>
                </c:pt>
                <c:pt idx="1">
                  <c:v>37.799999999999997</c:v>
                </c:pt>
                <c:pt idx="2">
                  <c:v>41</c:v>
                </c:pt>
                <c:pt idx="3">
                  <c:v>44.5</c:v>
                </c:pt>
              </c:numCache>
            </c:numRef>
          </c:val>
          <c:smooth val="0"/>
        </c:ser>
        <c:ser>
          <c:idx val="1"/>
          <c:order val="1"/>
          <c:tx>
            <c:strRef>
              <c:f>Sheet2!$X$92</c:f>
              <c:strCache>
                <c:ptCount val="1"/>
                <c:pt idx="0">
                  <c:v>Obesity</c:v>
                </c:pt>
              </c:strCache>
            </c:strRef>
          </c:tx>
          <c:spPr>
            <a:ln w="28575" cap="rnd">
              <a:solidFill>
                <a:srgbClr val="0070C0"/>
              </a:solidFill>
              <a:round/>
            </a:ln>
            <a:effectLst/>
          </c:spPr>
          <c:marker>
            <c:symbol val="none"/>
          </c:marker>
          <c:errBars>
            <c:errDir val="y"/>
            <c:errBarType val="both"/>
            <c:errValType val="cust"/>
            <c:noEndCap val="0"/>
            <c:plus>
              <c:numRef>
                <c:f>Sheet2!$Z$93:$Z$96</c:f>
                <c:numCache>
                  <c:formatCode>General</c:formatCode>
                  <c:ptCount val="4"/>
                  <c:pt idx="0">
                    <c:v>0.10781548097387801</c:v>
                  </c:pt>
                  <c:pt idx="1">
                    <c:v>0.11756605070800498</c:v>
                  </c:pt>
                  <c:pt idx="2">
                    <c:v>0.1024368157169508</c:v>
                  </c:pt>
                  <c:pt idx="3">
                    <c:v>0.11071365577966329</c:v>
                  </c:pt>
                </c:numCache>
              </c:numRef>
            </c:plus>
            <c:minus>
              <c:numRef>
                <c:f>Sheet2!$Z$93:$Z$96</c:f>
                <c:numCache>
                  <c:formatCode>General</c:formatCode>
                  <c:ptCount val="4"/>
                  <c:pt idx="0">
                    <c:v>0.10781548097387801</c:v>
                  </c:pt>
                  <c:pt idx="1">
                    <c:v>0.11756605070800498</c:v>
                  </c:pt>
                  <c:pt idx="2">
                    <c:v>0.1024368157169508</c:v>
                  </c:pt>
                  <c:pt idx="3">
                    <c:v>0.11071365577966329</c:v>
                  </c:pt>
                </c:numCache>
              </c:numRef>
            </c:minus>
            <c:spPr>
              <a:noFill/>
              <a:ln w="9525" cap="flat" cmpd="sng" algn="ctr">
                <a:solidFill>
                  <a:schemeClr val="tx1">
                    <a:lumMod val="65000"/>
                    <a:lumOff val="35000"/>
                  </a:schemeClr>
                </a:solidFill>
                <a:round/>
              </a:ln>
              <a:effectLst/>
            </c:spPr>
          </c:errBars>
          <c:cat>
            <c:strRef>
              <c:f>Sheet2!$V$93:$V$96</c:f>
              <c:strCache>
                <c:ptCount val="4"/>
                <c:pt idx="0">
                  <c:v>Spring</c:v>
                </c:pt>
                <c:pt idx="1">
                  <c:v>Summer</c:v>
                </c:pt>
                <c:pt idx="2">
                  <c:v>Autumn</c:v>
                </c:pt>
                <c:pt idx="3">
                  <c:v>Winter</c:v>
                </c:pt>
              </c:strCache>
            </c:strRef>
          </c:cat>
          <c:val>
            <c:numRef>
              <c:f>Sheet2!$X$93:$X$96</c:f>
              <c:numCache>
                <c:formatCode>General</c:formatCode>
                <c:ptCount val="4"/>
                <c:pt idx="0">
                  <c:v>21.1</c:v>
                </c:pt>
                <c:pt idx="1">
                  <c:v>18.899999999999999</c:v>
                </c:pt>
                <c:pt idx="2">
                  <c:v>20.6</c:v>
                </c:pt>
                <c:pt idx="3">
                  <c:v>22.4</c:v>
                </c:pt>
              </c:numCache>
            </c:numRef>
          </c:val>
          <c:smooth val="0"/>
        </c:ser>
        <c:dLbls>
          <c:showLegendKey val="0"/>
          <c:showVal val="0"/>
          <c:showCatName val="0"/>
          <c:showSerName val="0"/>
          <c:showPercent val="0"/>
          <c:showBubbleSize val="0"/>
        </c:dLbls>
        <c:smooth val="0"/>
        <c:axId val="348529576"/>
        <c:axId val="348529968"/>
      </c:lineChart>
      <c:catAx>
        <c:axId val="34852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9968"/>
        <c:crosses val="autoZero"/>
        <c:auto val="1"/>
        <c:lblAlgn val="ctr"/>
        <c:lblOffset val="100"/>
        <c:noMultiLvlLbl val="0"/>
      </c:catAx>
      <c:valAx>
        <c:axId val="348529968"/>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8529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baseline="0" dirty="0" smtClean="0"/>
              <a:t>PACIFIC</a:t>
            </a:r>
            <a:endParaRPr lang="en-NZ"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Sheet2!$W$117</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Sheet2!$Y$118:$Y$121</c:f>
                <c:numCache>
                  <c:formatCode>General</c:formatCode>
                  <c:ptCount val="4"/>
                  <c:pt idx="0">
                    <c:v>0.18757979758129995</c:v>
                  </c:pt>
                  <c:pt idx="1">
                    <c:v>0.2063640878281463</c:v>
                  </c:pt>
                  <c:pt idx="2">
                    <c:v>0.17312289090523236</c:v>
                  </c:pt>
                  <c:pt idx="3">
                    <c:v>0.18016765683128461</c:v>
                  </c:pt>
                </c:numCache>
              </c:numRef>
            </c:plus>
            <c:minus>
              <c:numRef>
                <c:f>Sheet2!$Y$118:$Y$121</c:f>
                <c:numCache>
                  <c:formatCode>General</c:formatCode>
                  <c:ptCount val="4"/>
                  <c:pt idx="0">
                    <c:v>0.18757979758129995</c:v>
                  </c:pt>
                  <c:pt idx="1">
                    <c:v>0.2063640878281463</c:v>
                  </c:pt>
                  <c:pt idx="2">
                    <c:v>0.17312289090523236</c:v>
                  </c:pt>
                  <c:pt idx="3">
                    <c:v>0.18016765683128461</c:v>
                  </c:pt>
                </c:numCache>
              </c:numRef>
            </c:minus>
            <c:spPr>
              <a:noFill/>
              <a:ln w="9525" cap="flat" cmpd="sng" algn="ctr">
                <a:solidFill>
                  <a:schemeClr val="tx1">
                    <a:lumMod val="65000"/>
                    <a:lumOff val="35000"/>
                  </a:schemeClr>
                </a:solidFill>
                <a:round/>
              </a:ln>
              <a:effectLst/>
            </c:spPr>
          </c:errBars>
          <c:cat>
            <c:strRef>
              <c:f>Sheet2!$V$118:$V$121</c:f>
              <c:strCache>
                <c:ptCount val="4"/>
                <c:pt idx="0">
                  <c:v>Spring</c:v>
                </c:pt>
                <c:pt idx="1">
                  <c:v>Summer</c:v>
                </c:pt>
                <c:pt idx="2">
                  <c:v>Autumn</c:v>
                </c:pt>
                <c:pt idx="3">
                  <c:v>Winter</c:v>
                </c:pt>
              </c:strCache>
            </c:strRef>
          </c:cat>
          <c:val>
            <c:numRef>
              <c:f>Sheet2!$W$118:$W$121</c:f>
              <c:numCache>
                <c:formatCode>General</c:formatCode>
                <c:ptCount val="4"/>
                <c:pt idx="0">
                  <c:v>54.2</c:v>
                </c:pt>
                <c:pt idx="1">
                  <c:v>51</c:v>
                </c:pt>
                <c:pt idx="2">
                  <c:v>54.2</c:v>
                </c:pt>
                <c:pt idx="3">
                  <c:v>55.9</c:v>
                </c:pt>
              </c:numCache>
            </c:numRef>
          </c:val>
          <c:smooth val="0"/>
        </c:ser>
        <c:ser>
          <c:idx val="1"/>
          <c:order val="1"/>
          <c:tx>
            <c:strRef>
              <c:f>Sheet2!$X$117</c:f>
              <c:strCache>
                <c:ptCount val="1"/>
                <c:pt idx="0">
                  <c:v>Obesity</c:v>
                </c:pt>
              </c:strCache>
            </c:strRef>
          </c:tx>
          <c:spPr>
            <a:ln w="28575" cap="rnd">
              <a:solidFill>
                <a:srgbClr val="0070C0"/>
              </a:solidFill>
              <a:round/>
            </a:ln>
            <a:effectLst/>
          </c:spPr>
          <c:marker>
            <c:symbol val="none"/>
          </c:marker>
          <c:errBars>
            <c:errDir val="y"/>
            <c:errBarType val="both"/>
            <c:errValType val="cust"/>
            <c:noEndCap val="0"/>
            <c:plus>
              <c:numRef>
                <c:f>Sheet2!$Z$118:$Z$122</c:f>
                <c:numCache>
                  <c:formatCode>General</c:formatCode>
                  <c:ptCount val="5"/>
                  <c:pt idx="0">
                    <c:v>0.17502828286962277</c:v>
                  </c:pt>
                  <c:pt idx="1">
                    <c:v>0.18842906390809352</c:v>
                  </c:pt>
                  <c:pt idx="2">
                    <c:v>0.16159991978351607</c:v>
                  </c:pt>
                  <c:pt idx="3">
                    <c:v>0.17070008700628608</c:v>
                  </c:pt>
                </c:numCache>
              </c:numRef>
            </c:plus>
            <c:minus>
              <c:numRef>
                <c:f>Sheet2!$Z$118:$Z$121</c:f>
                <c:numCache>
                  <c:formatCode>General</c:formatCode>
                  <c:ptCount val="4"/>
                  <c:pt idx="0">
                    <c:v>0.17502828286962277</c:v>
                  </c:pt>
                  <c:pt idx="1">
                    <c:v>0.18842906390809352</c:v>
                  </c:pt>
                  <c:pt idx="2">
                    <c:v>0.16159991978351607</c:v>
                  </c:pt>
                  <c:pt idx="3">
                    <c:v>0.17070008700628608</c:v>
                  </c:pt>
                </c:numCache>
              </c:numRef>
            </c:minus>
            <c:spPr>
              <a:noFill/>
              <a:ln w="9525" cap="flat" cmpd="sng" algn="ctr">
                <a:solidFill>
                  <a:schemeClr val="tx1">
                    <a:lumMod val="65000"/>
                    <a:lumOff val="35000"/>
                  </a:schemeClr>
                </a:solidFill>
                <a:round/>
              </a:ln>
              <a:effectLst/>
            </c:spPr>
          </c:errBars>
          <c:cat>
            <c:strRef>
              <c:f>Sheet2!$V$118:$V$121</c:f>
              <c:strCache>
                <c:ptCount val="4"/>
                <c:pt idx="0">
                  <c:v>Spring</c:v>
                </c:pt>
                <c:pt idx="1">
                  <c:v>Summer</c:v>
                </c:pt>
                <c:pt idx="2">
                  <c:v>Autumn</c:v>
                </c:pt>
                <c:pt idx="3">
                  <c:v>Winter</c:v>
                </c:pt>
              </c:strCache>
            </c:strRef>
          </c:cat>
          <c:val>
            <c:numRef>
              <c:f>Sheet2!$X$118:$X$121</c:f>
              <c:numCache>
                <c:formatCode>General</c:formatCode>
                <c:ptCount val="4"/>
                <c:pt idx="0">
                  <c:v>31.6</c:v>
                </c:pt>
                <c:pt idx="1">
                  <c:v>29.6</c:v>
                </c:pt>
                <c:pt idx="2">
                  <c:v>31.7</c:v>
                </c:pt>
                <c:pt idx="3">
                  <c:v>33.1</c:v>
                </c:pt>
              </c:numCache>
            </c:numRef>
          </c:val>
          <c:smooth val="0"/>
        </c:ser>
        <c:dLbls>
          <c:showLegendKey val="0"/>
          <c:showVal val="0"/>
          <c:showCatName val="0"/>
          <c:showSerName val="0"/>
          <c:showPercent val="0"/>
          <c:showBubbleSize val="0"/>
        </c:dLbls>
        <c:smooth val="0"/>
        <c:axId val="335986912"/>
        <c:axId val="339769472"/>
      </c:lineChart>
      <c:catAx>
        <c:axId val="33598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9769472"/>
        <c:crosses val="autoZero"/>
        <c:auto val="1"/>
        <c:lblAlgn val="ctr"/>
        <c:lblOffset val="100"/>
        <c:noMultiLvlLbl val="0"/>
      </c:catAx>
      <c:valAx>
        <c:axId val="33976947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5986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baseline="0" dirty="0" smtClean="0"/>
              <a:t>ASIAN</a:t>
            </a:r>
            <a:endParaRPr lang="en-NZ"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Sheet2!$W$142</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Sheet2!$Y$143:$Y$147</c:f>
                <c:numCache>
                  <c:formatCode>General</c:formatCode>
                  <c:ptCount val="5"/>
                  <c:pt idx="0">
                    <c:v>0.15606206041662699</c:v>
                  </c:pt>
                  <c:pt idx="1">
                    <c:v>0.16476817335077354</c:v>
                  </c:pt>
                  <c:pt idx="2">
                    <c:v>0.1451537387899437</c:v>
                  </c:pt>
                  <c:pt idx="3">
                    <c:v>0.15925439759968443</c:v>
                  </c:pt>
                </c:numCache>
              </c:numRef>
            </c:plus>
            <c:minus>
              <c:numRef>
                <c:f>Sheet2!$Y$143:$Y$146</c:f>
                <c:numCache>
                  <c:formatCode>General</c:formatCode>
                  <c:ptCount val="4"/>
                  <c:pt idx="0">
                    <c:v>0.15606206041662699</c:v>
                  </c:pt>
                  <c:pt idx="1">
                    <c:v>0.16476817335077354</c:v>
                  </c:pt>
                  <c:pt idx="2">
                    <c:v>0.1451537387899437</c:v>
                  </c:pt>
                  <c:pt idx="3">
                    <c:v>0.15925439759968443</c:v>
                  </c:pt>
                </c:numCache>
              </c:numRef>
            </c:minus>
            <c:spPr>
              <a:noFill/>
              <a:ln w="9525" cap="flat" cmpd="sng" algn="ctr">
                <a:solidFill>
                  <a:schemeClr val="tx1">
                    <a:lumMod val="65000"/>
                    <a:lumOff val="35000"/>
                  </a:schemeClr>
                </a:solidFill>
                <a:round/>
              </a:ln>
              <a:effectLst/>
            </c:spPr>
          </c:errBars>
          <c:cat>
            <c:strRef>
              <c:f>Sheet2!$V$143:$V$146</c:f>
              <c:strCache>
                <c:ptCount val="4"/>
                <c:pt idx="0">
                  <c:v>Spring</c:v>
                </c:pt>
                <c:pt idx="1">
                  <c:v>Summer</c:v>
                </c:pt>
                <c:pt idx="2">
                  <c:v>Autumn</c:v>
                </c:pt>
                <c:pt idx="3">
                  <c:v>Winter</c:v>
                </c:pt>
              </c:strCache>
            </c:strRef>
          </c:cat>
          <c:val>
            <c:numRef>
              <c:f>Sheet2!$W$143:$W$146</c:f>
              <c:numCache>
                <c:formatCode>General</c:formatCode>
                <c:ptCount val="4"/>
                <c:pt idx="0">
                  <c:v>21.5</c:v>
                </c:pt>
                <c:pt idx="1">
                  <c:v>20</c:v>
                </c:pt>
                <c:pt idx="2">
                  <c:v>20.8</c:v>
                </c:pt>
                <c:pt idx="3">
                  <c:v>23.2</c:v>
                </c:pt>
              </c:numCache>
            </c:numRef>
          </c:val>
          <c:smooth val="0"/>
        </c:ser>
        <c:ser>
          <c:idx val="1"/>
          <c:order val="1"/>
          <c:tx>
            <c:strRef>
              <c:f>Sheet2!$X$142</c:f>
              <c:strCache>
                <c:ptCount val="1"/>
                <c:pt idx="0">
                  <c:v>Obesity</c:v>
                </c:pt>
              </c:strCache>
            </c:strRef>
          </c:tx>
          <c:spPr>
            <a:ln w="28575" cap="rnd">
              <a:solidFill>
                <a:srgbClr val="0070C0"/>
              </a:solidFill>
              <a:round/>
            </a:ln>
            <a:effectLst/>
          </c:spPr>
          <c:marker>
            <c:symbol val="none"/>
          </c:marker>
          <c:errBars>
            <c:errDir val="y"/>
            <c:errBarType val="both"/>
            <c:errValType val="cust"/>
            <c:noEndCap val="0"/>
            <c:plus>
              <c:numRef>
                <c:f>Sheet2!$Z$143:$Z$146</c:f>
                <c:numCache>
                  <c:formatCode>General</c:formatCode>
                  <c:ptCount val="4"/>
                  <c:pt idx="0">
                    <c:v>0.1105952862548458</c:v>
                  </c:pt>
                  <c:pt idx="1">
                    <c:v>0.11794718696518257</c:v>
                  </c:pt>
                  <c:pt idx="2">
                    <c:v>0.10474620018204032</c:v>
                  </c:pt>
                  <c:pt idx="3">
                    <c:v>0.11367667336519312</c:v>
                  </c:pt>
                </c:numCache>
              </c:numRef>
            </c:plus>
            <c:minus>
              <c:numRef>
                <c:f>Sheet2!$Z$143:$Z$146</c:f>
                <c:numCache>
                  <c:formatCode>General</c:formatCode>
                  <c:ptCount val="4"/>
                  <c:pt idx="0">
                    <c:v>0.1105952862548458</c:v>
                  </c:pt>
                  <c:pt idx="1">
                    <c:v>0.11794718696518257</c:v>
                  </c:pt>
                  <c:pt idx="2">
                    <c:v>0.10474620018204032</c:v>
                  </c:pt>
                  <c:pt idx="3">
                    <c:v>0.11367667336519312</c:v>
                  </c:pt>
                </c:numCache>
              </c:numRef>
            </c:minus>
            <c:spPr>
              <a:noFill/>
              <a:ln w="9525" cap="flat" cmpd="sng" algn="ctr">
                <a:solidFill>
                  <a:schemeClr val="tx1">
                    <a:lumMod val="65000"/>
                    <a:lumOff val="35000"/>
                  </a:schemeClr>
                </a:solidFill>
                <a:round/>
              </a:ln>
              <a:effectLst/>
            </c:spPr>
          </c:errBars>
          <c:cat>
            <c:strRef>
              <c:f>Sheet2!$V$143:$V$146</c:f>
              <c:strCache>
                <c:ptCount val="4"/>
                <c:pt idx="0">
                  <c:v>Spring</c:v>
                </c:pt>
                <c:pt idx="1">
                  <c:v>Summer</c:v>
                </c:pt>
                <c:pt idx="2">
                  <c:v>Autumn</c:v>
                </c:pt>
                <c:pt idx="3">
                  <c:v>Winter</c:v>
                </c:pt>
              </c:strCache>
            </c:strRef>
          </c:cat>
          <c:val>
            <c:numRef>
              <c:f>Sheet2!$X$143:$X$146</c:f>
              <c:numCache>
                <c:formatCode>General</c:formatCode>
                <c:ptCount val="4"/>
                <c:pt idx="0">
                  <c:v>9.4</c:v>
                </c:pt>
                <c:pt idx="1">
                  <c:v>9</c:v>
                </c:pt>
                <c:pt idx="2">
                  <c:v>9.5</c:v>
                </c:pt>
                <c:pt idx="3">
                  <c:v>10.1</c:v>
                </c:pt>
              </c:numCache>
            </c:numRef>
          </c:val>
          <c:smooth val="0"/>
        </c:ser>
        <c:dLbls>
          <c:showLegendKey val="0"/>
          <c:showVal val="0"/>
          <c:showCatName val="0"/>
          <c:showSerName val="0"/>
          <c:showPercent val="0"/>
          <c:showBubbleSize val="0"/>
        </c:dLbls>
        <c:smooth val="0"/>
        <c:axId val="240649408"/>
        <c:axId val="342348264"/>
      </c:lineChart>
      <c:catAx>
        <c:axId val="2406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48264"/>
        <c:crosses val="autoZero"/>
        <c:auto val="1"/>
        <c:lblAlgn val="ctr"/>
        <c:lblOffset val="100"/>
        <c:noMultiLvlLbl val="0"/>
      </c:catAx>
      <c:valAx>
        <c:axId val="34234826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40649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DEP Q1</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AMENDED!$AQ$2</c:f>
              <c:strCache>
                <c:ptCount val="1"/>
                <c:pt idx="0">
                  <c:v>Overweight</c:v>
                </c:pt>
              </c:strCache>
            </c:strRef>
          </c:tx>
          <c:spPr>
            <a:ln w="28575" cap="rnd">
              <a:solidFill>
                <a:srgbClr val="FF0000"/>
              </a:solidFill>
              <a:round/>
            </a:ln>
            <a:effectLst/>
          </c:spPr>
          <c:marker>
            <c:symbol val="none"/>
          </c:marker>
          <c:errBars>
            <c:errDir val="y"/>
            <c:errBarType val="both"/>
            <c:errValType val="cust"/>
            <c:noEndCap val="0"/>
            <c:plus>
              <c:numRef>
                <c:f>AMENDED!$AS$3:$AS$6</c:f>
                <c:numCache>
                  <c:formatCode>General</c:formatCode>
                  <c:ptCount val="4"/>
                  <c:pt idx="0">
                    <c:v>0.15019767252968111</c:v>
                  </c:pt>
                  <c:pt idx="1">
                    <c:v>0.16125797163654679</c:v>
                  </c:pt>
                  <c:pt idx="2">
                    <c:v>0.14429715277856314</c:v>
                  </c:pt>
                  <c:pt idx="3">
                    <c:v>0.15371950917173788</c:v>
                  </c:pt>
                </c:numCache>
              </c:numRef>
            </c:plus>
            <c:minus>
              <c:numRef>
                <c:f>AMENDED!$AS$3:$AS$6</c:f>
                <c:numCache>
                  <c:formatCode>General</c:formatCode>
                  <c:ptCount val="4"/>
                  <c:pt idx="0">
                    <c:v>0.15019767252968111</c:v>
                  </c:pt>
                  <c:pt idx="1">
                    <c:v>0.16125797163654679</c:v>
                  </c:pt>
                  <c:pt idx="2">
                    <c:v>0.14429715277856314</c:v>
                  </c:pt>
                  <c:pt idx="3">
                    <c:v>0.15371950917173788</c:v>
                  </c:pt>
                </c:numCache>
              </c:numRef>
            </c:minus>
            <c:spPr>
              <a:noFill/>
              <a:ln w="9525" cap="flat" cmpd="sng" algn="ctr">
                <a:solidFill>
                  <a:schemeClr val="tx1">
                    <a:lumMod val="65000"/>
                    <a:lumOff val="35000"/>
                  </a:schemeClr>
                </a:solidFill>
                <a:round/>
              </a:ln>
              <a:effectLst/>
            </c:spPr>
          </c:errBars>
          <c:cat>
            <c:strRef>
              <c:f>AMENDED!$AP$3:$AP$6</c:f>
              <c:strCache>
                <c:ptCount val="4"/>
                <c:pt idx="0">
                  <c:v>Spring</c:v>
                </c:pt>
                <c:pt idx="1">
                  <c:v>Summer</c:v>
                </c:pt>
                <c:pt idx="2">
                  <c:v>Autumn</c:v>
                </c:pt>
                <c:pt idx="3">
                  <c:v>Winter</c:v>
                </c:pt>
              </c:strCache>
            </c:strRef>
          </c:cat>
          <c:val>
            <c:numRef>
              <c:f>AMENDED!$AQ$3:$AQ$6</c:f>
              <c:numCache>
                <c:formatCode>General</c:formatCode>
                <c:ptCount val="4"/>
                <c:pt idx="0">
                  <c:v>27.036206666666668</c:v>
                </c:pt>
                <c:pt idx="1">
                  <c:v>23.202818333333337</c:v>
                </c:pt>
                <c:pt idx="2">
                  <c:v>26.181406666666664</c:v>
                </c:pt>
                <c:pt idx="3">
                  <c:v>28.492099999999997</c:v>
                </c:pt>
              </c:numCache>
            </c:numRef>
          </c:val>
          <c:smooth val="0"/>
        </c:ser>
        <c:ser>
          <c:idx val="1"/>
          <c:order val="1"/>
          <c:tx>
            <c:strRef>
              <c:f>AMENDED!$AR$2</c:f>
              <c:strCache>
                <c:ptCount val="1"/>
                <c:pt idx="0">
                  <c:v>Obese</c:v>
                </c:pt>
              </c:strCache>
            </c:strRef>
          </c:tx>
          <c:spPr>
            <a:ln w="28575" cap="rnd">
              <a:solidFill>
                <a:srgbClr val="0070C0"/>
              </a:solidFill>
              <a:round/>
            </a:ln>
            <a:effectLst/>
          </c:spPr>
          <c:marker>
            <c:symbol val="none"/>
          </c:marker>
          <c:errBars>
            <c:errDir val="y"/>
            <c:errBarType val="both"/>
            <c:errValType val="cust"/>
            <c:noEndCap val="0"/>
            <c:plus>
              <c:numRef>
                <c:f>AMENDED!$AT$3:$AT$6</c:f>
                <c:numCache>
                  <c:formatCode>General</c:formatCode>
                  <c:ptCount val="4"/>
                  <c:pt idx="0">
                    <c:v>0.10327670482777485</c:v>
                  </c:pt>
                  <c:pt idx="1">
                    <c:v>0.10682423355681051</c:v>
                  </c:pt>
                  <c:pt idx="2">
                    <c:v>9.817235109786937E-2</c:v>
                  </c:pt>
                  <c:pt idx="3">
                    <c:v>0.10645097660777941</c:v>
                  </c:pt>
                </c:numCache>
              </c:numRef>
            </c:plus>
            <c:minus>
              <c:numRef>
                <c:f>AMENDED!$AT$3:$AT$6</c:f>
                <c:numCache>
                  <c:formatCode>General</c:formatCode>
                  <c:ptCount val="4"/>
                  <c:pt idx="0">
                    <c:v>0.10327670482777485</c:v>
                  </c:pt>
                  <c:pt idx="1">
                    <c:v>0.10682423355681051</c:v>
                  </c:pt>
                  <c:pt idx="2">
                    <c:v>9.817235109786937E-2</c:v>
                  </c:pt>
                  <c:pt idx="3">
                    <c:v>0.10645097660777941</c:v>
                  </c:pt>
                </c:numCache>
              </c:numRef>
            </c:minus>
            <c:spPr>
              <a:noFill/>
              <a:ln w="9525" cap="flat" cmpd="sng" algn="ctr">
                <a:solidFill>
                  <a:schemeClr val="tx1">
                    <a:lumMod val="65000"/>
                    <a:lumOff val="35000"/>
                  </a:schemeClr>
                </a:solidFill>
                <a:round/>
              </a:ln>
              <a:effectLst/>
            </c:spPr>
          </c:errBars>
          <c:cat>
            <c:strRef>
              <c:f>AMENDED!$AP$3:$AP$6</c:f>
              <c:strCache>
                <c:ptCount val="4"/>
                <c:pt idx="0">
                  <c:v>Spring</c:v>
                </c:pt>
                <c:pt idx="1">
                  <c:v>Summer</c:v>
                </c:pt>
                <c:pt idx="2">
                  <c:v>Autumn</c:v>
                </c:pt>
                <c:pt idx="3">
                  <c:v>Winter</c:v>
                </c:pt>
              </c:strCache>
            </c:strRef>
          </c:cat>
          <c:val>
            <c:numRef>
              <c:f>AMENDED!$AR$3:$AR$6</c:f>
              <c:numCache>
                <c:formatCode>General</c:formatCode>
                <c:ptCount val="4"/>
                <c:pt idx="0">
                  <c:v>10.406253333333334</c:v>
                </c:pt>
                <c:pt idx="1">
                  <c:v>8.5454799999999995</c:v>
                </c:pt>
                <c:pt idx="2">
                  <c:v>9.9396166666666677</c:v>
                </c:pt>
                <c:pt idx="3">
                  <c:v>10.969281666666667</c:v>
                </c:pt>
              </c:numCache>
            </c:numRef>
          </c:val>
          <c:smooth val="0"/>
        </c:ser>
        <c:dLbls>
          <c:showLegendKey val="0"/>
          <c:showVal val="0"/>
          <c:showCatName val="0"/>
          <c:showSerName val="0"/>
          <c:showPercent val="0"/>
          <c:showBubbleSize val="0"/>
        </c:dLbls>
        <c:smooth val="0"/>
        <c:axId val="342349048"/>
        <c:axId val="342349440"/>
      </c:lineChart>
      <c:catAx>
        <c:axId val="34234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49440"/>
        <c:crosses val="autoZero"/>
        <c:auto val="1"/>
        <c:lblAlgn val="ctr"/>
        <c:lblOffset val="100"/>
        <c:noMultiLvlLbl val="0"/>
      </c:catAx>
      <c:valAx>
        <c:axId val="342349440"/>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2349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0.86334</cdr:x>
      <cdr:y>0.15094</cdr:y>
    </cdr:from>
    <cdr:to>
      <cdr:x>1</cdr:x>
      <cdr:y>0.28302</cdr:y>
    </cdr:to>
    <cdr:sp macro="" textlink="">
      <cdr:nvSpPr>
        <cdr:cNvPr id="4" name="TextBox 3"/>
        <cdr:cNvSpPr txBox="1"/>
      </cdr:nvSpPr>
      <cdr:spPr>
        <a:xfrm xmlns:a="http://schemas.openxmlformats.org/drawingml/2006/main">
          <a:off x="3419226" y="576066"/>
          <a:ext cx="541213" cy="504056"/>
        </a:xfrm>
        <a:prstGeom xmlns:a="http://schemas.openxmlformats.org/drawingml/2006/main" prst="rect">
          <a:avLst/>
        </a:prstGeom>
      </cdr:spPr>
      <cdr:txBody>
        <a:bodyPr xmlns:a="http://schemas.openxmlformats.org/drawingml/2006/main" vertOverflow="clip" wrap="none" lIns="36000" tIns="36000" rIns="36000" bIns="36000" rtlCol="0"/>
        <a:lstStyle xmlns:a="http://schemas.openxmlformats.org/drawingml/2006/main"/>
        <a:p xmlns:a="http://schemas.openxmlformats.org/drawingml/2006/main">
          <a:r>
            <a:rPr lang="en-NZ" sz="1400" dirty="0" smtClean="0"/>
            <a:t>+6.3</a:t>
          </a:r>
          <a:br>
            <a:rPr lang="en-NZ" sz="1400" dirty="0" smtClean="0"/>
          </a:br>
          <a:r>
            <a:rPr lang="en-NZ" sz="1400" dirty="0" smtClean="0"/>
            <a:t>(19%)</a:t>
          </a:r>
          <a:endParaRPr lang="en-NZ" sz="1400" dirty="0"/>
        </a:p>
      </cdr:txBody>
    </cdr:sp>
  </cdr:relSizeAnchor>
  <cdr:relSizeAnchor xmlns:cdr="http://schemas.openxmlformats.org/drawingml/2006/chartDrawing">
    <cdr:from>
      <cdr:x>0.85877</cdr:x>
      <cdr:y>0.48535</cdr:y>
    </cdr:from>
    <cdr:to>
      <cdr:x>0.98182</cdr:x>
      <cdr:y>0.60799</cdr:y>
    </cdr:to>
    <cdr:sp macro="" textlink="">
      <cdr:nvSpPr>
        <cdr:cNvPr id="5" name="TextBox 1"/>
        <cdr:cNvSpPr txBox="1"/>
      </cdr:nvSpPr>
      <cdr:spPr>
        <a:xfrm xmlns:a="http://schemas.openxmlformats.org/drawingml/2006/main">
          <a:off x="3401120" y="1852315"/>
          <a:ext cx="487312" cy="468052"/>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+3.6</a:t>
          </a:r>
          <a:br>
            <a:rPr lang="en-NZ" sz="1400" dirty="0" smtClean="0"/>
          </a:br>
          <a:r>
            <a:rPr lang="en-NZ" sz="1400" dirty="0" smtClean="0"/>
            <a:t>(22%)</a:t>
          </a:r>
          <a:endParaRPr lang="en-NZ" sz="1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0.86334</cdr:x>
      <cdr:y>0.10765</cdr:y>
    </cdr:from>
    <cdr:to>
      <cdr:x>1</cdr:x>
      <cdr:y>0.23973</cdr:y>
    </cdr:to>
    <cdr:sp macro="" textlink="">
      <cdr:nvSpPr>
        <cdr:cNvPr id="2" name="TextBox 1"/>
        <cdr:cNvSpPr txBox="1"/>
      </cdr:nvSpPr>
      <cdr:spPr>
        <a:xfrm xmlns:a="http://schemas.openxmlformats.org/drawingml/2006/main">
          <a:off x="3470006" y="410842"/>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+5.7</a:t>
          </a:r>
          <a:br>
            <a:rPr lang="en-NZ" sz="1400" dirty="0" smtClean="0"/>
          </a:br>
          <a:r>
            <a:rPr lang="en-NZ" sz="1400" dirty="0" smtClean="0"/>
            <a:t>(14%)</a:t>
          </a:r>
          <a:endParaRPr lang="en-NZ" sz="1400" dirty="0"/>
        </a:p>
      </cdr:txBody>
    </cdr:sp>
  </cdr:relSizeAnchor>
  <cdr:relSizeAnchor xmlns:cdr="http://schemas.openxmlformats.org/drawingml/2006/chartDrawing">
    <cdr:from>
      <cdr:x>0.86334</cdr:x>
      <cdr:y>0.41509</cdr:y>
    </cdr:from>
    <cdr:to>
      <cdr:x>1</cdr:x>
      <cdr:y>0.54718</cdr:y>
    </cdr:to>
    <cdr:sp macro="" textlink="">
      <cdr:nvSpPr>
        <cdr:cNvPr id="3" name="TextBox 1"/>
        <cdr:cNvSpPr txBox="1"/>
      </cdr:nvSpPr>
      <cdr:spPr>
        <a:xfrm xmlns:a="http://schemas.openxmlformats.org/drawingml/2006/main">
          <a:off x="3419206" y="1584180"/>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+3.0</a:t>
          </a:r>
          <a:br>
            <a:rPr lang="en-NZ" sz="1400" dirty="0" smtClean="0"/>
          </a:br>
          <a:r>
            <a:rPr lang="en-NZ" sz="1400" dirty="0" smtClean="0"/>
            <a:t>(14%)</a:t>
          </a:r>
          <a:endParaRPr lang="en-NZ" sz="1400" dirty="0"/>
        </a:p>
      </cdr:txBody>
    </cdr:sp>
  </cdr:relSizeAnchor>
</c:userShapes>
</file>

<file path=ppt/drawings/drawing11.xml><?xml version="1.0" encoding="utf-8"?>
<c:userShapes xmlns:c="http://schemas.openxmlformats.org/drawingml/2006/chart">
  <cdr:relSizeAnchor xmlns:cdr="http://schemas.openxmlformats.org/drawingml/2006/chartDrawing">
    <cdr:from>
      <cdr:x>0.86334</cdr:x>
      <cdr:y>0.13435</cdr:y>
    </cdr:from>
    <cdr:to>
      <cdr:x>1</cdr:x>
      <cdr:y>0.26643</cdr:y>
    </cdr:to>
    <cdr:sp macro="" textlink="">
      <cdr:nvSpPr>
        <cdr:cNvPr id="2" name="TextBox 1"/>
        <cdr:cNvSpPr txBox="1"/>
      </cdr:nvSpPr>
      <cdr:spPr>
        <a:xfrm xmlns:a="http://schemas.openxmlformats.org/drawingml/2006/main">
          <a:off x="3419206" y="512719"/>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+5.6</a:t>
          </a:r>
          <a:br>
            <a:rPr lang="en-NZ" sz="1400" dirty="0" smtClean="0"/>
          </a:br>
          <a:r>
            <a:rPr lang="en-NZ" sz="1400" dirty="0" smtClean="0"/>
            <a:t>(18%)</a:t>
          </a:r>
          <a:endParaRPr lang="en-NZ" sz="1400" dirty="0"/>
        </a:p>
      </cdr:txBody>
    </cdr:sp>
  </cdr:relSizeAnchor>
  <cdr:relSizeAnchor xmlns:cdr="http://schemas.openxmlformats.org/drawingml/2006/chartDrawing">
    <cdr:from>
      <cdr:x>0.86334</cdr:x>
      <cdr:y>0.45693</cdr:y>
    </cdr:from>
    <cdr:to>
      <cdr:x>1</cdr:x>
      <cdr:y>0.58901</cdr:y>
    </cdr:to>
    <cdr:sp macro="" textlink="">
      <cdr:nvSpPr>
        <cdr:cNvPr id="3" name="TextBox 1"/>
        <cdr:cNvSpPr txBox="1"/>
      </cdr:nvSpPr>
      <cdr:spPr>
        <a:xfrm xmlns:a="http://schemas.openxmlformats.org/drawingml/2006/main">
          <a:off x="3419206" y="1743826"/>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+2.9</a:t>
          </a:r>
          <a:br>
            <a:rPr lang="en-NZ" sz="1400" dirty="0" smtClean="0"/>
          </a:br>
          <a:r>
            <a:rPr lang="en-NZ" sz="1400" dirty="0" smtClean="0"/>
            <a:t>(20%)</a:t>
          </a:r>
          <a:endParaRPr lang="en-NZ" sz="1400" dirty="0"/>
        </a:p>
      </cdr:txBody>
    </cdr:sp>
  </cdr:relSizeAnchor>
</c:userShapes>
</file>

<file path=ppt/drawings/drawing12.xml><?xml version="1.0" encoding="utf-8"?>
<c:userShapes xmlns:c="http://schemas.openxmlformats.org/drawingml/2006/chart">
  <cdr:relSizeAnchor xmlns:cdr="http://schemas.openxmlformats.org/drawingml/2006/chartDrawing">
    <cdr:from>
      <cdr:x>0.86334</cdr:x>
      <cdr:y>0.13334</cdr:y>
    </cdr:from>
    <cdr:to>
      <cdr:x>1</cdr:x>
      <cdr:y>0.26542</cdr:y>
    </cdr:to>
    <cdr:sp macro="" textlink="">
      <cdr:nvSpPr>
        <cdr:cNvPr id="2" name="TextBox 1"/>
        <cdr:cNvSpPr txBox="1"/>
      </cdr:nvSpPr>
      <cdr:spPr>
        <a:xfrm xmlns:a="http://schemas.openxmlformats.org/drawingml/2006/main">
          <a:off x="3419206" y="508895"/>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+6.0</a:t>
          </a:r>
          <a:br>
            <a:rPr lang="en-NZ" sz="1400" dirty="0" smtClean="0"/>
          </a:br>
          <a:r>
            <a:rPr lang="en-NZ" sz="1400" dirty="0" smtClean="0"/>
            <a:t>(20%)</a:t>
          </a:r>
          <a:endParaRPr lang="en-NZ" sz="1400" dirty="0"/>
        </a:p>
      </cdr:txBody>
    </cdr:sp>
  </cdr:relSizeAnchor>
  <cdr:relSizeAnchor xmlns:cdr="http://schemas.openxmlformats.org/drawingml/2006/chartDrawing">
    <cdr:from>
      <cdr:x>0.86334</cdr:x>
      <cdr:y>0.46952</cdr:y>
    </cdr:from>
    <cdr:to>
      <cdr:x>1</cdr:x>
      <cdr:y>0.6016</cdr:y>
    </cdr:to>
    <cdr:sp macro="" textlink="">
      <cdr:nvSpPr>
        <cdr:cNvPr id="3" name="TextBox 1"/>
        <cdr:cNvSpPr txBox="1"/>
      </cdr:nvSpPr>
      <cdr:spPr>
        <a:xfrm xmlns:a="http://schemas.openxmlformats.org/drawingml/2006/main">
          <a:off x="3419206" y="1791871"/>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+2.8</a:t>
          </a:r>
          <a:br>
            <a:rPr lang="en-NZ" sz="1400" dirty="0" smtClean="0"/>
          </a:br>
          <a:r>
            <a:rPr lang="en-NZ" sz="1400" dirty="0" smtClean="0"/>
            <a:t>(20%)</a:t>
          </a:r>
          <a:endParaRPr lang="en-NZ"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0.86334</cdr:x>
      <cdr:y>0.11448</cdr:y>
    </cdr:from>
    <cdr:to>
      <cdr:x>1</cdr:x>
      <cdr:y>0.24656</cdr:y>
    </cdr:to>
    <cdr:sp macro="" textlink="">
      <cdr:nvSpPr>
        <cdr:cNvPr id="2" name="TextBox 1"/>
        <cdr:cNvSpPr txBox="1"/>
      </cdr:nvSpPr>
      <cdr:spPr>
        <a:xfrm xmlns:a="http://schemas.openxmlformats.org/drawingml/2006/main">
          <a:off x="3419206" y="436887"/>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+5.4</a:t>
          </a:r>
          <a:br>
            <a:rPr lang="en-NZ" sz="1400" dirty="0" smtClean="0"/>
          </a:br>
          <a:r>
            <a:rPr lang="en-NZ" sz="1400" dirty="0" smtClean="0"/>
            <a:t>(18%)</a:t>
          </a:r>
          <a:endParaRPr lang="en-NZ" sz="1400" dirty="0"/>
        </a:p>
      </cdr:txBody>
    </cdr:sp>
  </cdr:relSizeAnchor>
  <cdr:relSizeAnchor xmlns:cdr="http://schemas.openxmlformats.org/drawingml/2006/chartDrawing">
    <cdr:from>
      <cdr:x>0.86334</cdr:x>
      <cdr:y>0.49793</cdr:y>
    </cdr:from>
    <cdr:to>
      <cdr:x>1</cdr:x>
      <cdr:y>0.63001</cdr:y>
    </cdr:to>
    <cdr:sp macro="" textlink="">
      <cdr:nvSpPr>
        <cdr:cNvPr id="3" name="TextBox 1"/>
        <cdr:cNvSpPr txBox="1"/>
      </cdr:nvSpPr>
      <cdr:spPr>
        <a:xfrm xmlns:a="http://schemas.openxmlformats.org/drawingml/2006/main">
          <a:off x="3419206" y="1900326"/>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+2.8</a:t>
          </a:r>
          <a:br>
            <a:rPr lang="en-NZ" sz="1400" dirty="0" smtClean="0"/>
          </a:br>
          <a:r>
            <a:rPr lang="en-NZ" sz="1400" dirty="0" smtClean="0"/>
            <a:t>(21%)</a:t>
          </a:r>
          <a:endParaRPr lang="en-NZ"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0.86335</cdr:x>
      <cdr:y>0.122</cdr:y>
    </cdr:from>
    <cdr:to>
      <cdr:x>1</cdr:x>
      <cdr:y>0.25407</cdr:y>
    </cdr:to>
    <cdr:sp macro="" textlink="">
      <cdr:nvSpPr>
        <cdr:cNvPr id="2" name="TextBox 1"/>
        <cdr:cNvSpPr txBox="1"/>
      </cdr:nvSpPr>
      <cdr:spPr>
        <a:xfrm xmlns:a="http://schemas.openxmlformats.org/drawingml/2006/main">
          <a:off x="3419227" y="465589"/>
          <a:ext cx="541213" cy="504056"/>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+4.9</a:t>
          </a:r>
          <a:br>
            <a:rPr lang="en-NZ" sz="1400" dirty="0" smtClean="0"/>
          </a:br>
          <a:r>
            <a:rPr lang="en-NZ" sz="1400" dirty="0" smtClean="0"/>
            <a:t>(18%)</a:t>
          </a:r>
          <a:endParaRPr lang="en-NZ" sz="1400" dirty="0"/>
        </a:p>
      </cdr:txBody>
    </cdr:sp>
  </cdr:relSizeAnchor>
  <cdr:relSizeAnchor xmlns:cdr="http://schemas.openxmlformats.org/drawingml/2006/chartDrawing">
    <cdr:from>
      <cdr:x>0.86335</cdr:x>
      <cdr:y>0.48729</cdr:y>
    </cdr:from>
    <cdr:to>
      <cdr:x>1</cdr:x>
      <cdr:y>0.61937</cdr:y>
    </cdr:to>
    <cdr:sp macro="" textlink="">
      <cdr:nvSpPr>
        <cdr:cNvPr id="3" name="TextBox 1"/>
        <cdr:cNvSpPr txBox="1"/>
      </cdr:nvSpPr>
      <cdr:spPr>
        <a:xfrm xmlns:a="http://schemas.openxmlformats.org/drawingml/2006/main">
          <a:off x="3419227" y="1859722"/>
          <a:ext cx="541213" cy="504056"/>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+2.1</a:t>
          </a:r>
          <a:br>
            <a:rPr lang="en-NZ" sz="1400" dirty="0" smtClean="0"/>
          </a:br>
          <a:r>
            <a:rPr lang="en-NZ" sz="1400" dirty="0" smtClean="0"/>
            <a:t>(18%)</a:t>
          </a:r>
          <a:endParaRPr lang="en-NZ"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0.86334</cdr:x>
      <cdr:y>0.16425</cdr:y>
    </cdr:from>
    <cdr:to>
      <cdr:x>1</cdr:x>
      <cdr:y>0.29633</cdr:y>
    </cdr:to>
    <cdr:sp macro="" textlink="">
      <cdr:nvSpPr>
        <cdr:cNvPr id="2" name="TextBox 1"/>
        <cdr:cNvSpPr txBox="1"/>
      </cdr:nvSpPr>
      <cdr:spPr>
        <a:xfrm xmlns:a="http://schemas.openxmlformats.org/drawingml/2006/main">
          <a:off x="3470006" y="626851"/>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+5.7</a:t>
          </a:r>
          <a:br>
            <a:rPr lang="en-NZ" sz="1400" dirty="0" smtClean="0"/>
          </a:br>
          <a:r>
            <a:rPr lang="en-NZ" sz="1400" dirty="0" smtClean="0"/>
            <a:t>(20%)</a:t>
          </a:r>
          <a:endParaRPr lang="en-NZ" sz="1400" dirty="0"/>
        </a:p>
      </cdr:txBody>
    </cdr:sp>
  </cdr:relSizeAnchor>
  <cdr:relSizeAnchor xmlns:cdr="http://schemas.openxmlformats.org/drawingml/2006/chartDrawing">
    <cdr:from>
      <cdr:x>0.86334</cdr:x>
      <cdr:y>0.5283</cdr:y>
    </cdr:from>
    <cdr:to>
      <cdr:x>1</cdr:x>
      <cdr:y>0.66038</cdr:y>
    </cdr:to>
    <cdr:sp macro="" textlink="">
      <cdr:nvSpPr>
        <cdr:cNvPr id="3" name="TextBox 1"/>
        <cdr:cNvSpPr txBox="1"/>
      </cdr:nvSpPr>
      <cdr:spPr>
        <a:xfrm xmlns:a="http://schemas.openxmlformats.org/drawingml/2006/main">
          <a:off x="3419206" y="2016226"/>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+2.7</a:t>
          </a:r>
          <a:br>
            <a:rPr lang="en-NZ" sz="1400" dirty="0" smtClean="0"/>
          </a:br>
          <a:r>
            <a:rPr lang="en-NZ" sz="1400" dirty="0" smtClean="0"/>
            <a:t>(23%)</a:t>
          </a:r>
          <a:endParaRPr lang="en-NZ"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0.86334</cdr:x>
      <cdr:y>0.13957</cdr:y>
    </cdr:from>
    <cdr:to>
      <cdr:x>1</cdr:x>
      <cdr:y>0.27165</cdr:y>
    </cdr:to>
    <cdr:sp macro="" textlink="">
      <cdr:nvSpPr>
        <cdr:cNvPr id="2" name="TextBox 1"/>
        <cdr:cNvSpPr txBox="1"/>
      </cdr:nvSpPr>
      <cdr:spPr>
        <a:xfrm xmlns:a="http://schemas.openxmlformats.org/drawingml/2006/main">
          <a:off x="3419206" y="532655"/>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+6.7</a:t>
          </a:r>
          <a:br>
            <a:rPr lang="en-NZ" sz="1400" dirty="0" smtClean="0"/>
          </a:br>
          <a:r>
            <a:rPr lang="en-NZ" sz="1400" dirty="0" smtClean="0"/>
            <a:t>(18%)</a:t>
          </a:r>
          <a:endParaRPr lang="en-NZ" sz="1400" dirty="0"/>
        </a:p>
      </cdr:txBody>
    </cdr:sp>
  </cdr:relSizeAnchor>
  <cdr:relSizeAnchor xmlns:cdr="http://schemas.openxmlformats.org/drawingml/2006/chartDrawing">
    <cdr:from>
      <cdr:x>0.85959</cdr:x>
      <cdr:y>0.45169</cdr:y>
    </cdr:from>
    <cdr:to>
      <cdr:x>0.99625</cdr:x>
      <cdr:y>0.58377</cdr:y>
    </cdr:to>
    <cdr:sp macro="" textlink="">
      <cdr:nvSpPr>
        <cdr:cNvPr id="3" name="TextBox 1"/>
        <cdr:cNvSpPr txBox="1"/>
      </cdr:nvSpPr>
      <cdr:spPr>
        <a:xfrm xmlns:a="http://schemas.openxmlformats.org/drawingml/2006/main">
          <a:off x="3404339" y="1723829"/>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+3.5</a:t>
          </a:r>
          <a:br>
            <a:rPr lang="en-NZ" sz="1400" dirty="0" smtClean="0"/>
          </a:br>
          <a:r>
            <a:rPr lang="en-NZ" sz="1400" dirty="0" smtClean="0"/>
            <a:t>(19%)</a:t>
          </a:r>
          <a:endParaRPr lang="en-NZ"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0.86334</cdr:x>
      <cdr:y>0.09434</cdr:y>
    </cdr:from>
    <cdr:to>
      <cdr:x>1</cdr:x>
      <cdr:y>0.22642</cdr:y>
    </cdr:to>
    <cdr:sp macro="" textlink="">
      <cdr:nvSpPr>
        <cdr:cNvPr id="2" name="TextBox 1"/>
        <cdr:cNvSpPr txBox="1"/>
      </cdr:nvSpPr>
      <cdr:spPr>
        <a:xfrm xmlns:a="http://schemas.openxmlformats.org/drawingml/2006/main">
          <a:off x="3419206" y="360042"/>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+4.9</a:t>
          </a:r>
          <a:br>
            <a:rPr lang="en-NZ" sz="1400" dirty="0" smtClean="0"/>
          </a:br>
          <a:r>
            <a:rPr lang="en-NZ" sz="1400" dirty="0" smtClean="0"/>
            <a:t>(10%)</a:t>
          </a:r>
          <a:endParaRPr lang="en-NZ" sz="1400" dirty="0"/>
        </a:p>
      </cdr:txBody>
    </cdr:sp>
  </cdr:relSizeAnchor>
  <cdr:relSizeAnchor xmlns:cdr="http://schemas.openxmlformats.org/drawingml/2006/chartDrawing">
    <cdr:from>
      <cdr:x>0.86334</cdr:x>
      <cdr:y>0.36792</cdr:y>
    </cdr:from>
    <cdr:to>
      <cdr:x>1</cdr:x>
      <cdr:y>0.5</cdr:y>
    </cdr:to>
    <cdr:sp macro="" textlink="">
      <cdr:nvSpPr>
        <cdr:cNvPr id="3" name="TextBox 1"/>
        <cdr:cNvSpPr txBox="1"/>
      </cdr:nvSpPr>
      <cdr:spPr>
        <a:xfrm xmlns:a="http://schemas.openxmlformats.org/drawingml/2006/main">
          <a:off x="3419206" y="1404137"/>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+3.5</a:t>
          </a:r>
          <a:br>
            <a:rPr lang="en-NZ" sz="1400" dirty="0" smtClean="0"/>
          </a:br>
          <a:r>
            <a:rPr lang="en-NZ" sz="1400" dirty="0" smtClean="0"/>
            <a:t>(12%)</a:t>
          </a:r>
          <a:endParaRPr lang="en-NZ"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0.86334</cdr:x>
      <cdr:y>0.10765</cdr:y>
    </cdr:from>
    <cdr:to>
      <cdr:x>1</cdr:x>
      <cdr:y>0.23973</cdr:y>
    </cdr:to>
    <cdr:sp macro="" textlink="">
      <cdr:nvSpPr>
        <cdr:cNvPr id="2" name="TextBox 1"/>
        <cdr:cNvSpPr txBox="1"/>
      </cdr:nvSpPr>
      <cdr:spPr>
        <a:xfrm xmlns:a="http://schemas.openxmlformats.org/drawingml/2006/main">
          <a:off x="3470006" y="410842"/>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+3.2</a:t>
          </a:r>
          <a:br>
            <a:rPr lang="en-NZ" sz="1400" dirty="0" smtClean="0"/>
          </a:br>
          <a:r>
            <a:rPr lang="en-NZ" sz="1400" dirty="0" smtClean="0"/>
            <a:t>(16%)</a:t>
          </a:r>
          <a:endParaRPr lang="en-NZ" sz="1400" dirty="0"/>
        </a:p>
      </cdr:txBody>
    </cdr:sp>
  </cdr:relSizeAnchor>
  <cdr:relSizeAnchor xmlns:cdr="http://schemas.openxmlformats.org/drawingml/2006/chartDrawing">
    <cdr:from>
      <cdr:x>0.86334</cdr:x>
      <cdr:y>0.49057</cdr:y>
    </cdr:from>
    <cdr:to>
      <cdr:x>1</cdr:x>
      <cdr:y>0.62265</cdr:y>
    </cdr:to>
    <cdr:sp macro="" textlink="">
      <cdr:nvSpPr>
        <cdr:cNvPr id="3" name="TextBox 1"/>
        <cdr:cNvSpPr txBox="1"/>
      </cdr:nvSpPr>
      <cdr:spPr>
        <a:xfrm xmlns:a="http://schemas.openxmlformats.org/drawingml/2006/main">
          <a:off x="3419206" y="1872212"/>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+1.1</a:t>
          </a:r>
          <a:br>
            <a:rPr lang="en-NZ" sz="1400" dirty="0" smtClean="0"/>
          </a:br>
          <a:r>
            <a:rPr lang="en-NZ" sz="1400" dirty="0" smtClean="0"/>
            <a:t>(12%)</a:t>
          </a:r>
          <a:endParaRPr lang="en-NZ"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0.86334</cdr:x>
      <cdr:y>0.18051</cdr:y>
    </cdr:from>
    <cdr:to>
      <cdr:x>1</cdr:x>
      <cdr:y>0.3126</cdr:y>
    </cdr:to>
    <cdr:sp macro="" textlink="">
      <cdr:nvSpPr>
        <cdr:cNvPr id="2" name="TextBox 1"/>
        <cdr:cNvSpPr txBox="1"/>
      </cdr:nvSpPr>
      <cdr:spPr>
        <a:xfrm xmlns:a="http://schemas.openxmlformats.org/drawingml/2006/main">
          <a:off x="3419206" y="688922"/>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+5.3</a:t>
          </a:r>
          <a:br>
            <a:rPr lang="en-NZ" sz="1400" dirty="0" smtClean="0"/>
          </a:br>
          <a:r>
            <a:rPr lang="en-NZ" sz="1400" dirty="0" smtClean="0"/>
            <a:t>(23%)</a:t>
          </a:r>
          <a:endParaRPr lang="en-NZ" sz="1400" dirty="0"/>
        </a:p>
      </cdr:txBody>
    </cdr:sp>
  </cdr:relSizeAnchor>
  <cdr:relSizeAnchor xmlns:cdr="http://schemas.openxmlformats.org/drawingml/2006/chartDrawing">
    <cdr:from>
      <cdr:x>0.86334</cdr:x>
      <cdr:y>0.54717</cdr:y>
    </cdr:from>
    <cdr:to>
      <cdr:x>1</cdr:x>
      <cdr:y>0.67925</cdr:y>
    </cdr:to>
    <cdr:sp macro="" textlink="">
      <cdr:nvSpPr>
        <cdr:cNvPr id="3" name="TextBox 1"/>
        <cdr:cNvSpPr txBox="1"/>
      </cdr:nvSpPr>
      <cdr:spPr>
        <a:xfrm xmlns:a="http://schemas.openxmlformats.org/drawingml/2006/main">
          <a:off x="3419206" y="2088234"/>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+2.4</a:t>
          </a:r>
          <a:br>
            <a:rPr lang="en-NZ" sz="1400" dirty="0" smtClean="0"/>
          </a:br>
          <a:r>
            <a:rPr lang="en-NZ" sz="1400" dirty="0" smtClean="0"/>
            <a:t>(28%)</a:t>
          </a:r>
          <a:endParaRPr lang="en-NZ"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0.86334</cdr:x>
      <cdr:y>0.10765</cdr:y>
    </cdr:from>
    <cdr:to>
      <cdr:x>1</cdr:x>
      <cdr:y>0.23973</cdr:y>
    </cdr:to>
    <cdr:sp macro="" textlink="">
      <cdr:nvSpPr>
        <cdr:cNvPr id="2" name="TextBox 1"/>
        <cdr:cNvSpPr txBox="1"/>
      </cdr:nvSpPr>
      <cdr:spPr>
        <a:xfrm xmlns:a="http://schemas.openxmlformats.org/drawingml/2006/main">
          <a:off x="3470006" y="410842"/>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+4.9</a:t>
          </a:r>
          <a:br>
            <a:rPr lang="en-NZ" sz="1400" dirty="0" smtClean="0"/>
          </a:br>
          <a:r>
            <a:rPr lang="en-NZ" sz="1400" dirty="0" smtClean="0"/>
            <a:t>(19%)</a:t>
          </a:r>
          <a:endParaRPr lang="en-NZ" sz="1400" dirty="0"/>
        </a:p>
      </cdr:txBody>
    </cdr:sp>
  </cdr:relSizeAnchor>
  <cdr:relSizeAnchor xmlns:cdr="http://schemas.openxmlformats.org/drawingml/2006/chartDrawing">
    <cdr:from>
      <cdr:x>0.86334</cdr:x>
      <cdr:y>0.5</cdr:y>
    </cdr:from>
    <cdr:to>
      <cdr:x>1</cdr:x>
      <cdr:y>0.63208</cdr:y>
    </cdr:to>
    <cdr:sp macro="" textlink="">
      <cdr:nvSpPr>
        <cdr:cNvPr id="3" name="TextBox 1"/>
        <cdr:cNvSpPr txBox="1"/>
      </cdr:nvSpPr>
      <cdr:spPr>
        <a:xfrm xmlns:a="http://schemas.openxmlformats.org/drawingml/2006/main">
          <a:off x="3419206" y="1908214"/>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+2.3</a:t>
          </a:r>
          <a:br>
            <a:rPr lang="en-NZ" sz="1400" dirty="0" smtClean="0"/>
          </a:br>
          <a:r>
            <a:rPr lang="en-NZ" sz="1400" dirty="0" smtClean="0"/>
            <a:t>(22%)</a:t>
          </a:r>
          <a:endParaRPr lang="en-NZ" sz="1400" dirty="0"/>
        </a:p>
      </cdr:txBody>
    </cdr:sp>
  </cdr:relSizeAnchor>
</c:userShapes>
</file>

<file path=ppt/drawings/drawing9.xml><?xml version="1.0" encoding="utf-8"?>
<c:userShapes xmlns:c="http://schemas.openxmlformats.org/drawingml/2006/chart">
  <cdr:relSizeAnchor xmlns:cdr="http://schemas.openxmlformats.org/drawingml/2006/chartDrawing">
    <cdr:from>
      <cdr:x>0.86334</cdr:x>
      <cdr:y>0.14728</cdr:y>
    </cdr:from>
    <cdr:to>
      <cdr:x>1</cdr:x>
      <cdr:y>0.27936</cdr:y>
    </cdr:to>
    <cdr:sp macro="" textlink="">
      <cdr:nvSpPr>
        <cdr:cNvPr id="2" name="TextBox 1"/>
        <cdr:cNvSpPr txBox="1"/>
      </cdr:nvSpPr>
      <cdr:spPr>
        <a:xfrm xmlns:a="http://schemas.openxmlformats.org/drawingml/2006/main">
          <a:off x="3419206" y="562082"/>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+6.1</a:t>
          </a:r>
          <a:br>
            <a:rPr lang="en-NZ" sz="1400" dirty="0" smtClean="0"/>
          </a:br>
          <a:r>
            <a:rPr lang="en-NZ" sz="1400" dirty="0" smtClean="0"/>
            <a:t>(19%)</a:t>
          </a:r>
          <a:endParaRPr lang="en-NZ" sz="1400" dirty="0"/>
        </a:p>
      </cdr:txBody>
    </cdr:sp>
  </cdr:relSizeAnchor>
  <cdr:relSizeAnchor xmlns:cdr="http://schemas.openxmlformats.org/drawingml/2006/chartDrawing">
    <cdr:from>
      <cdr:x>0.86334</cdr:x>
      <cdr:y>0.4717</cdr:y>
    </cdr:from>
    <cdr:to>
      <cdr:x>1</cdr:x>
      <cdr:y>0.60378</cdr:y>
    </cdr:to>
    <cdr:sp macro="" textlink="">
      <cdr:nvSpPr>
        <cdr:cNvPr id="3" name="TextBox 1"/>
        <cdr:cNvSpPr txBox="1"/>
      </cdr:nvSpPr>
      <cdr:spPr>
        <a:xfrm xmlns:a="http://schemas.openxmlformats.org/drawingml/2006/main">
          <a:off x="3419206" y="1800204"/>
          <a:ext cx="541234" cy="504074"/>
        </a:xfrm>
        <a:prstGeom xmlns:a="http://schemas.openxmlformats.org/drawingml/2006/main" prst="rect">
          <a:avLst/>
        </a:prstGeom>
      </cdr:spPr>
      <cdr:txBody>
        <a:bodyPr xmlns:a="http://schemas.openxmlformats.org/drawingml/2006/main" wrap="non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dirty="0" smtClean="0"/>
            <a:t>+3.5</a:t>
          </a:r>
          <a:br>
            <a:rPr lang="en-NZ" sz="1400" dirty="0" smtClean="0"/>
          </a:br>
          <a:r>
            <a:rPr lang="en-NZ" sz="1400" dirty="0" smtClean="0"/>
            <a:t>(23%)</a:t>
          </a:r>
          <a:endParaRPr lang="en-NZ"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2F126-D393-4AFC-AF42-BB139B7382B7}" type="datetimeFigureOut">
              <a:rPr lang="en-NZ" smtClean="0"/>
              <a:t>8/08/2017</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9AF81-AE65-4F81-8B78-91E702BE9DDE}" type="slidenum">
              <a:rPr lang="en-NZ" smtClean="0"/>
              <a:t>‹#›</a:t>
            </a:fld>
            <a:endParaRPr lang="en-NZ"/>
          </a:p>
        </p:txBody>
      </p:sp>
    </p:spTree>
    <p:extLst>
      <p:ext uri="{BB962C8B-B14F-4D97-AF65-F5344CB8AC3E}">
        <p14:creationId xmlns:p14="http://schemas.microsoft.com/office/powerpoint/2010/main" val="175847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F99AF81-AE65-4F81-8B78-91E702BE9DDE}" type="slidenum">
              <a:rPr lang="en-NZ" smtClean="0"/>
              <a:t>1</a:t>
            </a:fld>
            <a:endParaRPr lang="en-NZ"/>
          </a:p>
        </p:txBody>
      </p:sp>
    </p:spTree>
    <p:extLst>
      <p:ext uri="{BB962C8B-B14F-4D97-AF65-F5344CB8AC3E}">
        <p14:creationId xmlns:p14="http://schemas.microsoft.com/office/powerpoint/2010/main" val="270142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F99AF81-AE65-4F81-8B78-91E702BE9DDE}" type="slidenum">
              <a:rPr lang="en-NZ" smtClean="0"/>
              <a:t>2</a:t>
            </a:fld>
            <a:endParaRPr lang="en-NZ"/>
          </a:p>
        </p:txBody>
      </p:sp>
    </p:spTree>
    <p:extLst>
      <p:ext uri="{BB962C8B-B14F-4D97-AF65-F5344CB8AC3E}">
        <p14:creationId xmlns:p14="http://schemas.microsoft.com/office/powerpoint/2010/main" val="296476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F99AF81-AE65-4F81-8B78-91E702BE9DDE}" type="slidenum">
              <a:rPr lang="en-NZ" smtClean="0"/>
              <a:t>3</a:t>
            </a:fld>
            <a:endParaRPr lang="en-NZ"/>
          </a:p>
        </p:txBody>
      </p:sp>
    </p:spTree>
    <p:extLst>
      <p:ext uri="{BB962C8B-B14F-4D97-AF65-F5344CB8AC3E}">
        <p14:creationId xmlns:p14="http://schemas.microsoft.com/office/powerpoint/2010/main" val="72985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F99AF81-AE65-4F81-8B78-91E702BE9DDE}" type="slidenum">
              <a:rPr lang="en-NZ" smtClean="0"/>
              <a:t>25</a:t>
            </a:fld>
            <a:endParaRPr lang="en-NZ"/>
          </a:p>
        </p:txBody>
      </p:sp>
    </p:spTree>
    <p:extLst>
      <p:ext uri="{BB962C8B-B14F-4D97-AF65-F5344CB8AC3E}">
        <p14:creationId xmlns:p14="http://schemas.microsoft.com/office/powerpoint/2010/main" val="227417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356926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146127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2248163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ctrTitle"/>
          </p:nvPr>
        </p:nvSpPr>
        <p:spPr>
          <a:xfrm>
            <a:off x="683568" y="659278"/>
            <a:ext cx="7772400" cy="786919"/>
          </a:xfrm>
          <a:prstGeom prst="rect">
            <a:avLst/>
          </a:prstGeom>
        </p:spPr>
        <p:txBody>
          <a:bodyPr/>
          <a:lstStyle/>
          <a:p>
            <a:endParaRPr lang="en-NZ" dirty="0"/>
          </a:p>
        </p:txBody>
      </p:sp>
      <p:sp>
        <p:nvSpPr>
          <p:cNvPr id="8" name="Subtitle 4"/>
          <p:cNvSpPr>
            <a:spLocks noGrp="1"/>
          </p:cNvSpPr>
          <p:nvPr>
            <p:ph type="subTitle" idx="1"/>
          </p:nvPr>
        </p:nvSpPr>
        <p:spPr>
          <a:xfrm>
            <a:off x="683568" y="2060848"/>
            <a:ext cx="6400800" cy="1752600"/>
          </a:xfrm>
          <a:prstGeom prst="rect">
            <a:avLst/>
          </a:prstGeom>
        </p:spPr>
        <p:txBody>
          <a:bodyPr/>
          <a:lstStyle/>
          <a:p>
            <a:endParaRPr lang="en-NZ" dirty="0"/>
          </a:p>
        </p:txBody>
      </p:sp>
    </p:spTree>
    <p:extLst>
      <p:ext uri="{BB962C8B-B14F-4D97-AF65-F5344CB8AC3E}">
        <p14:creationId xmlns:p14="http://schemas.microsoft.com/office/powerpoint/2010/main" val="17163370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50210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8380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22742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0028400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41175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705530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425307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7318616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359152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87180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257965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659278"/>
            <a:ext cx="7772400" cy="786919"/>
          </a:xfrm>
        </p:spPr>
        <p:txBody>
          <a:bodyPr>
            <a:normAutofit/>
          </a:bodyPr>
          <a:lstStyle>
            <a:lvl1pPr algn="l">
              <a:defRPr sz="3600"/>
            </a:lvl1pPr>
          </a:lstStyle>
          <a:p>
            <a:r>
              <a:rPr lang="en-US" dirty="0" smtClean="0"/>
              <a:t>Page heading</a:t>
            </a:r>
            <a:endParaRPr lang="en-NZ" dirty="0"/>
          </a:p>
        </p:txBody>
      </p:sp>
      <p:sp>
        <p:nvSpPr>
          <p:cNvPr id="3" name="Subtitle 2"/>
          <p:cNvSpPr>
            <a:spLocks noGrp="1"/>
          </p:cNvSpPr>
          <p:nvPr>
            <p:ph type="subTitle" idx="1" hasCustomPrompt="1"/>
          </p:nvPr>
        </p:nvSpPr>
        <p:spPr>
          <a:xfrm>
            <a:off x="683568" y="2060848"/>
            <a:ext cx="6400800" cy="17526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type</a:t>
            </a:r>
          </a:p>
          <a:p>
            <a:r>
              <a:rPr lang="en-US" dirty="0" smtClean="0"/>
              <a:t>Body type</a:t>
            </a:r>
          </a:p>
          <a:p>
            <a:endParaRPr lang="en-US" dirty="0" smtClean="0"/>
          </a:p>
        </p:txBody>
      </p:sp>
    </p:spTree>
    <p:extLst>
      <p:ext uri="{BB962C8B-B14F-4D97-AF65-F5344CB8AC3E}">
        <p14:creationId xmlns:p14="http://schemas.microsoft.com/office/powerpoint/2010/main" val="39431919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92922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415652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3028058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3021814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173553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69207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861190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43254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163569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687949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9313170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239165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6434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1264462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97850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NZ"/>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306825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NZ"/>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2227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576470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N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642422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952240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716931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3270932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1902053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65454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25275728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285165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784728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366644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163122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920476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456599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340099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934426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23157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339030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7983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60422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38798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48727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75722-D22F-431A-8BB7-3CE95962A09B}" type="slidenum">
              <a:rPr lang="en-NZ" smtClean="0"/>
              <a:t>‹#›</a:t>
            </a:fld>
            <a:endParaRPr lang="en-NZ"/>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Tree>
    <p:extLst>
      <p:ext uri="{BB962C8B-B14F-4D97-AF65-F5344CB8AC3E}">
        <p14:creationId xmlns:p14="http://schemas.microsoft.com/office/powerpoint/2010/main" val="390551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0995-0638-4CD8-B1E7-4394DC236332}" type="slidenum">
              <a:rPr lang="en-NZ" smtClean="0"/>
              <a:t>‹#›</a:t>
            </a:fld>
            <a:endParaRPr lang="en-NZ"/>
          </a:p>
        </p:txBody>
      </p:sp>
    </p:spTree>
    <p:extLst>
      <p:ext uri="{BB962C8B-B14F-4D97-AF65-F5344CB8AC3E}">
        <p14:creationId xmlns:p14="http://schemas.microsoft.com/office/powerpoint/2010/main" val="454881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912D2-A799-42DF-9512-32C6F3F7D0BF}" type="slidenum">
              <a:rPr lang="en-NZ" smtClean="0"/>
              <a:t>‹#›</a:t>
            </a:fld>
            <a:endParaRPr lang="en-NZ"/>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Tree>
    <p:extLst>
      <p:ext uri="{BB962C8B-B14F-4D97-AF65-F5344CB8AC3E}">
        <p14:creationId xmlns:p14="http://schemas.microsoft.com/office/powerpoint/2010/main" val="454006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683568" y="659278"/>
            <a:ext cx="7772400" cy="786919"/>
          </a:xfrm>
          <a:prstGeom prst="rect">
            <a:avLst/>
          </a:prstGeom>
        </p:spPr>
        <p:txBody>
          <a:bodyP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smtClean="0"/>
              <a:t>Page heading</a:t>
            </a:r>
            <a:endParaRPr lang="en-NZ" dirty="0"/>
          </a:p>
        </p:txBody>
      </p:sp>
      <p:sp>
        <p:nvSpPr>
          <p:cNvPr id="8" name="Subtitle 2"/>
          <p:cNvSpPr txBox="1">
            <a:spLocks/>
          </p:cNvSpPr>
          <p:nvPr userDrawn="1"/>
        </p:nvSpPr>
        <p:spPr>
          <a:xfrm>
            <a:off x="683568" y="2060848"/>
            <a:ext cx="6400800" cy="17526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mtClean="0"/>
              <a:t>Body type</a:t>
            </a:r>
          </a:p>
          <a:p>
            <a:r>
              <a:rPr lang="en-US" smtClean="0"/>
              <a:t>Body type</a:t>
            </a:r>
          </a:p>
          <a:p>
            <a:endParaRPr lang="en-US" dirty="0" smtClean="0"/>
          </a:p>
        </p:txBody>
      </p:sp>
    </p:spTree>
    <p:extLst>
      <p:ext uri="{BB962C8B-B14F-4D97-AF65-F5344CB8AC3E}">
        <p14:creationId xmlns:p14="http://schemas.microsoft.com/office/powerpoint/2010/main" val="3898011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5A25F-7FE5-49CC-940B-778487B88820}" type="slidenum">
              <a:rPr lang="en-NZ" smtClean="0"/>
              <a:t>‹#›</a:t>
            </a:fld>
            <a:endParaRPr lang="en-NZ"/>
          </a:p>
        </p:txBody>
      </p:sp>
    </p:spTree>
    <p:extLst>
      <p:ext uri="{BB962C8B-B14F-4D97-AF65-F5344CB8AC3E}">
        <p14:creationId xmlns:p14="http://schemas.microsoft.com/office/powerpoint/2010/main" val="184738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3.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4.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5.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130425"/>
            <a:ext cx="6838528" cy="1470025"/>
          </a:xfrm>
        </p:spPr>
        <p:txBody>
          <a:bodyPr>
            <a:normAutofit fontScale="90000"/>
          </a:bodyPr>
          <a:lstStyle/>
          <a:p>
            <a:r>
              <a:rPr lang="en-NZ" altLang="en-US" b="1" dirty="0"/>
              <a:t>Seasonal effects on 4-yr old obesity in New Zealand </a:t>
            </a:r>
            <a:r>
              <a:rPr lang="en-NZ" dirty="0" smtClean="0"/>
              <a:t>			</a:t>
            </a:r>
            <a:endParaRPr lang="en-NZ" dirty="0"/>
          </a:p>
        </p:txBody>
      </p:sp>
      <p:sp>
        <p:nvSpPr>
          <p:cNvPr id="3" name="Subtitle 2"/>
          <p:cNvSpPr>
            <a:spLocks noGrp="1"/>
          </p:cNvSpPr>
          <p:nvPr>
            <p:ph type="subTitle" idx="1"/>
          </p:nvPr>
        </p:nvSpPr>
        <p:spPr>
          <a:xfrm>
            <a:off x="1371600" y="3356991"/>
            <a:ext cx="6400800" cy="2468367"/>
          </a:xfrm>
        </p:spPr>
        <p:txBody>
          <a:bodyPr>
            <a:normAutofit/>
          </a:bodyPr>
          <a:lstStyle/>
          <a:p>
            <a:pPr>
              <a:spcAft>
                <a:spcPts val="1800"/>
              </a:spcAft>
            </a:pPr>
            <a:r>
              <a:rPr lang="en-NZ" altLang="en-US" b="1" dirty="0"/>
              <a:t>Barry Milne, </a:t>
            </a:r>
            <a:r>
              <a:rPr lang="en-NZ" altLang="en-US" b="1" dirty="0" smtClean="0"/>
              <a:t>Tong </a:t>
            </a:r>
            <a:r>
              <a:rPr lang="en-NZ" altLang="en-US" b="1" dirty="0"/>
              <a:t>Zhu, </a:t>
            </a:r>
            <a:r>
              <a:rPr lang="en-NZ" altLang="en-US" b="1" dirty="0" err="1"/>
              <a:t>Nichola</a:t>
            </a:r>
            <a:r>
              <a:rPr lang="en-NZ" altLang="en-US" b="1" dirty="0"/>
              <a:t> Shackleton, Better Start </a:t>
            </a:r>
            <a:r>
              <a:rPr lang="en-NZ" altLang="en-US" b="1" dirty="0" smtClean="0"/>
              <a:t>team</a:t>
            </a:r>
            <a:endParaRPr lang="en-NZ" altLang="en-US" b="1" dirty="0"/>
          </a:p>
          <a:p>
            <a:r>
              <a:rPr lang="en-GB" altLang="en-US" b="1" dirty="0"/>
              <a:t>COMPASS </a:t>
            </a:r>
            <a:r>
              <a:rPr lang="en-GB" altLang="en-US" b="1" dirty="0" smtClean="0"/>
              <a:t>Colloquium, </a:t>
            </a:r>
            <a:br>
              <a:rPr lang="en-GB" altLang="en-US" b="1" dirty="0" smtClean="0"/>
            </a:br>
            <a:r>
              <a:rPr lang="en-GB" altLang="en-US" b="1" dirty="0" smtClean="0"/>
              <a:t>SNZ Wellington, 10 </a:t>
            </a:r>
            <a:r>
              <a:rPr lang="en-GB" altLang="en-US" b="1" dirty="0"/>
              <a:t>August 2017</a:t>
            </a:r>
            <a:endParaRPr lang="en-NZ" altLang="en-US"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825359"/>
            <a:ext cx="4572000" cy="1032641"/>
          </a:xfrm>
          <a:prstGeom prst="rect">
            <a:avLst/>
          </a:prstGeom>
        </p:spPr>
      </p:pic>
      <p:sp>
        <p:nvSpPr>
          <p:cNvPr id="9" name="TextBox 8"/>
          <p:cNvSpPr txBox="1"/>
          <p:nvPr/>
        </p:nvSpPr>
        <p:spPr>
          <a:xfrm>
            <a:off x="327484" y="6018513"/>
            <a:ext cx="3164396" cy="461665"/>
          </a:xfrm>
          <a:prstGeom prst="rect">
            <a:avLst/>
          </a:prstGeom>
          <a:noFill/>
        </p:spPr>
        <p:txBody>
          <a:bodyPr wrap="square" rtlCol="0">
            <a:spAutoFit/>
          </a:bodyPr>
          <a:lstStyle/>
          <a:p>
            <a:r>
              <a:rPr lang="en-NZ" sz="1200" b="1" dirty="0" smtClean="0"/>
              <a:t>A Better Start is funded by the Ministry of Business, Innovation and Employment </a:t>
            </a:r>
            <a:endParaRPr lang="en-NZ" sz="1200" b="1" dirty="0"/>
          </a:p>
        </p:txBody>
      </p:sp>
    </p:spTree>
    <p:extLst>
      <p:ext uri="{BB962C8B-B14F-4D97-AF65-F5344CB8AC3E}">
        <p14:creationId xmlns:p14="http://schemas.microsoft.com/office/powerpoint/2010/main" val="90966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435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altLang="en-US" dirty="0"/>
              <a:t>Does it differ by </a:t>
            </a:r>
            <a:r>
              <a:rPr lang="en-NZ" altLang="en-US" b="1" dirty="0" smtClean="0"/>
              <a:t>deprivation group</a:t>
            </a:r>
            <a:r>
              <a:rPr lang="en-NZ" altLang="en-US" b="1" dirty="0"/>
              <a:t>?</a:t>
            </a:r>
            <a:endParaRPr lang="en-NZ" altLang="en-US" dirty="0" smtClean="0"/>
          </a:p>
        </p:txBody>
      </p:sp>
      <p:sp>
        <p:nvSpPr>
          <p:cNvPr id="24" name="Slide Number Placeholder 1"/>
          <p:cNvSpPr>
            <a:spLocks noGrp="1"/>
          </p:cNvSpPr>
          <p:nvPr>
            <p:ph type="sldNum" sz="quarter" idx="12"/>
          </p:nvPr>
        </p:nvSpPr>
        <p:spPr>
          <a:xfrm>
            <a:off x="6830888" y="6093296"/>
            <a:ext cx="2133600" cy="365125"/>
          </a:xfrm>
        </p:spPr>
        <p:txBody>
          <a:bodyPr/>
          <a:lstStyle/>
          <a:p>
            <a:fld id="{BD45EF9F-54F7-4402-A97A-79C448828F53}" type="slidenum">
              <a:rPr lang="en-NZ" smtClean="0">
                <a:solidFill>
                  <a:schemeClr val="bg1"/>
                </a:solidFill>
              </a:rPr>
              <a:t>10</a:t>
            </a:fld>
            <a:endParaRPr lang="en-NZ" dirty="0">
              <a:solidFill>
                <a:schemeClr val="bg1"/>
              </a:solidFill>
            </a:endParaRPr>
          </a:p>
        </p:txBody>
      </p:sp>
      <p:sp>
        <p:nvSpPr>
          <p:cNvPr id="6" name="Content Placeholder 2"/>
          <p:cNvSpPr>
            <a:spLocks noGrp="1"/>
          </p:cNvSpPr>
          <p:nvPr>
            <p:ph idx="1"/>
          </p:nvPr>
        </p:nvSpPr>
        <p:spPr>
          <a:xfrm>
            <a:off x="457200" y="1600200"/>
            <a:ext cx="8229600" cy="532655"/>
          </a:xfrm>
        </p:spPr>
        <p:txBody>
          <a:bodyPr>
            <a:normAutofit/>
          </a:bodyPr>
          <a:lstStyle/>
          <a:p>
            <a:r>
              <a:rPr lang="en-NZ" sz="2800" b="1" dirty="0" smtClean="0"/>
              <a:t>POSSIBLY</a:t>
            </a:r>
            <a:r>
              <a:rPr lang="en-NZ" sz="2800" dirty="0" smtClean="0"/>
              <a:t> smaller effect for highest deprivation group</a:t>
            </a:r>
            <a:endParaRPr lang="en-NZ" sz="2800" dirty="0"/>
          </a:p>
        </p:txBody>
      </p:sp>
      <p:graphicFrame>
        <p:nvGraphicFramePr>
          <p:cNvPr id="7" name="Chart 6"/>
          <p:cNvGraphicFramePr>
            <a:graphicFrameLocks/>
          </p:cNvGraphicFramePr>
          <p:nvPr>
            <p:extLst>
              <p:ext uri="{D42A27DB-BD31-4B8C-83A1-F6EECF244321}">
                <p14:modId xmlns:p14="http://schemas.microsoft.com/office/powerpoint/2010/main" val="3129502466"/>
              </p:ext>
            </p:extLst>
          </p:nvPr>
        </p:nvGraphicFramePr>
        <p:xfrm>
          <a:off x="611560" y="2132852"/>
          <a:ext cx="3960440" cy="38164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112004255"/>
              </p:ext>
            </p:extLst>
          </p:nvPr>
        </p:nvGraphicFramePr>
        <p:xfrm>
          <a:off x="4572000" y="2132852"/>
          <a:ext cx="3960440" cy="3816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461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435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altLang="en-US" dirty="0"/>
              <a:t>Does it vary by </a:t>
            </a:r>
            <a:r>
              <a:rPr lang="en-NZ" altLang="en-US" b="1" dirty="0"/>
              <a:t>region</a:t>
            </a:r>
            <a:r>
              <a:rPr lang="en-NZ" altLang="en-US" dirty="0"/>
              <a:t>?</a:t>
            </a:r>
            <a:endParaRPr lang="en-NZ" altLang="en-US" dirty="0" smtClean="0"/>
          </a:p>
        </p:txBody>
      </p:sp>
      <p:sp>
        <p:nvSpPr>
          <p:cNvPr id="24" name="Slide Number Placeholder 1"/>
          <p:cNvSpPr>
            <a:spLocks noGrp="1"/>
          </p:cNvSpPr>
          <p:nvPr>
            <p:ph type="sldNum" sz="quarter" idx="12"/>
          </p:nvPr>
        </p:nvSpPr>
        <p:spPr>
          <a:xfrm>
            <a:off x="6830888" y="6093296"/>
            <a:ext cx="2133600" cy="365125"/>
          </a:xfrm>
        </p:spPr>
        <p:txBody>
          <a:bodyPr/>
          <a:lstStyle/>
          <a:p>
            <a:fld id="{BD45EF9F-54F7-4402-A97A-79C448828F53}" type="slidenum">
              <a:rPr lang="en-NZ" smtClean="0">
                <a:solidFill>
                  <a:schemeClr val="bg1"/>
                </a:solidFill>
              </a:rPr>
              <a:t>11</a:t>
            </a:fld>
            <a:endParaRPr lang="en-NZ" dirty="0">
              <a:solidFill>
                <a:schemeClr val="bg1"/>
              </a:solidFill>
            </a:endParaRPr>
          </a:p>
        </p:txBody>
      </p:sp>
      <p:sp>
        <p:nvSpPr>
          <p:cNvPr id="6" name="Content Placeholder 2"/>
          <p:cNvSpPr>
            <a:spLocks noGrp="1"/>
          </p:cNvSpPr>
          <p:nvPr>
            <p:ph idx="1"/>
          </p:nvPr>
        </p:nvSpPr>
        <p:spPr>
          <a:xfrm>
            <a:off x="457200" y="1600200"/>
            <a:ext cx="8229600" cy="532655"/>
          </a:xfrm>
        </p:spPr>
        <p:txBody>
          <a:bodyPr>
            <a:normAutofit/>
          </a:bodyPr>
          <a:lstStyle/>
          <a:p>
            <a:r>
              <a:rPr lang="en-NZ" sz="2800" b="1" dirty="0" smtClean="0"/>
              <a:t>NO</a:t>
            </a:r>
            <a:endParaRPr lang="en-NZ" sz="2800" b="1" dirty="0"/>
          </a:p>
        </p:txBody>
      </p:sp>
      <p:graphicFrame>
        <p:nvGraphicFramePr>
          <p:cNvPr id="9" name="Chart 8"/>
          <p:cNvGraphicFramePr>
            <a:graphicFrameLocks/>
          </p:cNvGraphicFramePr>
          <p:nvPr>
            <p:extLst>
              <p:ext uri="{D42A27DB-BD31-4B8C-83A1-F6EECF244321}">
                <p14:modId xmlns:p14="http://schemas.microsoft.com/office/powerpoint/2010/main" val="3664479863"/>
              </p:ext>
            </p:extLst>
          </p:nvPr>
        </p:nvGraphicFramePr>
        <p:xfrm>
          <a:off x="611560" y="2132854"/>
          <a:ext cx="3960440" cy="381642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http://www.d-maps.com/m/oceania/nzelande/nzelande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84168" y="2196729"/>
            <a:ext cx="2305050" cy="3181350"/>
          </a:xfrm>
          <a:prstGeom prst="rect">
            <a:avLst/>
          </a:prstGeom>
        </p:spPr>
      </p:pic>
      <p:sp>
        <p:nvSpPr>
          <p:cNvPr id="11" name="Freeform 10"/>
          <p:cNvSpPr/>
          <p:nvPr/>
        </p:nvSpPr>
        <p:spPr>
          <a:xfrm>
            <a:off x="7563718" y="3203204"/>
            <a:ext cx="542925" cy="185738"/>
          </a:xfrm>
          <a:custGeom>
            <a:avLst/>
            <a:gdLst>
              <a:gd name="connsiteX0" fmla="*/ 543208 w 543208"/>
              <a:gd name="connsiteY0" fmla="*/ 110754 h 186237"/>
              <a:gd name="connsiteX1" fmla="*/ 497941 w 543208"/>
              <a:gd name="connsiteY1" fmla="*/ 92647 h 186237"/>
              <a:gd name="connsiteX2" fmla="*/ 470781 w 543208"/>
              <a:gd name="connsiteY2" fmla="*/ 83593 h 186237"/>
              <a:gd name="connsiteX3" fmla="*/ 452674 w 543208"/>
              <a:gd name="connsiteY3" fmla="*/ 56433 h 186237"/>
              <a:gd name="connsiteX4" fmla="*/ 425513 w 543208"/>
              <a:gd name="connsiteY4" fmla="*/ 38326 h 186237"/>
              <a:gd name="connsiteX5" fmla="*/ 353085 w 543208"/>
              <a:gd name="connsiteY5" fmla="*/ 65486 h 186237"/>
              <a:gd name="connsiteX6" fmla="*/ 298765 w 543208"/>
              <a:gd name="connsiteY6" fmla="*/ 83593 h 186237"/>
              <a:gd name="connsiteX7" fmla="*/ 271604 w 543208"/>
              <a:gd name="connsiteY7" fmla="*/ 92647 h 186237"/>
              <a:gd name="connsiteX8" fmla="*/ 244444 w 543208"/>
              <a:gd name="connsiteY8" fmla="*/ 101700 h 186237"/>
              <a:gd name="connsiteX9" fmla="*/ 208230 w 543208"/>
              <a:gd name="connsiteY9" fmla="*/ 128861 h 186237"/>
              <a:gd name="connsiteX10" fmla="*/ 181070 w 543208"/>
              <a:gd name="connsiteY10" fmla="*/ 137914 h 186237"/>
              <a:gd name="connsiteX11" fmla="*/ 153909 w 543208"/>
              <a:gd name="connsiteY11" fmla="*/ 165074 h 186237"/>
              <a:gd name="connsiteX12" fmla="*/ 126749 w 543208"/>
              <a:gd name="connsiteY12" fmla="*/ 183181 h 186237"/>
              <a:gd name="connsiteX13" fmla="*/ 153909 w 543208"/>
              <a:gd name="connsiteY13" fmla="*/ 174128 h 186237"/>
              <a:gd name="connsiteX14" fmla="*/ 144856 w 543208"/>
              <a:gd name="connsiteY14" fmla="*/ 146968 h 186237"/>
              <a:gd name="connsiteX15" fmla="*/ 126749 w 543208"/>
              <a:gd name="connsiteY15" fmla="*/ 174128 h 186237"/>
              <a:gd name="connsiteX16" fmla="*/ 153909 w 543208"/>
              <a:gd name="connsiteY16" fmla="*/ 165074 h 186237"/>
              <a:gd name="connsiteX17" fmla="*/ 144856 w 543208"/>
              <a:gd name="connsiteY17" fmla="*/ 47379 h 186237"/>
              <a:gd name="connsiteX18" fmla="*/ 135802 w 543208"/>
              <a:gd name="connsiteY18" fmla="*/ 2112 h 186237"/>
              <a:gd name="connsiteX19" fmla="*/ 108642 w 543208"/>
              <a:gd name="connsiteY19" fmla="*/ 11166 h 186237"/>
              <a:gd name="connsiteX20" fmla="*/ 54321 w 543208"/>
              <a:gd name="connsiteY20" fmla="*/ 47379 h 186237"/>
              <a:gd name="connsiteX21" fmla="*/ 27161 w 543208"/>
              <a:gd name="connsiteY21" fmla="*/ 65486 h 186237"/>
              <a:gd name="connsiteX22" fmla="*/ 0 w 543208"/>
              <a:gd name="connsiteY22" fmla="*/ 56433 h 1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208" h="186237">
                <a:moveTo>
                  <a:pt x="543208" y="110754"/>
                </a:moveTo>
                <a:cubicBezTo>
                  <a:pt x="528119" y="104718"/>
                  <a:pt x="513158" y="98353"/>
                  <a:pt x="497941" y="92647"/>
                </a:cubicBezTo>
                <a:cubicBezTo>
                  <a:pt x="489006" y="89296"/>
                  <a:pt x="478233" y="89555"/>
                  <a:pt x="470781" y="83593"/>
                </a:cubicBezTo>
                <a:cubicBezTo>
                  <a:pt x="462285" y="76796"/>
                  <a:pt x="460368" y="64127"/>
                  <a:pt x="452674" y="56433"/>
                </a:cubicBezTo>
                <a:cubicBezTo>
                  <a:pt x="444980" y="48739"/>
                  <a:pt x="434567" y="44362"/>
                  <a:pt x="425513" y="38326"/>
                </a:cubicBezTo>
                <a:cubicBezTo>
                  <a:pt x="347112" y="57925"/>
                  <a:pt x="431985" y="33926"/>
                  <a:pt x="353085" y="65486"/>
                </a:cubicBezTo>
                <a:cubicBezTo>
                  <a:pt x="335364" y="72574"/>
                  <a:pt x="316872" y="77557"/>
                  <a:pt x="298765" y="83593"/>
                </a:cubicBezTo>
                <a:lnTo>
                  <a:pt x="271604" y="92647"/>
                </a:lnTo>
                <a:lnTo>
                  <a:pt x="244444" y="101700"/>
                </a:lnTo>
                <a:cubicBezTo>
                  <a:pt x="232373" y="110754"/>
                  <a:pt x="221331" y="121375"/>
                  <a:pt x="208230" y="128861"/>
                </a:cubicBezTo>
                <a:cubicBezTo>
                  <a:pt x="199944" y="133596"/>
                  <a:pt x="189010" y="132621"/>
                  <a:pt x="181070" y="137914"/>
                </a:cubicBezTo>
                <a:cubicBezTo>
                  <a:pt x="170417" y="145016"/>
                  <a:pt x="163745" y="156877"/>
                  <a:pt x="153909" y="165074"/>
                </a:cubicBezTo>
                <a:cubicBezTo>
                  <a:pt x="145550" y="172040"/>
                  <a:pt x="126749" y="172300"/>
                  <a:pt x="126749" y="183181"/>
                </a:cubicBezTo>
                <a:cubicBezTo>
                  <a:pt x="126749" y="192724"/>
                  <a:pt x="144856" y="177146"/>
                  <a:pt x="153909" y="174128"/>
                </a:cubicBezTo>
                <a:cubicBezTo>
                  <a:pt x="150891" y="165075"/>
                  <a:pt x="154399" y="146968"/>
                  <a:pt x="144856" y="146968"/>
                </a:cubicBezTo>
                <a:cubicBezTo>
                  <a:pt x="133975" y="146968"/>
                  <a:pt x="121883" y="164396"/>
                  <a:pt x="126749" y="174128"/>
                </a:cubicBezTo>
                <a:cubicBezTo>
                  <a:pt x="131017" y="182664"/>
                  <a:pt x="144856" y="168092"/>
                  <a:pt x="153909" y="165074"/>
                </a:cubicBezTo>
                <a:cubicBezTo>
                  <a:pt x="150891" y="125842"/>
                  <a:pt x="149201" y="86486"/>
                  <a:pt x="144856" y="47379"/>
                </a:cubicBezTo>
                <a:cubicBezTo>
                  <a:pt x="143157" y="32085"/>
                  <a:pt x="146683" y="12993"/>
                  <a:pt x="135802" y="2112"/>
                </a:cubicBezTo>
                <a:cubicBezTo>
                  <a:pt x="129054" y="-4636"/>
                  <a:pt x="116984" y="6531"/>
                  <a:pt x="108642" y="11166"/>
                </a:cubicBezTo>
                <a:cubicBezTo>
                  <a:pt x="89619" y="21734"/>
                  <a:pt x="72428" y="35308"/>
                  <a:pt x="54321" y="47379"/>
                </a:cubicBezTo>
                <a:lnTo>
                  <a:pt x="27161" y="65486"/>
                </a:lnTo>
                <a:lnTo>
                  <a:pt x="0" y="5643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2" name="Freeform 11"/>
          <p:cNvSpPr/>
          <p:nvPr/>
        </p:nvSpPr>
        <p:spPr>
          <a:xfrm>
            <a:off x="7127155" y="3720729"/>
            <a:ext cx="346075" cy="407988"/>
          </a:xfrm>
          <a:custGeom>
            <a:avLst/>
            <a:gdLst>
              <a:gd name="connsiteX0" fmla="*/ 345225 w 345225"/>
              <a:gd name="connsiteY0" fmla="*/ 280657 h 407406"/>
              <a:gd name="connsiteX1" fmla="*/ 254690 w 345225"/>
              <a:gd name="connsiteY1" fmla="*/ 271604 h 407406"/>
              <a:gd name="connsiteX2" fmla="*/ 200369 w 345225"/>
              <a:gd name="connsiteY2" fmla="*/ 353085 h 407406"/>
              <a:gd name="connsiteX3" fmla="*/ 182262 w 345225"/>
              <a:gd name="connsiteY3" fmla="*/ 380245 h 407406"/>
              <a:gd name="connsiteX4" fmla="*/ 164155 w 345225"/>
              <a:gd name="connsiteY4" fmla="*/ 407406 h 407406"/>
              <a:gd name="connsiteX5" fmla="*/ 118888 w 345225"/>
              <a:gd name="connsiteY5" fmla="*/ 371192 h 407406"/>
              <a:gd name="connsiteX6" fmla="*/ 109835 w 345225"/>
              <a:gd name="connsiteY6" fmla="*/ 344031 h 407406"/>
              <a:gd name="connsiteX7" fmla="*/ 82674 w 345225"/>
              <a:gd name="connsiteY7" fmla="*/ 334978 h 407406"/>
              <a:gd name="connsiteX8" fmla="*/ 55514 w 345225"/>
              <a:gd name="connsiteY8" fmla="*/ 344031 h 407406"/>
              <a:gd name="connsiteX9" fmla="*/ 19300 w 345225"/>
              <a:gd name="connsiteY9" fmla="*/ 353085 h 407406"/>
              <a:gd name="connsiteX10" fmla="*/ 10246 w 345225"/>
              <a:gd name="connsiteY10" fmla="*/ 235390 h 407406"/>
              <a:gd name="connsiteX11" fmla="*/ 28353 w 345225"/>
              <a:gd name="connsiteY11" fmla="*/ 208229 h 407406"/>
              <a:gd name="connsiteX12" fmla="*/ 82674 w 345225"/>
              <a:gd name="connsiteY12" fmla="*/ 190122 h 407406"/>
              <a:gd name="connsiteX13" fmla="*/ 100781 w 345225"/>
              <a:gd name="connsiteY13" fmla="*/ 162962 h 407406"/>
              <a:gd name="connsiteX14" fmla="*/ 109835 w 345225"/>
              <a:gd name="connsiteY14" fmla="*/ 90534 h 407406"/>
              <a:gd name="connsiteX15" fmla="*/ 118888 w 345225"/>
              <a:gd name="connsiteY15" fmla="*/ 63374 h 407406"/>
              <a:gd name="connsiteX16" fmla="*/ 100781 w 345225"/>
              <a:gd name="connsiteY16" fmla="*/ 18107 h 407406"/>
              <a:gd name="connsiteX17" fmla="*/ 64567 w 345225"/>
              <a:gd name="connsiteY17" fmla="*/ 0 h 40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225" h="407406">
                <a:moveTo>
                  <a:pt x="345225" y="280657"/>
                </a:moveTo>
                <a:cubicBezTo>
                  <a:pt x="322522" y="273089"/>
                  <a:pt x="281112" y="248485"/>
                  <a:pt x="254690" y="271604"/>
                </a:cubicBezTo>
                <a:cubicBezTo>
                  <a:pt x="254685" y="271608"/>
                  <a:pt x="209424" y="339503"/>
                  <a:pt x="200369" y="353085"/>
                </a:cubicBezTo>
                <a:lnTo>
                  <a:pt x="182262" y="380245"/>
                </a:lnTo>
                <a:lnTo>
                  <a:pt x="164155" y="407406"/>
                </a:lnTo>
                <a:cubicBezTo>
                  <a:pt x="132831" y="396964"/>
                  <a:pt x="135268" y="403952"/>
                  <a:pt x="118888" y="371192"/>
                </a:cubicBezTo>
                <a:cubicBezTo>
                  <a:pt x="114620" y="362656"/>
                  <a:pt x="116583" y="350779"/>
                  <a:pt x="109835" y="344031"/>
                </a:cubicBezTo>
                <a:cubicBezTo>
                  <a:pt x="103087" y="337283"/>
                  <a:pt x="91728" y="337996"/>
                  <a:pt x="82674" y="334978"/>
                </a:cubicBezTo>
                <a:cubicBezTo>
                  <a:pt x="73621" y="337996"/>
                  <a:pt x="62262" y="337283"/>
                  <a:pt x="55514" y="344031"/>
                </a:cubicBezTo>
                <a:cubicBezTo>
                  <a:pt x="28026" y="371519"/>
                  <a:pt x="71495" y="387882"/>
                  <a:pt x="19300" y="353085"/>
                </a:cubicBezTo>
                <a:cubicBezTo>
                  <a:pt x="531" y="296778"/>
                  <a:pt x="-8310" y="297246"/>
                  <a:pt x="10246" y="235390"/>
                </a:cubicBezTo>
                <a:cubicBezTo>
                  <a:pt x="13373" y="224968"/>
                  <a:pt x="19126" y="213996"/>
                  <a:pt x="28353" y="208229"/>
                </a:cubicBezTo>
                <a:cubicBezTo>
                  <a:pt x="44538" y="198113"/>
                  <a:pt x="82674" y="190122"/>
                  <a:pt x="82674" y="190122"/>
                </a:cubicBezTo>
                <a:cubicBezTo>
                  <a:pt x="88710" y="181069"/>
                  <a:pt x="97918" y="173459"/>
                  <a:pt x="100781" y="162962"/>
                </a:cubicBezTo>
                <a:cubicBezTo>
                  <a:pt x="107183" y="139489"/>
                  <a:pt x="105483" y="114472"/>
                  <a:pt x="109835" y="90534"/>
                </a:cubicBezTo>
                <a:cubicBezTo>
                  <a:pt x="111542" y="81145"/>
                  <a:pt x="115870" y="72427"/>
                  <a:pt x="118888" y="63374"/>
                </a:cubicBezTo>
                <a:cubicBezTo>
                  <a:pt x="112852" y="48285"/>
                  <a:pt x="111357" y="30446"/>
                  <a:pt x="100781" y="18107"/>
                </a:cubicBezTo>
                <a:cubicBezTo>
                  <a:pt x="91998" y="7860"/>
                  <a:pt x="64567" y="0"/>
                  <a:pt x="6456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3" name="TextBox 12"/>
          <p:cNvSpPr txBox="1">
            <a:spLocks noChangeArrowheads="1"/>
          </p:cNvSpPr>
          <p:nvPr/>
        </p:nvSpPr>
        <p:spPr bwMode="auto">
          <a:xfrm>
            <a:off x="6528668" y="2712667"/>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5000"/>
              <a:buBlip>
                <a:blip r:embed="rId4"/>
              </a:buBli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75000"/>
              <a:buBlip>
                <a:blip r:embed="rId5"/>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Times" panose="02020603050405020304" pitchFamily="18" charset="0"/>
              <a:buChar char="•"/>
              <a:defRPr sz="2000">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15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9pPr>
          </a:lstStyle>
          <a:p>
            <a:pPr>
              <a:spcBef>
                <a:spcPct val="0"/>
              </a:spcBef>
              <a:buSzTx/>
              <a:buFontTx/>
              <a:buNone/>
            </a:pPr>
            <a:r>
              <a:rPr lang="en-NZ" altLang="en-US" sz="1800" dirty="0"/>
              <a:t>Northern</a:t>
            </a:r>
          </a:p>
        </p:txBody>
      </p:sp>
    </p:spTree>
    <p:extLst>
      <p:ext uri="{BB962C8B-B14F-4D97-AF65-F5344CB8AC3E}">
        <p14:creationId xmlns:p14="http://schemas.microsoft.com/office/powerpoint/2010/main" val="30855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9" grpId="0">
        <p:bldAsOne/>
      </p:bldGraphic>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435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altLang="en-US" dirty="0"/>
              <a:t>Does it vary by </a:t>
            </a:r>
            <a:r>
              <a:rPr lang="en-NZ" altLang="en-US" b="1" dirty="0"/>
              <a:t>region</a:t>
            </a:r>
            <a:r>
              <a:rPr lang="en-NZ" altLang="en-US" dirty="0"/>
              <a:t>?</a:t>
            </a:r>
            <a:endParaRPr lang="en-NZ" altLang="en-US" dirty="0" smtClean="0"/>
          </a:p>
        </p:txBody>
      </p:sp>
      <p:sp>
        <p:nvSpPr>
          <p:cNvPr id="24" name="Slide Number Placeholder 1"/>
          <p:cNvSpPr>
            <a:spLocks noGrp="1"/>
          </p:cNvSpPr>
          <p:nvPr>
            <p:ph type="sldNum" sz="quarter" idx="12"/>
          </p:nvPr>
        </p:nvSpPr>
        <p:spPr>
          <a:xfrm>
            <a:off x="6830888" y="6093296"/>
            <a:ext cx="2133600" cy="365125"/>
          </a:xfrm>
        </p:spPr>
        <p:txBody>
          <a:bodyPr/>
          <a:lstStyle/>
          <a:p>
            <a:fld id="{BD45EF9F-54F7-4402-A97A-79C448828F53}" type="slidenum">
              <a:rPr lang="en-NZ" smtClean="0">
                <a:solidFill>
                  <a:schemeClr val="bg1"/>
                </a:solidFill>
              </a:rPr>
              <a:t>12</a:t>
            </a:fld>
            <a:endParaRPr lang="en-NZ" dirty="0">
              <a:solidFill>
                <a:schemeClr val="bg1"/>
              </a:solidFill>
            </a:endParaRPr>
          </a:p>
        </p:txBody>
      </p:sp>
      <p:sp>
        <p:nvSpPr>
          <p:cNvPr id="6" name="Content Placeholder 2"/>
          <p:cNvSpPr>
            <a:spLocks noGrp="1"/>
          </p:cNvSpPr>
          <p:nvPr>
            <p:ph idx="1"/>
          </p:nvPr>
        </p:nvSpPr>
        <p:spPr>
          <a:xfrm>
            <a:off x="457200" y="1600200"/>
            <a:ext cx="8229600" cy="532655"/>
          </a:xfrm>
        </p:spPr>
        <p:txBody>
          <a:bodyPr>
            <a:normAutofit/>
          </a:bodyPr>
          <a:lstStyle/>
          <a:p>
            <a:r>
              <a:rPr lang="en-NZ" sz="2800" b="1" dirty="0" smtClean="0"/>
              <a:t>NO</a:t>
            </a:r>
            <a:endParaRPr lang="en-NZ" sz="2800" b="1" dirty="0"/>
          </a:p>
        </p:txBody>
      </p:sp>
      <p:graphicFrame>
        <p:nvGraphicFramePr>
          <p:cNvPr id="7" name="Chart 6"/>
          <p:cNvGraphicFramePr>
            <a:graphicFrameLocks/>
          </p:cNvGraphicFramePr>
          <p:nvPr>
            <p:extLst>
              <p:ext uri="{D42A27DB-BD31-4B8C-83A1-F6EECF244321}">
                <p14:modId xmlns:p14="http://schemas.microsoft.com/office/powerpoint/2010/main" val="88484093"/>
              </p:ext>
            </p:extLst>
          </p:nvPr>
        </p:nvGraphicFramePr>
        <p:xfrm>
          <a:off x="611560" y="2132852"/>
          <a:ext cx="3960440" cy="381642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http://www.d-maps.com/m/oceania/nzelande/nzelande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84168" y="2196729"/>
            <a:ext cx="2305050" cy="3181350"/>
          </a:xfrm>
          <a:prstGeom prst="rect">
            <a:avLst/>
          </a:prstGeom>
        </p:spPr>
      </p:pic>
      <p:sp>
        <p:nvSpPr>
          <p:cNvPr id="10" name="Freeform 9"/>
          <p:cNvSpPr/>
          <p:nvPr/>
        </p:nvSpPr>
        <p:spPr>
          <a:xfrm>
            <a:off x="7563718" y="3203204"/>
            <a:ext cx="542925" cy="185738"/>
          </a:xfrm>
          <a:custGeom>
            <a:avLst/>
            <a:gdLst>
              <a:gd name="connsiteX0" fmla="*/ 543208 w 543208"/>
              <a:gd name="connsiteY0" fmla="*/ 110754 h 186237"/>
              <a:gd name="connsiteX1" fmla="*/ 497941 w 543208"/>
              <a:gd name="connsiteY1" fmla="*/ 92647 h 186237"/>
              <a:gd name="connsiteX2" fmla="*/ 470781 w 543208"/>
              <a:gd name="connsiteY2" fmla="*/ 83593 h 186237"/>
              <a:gd name="connsiteX3" fmla="*/ 452674 w 543208"/>
              <a:gd name="connsiteY3" fmla="*/ 56433 h 186237"/>
              <a:gd name="connsiteX4" fmla="*/ 425513 w 543208"/>
              <a:gd name="connsiteY4" fmla="*/ 38326 h 186237"/>
              <a:gd name="connsiteX5" fmla="*/ 353085 w 543208"/>
              <a:gd name="connsiteY5" fmla="*/ 65486 h 186237"/>
              <a:gd name="connsiteX6" fmla="*/ 298765 w 543208"/>
              <a:gd name="connsiteY6" fmla="*/ 83593 h 186237"/>
              <a:gd name="connsiteX7" fmla="*/ 271604 w 543208"/>
              <a:gd name="connsiteY7" fmla="*/ 92647 h 186237"/>
              <a:gd name="connsiteX8" fmla="*/ 244444 w 543208"/>
              <a:gd name="connsiteY8" fmla="*/ 101700 h 186237"/>
              <a:gd name="connsiteX9" fmla="*/ 208230 w 543208"/>
              <a:gd name="connsiteY9" fmla="*/ 128861 h 186237"/>
              <a:gd name="connsiteX10" fmla="*/ 181070 w 543208"/>
              <a:gd name="connsiteY10" fmla="*/ 137914 h 186237"/>
              <a:gd name="connsiteX11" fmla="*/ 153909 w 543208"/>
              <a:gd name="connsiteY11" fmla="*/ 165074 h 186237"/>
              <a:gd name="connsiteX12" fmla="*/ 126749 w 543208"/>
              <a:gd name="connsiteY12" fmla="*/ 183181 h 186237"/>
              <a:gd name="connsiteX13" fmla="*/ 153909 w 543208"/>
              <a:gd name="connsiteY13" fmla="*/ 174128 h 186237"/>
              <a:gd name="connsiteX14" fmla="*/ 144856 w 543208"/>
              <a:gd name="connsiteY14" fmla="*/ 146968 h 186237"/>
              <a:gd name="connsiteX15" fmla="*/ 126749 w 543208"/>
              <a:gd name="connsiteY15" fmla="*/ 174128 h 186237"/>
              <a:gd name="connsiteX16" fmla="*/ 153909 w 543208"/>
              <a:gd name="connsiteY16" fmla="*/ 165074 h 186237"/>
              <a:gd name="connsiteX17" fmla="*/ 144856 w 543208"/>
              <a:gd name="connsiteY17" fmla="*/ 47379 h 186237"/>
              <a:gd name="connsiteX18" fmla="*/ 135802 w 543208"/>
              <a:gd name="connsiteY18" fmla="*/ 2112 h 186237"/>
              <a:gd name="connsiteX19" fmla="*/ 108642 w 543208"/>
              <a:gd name="connsiteY19" fmla="*/ 11166 h 186237"/>
              <a:gd name="connsiteX20" fmla="*/ 54321 w 543208"/>
              <a:gd name="connsiteY20" fmla="*/ 47379 h 186237"/>
              <a:gd name="connsiteX21" fmla="*/ 27161 w 543208"/>
              <a:gd name="connsiteY21" fmla="*/ 65486 h 186237"/>
              <a:gd name="connsiteX22" fmla="*/ 0 w 543208"/>
              <a:gd name="connsiteY22" fmla="*/ 56433 h 1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208" h="186237">
                <a:moveTo>
                  <a:pt x="543208" y="110754"/>
                </a:moveTo>
                <a:cubicBezTo>
                  <a:pt x="528119" y="104718"/>
                  <a:pt x="513158" y="98353"/>
                  <a:pt x="497941" y="92647"/>
                </a:cubicBezTo>
                <a:cubicBezTo>
                  <a:pt x="489006" y="89296"/>
                  <a:pt x="478233" y="89555"/>
                  <a:pt x="470781" y="83593"/>
                </a:cubicBezTo>
                <a:cubicBezTo>
                  <a:pt x="462285" y="76796"/>
                  <a:pt x="460368" y="64127"/>
                  <a:pt x="452674" y="56433"/>
                </a:cubicBezTo>
                <a:cubicBezTo>
                  <a:pt x="444980" y="48739"/>
                  <a:pt x="434567" y="44362"/>
                  <a:pt x="425513" y="38326"/>
                </a:cubicBezTo>
                <a:cubicBezTo>
                  <a:pt x="347112" y="57925"/>
                  <a:pt x="431985" y="33926"/>
                  <a:pt x="353085" y="65486"/>
                </a:cubicBezTo>
                <a:cubicBezTo>
                  <a:pt x="335364" y="72574"/>
                  <a:pt x="316872" y="77557"/>
                  <a:pt x="298765" y="83593"/>
                </a:cubicBezTo>
                <a:lnTo>
                  <a:pt x="271604" y="92647"/>
                </a:lnTo>
                <a:lnTo>
                  <a:pt x="244444" y="101700"/>
                </a:lnTo>
                <a:cubicBezTo>
                  <a:pt x="232373" y="110754"/>
                  <a:pt x="221331" y="121375"/>
                  <a:pt x="208230" y="128861"/>
                </a:cubicBezTo>
                <a:cubicBezTo>
                  <a:pt x="199944" y="133596"/>
                  <a:pt x="189010" y="132621"/>
                  <a:pt x="181070" y="137914"/>
                </a:cubicBezTo>
                <a:cubicBezTo>
                  <a:pt x="170417" y="145016"/>
                  <a:pt x="163745" y="156877"/>
                  <a:pt x="153909" y="165074"/>
                </a:cubicBezTo>
                <a:cubicBezTo>
                  <a:pt x="145550" y="172040"/>
                  <a:pt x="126749" y="172300"/>
                  <a:pt x="126749" y="183181"/>
                </a:cubicBezTo>
                <a:cubicBezTo>
                  <a:pt x="126749" y="192724"/>
                  <a:pt x="144856" y="177146"/>
                  <a:pt x="153909" y="174128"/>
                </a:cubicBezTo>
                <a:cubicBezTo>
                  <a:pt x="150891" y="165075"/>
                  <a:pt x="154399" y="146968"/>
                  <a:pt x="144856" y="146968"/>
                </a:cubicBezTo>
                <a:cubicBezTo>
                  <a:pt x="133975" y="146968"/>
                  <a:pt x="121883" y="164396"/>
                  <a:pt x="126749" y="174128"/>
                </a:cubicBezTo>
                <a:cubicBezTo>
                  <a:pt x="131017" y="182664"/>
                  <a:pt x="144856" y="168092"/>
                  <a:pt x="153909" y="165074"/>
                </a:cubicBezTo>
                <a:cubicBezTo>
                  <a:pt x="150891" y="125842"/>
                  <a:pt x="149201" y="86486"/>
                  <a:pt x="144856" y="47379"/>
                </a:cubicBezTo>
                <a:cubicBezTo>
                  <a:pt x="143157" y="32085"/>
                  <a:pt x="146683" y="12993"/>
                  <a:pt x="135802" y="2112"/>
                </a:cubicBezTo>
                <a:cubicBezTo>
                  <a:pt x="129054" y="-4636"/>
                  <a:pt x="116984" y="6531"/>
                  <a:pt x="108642" y="11166"/>
                </a:cubicBezTo>
                <a:cubicBezTo>
                  <a:pt x="89619" y="21734"/>
                  <a:pt x="72428" y="35308"/>
                  <a:pt x="54321" y="47379"/>
                </a:cubicBezTo>
                <a:lnTo>
                  <a:pt x="27161" y="65486"/>
                </a:lnTo>
                <a:lnTo>
                  <a:pt x="0" y="5643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1" name="Freeform 10"/>
          <p:cNvSpPr/>
          <p:nvPr/>
        </p:nvSpPr>
        <p:spPr>
          <a:xfrm>
            <a:off x="7127155" y="3720729"/>
            <a:ext cx="346075" cy="407988"/>
          </a:xfrm>
          <a:custGeom>
            <a:avLst/>
            <a:gdLst>
              <a:gd name="connsiteX0" fmla="*/ 345225 w 345225"/>
              <a:gd name="connsiteY0" fmla="*/ 280657 h 407406"/>
              <a:gd name="connsiteX1" fmla="*/ 254690 w 345225"/>
              <a:gd name="connsiteY1" fmla="*/ 271604 h 407406"/>
              <a:gd name="connsiteX2" fmla="*/ 200369 w 345225"/>
              <a:gd name="connsiteY2" fmla="*/ 353085 h 407406"/>
              <a:gd name="connsiteX3" fmla="*/ 182262 w 345225"/>
              <a:gd name="connsiteY3" fmla="*/ 380245 h 407406"/>
              <a:gd name="connsiteX4" fmla="*/ 164155 w 345225"/>
              <a:gd name="connsiteY4" fmla="*/ 407406 h 407406"/>
              <a:gd name="connsiteX5" fmla="*/ 118888 w 345225"/>
              <a:gd name="connsiteY5" fmla="*/ 371192 h 407406"/>
              <a:gd name="connsiteX6" fmla="*/ 109835 w 345225"/>
              <a:gd name="connsiteY6" fmla="*/ 344031 h 407406"/>
              <a:gd name="connsiteX7" fmla="*/ 82674 w 345225"/>
              <a:gd name="connsiteY7" fmla="*/ 334978 h 407406"/>
              <a:gd name="connsiteX8" fmla="*/ 55514 w 345225"/>
              <a:gd name="connsiteY8" fmla="*/ 344031 h 407406"/>
              <a:gd name="connsiteX9" fmla="*/ 19300 w 345225"/>
              <a:gd name="connsiteY9" fmla="*/ 353085 h 407406"/>
              <a:gd name="connsiteX10" fmla="*/ 10246 w 345225"/>
              <a:gd name="connsiteY10" fmla="*/ 235390 h 407406"/>
              <a:gd name="connsiteX11" fmla="*/ 28353 w 345225"/>
              <a:gd name="connsiteY11" fmla="*/ 208229 h 407406"/>
              <a:gd name="connsiteX12" fmla="*/ 82674 w 345225"/>
              <a:gd name="connsiteY12" fmla="*/ 190122 h 407406"/>
              <a:gd name="connsiteX13" fmla="*/ 100781 w 345225"/>
              <a:gd name="connsiteY13" fmla="*/ 162962 h 407406"/>
              <a:gd name="connsiteX14" fmla="*/ 109835 w 345225"/>
              <a:gd name="connsiteY14" fmla="*/ 90534 h 407406"/>
              <a:gd name="connsiteX15" fmla="*/ 118888 w 345225"/>
              <a:gd name="connsiteY15" fmla="*/ 63374 h 407406"/>
              <a:gd name="connsiteX16" fmla="*/ 100781 w 345225"/>
              <a:gd name="connsiteY16" fmla="*/ 18107 h 407406"/>
              <a:gd name="connsiteX17" fmla="*/ 64567 w 345225"/>
              <a:gd name="connsiteY17" fmla="*/ 0 h 40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225" h="407406">
                <a:moveTo>
                  <a:pt x="345225" y="280657"/>
                </a:moveTo>
                <a:cubicBezTo>
                  <a:pt x="322522" y="273089"/>
                  <a:pt x="281112" y="248485"/>
                  <a:pt x="254690" y="271604"/>
                </a:cubicBezTo>
                <a:cubicBezTo>
                  <a:pt x="254685" y="271608"/>
                  <a:pt x="209424" y="339503"/>
                  <a:pt x="200369" y="353085"/>
                </a:cubicBezTo>
                <a:lnTo>
                  <a:pt x="182262" y="380245"/>
                </a:lnTo>
                <a:lnTo>
                  <a:pt x="164155" y="407406"/>
                </a:lnTo>
                <a:cubicBezTo>
                  <a:pt x="132831" y="396964"/>
                  <a:pt x="135268" y="403952"/>
                  <a:pt x="118888" y="371192"/>
                </a:cubicBezTo>
                <a:cubicBezTo>
                  <a:pt x="114620" y="362656"/>
                  <a:pt x="116583" y="350779"/>
                  <a:pt x="109835" y="344031"/>
                </a:cubicBezTo>
                <a:cubicBezTo>
                  <a:pt x="103087" y="337283"/>
                  <a:pt x="91728" y="337996"/>
                  <a:pt x="82674" y="334978"/>
                </a:cubicBezTo>
                <a:cubicBezTo>
                  <a:pt x="73621" y="337996"/>
                  <a:pt x="62262" y="337283"/>
                  <a:pt x="55514" y="344031"/>
                </a:cubicBezTo>
                <a:cubicBezTo>
                  <a:pt x="28026" y="371519"/>
                  <a:pt x="71495" y="387882"/>
                  <a:pt x="19300" y="353085"/>
                </a:cubicBezTo>
                <a:cubicBezTo>
                  <a:pt x="531" y="296778"/>
                  <a:pt x="-8310" y="297246"/>
                  <a:pt x="10246" y="235390"/>
                </a:cubicBezTo>
                <a:cubicBezTo>
                  <a:pt x="13373" y="224968"/>
                  <a:pt x="19126" y="213996"/>
                  <a:pt x="28353" y="208229"/>
                </a:cubicBezTo>
                <a:cubicBezTo>
                  <a:pt x="44538" y="198113"/>
                  <a:pt x="82674" y="190122"/>
                  <a:pt x="82674" y="190122"/>
                </a:cubicBezTo>
                <a:cubicBezTo>
                  <a:pt x="88710" y="181069"/>
                  <a:pt x="97918" y="173459"/>
                  <a:pt x="100781" y="162962"/>
                </a:cubicBezTo>
                <a:cubicBezTo>
                  <a:pt x="107183" y="139489"/>
                  <a:pt x="105483" y="114472"/>
                  <a:pt x="109835" y="90534"/>
                </a:cubicBezTo>
                <a:cubicBezTo>
                  <a:pt x="111542" y="81145"/>
                  <a:pt x="115870" y="72427"/>
                  <a:pt x="118888" y="63374"/>
                </a:cubicBezTo>
                <a:cubicBezTo>
                  <a:pt x="112852" y="48285"/>
                  <a:pt x="111357" y="30446"/>
                  <a:pt x="100781" y="18107"/>
                </a:cubicBezTo>
                <a:cubicBezTo>
                  <a:pt x="91998" y="7860"/>
                  <a:pt x="64567" y="0"/>
                  <a:pt x="6456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3" name="TextBox 12"/>
          <p:cNvSpPr txBox="1">
            <a:spLocks noChangeArrowheads="1"/>
          </p:cNvSpPr>
          <p:nvPr/>
        </p:nvSpPr>
        <p:spPr bwMode="auto">
          <a:xfrm>
            <a:off x="7466880" y="3779467"/>
            <a:ext cx="928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5000"/>
              <a:buBlip>
                <a:blip r:embed="rId4"/>
              </a:buBli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75000"/>
              <a:buBlip>
                <a:blip r:embed="rId5"/>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Times" panose="02020603050405020304" pitchFamily="18" charset="0"/>
              <a:buChar char="•"/>
              <a:defRPr sz="2000">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15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9pPr>
          </a:lstStyle>
          <a:p>
            <a:pPr>
              <a:spcBef>
                <a:spcPct val="0"/>
              </a:spcBef>
              <a:buSzTx/>
              <a:buFontTx/>
              <a:buNone/>
            </a:pPr>
            <a:r>
              <a:rPr lang="en-NZ" altLang="en-US" sz="1800"/>
              <a:t>Central</a:t>
            </a:r>
          </a:p>
        </p:txBody>
      </p:sp>
    </p:spTree>
    <p:extLst>
      <p:ext uri="{BB962C8B-B14F-4D97-AF65-F5344CB8AC3E}">
        <p14:creationId xmlns:p14="http://schemas.microsoft.com/office/powerpoint/2010/main" val="3411605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435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altLang="en-US" dirty="0"/>
              <a:t>Does it vary by </a:t>
            </a:r>
            <a:r>
              <a:rPr lang="en-NZ" altLang="en-US" b="1" dirty="0"/>
              <a:t>region</a:t>
            </a:r>
            <a:r>
              <a:rPr lang="en-NZ" altLang="en-US" dirty="0"/>
              <a:t>?</a:t>
            </a:r>
            <a:endParaRPr lang="en-NZ" altLang="en-US" dirty="0" smtClean="0"/>
          </a:p>
        </p:txBody>
      </p:sp>
      <p:sp>
        <p:nvSpPr>
          <p:cNvPr id="24" name="Slide Number Placeholder 1"/>
          <p:cNvSpPr>
            <a:spLocks noGrp="1"/>
          </p:cNvSpPr>
          <p:nvPr>
            <p:ph type="sldNum" sz="quarter" idx="12"/>
          </p:nvPr>
        </p:nvSpPr>
        <p:spPr>
          <a:xfrm>
            <a:off x="6830888" y="6093296"/>
            <a:ext cx="2133600" cy="365125"/>
          </a:xfrm>
        </p:spPr>
        <p:txBody>
          <a:bodyPr/>
          <a:lstStyle/>
          <a:p>
            <a:fld id="{BD45EF9F-54F7-4402-A97A-79C448828F53}" type="slidenum">
              <a:rPr lang="en-NZ" smtClean="0">
                <a:solidFill>
                  <a:schemeClr val="bg1"/>
                </a:solidFill>
              </a:rPr>
              <a:t>13</a:t>
            </a:fld>
            <a:endParaRPr lang="en-NZ" dirty="0">
              <a:solidFill>
                <a:schemeClr val="bg1"/>
              </a:solidFill>
            </a:endParaRPr>
          </a:p>
        </p:txBody>
      </p:sp>
      <p:sp>
        <p:nvSpPr>
          <p:cNvPr id="6" name="Content Placeholder 2"/>
          <p:cNvSpPr>
            <a:spLocks noGrp="1"/>
          </p:cNvSpPr>
          <p:nvPr>
            <p:ph idx="1"/>
          </p:nvPr>
        </p:nvSpPr>
        <p:spPr>
          <a:xfrm>
            <a:off x="457200" y="1600200"/>
            <a:ext cx="8229600" cy="532655"/>
          </a:xfrm>
        </p:spPr>
        <p:txBody>
          <a:bodyPr>
            <a:normAutofit/>
          </a:bodyPr>
          <a:lstStyle/>
          <a:p>
            <a:r>
              <a:rPr lang="en-NZ" sz="2800" b="1" dirty="0" smtClean="0"/>
              <a:t>NO</a:t>
            </a:r>
            <a:endParaRPr lang="en-NZ" sz="2800" b="1" dirty="0"/>
          </a:p>
        </p:txBody>
      </p:sp>
      <p:graphicFrame>
        <p:nvGraphicFramePr>
          <p:cNvPr id="7" name="Chart 6"/>
          <p:cNvGraphicFramePr>
            <a:graphicFrameLocks/>
          </p:cNvGraphicFramePr>
          <p:nvPr>
            <p:extLst>
              <p:ext uri="{D42A27DB-BD31-4B8C-83A1-F6EECF244321}">
                <p14:modId xmlns:p14="http://schemas.microsoft.com/office/powerpoint/2010/main" val="1321017646"/>
              </p:ext>
            </p:extLst>
          </p:nvPr>
        </p:nvGraphicFramePr>
        <p:xfrm>
          <a:off x="611560" y="2132852"/>
          <a:ext cx="3960440" cy="381642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http://www.d-maps.com/m/oceania/nzelande/nzelande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84168" y="2196729"/>
            <a:ext cx="2305050" cy="3181350"/>
          </a:xfrm>
          <a:prstGeom prst="rect">
            <a:avLst/>
          </a:prstGeom>
        </p:spPr>
      </p:pic>
      <p:sp>
        <p:nvSpPr>
          <p:cNvPr id="10" name="Freeform 9"/>
          <p:cNvSpPr/>
          <p:nvPr/>
        </p:nvSpPr>
        <p:spPr>
          <a:xfrm>
            <a:off x="7563718" y="3203204"/>
            <a:ext cx="542925" cy="185738"/>
          </a:xfrm>
          <a:custGeom>
            <a:avLst/>
            <a:gdLst>
              <a:gd name="connsiteX0" fmla="*/ 543208 w 543208"/>
              <a:gd name="connsiteY0" fmla="*/ 110754 h 186237"/>
              <a:gd name="connsiteX1" fmla="*/ 497941 w 543208"/>
              <a:gd name="connsiteY1" fmla="*/ 92647 h 186237"/>
              <a:gd name="connsiteX2" fmla="*/ 470781 w 543208"/>
              <a:gd name="connsiteY2" fmla="*/ 83593 h 186237"/>
              <a:gd name="connsiteX3" fmla="*/ 452674 w 543208"/>
              <a:gd name="connsiteY3" fmla="*/ 56433 h 186237"/>
              <a:gd name="connsiteX4" fmla="*/ 425513 w 543208"/>
              <a:gd name="connsiteY4" fmla="*/ 38326 h 186237"/>
              <a:gd name="connsiteX5" fmla="*/ 353085 w 543208"/>
              <a:gd name="connsiteY5" fmla="*/ 65486 h 186237"/>
              <a:gd name="connsiteX6" fmla="*/ 298765 w 543208"/>
              <a:gd name="connsiteY6" fmla="*/ 83593 h 186237"/>
              <a:gd name="connsiteX7" fmla="*/ 271604 w 543208"/>
              <a:gd name="connsiteY7" fmla="*/ 92647 h 186237"/>
              <a:gd name="connsiteX8" fmla="*/ 244444 w 543208"/>
              <a:gd name="connsiteY8" fmla="*/ 101700 h 186237"/>
              <a:gd name="connsiteX9" fmla="*/ 208230 w 543208"/>
              <a:gd name="connsiteY9" fmla="*/ 128861 h 186237"/>
              <a:gd name="connsiteX10" fmla="*/ 181070 w 543208"/>
              <a:gd name="connsiteY10" fmla="*/ 137914 h 186237"/>
              <a:gd name="connsiteX11" fmla="*/ 153909 w 543208"/>
              <a:gd name="connsiteY11" fmla="*/ 165074 h 186237"/>
              <a:gd name="connsiteX12" fmla="*/ 126749 w 543208"/>
              <a:gd name="connsiteY12" fmla="*/ 183181 h 186237"/>
              <a:gd name="connsiteX13" fmla="*/ 153909 w 543208"/>
              <a:gd name="connsiteY13" fmla="*/ 174128 h 186237"/>
              <a:gd name="connsiteX14" fmla="*/ 144856 w 543208"/>
              <a:gd name="connsiteY14" fmla="*/ 146968 h 186237"/>
              <a:gd name="connsiteX15" fmla="*/ 126749 w 543208"/>
              <a:gd name="connsiteY15" fmla="*/ 174128 h 186237"/>
              <a:gd name="connsiteX16" fmla="*/ 153909 w 543208"/>
              <a:gd name="connsiteY16" fmla="*/ 165074 h 186237"/>
              <a:gd name="connsiteX17" fmla="*/ 144856 w 543208"/>
              <a:gd name="connsiteY17" fmla="*/ 47379 h 186237"/>
              <a:gd name="connsiteX18" fmla="*/ 135802 w 543208"/>
              <a:gd name="connsiteY18" fmla="*/ 2112 h 186237"/>
              <a:gd name="connsiteX19" fmla="*/ 108642 w 543208"/>
              <a:gd name="connsiteY19" fmla="*/ 11166 h 186237"/>
              <a:gd name="connsiteX20" fmla="*/ 54321 w 543208"/>
              <a:gd name="connsiteY20" fmla="*/ 47379 h 186237"/>
              <a:gd name="connsiteX21" fmla="*/ 27161 w 543208"/>
              <a:gd name="connsiteY21" fmla="*/ 65486 h 186237"/>
              <a:gd name="connsiteX22" fmla="*/ 0 w 543208"/>
              <a:gd name="connsiteY22" fmla="*/ 56433 h 1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208" h="186237">
                <a:moveTo>
                  <a:pt x="543208" y="110754"/>
                </a:moveTo>
                <a:cubicBezTo>
                  <a:pt x="528119" y="104718"/>
                  <a:pt x="513158" y="98353"/>
                  <a:pt x="497941" y="92647"/>
                </a:cubicBezTo>
                <a:cubicBezTo>
                  <a:pt x="489006" y="89296"/>
                  <a:pt x="478233" y="89555"/>
                  <a:pt x="470781" y="83593"/>
                </a:cubicBezTo>
                <a:cubicBezTo>
                  <a:pt x="462285" y="76796"/>
                  <a:pt x="460368" y="64127"/>
                  <a:pt x="452674" y="56433"/>
                </a:cubicBezTo>
                <a:cubicBezTo>
                  <a:pt x="444980" y="48739"/>
                  <a:pt x="434567" y="44362"/>
                  <a:pt x="425513" y="38326"/>
                </a:cubicBezTo>
                <a:cubicBezTo>
                  <a:pt x="347112" y="57925"/>
                  <a:pt x="431985" y="33926"/>
                  <a:pt x="353085" y="65486"/>
                </a:cubicBezTo>
                <a:cubicBezTo>
                  <a:pt x="335364" y="72574"/>
                  <a:pt x="316872" y="77557"/>
                  <a:pt x="298765" y="83593"/>
                </a:cubicBezTo>
                <a:lnTo>
                  <a:pt x="271604" y="92647"/>
                </a:lnTo>
                <a:lnTo>
                  <a:pt x="244444" y="101700"/>
                </a:lnTo>
                <a:cubicBezTo>
                  <a:pt x="232373" y="110754"/>
                  <a:pt x="221331" y="121375"/>
                  <a:pt x="208230" y="128861"/>
                </a:cubicBezTo>
                <a:cubicBezTo>
                  <a:pt x="199944" y="133596"/>
                  <a:pt x="189010" y="132621"/>
                  <a:pt x="181070" y="137914"/>
                </a:cubicBezTo>
                <a:cubicBezTo>
                  <a:pt x="170417" y="145016"/>
                  <a:pt x="163745" y="156877"/>
                  <a:pt x="153909" y="165074"/>
                </a:cubicBezTo>
                <a:cubicBezTo>
                  <a:pt x="145550" y="172040"/>
                  <a:pt x="126749" y="172300"/>
                  <a:pt x="126749" y="183181"/>
                </a:cubicBezTo>
                <a:cubicBezTo>
                  <a:pt x="126749" y="192724"/>
                  <a:pt x="144856" y="177146"/>
                  <a:pt x="153909" y="174128"/>
                </a:cubicBezTo>
                <a:cubicBezTo>
                  <a:pt x="150891" y="165075"/>
                  <a:pt x="154399" y="146968"/>
                  <a:pt x="144856" y="146968"/>
                </a:cubicBezTo>
                <a:cubicBezTo>
                  <a:pt x="133975" y="146968"/>
                  <a:pt x="121883" y="164396"/>
                  <a:pt x="126749" y="174128"/>
                </a:cubicBezTo>
                <a:cubicBezTo>
                  <a:pt x="131017" y="182664"/>
                  <a:pt x="144856" y="168092"/>
                  <a:pt x="153909" y="165074"/>
                </a:cubicBezTo>
                <a:cubicBezTo>
                  <a:pt x="150891" y="125842"/>
                  <a:pt x="149201" y="86486"/>
                  <a:pt x="144856" y="47379"/>
                </a:cubicBezTo>
                <a:cubicBezTo>
                  <a:pt x="143157" y="32085"/>
                  <a:pt x="146683" y="12993"/>
                  <a:pt x="135802" y="2112"/>
                </a:cubicBezTo>
                <a:cubicBezTo>
                  <a:pt x="129054" y="-4636"/>
                  <a:pt x="116984" y="6531"/>
                  <a:pt x="108642" y="11166"/>
                </a:cubicBezTo>
                <a:cubicBezTo>
                  <a:pt x="89619" y="21734"/>
                  <a:pt x="72428" y="35308"/>
                  <a:pt x="54321" y="47379"/>
                </a:cubicBezTo>
                <a:lnTo>
                  <a:pt x="27161" y="65486"/>
                </a:lnTo>
                <a:lnTo>
                  <a:pt x="0" y="5643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1" name="Freeform 10"/>
          <p:cNvSpPr/>
          <p:nvPr/>
        </p:nvSpPr>
        <p:spPr>
          <a:xfrm>
            <a:off x="7127155" y="3720729"/>
            <a:ext cx="346075" cy="407988"/>
          </a:xfrm>
          <a:custGeom>
            <a:avLst/>
            <a:gdLst>
              <a:gd name="connsiteX0" fmla="*/ 345225 w 345225"/>
              <a:gd name="connsiteY0" fmla="*/ 280657 h 407406"/>
              <a:gd name="connsiteX1" fmla="*/ 254690 w 345225"/>
              <a:gd name="connsiteY1" fmla="*/ 271604 h 407406"/>
              <a:gd name="connsiteX2" fmla="*/ 200369 w 345225"/>
              <a:gd name="connsiteY2" fmla="*/ 353085 h 407406"/>
              <a:gd name="connsiteX3" fmla="*/ 182262 w 345225"/>
              <a:gd name="connsiteY3" fmla="*/ 380245 h 407406"/>
              <a:gd name="connsiteX4" fmla="*/ 164155 w 345225"/>
              <a:gd name="connsiteY4" fmla="*/ 407406 h 407406"/>
              <a:gd name="connsiteX5" fmla="*/ 118888 w 345225"/>
              <a:gd name="connsiteY5" fmla="*/ 371192 h 407406"/>
              <a:gd name="connsiteX6" fmla="*/ 109835 w 345225"/>
              <a:gd name="connsiteY6" fmla="*/ 344031 h 407406"/>
              <a:gd name="connsiteX7" fmla="*/ 82674 w 345225"/>
              <a:gd name="connsiteY7" fmla="*/ 334978 h 407406"/>
              <a:gd name="connsiteX8" fmla="*/ 55514 w 345225"/>
              <a:gd name="connsiteY8" fmla="*/ 344031 h 407406"/>
              <a:gd name="connsiteX9" fmla="*/ 19300 w 345225"/>
              <a:gd name="connsiteY9" fmla="*/ 353085 h 407406"/>
              <a:gd name="connsiteX10" fmla="*/ 10246 w 345225"/>
              <a:gd name="connsiteY10" fmla="*/ 235390 h 407406"/>
              <a:gd name="connsiteX11" fmla="*/ 28353 w 345225"/>
              <a:gd name="connsiteY11" fmla="*/ 208229 h 407406"/>
              <a:gd name="connsiteX12" fmla="*/ 82674 w 345225"/>
              <a:gd name="connsiteY12" fmla="*/ 190122 h 407406"/>
              <a:gd name="connsiteX13" fmla="*/ 100781 w 345225"/>
              <a:gd name="connsiteY13" fmla="*/ 162962 h 407406"/>
              <a:gd name="connsiteX14" fmla="*/ 109835 w 345225"/>
              <a:gd name="connsiteY14" fmla="*/ 90534 h 407406"/>
              <a:gd name="connsiteX15" fmla="*/ 118888 w 345225"/>
              <a:gd name="connsiteY15" fmla="*/ 63374 h 407406"/>
              <a:gd name="connsiteX16" fmla="*/ 100781 w 345225"/>
              <a:gd name="connsiteY16" fmla="*/ 18107 h 407406"/>
              <a:gd name="connsiteX17" fmla="*/ 64567 w 345225"/>
              <a:gd name="connsiteY17" fmla="*/ 0 h 40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225" h="407406">
                <a:moveTo>
                  <a:pt x="345225" y="280657"/>
                </a:moveTo>
                <a:cubicBezTo>
                  <a:pt x="322522" y="273089"/>
                  <a:pt x="281112" y="248485"/>
                  <a:pt x="254690" y="271604"/>
                </a:cubicBezTo>
                <a:cubicBezTo>
                  <a:pt x="254685" y="271608"/>
                  <a:pt x="209424" y="339503"/>
                  <a:pt x="200369" y="353085"/>
                </a:cubicBezTo>
                <a:lnTo>
                  <a:pt x="182262" y="380245"/>
                </a:lnTo>
                <a:lnTo>
                  <a:pt x="164155" y="407406"/>
                </a:lnTo>
                <a:cubicBezTo>
                  <a:pt x="132831" y="396964"/>
                  <a:pt x="135268" y="403952"/>
                  <a:pt x="118888" y="371192"/>
                </a:cubicBezTo>
                <a:cubicBezTo>
                  <a:pt x="114620" y="362656"/>
                  <a:pt x="116583" y="350779"/>
                  <a:pt x="109835" y="344031"/>
                </a:cubicBezTo>
                <a:cubicBezTo>
                  <a:pt x="103087" y="337283"/>
                  <a:pt x="91728" y="337996"/>
                  <a:pt x="82674" y="334978"/>
                </a:cubicBezTo>
                <a:cubicBezTo>
                  <a:pt x="73621" y="337996"/>
                  <a:pt x="62262" y="337283"/>
                  <a:pt x="55514" y="344031"/>
                </a:cubicBezTo>
                <a:cubicBezTo>
                  <a:pt x="28026" y="371519"/>
                  <a:pt x="71495" y="387882"/>
                  <a:pt x="19300" y="353085"/>
                </a:cubicBezTo>
                <a:cubicBezTo>
                  <a:pt x="531" y="296778"/>
                  <a:pt x="-8310" y="297246"/>
                  <a:pt x="10246" y="235390"/>
                </a:cubicBezTo>
                <a:cubicBezTo>
                  <a:pt x="13373" y="224968"/>
                  <a:pt x="19126" y="213996"/>
                  <a:pt x="28353" y="208229"/>
                </a:cubicBezTo>
                <a:cubicBezTo>
                  <a:pt x="44538" y="198113"/>
                  <a:pt x="82674" y="190122"/>
                  <a:pt x="82674" y="190122"/>
                </a:cubicBezTo>
                <a:cubicBezTo>
                  <a:pt x="88710" y="181069"/>
                  <a:pt x="97918" y="173459"/>
                  <a:pt x="100781" y="162962"/>
                </a:cubicBezTo>
                <a:cubicBezTo>
                  <a:pt x="107183" y="139489"/>
                  <a:pt x="105483" y="114472"/>
                  <a:pt x="109835" y="90534"/>
                </a:cubicBezTo>
                <a:cubicBezTo>
                  <a:pt x="111542" y="81145"/>
                  <a:pt x="115870" y="72427"/>
                  <a:pt x="118888" y="63374"/>
                </a:cubicBezTo>
                <a:cubicBezTo>
                  <a:pt x="112852" y="48285"/>
                  <a:pt x="111357" y="30446"/>
                  <a:pt x="100781" y="18107"/>
                </a:cubicBezTo>
                <a:cubicBezTo>
                  <a:pt x="91998" y="7860"/>
                  <a:pt x="64567" y="0"/>
                  <a:pt x="6456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4" name="TextBox 13"/>
          <p:cNvSpPr txBox="1">
            <a:spLocks noChangeArrowheads="1"/>
          </p:cNvSpPr>
          <p:nvPr/>
        </p:nvSpPr>
        <p:spPr bwMode="auto">
          <a:xfrm>
            <a:off x="6906493" y="4558929"/>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5000"/>
              <a:buBlip>
                <a:blip r:embed="rId4"/>
              </a:buBli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75000"/>
              <a:buBlip>
                <a:blip r:embed="rId5"/>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Times" panose="02020603050405020304" pitchFamily="18" charset="0"/>
              <a:buChar char="•"/>
              <a:defRPr sz="2000">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15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9pPr>
          </a:lstStyle>
          <a:p>
            <a:pPr>
              <a:spcBef>
                <a:spcPct val="0"/>
              </a:spcBef>
              <a:buSzTx/>
              <a:buFontTx/>
              <a:buNone/>
            </a:pPr>
            <a:r>
              <a:rPr lang="en-NZ" altLang="en-US" sz="1800"/>
              <a:t>Southern</a:t>
            </a:r>
          </a:p>
        </p:txBody>
      </p:sp>
    </p:spTree>
    <p:extLst>
      <p:ext uri="{BB962C8B-B14F-4D97-AF65-F5344CB8AC3E}">
        <p14:creationId xmlns:p14="http://schemas.microsoft.com/office/powerpoint/2010/main" val="1962529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382000" cy="1143000"/>
          </a:xfrm>
        </p:spPr>
        <p:txBody>
          <a:bodyPr>
            <a:normAutofit fontScale="90000"/>
          </a:bodyPr>
          <a:lstStyle/>
          <a:p>
            <a:pPr algn="l"/>
            <a:r>
              <a:rPr lang="en-NZ" altLang="en-US" dirty="0" smtClean="0"/>
              <a:t>Is it a season of birth effect in disguise?</a:t>
            </a:r>
          </a:p>
        </p:txBody>
      </p:sp>
      <p:sp>
        <p:nvSpPr>
          <p:cNvPr id="17411" name="Content Placeholder 2"/>
          <p:cNvSpPr>
            <a:spLocks noGrp="1"/>
          </p:cNvSpPr>
          <p:nvPr>
            <p:ph idx="1"/>
          </p:nvPr>
        </p:nvSpPr>
        <p:spPr>
          <a:xfrm>
            <a:off x="558800" y="1524001"/>
            <a:ext cx="8280400" cy="608856"/>
          </a:xfrm>
        </p:spPr>
        <p:txBody>
          <a:bodyPr>
            <a:normAutofit/>
          </a:bodyPr>
          <a:lstStyle/>
          <a:p>
            <a:r>
              <a:rPr lang="en-NZ" altLang="en-US" sz="2800" dirty="0" smtClean="0"/>
              <a:t>Children more likely to be seen close to their birthday</a:t>
            </a:r>
          </a:p>
        </p:txBody>
      </p:sp>
      <p:graphicFrame>
        <p:nvGraphicFramePr>
          <p:cNvPr id="6" name="Chart 5"/>
          <p:cNvGraphicFramePr>
            <a:graphicFrameLocks/>
          </p:cNvGraphicFramePr>
          <p:nvPr>
            <p:extLst>
              <p:ext uri="{D42A27DB-BD31-4B8C-83A1-F6EECF244321}">
                <p14:modId xmlns:p14="http://schemas.microsoft.com/office/powerpoint/2010/main" val="2957521457"/>
              </p:ext>
            </p:extLst>
          </p:nvPr>
        </p:nvGraphicFramePr>
        <p:xfrm>
          <a:off x="611560" y="2204863"/>
          <a:ext cx="7920880" cy="388843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1"/>
          <p:cNvSpPr>
            <a:spLocks noGrp="1"/>
          </p:cNvSpPr>
          <p:nvPr>
            <p:ph type="sldNum" sz="quarter" idx="12"/>
          </p:nvPr>
        </p:nvSpPr>
        <p:spPr>
          <a:xfrm>
            <a:off x="6830888" y="6093296"/>
            <a:ext cx="2133600" cy="365125"/>
          </a:xfrm>
        </p:spPr>
        <p:txBody>
          <a:bodyPr/>
          <a:lstStyle/>
          <a:p>
            <a:fld id="{262E91C5-6D1E-4DFC-9DB0-07BE33CE2AE4}" type="slidenum">
              <a:rPr lang="en-NZ" smtClean="0">
                <a:solidFill>
                  <a:schemeClr val="bg1"/>
                </a:solidFill>
              </a:rPr>
              <a:t>14</a:t>
            </a:fld>
            <a:endParaRPr lang="en-NZ" dirty="0">
              <a:solidFill>
                <a:schemeClr val="bg1"/>
              </a:solidFill>
            </a:endParaRPr>
          </a:p>
        </p:txBody>
      </p:sp>
    </p:spTree>
    <p:extLst>
      <p:ext uri="{BB962C8B-B14F-4D97-AF65-F5344CB8AC3E}">
        <p14:creationId xmlns:p14="http://schemas.microsoft.com/office/powerpoint/2010/main" val="26716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382000" cy="1143000"/>
          </a:xfrm>
        </p:spPr>
        <p:txBody>
          <a:bodyPr>
            <a:normAutofit fontScale="90000"/>
          </a:bodyPr>
          <a:lstStyle/>
          <a:p>
            <a:pPr algn="l"/>
            <a:r>
              <a:rPr lang="en-NZ" altLang="en-US" dirty="0" smtClean="0"/>
              <a:t>Is it a season of birth effect in disguise?</a:t>
            </a:r>
          </a:p>
        </p:txBody>
      </p:sp>
      <p:sp>
        <p:nvSpPr>
          <p:cNvPr id="18435" name="Content Placeholder 2"/>
          <p:cNvSpPr>
            <a:spLocks noGrp="1"/>
          </p:cNvSpPr>
          <p:nvPr>
            <p:ph idx="1"/>
          </p:nvPr>
        </p:nvSpPr>
        <p:spPr>
          <a:xfrm>
            <a:off x="558800" y="1524000"/>
            <a:ext cx="8280400" cy="896888"/>
          </a:xfrm>
        </p:spPr>
        <p:txBody>
          <a:bodyPr>
            <a:noAutofit/>
          </a:bodyPr>
          <a:lstStyle/>
          <a:p>
            <a:r>
              <a:rPr lang="en-NZ" altLang="en-US" sz="2800" b="1" dirty="0" smtClean="0"/>
              <a:t>NO</a:t>
            </a:r>
            <a:r>
              <a:rPr lang="en-NZ" altLang="en-US" sz="2800" dirty="0" smtClean="0"/>
              <a:t>, in models adjusted for each other, gender, ethnicity, deprivation, rurality and time trends…</a:t>
            </a:r>
          </a:p>
        </p:txBody>
      </p:sp>
      <p:graphicFrame>
        <p:nvGraphicFramePr>
          <p:cNvPr id="2" name="Table 1"/>
          <p:cNvGraphicFramePr>
            <a:graphicFrameLocks noGrp="1"/>
          </p:cNvGraphicFramePr>
          <p:nvPr>
            <p:extLst>
              <p:ext uri="{D42A27DB-BD31-4B8C-83A1-F6EECF244321}">
                <p14:modId xmlns:p14="http://schemas.microsoft.com/office/powerpoint/2010/main" val="4147593923"/>
              </p:ext>
            </p:extLst>
          </p:nvPr>
        </p:nvGraphicFramePr>
        <p:xfrm>
          <a:off x="611560" y="2420888"/>
          <a:ext cx="7920879" cy="3565962"/>
        </p:xfrm>
        <a:graphic>
          <a:graphicData uri="http://schemas.openxmlformats.org/drawingml/2006/table">
            <a:tbl>
              <a:tblPr firstRow="1" bandRow="1">
                <a:tableStyleId>{C083E6E3-FA7D-4D7B-A595-EF9225AFEA82}</a:tableStyleId>
              </a:tblPr>
              <a:tblGrid>
                <a:gridCol w="2640293"/>
                <a:gridCol w="2640293"/>
                <a:gridCol w="2640293"/>
              </a:tblGrid>
              <a:tr h="575434">
                <a:tc>
                  <a:txBody>
                    <a:bodyPr/>
                    <a:lstStyle/>
                    <a:p>
                      <a:endParaRPr lang="en-NZ" sz="1800" dirty="0"/>
                    </a:p>
                  </a:txBody>
                  <a:tcPr marT="45709" marB="45709"/>
                </a:tc>
                <a:tc>
                  <a:txBody>
                    <a:bodyPr/>
                    <a:lstStyle/>
                    <a:p>
                      <a:pPr algn="ctr"/>
                      <a:r>
                        <a:rPr lang="en-NZ" sz="1800" dirty="0" smtClean="0"/>
                        <a:t>OVERWEIGHT</a:t>
                      </a:r>
                      <a:br>
                        <a:rPr lang="en-NZ" sz="1800" dirty="0" smtClean="0"/>
                      </a:br>
                      <a:r>
                        <a:rPr lang="en-NZ" sz="1800" dirty="0" smtClean="0"/>
                        <a:t>OR (95%</a:t>
                      </a:r>
                      <a:r>
                        <a:rPr lang="en-NZ" sz="1800" baseline="0" dirty="0" smtClean="0"/>
                        <a:t> CI)</a:t>
                      </a:r>
                      <a:endParaRPr lang="en-NZ" sz="1800" b="1" dirty="0">
                        <a:solidFill>
                          <a:schemeClr val="bg1"/>
                        </a:solidFill>
                      </a:endParaRPr>
                    </a:p>
                  </a:txBody>
                  <a:tcPr marT="45709" marB="4570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dirty="0" smtClean="0"/>
                        <a:t>OBESE</a:t>
                      </a:r>
                      <a:br>
                        <a:rPr lang="en-NZ" sz="1800" dirty="0" smtClean="0"/>
                      </a:br>
                      <a:r>
                        <a:rPr lang="en-NZ" sz="1800" dirty="0" smtClean="0"/>
                        <a:t>OR (95%</a:t>
                      </a:r>
                      <a:r>
                        <a:rPr lang="en-NZ" sz="1800" baseline="0" dirty="0" smtClean="0"/>
                        <a:t> CI)</a:t>
                      </a:r>
                      <a:endParaRPr lang="en-NZ" sz="1800" b="1" dirty="0" smtClean="0">
                        <a:solidFill>
                          <a:schemeClr val="bg1"/>
                        </a:solidFill>
                      </a:endParaRPr>
                    </a:p>
                  </a:txBody>
                  <a:tcPr marT="45709" marB="45709"/>
                </a:tc>
              </a:tr>
              <a:tr h="328811">
                <a:tc>
                  <a:txBody>
                    <a:bodyPr/>
                    <a:lstStyle/>
                    <a:p>
                      <a:r>
                        <a:rPr lang="en-NZ" sz="1800" dirty="0" smtClean="0"/>
                        <a:t>Season of measurement</a:t>
                      </a:r>
                      <a:endParaRPr lang="en-NZ" sz="1800" b="1" dirty="0"/>
                    </a:p>
                  </a:txBody>
                  <a:tcPr marT="45709" marB="45709"/>
                </a:tc>
                <a:tc>
                  <a:txBody>
                    <a:bodyPr/>
                    <a:lstStyle/>
                    <a:p>
                      <a:pPr algn="ctr"/>
                      <a:endParaRPr lang="en-NZ" sz="1800" dirty="0"/>
                    </a:p>
                  </a:txBody>
                  <a:tcPr marT="45709" marB="45709"/>
                </a:tc>
                <a:tc>
                  <a:txBody>
                    <a:bodyPr/>
                    <a:lstStyle/>
                    <a:p>
                      <a:pPr algn="ctr"/>
                      <a:endParaRPr lang="en-NZ" sz="1800" dirty="0"/>
                    </a:p>
                  </a:txBody>
                  <a:tcPr marT="45709" marB="45709"/>
                </a:tc>
              </a:tr>
              <a:tr h="328811">
                <a:tc>
                  <a:txBody>
                    <a:bodyPr/>
                    <a:lstStyle/>
                    <a:p>
                      <a:pPr marL="360363" indent="0"/>
                      <a:r>
                        <a:rPr lang="en-NZ" sz="1800" dirty="0" smtClean="0"/>
                        <a:t>Spring (v summer)</a:t>
                      </a:r>
                      <a:endParaRPr lang="en-NZ" sz="1800" dirty="0"/>
                    </a:p>
                  </a:txBody>
                  <a:tcPr marT="45709" marB="45709"/>
                </a:tc>
                <a:tc>
                  <a:txBody>
                    <a:bodyPr/>
                    <a:lstStyle/>
                    <a:p>
                      <a:pPr algn="ctr"/>
                      <a:r>
                        <a:rPr lang="en-NZ" sz="1800" dirty="0" smtClean="0"/>
                        <a:t>1.18 (1.15-1.20)</a:t>
                      </a:r>
                      <a:endParaRPr lang="en-NZ" sz="1800" dirty="0"/>
                    </a:p>
                  </a:txBody>
                  <a:tcPr marT="45709" marB="45709"/>
                </a:tc>
                <a:tc>
                  <a:txBody>
                    <a:bodyPr/>
                    <a:lstStyle/>
                    <a:p>
                      <a:pPr algn="ctr"/>
                      <a:r>
                        <a:rPr lang="en-NZ" sz="1800" dirty="0" smtClean="0"/>
                        <a:t>1.13 (1.10-1.16)</a:t>
                      </a:r>
                      <a:endParaRPr lang="en-NZ" sz="1800" dirty="0"/>
                    </a:p>
                  </a:txBody>
                  <a:tcPr marT="45709" marB="45709"/>
                </a:tc>
              </a:tr>
              <a:tr h="328811">
                <a:tc>
                  <a:txBody>
                    <a:bodyPr/>
                    <a:lstStyle/>
                    <a:p>
                      <a:pPr marL="360363" indent="0"/>
                      <a:r>
                        <a:rPr lang="en-NZ" sz="1800" dirty="0" smtClean="0"/>
                        <a:t>Autumn (v summer)</a:t>
                      </a:r>
                      <a:endParaRPr lang="en-NZ" sz="1800" dirty="0"/>
                    </a:p>
                  </a:txBody>
                  <a:tcPr marT="45709" marB="45709"/>
                </a:tc>
                <a:tc>
                  <a:txBody>
                    <a:bodyPr/>
                    <a:lstStyle/>
                    <a:p>
                      <a:pPr algn="ctr"/>
                      <a:r>
                        <a:rPr lang="en-NZ" sz="1800" dirty="0" smtClean="0"/>
                        <a:t>1.13 (1.10-1.15)</a:t>
                      </a:r>
                      <a:endParaRPr lang="en-NZ" sz="1800" dirty="0"/>
                    </a:p>
                  </a:txBody>
                  <a:tcPr marT="45709" marB="45709"/>
                </a:tc>
                <a:tc>
                  <a:txBody>
                    <a:bodyPr/>
                    <a:lstStyle/>
                    <a:p>
                      <a:pPr algn="ctr"/>
                      <a:r>
                        <a:rPr lang="en-NZ" sz="1800" dirty="0" smtClean="0"/>
                        <a:t>1.11</a:t>
                      </a:r>
                      <a:r>
                        <a:rPr lang="en-NZ" sz="1800" baseline="0" dirty="0" smtClean="0"/>
                        <a:t> (1.08-1.15)</a:t>
                      </a:r>
                      <a:endParaRPr lang="en-NZ" sz="1800" dirty="0"/>
                    </a:p>
                  </a:txBody>
                  <a:tcPr marT="45709" marB="45709"/>
                </a:tc>
              </a:tr>
              <a:tr h="328811">
                <a:tc>
                  <a:txBody>
                    <a:bodyPr/>
                    <a:lstStyle/>
                    <a:p>
                      <a:pPr marL="360363" indent="0"/>
                      <a:r>
                        <a:rPr lang="en-NZ" sz="1800" dirty="0" smtClean="0"/>
                        <a:t>Winter (v summer)</a:t>
                      </a:r>
                      <a:endParaRPr lang="en-NZ" sz="1800" dirty="0"/>
                    </a:p>
                  </a:txBody>
                  <a:tcPr marT="45709" marB="45709"/>
                </a:tc>
                <a:tc>
                  <a:txBody>
                    <a:bodyPr/>
                    <a:lstStyle/>
                    <a:p>
                      <a:pPr algn="ctr"/>
                      <a:r>
                        <a:rPr lang="en-NZ" sz="1800" dirty="0" smtClean="0"/>
                        <a:t>1.28 (1.25-1.31)</a:t>
                      </a:r>
                      <a:endParaRPr lang="en-NZ" sz="1800" dirty="0"/>
                    </a:p>
                  </a:txBody>
                  <a:tcPr marT="45709" marB="45709"/>
                </a:tc>
                <a:tc>
                  <a:txBody>
                    <a:bodyPr/>
                    <a:lstStyle/>
                    <a:p>
                      <a:pPr algn="ctr"/>
                      <a:r>
                        <a:rPr lang="en-NZ" sz="1800" dirty="0" smtClean="0"/>
                        <a:t>1.23 (1.19-1.26)</a:t>
                      </a:r>
                      <a:endParaRPr lang="en-NZ" sz="1800" dirty="0"/>
                    </a:p>
                  </a:txBody>
                  <a:tcPr marT="45709" marB="45709"/>
                </a:tc>
              </a:tr>
              <a:tr h="328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smtClean="0"/>
                        <a:t>Season of</a:t>
                      </a:r>
                      <a:r>
                        <a:rPr lang="en-NZ" sz="1800" baseline="0" dirty="0" smtClean="0"/>
                        <a:t> birth</a:t>
                      </a:r>
                      <a:endParaRPr lang="en-NZ" sz="1800" b="1" dirty="0" smtClean="0"/>
                    </a:p>
                  </a:txBody>
                  <a:tcPr marT="45709" marB="45709"/>
                </a:tc>
                <a:tc>
                  <a:txBody>
                    <a:bodyPr/>
                    <a:lstStyle/>
                    <a:p>
                      <a:pPr algn="ctr"/>
                      <a:endParaRPr lang="en-NZ" sz="1800"/>
                    </a:p>
                  </a:txBody>
                  <a:tcPr marT="45709" marB="45709"/>
                </a:tc>
                <a:tc>
                  <a:txBody>
                    <a:bodyPr/>
                    <a:lstStyle/>
                    <a:p>
                      <a:pPr algn="ctr"/>
                      <a:endParaRPr lang="en-NZ" sz="1800"/>
                    </a:p>
                  </a:txBody>
                  <a:tcPr marT="45709" marB="45709"/>
                </a:tc>
              </a:tr>
              <a:tr h="328811">
                <a:tc>
                  <a:txBody>
                    <a:bodyPr/>
                    <a:lstStyle/>
                    <a:p>
                      <a:pPr marL="360363" indent="0"/>
                      <a:r>
                        <a:rPr lang="en-NZ" sz="1800" dirty="0" smtClean="0"/>
                        <a:t>Spring (v summer)</a:t>
                      </a:r>
                      <a:endParaRPr lang="en-NZ" sz="1800" dirty="0"/>
                    </a:p>
                  </a:txBody>
                  <a:tcPr marT="45709" marB="45709"/>
                </a:tc>
                <a:tc>
                  <a:txBody>
                    <a:bodyPr/>
                    <a:lstStyle/>
                    <a:p>
                      <a:pPr algn="ctr"/>
                      <a:r>
                        <a:rPr lang="en-NZ" sz="1800" dirty="0" smtClean="0"/>
                        <a:t>0.99 (0.97-1.01)</a:t>
                      </a:r>
                      <a:endParaRPr lang="en-NZ" sz="1800" dirty="0"/>
                    </a:p>
                  </a:txBody>
                  <a:tcPr marT="45709" marB="45709"/>
                </a:tc>
                <a:tc>
                  <a:txBody>
                    <a:bodyPr/>
                    <a:lstStyle/>
                    <a:p>
                      <a:pPr algn="ctr"/>
                      <a:r>
                        <a:rPr lang="en-NZ" sz="1800" dirty="0" smtClean="0"/>
                        <a:t>1.00 (0.97-1.03)</a:t>
                      </a:r>
                      <a:endParaRPr lang="en-NZ" sz="1800" dirty="0"/>
                    </a:p>
                  </a:txBody>
                  <a:tcPr marT="45709" marB="45709"/>
                </a:tc>
              </a:tr>
              <a:tr h="328811">
                <a:tc>
                  <a:txBody>
                    <a:bodyPr/>
                    <a:lstStyle/>
                    <a:p>
                      <a:pPr marL="360363" indent="0"/>
                      <a:r>
                        <a:rPr lang="en-NZ" sz="1800" dirty="0" smtClean="0"/>
                        <a:t>Autumn (v summer)</a:t>
                      </a:r>
                      <a:endParaRPr lang="en-NZ" sz="1800" dirty="0"/>
                    </a:p>
                  </a:txBody>
                  <a:tcPr marT="45709" marB="45709"/>
                </a:tc>
                <a:tc>
                  <a:txBody>
                    <a:bodyPr/>
                    <a:lstStyle/>
                    <a:p>
                      <a:pPr algn="ctr"/>
                      <a:r>
                        <a:rPr lang="en-NZ" sz="1800" dirty="0" smtClean="0"/>
                        <a:t>1.04 (1.02-1.07)</a:t>
                      </a:r>
                      <a:endParaRPr lang="en-NZ" sz="1800" dirty="0"/>
                    </a:p>
                  </a:txBody>
                  <a:tcPr marT="45709" marB="45709"/>
                </a:tc>
                <a:tc>
                  <a:txBody>
                    <a:bodyPr/>
                    <a:lstStyle/>
                    <a:p>
                      <a:pPr algn="ctr"/>
                      <a:r>
                        <a:rPr lang="en-NZ" sz="1800" dirty="0" smtClean="0"/>
                        <a:t>1.04 (1.01-1.07)</a:t>
                      </a:r>
                      <a:endParaRPr lang="en-NZ" sz="1800" dirty="0"/>
                    </a:p>
                  </a:txBody>
                  <a:tcPr marT="45709" marB="45709"/>
                </a:tc>
              </a:tr>
              <a:tr h="328811">
                <a:tc>
                  <a:txBody>
                    <a:bodyPr/>
                    <a:lstStyle/>
                    <a:p>
                      <a:pPr marL="360363" indent="0"/>
                      <a:r>
                        <a:rPr lang="en-NZ" sz="1800" dirty="0" smtClean="0"/>
                        <a:t>Winter (v summer)</a:t>
                      </a:r>
                      <a:endParaRPr lang="en-NZ" sz="1800" dirty="0"/>
                    </a:p>
                  </a:txBody>
                  <a:tcPr marT="45709" marB="45709"/>
                </a:tc>
                <a:tc>
                  <a:txBody>
                    <a:bodyPr/>
                    <a:lstStyle/>
                    <a:p>
                      <a:pPr algn="ctr"/>
                      <a:r>
                        <a:rPr lang="en-NZ" sz="1800" dirty="0" smtClean="0"/>
                        <a:t>1.00 (0.98-1.02)</a:t>
                      </a:r>
                      <a:endParaRPr lang="en-NZ" sz="1800" dirty="0"/>
                    </a:p>
                  </a:txBody>
                  <a:tcPr marT="45709" marB="45709"/>
                </a:tc>
                <a:tc>
                  <a:txBody>
                    <a:bodyPr/>
                    <a:lstStyle/>
                    <a:p>
                      <a:pPr algn="ctr"/>
                      <a:r>
                        <a:rPr lang="en-NZ" sz="1800" dirty="0" smtClean="0"/>
                        <a:t>1.01 (0.98-1.04)</a:t>
                      </a:r>
                      <a:endParaRPr lang="en-NZ" sz="1800" dirty="0"/>
                    </a:p>
                  </a:txBody>
                  <a:tcPr marT="45709" marB="45709"/>
                </a:tc>
              </a:tr>
            </a:tbl>
          </a:graphicData>
        </a:graphic>
      </p:graphicFrame>
      <p:sp>
        <p:nvSpPr>
          <p:cNvPr id="6" name="Slide Number Placeholder 1"/>
          <p:cNvSpPr>
            <a:spLocks noGrp="1"/>
          </p:cNvSpPr>
          <p:nvPr>
            <p:ph type="sldNum" sz="quarter" idx="12"/>
          </p:nvPr>
        </p:nvSpPr>
        <p:spPr>
          <a:xfrm>
            <a:off x="6830888" y="6093296"/>
            <a:ext cx="2133600" cy="365125"/>
          </a:xfrm>
        </p:spPr>
        <p:txBody>
          <a:bodyPr/>
          <a:lstStyle/>
          <a:p>
            <a:fld id="{6184D3C4-AFD0-4F9C-BA6C-54E07E7B9E9F}" type="slidenum">
              <a:rPr lang="en-NZ" smtClean="0">
                <a:solidFill>
                  <a:schemeClr val="bg1"/>
                </a:solidFill>
              </a:rPr>
              <a:t>15</a:t>
            </a:fld>
            <a:endParaRPr lang="en-NZ" dirty="0">
              <a:solidFill>
                <a:schemeClr val="bg1"/>
              </a:solidFill>
            </a:endParaRPr>
          </a:p>
        </p:txBody>
      </p:sp>
    </p:spTree>
    <p:extLst>
      <p:ext uri="{BB962C8B-B14F-4D97-AF65-F5344CB8AC3E}">
        <p14:creationId xmlns:p14="http://schemas.microsoft.com/office/powerpoint/2010/main" val="3412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a:r>
              <a:rPr lang="en-NZ" altLang="en-US" dirty="0" smtClean="0"/>
              <a:t>What does the literature say?</a:t>
            </a:r>
          </a:p>
        </p:txBody>
      </p:sp>
      <p:sp>
        <p:nvSpPr>
          <p:cNvPr id="19459" name="Content Placeholder 2"/>
          <p:cNvSpPr>
            <a:spLocks noGrp="1"/>
          </p:cNvSpPr>
          <p:nvPr>
            <p:ph idx="1"/>
          </p:nvPr>
        </p:nvSpPr>
        <p:spPr>
          <a:xfrm>
            <a:off x="558800" y="1524000"/>
            <a:ext cx="8280400" cy="4832349"/>
          </a:xfrm>
        </p:spPr>
        <p:txBody>
          <a:bodyPr>
            <a:normAutofit/>
          </a:bodyPr>
          <a:lstStyle/>
          <a:p>
            <a:r>
              <a:rPr lang="en-NZ" altLang="en-US" sz="2800" dirty="0" smtClean="0"/>
              <a:t>Few(</a:t>
            </a:r>
            <a:r>
              <a:rPr lang="en-NZ" altLang="en-US" sz="2800" dirty="0" err="1" smtClean="0"/>
              <a:t>er</a:t>
            </a:r>
            <a:r>
              <a:rPr lang="en-NZ" altLang="en-US" sz="2800" dirty="0" smtClean="0"/>
              <a:t>) investigations at </a:t>
            </a:r>
            <a:r>
              <a:rPr lang="en-NZ" altLang="en-US" sz="2800" u="sng" dirty="0" smtClean="0"/>
              <a:t>preschool age</a:t>
            </a:r>
          </a:p>
          <a:p>
            <a:pPr lvl="1"/>
            <a:r>
              <a:rPr lang="en-NZ" altLang="en-US" sz="2400" dirty="0" smtClean="0"/>
              <a:t>Chilean study </a:t>
            </a:r>
            <a:r>
              <a:rPr lang="en-NZ" altLang="en-US" sz="2400" dirty="0"/>
              <a:t>(</a:t>
            </a:r>
            <a:r>
              <a:rPr lang="en-NZ" altLang="en-US" sz="2400" dirty="0" err="1"/>
              <a:t>Stanojevic</a:t>
            </a:r>
            <a:r>
              <a:rPr lang="en-NZ" altLang="en-US" sz="2400" dirty="0"/>
              <a:t> et al., 2008</a:t>
            </a:r>
            <a:r>
              <a:rPr lang="en-NZ" altLang="en-US" sz="2400" dirty="0" smtClean="0"/>
              <a:t>) showed obesity higher in </a:t>
            </a:r>
            <a:r>
              <a:rPr lang="en-NZ" altLang="en-US" sz="2400" u="sng" dirty="0" smtClean="0"/>
              <a:t>winter/spring </a:t>
            </a:r>
          </a:p>
          <a:p>
            <a:pPr lvl="1"/>
            <a:r>
              <a:rPr lang="en-NZ" altLang="en-US" sz="2400" dirty="0" smtClean="0"/>
              <a:t>Suggestion due to increased energy intake and less energy expenditure</a:t>
            </a:r>
          </a:p>
          <a:p>
            <a:pPr lvl="2"/>
            <a:r>
              <a:rPr lang="en-NZ" altLang="en-US" sz="2000" dirty="0"/>
              <a:t>Vietnamese study (Huong et al., 2014)  showed greatest </a:t>
            </a:r>
            <a:r>
              <a:rPr lang="en-NZ" altLang="en-US" sz="2000" u="sng" dirty="0"/>
              <a:t>underweight</a:t>
            </a:r>
            <a:r>
              <a:rPr lang="en-NZ" altLang="en-US" sz="2000" dirty="0"/>
              <a:t> and lowest energy intake in summer</a:t>
            </a:r>
          </a:p>
          <a:p>
            <a:pPr lvl="2"/>
            <a:r>
              <a:rPr lang="en-NZ" altLang="en-US" sz="2000" dirty="0" smtClean="0"/>
              <a:t>…But FLAME study (Dunedin; Taylor et al., 2008) showed no seasonal differences in physical activity in 4 and 5 year olds (effects at age 3, though: summer/ winter BOTH higher than spring)</a:t>
            </a:r>
          </a:p>
          <a:p>
            <a:pPr lvl="2"/>
            <a:r>
              <a:rPr lang="en-NZ" altLang="en-US" sz="2000" dirty="0" smtClean="0"/>
              <a:t>However, may be </a:t>
            </a:r>
            <a:r>
              <a:rPr lang="en-NZ" altLang="en-US" sz="2000" dirty="0"/>
              <a:t>more sedentary </a:t>
            </a:r>
            <a:r>
              <a:rPr lang="en-NZ" altLang="en-US" sz="2000" dirty="0" smtClean="0"/>
              <a:t>and less time outside, </a:t>
            </a:r>
            <a:r>
              <a:rPr lang="en-NZ" altLang="en-US" sz="2000" dirty="0"/>
              <a:t>less walking </a:t>
            </a:r>
            <a:r>
              <a:rPr lang="en-NZ" altLang="en-US" sz="2000" dirty="0" smtClean="0"/>
              <a:t>around, etc.</a:t>
            </a:r>
          </a:p>
          <a:p>
            <a:pPr lvl="2"/>
            <a:endParaRPr lang="en-NZ" altLang="en-US" sz="2000" dirty="0" smtClean="0"/>
          </a:p>
        </p:txBody>
      </p:sp>
      <p:sp>
        <p:nvSpPr>
          <p:cNvPr id="5" name="Slide Number Placeholder 1"/>
          <p:cNvSpPr>
            <a:spLocks noGrp="1"/>
          </p:cNvSpPr>
          <p:nvPr>
            <p:ph type="sldNum" sz="quarter" idx="12"/>
          </p:nvPr>
        </p:nvSpPr>
        <p:spPr>
          <a:xfrm>
            <a:off x="6830888" y="6093296"/>
            <a:ext cx="2133600" cy="365125"/>
          </a:xfrm>
        </p:spPr>
        <p:txBody>
          <a:bodyPr/>
          <a:lstStyle/>
          <a:p>
            <a:fld id="{C4C48FCA-6067-46CF-A50A-9E44AAF29195}" type="slidenum">
              <a:rPr lang="en-NZ" smtClean="0">
                <a:solidFill>
                  <a:schemeClr val="bg1"/>
                </a:solidFill>
              </a:rPr>
              <a:t>16</a:t>
            </a:fld>
            <a:endParaRPr lang="en-NZ" dirty="0">
              <a:solidFill>
                <a:schemeClr val="bg1"/>
              </a:solidFill>
            </a:endParaRPr>
          </a:p>
        </p:txBody>
      </p:sp>
    </p:spTree>
    <p:extLst>
      <p:ext uri="{BB962C8B-B14F-4D97-AF65-F5344CB8AC3E}">
        <p14:creationId xmlns:p14="http://schemas.microsoft.com/office/powerpoint/2010/main" val="17678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a:r>
              <a:rPr lang="en-NZ" altLang="en-US" dirty="0" smtClean="0"/>
              <a:t>What does the literature say?</a:t>
            </a:r>
          </a:p>
        </p:txBody>
      </p:sp>
      <p:sp>
        <p:nvSpPr>
          <p:cNvPr id="20483" name="Content Placeholder 2"/>
          <p:cNvSpPr>
            <a:spLocks noGrp="1"/>
          </p:cNvSpPr>
          <p:nvPr>
            <p:ph idx="1"/>
          </p:nvPr>
        </p:nvSpPr>
        <p:spPr>
          <a:xfrm>
            <a:off x="558800" y="1524000"/>
            <a:ext cx="8280400" cy="5191125"/>
          </a:xfrm>
        </p:spPr>
        <p:txBody>
          <a:bodyPr/>
          <a:lstStyle/>
          <a:p>
            <a:r>
              <a:rPr lang="en-NZ" altLang="en-US" sz="3000" dirty="0"/>
              <a:t>More studies at </a:t>
            </a:r>
            <a:r>
              <a:rPr lang="en-NZ" altLang="en-US" sz="3000" u="sng" dirty="0"/>
              <a:t>school age</a:t>
            </a:r>
          </a:p>
          <a:p>
            <a:pPr lvl="1"/>
            <a:r>
              <a:rPr lang="en-NZ" altLang="en-US" sz="2600" dirty="0"/>
              <a:t>Most show obesity higher in </a:t>
            </a:r>
            <a:r>
              <a:rPr lang="en-NZ" altLang="en-US" sz="2600" u="sng" dirty="0"/>
              <a:t>summer</a:t>
            </a:r>
            <a:r>
              <a:rPr lang="en-NZ" altLang="en-US" sz="2600" dirty="0"/>
              <a:t> than </a:t>
            </a:r>
            <a:r>
              <a:rPr lang="en-NZ" altLang="en-US" sz="2600" u="sng" dirty="0"/>
              <a:t>winter</a:t>
            </a:r>
          </a:p>
          <a:p>
            <a:pPr lvl="2"/>
            <a:r>
              <a:rPr lang="en-NZ" altLang="en-US" sz="2200" dirty="0"/>
              <a:t>Suggestion that school is </a:t>
            </a:r>
            <a:r>
              <a:rPr lang="en-NZ" altLang="en-US" sz="2200" u="sng" dirty="0"/>
              <a:t>protective</a:t>
            </a:r>
            <a:r>
              <a:rPr lang="en-NZ" altLang="en-US" sz="2200" dirty="0"/>
              <a:t> (organised physical activity during school year but not in summer)</a:t>
            </a:r>
          </a:p>
          <a:p>
            <a:pPr lvl="2"/>
            <a:r>
              <a:rPr lang="en-NZ" altLang="en-US" sz="2200" dirty="0"/>
              <a:t>…But two Japanese studies showed most children increased weight in winter and lost in summer, </a:t>
            </a:r>
            <a:r>
              <a:rPr lang="en-NZ" altLang="en-US" sz="2200" u="sng" dirty="0"/>
              <a:t>except</a:t>
            </a:r>
            <a:r>
              <a:rPr lang="en-NZ" altLang="en-US" sz="2200" dirty="0"/>
              <a:t> obese </a:t>
            </a:r>
            <a:r>
              <a:rPr lang="en-NZ" altLang="en-US" sz="2200" dirty="0" smtClean="0"/>
              <a:t>children (Tobe at al., 1994; Kobayashi &amp; Kobayashi, 2006).</a:t>
            </a:r>
            <a:endParaRPr lang="en-NZ" altLang="en-US" sz="1800" u="sng" dirty="0"/>
          </a:p>
          <a:p>
            <a:r>
              <a:rPr lang="en-NZ" altLang="en-US" sz="2800" dirty="0" smtClean="0"/>
              <a:t>Evidence from UK that physical activity in children declines with increasing rainfall</a:t>
            </a:r>
          </a:p>
          <a:p>
            <a:pPr lvl="1"/>
            <a:r>
              <a:rPr lang="en-NZ" altLang="en-US" sz="2400" dirty="0" smtClean="0"/>
              <a:t>No evidence for a regional effect using current data, but investigating rainfall and other climatic factors</a:t>
            </a:r>
          </a:p>
        </p:txBody>
      </p:sp>
      <p:sp>
        <p:nvSpPr>
          <p:cNvPr id="5" name="Slide Number Placeholder 1"/>
          <p:cNvSpPr>
            <a:spLocks noGrp="1"/>
          </p:cNvSpPr>
          <p:nvPr>
            <p:ph type="sldNum" sz="quarter" idx="12"/>
          </p:nvPr>
        </p:nvSpPr>
        <p:spPr>
          <a:xfrm>
            <a:off x="6830888" y="6093296"/>
            <a:ext cx="2133600" cy="365125"/>
          </a:xfrm>
        </p:spPr>
        <p:txBody>
          <a:bodyPr/>
          <a:lstStyle/>
          <a:p>
            <a:fld id="{E64404A4-9C0F-420A-BFAB-ACA4A94DBCE4}" type="slidenum">
              <a:rPr lang="en-NZ" smtClean="0">
                <a:solidFill>
                  <a:schemeClr val="bg1"/>
                </a:solidFill>
              </a:rPr>
              <a:t>17</a:t>
            </a:fld>
            <a:endParaRPr lang="en-NZ" dirty="0">
              <a:solidFill>
                <a:schemeClr val="bg1"/>
              </a:solidFill>
            </a:endParaRPr>
          </a:p>
        </p:txBody>
      </p:sp>
    </p:spTree>
    <p:extLst>
      <p:ext uri="{BB962C8B-B14F-4D97-AF65-F5344CB8AC3E}">
        <p14:creationId xmlns:p14="http://schemas.microsoft.com/office/powerpoint/2010/main" val="1876273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l"/>
            <a:r>
              <a:rPr lang="en-NZ" altLang="en-US" dirty="0" smtClean="0"/>
              <a:t>Other suggestions</a:t>
            </a:r>
          </a:p>
        </p:txBody>
      </p:sp>
      <p:sp>
        <p:nvSpPr>
          <p:cNvPr id="21507" name="Content Placeholder 2"/>
          <p:cNvSpPr>
            <a:spLocks noGrp="1"/>
          </p:cNvSpPr>
          <p:nvPr>
            <p:ph idx="1"/>
          </p:nvPr>
        </p:nvSpPr>
        <p:spPr>
          <a:xfrm>
            <a:off x="558800" y="1524000"/>
            <a:ext cx="8280400" cy="5191125"/>
          </a:xfrm>
        </p:spPr>
        <p:txBody>
          <a:bodyPr>
            <a:noAutofit/>
          </a:bodyPr>
          <a:lstStyle/>
          <a:p>
            <a:pPr marL="0" indent="0">
              <a:buNone/>
            </a:pPr>
            <a:r>
              <a:rPr lang="en-NZ" sz="2400" b="1" dirty="0" err="1" smtClean="0"/>
              <a:t>Marewa</a:t>
            </a:r>
            <a:r>
              <a:rPr lang="en-NZ" sz="2400" b="1" dirty="0" smtClean="0"/>
              <a:t> Glover:</a:t>
            </a:r>
          </a:p>
          <a:p>
            <a:pPr marL="0" indent="0">
              <a:buNone/>
            </a:pPr>
            <a:r>
              <a:rPr lang="en-NZ" sz="2300" dirty="0" smtClean="0"/>
              <a:t>I </a:t>
            </a:r>
            <a:r>
              <a:rPr lang="en-NZ" sz="2300" dirty="0"/>
              <a:t>put this to my focus group of Māori parents (urban N=7) last week. They were all like duh of course! Reasons given were – spending more time indoors, changing what’s eaten in winter e.g. stews, less time at the park – it’s too cold / rain. BUT one contributor we didn’t have was that they avoid taking their kids to places that had “too many germs” – hence they avoid taking their kids to swimming (if they can even afford that). I asked about indoor recreational facilities like Chipmunks – No! Too many germs. This also makes them wary of taking kids to things that will bring their children into contact with lots of other children. One reason they need to do this is because if one of their children contracts cold/flu it’ll go through the whole household (they had 2-4 kids</a:t>
            </a:r>
            <a:r>
              <a:rPr lang="en-NZ" sz="2300" dirty="0" smtClean="0"/>
              <a:t>).</a:t>
            </a:r>
            <a:endParaRPr lang="en-NZ" sz="2300" dirty="0"/>
          </a:p>
        </p:txBody>
      </p:sp>
      <p:sp>
        <p:nvSpPr>
          <p:cNvPr id="5" name="Slide Number Placeholder 1"/>
          <p:cNvSpPr>
            <a:spLocks noGrp="1"/>
          </p:cNvSpPr>
          <p:nvPr>
            <p:ph type="sldNum" sz="quarter" idx="12"/>
          </p:nvPr>
        </p:nvSpPr>
        <p:spPr>
          <a:xfrm>
            <a:off x="6830888" y="6093296"/>
            <a:ext cx="2133600" cy="365125"/>
          </a:xfrm>
        </p:spPr>
        <p:txBody>
          <a:bodyPr/>
          <a:lstStyle/>
          <a:p>
            <a:fld id="{BBE70DB4-3C24-4431-9979-660DFB6D68BF}" type="slidenum">
              <a:rPr lang="en-NZ" smtClean="0">
                <a:solidFill>
                  <a:schemeClr val="bg1"/>
                </a:solidFill>
              </a:rPr>
              <a:t>18</a:t>
            </a:fld>
            <a:endParaRPr lang="en-NZ" dirty="0">
              <a:solidFill>
                <a:schemeClr val="bg1"/>
              </a:solidFill>
            </a:endParaRPr>
          </a:p>
        </p:txBody>
      </p:sp>
    </p:spTree>
    <p:extLst>
      <p:ext uri="{BB962C8B-B14F-4D97-AF65-F5344CB8AC3E}">
        <p14:creationId xmlns:p14="http://schemas.microsoft.com/office/powerpoint/2010/main" val="495261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NZ" altLang="en-US" dirty="0" smtClean="0"/>
              <a:t>What are the implications?</a:t>
            </a:r>
          </a:p>
        </p:txBody>
      </p:sp>
      <p:sp>
        <p:nvSpPr>
          <p:cNvPr id="3" name="Content Placeholder 2"/>
          <p:cNvSpPr>
            <a:spLocks noGrp="1"/>
          </p:cNvSpPr>
          <p:nvPr>
            <p:ph idx="1"/>
          </p:nvPr>
        </p:nvSpPr>
        <p:spPr>
          <a:xfrm>
            <a:off x="558800" y="1524000"/>
            <a:ext cx="8280400" cy="5191125"/>
          </a:xfrm>
        </p:spPr>
        <p:txBody>
          <a:bodyPr/>
          <a:lstStyle/>
          <a:p>
            <a:pPr>
              <a:defRPr/>
            </a:pPr>
            <a:r>
              <a:rPr lang="en-NZ" sz="2800" dirty="0" smtClean="0"/>
              <a:t>Lack of awareness of seasonal effects could lead to an increase in referrals/treatment during winter compared to summer.</a:t>
            </a:r>
          </a:p>
          <a:p>
            <a:pPr lvl="1">
              <a:defRPr/>
            </a:pPr>
            <a:r>
              <a:rPr lang="en-NZ" sz="2400" dirty="0" smtClean="0"/>
              <a:t>Practitioners need to be aware</a:t>
            </a:r>
          </a:p>
          <a:p>
            <a:pPr lvl="1">
              <a:defRPr/>
            </a:pPr>
            <a:r>
              <a:rPr lang="en-NZ" sz="2400" dirty="0"/>
              <a:t>…The B4School Check </a:t>
            </a:r>
            <a:r>
              <a:rPr lang="en-NZ" sz="2400" u="sng" dirty="0"/>
              <a:t>IS USED </a:t>
            </a:r>
            <a:r>
              <a:rPr lang="en-NZ" sz="2400" dirty="0"/>
              <a:t>as a screen for referrals for obesity (and other issues)</a:t>
            </a:r>
          </a:p>
          <a:p>
            <a:pPr lvl="1">
              <a:defRPr/>
            </a:pPr>
            <a:endParaRPr lang="en-NZ" sz="2400" dirty="0" smtClean="0"/>
          </a:p>
          <a:p>
            <a:pPr>
              <a:defRPr/>
            </a:pPr>
            <a:endParaRPr lang="en-NZ" dirty="0"/>
          </a:p>
          <a:p>
            <a:pPr marL="0" indent="0">
              <a:buFontTx/>
              <a:buNone/>
              <a:defRPr/>
            </a:pPr>
            <a:endParaRPr lang="en-NZ" dirty="0" smtClean="0"/>
          </a:p>
        </p:txBody>
      </p:sp>
      <p:sp>
        <p:nvSpPr>
          <p:cNvPr id="5" name="Slide Number Placeholder 1"/>
          <p:cNvSpPr>
            <a:spLocks noGrp="1"/>
          </p:cNvSpPr>
          <p:nvPr>
            <p:ph type="sldNum" sz="quarter" idx="12"/>
          </p:nvPr>
        </p:nvSpPr>
        <p:spPr>
          <a:xfrm>
            <a:off x="6830888" y="6093296"/>
            <a:ext cx="2133600" cy="365125"/>
          </a:xfrm>
        </p:spPr>
        <p:txBody>
          <a:bodyPr/>
          <a:lstStyle/>
          <a:p>
            <a:fld id="{F8678A1C-603D-4AAE-B97B-770295B7A8CC}" type="slidenum">
              <a:rPr lang="en-NZ" smtClean="0">
                <a:solidFill>
                  <a:schemeClr val="bg1"/>
                </a:solidFill>
              </a:rPr>
              <a:t>19</a:t>
            </a:fld>
            <a:endParaRPr lang="en-NZ" dirty="0">
              <a:solidFill>
                <a:schemeClr val="bg1"/>
              </a:solidFill>
            </a:endParaRPr>
          </a:p>
        </p:txBody>
      </p:sp>
    </p:spTree>
    <p:extLst>
      <p:ext uri="{BB962C8B-B14F-4D97-AF65-F5344CB8AC3E}">
        <p14:creationId xmlns:p14="http://schemas.microsoft.com/office/powerpoint/2010/main" val="93065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NZ" altLang="en-US" dirty="0" smtClean="0"/>
              <a:t>Disclaimer</a:t>
            </a:r>
          </a:p>
        </p:txBody>
      </p:sp>
      <p:sp>
        <p:nvSpPr>
          <p:cNvPr id="2" name="Slide Number Placeholder 1"/>
          <p:cNvSpPr>
            <a:spLocks noGrp="1"/>
          </p:cNvSpPr>
          <p:nvPr>
            <p:ph type="sldNum" sz="quarter" idx="12"/>
          </p:nvPr>
        </p:nvSpPr>
        <p:spPr>
          <a:xfrm>
            <a:off x="6830888" y="6093296"/>
            <a:ext cx="2133600" cy="365125"/>
          </a:xfrm>
        </p:spPr>
        <p:txBody>
          <a:bodyPr/>
          <a:lstStyle/>
          <a:p>
            <a:fld id="{71C912D2-A799-42DF-9512-32C6F3F7D0BF}" type="slidenum">
              <a:rPr lang="en-NZ" smtClean="0">
                <a:solidFill>
                  <a:schemeClr val="bg1"/>
                </a:solidFill>
              </a:rPr>
              <a:t>2</a:t>
            </a:fld>
            <a:endParaRPr lang="en-NZ" dirty="0">
              <a:solidFill>
                <a:schemeClr val="bg1"/>
              </a:solidFill>
            </a:endParaRPr>
          </a:p>
        </p:txBody>
      </p:sp>
      <p:sp>
        <p:nvSpPr>
          <p:cNvPr id="9" name="TextBox 4"/>
          <p:cNvSpPr txBox="1">
            <a:spLocks noGrp="1" noChangeArrowheads="1"/>
          </p:cNvSpPr>
          <p:nvPr>
            <p:ph idx="1"/>
          </p:nvPr>
        </p:nvSpPr>
        <p:spPr bwMode="auto">
          <a:xfrm>
            <a:off x="457200" y="1600200"/>
            <a:ext cx="8229600" cy="354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24" tIns="48962" rIns="97924" bIns="48962">
            <a:spAutoFit/>
          </a:bodyPr>
          <a:lstStyle>
            <a:lvl1pPr>
              <a:spcBef>
                <a:spcPct val="20000"/>
              </a:spcBef>
              <a:buSzPct val="75000"/>
              <a:buBlip>
                <a:blip r:embed="rId3"/>
              </a:buBli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75000"/>
              <a:buBlip>
                <a:blip r:embed="rId4"/>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Times" panose="02020603050405020304" pitchFamily="18" charset="0"/>
              <a:buChar char="•"/>
              <a:defRPr sz="2000">
                <a:solidFill>
                  <a:schemeClr val="tx2"/>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15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500">
                <a:solidFill>
                  <a:schemeClr val="tx2"/>
                </a:solidFill>
                <a:latin typeface="Arial" panose="020B0604020202020204" pitchFamily="34" charset="0"/>
                <a:cs typeface="Arial" panose="020B0604020202020204" pitchFamily="34" charset="0"/>
              </a:defRPr>
            </a:lvl9pPr>
          </a:lstStyle>
          <a:p>
            <a:pPr marL="0" indent="0" eaLnBrk="1" hangingPunct="1">
              <a:spcBef>
                <a:spcPct val="0"/>
              </a:spcBef>
              <a:buSzTx/>
              <a:buFontTx/>
              <a:buNone/>
            </a:pPr>
            <a:r>
              <a:rPr lang="en-NZ" altLang="en-US" dirty="0" smtClean="0"/>
              <a:t>Access </a:t>
            </a:r>
            <a:r>
              <a:rPr lang="en-NZ" altLang="en-US" dirty="0"/>
              <a:t>to the data presented was managed by Statistics New Zealand under strict micro-data access protocols and in accordance with the security and confidentiality provisions of the Statistic Act 1975. Our findings are not Official Statistics. The opinions, findings, recommendations, and conclusions expressed are those of the researchers, not Statistics NZ </a:t>
            </a:r>
            <a:endParaRPr lang="en-NZ" altLang="en-US" b="1" dirty="0">
              <a:solidFill>
                <a:srgbClr val="000000"/>
              </a:solidFill>
            </a:endParaRPr>
          </a:p>
        </p:txBody>
      </p:sp>
    </p:spTree>
    <p:extLst>
      <p:ext uri="{BB962C8B-B14F-4D97-AF65-F5344CB8AC3E}">
        <p14:creationId xmlns:p14="http://schemas.microsoft.com/office/powerpoint/2010/main" val="3331945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algn="l"/>
            <a:r>
              <a:rPr lang="en-NZ" altLang="en-US" dirty="0" smtClean="0"/>
              <a:t>B4School Check Obesity referrals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2046651"/>
              </p:ext>
            </p:extLst>
          </p:nvPr>
        </p:nvGraphicFramePr>
        <p:xfrm>
          <a:off x="558800" y="1417638"/>
          <a:ext cx="7973640" cy="467565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1"/>
          <p:cNvSpPr>
            <a:spLocks noGrp="1"/>
          </p:cNvSpPr>
          <p:nvPr>
            <p:ph type="sldNum" sz="quarter" idx="12"/>
          </p:nvPr>
        </p:nvSpPr>
        <p:spPr>
          <a:xfrm>
            <a:off x="6830888" y="6093296"/>
            <a:ext cx="2133600" cy="365125"/>
          </a:xfrm>
        </p:spPr>
        <p:txBody>
          <a:bodyPr/>
          <a:lstStyle/>
          <a:p>
            <a:fld id="{C14DF845-78F3-4DF9-A8DB-5A4D098243A3}" type="slidenum">
              <a:rPr lang="en-NZ" smtClean="0">
                <a:solidFill>
                  <a:schemeClr val="bg1"/>
                </a:solidFill>
              </a:rPr>
              <a:t>20</a:t>
            </a:fld>
            <a:endParaRPr lang="en-NZ" dirty="0">
              <a:solidFill>
                <a:schemeClr val="bg1"/>
              </a:solidFill>
            </a:endParaRPr>
          </a:p>
        </p:txBody>
      </p:sp>
    </p:spTree>
    <p:extLst>
      <p:ext uri="{BB962C8B-B14F-4D97-AF65-F5344CB8AC3E}">
        <p14:creationId xmlns:p14="http://schemas.microsoft.com/office/powerpoint/2010/main" val="2698099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NZ" altLang="en-US" dirty="0" smtClean="0"/>
              <a:t>Obesity referrals by season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017918"/>
              </p:ext>
            </p:extLst>
          </p:nvPr>
        </p:nvGraphicFramePr>
        <p:xfrm>
          <a:off x="558800" y="2708920"/>
          <a:ext cx="4157216"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284690220"/>
              </p:ext>
            </p:extLst>
          </p:nvPr>
        </p:nvGraphicFramePr>
        <p:xfrm>
          <a:off x="4571999" y="2708918"/>
          <a:ext cx="4242411" cy="3384378"/>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558800" y="1524000"/>
            <a:ext cx="8280400" cy="9683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NZ" sz="2800" kern="0" dirty="0"/>
              <a:t>Are there seasonal differences in referrals</a:t>
            </a:r>
            <a:r>
              <a:rPr lang="en-NZ" sz="2800" kern="0" dirty="0" smtClean="0"/>
              <a:t>?</a:t>
            </a:r>
          </a:p>
          <a:p>
            <a:pPr lvl="1">
              <a:defRPr/>
            </a:pPr>
            <a:r>
              <a:rPr lang="en-NZ" sz="2400" kern="0" dirty="0"/>
              <a:t>Not in the same way as seasonal differences in obesity</a:t>
            </a:r>
          </a:p>
          <a:p>
            <a:pPr lvl="1">
              <a:defRPr/>
            </a:pPr>
            <a:endParaRPr lang="en-NZ" dirty="0" smtClean="0"/>
          </a:p>
          <a:p>
            <a:pPr marL="0" indent="0">
              <a:buFontTx/>
              <a:buNone/>
              <a:defRPr/>
            </a:pPr>
            <a:endParaRPr lang="en-NZ" dirty="0" smtClean="0"/>
          </a:p>
        </p:txBody>
      </p:sp>
      <p:sp>
        <p:nvSpPr>
          <p:cNvPr id="10" name="Slide Number Placeholder 1"/>
          <p:cNvSpPr>
            <a:spLocks noGrp="1"/>
          </p:cNvSpPr>
          <p:nvPr>
            <p:ph type="sldNum" sz="quarter" idx="12"/>
          </p:nvPr>
        </p:nvSpPr>
        <p:spPr>
          <a:xfrm>
            <a:off x="6830888" y="6093296"/>
            <a:ext cx="2133600" cy="365125"/>
          </a:xfrm>
        </p:spPr>
        <p:txBody>
          <a:bodyPr/>
          <a:lstStyle/>
          <a:p>
            <a:fld id="{74CE2614-A996-4B12-9F40-7F68D4E107AD}" type="slidenum">
              <a:rPr lang="en-NZ" smtClean="0">
                <a:solidFill>
                  <a:schemeClr val="bg1"/>
                </a:solidFill>
              </a:rPr>
              <a:t>21</a:t>
            </a:fld>
            <a:endParaRPr lang="en-NZ" dirty="0">
              <a:solidFill>
                <a:schemeClr val="bg1"/>
              </a:solidFill>
            </a:endParaRPr>
          </a:p>
        </p:txBody>
      </p:sp>
    </p:spTree>
    <p:extLst>
      <p:ext uri="{BB962C8B-B14F-4D97-AF65-F5344CB8AC3E}">
        <p14:creationId xmlns:p14="http://schemas.microsoft.com/office/powerpoint/2010/main" val="82430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NZ" altLang="en-US" dirty="0" smtClean="0"/>
              <a:t>What are the implications?</a:t>
            </a:r>
          </a:p>
        </p:txBody>
      </p:sp>
      <p:sp>
        <p:nvSpPr>
          <p:cNvPr id="24579" name="Content Placeholder 2"/>
          <p:cNvSpPr>
            <a:spLocks noGrp="1"/>
          </p:cNvSpPr>
          <p:nvPr>
            <p:ph idx="1"/>
          </p:nvPr>
        </p:nvSpPr>
        <p:spPr>
          <a:xfrm>
            <a:off x="558800" y="1524000"/>
            <a:ext cx="8280400" cy="5191125"/>
          </a:xfrm>
        </p:spPr>
        <p:txBody>
          <a:bodyPr>
            <a:normAutofit/>
          </a:bodyPr>
          <a:lstStyle/>
          <a:p>
            <a:r>
              <a:rPr lang="en-NZ" altLang="en-US" sz="2800" dirty="0"/>
              <a:t>F</a:t>
            </a:r>
            <a:r>
              <a:rPr lang="en-NZ" altLang="en-US" sz="2800" dirty="0" smtClean="0"/>
              <a:t>actors found to be responsible for the </a:t>
            </a:r>
            <a:r>
              <a:rPr lang="en-NZ" altLang="en-US" sz="2800" dirty="0"/>
              <a:t>seasonality effect (e.g., </a:t>
            </a:r>
            <a:r>
              <a:rPr lang="en-NZ" altLang="en-US" sz="2800" dirty="0" smtClean="0"/>
              <a:t>activity/diet) might be </a:t>
            </a:r>
            <a:r>
              <a:rPr lang="en-NZ" altLang="en-US" sz="2800" smtClean="0"/>
              <a:t>policy targets </a:t>
            </a:r>
            <a:endParaRPr lang="en-NZ" altLang="en-US" sz="2800" dirty="0" smtClean="0"/>
          </a:p>
          <a:p>
            <a:endParaRPr lang="en-NZ" altLang="en-US" sz="2800" dirty="0"/>
          </a:p>
          <a:p>
            <a:r>
              <a:rPr lang="en-NZ" altLang="en-US" sz="2800" dirty="0" smtClean="0"/>
              <a:t>The NZ Health Survey measures anthropometry in children aged 2-14. </a:t>
            </a:r>
          </a:p>
          <a:p>
            <a:pPr lvl="1"/>
            <a:r>
              <a:rPr lang="en-NZ" altLang="en-US" sz="2400" dirty="0" smtClean="0"/>
              <a:t>Are there seasonal trends in NZ Health Survey?</a:t>
            </a:r>
          </a:p>
          <a:p>
            <a:pPr lvl="1"/>
            <a:r>
              <a:rPr lang="en-NZ" altLang="en-US" sz="2400" dirty="0" smtClean="0"/>
              <a:t>Do they differ by age? [Some effects shown in adults]</a:t>
            </a:r>
          </a:p>
          <a:p>
            <a:pPr lvl="1"/>
            <a:r>
              <a:rPr lang="en-NZ" altLang="en-US" sz="2400" dirty="0" smtClean="0"/>
              <a:t>Should these be accounted for when reporting obesity?</a:t>
            </a:r>
          </a:p>
          <a:p>
            <a:pPr lvl="2"/>
            <a:r>
              <a:rPr lang="en-NZ" altLang="en-US" sz="2000" dirty="0" smtClean="0"/>
              <a:t>If comparing across years, may need to take account of measurement period.</a:t>
            </a:r>
          </a:p>
        </p:txBody>
      </p:sp>
      <p:sp>
        <p:nvSpPr>
          <p:cNvPr id="5" name="Slide Number Placeholder 1"/>
          <p:cNvSpPr>
            <a:spLocks noGrp="1"/>
          </p:cNvSpPr>
          <p:nvPr>
            <p:ph type="sldNum" sz="quarter" idx="12"/>
          </p:nvPr>
        </p:nvSpPr>
        <p:spPr>
          <a:xfrm>
            <a:off x="6830888" y="6093296"/>
            <a:ext cx="2133600" cy="365125"/>
          </a:xfrm>
        </p:spPr>
        <p:txBody>
          <a:bodyPr/>
          <a:lstStyle/>
          <a:p>
            <a:fld id="{68590922-17D1-4C87-A392-0FF277D65445}" type="slidenum">
              <a:rPr lang="en-NZ" smtClean="0">
                <a:solidFill>
                  <a:schemeClr val="bg1"/>
                </a:solidFill>
              </a:rPr>
              <a:t>22</a:t>
            </a:fld>
            <a:endParaRPr lang="en-NZ" dirty="0">
              <a:solidFill>
                <a:schemeClr val="bg1"/>
              </a:solidFill>
            </a:endParaRPr>
          </a:p>
        </p:txBody>
      </p:sp>
    </p:spTree>
    <p:extLst>
      <p:ext uri="{BB962C8B-B14F-4D97-AF65-F5344CB8AC3E}">
        <p14:creationId xmlns:p14="http://schemas.microsoft.com/office/powerpoint/2010/main" val="2948313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Limitations</a:t>
            </a:r>
            <a:endParaRPr lang="en-NZ" dirty="0"/>
          </a:p>
        </p:txBody>
      </p:sp>
      <p:sp>
        <p:nvSpPr>
          <p:cNvPr id="3" name="Content Placeholder 2"/>
          <p:cNvSpPr>
            <a:spLocks noGrp="1"/>
          </p:cNvSpPr>
          <p:nvPr>
            <p:ph idx="1"/>
          </p:nvPr>
        </p:nvSpPr>
        <p:spPr>
          <a:xfrm>
            <a:off x="457200" y="1600200"/>
            <a:ext cx="8363272" cy="5141168"/>
          </a:xfrm>
        </p:spPr>
        <p:txBody>
          <a:bodyPr>
            <a:normAutofit fontScale="92500" lnSpcReduction="10000"/>
          </a:bodyPr>
          <a:lstStyle/>
          <a:p>
            <a:r>
              <a:rPr lang="en-NZ" sz="2800" dirty="0" smtClean="0"/>
              <a:t>Unequal distribution of children across season</a:t>
            </a:r>
          </a:p>
          <a:p>
            <a:pPr lvl="1"/>
            <a:r>
              <a:rPr lang="en-NZ" sz="2400" dirty="0" smtClean="0"/>
              <a:t>Summer 20-21%, Autumn 27-28%, Spring/Winter 25-26%</a:t>
            </a:r>
          </a:p>
          <a:p>
            <a:pPr lvl="1"/>
            <a:r>
              <a:rPr lang="en-NZ" sz="2400" dirty="0" smtClean="0"/>
              <a:t>Possible that those with low </a:t>
            </a:r>
            <a:r>
              <a:rPr lang="en-NZ" sz="2400" dirty="0" err="1" smtClean="0"/>
              <a:t>zBMI</a:t>
            </a:r>
            <a:r>
              <a:rPr lang="en-NZ" sz="2400" dirty="0" smtClean="0"/>
              <a:t> more likely to have B4SchoolCheck over summer? Can’t rule it out, but…</a:t>
            </a:r>
          </a:p>
          <a:p>
            <a:pPr lvl="2"/>
            <a:r>
              <a:rPr lang="en-NZ" sz="2000" dirty="0" smtClean="0"/>
              <a:t>Peak in winter nearly as strong as trough in summer</a:t>
            </a:r>
          </a:p>
          <a:p>
            <a:pPr lvl="2"/>
            <a:r>
              <a:rPr lang="en-NZ" sz="2000" dirty="0" smtClean="0"/>
              <a:t>No spike in autumn (which seems to take most of summer excess) </a:t>
            </a:r>
          </a:p>
          <a:p>
            <a:pPr lvl="2"/>
            <a:r>
              <a:rPr lang="en-NZ" sz="2000" dirty="0" smtClean="0"/>
              <a:t>No characteristic (e.g., eth/dep) varies by season of measure</a:t>
            </a:r>
          </a:p>
          <a:p>
            <a:r>
              <a:rPr lang="en-NZ" sz="2800" dirty="0" smtClean="0"/>
              <a:t>Misclassification of Māori and Pacific </a:t>
            </a:r>
            <a:r>
              <a:rPr lang="en-NZ" sz="2800" dirty="0" err="1" smtClean="0"/>
              <a:t>zBMI</a:t>
            </a:r>
            <a:r>
              <a:rPr lang="en-NZ" sz="2800" dirty="0" smtClean="0"/>
              <a:t>;</a:t>
            </a:r>
            <a:br>
              <a:rPr lang="en-NZ" sz="2800" dirty="0" smtClean="0"/>
            </a:br>
            <a:r>
              <a:rPr lang="en-NZ" sz="2800" dirty="0" smtClean="0"/>
              <a:t>Incomplete coverage of 4-year olds</a:t>
            </a:r>
            <a:endParaRPr lang="en-NZ" sz="2800" dirty="0"/>
          </a:p>
          <a:p>
            <a:pPr lvl="1"/>
            <a:r>
              <a:rPr lang="en-NZ" sz="2400" dirty="0" smtClean="0"/>
              <a:t>Should affect each season equally</a:t>
            </a:r>
          </a:p>
          <a:p>
            <a:r>
              <a:rPr lang="en-NZ" sz="2800" dirty="0"/>
              <a:t>Height/weight measurement protocols not </a:t>
            </a:r>
            <a:r>
              <a:rPr lang="en-NZ" sz="2800" dirty="0" smtClean="0"/>
              <a:t>followed</a:t>
            </a:r>
          </a:p>
          <a:p>
            <a:pPr lvl="1"/>
            <a:r>
              <a:rPr lang="en-NZ" sz="2400" dirty="0" smtClean="0"/>
              <a:t>E.g., heavier clothes/shoes worn in winter. </a:t>
            </a:r>
            <a:r>
              <a:rPr lang="en-NZ" sz="2400" dirty="0"/>
              <a:t>Can’t rule it out, but…</a:t>
            </a:r>
          </a:p>
          <a:p>
            <a:pPr lvl="2"/>
            <a:r>
              <a:rPr lang="en-NZ" sz="2000" dirty="0" smtClean="0"/>
              <a:t>Effect too large; no regional differences</a:t>
            </a:r>
          </a:p>
        </p:txBody>
      </p:sp>
      <p:sp>
        <p:nvSpPr>
          <p:cNvPr id="5" name="Slide Number Placeholder 1"/>
          <p:cNvSpPr>
            <a:spLocks noGrp="1"/>
          </p:cNvSpPr>
          <p:nvPr>
            <p:ph type="sldNum" sz="quarter" idx="12"/>
          </p:nvPr>
        </p:nvSpPr>
        <p:spPr>
          <a:xfrm>
            <a:off x="6830888" y="6093296"/>
            <a:ext cx="2133600" cy="365125"/>
          </a:xfrm>
        </p:spPr>
        <p:txBody>
          <a:bodyPr/>
          <a:lstStyle/>
          <a:p>
            <a:fld id="{057B9060-60E7-478F-ADE3-427215A34F70}" type="slidenum">
              <a:rPr lang="en-NZ" smtClean="0">
                <a:solidFill>
                  <a:schemeClr val="bg1"/>
                </a:solidFill>
              </a:rPr>
              <a:t>23</a:t>
            </a:fld>
            <a:endParaRPr lang="en-NZ" dirty="0">
              <a:solidFill>
                <a:schemeClr val="bg1"/>
              </a:solidFill>
            </a:endParaRPr>
          </a:p>
        </p:txBody>
      </p:sp>
    </p:spTree>
    <p:extLst>
      <p:ext uri="{BB962C8B-B14F-4D97-AF65-F5344CB8AC3E}">
        <p14:creationId xmlns:p14="http://schemas.microsoft.com/office/powerpoint/2010/main" val="301922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NZ" altLang="en-US" dirty="0" smtClean="0"/>
              <a:t>Conclusions</a:t>
            </a:r>
          </a:p>
        </p:txBody>
      </p:sp>
      <p:sp>
        <p:nvSpPr>
          <p:cNvPr id="25603" name="Content Placeholder 2"/>
          <p:cNvSpPr>
            <a:spLocks noGrp="1"/>
          </p:cNvSpPr>
          <p:nvPr>
            <p:ph idx="1"/>
          </p:nvPr>
        </p:nvSpPr>
        <p:spPr>
          <a:xfrm>
            <a:off x="558800" y="1524000"/>
            <a:ext cx="8280400" cy="5191125"/>
          </a:xfrm>
        </p:spPr>
        <p:txBody>
          <a:bodyPr>
            <a:normAutofit/>
          </a:bodyPr>
          <a:lstStyle/>
          <a:p>
            <a:r>
              <a:rPr lang="en-NZ" altLang="en-US" sz="2800" dirty="0" smtClean="0"/>
              <a:t>There are strong effects of season on 4-year old obesity in NZ</a:t>
            </a:r>
          </a:p>
          <a:p>
            <a:pPr lvl="1"/>
            <a:r>
              <a:rPr lang="en-NZ" altLang="en-US" sz="2400" dirty="0" smtClean="0"/>
              <a:t>These are consistent across gender, ethnicity, deprivation and region</a:t>
            </a:r>
          </a:p>
          <a:p>
            <a:r>
              <a:rPr lang="en-NZ" altLang="en-US" sz="2800" dirty="0" smtClean="0"/>
              <a:t>Practitioners need to be aware</a:t>
            </a:r>
          </a:p>
          <a:p>
            <a:pPr lvl="1"/>
            <a:r>
              <a:rPr lang="en-NZ" altLang="en-US" sz="2400" dirty="0" smtClean="0"/>
              <a:t>Referral activity in B4SchoolCheck not affected</a:t>
            </a:r>
          </a:p>
          <a:p>
            <a:r>
              <a:rPr lang="en-NZ" altLang="en-US" sz="2800" dirty="0" smtClean="0"/>
              <a:t>Interpretation of NZ Health survey child obesity trends may need caution</a:t>
            </a:r>
          </a:p>
          <a:p>
            <a:r>
              <a:rPr lang="en-NZ" altLang="en-US" sz="2800" dirty="0" smtClean="0"/>
              <a:t>Causes of seasonal effect need thorough investigation, and policy implications assessed</a:t>
            </a:r>
          </a:p>
          <a:p>
            <a:endParaRPr lang="en-NZ" altLang="en-US" dirty="0" smtClean="0"/>
          </a:p>
        </p:txBody>
      </p:sp>
      <p:sp>
        <p:nvSpPr>
          <p:cNvPr id="5" name="Slide Number Placeholder 1"/>
          <p:cNvSpPr>
            <a:spLocks noGrp="1"/>
          </p:cNvSpPr>
          <p:nvPr>
            <p:ph type="sldNum" sz="quarter" idx="12"/>
          </p:nvPr>
        </p:nvSpPr>
        <p:spPr>
          <a:xfrm>
            <a:off x="6830888" y="6093296"/>
            <a:ext cx="2133600" cy="365125"/>
          </a:xfrm>
        </p:spPr>
        <p:txBody>
          <a:bodyPr/>
          <a:lstStyle/>
          <a:p>
            <a:fld id="{61B8E78E-EE8C-4941-91C8-F3E7DB62D802}" type="slidenum">
              <a:rPr lang="en-NZ" smtClean="0">
                <a:solidFill>
                  <a:schemeClr val="bg1"/>
                </a:solidFill>
              </a:rPr>
              <a:t>24</a:t>
            </a:fld>
            <a:endParaRPr lang="en-NZ" dirty="0">
              <a:solidFill>
                <a:schemeClr val="bg1"/>
              </a:solidFill>
            </a:endParaRPr>
          </a:p>
        </p:txBody>
      </p:sp>
    </p:spTree>
    <p:extLst>
      <p:ext uri="{BB962C8B-B14F-4D97-AF65-F5344CB8AC3E}">
        <p14:creationId xmlns:p14="http://schemas.microsoft.com/office/powerpoint/2010/main" val="4210613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NZ" altLang="en-US" smtClean="0"/>
          </a:p>
        </p:txBody>
      </p:sp>
      <p:sp>
        <p:nvSpPr>
          <p:cNvPr id="26627" name="Content Placeholder 2"/>
          <p:cNvSpPr>
            <a:spLocks noGrp="1"/>
          </p:cNvSpPr>
          <p:nvPr>
            <p:ph idx="1"/>
          </p:nvPr>
        </p:nvSpPr>
        <p:spPr>
          <a:xfrm>
            <a:off x="558800" y="1524000"/>
            <a:ext cx="8280400" cy="5191125"/>
          </a:xfrm>
        </p:spPr>
        <p:txBody>
          <a:bodyPr anchor="ctr"/>
          <a:lstStyle/>
          <a:p>
            <a:pPr marL="0" indent="0" algn="ctr">
              <a:buFontTx/>
              <a:buNone/>
            </a:pPr>
            <a:r>
              <a:rPr lang="en-NZ" altLang="en-US" sz="7200" b="1" smtClean="0"/>
              <a:t>QUESTIONS?</a:t>
            </a:r>
          </a:p>
        </p:txBody>
      </p:sp>
      <p:sp>
        <p:nvSpPr>
          <p:cNvPr id="5" name="Slide Number Placeholder 1"/>
          <p:cNvSpPr>
            <a:spLocks noGrp="1"/>
          </p:cNvSpPr>
          <p:nvPr>
            <p:ph type="sldNum" sz="quarter" idx="12"/>
          </p:nvPr>
        </p:nvSpPr>
        <p:spPr>
          <a:xfrm>
            <a:off x="6830888" y="6093296"/>
            <a:ext cx="2133600" cy="365125"/>
          </a:xfrm>
        </p:spPr>
        <p:txBody>
          <a:bodyPr/>
          <a:lstStyle/>
          <a:p>
            <a:fld id="{9EBA9BE1-6B18-4D30-AF2B-38A20CA5BF70}" type="slidenum">
              <a:rPr lang="en-NZ" smtClean="0">
                <a:solidFill>
                  <a:schemeClr val="bg1"/>
                </a:solidFill>
              </a:rPr>
              <a:t>25</a:t>
            </a:fld>
            <a:endParaRPr lang="en-NZ" dirty="0">
              <a:solidFill>
                <a:schemeClr val="bg1"/>
              </a:solidFill>
            </a:endParaRPr>
          </a:p>
        </p:txBody>
      </p:sp>
    </p:spTree>
    <p:extLst>
      <p:ext uri="{BB962C8B-B14F-4D97-AF65-F5344CB8AC3E}">
        <p14:creationId xmlns:p14="http://schemas.microsoft.com/office/powerpoint/2010/main" val="4219142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NZ" altLang="en-US" dirty="0" smtClean="0"/>
              <a:t>Overweight and obese time trends</a:t>
            </a:r>
          </a:p>
        </p:txBody>
      </p:sp>
      <p:graphicFrame>
        <p:nvGraphicFramePr>
          <p:cNvPr id="8" name="Content Placeholder 7"/>
          <p:cNvGraphicFramePr>
            <a:graphicFrameLocks noGrp="1"/>
          </p:cNvGraphicFramePr>
          <p:nvPr>
            <p:ph idx="1"/>
            <p:extLst/>
          </p:nvPr>
        </p:nvGraphicFramePr>
        <p:xfrm>
          <a:off x="611560" y="1268761"/>
          <a:ext cx="7920880" cy="482453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6830888" y="6093296"/>
            <a:ext cx="2133600" cy="365125"/>
          </a:xfrm>
        </p:spPr>
        <p:txBody>
          <a:bodyPr/>
          <a:lstStyle/>
          <a:p>
            <a:fld id="{71C912D2-A799-42DF-9512-32C6F3F7D0BF}" type="slidenum">
              <a:rPr lang="en-NZ" smtClean="0">
                <a:solidFill>
                  <a:schemeClr val="bg1"/>
                </a:solidFill>
              </a:rPr>
              <a:t>3</a:t>
            </a:fld>
            <a:endParaRPr lang="en-NZ" dirty="0">
              <a:solidFill>
                <a:schemeClr val="bg1"/>
              </a:solidFill>
            </a:endParaRPr>
          </a:p>
        </p:txBody>
      </p:sp>
    </p:spTree>
    <p:extLst>
      <p:ext uri="{BB962C8B-B14F-4D97-AF65-F5344CB8AC3E}">
        <p14:creationId xmlns:p14="http://schemas.microsoft.com/office/powerpoint/2010/main" val="1037981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NZ" altLang="en-US" dirty="0" smtClean="0"/>
              <a:t>Overweight and obese time trends</a:t>
            </a:r>
          </a:p>
        </p:txBody>
      </p:sp>
      <p:graphicFrame>
        <p:nvGraphicFramePr>
          <p:cNvPr id="8" name="Content Placeholder 7"/>
          <p:cNvGraphicFramePr>
            <a:graphicFrameLocks noGrp="1"/>
          </p:cNvGraphicFramePr>
          <p:nvPr>
            <p:ph idx="1"/>
          </p:nvPr>
        </p:nvGraphicFramePr>
        <p:xfrm>
          <a:off x="611560" y="1268761"/>
          <a:ext cx="7920880" cy="482453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p:cNvSpPr>
            <a:spLocks noGrp="1"/>
          </p:cNvSpPr>
          <p:nvPr>
            <p:ph type="sldNum" sz="quarter" idx="12"/>
          </p:nvPr>
        </p:nvSpPr>
        <p:spPr>
          <a:xfrm>
            <a:off x="6830888" y="6093296"/>
            <a:ext cx="2133600" cy="365125"/>
          </a:xfrm>
        </p:spPr>
        <p:txBody>
          <a:bodyPr/>
          <a:lstStyle/>
          <a:p>
            <a:fld id="{BF6897C3-F0F8-4521-9BEB-95D08B9F2855}" type="slidenum">
              <a:rPr lang="en-NZ" smtClean="0">
                <a:solidFill>
                  <a:schemeClr val="bg1"/>
                </a:solidFill>
              </a:rPr>
              <a:t>4</a:t>
            </a:fld>
            <a:endParaRPr lang="en-NZ" dirty="0">
              <a:solidFill>
                <a:schemeClr val="bg1"/>
              </a:solidFill>
            </a:endParaRPr>
          </a:p>
        </p:txBody>
      </p:sp>
    </p:spTree>
    <p:extLst>
      <p:ext uri="{BB962C8B-B14F-4D97-AF65-F5344CB8AC3E}">
        <p14:creationId xmlns:p14="http://schemas.microsoft.com/office/powerpoint/2010/main" val="203231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l"/>
            <a:r>
              <a:rPr lang="en-NZ" altLang="en-US" dirty="0" smtClean="0"/>
              <a:t>Overweight and obese by season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60807310"/>
              </p:ext>
            </p:extLst>
          </p:nvPr>
        </p:nvGraphicFramePr>
        <p:xfrm>
          <a:off x="558800" y="1854296"/>
          <a:ext cx="8280400" cy="3981450"/>
        </p:xfrm>
        <a:graphic>
          <a:graphicData uri="http://schemas.openxmlformats.org/drawingml/2006/table">
            <a:tbl>
              <a:tblPr firstRow="1" bandRow="1">
                <a:tableStyleId>{C083E6E3-FA7D-4D7B-A595-EF9225AFEA82}</a:tableStyleId>
              </a:tblPr>
              <a:tblGrid>
                <a:gridCol w="1852960"/>
                <a:gridCol w="1584176"/>
                <a:gridCol w="1584176"/>
                <a:gridCol w="1656184"/>
                <a:gridCol w="1602904"/>
              </a:tblGrid>
              <a:tr h="923920">
                <a:tc>
                  <a:txBody>
                    <a:bodyPr/>
                    <a:lstStyle/>
                    <a:p>
                      <a:pPr algn="l" fontAlgn="b"/>
                      <a:r>
                        <a:rPr lang="en-NZ" sz="2000" u="none" strike="noStrike" dirty="0" smtClean="0">
                          <a:effectLst/>
                        </a:rPr>
                        <a:t>Season of measurement</a:t>
                      </a:r>
                      <a:endParaRPr lang="en-NZ" sz="2000" b="1"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BMI</a:t>
                      </a:r>
                      <a:br>
                        <a:rPr lang="en-NZ" sz="2000" u="none" strike="noStrike" dirty="0" smtClean="0">
                          <a:effectLst/>
                        </a:rPr>
                      </a:br>
                      <a:r>
                        <a:rPr lang="en-NZ" sz="2000" u="none" strike="noStrike" dirty="0" smtClean="0">
                          <a:effectLst/>
                        </a:rPr>
                        <a:t>(z-score)</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Overweight</a:t>
                      </a:r>
                      <a:br>
                        <a:rPr lang="en-NZ" sz="2000" u="none" strike="noStrike" dirty="0" smtClean="0">
                          <a:effectLst/>
                        </a:rPr>
                      </a:br>
                      <a:r>
                        <a:rPr lang="en-NZ" sz="2000" u="none" strike="noStrike" dirty="0" smtClean="0">
                          <a:effectLst/>
                        </a:rPr>
                        <a:t>(%)</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Obese</a:t>
                      </a:r>
                    </a:p>
                    <a:p>
                      <a:pPr algn="ctr" fontAlgn="b"/>
                      <a:r>
                        <a:rPr lang="en-NZ" sz="2000" u="none" strike="noStrike" dirty="0" smtClean="0">
                          <a:effectLst/>
                        </a:rPr>
                        <a:t>(%)</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Extremely Obese</a:t>
                      </a:r>
                      <a:br>
                        <a:rPr lang="en-NZ" sz="2000" u="none" strike="noStrike" dirty="0" smtClean="0">
                          <a:effectLst/>
                        </a:rPr>
                      </a:br>
                      <a:r>
                        <a:rPr lang="en-NZ" sz="2000" u="none" strike="noStrike" dirty="0" smtClean="0">
                          <a:effectLst/>
                        </a:rPr>
                        <a:t>(%)</a:t>
                      </a:r>
                      <a:endParaRPr lang="en-NZ" sz="2000" b="0" i="0" u="none" strike="noStrike" dirty="0">
                        <a:solidFill>
                          <a:srgbClr val="000000"/>
                        </a:solidFill>
                        <a:effectLst/>
                        <a:latin typeface="+mn-lt"/>
                      </a:endParaRPr>
                    </a:p>
                  </a:txBody>
                  <a:tcPr marL="9525" marR="9525" marT="9523" marB="0" anchor="b"/>
                </a:tc>
              </a:tr>
              <a:tr h="533401">
                <a:tc>
                  <a:txBody>
                    <a:bodyPr/>
                    <a:lstStyle/>
                    <a:p>
                      <a:pPr algn="l" fontAlgn="b"/>
                      <a:r>
                        <a:rPr lang="en-NZ" sz="2000" u="none" strike="noStrike" dirty="0" smtClean="0">
                          <a:effectLst/>
                        </a:rPr>
                        <a:t>Spring</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0.682</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a:effectLst/>
                        </a:rPr>
                        <a:t>34.1</a:t>
                      </a:r>
                      <a:endParaRPr lang="en-NZ" sz="2000" b="0" i="0" u="none" strike="noStrike">
                        <a:solidFill>
                          <a:srgbClr val="000000"/>
                        </a:solidFill>
                        <a:effectLst/>
                        <a:latin typeface="+mn-lt"/>
                      </a:endParaRPr>
                    </a:p>
                  </a:txBody>
                  <a:tcPr marL="9525" marR="9525" marT="9523" marB="0" anchor="b"/>
                </a:tc>
                <a:tc>
                  <a:txBody>
                    <a:bodyPr/>
                    <a:lstStyle/>
                    <a:p>
                      <a:pPr algn="ctr" fontAlgn="b"/>
                      <a:r>
                        <a:rPr lang="en-NZ" sz="2000" u="none" strike="noStrike">
                          <a:effectLst/>
                        </a:rPr>
                        <a:t>15.6</a:t>
                      </a:r>
                      <a:endParaRPr lang="en-NZ" sz="2000" b="0" i="0" u="none" strike="noStrike">
                        <a:solidFill>
                          <a:srgbClr val="000000"/>
                        </a:solidFill>
                        <a:effectLst/>
                        <a:latin typeface="+mn-lt"/>
                      </a:endParaRPr>
                    </a:p>
                  </a:txBody>
                  <a:tcPr marL="9525" marR="9525" marT="9523" marB="0" anchor="b"/>
                </a:tc>
                <a:tc>
                  <a:txBody>
                    <a:bodyPr/>
                    <a:lstStyle/>
                    <a:p>
                      <a:pPr algn="ctr" fontAlgn="b"/>
                      <a:r>
                        <a:rPr lang="en-NZ" sz="2000" u="none" strike="noStrike">
                          <a:effectLst/>
                        </a:rPr>
                        <a:t>3.1</a:t>
                      </a:r>
                      <a:endParaRPr lang="en-NZ" sz="2000" b="0" i="0" u="none" strike="noStrike">
                        <a:solidFill>
                          <a:srgbClr val="000000"/>
                        </a:solidFill>
                        <a:effectLst/>
                        <a:latin typeface="+mn-lt"/>
                      </a:endParaRPr>
                    </a:p>
                  </a:txBody>
                  <a:tcPr marL="9525" marR="9525" marT="9523" marB="0" anchor="b"/>
                </a:tc>
              </a:tr>
              <a:tr h="533401">
                <a:tc>
                  <a:txBody>
                    <a:bodyPr/>
                    <a:lstStyle/>
                    <a:p>
                      <a:pPr algn="l" fontAlgn="b"/>
                      <a:r>
                        <a:rPr lang="en-NZ" sz="2000" u="none" strike="noStrike" dirty="0" smtClean="0">
                          <a:effectLst/>
                        </a:rPr>
                        <a:t>Summer</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0.587</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a:effectLst/>
                        </a:rPr>
                        <a:t>30.5</a:t>
                      </a:r>
                      <a:endParaRPr lang="en-NZ" sz="2000" b="0" i="0" u="none" strike="noStrike">
                        <a:solidFill>
                          <a:srgbClr val="000000"/>
                        </a:solidFill>
                        <a:effectLst/>
                        <a:latin typeface="+mn-lt"/>
                      </a:endParaRPr>
                    </a:p>
                  </a:txBody>
                  <a:tcPr marL="9525" marR="9525" marT="9523" marB="0" anchor="b"/>
                </a:tc>
                <a:tc>
                  <a:txBody>
                    <a:bodyPr/>
                    <a:lstStyle/>
                    <a:p>
                      <a:pPr algn="ctr" fontAlgn="b"/>
                      <a:r>
                        <a:rPr lang="en-NZ" sz="2000" u="none" strike="noStrike">
                          <a:effectLst/>
                        </a:rPr>
                        <a:t>14.1</a:t>
                      </a:r>
                      <a:endParaRPr lang="en-NZ" sz="2000" b="0" i="0" u="none" strike="noStrike">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3.0</a:t>
                      </a:r>
                      <a:endParaRPr lang="en-NZ" sz="2000" b="0" i="0" u="none" strike="noStrike" dirty="0" smtClean="0">
                        <a:solidFill>
                          <a:srgbClr val="000000"/>
                        </a:solidFill>
                        <a:effectLst/>
                        <a:latin typeface="+mn-lt"/>
                      </a:endParaRPr>
                    </a:p>
                  </a:txBody>
                  <a:tcPr marL="9525" marR="9525" marT="9523" marB="0" anchor="b"/>
                </a:tc>
              </a:tr>
              <a:tr h="533401">
                <a:tc>
                  <a:txBody>
                    <a:bodyPr/>
                    <a:lstStyle/>
                    <a:p>
                      <a:pPr algn="l" fontAlgn="b"/>
                      <a:r>
                        <a:rPr lang="en-NZ" sz="2000" u="none" strike="noStrike" dirty="0" smtClean="0">
                          <a:effectLst/>
                        </a:rPr>
                        <a:t>Autumn</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0.665</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a:effectLst/>
                        </a:rPr>
                        <a:t>33.4</a:t>
                      </a:r>
                      <a:endParaRPr lang="en-NZ" sz="2000" b="0" i="0" u="none" strike="noStrike">
                        <a:solidFill>
                          <a:srgbClr val="000000"/>
                        </a:solidFill>
                        <a:effectLst/>
                        <a:latin typeface="+mn-lt"/>
                      </a:endParaRPr>
                    </a:p>
                  </a:txBody>
                  <a:tcPr marL="9525" marR="9525" marT="9523" marB="0" anchor="b"/>
                </a:tc>
                <a:tc>
                  <a:txBody>
                    <a:bodyPr/>
                    <a:lstStyle/>
                    <a:p>
                      <a:pPr algn="ctr" fontAlgn="b"/>
                      <a:r>
                        <a:rPr lang="en-NZ" sz="2000" u="none" strike="noStrike">
                          <a:effectLst/>
                        </a:rPr>
                        <a:t>15.6</a:t>
                      </a:r>
                      <a:endParaRPr lang="en-NZ" sz="2000" b="0" i="0" u="none" strike="noStrike">
                        <a:solidFill>
                          <a:srgbClr val="000000"/>
                        </a:solidFill>
                        <a:effectLst/>
                        <a:latin typeface="+mn-lt"/>
                      </a:endParaRPr>
                    </a:p>
                  </a:txBody>
                  <a:tcPr marL="9525" marR="9525" marT="9523" marB="0" anchor="b"/>
                </a:tc>
                <a:tc>
                  <a:txBody>
                    <a:bodyPr/>
                    <a:lstStyle/>
                    <a:p>
                      <a:pPr algn="ctr" fontAlgn="b"/>
                      <a:r>
                        <a:rPr lang="en-NZ" sz="2000" u="none" strike="noStrike">
                          <a:effectLst/>
                        </a:rPr>
                        <a:t>3.3</a:t>
                      </a:r>
                      <a:endParaRPr lang="en-NZ" sz="2000" b="0" i="0" u="none" strike="noStrike">
                        <a:solidFill>
                          <a:srgbClr val="000000"/>
                        </a:solidFill>
                        <a:effectLst/>
                        <a:latin typeface="+mn-lt"/>
                      </a:endParaRPr>
                    </a:p>
                  </a:txBody>
                  <a:tcPr marL="9525" marR="9525" marT="9523" marB="0" anchor="b"/>
                </a:tc>
              </a:tr>
              <a:tr h="533401">
                <a:tc>
                  <a:txBody>
                    <a:bodyPr/>
                    <a:lstStyle/>
                    <a:p>
                      <a:pPr algn="l" fontAlgn="b"/>
                      <a:r>
                        <a:rPr lang="en-NZ" sz="2000" u="none" strike="noStrike" dirty="0" smtClean="0">
                          <a:effectLst/>
                        </a:rPr>
                        <a:t>Winter</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0.735</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a:effectLst/>
                        </a:rPr>
                        <a:t>36.2</a:t>
                      </a:r>
                      <a:endParaRPr lang="en-NZ" sz="2000" b="0" i="0" u="none" strike="noStrike">
                        <a:solidFill>
                          <a:srgbClr val="000000"/>
                        </a:solidFill>
                        <a:effectLst/>
                        <a:latin typeface="+mn-lt"/>
                      </a:endParaRPr>
                    </a:p>
                  </a:txBody>
                  <a:tcPr marL="9525" marR="9525" marT="9523" marB="0" anchor="b"/>
                </a:tc>
                <a:tc>
                  <a:txBody>
                    <a:bodyPr/>
                    <a:lstStyle/>
                    <a:p>
                      <a:pPr algn="ctr" fontAlgn="b"/>
                      <a:r>
                        <a:rPr lang="en-NZ" sz="2000" u="none" strike="noStrike" dirty="0">
                          <a:effectLst/>
                        </a:rPr>
                        <a:t>16.9</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a:effectLst/>
                        </a:rPr>
                        <a:t>3.4</a:t>
                      </a:r>
                      <a:endParaRPr lang="en-NZ" sz="2000" b="0" i="0" u="none" strike="noStrike">
                        <a:solidFill>
                          <a:srgbClr val="000000"/>
                        </a:solidFill>
                        <a:effectLst/>
                        <a:latin typeface="+mn-lt"/>
                      </a:endParaRPr>
                    </a:p>
                  </a:txBody>
                  <a:tcPr marL="9525" marR="9525" marT="9523" marB="0" anchor="b"/>
                </a:tc>
              </a:tr>
              <a:tr h="533401">
                <a:tc>
                  <a:txBody>
                    <a:bodyPr/>
                    <a:lstStyle/>
                    <a:p>
                      <a:pPr algn="l" fontAlgn="b"/>
                      <a:r>
                        <a:rPr lang="en-NZ" sz="2000" u="none" strike="noStrike" dirty="0" smtClean="0">
                          <a:effectLst/>
                        </a:rPr>
                        <a:t>Winter-Summer</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a:effectLst/>
                        </a:rPr>
                        <a:t>+</a:t>
                      </a:r>
                      <a:r>
                        <a:rPr lang="en-NZ" sz="2000" u="none" strike="noStrike" dirty="0" smtClean="0">
                          <a:effectLst/>
                        </a:rPr>
                        <a:t>0.148 SD</a:t>
                      </a:r>
                      <a:endParaRPr lang="en-NZ" sz="2000" b="0" i="0" u="none" strike="noStrike" dirty="0">
                        <a:solidFill>
                          <a:srgbClr val="000000"/>
                        </a:solidFill>
                        <a:effectLst/>
                        <a:latin typeface="+mn-lt"/>
                      </a:endParaRPr>
                    </a:p>
                  </a:txBody>
                  <a:tcPr marL="9525" marR="9525" marT="9523" marB="0" anchor="b"/>
                </a:tc>
                <a:tc>
                  <a:txBody>
                    <a:bodyPr/>
                    <a:lstStyle/>
                    <a:p>
                      <a:pPr algn="ctr" fontAlgn="b"/>
                      <a:endParaRPr lang="en-NZ" sz="2000" u="none" strike="noStrike" dirty="0" smtClean="0">
                        <a:effectLst/>
                      </a:endParaRPr>
                    </a:p>
                    <a:p>
                      <a:pPr algn="ctr" fontAlgn="b"/>
                      <a:r>
                        <a:rPr lang="en-NZ" sz="2000" u="none" strike="noStrike" dirty="0" smtClean="0">
                          <a:effectLst/>
                        </a:rPr>
                        <a:t>+5.7</a:t>
                      </a:r>
                    </a:p>
                    <a:p>
                      <a:pPr algn="ctr" fontAlgn="b"/>
                      <a:r>
                        <a:rPr lang="en-NZ" sz="2000" u="none" strike="noStrike" dirty="0" smtClean="0">
                          <a:effectLst/>
                        </a:rPr>
                        <a:t>(+</a:t>
                      </a:r>
                      <a:r>
                        <a:rPr lang="en-NZ" sz="2000" u="none" strike="noStrike" dirty="0">
                          <a:effectLst/>
                        </a:rPr>
                        <a:t>19</a:t>
                      </a:r>
                      <a:r>
                        <a:rPr lang="en-NZ" sz="2000" u="none" strike="noStrike" dirty="0" smtClean="0">
                          <a:effectLst/>
                        </a:rPr>
                        <a:t>%)</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+2.8</a:t>
                      </a:r>
                    </a:p>
                    <a:p>
                      <a:pPr algn="ctr" fontAlgn="b"/>
                      <a:r>
                        <a:rPr lang="en-NZ" sz="2000" u="none" strike="noStrike" dirty="0" smtClean="0">
                          <a:effectLst/>
                        </a:rPr>
                        <a:t>(+</a:t>
                      </a:r>
                      <a:r>
                        <a:rPr lang="en-NZ" sz="2000" u="none" strike="noStrike" dirty="0">
                          <a:effectLst/>
                        </a:rPr>
                        <a:t>20</a:t>
                      </a:r>
                      <a:r>
                        <a:rPr lang="en-NZ" sz="2000" u="none" strike="noStrike" dirty="0" smtClean="0">
                          <a:effectLst/>
                        </a:rPr>
                        <a:t>%)</a:t>
                      </a:r>
                      <a:endParaRPr lang="en-NZ" sz="2000" b="0" i="0" u="none" strike="noStrike" dirty="0">
                        <a:solidFill>
                          <a:srgbClr val="000000"/>
                        </a:solidFill>
                        <a:effectLst/>
                        <a:latin typeface="+mn-lt"/>
                      </a:endParaRPr>
                    </a:p>
                  </a:txBody>
                  <a:tcPr marL="9525" marR="9525" marT="9523" marB="0" anchor="b"/>
                </a:tc>
                <a:tc>
                  <a:txBody>
                    <a:bodyPr/>
                    <a:lstStyle/>
                    <a:p>
                      <a:pPr algn="ctr" fontAlgn="b"/>
                      <a:r>
                        <a:rPr lang="en-NZ" sz="2000" u="none" strike="noStrike" dirty="0" smtClean="0">
                          <a:effectLst/>
                        </a:rPr>
                        <a:t>+0.4</a:t>
                      </a:r>
                    </a:p>
                    <a:p>
                      <a:pPr algn="ctr" fontAlgn="b"/>
                      <a:r>
                        <a:rPr lang="en-NZ" sz="2000" u="none" strike="noStrike" dirty="0" smtClean="0">
                          <a:effectLst/>
                        </a:rPr>
                        <a:t>+</a:t>
                      </a:r>
                      <a:r>
                        <a:rPr lang="en-NZ" sz="2000" u="none" strike="noStrike" dirty="0">
                          <a:effectLst/>
                        </a:rPr>
                        <a:t>13%</a:t>
                      </a:r>
                      <a:endParaRPr lang="en-NZ" sz="2000" b="0" i="0" u="none" strike="noStrike" dirty="0">
                        <a:solidFill>
                          <a:srgbClr val="000000"/>
                        </a:solidFill>
                        <a:effectLst/>
                        <a:latin typeface="+mn-lt"/>
                      </a:endParaRPr>
                    </a:p>
                  </a:txBody>
                  <a:tcPr marL="9525" marR="9525" marT="9523" marB="0" anchor="b"/>
                </a:tc>
              </a:tr>
            </a:tbl>
          </a:graphicData>
        </a:graphic>
      </p:graphicFrame>
      <p:sp>
        <p:nvSpPr>
          <p:cNvPr id="5" name="Slide Number Placeholder 1"/>
          <p:cNvSpPr>
            <a:spLocks noGrp="1"/>
          </p:cNvSpPr>
          <p:nvPr>
            <p:ph type="sldNum" sz="quarter" idx="12"/>
          </p:nvPr>
        </p:nvSpPr>
        <p:spPr>
          <a:xfrm>
            <a:off x="6830888" y="6093296"/>
            <a:ext cx="2133600" cy="365125"/>
          </a:xfrm>
        </p:spPr>
        <p:txBody>
          <a:bodyPr/>
          <a:lstStyle/>
          <a:p>
            <a:fld id="{3F8BE943-FE72-45F2-897F-3131D6BD2091}" type="slidenum">
              <a:rPr lang="en-NZ" smtClean="0">
                <a:solidFill>
                  <a:schemeClr val="bg1"/>
                </a:solidFill>
              </a:rPr>
              <a:t>5</a:t>
            </a:fld>
            <a:endParaRPr lang="en-NZ" dirty="0">
              <a:solidFill>
                <a:schemeClr val="bg1"/>
              </a:solidFill>
            </a:endParaRPr>
          </a:p>
        </p:txBody>
      </p:sp>
    </p:spTree>
    <p:extLst>
      <p:ext uri="{BB962C8B-B14F-4D97-AF65-F5344CB8AC3E}">
        <p14:creationId xmlns:p14="http://schemas.microsoft.com/office/powerpoint/2010/main" val="3936880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altLang="en-US" dirty="0"/>
              <a:t>Is it </a:t>
            </a:r>
            <a:r>
              <a:rPr lang="en-NZ" altLang="en-US" dirty="0" smtClean="0"/>
              <a:t>different for </a:t>
            </a:r>
            <a:r>
              <a:rPr lang="en-NZ" altLang="en-US" dirty="0"/>
              <a:t>boys and girls?</a:t>
            </a:r>
            <a:endParaRPr lang="en-NZ" dirty="0"/>
          </a:p>
        </p:txBody>
      </p:sp>
      <p:sp>
        <p:nvSpPr>
          <p:cNvPr id="3" name="Content Placeholder 2"/>
          <p:cNvSpPr>
            <a:spLocks noGrp="1"/>
          </p:cNvSpPr>
          <p:nvPr>
            <p:ph idx="1"/>
          </p:nvPr>
        </p:nvSpPr>
        <p:spPr>
          <a:xfrm>
            <a:off x="457200" y="1600200"/>
            <a:ext cx="8229600" cy="532655"/>
          </a:xfrm>
        </p:spPr>
        <p:txBody>
          <a:bodyPr>
            <a:normAutofit/>
          </a:bodyPr>
          <a:lstStyle/>
          <a:p>
            <a:r>
              <a:rPr lang="en-NZ" sz="2800" b="1" dirty="0" smtClean="0"/>
              <a:t>NO</a:t>
            </a:r>
            <a:endParaRPr lang="en-NZ" sz="2800" b="1" dirty="0"/>
          </a:p>
        </p:txBody>
      </p:sp>
      <p:graphicFrame>
        <p:nvGraphicFramePr>
          <p:cNvPr id="5" name="Chart 4"/>
          <p:cNvGraphicFramePr>
            <a:graphicFrameLocks/>
          </p:cNvGraphicFramePr>
          <p:nvPr>
            <p:extLst>
              <p:ext uri="{D42A27DB-BD31-4B8C-83A1-F6EECF244321}">
                <p14:modId xmlns:p14="http://schemas.microsoft.com/office/powerpoint/2010/main" val="4056467613"/>
              </p:ext>
            </p:extLst>
          </p:nvPr>
        </p:nvGraphicFramePr>
        <p:xfrm>
          <a:off x="611560" y="2132854"/>
          <a:ext cx="3960440" cy="3816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302902689"/>
              </p:ext>
            </p:extLst>
          </p:nvPr>
        </p:nvGraphicFramePr>
        <p:xfrm>
          <a:off x="4572000" y="2132852"/>
          <a:ext cx="3960440" cy="3816427"/>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1"/>
          <p:cNvSpPr>
            <a:spLocks noGrp="1"/>
          </p:cNvSpPr>
          <p:nvPr>
            <p:ph type="sldNum" sz="quarter" idx="12"/>
          </p:nvPr>
        </p:nvSpPr>
        <p:spPr>
          <a:xfrm>
            <a:off x="6830888" y="6093296"/>
            <a:ext cx="2133600" cy="365125"/>
          </a:xfrm>
        </p:spPr>
        <p:txBody>
          <a:bodyPr/>
          <a:lstStyle/>
          <a:p>
            <a:fld id="{45BFDF36-68C5-4427-B089-0A35E18EE646}" type="slidenum">
              <a:rPr lang="en-NZ" smtClean="0">
                <a:solidFill>
                  <a:schemeClr val="bg1"/>
                </a:solidFill>
              </a:rPr>
              <a:t>6</a:t>
            </a:fld>
            <a:endParaRPr lang="en-NZ" dirty="0">
              <a:solidFill>
                <a:schemeClr val="bg1"/>
              </a:solidFill>
            </a:endParaRPr>
          </a:p>
        </p:txBody>
      </p:sp>
    </p:spTree>
    <p:extLst>
      <p:ext uri="{BB962C8B-B14F-4D97-AF65-F5344CB8AC3E}">
        <p14:creationId xmlns:p14="http://schemas.microsoft.com/office/powerpoint/2010/main" val="17538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altLang="en-US" dirty="0"/>
              <a:t>Does it differ by </a:t>
            </a:r>
            <a:r>
              <a:rPr lang="en-NZ" altLang="en-US" b="1" dirty="0"/>
              <a:t>ethnic group?</a:t>
            </a:r>
            <a:endParaRPr lang="en-NZ" altLang="en-US" dirty="0" smtClean="0"/>
          </a:p>
        </p:txBody>
      </p:sp>
      <p:sp>
        <p:nvSpPr>
          <p:cNvPr id="24" name="Slide Number Placeholder 1"/>
          <p:cNvSpPr>
            <a:spLocks noGrp="1"/>
          </p:cNvSpPr>
          <p:nvPr>
            <p:ph type="sldNum" sz="quarter" idx="12"/>
          </p:nvPr>
        </p:nvSpPr>
        <p:spPr>
          <a:xfrm>
            <a:off x="6830888" y="6093296"/>
            <a:ext cx="2133600" cy="365125"/>
          </a:xfrm>
        </p:spPr>
        <p:txBody>
          <a:bodyPr/>
          <a:lstStyle/>
          <a:p>
            <a:fld id="{BD45EF9F-54F7-4402-A97A-79C448828F53}" type="slidenum">
              <a:rPr lang="en-NZ" smtClean="0">
                <a:solidFill>
                  <a:schemeClr val="bg1"/>
                </a:solidFill>
              </a:rPr>
              <a:t>7</a:t>
            </a:fld>
            <a:endParaRPr lang="en-NZ" dirty="0">
              <a:solidFill>
                <a:schemeClr val="bg1"/>
              </a:solidFill>
            </a:endParaRPr>
          </a:p>
        </p:txBody>
      </p:sp>
      <p:sp>
        <p:nvSpPr>
          <p:cNvPr id="6" name="Content Placeholder 2"/>
          <p:cNvSpPr>
            <a:spLocks noGrp="1"/>
          </p:cNvSpPr>
          <p:nvPr>
            <p:ph idx="1"/>
          </p:nvPr>
        </p:nvSpPr>
        <p:spPr>
          <a:xfrm>
            <a:off x="457200" y="1600200"/>
            <a:ext cx="8229600" cy="532655"/>
          </a:xfrm>
        </p:spPr>
        <p:txBody>
          <a:bodyPr>
            <a:normAutofit/>
          </a:bodyPr>
          <a:lstStyle/>
          <a:p>
            <a:r>
              <a:rPr lang="en-NZ" sz="2800" b="1" dirty="0" smtClean="0"/>
              <a:t>A LITTLE</a:t>
            </a:r>
            <a:endParaRPr lang="en-NZ" sz="2800" b="1" dirty="0"/>
          </a:p>
        </p:txBody>
      </p:sp>
      <p:graphicFrame>
        <p:nvGraphicFramePr>
          <p:cNvPr id="7" name="Chart 6"/>
          <p:cNvGraphicFramePr>
            <a:graphicFrameLocks/>
          </p:cNvGraphicFramePr>
          <p:nvPr>
            <p:extLst>
              <p:ext uri="{D42A27DB-BD31-4B8C-83A1-F6EECF244321}">
                <p14:modId xmlns:p14="http://schemas.microsoft.com/office/powerpoint/2010/main" val="4275029952"/>
              </p:ext>
            </p:extLst>
          </p:nvPr>
        </p:nvGraphicFramePr>
        <p:xfrm>
          <a:off x="611560" y="2132854"/>
          <a:ext cx="3960440" cy="3816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4057457745"/>
              </p:ext>
            </p:extLst>
          </p:nvPr>
        </p:nvGraphicFramePr>
        <p:xfrm>
          <a:off x="4572000" y="2132852"/>
          <a:ext cx="3960440" cy="3816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4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7" grpId="0">
        <p:bldAsOne/>
      </p:bldGraphic>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altLang="en-US" dirty="0"/>
              <a:t>Does it differ by </a:t>
            </a:r>
            <a:r>
              <a:rPr lang="en-NZ" altLang="en-US" b="1" dirty="0"/>
              <a:t>ethnic group?</a:t>
            </a:r>
            <a:endParaRPr lang="en-NZ" altLang="en-US" dirty="0" smtClean="0"/>
          </a:p>
        </p:txBody>
      </p:sp>
      <p:sp>
        <p:nvSpPr>
          <p:cNvPr id="24" name="Slide Number Placeholder 1"/>
          <p:cNvSpPr>
            <a:spLocks noGrp="1"/>
          </p:cNvSpPr>
          <p:nvPr>
            <p:ph type="sldNum" sz="quarter" idx="12"/>
          </p:nvPr>
        </p:nvSpPr>
        <p:spPr>
          <a:xfrm>
            <a:off x="6830888" y="6093296"/>
            <a:ext cx="2133600" cy="365125"/>
          </a:xfrm>
        </p:spPr>
        <p:txBody>
          <a:bodyPr/>
          <a:lstStyle/>
          <a:p>
            <a:fld id="{BD45EF9F-54F7-4402-A97A-79C448828F53}" type="slidenum">
              <a:rPr lang="en-NZ" smtClean="0">
                <a:solidFill>
                  <a:schemeClr val="bg1"/>
                </a:solidFill>
              </a:rPr>
              <a:t>8</a:t>
            </a:fld>
            <a:endParaRPr lang="en-NZ" dirty="0">
              <a:solidFill>
                <a:schemeClr val="bg1"/>
              </a:solidFill>
            </a:endParaRPr>
          </a:p>
        </p:txBody>
      </p:sp>
      <p:sp>
        <p:nvSpPr>
          <p:cNvPr id="6" name="Content Placeholder 2"/>
          <p:cNvSpPr>
            <a:spLocks noGrp="1"/>
          </p:cNvSpPr>
          <p:nvPr>
            <p:ph idx="1"/>
          </p:nvPr>
        </p:nvSpPr>
        <p:spPr>
          <a:xfrm>
            <a:off x="457200" y="1600200"/>
            <a:ext cx="8229600" cy="532655"/>
          </a:xfrm>
        </p:spPr>
        <p:txBody>
          <a:bodyPr>
            <a:normAutofit/>
          </a:bodyPr>
          <a:lstStyle/>
          <a:p>
            <a:r>
              <a:rPr lang="en-NZ" sz="2800" b="1" dirty="0" smtClean="0"/>
              <a:t>A LITTLE</a:t>
            </a:r>
            <a:r>
              <a:rPr lang="en-NZ" sz="2800" dirty="0" smtClean="0"/>
              <a:t>, smaller effect for Asian and perhaps Pacific </a:t>
            </a:r>
            <a:endParaRPr lang="en-NZ" sz="2800" dirty="0"/>
          </a:p>
        </p:txBody>
      </p:sp>
      <p:graphicFrame>
        <p:nvGraphicFramePr>
          <p:cNvPr id="9" name="Chart 8"/>
          <p:cNvGraphicFramePr>
            <a:graphicFrameLocks/>
          </p:cNvGraphicFramePr>
          <p:nvPr>
            <p:extLst>
              <p:ext uri="{D42A27DB-BD31-4B8C-83A1-F6EECF244321}">
                <p14:modId xmlns:p14="http://schemas.microsoft.com/office/powerpoint/2010/main" val="2420388687"/>
              </p:ext>
            </p:extLst>
          </p:nvPr>
        </p:nvGraphicFramePr>
        <p:xfrm>
          <a:off x="611560" y="2132854"/>
          <a:ext cx="3960440" cy="3816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501177834"/>
              </p:ext>
            </p:extLst>
          </p:nvPr>
        </p:nvGraphicFramePr>
        <p:xfrm>
          <a:off x="4572000" y="2132852"/>
          <a:ext cx="3960440" cy="3816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274638"/>
            <a:ext cx="84352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altLang="en-US" dirty="0"/>
              <a:t>Does it differ by </a:t>
            </a:r>
            <a:r>
              <a:rPr lang="en-NZ" altLang="en-US" b="1" dirty="0" smtClean="0"/>
              <a:t>deprivation group</a:t>
            </a:r>
            <a:r>
              <a:rPr lang="en-NZ" altLang="en-US" b="1" dirty="0"/>
              <a:t>?</a:t>
            </a:r>
            <a:endParaRPr lang="en-NZ" altLang="en-US" dirty="0" smtClean="0"/>
          </a:p>
        </p:txBody>
      </p:sp>
      <p:sp>
        <p:nvSpPr>
          <p:cNvPr id="24" name="Slide Number Placeholder 1"/>
          <p:cNvSpPr>
            <a:spLocks noGrp="1"/>
          </p:cNvSpPr>
          <p:nvPr>
            <p:ph type="sldNum" sz="quarter" idx="12"/>
          </p:nvPr>
        </p:nvSpPr>
        <p:spPr>
          <a:xfrm>
            <a:off x="6830888" y="6093296"/>
            <a:ext cx="2133600" cy="365125"/>
          </a:xfrm>
        </p:spPr>
        <p:txBody>
          <a:bodyPr/>
          <a:lstStyle/>
          <a:p>
            <a:fld id="{BD45EF9F-54F7-4402-A97A-79C448828F53}" type="slidenum">
              <a:rPr lang="en-NZ" smtClean="0">
                <a:solidFill>
                  <a:schemeClr val="bg1"/>
                </a:solidFill>
              </a:rPr>
              <a:t>9</a:t>
            </a:fld>
            <a:endParaRPr lang="en-NZ" dirty="0">
              <a:solidFill>
                <a:schemeClr val="bg1"/>
              </a:solidFill>
            </a:endParaRPr>
          </a:p>
        </p:txBody>
      </p:sp>
      <p:sp>
        <p:nvSpPr>
          <p:cNvPr id="6" name="Content Placeholder 2"/>
          <p:cNvSpPr>
            <a:spLocks noGrp="1"/>
          </p:cNvSpPr>
          <p:nvPr>
            <p:ph idx="1"/>
          </p:nvPr>
        </p:nvSpPr>
        <p:spPr>
          <a:xfrm>
            <a:off x="457200" y="1600200"/>
            <a:ext cx="8229600" cy="532655"/>
          </a:xfrm>
        </p:spPr>
        <p:txBody>
          <a:bodyPr>
            <a:normAutofit/>
          </a:bodyPr>
          <a:lstStyle/>
          <a:p>
            <a:r>
              <a:rPr lang="en-NZ" sz="2800" b="1" dirty="0" smtClean="0"/>
              <a:t>POSSIBLY</a:t>
            </a:r>
            <a:endParaRPr lang="en-NZ" sz="2800" b="1" dirty="0"/>
          </a:p>
        </p:txBody>
      </p:sp>
      <p:graphicFrame>
        <p:nvGraphicFramePr>
          <p:cNvPr id="9" name="Chart 8"/>
          <p:cNvGraphicFramePr>
            <a:graphicFrameLocks/>
          </p:cNvGraphicFramePr>
          <p:nvPr>
            <p:extLst>
              <p:ext uri="{D42A27DB-BD31-4B8C-83A1-F6EECF244321}">
                <p14:modId xmlns:p14="http://schemas.microsoft.com/office/powerpoint/2010/main" val="2794866766"/>
              </p:ext>
            </p:extLst>
          </p:nvPr>
        </p:nvGraphicFramePr>
        <p:xfrm>
          <a:off x="611560" y="2132854"/>
          <a:ext cx="3960440" cy="3816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67839217"/>
              </p:ext>
            </p:extLst>
          </p:nvPr>
        </p:nvGraphicFramePr>
        <p:xfrm>
          <a:off x="4572000" y="2132852"/>
          <a:ext cx="3960440" cy="3816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0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9" grpId="0">
        <p:bldAsOne/>
      </p:bldGraphic>
      <p:bldGraphic spid="10"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UOA_ST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A_STD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613</TotalTime>
  <Words>1205</Words>
  <Application>Microsoft Office PowerPoint</Application>
  <PresentationFormat>On-screen Show (4:3)</PresentationFormat>
  <Paragraphs>239</Paragraphs>
  <Slides>25</Slides>
  <Notes>4</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25</vt:i4>
      </vt:variant>
    </vt:vector>
  </HeadingPairs>
  <TitlesOfParts>
    <vt:vector size="32" baseType="lpstr">
      <vt:lpstr>Arial</vt:lpstr>
      <vt:lpstr>Calibri</vt:lpstr>
      <vt:lpstr>Office Theme</vt:lpstr>
      <vt:lpstr>2_Custom Design</vt:lpstr>
      <vt:lpstr>1_Custom Design</vt:lpstr>
      <vt:lpstr>3_Custom Design</vt:lpstr>
      <vt:lpstr>Custom Design</vt:lpstr>
      <vt:lpstr>Seasonal effects on 4-yr old obesity in New Zealand    </vt:lpstr>
      <vt:lpstr>Disclaimer</vt:lpstr>
      <vt:lpstr>Overweight and obese time trends</vt:lpstr>
      <vt:lpstr>Overweight and obese time trends</vt:lpstr>
      <vt:lpstr>Overweight and obese by season</vt:lpstr>
      <vt:lpstr>Is it different for boys and girls?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it a season of birth effect in disguise?</vt:lpstr>
      <vt:lpstr>Is it a season of birth effect in disguise?</vt:lpstr>
      <vt:lpstr>What does the literature say?</vt:lpstr>
      <vt:lpstr>What does the literature say?</vt:lpstr>
      <vt:lpstr>Other suggestions</vt:lpstr>
      <vt:lpstr>What are the implications?</vt:lpstr>
      <vt:lpstr>B4School Check Obesity referrals</vt:lpstr>
      <vt:lpstr>Obesity referrals by season</vt:lpstr>
      <vt:lpstr>What are the implications?</vt:lpstr>
      <vt:lpstr>Limitations</vt:lpstr>
      <vt:lpstr>Conclusions</vt:lpstr>
      <vt:lpstr>PowerPoint Presentation</vt:lpstr>
    </vt:vector>
  </TitlesOfParts>
  <Company>Ministry of Economic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Holt</dc:creator>
  <cp:lastModifiedBy>Barry Milne</cp:lastModifiedBy>
  <cp:revision>65</cp:revision>
  <dcterms:created xsi:type="dcterms:W3CDTF">2014-06-24T20:23:29Z</dcterms:created>
  <dcterms:modified xsi:type="dcterms:W3CDTF">2017-08-08T04:04:47Z</dcterms:modified>
</cp:coreProperties>
</file>