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6"/>
  </p:notesMasterIdLst>
  <p:handoutMasterIdLst>
    <p:handoutMasterId r:id="rId27"/>
  </p:handoutMasterIdLst>
  <p:sldIdLst>
    <p:sldId id="256" r:id="rId2"/>
    <p:sldId id="264" r:id="rId3"/>
    <p:sldId id="258" r:id="rId4"/>
    <p:sldId id="259" r:id="rId5"/>
    <p:sldId id="260" r:id="rId6"/>
    <p:sldId id="262" r:id="rId7"/>
    <p:sldId id="261" r:id="rId8"/>
    <p:sldId id="283" r:id="rId9"/>
    <p:sldId id="266" r:id="rId10"/>
    <p:sldId id="268" r:id="rId11"/>
    <p:sldId id="269" r:id="rId12"/>
    <p:sldId id="267" r:id="rId13"/>
    <p:sldId id="278" r:id="rId14"/>
    <p:sldId id="265" r:id="rId15"/>
    <p:sldId id="281" r:id="rId16"/>
    <p:sldId id="270" r:id="rId17"/>
    <p:sldId id="271" r:id="rId18"/>
    <p:sldId id="282" r:id="rId19"/>
    <p:sldId id="272" r:id="rId20"/>
    <p:sldId id="274" r:id="rId21"/>
    <p:sldId id="276" r:id="rId22"/>
    <p:sldId id="277" r:id="rId23"/>
    <p:sldId id="273" r:id="rId24"/>
    <p:sldId id="279"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9" d="100"/>
          <a:sy n="99" d="100"/>
        </p:scale>
        <p:origin x="393" y="105"/>
      </p:cViewPr>
      <p:guideLst/>
    </p:cSldViewPr>
  </p:slideViewPr>
  <p:notesTextViewPr>
    <p:cViewPr>
      <p:scale>
        <a:sx n="1" d="1"/>
        <a:sy n="1" d="1"/>
      </p:scale>
      <p:origin x="0" y="0"/>
    </p:cViewPr>
  </p:notesTextViewPr>
  <p:sorterViewPr>
    <p:cViewPr>
      <p:scale>
        <a:sx n="100" d="100"/>
        <a:sy n="100" d="100"/>
      </p:scale>
      <p:origin x="0" y="-12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sha181\Desktop\dental2_updated%20resul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sha181\Desktop\dental2_updated%20resul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sha181\Desktop\dental2_updated%20resul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sha181\Desktop\dental2_updated%20resul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rtsshare\shared\Research%20Groups\COMPASS\Projects\Dan%20Exeter\NZIMD\dental\dental_result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80741351374403E-2"/>
          <c:y val="9.9989442714222609E-2"/>
          <c:w val="0.82113089341511059"/>
          <c:h val="0.55092413733772927"/>
        </c:manualLayout>
      </c:layout>
      <c:lineChart>
        <c:grouping val="standard"/>
        <c:varyColors val="0"/>
        <c:ser>
          <c:idx val="1"/>
          <c:order val="0"/>
          <c:tx>
            <c:v>Any Caries</c:v>
          </c:tx>
          <c:spPr>
            <a:ln w="28575" cap="rnd">
              <a:solidFill>
                <a:schemeClr val="tx1">
                  <a:lumMod val="95000"/>
                  <a:lumOff val="5000"/>
                </a:schemeClr>
              </a:solidFill>
              <a:round/>
            </a:ln>
            <a:effectLst/>
          </c:spPr>
          <c:marker>
            <c:symbol val="none"/>
          </c:marker>
          <c:errBars>
            <c:errDir val="y"/>
            <c:errBarType val="both"/>
            <c:errValType val="cust"/>
            <c:noEndCap val="0"/>
            <c:plus>
              <c:numRef>
                <c:f>Sheet1!$U$7:$U$40</c:f>
                <c:numCache>
                  <c:formatCode>General</c:formatCode>
                  <c:ptCount val="34"/>
                  <c:pt idx="0">
                    <c:v>0.13710592000000002</c:v>
                  </c:pt>
                  <c:pt idx="1">
                    <c:v>0.12514992</c:v>
                  </c:pt>
                  <c:pt idx="2">
                    <c:v>0.12059488000000002</c:v>
                  </c:pt>
                  <c:pt idx="3">
                    <c:v>0.11051264000000001</c:v>
                  </c:pt>
                  <c:pt idx="4">
                    <c:v>0.11652592000000002</c:v>
                  </c:pt>
                  <c:pt idx="5">
                    <c:v>0.11589088000000002</c:v>
                  </c:pt>
                  <c:pt idx="6">
                    <c:v>0</c:v>
                  </c:pt>
                  <c:pt idx="7">
                    <c:v>0.30435664000000001</c:v>
                  </c:pt>
                  <c:pt idx="8">
                    <c:v>0.28975072000000002</c:v>
                  </c:pt>
                  <c:pt idx="9">
                    <c:v>0.28036623999999999</c:v>
                  </c:pt>
                  <c:pt idx="10">
                    <c:v>0.2589552</c:v>
                  </c:pt>
                  <c:pt idx="11">
                    <c:v>0.26657568000000004</c:v>
                  </c:pt>
                  <c:pt idx="12">
                    <c:v>0.26833184000000004</c:v>
                  </c:pt>
                  <c:pt idx="13">
                    <c:v>0</c:v>
                  </c:pt>
                  <c:pt idx="14">
                    <c:v>0.56957599999999997</c:v>
                  </c:pt>
                  <c:pt idx="15">
                    <c:v>0.50008224000000001</c:v>
                  </c:pt>
                  <c:pt idx="16">
                    <c:v>0.53055631999999997</c:v>
                  </c:pt>
                  <c:pt idx="17">
                    <c:v>0.47013344000000007</c:v>
                  </c:pt>
                  <c:pt idx="18">
                    <c:v>0.4796512</c:v>
                  </c:pt>
                  <c:pt idx="19">
                    <c:v>0.48738144</c:v>
                  </c:pt>
                  <c:pt idx="20">
                    <c:v>0</c:v>
                  </c:pt>
                  <c:pt idx="21">
                    <c:v>0.49842016</c:v>
                  </c:pt>
                  <c:pt idx="22">
                    <c:v>0.40886383999999998</c:v>
                  </c:pt>
                  <c:pt idx="23">
                    <c:v>0.40339152</c:v>
                  </c:pt>
                  <c:pt idx="24">
                    <c:v>0.35958943999999998</c:v>
                  </c:pt>
                  <c:pt idx="25">
                    <c:v>0.34442687999999999</c:v>
                  </c:pt>
                  <c:pt idx="26">
                    <c:v>0.33276879999999998</c:v>
                  </c:pt>
                  <c:pt idx="27">
                    <c:v>0</c:v>
                  </c:pt>
                  <c:pt idx="28">
                    <c:v>1.09502064</c:v>
                  </c:pt>
                  <c:pt idx="29">
                    <c:v>1.0233552000000001</c:v>
                  </c:pt>
                  <c:pt idx="30">
                    <c:v>1.0133905600000002</c:v>
                  </c:pt>
                  <c:pt idx="31">
                    <c:v>0.91528863999999999</c:v>
                  </c:pt>
                  <c:pt idx="32">
                    <c:v>0.88433631999999995</c:v>
                  </c:pt>
                  <c:pt idx="33">
                    <c:v>0.8361830400000001</c:v>
                  </c:pt>
                </c:numCache>
              </c:numRef>
            </c:plus>
            <c:minus>
              <c:numRef>
                <c:f>Sheet1!$U$7:$U$40</c:f>
                <c:numCache>
                  <c:formatCode>General</c:formatCode>
                  <c:ptCount val="34"/>
                  <c:pt idx="0">
                    <c:v>0.13710592000000002</c:v>
                  </c:pt>
                  <c:pt idx="1">
                    <c:v>0.12514992</c:v>
                  </c:pt>
                  <c:pt idx="2">
                    <c:v>0.12059488000000002</c:v>
                  </c:pt>
                  <c:pt idx="3">
                    <c:v>0.11051264000000001</c:v>
                  </c:pt>
                  <c:pt idx="4">
                    <c:v>0.11652592000000002</c:v>
                  </c:pt>
                  <c:pt idx="5">
                    <c:v>0.11589088000000002</c:v>
                  </c:pt>
                  <c:pt idx="6">
                    <c:v>0</c:v>
                  </c:pt>
                  <c:pt idx="7">
                    <c:v>0.30435664000000001</c:v>
                  </c:pt>
                  <c:pt idx="8">
                    <c:v>0.28975072000000002</c:v>
                  </c:pt>
                  <c:pt idx="9">
                    <c:v>0.28036623999999999</c:v>
                  </c:pt>
                  <c:pt idx="10">
                    <c:v>0.2589552</c:v>
                  </c:pt>
                  <c:pt idx="11">
                    <c:v>0.26657568000000004</c:v>
                  </c:pt>
                  <c:pt idx="12">
                    <c:v>0.26833184000000004</c:v>
                  </c:pt>
                  <c:pt idx="13">
                    <c:v>0</c:v>
                  </c:pt>
                  <c:pt idx="14">
                    <c:v>0.56957599999999997</c:v>
                  </c:pt>
                  <c:pt idx="15">
                    <c:v>0.50008224000000001</c:v>
                  </c:pt>
                  <c:pt idx="16">
                    <c:v>0.53055631999999997</c:v>
                  </c:pt>
                  <c:pt idx="17">
                    <c:v>0.47013344000000007</c:v>
                  </c:pt>
                  <c:pt idx="18">
                    <c:v>0.4796512</c:v>
                  </c:pt>
                  <c:pt idx="19">
                    <c:v>0.48738144</c:v>
                  </c:pt>
                  <c:pt idx="20">
                    <c:v>0</c:v>
                  </c:pt>
                  <c:pt idx="21">
                    <c:v>0.49842016</c:v>
                  </c:pt>
                  <c:pt idx="22">
                    <c:v>0.40886383999999998</c:v>
                  </c:pt>
                  <c:pt idx="23">
                    <c:v>0.40339152</c:v>
                  </c:pt>
                  <c:pt idx="24">
                    <c:v>0.35958943999999998</c:v>
                  </c:pt>
                  <c:pt idx="25">
                    <c:v>0.34442687999999999</c:v>
                  </c:pt>
                  <c:pt idx="26">
                    <c:v>0.33276879999999998</c:v>
                  </c:pt>
                  <c:pt idx="27">
                    <c:v>0</c:v>
                  </c:pt>
                  <c:pt idx="28">
                    <c:v>1.09502064</c:v>
                  </c:pt>
                  <c:pt idx="29">
                    <c:v>1.0233552000000001</c:v>
                  </c:pt>
                  <c:pt idx="30">
                    <c:v>1.0133905600000002</c:v>
                  </c:pt>
                  <c:pt idx="31">
                    <c:v>0.91528863999999999</c:v>
                  </c:pt>
                  <c:pt idx="32">
                    <c:v>0.88433631999999995</c:v>
                  </c:pt>
                  <c:pt idx="33">
                    <c:v>0.8361830400000001</c:v>
                  </c:pt>
                </c:numCache>
              </c:numRef>
            </c:minus>
            <c:spPr>
              <a:noFill/>
              <a:ln w="9525" cap="flat" cmpd="sng" algn="ctr">
                <a:solidFill>
                  <a:schemeClr val="tx1">
                    <a:lumMod val="65000"/>
                    <a:lumOff val="35000"/>
                  </a:schemeClr>
                </a:solidFill>
                <a:round/>
              </a:ln>
              <a:effectLst/>
            </c:spPr>
          </c:errBars>
          <c:cat>
            <c:strRef>
              <c:f>Sheet1!$O$7:$O$40</c:f>
              <c:strCache>
                <c:ptCount val="34"/>
                <c:pt idx="0">
                  <c:v>2010/2011</c:v>
                </c:pt>
                <c:pt idx="1">
                  <c:v>2011/2012</c:v>
                </c:pt>
                <c:pt idx="2">
                  <c:v>2012/2013</c:v>
                </c:pt>
                <c:pt idx="3">
                  <c:v>2013/2014</c:v>
                </c:pt>
                <c:pt idx="4">
                  <c:v>2014/2015</c:v>
                </c:pt>
                <c:pt idx="5">
                  <c:v>2015/2016</c:v>
                </c:pt>
                <c:pt idx="7">
                  <c:v>2010/2011</c:v>
                </c:pt>
                <c:pt idx="8">
                  <c:v>2011/2012</c:v>
                </c:pt>
                <c:pt idx="9">
                  <c:v>2012/2013</c:v>
                </c:pt>
                <c:pt idx="10">
                  <c:v>2013/2014</c:v>
                </c:pt>
                <c:pt idx="11">
                  <c:v>2014/2015</c:v>
                </c:pt>
                <c:pt idx="12">
                  <c:v>2015/2016</c:v>
                </c:pt>
                <c:pt idx="14">
                  <c:v>2010/2011</c:v>
                </c:pt>
                <c:pt idx="15">
                  <c:v>2011/2012</c:v>
                </c:pt>
                <c:pt idx="16">
                  <c:v>2012/2013</c:v>
                </c:pt>
                <c:pt idx="17">
                  <c:v>2013/2014</c:v>
                </c:pt>
                <c:pt idx="18">
                  <c:v>2014/2015</c:v>
                </c:pt>
                <c:pt idx="19">
                  <c:v>2015/2016</c:v>
                </c:pt>
                <c:pt idx="21">
                  <c:v>2010/2011</c:v>
                </c:pt>
                <c:pt idx="22">
                  <c:v>2011/2012</c:v>
                </c:pt>
                <c:pt idx="23">
                  <c:v>2012/2013</c:v>
                </c:pt>
                <c:pt idx="24">
                  <c:v>2013/2014</c:v>
                </c:pt>
                <c:pt idx="25">
                  <c:v>2014/2015</c:v>
                </c:pt>
                <c:pt idx="26">
                  <c:v>2015/2016</c:v>
                </c:pt>
                <c:pt idx="28">
                  <c:v>2010/2011</c:v>
                </c:pt>
                <c:pt idx="29">
                  <c:v>2011/2012</c:v>
                </c:pt>
                <c:pt idx="30">
                  <c:v>2012/2013</c:v>
                </c:pt>
                <c:pt idx="31">
                  <c:v>2013/2014</c:v>
                </c:pt>
                <c:pt idx="32">
                  <c:v>2014/2015</c:v>
                </c:pt>
                <c:pt idx="33">
                  <c:v>2015/2016</c:v>
                </c:pt>
              </c:strCache>
            </c:strRef>
          </c:cat>
          <c:val>
            <c:numRef>
              <c:f>Sheet1!$P$7:$P$41</c:f>
              <c:numCache>
                <c:formatCode>General</c:formatCode>
                <c:ptCount val="35"/>
                <c:pt idx="0">
                  <c:v>8.1778899999999997</c:v>
                </c:pt>
                <c:pt idx="1">
                  <c:v>7.2492299999999998</c:v>
                </c:pt>
                <c:pt idx="2">
                  <c:v>6.6425000000000001</c:v>
                </c:pt>
                <c:pt idx="3">
                  <c:v>6.2408700000000001</c:v>
                </c:pt>
                <c:pt idx="4">
                  <c:v>6.5256800000000004</c:v>
                </c:pt>
                <c:pt idx="5">
                  <c:v>6.3419699999999999</c:v>
                </c:pt>
                <c:pt idx="7">
                  <c:v>24.663419999999999</c:v>
                </c:pt>
                <c:pt idx="8">
                  <c:v>23.327729999999999</c:v>
                </c:pt>
                <c:pt idx="9">
                  <c:v>21.41337</c:v>
                </c:pt>
                <c:pt idx="10">
                  <c:v>20.830850000000002</c:v>
                </c:pt>
                <c:pt idx="11">
                  <c:v>22.056349999999998</c:v>
                </c:pt>
                <c:pt idx="12">
                  <c:v>22.003819999999997</c:v>
                </c:pt>
                <c:pt idx="14">
                  <c:v>31.355719999999998</c:v>
                </c:pt>
                <c:pt idx="15">
                  <c:v>27.953949999999999</c:v>
                </c:pt>
                <c:pt idx="16">
                  <c:v>32.484340000000003</c:v>
                </c:pt>
                <c:pt idx="17">
                  <c:v>29.035070000000001</c:v>
                </c:pt>
                <c:pt idx="18">
                  <c:v>31.44097</c:v>
                </c:pt>
                <c:pt idx="19">
                  <c:v>31.801180000000002</c:v>
                </c:pt>
                <c:pt idx="21">
                  <c:v>19.73986</c:v>
                </c:pt>
                <c:pt idx="22">
                  <c:v>17.750050000000002</c:v>
                </c:pt>
                <c:pt idx="23">
                  <c:v>17.982770000000002</c:v>
                </c:pt>
                <c:pt idx="24">
                  <c:v>17.555589999999999</c:v>
                </c:pt>
                <c:pt idx="25">
                  <c:v>17.41581</c:v>
                </c:pt>
                <c:pt idx="26">
                  <c:v>17.655799999999999</c:v>
                </c:pt>
                <c:pt idx="28">
                  <c:v>15.15152</c:v>
                </c:pt>
                <c:pt idx="29">
                  <c:v>14.74966</c:v>
                </c:pt>
                <c:pt idx="30">
                  <c:v>14.148350000000001</c:v>
                </c:pt>
                <c:pt idx="31">
                  <c:v>15.205909999999999</c:v>
                </c:pt>
                <c:pt idx="32">
                  <c:v>15.62199</c:v>
                </c:pt>
                <c:pt idx="33">
                  <c:v>14.98662</c:v>
                </c:pt>
              </c:numCache>
            </c:numRef>
          </c:val>
          <c:smooth val="0"/>
        </c:ser>
        <c:ser>
          <c:idx val="0"/>
          <c:order val="1"/>
          <c:tx>
            <c:v>Severe Caries</c:v>
          </c:tx>
          <c:spPr>
            <a:ln w="28575" cap="rnd">
              <a:solidFill>
                <a:schemeClr val="tx1">
                  <a:lumMod val="95000"/>
                  <a:lumOff val="5000"/>
                </a:schemeClr>
              </a:solidFill>
              <a:prstDash val="sysDash"/>
              <a:round/>
            </a:ln>
            <a:effectLst/>
          </c:spPr>
          <c:marker>
            <c:symbol val="none"/>
          </c:marker>
          <c:errBars>
            <c:errDir val="y"/>
            <c:errBarType val="both"/>
            <c:errValType val="cust"/>
            <c:noEndCap val="0"/>
            <c:plus>
              <c:numRef>
                <c:f>Sheet1!$U$48:$U$81</c:f>
                <c:numCache>
                  <c:formatCode>General</c:formatCode>
                  <c:ptCount val="34"/>
                  <c:pt idx="0">
                    <c:v>4.4523360000000005E-2</c:v>
                  </c:pt>
                  <c:pt idx="1">
                    <c:v>4.5150559999999999E-2</c:v>
                  </c:pt>
                  <c:pt idx="2">
                    <c:v>4.5166239999999996E-2</c:v>
                  </c:pt>
                  <c:pt idx="3">
                    <c:v>4.41784E-2</c:v>
                  </c:pt>
                  <c:pt idx="4">
                    <c:v>4.2696640000000008E-2</c:v>
                  </c:pt>
                  <c:pt idx="5">
                    <c:v>4.7588800000000007E-2</c:v>
                  </c:pt>
                  <c:pt idx="6">
                    <c:v>0</c:v>
                  </c:pt>
                  <c:pt idx="7">
                    <c:v>0.16631776000000001</c:v>
                  </c:pt>
                  <c:pt idx="8">
                    <c:v>0.16379328000000001</c:v>
                  </c:pt>
                  <c:pt idx="9">
                    <c:v>0.16099440000000004</c:v>
                  </c:pt>
                  <c:pt idx="10">
                    <c:v>0.14665504000000001</c:v>
                  </c:pt>
                  <c:pt idx="11">
                    <c:v>0.15370320000000001</c:v>
                  </c:pt>
                  <c:pt idx="12">
                    <c:v>0.16514176</c:v>
                  </c:pt>
                  <c:pt idx="13">
                    <c:v>0</c:v>
                  </c:pt>
                  <c:pt idx="14">
                    <c:v>0.31549728000000005</c:v>
                  </c:pt>
                  <c:pt idx="15">
                    <c:v>0.31773952</c:v>
                  </c:pt>
                  <c:pt idx="16">
                    <c:v>0.34175344000000002</c:v>
                  </c:pt>
                  <c:pt idx="17">
                    <c:v>0.29437631999999997</c:v>
                  </c:pt>
                  <c:pt idx="18">
                    <c:v>0.32555600000000001</c:v>
                  </c:pt>
                  <c:pt idx="19">
                    <c:v>0.3643248</c:v>
                  </c:pt>
                  <c:pt idx="20">
                    <c:v>0</c:v>
                  </c:pt>
                  <c:pt idx="21">
                    <c:v>0.24399647999999999</c:v>
                  </c:pt>
                  <c:pt idx="22">
                    <c:v>0.20019439999999999</c:v>
                  </c:pt>
                  <c:pt idx="23">
                    <c:v>0.20185648</c:v>
                  </c:pt>
                  <c:pt idx="24">
                    <c:v>0.18990832000000002</c:v>
                  </c:pt>
                  <c:pt idx="25">
                    <c:v>0.18021024000000002</c:v>
                  </c:pt>
                  <c:pt idx="26">
                    <c:v>0.18577664000000002</c:v>
                  </c:pt>
                  <c:pt idx="27">
                    <c:v>0</c:v>
                  </c:pt>
                  <c:pt idx="28">
                    <c:v>0.48379071999999995</c:v>
                  </c:pt>
                  <c:pt idx="29">
                    <c:v>0.47952575999999997</c:v>
                  </c:pt>
                  <c:pt idx="30">
                    <c:v>0.49776944000000001</c:v>
                  </c:pt>
                  <c:pt idx="31">
                    <c:v>0.51877280000000003</c:v>
                  </c:pt>
                  <c:pt idx="32">
                    <c:v>0.49097216000000005</c:v>
                  </c:pt>
                  <c:pt idx="33">
                    <c:v>0.45492384000000002</c:v>
                  </c:pt>
                </c:numCache>
              </c:numRef>
            </c:plus>
            <c:minus>
              <c:numRef>
                <c:f>Sheet1!$U$48:$U$81</c:f>
                <c:numCache>
                  <c:formatCode>General</c:formatCode>
                  <c:ptCount val="34"/>
                  <c:pt idx="0">
                    <c:v>4.4523360000000005E-2</c:v>
                  </c:pt>
                  <c:pt idx="1">
                    <c:v>4.5150559999999999E-2</c:v>
                  </c:pt>
                  <c:pt idx="2">
                    <c:v>4.5166239999999996E-2</c:v>
                  </c:pt>
                  <c:pt idx="3">
                    <c:v>4.41784E-2</c:v>
                  </c:pt>
                  <c:pt idx="4">
                    <c:v>4.2696640000000008E-2</c:v>
                  </c:pt>
                  <c:pt idx="5">
                    <c:v>4.7588800000000007E-2</c:v>
                  </c:pt>
                  <c:pt idx="6">
                    <c:v>0</c:v>
                  </c:pt>
                  <c:pt idx="7">
                    <c:v>0.16631776000000001</c:v>
                  </c:pt>
                  <c:pt idx="8">
                    <c:v>0.16379328000000001</c:v>
                  </c:pt>
                  <c:pt idx="9">
                    <c:v>0.16099440000000004</c:v>
                  </c:pt>
                  <c:pt idx="10">
                    <c:v>0.14665504000000001</c:v>
                  </c:pt>
                  <c:pt idx="11">
                    <c:v>0.15370320000000001</c:v>
                  </c:pt>
                  <c:pt idx="12">
                    <c:v>0.16514176</c:v>
                  </c:pt>
                  <c:pt idx="13">
                    <c:v>0</c:v>
                  </c:pt>
                  <c:pt idx="14">
                    <c:v>0.31549728000000005</c:v>
                  </c:pt>
                  <c:pt idx="15">
                    <c:v>0.31773952</c:v>
                  </c:pt>
                  <c:pt idx="16">
                    <c:v>0.34175344000000002</c:v>
                  </c:pt>
                  <c:pt idx="17">
                    <c:v>0.29437631999999997</c:v>
                  </c:pt>
                  <c:pt idx="18">
                    <c:v>0.32555600000000001</c:v>
                  </c:pt>
                  <c:pt idx="19">
                    <c:v>0.3643248</c:v>
                  </c:pt>
                  <c:pt idx="20">
                    <c:v>0</c:v>
                  </c:pt>
                  <c:pt idx="21">
                    <c:v>0.24399647999999999</c:v>
                  </c:pt>
                  <c:pt idx="22">
                    <c:v>0.20019439999999999</c:v>
                  </c:pt>
                  <c:pt idx="23">
                    <c:v>0.20185648</c:v>
                  </c:pt>
                  <c:pt idx="24">
                    <c:v>0.18990832000000002</c:v>
                  </c:pt>
                  <c:pt idx="25">
                    <c:v>0.18021024000000002</c:v>
                  </c:pt>
                  <c:pt idx="26">
                    <c:v>0.18577664000000002</c:v>
                  </c:pt>
                  <c:pt idx="27">
                    <c:v>0</c:v>
                  </c:pt>
                  <c:pt idx="28">
                    <c:v>0.48379071999999995</c:v>
                  </c:pt>
                  <c:pt idx="29">
                    <c:v>0.47952575999999997</c:v>
                  </c:pt>
                  <c:pt idx="30">
                    <c:v>0.49776944000000001</c:v>
                  </c:pt>
                  <c:pt idx="31">
                    <c:v>0.51877280000000003</c:v>
                  </c:pt>
                  <c:pt idx="32">
                    <c:v>0.49097216000000005</c:v>
                  </c:pt>
                  <c:pt idx="33">
                    <c:v>0.45492384000000002</c:v>
                  </c:pt>
                </c:numCache>
              </c:numRef>
            </c:minus>
            <c:spPr>
              <a:noFill/>
              <a:ln w="9525" cap="flat" cmpd="sng" algn="ctr">
                <a:solidFill>
                  <a:schemeClr val="tx1">
                    <a:lumMod val="65000"/>
                    <a:lumOff val="35000"/>
                  </a:schemeClr>
                </a:solidFill>
                <a:round/>
              </a:ln>
              <a:effectLst/>
            </c:spPr>
          </c:errBars>
          <c:cat>
            <c:strRef>
              <c:f>Sheet1!$O$48:$O$81</c:f>
              <c:strCache>
                <c:ptCount val="34"/>
                <c:pt idx="0">
                  <c:v>2010/2011</c:v>
                </c:pt>
                <c:pt idx="1">
                  <c:v>2011/2012</c:v>
                </c:pt>
                <c:pt idx="2">
                  <c:v>2012/2013</c:v>
                </c:pt>
                <c:pt idx="3">
                  <c:v>2013/2014</c:v>
                </c:pt>
                <c:pt idx="4">
                  <c:v>2014/2015</c:v>
                </c:pt>
                <c:pt idx="5">
                  <c:v>2015/2016</c:v>
                </c:pt>
                <c:pt idx="7">
                  <c:v>2010/2011</c:v>
                </c:pt>
                <c:pt idx="8">
                  <c:v>2011/2012</c:v>
                </c:pt>
                <c:pt idx="9">
                  <c:v>2012/2013</c:v>
                </c:pt>
                <c:pt idx="10">
                  <c:v>2013/2014</c:v>
                </c:pt>
                <c:pt idx="11">
                  <c:v>2014/2015</c:v>
                </c:pt>
                <c:pt idx="12">
                  <c:v>2015/2016</c:v>
                </c:pt>
                <c:pt idx="14">
                  <c:v>2010/2011</c:v>
                </c:pt>
                <c:pt idx="15">
                  <c:v>2011/2012</c:v>
                </c:pt>
                <c:pt idx="16">
                  <c:v>2012/2013</c:v>
                </c:pt>
                <c:pt idx="17">
                  <c:v>2013/2014</c:v>
                </c:pt>
                <c:pt idx="18">
                  <c:v>2014/2015</c:v>
                </c:pt>
                <c:pt idx="19">
                  <c:v>2015/2016</c:v>
                </c:pt>
                <c:pt idx="21">
                  <c:v>2010/2011</c:v>
                </c:pt>
                <c:pt idx="22">
                  <c:v>2011/2012</c:v>
                </c:pt>
                <c:pt idx="23">
                  <c:v>2012/2013</c:v>
                </c:pt>
                <c:pt idx="24">
                  <c:v>2013/2014</c:v>
                </c:pt>
                <c:pt idx="25">
                  <c:v>2014/2015</c:v>
                </c:pt>
                <c:pt idx="26">
                  <c:v>2015/2016</c:v>
                </c:pt>
                <c:pt idx="28">
                  <c:v>2010/2011</c:v>
                </c:pt>
                <c:pt idx="29">
                  <c:v>2011/2012</c:v>
                </c:pt>
                <c:pt idx="30">
                  <c:v>2012/2013</c:v>
                </c:pt>
                <c:pt idx="31">
                  <c:v>2013/2014</c:v>
                </c:pt>
                <c:pt idx="32">
                  <c:v>2014/2015</c:v>
                </c:pt>
                <c:pt idx="33">
                  <c:v>2015/2016</c:v>
                </c:pt>
              </c:strCache>
            </c:strRef>
          </c:cat>
          <c:val>
            <c:numRef>
              <c:f>Sheet1!$P$48:$P$81</c:f>
              <c:numCache>
                <c:formatCode>General</c:formatCode>
                <c:ptCount val="34"/>
                <c:pt idx="0">
                  <c:v>0.79824000000000006</c:v>
                </c:pt>
                <c:pt idx="1">
                  <c:v>0.88293999999999995</c:v>
                </c:pt>
                <c:pt idx="2">
                  <c:v>0.87752999999999992</c:v>
                </c:pt>
                <c:pt idx="3">
                  <c:v>0.94394</c:v>
                </c:pt>
                <c:pt idx="4">
                  <c:v>0.82567000000000002</c:v>
                </c:pt>
                <c:pt idx="5">
                  <c:v>1.01162</c:v>
                </c:pt>
                <c:pt idx="7">
                  <c:v>5.8961899999999998</c:v>
                </c:pt>
                <c:pt idx="8">
                  <c:v>6.0858299999999996</c:v>
                </c:pt>
                <c:pt idx="9">
                  <c:v>5.8966599999999998</c:v>
                </c:pt>
                <c:pt idx="10">
                  <c:v>5.6029599999999995</c:v>
                </c:pt>
                <c:pt idx="11">
                  <c:v>6.0856700000000004</c:v>
                </c:pt>
                <c:pt idx="12">
                  <c:v>6.9888099999999991</c:v>
                </c:pt>
                <c:pt idx="14">
                  <c:v>7.1095900000000007</c:v>
                </c:pt>
                <c:pt idx="15">
                  <c:v>8.9274900000000006</c:v>
                </c:pt>
                <c:pt idx="16">
                  <c:v>10.125259999999999</c:v>
                </c:pt>
                <c:pt idx="17">
                  <c:v>8.8640699999999999</c:v>
                </c:pt>
                <c:pt idx="18">
                  <c:v>11.18056</c:v>
                </c:pt>
                <c:pt idx="19">
                  <c:v>14.110100000000001</c:v>
                </c:pt>
                <c:pt idx="21">
                  <c:v>3.9530700000000003</c:v>
                </c:pt>
                <c:pt idx="22">
                  <c:v>3.6319599999999999</c:v>
                </c:pt>
                <c:pt idx="23">
                  <c:v>3.8406299999999995</c:v>
                </c:pt>
                <c:pt idx="24">
                  <c:v>4.2145000000000001</c:v>
                </c:pt>
                <c:pt idx="25">
                  <c:v>4.1057299999999994</c:v>
                </c:pt>
                <c:pt idx="26">
                  <c:v>4.7577699999999998</c:v>
                </c:pt>
                <c:pt idx="28">
                  <c:v>2.5757599999999998</c:v>
                </c:pt>
                <c:pt idx="29">
                  <c:v>2.8416799999999998</c:v>
                </c:pt>
                <c:pt idx="30">
                  <c:v>3.0219800000000001</c:v>
                </c:pt>
                <c:pt idx="31">
                  <c:v>4.3294600000000001</c:v>
                </c:pt>
                <c:pt idx="32">
                  <c:v>4.2430099999999999</c:v>
                </c:pt>
                <c:pt idx="33">
                  <c:v>3.9250699999999998</c:v>
                </c:pt>
              </c:numCache>
            </c:numRef>
          </c:val>
          <c:smooth val="0"/>
        </c:ser>
        <c:dLbls>
          <c:showLegendKey val="0"/>
          <c:showVal val="0"/>
          <c:showCatName val="0"/>
          <c:showSerName val="0"/>
          <c:showPercent val="0"/>
          <c:showBubbleSize val="0"/>
        </c:dLbls>
        <c:smooth val="0"/>
        <c:axId val="506101440"/>
        <c:axId val="308676768"/>
      </c:lineChart>
      <c:catAx>
        <c:axId val="50610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676768"/>
        <c:crosses val="autoZero"/>
        <c:auto val="1"/>
        <c:lblAlgn val="ctr"/>
        <c:lblOffset val="100"/>
        <c:noMultiLvlLbl val="0"/>
      </c:catAx>
      <c:valAx>
        <c:axId val="30867676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NZ" sz="1400"/>
                  <a:t>Prevalence (%)</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06101440"/>
        <c:crosses val="autoZero"/>
        <c:crossBetween val="between"/>
      </c:valAx>
      <c:spPr>
        <a:noFill/>
        <a:ln>
          <a:noFill/>
        </a:ln>
        <a:effectLst/>
      </c:spPr>
    </c:plotArea>
    <c:legend>
      <c:legendPos val="r"/>
      <c:layout>
        <c:manualLayout>
          <c:xMode val="edge"/>
          <c:yMode val="edge"/>
          <c:x val="0.87264103952355154"/>
          <c:y val="0.16789737220347456"/>
          <c:w val="0.12735892413510969"/>
          <c:h val="0.1637311840890498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8575" cap="rnd">
              <a:solidFill>
                <a:schemeClr val="tx1"/>
              </a:solidFill>
              <a:round/>
            </a:ln>
            <a:effectLst/>
          </c:spPr>
          <c:marker>
            <c:symbol val="none"/>
          </c:marker>
          <c:errBars>
            <c:errDir val="y"/>
            <c:errBarType val="both"/>
            <c:errValType val="cust"/>
            <c:noEndCap val="0"/>
            <c:plus>
              <c:numRef>
                <c:f>Sheet2!$M$4:$M$57</c:f>
                <c:numCache>
                  <c:formatCode>General</c:formatCode>
                  <c:ptCount val="54"/>
                  <c:pt idx="0">
                    <c:v>0.11174400000000002</c:v>
                  </c:pt>
                  <c:pt idx="1">
                    <c:v>0.12356248000000002</c:v>
                  </c:pt>
                  <c:pt idx="2">
                    <c:v>0.1308724</c:v>
                  </c:pt>
                  <c:pt idx="3">
                    <c:v>0.13897383999999999</c:v>
                  </c:pt>
                  <c:pt idx="4">
                    <c:v>0.14417304</c:v>
                  </c:pt>
                  <c:pt idx="5">
                    <c:v>0.1518244</c:v>
                  </c:pt>
                  <c:pt idx="6">
                    <c:v>0.15846695999999999</c:v>
                  </c:pt>
                  <c:pt idx="7">
                    <c:v>0.18736520000000001</c:v>
                  </c:pt>
                  <c:pt idx="8">
                    <c:v>0.22018223999999997</c:v>
                  </c:pt>
                  <c:pt idx="9">
                    <c:v>0.31415583999999996</c:v>
                  </c:pt>
                  <c:pt idx="10">
                    <c:v>0</c:v>
                  </c:pt>
                  <c:pt idx="11">
                    <c:v>0.43471520000000008</c:v>
                  </c:pt>
                  <c:pt idx="12">
                    <c:v>0.43006696</c:v>
                  </c:pt>
                  <c:pt idx="13">
                    <c:v>0.40203007999999996</c:v>
                  </c:pt>
                  <c:pt idx="14">
                    <c:v>0.39417696000000002</c:v>
                  </c:pt>
                  <c:pt idx="15">
                    <c:v>0.37798960000000004</c:v>
                  </c:pt>
                  <c:pt idx="16">
                    <c:v>0.35419743999999997</c:v>
                  </c:pt>
                  <c:pt idx="17">
                    <c:v>0.32860496000000006</c:v>
                  </c:pt>
                  <c:pt idx="18">
                    <c:v>0.30807199999999996</c:v>
                  </c:pt>
                  <c:pt idx="19">
                    <c:v>0.28342624</c:v>
                  </c:pt>
                  <c:pt idx="20">
                    <c:v>0.23744048000000004</c:v>
                  </c:pt>
                  <c:pt idx="21">
                    <c:v>0</c:v>
                  </c:pt>
                  <c:pt idx="22">
                    <c:v>1.1885992000000001</c:v>
                  </c:pt>
                  <c:pt idx="23">
                    <c:v>1.1169743999999999</c:v>
                  </c:pt>
                  <c:pt idx="24">
                    <c:v>1.1655597600000001</c:v>
                  </c:pt>
                  <c:pt idx="25">
                    <c:v>0.95640448</c:v>
                  </c:pt>
                  <c:pt idx="26">
                    <c:v>0.84373703999999994</c:v>
                  </c:pt>
                  <c:pt idx="27">
                    <c:v>0.79249000000000003</c:v>
                  </c:pt>
                  <c:pt idx="28">
                    <c:v>0.72184296000000003</c:v>
                  </c:pt>
                  <c:pt idx="29">
                    <c:v>0.57516344000000008</c:v>
                  </c:pt>
                  <c:pt idx="30">
                    <c:v>0.45053008</c:v>
                  </c:pt>
                  <c:pt idx="31">
                    <c:v>0.32660288000000004</c:v>
                  </c:pt>
                  <c:pt idx="32">
                    <c:v>0</c:v>
                  </c:pt>
                  <c:pt idx="33">
                    <c:v>0.49645376000000002</c:v>
                  </c:pt>
                  <c:pt idx="34">
                    <c:v>0.51206688</c:v>
                  </c:pt>
                  <c:pt idx="35">
                    <c:v>0.50987855999999998</c:v>
                  </c:pt>
                  <c:pt idx="36">
                    <c:v>0.48258664000000007</c:v>
                  </c:pt>
                  <c:pt idx="37">
                    <c:v>0.46799008000000009</c:v>
                  </c:pt>
                  <c:pt idx="38">
                    <c:v>0.4588643200000001</c:v>
                  </c:pt>
                  <c:pt idx="39">
                    <c:v>0.47237447999999999</c:v>
                  </c:pt>
                  <c:pt idx="40">
                    <c:v>0.44502824000000007</c:v>
                  </c:pt>
                  <c:pt idx="41">
                    <c:v>0.46237184000000009</c:v>
                  </c:pt>
                  <c:pt idx="42">
                    <c:v>0.58403312000000007</c:v>
                  </c:pt>
                  <c:pt idx="43">
                    <c:v>0</c:v>
                  </c:pt>
                  <c:pt idx="44">
                    <c:v>1.09183976</c:v>
                  </c:pt>
                  <c:pt idx="45">
                    <c:v>1.0403521600000001</c:v>
                  </c:pt>
                  <c:pt idx="46">
                    <c:v>1.17725408</c:v>
                  </c:pt>
                  <c:pt idx="47">
                    <c:v>1.1891501600000001</c:v>
                  </c:pt>
                  <c:pt idx="48">
                    <c:v>0.99895255999999988</c:v>
                  </c:pt>
                  <c:pt idx="49">
                    <c:v>1.2757672800000002</c:v>
                  </c:pt>
                  <c:pt idx="50">
                    <c:v>1.18727224</c:v>
                  </c:pt>
                  <c:pt idx="51">
                    <c:v>1.0960922399999999</c:v>
                  </c:pt>
                  <c:pt idx="52">
                    <c:v>1.194458</c:v>
                  </c:pt>
                  <c:pt idx="53">
                    <c:v>1.3951936800000002</c:v>
                  </c:pt>
                </c:numCache>
              </c:numRef>
            </c:plus>
            <c:minus>
              <c:numRef>
                <c:f>Sheet2!$M$4:$M$57</c:f>
                <c:numCache>
                  <c:formatCode>General</c:formatCode>
                  <c:ptCount val="54"/>
                  <c:pt idx="0">
                    <c:v>0.11174400000000002</c:v>
                  </c:pt>
                  <c:pt idx="1">
                    <c:v>0.12356248000000002</c:v>
                  </c:pt>
                  <c:pt idx="2">
                    <c:v>0.1308724</c:v>
                  </c:pt>
                  <c:pt idx="3">
                    <c:v>0.13897383999999999</c:v>
                  </c:pt>
                  <c:pt idx="4">
                    <c:v>0.14417304</c:v>
                  </c:pt>
                  <c:pt idx="5">
                    <c:v>0.1518244</c:v>
                  </c:pt>
                  <c:pt idx="6">
                    <c:v>0.15846695999999999</c:v>
                  </c:pt>
                  <c:pt idx="7">
                    <c:v>0.18736520000000001</c:v>
                  </c:pt>
                  <c:pt idx="8">
                    <c:v>0.22018223999999997</c:v>
                  </c:pt>
                  <c:pt idx="9">
                    <c:v>0.31415583999999996</c:v>
                  </c:pt>
                  <c:pt idx="10">
                    <c:v>0</c:v>
                  </c:pt>
                  <c:pt idx="11">
                    <c:v>0.43471520000000008</c:v>
                  </c:pt>
                  <c:pt idx="12">
                    <c:v>0.43006696</c:v>
                  </c:pt>
                  <c:pt idx="13">
                    <c:v>0.40203007999999996</c:v>
                  </c:pt>
                  <c:pt idx="14">
                    <c:v>0.39417696000000002</c:v>
                  </c:pt>
                  <c:pt idx="15">
                    <c:v>0.37798960000000004</c:v>
                  </c:pt>
                  <c:pt idx="16">
                    <c:v>0.35419743999999997</c:v>
                  </c:pt>
                  <c:pt idx="17">
                    <c:v>0.32860496000000006</c:v>
                  </c:pt>
                  <c:pt idx="18">
                    <c:v>0.30807199999999996</c:v>
                  </c:pt>
                  <c:pt idx="19">
                    <c:v>0.28342624</c:v>
                  </c:pt>
                  <c:pt idx="20">
                    <c:v>0.23744048000000004</c:v>
                  </c:pt>
                  <c:pt idx="21">
                    <c:v>0</c:v>
                  </c:pt>
                  <c:pt idx="22">
                    <c:v>1.1885992000000001</c:v>
                  </c:pt>
                  <c:pt idx="23">
                    <c:v>1.1169743999999999</c:v>
                  </c:pt>
                  <c:pt idx="24">
                    <c:v>1.1655597600000001</c:v>
                  </c:pt>
                  <c:pt idx="25">
                    <c:v>0.95640448</c:v>
                  </c:pt>
                  <c:pt idx="26">
                    <c:v>0.84373703999999994</c:v>
                  </c:pt>
                  <c:pt idx="27">
                    <c:v>0.79249000000000003</c:v>
                  </c:pt>
                  <c:pt idx="28">
                    <c:v>0.72184296000000003</c:v>
                  </c:pt>
                  <c:pt idx="29">
                    <c:v>0.57516344000000008</c:v>
                  </c:pt>
                  <c:pt idx="30">
                    <c:v>0.45053008</c:v>
                  </c:pt>
                  <c:pt idx="31">
                    <c:v>0.32660288000000004</c:v>
                  </c:pt>
                  <c:pt idx="32">
                    <c:v>0</c:v>
                  </c:pt>
                  <c:pt idx="33">
                    <c:v>0.49645376000000002</c:v>
                  </c:pt>
                  <c:pt idx="34">
                    <c:v>0.51206688</c:v>
                  </c:pt>
                  <c:pt idx="35">
                    <c:v>0.50987855999999998</c:v>
                  </c:pt>
                  <c:pt idx="36">
                    <c:v>0.48258664000000007</c:v>
                  </c:pt>
                  <c:pt idx="37">
                    <c:v>0.46799008000000009</c:v>
                  </c:pt>
                  <c:pt idx="38">
                    <c:v>0.4588643200000001</c:v>
                  </c:pt>
                  <c:pt idx="39">
                    <c:v>0.47237447999999999</c:v>
                  </c:pt>
                  <c:pt idx="40">
                    <c:v>0.44502824000000007</c:v>
                  </c:pt>
                  <c:pt idx="41">
                    <c:v>0.46237184000000009</c:v>
                  </c:pt>
                  <c:pt idx="42">
                    <c:v>0.58403312000000007</c:v>
                  </c:pt>
                  <c:pt idx="43">
                    <c:v>0</c:v>
                  </c:pt>
                  <c:pt idx="44">
                    <c:v>1.09183976</c:v>
                  </c:pt>
                  <c:pt idx="45">
                    <c:v>1.0403521600000001</c:v>
                  </c:pt>
                  <c:pt idx="46">
                    <c:v>1.17725408</c:v>
                  </c:pt>
                  <c:pt idx="47">
                    <c:v>1.1891501600000001</c:v>
                  </c:pt>
                  <c:pt idx="48">
                    <c:v>0.99895255999999988</c:v>
                  </c:pt>
                  <c:pt idx="49">
                    <c:v>1.2757672800000002</c:v>
                  </c:pt>
                  <c:pt idx="50">
                    <c:v>1.18727224</c:v>
                  </c:pt>
                  <c:pt idx="51">
                    <c:v>1.0960922399999999</c:v>
                  </c:pt>
                  <c:pt idx="52">
                    <c:v>1.194458</c:v>
                  </c:pt>
                  <c:pt idx="53">
                    <c:v>1.3951936800000002</c:v>
                  </c:pt>
                </c:numCache>
              </c:numRef>
            </c:minus>
            <c:spPr>
              <a:noFill/>
              <a:ln w="9525" cap="flat" cmpd="sng" algn="ctr">
                <a:solidFill>
                  <a:schemeClr val="tx1">
                    <a:lumMod val="65000"/>
                    <a:lumOff val="35000"/>
                  </a:schemeClr>
                </a:solidFill>
                <a:round/>
              </a:ln>
              <a:effectLst/>
            </c:spPr>
          </c:errBars>
          <c:cat>
            <c:numRef>
              <c:f>Sheet2!$B$4:$B$68</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Sheet2!$C$4:$C$68</c:f>
              <c:numCache>
                <c:formatCode>General</c:formatCode>
                <c:ptCount val="65"/>
                <c:pt idx="0">
                  <c:v>4.6779800000000007</c:v>
                </c:pt>
                <c:pt idx="1">
                  <c:v>5.3844200000000004</c:v>
                </c:pt>
                <c:pt idx="2">
                  <c:v>5.5109500000000002</c:v>
                </c:pt>
                <c:pt idx="3">
                  <c:v>6.3570699999999993</c:v>
                </c:pt>
                <c:pt idx="4">
                  <c:v>6.6182599999999994</c:v>
                </c:pt>
                <c:pt idx="5">
                  <c:v>6.9798999999999998</c:v>
                </c:pt>
                <c:pt idx="6">
                  <c:v>7.2657499999999997</c:v>
                </c:pt>
                <c:pt idx="7">
                  <c:v>8.65944</c:v>
                </c:pt>
                <c:pt idx="8">
                  <c:v>10.202110000000001</c:v>
                </c:pt>
                <c:pt idx="9">
                  <c:v>12.50562</c:v>
                </c:pt>
                <c:pt idx="11">
                  <c:v>8.5896899999999992</c:v>
                </c:pt>
                <c:pt idx="12">
                  <c:v>11.2037</c:v>
                </c:pt>
                <c:pt idx="13">
                  <c:v>11.92848</c:v>
                </c:pt>
                <c:pt idx="14">
                  <c:v>14.2616</c:v>
                </c:pt>
                <c:pt idx="15">
                  <c:v>15.130240000000001</c:v>
                </c:pt>
                <c:pt idx="16">
                  <c:v>17.347090000000001</c:v>
                </c:pt>
                <c:pt idx="17">
                  <c:v>18.8489</c:v>
                </c:pt>
                <c:pt idx="18">
                  <c:v>21.110900000000001</c:v>
                </c:pt>
                <c:pt idx="19">
                  <c:v>25.055050000000001</c:v>
                </c:pt>
                <c:pt idx="20">
                  <c:v>31.970209999999998</c:v>
                </c:pt>
                <c:pt idx="22">
                  <c:v>12.33766</c:v>
                </c:pt>
                <c:pt idx="23">
                  <c:v>15.13688</c:v>
                </c:pt>
                <c:pt idx="24">
                  <c:v>18.345859999999998</c:v>
                </c:pt>
                <c:pt idx="25">
                  <c:v>18.849209999999999</c:v>
                </c:pt>
                <c:pt idx="26">
                  <c:v>17.732790000000001</c:v>
                </c:pt>
                <c:pt idx="27">
                  <c:v>20.772639999999999</c:v>
                </c:pt>
                <c:pt idx="28">
                  <c:v>23.96773</c:v>
                </c:pt>
                <c:pt idx="29">
                  <c:v>27.375690000000002</c:v>
                </c:pt>
                <c:pt idx="30">
                  <c:v>30.913679999999999</c:v>
                </c:pt>
                <c:pt idx="31">
                  <c:v>37.72148</c:v>
                </c:pt>
                <c:pt idx="33">
                  <c:v>15.5832</c:v>
                </c:pt>
                <c:pt idx="34">
                  <c:v>17.77844</c:v>
                </c:pt>
                <c:pt idx="35">
                  <c:v>16.95279</c:v>
                </c:pt>
                <c:pt idx="36">
                  <c:v>16.624829999999999</c:v>
                </c:pt>
                <c:pt idx="37">
                  <c:v>16.423840000000002</c:v>
                </c:pt>
                <c:pt idx="38">
                  <c:v>16.368740000000003</c:v>
                </c:pt>
                <c:pt idx="39">
                  <c:v>17.413699999999999</c:v>
                </c:pt>
                <c:pt idx="40">
                  <c:v>18.373159999999999</c:v>
                </c:pt>
                <c:pt idx="41">
                  <c:v>20.49662</c:v>
                </c:pt>
                <c:pt idx="42">
                  <c:v>22.331050000000001</c:v>
                </c:pt>
                <c:pt idx="44">
                  <c:v>8.9588400000000004</c:v>
                </c:pt>
                <c:pt idx="45">
                  <c:v>8.6363599999999998</c:v>
                </c:pt>
                <c:pt idx="46">
                  <c:v>11.136890000000001</c:v>
                </c:pt>
                <c:pt idx="47">
                  <c:v>12.91667</c:v>
                </c:pt>
                <c:pt idx="48">
                  <c:v>10.92</c:v>
                </c:pt>
                <c:pt idx="49">
                  <c:v>15.010570000000001</c:v>
                </c:pt>
                <c:pt idx="50">
                  <c:v>14.711360000000001</c:v>
                </c:pt>
                <c:pt idx="51">
                  <c:v>15.922620000000002</c:v>
                </c:pt>
                <c:pt idx="52">
                  <c:v>23.066670000000002</c:v>
                </c:pt>
                <c:pt idx="53">
                  <c:v>23.188410000000001</c:v>
                </c:pt>
                <c:pt idx="55">
                  <c:v>6.4599999999999937</c:v>
                </c:pt>
                <c:pt idx="56">
                  <c:v>7.8299999999999983</c:v>
                </c:pt>
                <c:pt idx="57">
                  <c:v>8.269999999999996</c:v>
                </c:pt>
                <c:pt idx="58">
                  <c:v>9.5300000000000011</c:v>
                </c:pt>
                <c:pt idx="59">
                  <c:v>10.010000000000005</c:v>
                </c:pt>
                <c:pt idx="60">
                  <c:v>11.459999999999994</c:v>
                </c:pt>
                <c:pt idx="61">
                  <c:v>12.950000000000003</c:v>
                </c:pt>
                <c:pt idx="62">
                  <c:v>16.189999999999998</c:v>
                </c:pt>
                <c:pt idx="63">
                  <c:v>20.900000000000006</c:v>
                </c:pt>
                <c:pt idx="64">
                  <c:v>30.090000000000003</c:v>
                </c:pt>
              </c:numCache>
            </c:numRef>
          </c:val>
          <c:smooth val="0"/>
        </c:ser>
        <c:dLbls>
          <c:showLegendKey val="0"/>
          <c:showVal val="0"/>
          <c:showCatName val="0"/>
          <c:showSerName val="0"/>
          <c:showPercent val="0"/>
          <c:showBubbleSize val="0"/>
        </c:dLbls>
        <c:smooth val="0"/>
        <c:axId val="308677888"/>
        <c:axId val="308678448"/>
      </c:lineChart>
      <c:catAx>
        <c:axId val="3086778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NZ" sz="1200" dirty="0" smtClean="0"/>
                  <a:t>Deciles of Deprivation</a:t>
                </a:r>
                <a:endParaRPr lang="en-NZ" sz="1200" dirty="0"/>
              </a:p>
            </c:rich>
          </c:tx>
          <c:layout>
            <c:manualLayout>
              <c:xMode val="edge"/>
              <c:yMode val="edge"/>
              <c:x val="0.46432324908293598"/>
              <c:y val="0.9422741302195193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8678448"/>
        <c:crosses val="autoZero"/>
        <c:auto val="1"/>
        <c:lblAlgn val="ctr"/>
        <c:lblOffset val="100"/>
        <c:noMultiLvlLbl val="0"/>
      </c:catAx>
      <c:valAx>
        <c:axId val="30867844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Any Caries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86778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440848403830059E-2"/>
          <c:y val="4.4802883189005722E-2"/>
          <c:w val="0.92121595544251089"/>
          <c:h val="0.74429477616020945"/>
        </c:manualLayout>
      </c:layout>
      <c:lineChart>
        <c:grouping val="standard"/>
        <c:varyColors val="0"/>
        <c:ser>
          <c:idx val="0"/>
          <c:order val="0"/>
          <c:tx>
            <c:strRef>
              <c:f>'domains by eth'!$AO$6</c:f>
              <c:strCache>
                <c:ptCount val="1"/>
                <c:pt idx="0">
                  <c:v>Employment</c:v>
                </c:pt>
              </c:strCache>
            </c:strRef>
          </c:tx>
          <c:spPr>
            <a:ln w="28575" cap="rnd">
              <a:solidFill>
                <a:schemeClr val="bg1">
                  <a:lumMod val="85000"/>
                </a:schemeClr>
              </a:solidFill>
              <a:prstDash val="sysDot"/>
              <a:round/>
            </a:ln>
            <a:effectLst/>
          </c:spPr>
          <c:marker>
            <c:symbol val="none"/>
          </c:marker>
          <c:cat>
            <c:numRef>
              <c:f>'domains by eth'!$AN$7:$AN$71</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'domains by eth'!$AO$7:$AO$71</c:f>
              <c:numCache>
                <c:formatCode>0.00</c:formatCode>
                <c:ptCount val="65"/>
                <c:pt idx="0">
                  <c:v>4.9359599999999997</c:v>
                </c:pt>
                <c:pt idx="1">
                  <c:v>5.7269800000000002</c:v>
                </c:pt>
                <c:pt idx="2">
                  <c:v>5.6706000000000003</c:v>
                </c:pt>
                <c:pt idx="3">
                  <c:v>6.0274399999999995</c:v>
                </c:pt>
                <c:pt idx="4">
                  <c:v>6.6841600000000003</c:v>
                </c:pt>
                <c:pt idx="5">
                  <c:v>7.0573800000000002</c:v>
                </c:pt>
                <c:pt idx="6">
                  <c:v>7.6887300000000005</c:v>
                </c:pt>
                <c:pt idx="7">
                  <c:v>7.9239800000000002</c:v>
                </c:pt>
                <c:pt idx="8">
                  <c:v>9.7075900000000015</c:v>
                </c:pt>
                <c:pt idx="9">
                  <c:v>11.6273</c:v>
                </c:pt>
                <c:pt idx="11">
                  <c:v>11.357250000000001</c:v>
                </c:pt>
                <c:pt idx="12">
                  <c:v>11.302280000000001</c:v>
                </c:pt>
                <c:pt idx="13">
                  <c:v>12.908569999999999</c:v>
                </c:pt>
                <c:pt idx="14">
                  <c:v>14.371510000000001</c:v>
                </c:pt>
                <c:pt idx="15">
                  <c:v>17.542680000000001</c:v>
                </c:pt>
                <c:pt idx="16">
                  <c:v>16.98113</c:v>
                </c:pt>
                <c:pt idx="17">
                  <c:v>20.616250000000001</c:v>
                </c:pt>
                <c:pt idx="18">
                  <c:v>21.780569999999997</c:v>
                </c:pt>
                <c:pt idx="19">
                  <c:v>26.049440000000001</c:v>
                </c:pt>
                <c:pt idx="20">
                  <c:v>31.189470000000004</c:v>
                </c:pt>
                <c:pt idx="22">
                  <c:v>15.074309999999999</c:v>
                </c:pt>
                <c:pt idx="23">
                  <c:v>18.672839999999997</c:v>
                </c:pt>
                <c:pt idx="24">
                  <c:v>17.80987</c:v>
                </c:pt>
                <c:pt idx="25">
                  <c:v>18.359739999999999</c:v>
                </c:pt>
                <c:pt idx="26">
                  <c:v>18.368850000000002</c:v>
                </c:pt>
                <c:pt idx="27">
                  <c:v>24.067599999999999</c:v>
                </c:pt>
                <c:pt idx="28">
                  <c:v>25.117739999999998</c:v>
                </c:pt>
                <c:pt idx="29">
                  <c:v>28.011550000000003</c:v>
                </c:pt>
                <c:pt idx="30">
                  <c:v>35.001269999999998</c:v>
                </c:pt>
                <c:pt idx="31">
                  <c:v>36.88861</c:v>
                </c:pt>
                <c:pt idx="33">
                  <c:v>16.67305</c:v>
                </c:pt>
                <c:pt idx="34">
                  <c:v>16.202300000000001</c:v>
                </c:pt>
                <c:pt idx="35">
                  <c:v>16.5046</c:v>
                </c:pt>
                <c:pt idx="36">
                  <c:v>17.161539999999999</c:v>
                </c:pt>
                <c:pt idx="37">
                  <c:v>16.15699</c:v>
                </c:pt>
                <c:pt idx="38">
                  <c:v>17.41123</c:v>
                </c:pt>
                <c:pt idx="39">
                  <c:v>17.58137</c:v>
                </c:pt>
                <c:pt idx="40">
                  <c:v>18.804510000000001</c:v>
                </c:pt>
                <c:pt idx="41">
                  <c:v>20.639959999999999</c:v>
                </c:pt>
                <c:pt idx="42">
                  <c:v>21.153849999999998</c:v>
                </c:pt>
                <c:pt idx="44">
                  <c:v>6.6666699999999999</c:v>
                </c:pt>
                <c:pt idx="45">
                  <c:v>11.83295</c:v>
                </c:pt>
                <c:pt idx="46">
                  <c:v>12.555069999999999</c:v>
                </c:pt>
                <c:pt idx="47">
                  <c:v>11.920529999999999</c:v>
                </c:pt>
                <c:pt idx="48">
                  <c:v>10.429449999999999</c:v>
                </c:pt>
                <c:pt idx="49">
                  <c:v>11.983470000000001</c:v>
                </c:pt>
                <c:pt idx="50">
                  <c:v>15.608920000000001</c:v>
                </c:pt>
                <c:pt idx="51">
                  <c:v>15.552099999999999</c:v>
                </c:pt>
                <c:pt idx="52">
                  <c:v>22.633139999999997</c:v>
                </c:pt>
                <c:pt idx="53">
                  <c:v>23.43234</c:v>
                </c:pt>
                <c:pt idx="55">
                  <c:v>6.9899999999999949</c:v>
                </c:pt>
                <c:pt idx="56">
                  <c:v>8.0699999999999932</c:v>
                </c:pt>
                <c:pt idx="57">
                  <c:v>8.61</c:v>
                </c:pt>
                <c:pt idx="58">
                  <c:v>9.4500000000000028</c:v>
                </c:pt>
                <c:pt idx="59">
                  <c:v>10.819999999999993</c:v>
                </c:pt>
                <c:pt idx="60">
                  <c:v>11.689999999999998</c:v>
                </c:pt>
                <c:pt idx="61">
                  <c:v>14.180000000000007</c:v>
                </c:pt>
                <c:pt idx="62">
                  <c:v>16.620000000000005</c:v>
                </c:pt>
                <c:pt idx="63">
                  <c:v>22.47</c:v>
                </c:pt>
                <c:pt idx="64">
                  <c:v>28.040000000000006</c:v>
                </c:pt>
              </c:numCache>
            </c:numRef>
          </c:val>
          <c:smooth val="0"/>
        </c:ser>
        <c:ser>
          <c:idx val="1"/>
          <c:order val="1"/>
          <c:tx>
            <c:strRef>
              <c:f>'domains by eth'!$AP$6</c:f>
              <c:strCache>
                <c:ptCount val="1"/>
                <c:pt idx="0">
                  <c:v>Income</c:v>
                </c:pt>
              </c:strCache>
            </c:strRef>
          </c:tx>
          <c:spPr>
            <a:ln w="28575" cap="rnd">
              <a:solidFill>
                <a:schemeClr val="bg2"/>
              </a:solidFill>
              <a:prstDash val="sysDash"/>
              <a:round/>
            </a:ln>
            <a:effectLst/>
          </c:spPr>
          <c:marker>
            <c:symbol val="none"/>
          </c:marker>
          <c:cat>
            <c:numRef>
              <c:f>'domains by eth'!$AN$7:$AN$71</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'domains by eth'!$AP$7:$AP$71</c:f>
              <c:numCache>
                <c:formatCode>0.00</c:formatCode>
                <c:ptCount val="65"/>
                <c:pt idx="0">
                  <c:v>4.8844699999999994</c:v>
                </c:pt>
                <c:pt idx="1">
                  <c:v>5.1614199999999997</c:v>
                </c:pt>
                <c:pt idx="2">
                  <c:v>5.7280899999999999</c:v>
                </c:pt>
                <c:pt idx="3">
                  <c:v>5.9941899999999997</c:v>
                </c:pt>
                <c:pt idx="4">
                  <c:v>6.6585400000000003</c:v>
                </c:pt>
                <c:pt idx="5">
                  <c:v>6.8452200000000003</c:v>
                </c:pt>
                <c:pt idx="6">
                  <c:v>7.3302699999999996</c:v>
                </c:pt>
                <c:pt idx="7">
                  <c:v>8.2739999999999991</c:v>
                </c:pt>
                <c:pt idx="8">
                  <c:v>9.80274</c:v>
                </c:pt>
                <c:pt idx="9">
                  <c:v>12.318569999999999</c:v>
                </c:pt>
                <c:pt idx="11">
                  <c:v>9.662510000000001</c:v>
                </c:pt>
                <c:pt idx="12">
                  <c:v>10.090630000000001</c:v>
                </c:pt>
                <c:pt idx="13">
                  <c:v>13.55809</c:v>
                </c:pt>
                <c:pt idx="14">
                  <c:v>14.028230000000001</c:v>
                </c:pt>
                <c:pt idx="15">
                  <c:v>15.29143</c:v>
                </c:pt>
                <c:pt idx="16">
                  <c:v>17.07939</c:v>
                </c:pt>
                <c:pt idx="17">
                  <c:v>19.54486</c:v>
                </c:pt>
                <c:pt idx="18">
                  <c:v>20.981680000000001</c:v>
                </c:pt>
                <c:pt idx="19">
                  <c:v>25.738719999999997</c:v>
                </c:pt>
                <c:pt idx="20">
                  <c:v>31.089359999999999</c:v>
                </c:pt>
                <c:pt idx="22">
                  <c:v>15.486730000000001</c:v>
                </c:pt>
                <c:pt idx="23">
                  <c:v>15.433069999999999</c:v>
                </c:pt>
                <c:pt idx="24">
                  <c:v>17.169070000000001</c:v>
                </c:pt>
                <c:pt idx="25">
                  <c:v>18.913269999999997</c:v>
                </c:pt>
                <c:pt idx="26">
                  <c:v>19.1248</c:v>
                </c:pt>
                <c:pt idx="27">
                  <c:v>22.176470000000002</c:v>
                </c:pt>
                <c:pt idx="28">
                  <c:v>25.022499999999997</c:v>
                </c:pt>
                <c:pt idx="29">
                  <c:v>26.30011</c:v>
                </c:pt>
                <c:pt idx="30">
                  <c:v>33.229520000000001</c:v>
                </c:pt>
                <c:pt idx="31">
                  <c:v>36.770670000000003</c:v>
                </c:pt>
                <c:pt idx="33">
                  <c:v>15.849189999999998</c:v>
                </c:pt>
                <c:pt idx="34">
                  <c:v>16.923079999999999</c:v>
                </c:pt>
                <c:pt idx="35">
                  <c:v>17.740559999999999</c:v>
                </c:pt>
                <c:pt idx="36">
                  <c:v>17.239650000000001</c:v>
                </c:pt>
                <c:pt idx="37">
                  <c:v>16.35153</c:v>
                </c:pt>
                <c:pt idx="38">
                  <c:v>17.085800000000003</c:v>
                </c:pt>
                <c:pt idx="39">
                  <c:v>17.11561</c:v>
                </c:pt>
                <c:pt idx="40">
                  <c:v>17.194570000000002</c:v>
                </c:pt>
                <c:pt idx="41">
                  <c:v>21.012719999999998</c:v>
                </c:pt>
                <c:pt idx="42">
                  <c:v>21.994489999999999</c:v>
                </c:pt>
                <c:pt idx="44">
                  <c:v>9.0225600000000004</c:v>
                </c:pt>
                <c:pt idx="45">
                  <c:v>10.14151</c:v>
                </c:pt>
                <c:pt idx="46">
                  <c:v>10.85106</c:v>
                </c:pt>
                <c:pt idx="47">
                  <c:v>11.39489</c:v>
                </c:pt>
                <c:pt idx="48">
                  <c:v>11.26126</c:v>
                </c:pt>
                <c:pt idx="49">
                  <c:v>13.911290000000001</c:v>
                </c:pt>
                <c:pt idx="50">
                  <c:v>14.33333</c:v>
                </c:pt>
                <c:pt idx="51">
                  <c:v>18.867919999999998</c:v>
                </c:pt>
                <c:pt idx="52">
                  <c:v>19.393940000000001</c:v>
                </c:pt>
                <c:pt idx="53">
                  <c:v>24.402730000000002</c:v>
                </c:pt>
                <c:pt idx="55">
                  <c:v>6.8299999999999983</c:v>
                </c:pt>
                <c:pt idx="56">
                  <c:v>7.4200000000000017</c:v>
                </c:pt>
                <c:pt idx="57">
                  <c:v>8.8199999999999932</c:v>
                </c:pt>
                <c:pt idx="58">
                  <c:v>9.3400000000000034</c:v>
                </c:pt>
                <c:pt idx="59">
                  <c:v>10.189999999999998</c:v>
                </c:pt>
                <c:pt idx="60">
                  <c:v>11.489999999999995</c:v>
                </c:pt>
                <c:pt idx="61">
                  <c:v>13.319999999999993</c:v>
                </c:pt>
                <c:pt idx="62">
                  <c:v>15.579999999999998</c:v>
                </c:pt>
                <c:pt idx="63">
                  <c:v>21.409999999999997</c:v>
                </c:pt>
                <c:pt idx="64">
                  <c:v>28.799999999999997</c:v>
                </c:pt>
              </c:numCache>
            </c:numRef>
          </c:val>
          <c:smooth val="0"/>
        </c:ser>
        <c:ser>
          <c:idx val="2"/>
          <c:order val="2"/>
          <c:tx>
            <c:strRef>
              <c:f>'domains by eth'!$AQ$6</c:f>
              <c:strCache>
                <c:ptCount val="1"/>
                <c:pt idx="0">
                  <c:v>Crime</c:v>
                </c:pt>
              </c:strCache>
            </c:strRef>
          </c:tx>
          <c:spPr>
            <a:ln w="28575" cap="rnd">
              <a:solidFill>
                <a:schemeClr val="bg1">
                  <a:lumMod val="85000"/>
                </a:schemeClr>
              </a:solidFill>
              <a:round/>
            </a:ln>
            <a:effectLst/>
          </c:spPr>
          <c:marker>
            <c:symbol val="none"/>
          </c:marker>
          <c:cat>
            <c:numRef>
              <c:f>'domains by eth'!$AN$7:$AN$71</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'domains by eth'!$AQ$7:$AQ$71</c:f>
              <c:numCache>
                <c:formatCode>0.00</c:formatCode>
                <c:ptCount val="65"/>
                <c:pt idx="0">
                  <c:v>5.1028400000000005</c:v>
                </c:pt>
                <c:pt idx="1">
                  <c:v>5.5389099999999996</c:v>
                </c:pt>
                <c:pt idx="2">
                  <c:v>6.29779</c:v>
                </c:pt>
                <c:pt idx="3">
                  <c:v>6.7415699999999994</c:v>
                </c:pt>
                <c:pt idx="4">
                  <c:v>7.0129099999999998</c:v>
                </c:pt>
                <c:pt idx="5">
                  <c:v>7.1108799999999999</c:v>
                </c:pt>
                <c:pt idx="6">
                  <c:v>7.52949</c:v>
                </c:pt>
                <c:pt idx="7">
                  <c:v>8.0008999999999997</c:v>
                </c:pt>
                <c:pt idx="8">
                  <c:v>8.7781200000000013</c:v>
                </c:pt>
                <c:pt idx="9">
                  <c:v>8.8704599999999996</c:v>
                </c:pt>
                <c:pt idx="11">
                  <c:v>11.3642</c:v>
                </c:pt>
                <c:pt idx="12">
                  <c:v>13.493879999999999</c:v>
                </c:pt>
                <c:pt idx="13">
                  <c:v>15.077199999999999</c:v>
                </c:pt>
                <c:pt idx="14">
                  <c:v>17.892579999999999</c:v>
                </c:pt>
                <c:pt idx="15">
                  <c:v>19.667290000000001</c:v>
                </c:pt>
                <c:pt idx="16">
                  <c:v>21.870550000000001</c:v>
                </c:pt>
                <c:pt idx="17">
                  <c:v>23.517810000000001</c:v>
                </c:pt>
                <c:pt idx="18">
                  <c:v>23.777450000000002</c:v>
                </c:pt>
                <c:pt idx="19">
                  <c:v>27.696369999999998</c:v>
                </c:pt>
                <c:pt idx="20">
                  <c:v>28.837770000000003</c:v>
                </c:pt>
                <c:pt idx="22">
                  <c:v>14.33278</c:v>
                </c:pt>
                <c:pt idx="23">
                  <c:v>16.874289999999998</c:v>
                </c:pt>
                <c:pt idx="24">
                  <c:v>22.710620000000002</c:v>
                </c:pt>
                <c:pt idx="25">
                  <c:v>29.614269999999998</c:v>
                </c:pt>
                <c:pt idx="26">
                  <c:v>27.507759999999998</c:v>
                </c:pt>
                <c:pt idx="27">
                  <c:v>29.758400000000002</c:v>
                </c:pt>
                <c:pt idx="28">
                  <c:v>32.314969999999995</c:v>
                </c:pt>
                <c:pt idx="29">
                  <c:v>32.044889999999995</c:v>
                </c:pt>
                <c:pt idx="30">
                  <c:v>35.0871</c:v>
                </c:pt>
                <c:pt idx="31">
                  <c:v>32.517649999999996</c:v>
                </c:pt>
                <c:pt idx="33">
                  <c:v>15.683449999999999</c:v>
                </c:pt>
                <c:pt idx="34">
                  <c:v>16.146619999999999</c:v>
                </c:pt>
                <c:pt idx="35">
                  <c:v>15.968360000000001</c:v>
                </c:pt>
                <c:pt idx="36">
                  <c:v>17.178650000000001</c:v>
                </c:pt>
                <c:pt idx="37">
                  <c:v>19.357499999999998</c:v>
                </c:pt>
                <c:pt idx="38">
                  <c:v>17.310220000000001</c:v>
                </c:pt>
                <c:pt idx="39">
                  <c:v>17.36111</c:v>
                </c:pt>
                <c:pt idx="40">
                  <c:v>18.59995</c:v>
                </c:pt>
                <c:pt idx="41">
                  <c:v>20.377269999999999</c:v>
                </c:pt>
                <c:pt idx="42">
                  <c:v>19.108140000000002</c:v>
                </c:pt>
                <c:pt idx="44">
                  <c:v>8.37209</c:v>
                </c:pt>
                <c:pt idx="45">
                  <c:v>10.824739999999998</c:v>
                </c:pt>
                <c:pt idx="46">
                  <c:v>11.403510000000001</c:v>
                </c:pt>
                <c:pt idx="47">
                  <c:v>13.627249999999998</c:v>
                </c:pt>
                <c:pt idx="48">
                  <c:v>11.68582</c:v>
                </c:pt>
                <c:pt idx="49">
                  <c:v>17.311609999999998</c:v>
                </c:pt>
                <c:pt idx="50">
                  <c:v>13.24042</c:v>
                </c:pt>
                <c:pt idx="51">
                  <c:v>19.28105</c:v>
                </c:pt>
                <c:pt idx="52">
                  <c:v>20.94801</c:v>
                </c:pt>
                <c:pt idx="53">
                  <c:v>18.227419999999999</c:v>
                </c:pt>
                <c:pt idx="55">
                  <c:v>7.1899999999999977</c:v>
                </c:pt>
                <c:pt idx="56">
                  <c:v>8.4099999999999966</c:v>
                </c:pt>
                <c:pt idx="57">
                  <c:v>9.7600000000000051</c:v>
                </c:pt>
                <c:pt idx="58">
                  <c:v>12.069999999999993</c:v>
                </c:pt>
                <c:pt idx="59">
                  <c:v>13.469999999999999</c:v>
                </c:pt>
                <c:pt idx="60">
                  <c:v>14.829999999999998</c:v>
                </c:pt>
                <c:pt idx="61">
                  <c:v>17</c:v>
                </c:pt>
                <c:pt idx="62">
                  <c:v>18.099999999999994</c:v>
                </c:pt>
                <c:pt idx="63">
                  <c:v>21.760000000000005</c:v>
                </c:pt>
                <c:pt idx="64">
                  <c:v>21.489999999999995</c:v>
                </c:pt>
              </c:numCache>
            </c:numRef>
          </c:val>
          <c:smooth val="0"/>
        </c:ser>
        <c:ser>
          <c:idx val="3"/>
          <c:order val="3"/>
          <c:tx>
            <c:strRef>
              <c:f>'domains by eth'!$AR$6</c:f>
              <c:strCache>
                <c:ptCount val="1"/>
                <c:pt idx="0">
                  <c:v>Housing</c:v>
                </c:pt>
              </c:strCache>
            </c:strRef>
          </c:tx>
          <c:spPr>
            <a:ln w="28575" cap="rnd">
              <a:solidFill>
                <a:schemeClr val="bg1">
                  <a:lumMod val="50000"/>
                </a:schemeClr>
              </a:solidFill>
              <a:prstDash val="sysDash"/>
              <a:round/>
            </a:ln>
            <a:effectLst/>
          </c:spPr>
          <c:marker>
            <c:symbol val="none"/>
          </c:marker>
          <c:cat>
            <c:numRef>
              <c:f>'domains by eth'!$AN$7:$AN$71</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'domains by eth'!$AR$7:$AR$71</c:f>
              <c:numCache>
                <c:formatCode>0.00</c:formatCode>
                <c:ptCount val="65"/>
                <c:pt idx="0">
                  <c:v>5.3718000000000004</c:v>
                </c:pt>
                <c:pt idx="1">
                  <c:v>5.6878099999999998</c:v>
                </c:pt>
                <c:pt idx="2">
                  <c:v>5.97818</c:v>
                </c:pt>
                <c:pt idx="3">
                  <c:v>6.8755499999999996</c:v>
                </c:pt>
                <c:pt idx="4">
                  <c:v>6.6779799999999998</c:v>
                </c:pt>
                <c:pt idx="5">
                  <c:v>7.2997400000000008</c:v>
                </c:pt>
                <c:pt idx="6">
                  <c:v>7.3796700000000008</c:v>
                </c:pt>
                <c:pt idx="7">
                  <c:v>7.7378699999999991</c:v>
                </c:pt>
                <c:pt idx="8">
                  <c:v>8.9584499999999991</c:v>
                </c:pt>
                <c:pt idx="9">
                  <c:v>13.247449999999999</c:v>
                </c:pt>
                <c:pt idx="11">
                  <c:v>10.92686</c:v>
                </c:pt>
                <c:pt idx="12">
                  <c:v>12.056570000000001</c:v>
                </c:pt>
                <c:pt idx="13">
                  <c:v>14.313020000000002</c:v>
                </c:pt>
                <c:pt idx="14">
                  <c:v>16.58005</c:v>
                </c:pt>
                <c:pt idx="15">
                  <c:v>18.067349999999998</c:v>
                </c:pt>
                <c:pt idx="16">
                  <c:v>18.70664</c:v>
                </c:pt>
                <c:pt idx="17">
                  <c:v>20.825499999999998</c:v>
                </c:pt>
                <c:pt idx="18">
                  <c:v>23.84554</c:v>
                </c:pt>
                <c:pt idx="19">
                  <c:v>26.457809999999998</c:v>
                </c:pt>
                <c:pt idx="20">
                  <c:v>32.591170000000005</c:v>
                </c:pt>
                <c:pt idx="22">
                  <c:v>12.57732</c:v>
                </c:pt>
                <c:pt idx="23">
                  <c:v>14.285709999999998</c:v>
                </c:pt>
                <c:pt idx="24">
                  <c:v>16.279070000000001</c:v>
                </c:pt>
                <c:pt idx="25">
                  <c:v>17.684480000000001</c:v>
                </c:pt>
                <c:pt idx="26">
                  <c:v>18.354980000000001</c:v>
                </c:pt>
                <c:pt idx="27">
                  <c:v>21.12125</c:v>
                </c:pt>
                <c:pt idx="28">
                  <c:v>22.42361</c:v>
                </c:pt>
                <c:pt idx="29">
                  <c:v>25.948929999999997</c:v>
                </c:pt>
                <c:pt idx="30">
                  <c:v>27.935939999999999</c:v>
                </c:pt>
                <c:pt idx="31">
                  <c:v>37.280670000000001</c:v>
                </c:pt>
                <c:pt idx="33">
                  <c:v>15.91536</c:v>
                </c:pt>
                <c:pt idx="34">
                  <c:v>15.667809999999999</c:v>
                </c:pt>
                <c:pt idx="35">
                  <c:v>15.56833</c:v>
                </c:pt>
                <c:pt idx="36">
                  <c:v>16.709800000000001</c:v>
                </c:pt>
                <c:pt idx="37">
                  <c:v>15.943429999999999</c:v>
                </c:pt>
                <c:pt idx="38">
                  <c:v>17.664750000000002</c:v>
                </c:pt>
                <c:pt idx="39">
                  <c:v>16.345680000000002</c:v>
                </c:pt>
                <c:pt idx="40">
                  <c:v>18.253820000000001</c:v>
                </c:pt>
                <c:pt idx="41">
                  <c:v>18.718139999999998</c:v>
                </c:pt>
                <c:pt idx="42">
                  <c:v>21.751919999999998</c:v>
                </c:pt>
                <c:pt idx="44">
                  <c:v>6.8403900000000002</c:v>
                </c:pt>
                <c:pt idx="45">
                  <c:v>8.9552200000000006</c:v>
                </c:pt>
                <c:pt idx="46">
                  <c:v>9.9397599999999997</c:v>
                </c:pt>
                <c:pt idx="47">
                  <c:v>9.5354499999999991</c:v>
                </c:pt>
                <c:pt idx="48">
                  <c:v>10.78431</c:v>
                </c:pt>
                <c:pt idx="49">
                  <c:v>12.47312</c:v>
                </c:pt>
                <c:pt idx="50">
                  <c:v>12.885659999999998</c:v>
                </c:pt>
                <c:pt idx="51">
                  <c:v>18.248180000000001</c:v>
                </c:pt>
                <c:pt idx="52">
                  <c:v>19.695039999999999</c:v>
                </c:pt>
                <c:pt idx="53">
                  <c:v>22.010579999999997</c:v>
                </c:pt>
                <c:pt idx="55">
                  <c:v>7.019999999999996</c:v>
                </c:pt>
                <c:pt idx="56">
                  <c:v>7.6599999999999966</c:v>
                </c:pt>
                <c:pt idx="57">
                  <c:v>8.4000000000000057</c:v>
                </c:pt>
                <c:pt idx="58">
                  <c:v>9.9699999999999989</c:v>
                </c:pt>
                <c:pt idx="59">
                  <c:v>10.75</c:v>
                </c:pt>
                <c:pt idx="60">
                  <c:v>12.290000000000006</c:v>
                </c:pt>
                <c:pt idx="61">
                  <c:v>13.709999999999994</c:v>
                </c:pt>
                <c:pt idx="62">
                  <c:v>16.700000000000003</c:v>
                </c:pt>
                <c:pt idx="63">
                  <c:v>20.489999999999995</c:v>
                </c:pt>
                <c:pt idx="64">
                  <c:v>30.739999999999995</c:v>
                </c:pt>
              </c:numCache>
            </c:numRef>
          </c:val>
          <c:smooth val="0"/>
        </c:ser>
        <c:ser>
          <c:idx val="4"/>
          <c:order val="4"/>
          <c:tx>
            <c:strRef>
              <c:f>'domains by eth'!$AS$6</c:f>
              <c:strCache>
                <c:ptCount val="1"/>
                <c:pt idx="0">
                  <c:v>Health</c:v>
                </c:pt>
              </c:strCache>
            </c:strRef>
          </c:tx>
          <c:spPr>
            <a:ln w="28575" cap="rnd">
              <a:solidFill>
                <a:schemeClr val="bg1">
                  <a:lumMod val="50000"/>
                </a:schemeClr>
              </a:solidFill>
              <a:round/>
            </a:ln>
            <a:effectLst/>
          </c:spPr>
          <c:marker>
            <c:symbol val="none"/>
          </c:marker>
          <c:cat>
            <c:numRef>
              <c:f>'domains by eth'!$AN$7:$AN$71</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'domains by eth'!$AS$7:$AS$71</c:f>
              <c:numCache>
                <c:formatCode>0.00</c:formatCode>
                <c:ptCount val="65"/>
                <c:pt idx="0">
                  <c:v>5.8251900000000001</c:v>
                </c:pt>
                <c:pt idx="1">
                  <c:v>6.11646</c:v>
                </c:pt>
                <c:pt idx="2">
                  <c:v>6.1186299999999996</c:v>
                </c:pt>
                <c:pt idx="3">
                  <c:v>6.05952</c:v>
                </c:pt>
                <c:pt idx="4">
                  <c:v>6.1039099999999999</c:v>
                </c:pt>
                <c:pt idx="5">
                  <c:v>6.4378900000000003</c:v>
                </c:pt>
                <c:pt idx="6">
                  <c:v>7.1110599999999993</c:v>
                </c:pt>
                <c:pt idx="7">
                  <c:v>8.0164899999999992</c:v>
                </c:pt>
                <c:pt idx="8">
                  <c:v>8.8538599999999992</c:v>
                </c:pt>
                <c:pt idx="9">
                  <c:v>11.606</c:v>
                </c:pt>
                <c:pt idx="11">
                  <c:v>12.732799999999999</c:v>
                </c:pt>
                <c:pt idx="12">
                  <c:v>13.638729999999999</c:v>
                </c:pt>
                <c:pt idx="13">
                  <c:v>14.31981</c:v>
                </c:pt>
                <c:pt idx="14">
                  <c:v>13.927300000000001</c:v>
                </c:pt>
                <c:pt idx="15">
                  <c:v>16.960280000000001</c:v>
                </c:pt>
                <c:pt idx="16">
                  <c:v>17.29776</c:v>
                </c:pt>
                <c:pt idx="17">
                  <c:v>20.714210000000001</c:v>
                </c:pt>
                <c:pt idx="18">
                  <c:v>21.794640000000001</c:v>
                </c:pt>
                <c:pt idx="19">
                  <c:v>25.346699999999998</c:v>
                </c:pt>
                <c:pt idx="20">
                  <c:v>31.648029999999999</c:v>
                </c:pt>
                <c:pt idx="22">
                  <c:v>15.126049999999999</c:v>
                </c:pt>
                <c:pt idx="23">
                  <c:v>16.890879999999999</c:v>
                </c:pt>
                <c:pt idx="24">
                  <c:v>18.598379999999999</c:v>
                </c:pt>
                <c:pt idx="25">
                  <c:v>19.641079999999999</c:v>
                </c:pt>
                <c:pt idx="26">
                  <c:v>18.798750000000002</c:v>
                </c:pt>
                <c:pt idx="27">
                  <c:v>22.88184</c:v>
                </c:pt>
                <c:pt idx="28">
                  <c:v>25.662179999999999</c:v>
                </c:pt>
                <c:pt idx="29">
                  <c:v>25.701089999999997</c:v>
                </c:pt>
                <c:pt idx="30">
                  <c:v>30.771730000000002</c:v>
                </c:pt>
                <c:pt idx="31">
                  <c:v>37.180619999999998</c:v>
                </c:pt>
                <c:pt idx="33">
                  <c:v>19.20177</c:v>
                </c:pt>
                <c:pt idx="34">
                  <c:v>19.886699999999998</c:v>
                </c:pt>
                <c:pt idx="35">
                  <c:v>17.137319999999999</c:v>
                </c:pt>
                <c:pt idx="36">
                  <c:v>17.015930000000001</c:v>
                </c:pt>
                <c:pt idx="37">
                  <c:v>16.30986</c:v>
                </c:pt>
                <c:pt idx="38">
                  <c:v>16.86345</c:v>
                </c:pt>
                <c:pt idx="39">
                  <c:v>16.468250000000001</c:v>
                </c:pt>
                <c:pt idx="40">
                  <c:v>17.283370000000001</c:v>
                </c:pt>
                <c:pt idx="41">
                  <c:v>18.13373</c:v>
                </c:pt>
                <c:pt idx="42">
                  <c:v>20.945599999999999</c:v>
                </c:pt>
                <c:pt idx="44">
                  <c:v>10.377359999999999</c:v>
                </c:pt>
                <c:pt idx="45">
                  <c:v>10.41667</c:v>
                </c:pt>
                <c:pt idx="46">
                  <c:v>10.023870000000001</c:v>
                </c:pt>
                <c:pt idx="47">
                  <c:v>12.831860000000001</c:v>
                </c:pt>
                <c:pt idx="48">
                  <c:v>9.7664500000000007</c:v>
                </c:pt>
                <c:pt idx="49">
                  <c:v>13.737369999999999</c:v>
                </c:pt>
                <c:pt idx="50">
                  <c:v>15.437390000000001</c:v>
                </c:pt>
                <c:pt idx="51">
                  <c:v>16.536660000000001</c:v>
                </c:pt>
                <c:pt idx="52">
                  <c:v>20.2514</c:v>
                </c:pt>
                <c:pt idx="53">
                  <c:v>21.664279999999998</c:v>
                </c:pt>
                <c:pt idx="55">
                  <c:v>8.14</c:v>
                </c:pt>
                <c:pt idx="56">
                  <c:v>9.1500000000000057</c:v>
                </c:pt>
                <c:pt idx="57">
                  <c:v>9.14</c:v>
                </c:pt>
                <c:pt idx="58">
                  <c:v>9.2999999999999972</c:v>
                </c:pt>
                <c:pt idx="59">
                  <c:v>10.120000000000005</c:v>
                </c:pt>
                <c:pt idx="60">
                  <c:v>11.310000000000002</c:v>
                </c:pt>
                <c:pt idx="61">
                  <c:v>13.64</c:v>
                </c:pt>
                <c:pt idx="62">
                  <c:v>15.590000000000003</c:v>
                </c:pt>
                <c:pt idx="63">
                  <c:v>20.069999999999993</c:v>
                </c:pt>
                <c:pt idx="64">
                  <c:v>29.069999999999993</c:v>
                </c:pt>
              </c:numCache>
            </c:numRef>
          </c:val>
          <c:smooth val="0"/>
        </c:ser>
        <c:ser>
          <c:idx val="5"/>
          <c:order val="5"/>
          <c:tx>
            <c:strRef>
              <c:f>'domains by eth'!$AT$6</c:f>
              <c:strCache>
                <c:ptCount val="1"/>
                <c:pt idx="0">
                  <c:v>Education</c:v>
                </c:pt>
              </c:strCache>
            </c:strRef>
          </c:tx>
          <c:spPr>
            <a:ln w="28575" cap="rnd">
              <a:solidFill>
                <a:schemeClr val="tx1"/>
              </a:solidFill>
              <a:prstDash val="sysDash"/>
              <a:round/>
            </a:ln>
            <a:effectLst/>
          </c:spPr>
          <c:marker>
            <c:symbol val="none"/>
          </c:marker>
          <c:cat>
            <c:numRef>
              <c:f>'domains by eth'!$AN$7:$AN$71</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'domains by eth'!$AT$7:$AT$71</c:f>
              <c:numCache>
                <c:formatCode>0.00</c:formatCode>
                <c:ptCount val="65"/>
                <c:pt idx="0">
                  <c:v>4.7350000000000003</c:v>
                </c:pt>
                <c:pt idx="1">
                  <c:v>4.7505899999999999</c:v>
                </c:pt>
                <c:pt idx="2">
                  <c:v>5.39635</c:v>
                </c:pt>
                <c:pt idx="3">
                  <c:v>5.9468199999999998</c:v>
                </c:pt>
                <c:pt idx="4">
                  <c:v>6.0978300000000001</c:v>
                </c:pt>
                <c:pt idx="5">
                  <c:v>7.0376499999999993</c:v>
                </c:pt>
                <c:pt idx="6">
                  <c:v>7.1969900000000004</c:v>
                </c:pt>
                <c:pt idx="7">
                  <c:v>8.5557999999999996</c:v>
                </c:pt>
                <c:pt idx="8">
                  <c:v>9.4840699999999991</c:v>
                </c:pt>
                <c:pt idx="9">
                  <c:v>11.9057</c:v>
                </c:pt>
                <c:pt idx="11">
                  <c:v>9.9802400000000002</c:v>
                </c:pt>
                <c:pt idx="12">
                  <c:v>11.27923</c:v>
                </c:pt>
                <c:pt idx="13">
                  <c:v>12.27027</c:v>
                </c:pt>
                <c:pt idx="14">
                  <c:v>13.95013</c:v>
                </c:pt>
                <c:pt idx="15">
                  <c:v>15.271199999999999</c:v>
                </c:pt>
                <c:pt idx="16">
                  <c:v>17.440369999999998</c:v>
                </c:pt>
                <c:pt idx="17">
                  <c:v>19.33231</c:v>
                </c:pt>
                <c:pt idx="18">
                  <c:v>22.16309</c:v>
                </c:pt>
                <c:pt idx="19">
                  <c:v>25.086669999999998</c:v>
                </c:pt>
                <c:pt idx="20">
                  <c:v>30.775599999999997</c:v>
                </c:pt>
                <c:pt idx="22">
                  <c:v>17.690059999999999</c:v>
                </c:pt>
                <c:pt idx="23">
                  <c:v>17.241379999999999</c:v>
                </c:pt>
                <c:pt idx="24">
                  <c:v>19.923370000000002</c:v>
                </c:pt>
                <c:pt idx="25">
                  <c:v>20.288809999999998</c:v>
                </c:pt>
                <c:pt idx="26">
                  <c:v>21.578949999999999</c:v>
                </c:pt>
                <c:pt idx="27">
                  <c:v>25.342750000000002</c:v>
                </c:pt>
                <c:pt idx="28">
                  <c:v>28.024880000000003</c:v>
                </c:pt>
                <c:pt idx="29">
                  <c:v>30.901910000000001</c:v>
                </c:pt>
                <c:pt idx="30">
                  <c:v>35.189540000000001</c:v>
                </c:pt>
                <c:pt idx="31">
                  <c:v>36.98339</c:v>
                </c:pt>
                <c:pt idx="33">
                  <c:v>17.556049999999999</c:v>
                </c:pt>
                <c:pt idx="34">
                  <c:v>16.528040000000001</c:v>
                </c:pt>
                <c:pt idx="35">
                  <c:v>16.105349999999998</c:v>
                </c:pt>
                <c:pt idx="36">
                  <c:v>16.76887</c:v>
                </c:pt>
                <c:pt idx="37">
                  <c:v>17.155349999999999</c:v>
                </c:pt>
                <c:pt idx="38">
                  <c:v>18.441489999999998</c:v>
                </c:pt>
                <c:pt idx="39">
                  <c:v>18.73366</c:v>
                </c:pt>
                <c:pt idx="40">
                  <c:v>18.716740000000001</c:v>
                </c:pt>
                <c:pt idx="41">
                  <c:v>20.006689999999999</c:v>
                </c:pt>
                <c:pt idx="42">
                  <c:v>22.565189999999998</c:v>
                </c:pt>
                <c:pt idx="44">
                  <c:v>10.91954</c:v>
                </c:pt>
                <c:pt idx="45">
                  <c:v>10.961539999999999</c:v>
                </c:pt>
                <c:pt idx="46">
                  <c:v>12.687809999999999</c:v>
                </c:pt>
                <c:pt idx="47">
                  <c:v>10.53571</c:v>
                </c:pt>
                <c:pt idx="48">
                  <c:v>11.57324</c:v>
                </c:pt>
                <c:pt idx="49">
                  <c:v>19.723869999999998</c:v>
                </c:pt>
                <c:pt idx="50">
                  <c:v>17.154</c:v>
                </c:pt>
                <c:pt idx="51">
                  <c:v>17.83961</c:v>
                </c:pt>
                <c:pt idx="52">
                  <c:v>19.269780000000001</c:v>
                </c:pt>
                <c:pt idx="53">
                  <c:v>22.832369999999997</c:v>
                </c:pt>
                <c:pt idx="55">
                  <c:v>8.2000000000000028</c:v>
                </c:pt>
                <c:pt idx="56">
                  <c:v>8.11</c:v>
                </c:pt>
                <c:pt idx="57">
                  <c:v>8.75</c:v>
                </c:pt>
                <c:pt idx="58">
                  <c:v>9.64</c:v>
                </c:pt>
                <c:pt idx="59">
                  <c:v>10.159999999999997</c:v>
                </c:pt>
                <c:pt idx="60">
                  <c:v>12.239999999999995</c:v>
                </c:pt>
                <c:pt idx="61">
                  <c:v>13.819999999999993</c:v>
                </c:pt>
                <c:pt idx="62">
                  <c:v>17.019999999999996</c:v>
                </c:pt>
                <c:pt idx="63">
                  <c:v>21</c:v>
                </c:pt>
                <c:pt idx="64">
                  <c:v>27.069999999999993</c:v>
                </c:pt>
              </c:numCache>
            </c:numRef>
          </c:val>
          <c:smooth val="0"/>
        </c:ser>
        <c:ser>
          <c:idx val="6"/>
          <c:order val="6"/>
          <c:tx>
            <c:strRef>
              <c:f>'domains by eth'!$AU$6</c:f>
              <c:strCache>
                <c:ptCount val="1"/>
                <c:pt idx="0">
                  <c:v>Access</c:v>
                </c:pt>
              </c:strCache>
            </c:strRef>
          </c:tx>
          <c:spPr>
            <a:ln w="28575" cap="rnd">
              <a:solidFill>
                <a:schemeClr val="tx1"/>
              </a:solidFill>
              <a:round/>
            </a:ln>
            <a:effectLst/>
          </c:spPr>
          <c:marker>
            <c:symbol val="none"/>
          </c:marker>
          <c:cat>
            <c:numRef>
              <c:f>'domains by eth'!$AN$7:$AN$71</c:f>
              <c:numCache>
                <c:formatCode>0</c:formatCode>
                <c:ptCount val="65"/>
                <c:pt idx="0">
                  <c:v>1</c:v>
                </c:pt>
                <c:pt idx="1">
                  <c:v>2</c:v>
                </c:pt>
                <c:pt idx="2">
                  <c:v>3</c:v>
                </c:pt>
                <c:pt idx="3">
                  <c:v>4</c:v>
                </c:pt>
                <c:pt idx="4">
                  <c:v>5</c:v>
                </c:pt>
                <c:pt idx="5">
                  <c:v>6</c:v>
                </c:pt>
                <c:pt idx="6">
                  <c:v>7</c:v>
                </c:pt>
                <c:pt idx="7">
                  <c:v>8</c:v>
                </c:pt>
                <c:pt idx="8">
                  <c:v>9</c:v>
                </c:pt>
                <c:pt idx="9">
                  <c:v>10</c:v>
                </c:pt>
                <c:pt idx="11">
                  <c:v>1</c:v>
                </c:pt>
                <c:pt idx="12">
                  <c:v>2</c:v>
                </c:pt>
                <c:pt idx="13">
                  <c:v>3</c:v>
                </c:pt>
                <c:pt idx="14">
                  <c:v>4</c:v>
                </c:pt>
                <c:pt idx="15">
                  <c:v>5</c:v>
                </c:pt>
                <c:pt idx="16">
                  <c:v>6</c:v>
                </c:pt>
                <c:pt idx="17">
                  <c:v>7</c:v>
                </c:pt>
                <c:pt idx="18">
                  <c:v>8</c:v>
                </c:pt>
                <c:pt idx="19">
                  <c:v>9</c:v>
                </c:pt>
                <c:pt idx="20">
                  <c:v>10</c:v>
                </c:pt>
                <c:pt idx="22">
                  <c:v>1</c:v>
                </c:pt>
                <c:pt idx="23">
                  <c:v>2</c:v>
                </c:pt>
                <c:pt idx="24">
                  <c:v>3</c:v>
                </c:pt>
                <c:pt idx="25">
                  <c:v>4</c:v>
                </c:pt>
                <c:pt idx="26">
                  <c:v>5</c:v>
                </c:pt>
                <c:pt idx="27">
                  <c:v>6</c:v>
                </c:pt>
                <c:pt idx="28">
                  <c:v>7</c:v>
                </c:pt>
                <c:pt idx="29">
                  <c:v>8</c:v>
                </c:pt>
                <c:pt idx="30">
                  <c:v>9</c:v>
                </c:pt>
                <c:pt idx="31">
                  <c:v>10</c:v>
                </c:pt>
                <c:pt idx="33">
                  <c:v>1</c:v>
                </c:pt>
                <c:pt idx="34">
                  <c:v>2</c:v>
                </c:pt>
                <c:pt idx="35">
                  <c:v>3</c:v>
                </c:pt>
                <c:pt idx="36">
                  <c:v>4</c:v>
                </c:pt>
                <c:pt idx="37">
                  <c:v>5</c:v>
                </c:pt>
                <c:pt idx="38">
                  <c:v>6</c:v>
                </c:pt>
                <c:pt idx="39">
                  <c:v>7</c:v>
                </c:pt>
                <c:pt idx="40">
                  <c:v>8</c:v>
                </c:pt>
                <c:pt idx="41">
                  <c:v>9</c:v>
                </c:pt>
                <c:pt idx="42">
                  <c:v>10</c:v>
                </c:pt>
                <c:pt idx="44">
                  <c:v>1</c:v>
                </c:pt>
                <c:pt idx="45">
                  <c:v>2</c:v>
                </c:pt>
                <c:pt idx="46">
                  <c:v>3</c:v>
                </c:pt>
                <c:pt idx="47">
                  <c:v>4</c:v>
                </c:pt>
                <c:pt idx="48">
                  <c:v>5</c:v>
                </c:pt>
                <c:pt idx="49">
                  <c:v>6</c:v>
                </c:pt>
                <c:pt idx="50">
                  <c:v>7</c:v>
                </c:pt>
                <c:pt idx="51">
                  <c:v>8</c:v>
                </c:pt>
                <c:pt idx="52">
                  <c:v>9</c:v>
                </c:pt>
                <c:pt idx="53">
                  <c:v>10</c:v>
                </c:pt>
                <c:pt idx="55">
                  <c:v>1</c:v>
                </c:pt>
                <c:pt idx="56">
                  <c:v>2</c:v>
                </c:pt>
                <c:pt idx="57">
                  <c:v>3</c:v>
                </c:pt>
                <c:pt idx="58">
                  <c:v>4</c:v>
                </c:pt>
                <c:pt idx="59">
                  <c:v>5</c:v>
                </c:pt>
                <c:pt idx="60">
                  <c:v>6</c:v>
                </c:pt>
                <c:pt idx="61">
                  <c:v>7</c:v>
                </c:pt>
                <c:pt idx="62">
                  <c:v>8</c:v>
                </c:pt>
                <c:pt idx="63">
                  <c:v>9</c:v>
                </c:pt>
                <c:pt idx="64">
                  <c:v>10</c:v>
                </c:pt>
              </c:numCache>
            </c:numRef>
          </c:cat>
          <c:val>
            <c:numRef>
              <c:f>'domains by eth'!$AU$7:$AU$71</c:f>
              <c:numCache>
                <c:formatCode>0.00</c:formatCode>
                <c:ptCount val="65"/>
                <c:pt idx="0">
                  <c:v>7.3003999999999998</c:v>
                </c:pt>
                <c:pt idx="1">
                  <c:v>7.0783100000000001</c:v>
                </c:pt>
                <c:pt idx="2">
                  <c:v>7.2063600000000001</c:v>
                </c:pt>
                <c:pt idx="3">
                  <c:v>6.8668699999999996</c:v>
                </c:pt>
                <c:pt idx="4">
                  <c:v>6.47018</c:v>
                </c:pt>
                <c:pt idx="5">
                  <c:v>6.84009</c:v>
                </c:pt>
                <c:pt idx="6">
                  <c:v>6.1656899999999997</c:v>
                </c:pt>
                <c:pt idx="7">
                  <c:v>6.0949999999999998</c:v>
                </c:pt>
                <c:pt idx="8">
                  <c:v>6.7524299999999995</c:v>
                </c:pt>
                <c:pt idx="9">
                  <c:v>7.8588500000000003</c:v>
                </c:pt>
                <c:pt idx="11">
                  <c:v>24.276500000000002</c:v>
                </c:pt>
                <c:pt idx="12">
                  <c:v>24.5486</c:v>
                </c:pt>
                <c:pt idx="13">
                  <c:v>23.16649</c:v>
                </c:pt>
                <c:pt idx="14">
                  <c:v>22.525449999999999</c:v>
                </c:pt>
                <c:pt idx="15">
                  <c:v>22.78059</c:v>
                </c:pt>
                <c:pt idx="16">
                  <c:v>21.792619999999999</c:v>
                </c:pt>
                <c:pt idx="17">
                  <c:v>20.676359999999999</c:v>
                </c:pt>
                <c:pt idx="18">
                  <c:v>20.30913</c:v>
                </c:pt>
                <c:pt idx="19">
                  <c:v>20.57451</c:v>
                </c:pt>
                <c:pt idx="20">
                  <c:v>22.517430000000001</c:v>
                </c:pt>
                <c:pt idx="22">
                  <c:v>35.095140000000001</c:v>
                </c:pt>
                <c:pt idx="23">
                  <c:v>35.679079999999999</c:v>
                </c:pt>
                <c:pt idx="24">
                  <c:v>32.482119999999995</c:v>
                </c:pt>
                <c:pt idx="25">
                  <c:v>29.790660000000003</c:v>
                </c:pt>
                <c:pt idx="26">
                  <c:v>26.897549999999999</c:v>
                </c:pt>
                <c:pt idx="27">
                  <c:v>25.268049999999999</c:v>
                </c:pt>
                <c:pt idx="28">
                  <c:v>25.484040000000004</c:v>
                </c:pt>
                <c:pt idx="29">
                  <c:v>20.60914</c:v>
                </c:pt>
                <c:pt idx="30">
                  <c:v>17.757010000000001</c:v>
                </c:pt>
                <c:pt idx="31">
                  <c:v>22.22222</c:v>
                </c:pt>
                <c:pt idx="33">
                  <c:v>20.16628</c:v>
                </c:pt>
                <c:pt idx="34">
                  <c:v>19.036570000000001</c:v>
                </c:pt>
                <c:pt idx="35">
                  <c:v>18.09647</c:v>
                </c:pt>
                <c:pt idx="36">
                  <c:v>17.43235</c:v>
                </c:pt>
                <c:pt idx="37">
                  <c:v>17.168060000000001</c:v>
                </c:pt>
                <c:pt idx="38">
                  <c:v>17.186799999999998</c:v>
                </c:pt>
                <c:pt idx="39">
                  <c:v>15.157000000000002</c:v>
                </c:pt>
                <c:pt idx="40">
                  <c:v>14.400399999999999</c:v>
                </c:pt>
                <c:pt idx="41">
                  <c:v>16.763680000000001</c:v>
                </c:pt>
                <c:pt idx="42">
                  <c:v>23.970590000000001</c:v>
                </c:pt>
                <c:pt idx="44">
                  <c:v>17.280809999999999</c:v>
                </c:pt>
                <c:pt idx="45">
                  <c:v>18.79383</c:v>
                </c:pt>
                <c:pt idx="46">
                  <c:v>16.312059999999999</c:v>
                </c:pt>
                <c:pt idx="47">
                  <c:v>15.512049999999999</c:v>
                </c:pt>
                <c:pt idx="48">
                  <c:v>15.772359999999999</c:v>
                </c:pt>
                <c:pt idx="49">
                  <c:v>13.065329999999999</c:v>
                </c:pt>
                <c:pt idx="50">
                  <c:v>11.71171</c:v>
                </c:pt>
                <c:pt idx="51">
                  <c:v>10.65089</c:v>
                </c:pt>
                <c:pt idx="52">
                  <c:v>8.3798899999999996</c:v>
                </c:pt>
                <c:pt idx="53">
                  <c:v>9.89011</c:v>
                </c:pt>
                <c:pt idx="55">
                  <c:v>19.010000000000005</c:v>
                </c:pt>
                <c:pt idx="56">
                  <c:v>19.019999999999996</c:v>
                </c:pt>
                <c:pt idx="57">
                  <c:v>17.5</c:v>
                </c:pt>
                <c:pt idx="58">
                  <c:v>15.579999999999998</c:v>
                </c:pt>
                <c:pt idx="59">
                  <c:v>14.620000000000005</c:v>
                </c:pt>
                <c:pt idx="60">
                  <c:v>13.939999999999998</c:v>
                </c:pt>
                <c:pt idx="61">
                  <c:v>12.239999999999995</c:v>
                </c:pt>
                <c:pt idx="62">
                  <c:v>10.730000000000004</c:v>
                </c:pt>
                <c:pt idx="63">
                  <c:v>10.530000000000001</c:v>
                </c:pt>
                <c:pt idx="64">
                  <c:v>12.739999999999995</c:v>
                </c:pt>
              </c:numCache>
            </c:numRef>
          </c:val>
          <c:smooth val="0"/>
        </c:ser>
        <c:dLbls>
          <c:showLegendKey val="0"/>
          <c:showVal val="0"/>
          <c:showCatName val="0"/>
          <c:showSerName val="0"/>
          <c:showPercent val="0"/>
          <c:showBubbleSize val="0"/>
        </c:dLbls>
        <c:smooth val="0"/>
        <c:axId val="118355568"/>
        <c:axId val="359446768"/>
      </c:lineChart>
      <c:catAx>
        <c:axId val="1183555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NZ" sz="1400"/>
                  <a:t>Decile of Deprivation</a:t>
                </a:r>
              </a:p>
            </c:rich>
          </c:tx>
          <c:layout>
            <c:manualLayout>
              <c:xMode val="edge"/>
              <c:yMode val="edge"/>
              <c:x val="0.47682243844593053"/>
              <c:y val="0.8661508573049336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9446768"/>
        <c:crosses val="autoZero"/>
        <c:auto val="1"/>
        <c:lblAlgn val="ctr"/>
        <c:lblOffset val="100"/>
        <c:noMultiLvlLbl val="0"/>
      </c:catAx>
      <c:valAx>
        <c:axId val="359446768"/>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NZ" sz="1050"/>
                  <a:t>Any Caries (%)</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8355568"/>
        <c:crosses val="autoZero"/>
        <c:crossBetween val="between"/>
      </c:valAx>
      <c:spPr>
        <a:noFill/>
        <a:ln>
          <a:noFill/>
        </a:ln>
        <a:effectLst/>
      </c:spPr>
    </c:plotArea>
    <c:legend>
      <c:legendPos val="b"/>
      <c:layout>
        <c:manualLayout>
          <c:xMode val="edge"/>
          <c:yMode val="edge"/>
          <c:x val="8.9397410215130119E-2"/>
          <c:y val="0.92439460545064112"/>
          <c:w val="0.81489843864059142"/>
          <c:h val="7.560539454935884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453273390131338"/>
          <c:y val="2.9956433438927794E-2"/>
          <c:w val="0.8747531373900943"/>
          <c:h val="0.88282028682171165"/>
        </c:manualLayout>
      </c:layout>
      <c:barChart>
        <c:barDir val="col"/>
        <c:grouping val="clustered"/>
        <c:varyColors val="0"/>
        <c:ser>
          <c:idx val="0"/>
          <c:order val="0"/>
          <c:tx>
            <c:strRef>
              <c:f>Sheet3!$B$4</c:f>
              <c:strCache>
                <c:ptCount val="1"/>
                <c:pt idx="0">
                  <c:v>2</c:v>
                </c:pt>
              </c:strCache>
            </c:strRef>
          </c:tx>
          <c:spPr>
            <a:solidFill>
              <a:schemeClr val="accent3">
                <a:shade val="44000"/>
              </a:schemeClr>
            </a:solidFill>
            <a:ln>
              <a:noFill/>
            </a:ln>
            <a:effectLst/>
          </c:spPr>
          <c:invertIfNegative val="0"/>
          <c:errBars>
            <c:errBarType val="both"/>
            <c:errValType val="cust"/>
            <c:noEndCap val="0"/>
            <c:plus>
              <c:numRef>
                <c:f>Sheet3!$C$39:$J$39</c:f>
                <c:numCache>
                  <c:formatCode>General</c:formatCode>
                  <c:ptCount val="8"/>
                  <c:pt idx="0">
                    <c:v>3.7399622400000006E-2</c:v>
                  </c:pt>
                  <c:pt idx="1">
                    <c:v>3.6471836799999997E-2</c:v>
                  </c:pt>
                  <c:pt idx="2">
                    <c:v>3.5733308799999995E-2</c:v>
                  </c:pt>
                  <c:pt idx="3">
                    <c:v>3.7341527999999999E-2</c:v>
                  </c:pt>
                  <c:pt idx="4">
                    <c:v>3.4526184000000001E-2</c:v>
                  </c:pt>
                  <c:pt idx="5">
                    <c:v>3.6148828800000005E-2</c:v>
                  </c:pt>
                  <c:pt idx="6">
                    <c:v>3.3771035199999994E-2</c:v>
                  </c:pt>
                  <c:pt idx="7">
                    <c:v>3.1200299200000003E-2</c:v>
                  </c:pt>
                </c:numCache>
              </c:numRef>
            </c:plus>
            <c:minus>
              <c:numRef>
                <c:f>Sheet3!$C$39:$J$39</c:f>
                <c:numCache>
                  <c:formatCode>General</c:formatCode>
                  <c:ptCount val="8"/>
                  <c:pt idx="0">
                    <c:v>3.7399622400000006E-2</c:v>
                  </c:pt>
                  <c:pt idx="1">
                    <c:v>3.6471836799999997E-2</c:v>
                  </c:pt>
                  <c:pt idx="2">
                    <c:v>3.5733308799999995E-2</c:v>
                  </c:pt>
                  <c:pt idx="3">
                    <c:v>3.7341527999999999E-2</c:v>
                  </c:pt>
                  <c:pt idx="4">
                    <c:v>3.4526184000000001E-2</c:v>
                  </c:pt>
                  <c:pt idx="5">
                    <c:v>3.6148828800000005E-2</c:v>
                  </c:pt>
                  <c:pt idx="6">
                    <c:v>3.3771035199999994E-2</c:v>
                  </c:pt>
                  <c:pt idx="7">
                    <c:v>3.1200299200000003E-2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Sheet3!$C$4:$J$4</c:f>
              <c:numCache>
                <c:formatCode>0.00</c:formatCode>
                <c:ptCount val="8"/>
                <c:pt idx="0">
                  <c:v>1.1432389999999999</c:v>
                </c:pt>
                <c:pt idx="1">
                  <c:v>1.1024590000000001</c:v>
                </c:pt>
                <c:pt idx="2">
                  <c:v>1.0425</c:v>
                </c:pt>
                <c:pt idx="3">
                  <c:v>1.106025</c:v>
                </c:pt>
                <c:pt idx="4">
                  <c:v>1.0419290000000001</c:v>
                </c:pt>
                <c:pt idx="5">
                  <c:v>1.070872</c:v>
                </c:pt>
                <c:pt idx="6">
                  <c:v>1.008</c:v>
                </c:pt>
                <c:pt idx="7">
                  <c:v>0.99901019999999996</c:v>
                </c:pt>
              </c:numCache>
            </c:numRef>
          </c:val>
        </c:ser>
        <c:ser>
          <c:idx val="1"/>
          <c:order val="1"/>
          <c:tx>
            <c:strRef>
              <c:f>Sheet3!$B$5</c:f>
              <c:strCache>
                <c:ptCount val="1"/>
                <c:pt idx="0">
                  <c:v>3</c:v>
                </c:pt>
              </c:strCache>
            </c:strRef>
          </c:tx>
          <c:spPr>
            <a:solidFill>
              <a:schemeClr val="accent3">
                <a:shade val="58000"/>
              </a:schemeClr>
            </a:solidFill>
            <a:ln>
              <a:noFill/>
            </a:ln>
            <a:effectLst/>
          </c:spPr>
          <c:invertIfNegative val="0"/>
          <c:errBars>
            <c:errBarType val="both"/>
            <c:errValType val="cust"/>
            <c:noEndCap val="0"/>
            <c:plus>
              <c:numRef>
                <c:f>Sheet3!$C$40:$J$40</c:f>
                <c:numCache>
                  <c:formatCode>General</c:formatCode>
                  <c:ptCount val="8"/>
                  <c:pt idx="0">
                    <c:v>3.8477073600000002E-2</c:v>
                  </c:pt>
                  <c:pt idx="1">
                    <c:v>3.6205433600000003E-2</c:v>
                  </c:pt>
                  <c:pt idx="2">
                    <c:v>4.0398422400000002E-2</c:v>
                  </c:pt>
                  <c:pt idx="3">
                    <c:v>4.0860668800000007E-2</c:v>
                  </c:pt>
                  <c:pt idx="4">
                    <c:v>3.6752195199999997E-2</c:v>
                  </c:pt>
                  <c:pt idx="5">
                    <c:v>3.5031158400000005E-2</c:v>
                  </c:pt>
                  <c:pt idx="6">
                    <c:v>3.5283763199999998E-2</c:v>
                  </c:pt>
                  <c:pt idx="7">
                    <c:v>2.8541127999999999E-2</c:v>
                  </c:pt>
                </c:numCache>
              </c:numRef>
            </c:plus>
            <c:minus>
              <c:numRef>
                <c:f>Sheet3!$C$40:$J$40</c:f>
                <c:numCache>
                  <c:formatCode>General</c:formatCode>
                  <c:ptCount val="8"/>
                  <c:pt idx="0">
                    <c:v>3.8477073600000002E-2</c:v>
                  </c:pt>
                  <c:pt idx="1">
                    <c:v>3.6205433600000003E-2</c:v>
                  </c:pt>
                  <c:pt idx="2">
                    <c:v>4.0398422400000002E-2</c:v>
                  </c:pt>
                  <c:pt idx="3">
                    <c:v>4.0860668800000007E-2</c:v>
                  </c:pt>
                  <c:pt idx="4">
                    <c:v>3.6752195199999997E-2</c:v>
                  </c:pt>
                  <c:pt idx="5">
                    <c:v>3.5031158400000005E-2</c:v>
                  </c:pt>
                  <c:pt idx="6">
                    <c:v>3.5283763199999998E-2</c:v>
                  </c:pt>
                  <c:pt idx="7">
                    <c:v>2.8541127999999999E-2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Sheet3!$C$5:$J$5</c:f>
              <c:numCache>
                <c:formatCode>0.00</c:formatCode>
                <c:ptCount val="8"/>
                <c:pt idx="0">
                  <c:v>1.1808959999999999</c:v>
                </c:pt>
                <c:pt idx="1">
                  <c:v>1.102692</c:v>
                </c:pt>
                <c:pt idx="2">
                  <c:v>1.207849</c:v>
                </c:pt>
                <c:pt idx="3">
                  <c:v>1.232275</c:v>
                </c:pt>
                <c:pt idx="4">
                  <c:v>1.124862</c:v>
                </c:pt>
                <c:pt idx="5">
                  <c:v>1.0393779999999999</c:v>
                </c:pt>
                <c:pt idx="6">
                  <c:v>1.0702750000000001</c:v>
                </c:pt>
                <c:pt idx="7">
                  <c:v>0.91796440000000001</c:v>
                </c:pt>
              </c:numCache>
            </c:numRef>
          </c:val>
        </c:ser>
        <c:ser>
          <c:idx val="2"/>
          <c:order val="2"/>
          <c:tx>
            <c:strRef>
              <c:f>Sheet3!$B$6</c:f>
              <c:strCache>
                <c:ptCount val="1"/>
                <c:pt idx="0">
                  <c:v>4</c:v>
                </c:pt>
              </c:strCache>
            </c:strRef>
          </c:tx>
          <c:spPr>
            <a:solidFill>
              <a:schemeClr val="accent3">
                <a:shade val="72000"/>
              </a:schemeClr>
            </a:solidFill>
            <a:ln>
              <a:noFill/>
            </a:ln>
            <a:effectLst/>
          </c:spPr>
          <c:invertIfNegative val="0"/>
          <c:errBars>
            <c:errBarType val="both"/>
            <c:errValType val="cust"/>
            <c:noEndCap val="0"/>
            <c:plus>
              <c:numRef>
                <c:f>Sheet3!$C$41:$J$41</c:f>
                <c:numCache>
                  <c:formatCode>General</c:formatCode>
                  <c:ptCount val="8"/>
                  <c:pt idx="0">
                    <c:v>4.2381080000000008E-2</c:v>
                  </c:pt>
                  <c:pt idx="1">
                    <c:v>3.9021639999999996E-2</c:v>
                  </c:pt>
                  <c:pt idx="2">
                    <c:v>4.0809551999999999E-2</c:v>
                  </c:pt>
                  <c:pt idx="3">
                    <c:v>4.5791244800000006E-2</c:v>
                  </c:pt>
                  <c:pt idx="4">
                    <c:v>4.15268336E-2</c:v>
                  </c:pt>
                  <c:pt idx="5">
                    <c:v>3.4964283200000001E-2</c:v>
                  </c:pt>
                  <c:pt idx="6">
                    <c:v>3.7701776000000006E-2</c:v>
                  </c:pt>
                  <c:pt idx="7">
                    <c:v>2.7043766399999999E-2</c:v>
                  </c:pt>
                </c:numCache>
              </c:numRef>
            </c:plus>
            <c:minus>
              <c:numRef>
                <c:f>Sheet3!$C$41:$J$41</c:f>
                <c:numCache>
                  <c:formatCode>General</c:formatCode>
                  <c:ptCount val="8"/>
                  <c:pt idx="0">
                    <c:v>4.2381080000000008E-2</c:v>
                  </c:pt>
                  <c:pt idx="1">
                    <c:v>3.9021639999999996E-2</c:v>
                  </c:pt>
                  <c:pt idx="2">
                    <c:v>4.0809551999999999E-2</c:v>
                  </c:pt>
                  <c:pt idx="3">
                    <c:v>4.5791244800000006E-2</c:v>
                  </c:pt>
                  <c:pt idx="4">
                    <c:v>4.15268336E-2</c:v>
                  </c:pt>
                  <c:pt idx="5">
                    <c:v>3.4964283200000001E-2</c:v>
                  </c:pt>
                  <c:pt idx="6">
                    <c:v>3.7701776000000006E-2</c:v>
                  </c:pt>
                  <c:pt idx="7">
                    <c:v>2.7043766399999999E-2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Sheet3!$C$6:$J$6</c:f>
              <c:numCache>
                <c:formatCode>0.00</c:formatCode>
                <c:ptCount val="8"/>
                <c:pt idx="0">
                  <c:v>1.3354649999999999</c:v>
                </c:pt>
                <c:pt idx="1">
                  <c:v>1.1989650000000001</c:v>
                </c:pt>
                <c:pt idx="2">
                  <c:v>1.235087</c:v>
                </c:pt>
                <c:pt idx="3">
                  <c:v>1.3996630000000001</c:v>
                </c:pt>
                <c:pt idx="4">
                  <c:v>1.303677</c:v>
                </c:pt>
                <c:pt idx="5">
                  <c:v>1.0482119999999999</c:v>
                </c:pt>
                <c:pt idx="6">
                  <c:v>1.159538</c:v>
                </c:pt>
                <c:pt idx="7">
                  <c:v>0.86375380000000002</c:v>
                </c:pt>
              </c:numCache>
            </c:numRef>
          </c:val>
        </c:ser>
        <c:ser>
          <c:idx val="3"/>
          <c:order val="3"/>
          <c:tx>
            <c:strRef>
              <c:f>Sheet3!$B$7</c:f>
              <c:strCache>
                <c:ptCount val="1"/>
                <c:pt idx="0">
                  <c:v>5</c:v>
                </c:pt>
              </c:strCache>
            </c:strRef>
          </c:tx>
          <c:spPr>
            <a:solidFill>
              <a:schemeClr val="accent3">
                <a:shade val="86000"/>
              </a:schemeClr>
            </a:solidFill>
            <a:ln>
              <a:noFill/>
            </a:ln>
            <a:effectLst/>
          </c:spPr>
          <c:invertIfNegative val="0"/>
          <c:errBars>
            <c:errBarType val="both"/>
            <c:errValType val="cust"/>
            <c:noEndCap val="0"/>
            <c:plus>
              <c:numRef>
                <c:f>Sheet3!$C$42:$J$42</c:f>
                <c:numCache>
                  <c:formatCode>General</c:formatCode>
                  <c:ptCount val="8"/>
                  <c:pt idx="0">
                    <c:v>4.1770657599999997E-2</c:v>
                  </c:pt>
                  <c:pt idx="1">
                    <c:v>4.1602175999999998E-2</c:v>
                  </c:pt>
                  <c:pt idx="2">
                    <c:v>4.2928076799999999E-2</c:v>
                  </c:pt>
                  <c:pt idx="3">
                    <c:v>4.9418891200000002E-2</c:v>
                  </c:pt>
                  <c:pt idx="4">
                    <c:v>4.1436752E-2</c:v>
                  </c:pt>
                  <c:pt idx="5">
                    <c:v>3.6354158399999996E-2</c:v>
                  </c:pt>
                  <c:pt idx="6">
                    <c:v>3.9312190400000009E-2</c:v>
                  </c:pt>
                  <c:pt idx="7">
                    <c:v>2.5775254399999999E-2</c:v>
                  </c:pt>
                </c:numCache>
              </c:numRef>
            </c:plus>
            <c:minus>
              <c:numRef>
                <c:f>Sheet3!$C$42:$J$42</c:f>
                <c:numCache>
                  <c:formatCode>General</c:formatCode>
                  <c:ptCount val="8"/>
                  <c:pt idx="0">
                    <c:v>4.1770657599999997E-2</c:v>
                  </c:pt>
                  <c:pt idx="1">
                    <c:v>4.1602175999999998E-2</c:v>
                  </c:pt>
                  <c:pt idx="2">
                    <c:v>4.2928076799999999E-2</c:v>
                  </c:pt>
                  <c:pt idx="3">
                    <c:v>4.9418891200000002E-2</c:v>
                  </c:pt>
                  <c:pt idx="4">
                    <c:v>4.1436752E-2</c:v>
                  </c:pt>
                  <c:pt idx="5">
                    <c:v>3.6354158399999996E-2</c:v>
                  </c:pt>
                  <c:pt idx="6">
                    <c:v>3.9312190400000009E-2</c:v>
                  </c:pt>
                  <c:pt idx="7">
                    <c:v>2.5775254399999999E-2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Sheet3!$C$7:$J$7</c:f>
              <c:numCache>
                <c:formatCode>0.00</c:formatCode>
                <c:ptCount val="8"/>
                <c:pt idx="0">
                  <c:v>1.327439</c:v>
                </c:pt>
                <c:pt idx="1">
                  <c:v>1.303801</c:v>
                </c:pt>
                <c:pt idx="2">
                  <c:v>1.312109</c:v>
                </c:pt>
                <c:pt idx="3">
                  <c:v>1.5274030000000001</c:v>
                </c:pt>
                <c:pt idx="4">
                  <c:v>1.3108029999999999</c:v>
                </c:pt>
                <c:pt idx="5">
                  <c:v>1.1025160000000001</c:v>
                </c:pt>
                <c:pt idx="6">
                  <c:v>1.2192099999999999</c:v>
                </c:pt>
                <c:pt idx="7">
                  <c:v>0.81706060000000003</c:v>
                </c:pt>
              </c:numCache>
            </c:numRef>
          </c:val>
        </c:ser>
        <c:ser>
          <c:idx val="4"/>
          <c:order val="4"/>
          <c:tx>
            <c:strRef>
              <c:f>Sheet3!$B$8</c:f>
              <c:strCache>
                <c:ptCount val="1"/>
                <c:pt idx="0">
                  <c:v>6</c:v>
                </c:pt>
              </c:strCache>
            </c:strRef>
          </c:tx>
          <c:spPr>
            <a:solidFill>
              <a:schemeClr val="accent3"/>
            </a:solidFill>
            <a:ln>
              <a:noFill/>
            </a:ln>
            <a:effectLst/>
          </c:spPr>
          <c:invertIfNegative val="0"/>
          <c:errBars>
            <c:errBarType val="both"/>
            <c:errValType val="cust"/>
            <c:noEndCap val="0"/>
            <c:plus>
              <c:numRef>
                <c:f>Sheet3!$C$43:$J$43</c:f>
                <c:numCache>
                  <c:formatCode>General</c:formatCode>
                  <c:ptCount val="8"/>
                  <c:pt idx="0">
                    <c:v>4.6257097600000005E-2</c:v>
                  </c:pt>
                  <c:pt idx="1">
                    <c:v>4.4303996799999995E-2</c:v>
                  </c:pt>
                  <c:pt idx="2">
                    <c:v>4.5845184000000004E-2</c:v>
                  </c:pt>
                  <c:pt idx="3">
                    <c:v>5.19421168E-2</c:v>
                  </c:pt>
                  <c:pt idx="4">
                    <c:v>4.5132449599999999E-2</c:v>
                  </c:pt>
                  <c:pt idx="5">
                    <c:v>3.8193500800000002E-2</c:v>
                  </c:pt>
                  <c:pt idx="6">
                    <c:v>4.50076368E-2</c:v>
                  </c:pt>
                  <c:pt idx="7">
                    <c:v>2.4923438400000001E-2</c:v>
                  </c:pt>
                </c:numCache>
              </c:numRef>
            </c:plus>
            <c:minus>
              <c:numRef>
                <c:f>Sheet3!$C$43:$J$43</c:f>
                <c:numCache>
                  <c:formatCode>General</c:formatCode>
                  <c:ptCount val="8"/>
                  <c:pt idx="0">
                    <c:v>4.6257097600000005E-2</c:v>
                  </c:pt>
                  <c:pt idx="1">
                    <c:v>4.4303996799999995E-2</c:v>
                  </c:pt>
                  <c:pt idx="2">
                    <c:v>4.5845184000000004E-2</c:v>
                  </c:pt>
                  <c:pt idx="3">
                    <c:v>5.19421168E-2</c:v>
                  </c:pt>
                  <c:pt idx="4">
                    <c:v>4.5132449599999999E-2</c:v>
                  </c:pt>
                  <c:pt idx="5">
                    <c:v>3.8193500800000002E-2</c:v>
                  </c:pt>
                  <c:pt idx="6">
                    <c:v>4.50076368E-2</c:v>
                  </c:pt>
                  <c:pt idx="7">
                    <c:v>2.4923438400000001E-2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Sheet3!$C$8:$J$8</c:f>
              <c:numCache>
                <c:formatCode>0.00</c:formatCode>
                <c:ptCount val="8"/>
                <c:pt idx="0">
                  <c:v>1.4967600000000001</c:v>
                </c:pt>
                <c:pt idx="1">
                  <c:v>1.3996949999999999</c:v>
                </c:pt>
                <c:pt idx="2">
                  <c:v>1.4197420000000001</c:v>
                </c:pt>
                <c:pt idx="3">
                  <c:v>1.6145890000000001</c:v>
                </c:pt>
                <c:pt idx="4">
                  <c:v>1.4449419999999999</c:v>
                </c:pt>
                <c:pt idx="5">
                  <c:v>1.169473</c:v>
                </c:pt>
                <c:pt idx="6">
                  <c:v>1.4253549999999999</c:v>
                </c:pt>
                <c:pt idx="7">
                  <c:v>0.78611109999999995</c:v>
                </c:pt>
              </c:numCache>
            </c:numRef>
          </c:val>
        </c:ser>
        <c:ser>
          <c:idx val="5"/>
          <c:order val="5"/>
          <c:tx>
            <c:strRef>
              <c:f>Sheet3!$B$9</c:f>
              <c:strCache>
                <c:ptCount val="1"/>
                <c:pt idx="0">
                  <c:v>7</c:v>
                </c:pt>
              </c:strCache>
            </c:strRef>
          </c:tx>
          <c:spPr>
            <a:solidFill>
              <a:schemeClr val="accent3">
                <a:tint val="86000"/>
              </a:schemeClr>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Sheet3!$C$9:$J$9</c:f>
              <c:numCache>
                <c:formatCode>0.00</c:formatCode>
                <c:ptCount val="8"/>
                <c:pt idx="0">
                  <c:v>1.6386080000000001</c:v>
                </c:pt>
                <c:pt idx="1">
                  <c:v>1.5958479999999999</c:v>
                </c:pt>
                <c:pt idx="2">
                  <c:v>1.594506</c:v>
                </c:pt>
                <c:pt idx="3">
                  <c:v>1.7463109999999999</c:v>
                </c:pt>
                <c:pt idx="4">
                  <c:v>1.5388280000000001</c:v>
                </c:pt>
                <c:pt idx="5">
                  <c:v>1.3355729999999999</c:v>
                </c:pt>
                <c:pt idx="6">
                  <c:v>1.521385</c:v>
                </c:pt>
                <c:pt idx="7">
                  <c:v>0.71527839999999998</c:v>
                </c:pt>
              </c:numCache>
            </c:numRef>
          </c:val>
        </c:ser>
        <c:ser>
          <c:idx val="6"/>
          <c:order val="6"/>
          <c:tx>
            <c:strRef>
              <c:f>Sheet3!$B$10</c:f>
              <c:strCache>
                <c:ptCount val="1"/>
                <c:pt idx="0">
                  <c:v>8</c:v>
                </c:pt>
              </c:strCache>
            </c:strRef>
          </c:tx>
          <c:spPr>
            <a:solidFill>
              <a:schemeClr val="accent3">
                <a:tint val="72000"/>
              </a:schemeClr>
            </a:solidFill>
            <a:ln>
              <a:noFill/>
            </a:ln>
            <a:effectLst/>
          </c:spPr>
          <c:invertIfNegative val="0"/>
          <c:errBars>
            <c:errBarType val="both"/>
            <c:errValType val="cust"/>
            <c:noEndCap val="0"/>
            <c:plus>
              <c:numRef>
                <c:f>Sheet3!$C$45:$J$45</c:f>
                <c:numCache>
                  <c:formatCode>General</c:formatCode>
                  <c:ptCount val="8"/>
                  <c:pt idx="0">
                    <c:v>5.7856142400000005E-2</c:v>
                  </c:pt>
                  <c:pt idx="1">
                    <c:v>5.3273427200000008E-2</c:v>
                  </c:pt>
                  <c:pt idx="2">
                    <c:v>5.5133702400000005E-2</c:v>
                  </c:pt>
                  <c:pt idx="3">
                    <c:v>5.8048692800000003E-2</c:v>
                  </c:pt>
                  <c:pt idx="4">
                    <c:v>5.3491222399999996E-2</c:v>
                  </c:pt>
                  <c:pt idx="5">
                    <c:v>4.6408409600000006E-2</c:v>
                  </c:pt>
                  <c:pt idx="6">
                    <c:v>5.5134643200000007E-2</c:v>
                  </c:pt>
                  <c:pt idx="7">
                    <c:v>2.3001697600000003E-2</c:v>
                  </c:pt>
                </c:numCache>
              </c:numRef>
            </c:plus>
            <c:minus>
              <c:numRef>
                <c:f>Sheet3!$C$45:$J$45</c:f>
                <c:numCache>
                  <c:formatCode>General</c:formatCode>
                  <c:ptCount val="8"/>
                  <c:pt idx="0">
                    <c:v>5.7856142400000005E-2</c:v>
                  </c:pt>
                  <c:pt idx="1">
                    <c:v>5.3273427200000008E-2</c:v>
                  </c:pt>
                  <c:pt idx="2">
                    <c:v>5.5133702400000005E-2</c:v>
                  </c:pt>
                  <c:pt idx="3">
                    <c:v>5.8048692800000003E-2</c:v>
                  </c:pt>
                  <c:pt idx="4">
                    <c:v>5.3491222399999996E-2</c:v>
                  </c:pt>
                  <c:pt idx="5">
                    <c:v>4.6408409600000006E-2</c:v>
                  </c:pt>
                  <c:pt idx="6">
                    <c:v>5.5134643200000007E-2</c:v>
                  </c:pt>
                  <c:pt idx="7">
                    <c:v>2.3001697600000003E-2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Sheet3!$C$10:$J$10</c:f>
              <c:numCache>
                <c:formatCode>0.00</c:formatCode>
                <c:ptCount val="8"/>
                <c:pt idx="0">
                  <c:v>1.9368430000000001</c:v>
                </c:pt>
                <c:pt idx="1">
                  <c:v>1.742572</c:v>
                </c:pt>
                <c:pt idx="2">
                  <c:v>1.7601979999999999</c:v>
                </c:pt>
                <c:pt idx="3">
                  <c:v>1.828511</c:v>
                </c:pt>
                <c:pt idx="4">
                  <c:v>1.750672</c:v>
                </c:pt>
                <c:pt idx="5">
                  <c:v>1.4629909999999999</c:v>
                </c:pt>
                <c:pt idx="6">
                  <c:v>1.796602</c:v>
                </c:pt>
                <c:pt idx="7">
                  <c:v>0.70198990000000006</c:v>
                </c:pt>
              </c:numCache>
            </c:numRef>
          </c:val>
        </c:ser>
        <c:ser>
          <c:idx val="7"/>
          <c:order val="7"/>
          <c:tx>
            <c:strRef>
              <c:f>Sheet3!$B$11</c:f>
              <c:strCache>
                <c:ptCount val="1"/>
                <c:pt idx="0">
                  <c:v>9</c:v>
                </c:pt>
              </c:strCache>
            </c:strRef>
          </c:tx>
          <c:spPr>
            <a:solidFill>
              <a:schemeClr val="accent3">
                <a:tint val="58000"/>
              </a:schemeClr>
            </a:solidFill>
            <a:ln>
              <a:noFill/>
            </a:ln>
            <a:effectLst/>
          </c:spPr>
          <c:invertIfNegative val="0"/>
          <c:errBars>
            <c:errBarType val="both"/>
            <c:errValType val="cust"/>
            <c:noEndCap val="0"/>
            <c:plus>
              <c:numRef>
                <c:f>Sheet3!$C$46:$J$46</c:f>
                <c:numCache>
                  <c:formatCode>General</c:formatCode>
                  <c:ptCount val="8"/>
                  <c:pt idx="0">
                    <c:v>6.9996696000000011E-2</c:v>
                  </c:pt>
                  <c:pt idx="1">
                    <c:v>6.7532897600000003E-2</c:v>
                  </c:pt>
                  <c:pt idx="2">
                    <c:v>7.1790566400000005E-2</c:v>
                  </c:pt>
                  <c:pt idx="3">
                    <c:v>6.7916430400000005E-2</c:v>
                  </c:pt>
                  <c:pt idx="4">
                    <c:v>6.1659483200000004E-2</c:v>
                  </c:pt>
                  <c:pt idx="5">
                    <c:v>5.4806931200000006E-2</c:v>
                  </c:pt>
                  <c:pt idx="6">
                    <c:v>6.4365067200000001E-2</c:v>
                  </c:pt>
                  <c:pt idx="7">
                    <c:v>2.5024339199999999E-2</c:v>
                  </c:pt>
                </c:numCache>
              </c:numRef>
            </c:plus>
            <c:minus>
              <c:numRef>
                <c:f>Sheet3!$C$46:$J$46</c:f>
                <c:numCache>
                  <c:formatCode>General</c:formatCode>
                  <c:ptCount val="8"/>
                  <c:pt idx="0">
                    <c:v>6.9996696000000011E-2</c:v>
                  </c:pt>
                  <c:pt idx="1">
                    <c:v>6.7532897600000003E-2</c:v>
                  </c:pt>
                  <c:pt idx="2">
                    <c:v>7.1790566400000005E-2</c:v>
                  </c:pt>
                  <c:pt idx="3">
                    <c:v>6.7916430400000005E-2</c:v>
                  </c:pt>
                  <c:pt idx="4">
                    <c:v>6.1659483200000004E-2</c:v>
                  </c:pt>
                  <c:pt idx="5">
                    <c:v>5.4806931200000006E-2</c:v>
                  </c:pt>
                  <c:pt idx="6">
                    <c:v>6.4365067200000001E-2</c:v>
                  </c:pt>
                  <c:pt idx="7">
                    <c:v>2.5024339199999999E-2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Sheet3!$C$11:$J$11</c:f>
              <c:numCache>
                <c:formatCode>0.00</c:formatCode>
                <c:ptCount val="8"/>
                <c:pt idx="0">
                  <c:v>2.3881070000000002</c:v>
                </c:pt>
                <c:pt idx="1">
                  <c:v>2.242073</c:v>
                </c:pt>
                <c:pt idx="2">
                  <c:v>2.3343410000000002</c:v>
                </c:pt>
                <c:pt idx="3">
                  <c:v>2.1637430000000002</c:v>
                </c:pt>
                <c:pt idx="4">
                  <c:v>2.0214840000000001</c:v>
                </c:pt>
                <c:pt idx="5">
                  <c:v>1.7579210000000001</c:v>
                </c:pt>
                <c:pt idx="6">
                  <c:v>2.1209060000000002</c:v>
                </c:pt>
                <c:pt idx="7">
                  <c:v>0.75686050000000005</c:v>
                </c:pt>
              </c:numCache>
            </c:numRef>
          </c:val>
        </c:ser>
        <c:ser>
          <c:idx val="8"/>
          <c:order val="8"/>
          <c:tx>
            <c:strRef>
              <c:f>Sheet3!$B$12</c:f>
              <c:strCache>
                <c:ptCount val="1"/>
                <c:pt idx="0">
                  <c:v>10</c:v>
                </c:pt>
              </c:strCache>
            </c:strRef>
          </c:tx>
          <c:spPr>
            <a:solidFill>
              <a:schemeClr val="accent3">
                <a:tint val="44000"/>
              </a:schemeClr>
            </a:solidFill>
            <a:ln>
              <a:noFill/>
            </a:ln>
            <a:effectLst/>
          </c:spPr>
          <c:invertIfNegative val="0"/>
          <c:errBars>
            <c:errBarType val="both"/>
            <c:errValType val="cust"/>
            <c:noEndCap val="0"/>
            <c:plus>
              <c:numRef>
                <c:f>Sheet3!$C$47:$J$47</c:f>
                <c:numCache>
                  <c:formatCode>General</c:formatCode>
                  <c:ptCount val="8"/>
                  <c:pt idx="0">
                    <c:v>9.5376500800000014E-2</c:v>
                  </c:pt>
                  <c:pt idx="1">
                    <c:v>8.3489649600000007E-2</c:v>
                  </c:pt>
                  <c:pt idx="2">
                    <c:v>9.120522880000001E-2</c:v>
                  </c:pt>
                  <c:pt idx="3">
                    <c:v>6.7657396800000005E-2</c:v>
                  </c:pt>
                  <c:pt idx="4">
                    <c:v>8.8726142399999999E-2</c:v>
                  </c:pt>
                  <c:pt idx="5">
                    <c:v>7.5557529600000006E-2</c:v>
                  </c:pt>
                  <c:pt idx="6">
                    <c:v>8.3881806400000009E-2</c:v>
                  </c:pt>
                  <c:pt idx="7">
                    <c:v>2.97978016E-2</c:v>
                  </c:pt>
                </c:numCache>
              </c:numRef>
            </c:plus>
            <c:minus>
              <c:numRef>
                <c:f>Sheet3!$C$47:$J$47</c:f>
                <c:numCache>
                  <c:formatCode>General</c:formatCode>
                  <c:ptCount val="8"/>
                  <c:pt idx="0">
                    <c:v>9.5376500800000014E-2</c:v>
                  </c:pt>
                  <c:pt idx="1">
                    <c:v>8.3489649600000007E-2</c:v>
                  </c:pt>
                  <c:pt idx="2">
                    <c:v>9.120522880000001E-2</c:v>
                  </c:pt>
                  <c:pt idx="3">
                    <c:v>6.7657396800000005E-2</c:v>
                  </c:pt>
                  <c:pt idx="4">
                    <c:v>8.8726142399999999E-2</c:v>
                  </c:pt>
                  <c:pt idx="5">
                    <c:v>7.5557529600000006E-2</c:v>
                  </c:pt>
                  <c:pt idx="6">
                    <c:v>8.3881806400000009E-2</c:v>
                  </c:pt>
                  <c:pt idx="7">
                    <c:v>2.97978016E-2</c:v>
                  </c:pt>
                </c:numCache>
              </c:numRef>
            </c:minus>
            <c:spPr>
              <a:noFill/>
              <a:ln w="9525" cap="flat" cmpd="sng" algn="ctr">
                <a:solidFill>
                  <a:schemeClr val="tx1">
                    <a:lumMod val="65000"/>
                    <a:lumOff val="35000"/>
                  </a:schemeClr>
                </a:solidFill>
                <a:round/>
              </a:ln>
              <a:effectLst/>
            </c:spPr>
          </c:errBars>
          <c:cat>
            <c:strRef>
              <c:f>Sheet3!$C$3:$J$3</c:f>
              <c:strCache>
                <c:ptCount val="8"/>
                <c:pt idx="0">
                  <c:v>IMD</c:v>
                </c:pt>
                <c:pt idx="1">
                  <c:v>Employment</c:v>
                </c:pt>
                <c:pt idx="2">
                  <c:v>Income</c:v>
                </c:pt>
                <c:pt idx="3">
                  <c:v>Crime</c:v>
                </c:pt>
                <c:pt idx="4">
                  <c:v>Housing</c:v>
                </c:pt>
                <c:pt idx="5">
                  <c:v>Health</c:v>
                </c:pt>
                <c:pt idx="6">
                  <c:v>Education</c:v>
                </c:pt>
                <c:pt idx="7">
                  <c:v>Access</c:v>
                </c:pt>
              </c:strCache>
            </c:strRef>
          </c:cat>
          <c:val>
            <c:numRef>
              <c:f>Sheet3!$C$12:$J$12</c:f>
              <c:numCache>
                <c:formatCode>0.00</c:formatCode>
                <c:ptCount val="8"/>
                <c:pt idx="0">
                  <c:v>3.300176</c:v>
                </c:pt>
                <c:pt idx="1">
                  <c:v>2.803175</c:v>
                </c:pt>
                <c:pt idx="2">
                  <c:v>3.0064649999999999</c:v>
                </c:pt>
                <c:pt idx="3">
                  <c:v>2.1201680000000001</c:v>
                </c:pt>
                <c:pt idx="4">
                  <c:v>2.966621</c:v>
                </c:pt>
                <c:pt idx="5">
                  <c:v>2.4498489999999999</c:v>
                </c:pt>
                <c:pt idx="6">
                  <c:v>2.7981210000000001</c:v>
                </c:pt>
                <c:pt idx="7">
                  <c:v>0.91830540000000005</c:v>
                </c:pt>
              </c:numCache>
            </c:numRef>
          </c:val>
        </c:ser>
        <c:dLbls>
          <c:showLegendKey val="0"/>
          <c:showVal val="0"/>
          <c:showCatName val="0"/>
          <c:showSerName val="0"/>
          <c:showPercent val="0"/>
          <c:showBubbleSize val="0"/>
        </c:dLbls>
        <c:gapWidth val="219"/>
        <c:overlap val="-27"/>
        <c:axId val="155613296"/>
        <c:axId val="155613856"/>
      </c:barChart>
      <c:catAx>
        <c:axId val="15561329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NZ" sz="1100"/>
                  <a:t>Domains of Deprivation</a:t>
                </a:r>
              </a:p>
            </c:rich>
          </c:tx>
          <c:layout>
            <c:manualLayout>
              <c:xMode val="edge"/>
              <c:yMode val="edge"/>
              <c:x val="0.40372090532954213"/>
              <c:y val="0.863878783581990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55613856"/>
        <c:crossesAt val="1"/>
        <c:auto val="1"/>
        <c:lblAlgn val="ctr"/>
        <c:lblOffset val="100"/>
        <c:noMultiLvlLbl val="0"/>
      </c:catAx>
      <c:valAx>
        <c:axId val="155613856"/>
        <c:scaling>
          <c:orientation val="minMax"/>
          <c:min val="0.5"/>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NZ" sz="1200"/>
                  <a:t>Odds Ratio</a:t>
                </a:r>
              </a:p>
              <a:p>
                <a:pPr>
                  <a:defRPr sz="1200"/>
                </a:pPr>
                <a:r>
                  <a:rPr lang="en-NZ" sz="1200"/>
                  <a:t>(reference is least deprived decile)</a:t>
                </a:r>
              </a:p>
            </c:rich>
          </c:tx>
          <c:layout>
            <c:manualLayout>
              <c:xMode val="edge"/>
              <c:yMode val="edge"/>
              <c:x val="1.070247116126447E-2"/>
              <c:y val="0.2316067367641967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55613296"/>
        <c:crosses val="autoZero"/>
        <c:crossBetween val="between"/>
      </c:valAx>
      <c:spPr>
        <a:noFill/>
        <a:ln>
          <a:noFill/>
        </a:ln>
        <a:effectLst/>
      </c:spPr>
    </c:plotArea>
    <c:legend>
      <c:legendPos val="r"/>
      <c:layout>
        <c:manualLayout>
          <c:xMode val="edge"/>
          <c:yMode val="edge"/>
          <c:x val="0.36277328940653253"/>
          <c:y val="0.93699325147665491"/>
          <c:w val="0.29514298993875765"/>
          <c:h val="6.207422932572370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10138779993763E-2"/>
          <c:y val="3.2105067452815661E-2"/>
          <c:w val="0.76860878474734806"/>
          <c:h val="0.83342319075190208"/>
        </c:manualLayout>
      </c:layout>
      <c:lineChart>
        <c:grouping val="standard"/>
        <c:varyColors val="0"/>
        <c:ser>
          <c:idx val="0"/>
          <c:order val="0"/>
          <c:tx>
            <c:strRef>
              <c:f>'decile comparisons'!$R$18:$R$19</c:f>
              <c:strCache>
                <c:ptCount val="2"/>
                <c:pt idx="0">
                  <c:v>unadjusted</c:v>
                </c:pt>
                <c:pt idx="1">
                  <c:v>NZIMD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'decile comparisons'!$Q$20:$Q$28</c:f>
              <c:numCache>
                <c:formatCode>General</c:formatCode>
                <c:ptCount val="9"/>
                <c:pt idx="0">
                  <c:v>2</c:v>
                </c:pt>
                <c:pt idx="1">
                  <c:v>3</c:v>
                </c:pt>
                <c:pt idx="2">
                  <c:v>4</c:v>
                </c:pt>
                <c:pt idx="3">
                  <c:v>5</c:v>
                </c:pt>
                <c:pt idx="4">
                  <c:v>6</c:v>
                </c:pt>
                <c:pt idx="5">
                  <c:v>7</c:v>
                </c:pt>
                <c:pt idx="6">
                  <c:v>8</c:v>
                </c:pt>
                <c:pt idx="7">
                  <c:v>9</c:v>
                </c:pt>
                <c:pt idx="8">
                  <c:v>10</c:v>
                </c:pt>
              </c:numCache>
            </c:numRef>
          </c:cat>
          <c:val>
            <c:numRef>
              <c:f>'decile comparisons'!$R$20:$R$28</c:f>
              <c:numCache>
                <c:formatCode>0.00</c:formatCode>
                <c:ptCount val="9"/>
                <c:pt idx="0">
                  <c:v>1.1344110000000001</c:v>
                </c:pt>
                <c:pt idx="1">
                  <c:v>1.2692289999999999</c:v>
                </c:pt>
                <c:pt idx="2">
                  <c:v>1.475787</c:v>
                </c:pt>
                <c:pt idx="3">
                  <c:v>1.655899</c:v>
                </c:pt>
                <c:pt idx="4">
                  <c:v>1.907673</c:v>
                </c:pt>
                <c:pt idx="5">
                  <c:v>2.2059669999999998</c:v>
                </c:pt>
                <c:pt idx="6">
                  <c:v>2.8995769999999998</c:v>
                </c:pt>
                <c:pt idx="7">
                  <c:v>3.941818</c:v>
                </c:pt>
                <c:pt idx="8">
                  <c:v>6.4716990000000001</c:v>
                </c:pt>
              </c:numCache>
            </c:numRef>
          </c:val>
          <c:smooth val="0"/>
        </c:ser>
        <c:ser>
          <c:idx val="1"/>
          <c:order val="1"/>
          <c:tx>
            <c:strRef>
              <c:f>'decile comparisons'!$S$18:$S$19</c:f>
              <c:strCache>
                <c:ptCount val="2"/>
                <c:pt idx="0">
                  <c:v>unadjusted</c:v>
                </c:pt>
                <c:pt idx="1">
                  <c:v>NZDEP</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'decile comparisons'!$Q$20:$Q$28</c:f>
              <c:numCache>
                <c:formatCode>General</c:formatCode>
                <c:ptCount val="9"/>
                <c:pt idx="0">
                  <c:v>2</c:v>
                </c:pt>
                <c:pt idx="1">
                  <c:v>3</c:v>
                </c:pt>
                <c:pt idx="2">
                  <c:v>4</c:v>
                </c:pt>
                <c:pt idx="3">
                  <c:v>5</c:v>
                </c:pt>
                <c:pt idx="4">
                  <c:v>6</c:v>
                </c:pt>
                <c:pt idx="5">
                  <c:v>7</c:v>
                </c:pt>
                <c:pt idx="6">
                  <c:v>8</c:v>
                </c:pt>
                <c:pt idx="7">
                  <c:v>9</c:v>
                </c:pt>
                <c:pt idx="8">
                  <c:v>10</c:v>
                </c:pt>
              </c:numCache>
            </c:numRef>
          </c:cat>
          <c:val>
            <c:numRef>
              <c:f>'decile comparisons'!$S$20:$S$28</c:f>
              <c:numCache>
                <c:formatCode>0.00</c:formatCode>
                <c:ptCount val="9"/>
                <c:pt idx="0">
                  <c:v>1.116857</c:v>
                </c:pt>
                <c:pt idx="1">
                  <c:v>1.245107</c:v>
                </c:pt>
                <c:pt idx="2">
                  <c:v>1.4266749999999999</c:v>
                </c:pt>
                <c:pt idx="3">
                  <c:v>1.6414150000000001</c:v>
                </c:pt>
                <c:pt idx="4">
                  <c:v>1.9336439999999999</c:v>
                </c:pt>
                <c:pt idx="5">
                  <c:v>2.2565719999999998</c:v>
                </c:pt>
                <c:pt idx="6">
                  <c:v>2.8792170000000001</c:v>
                </c:pt>
                <c:pt idx="7">
                  <c:v>3.8937360000000001</c:v>
                </c:pt>
                <c:pt idx="8">
                  <c:v>6.5388979999999997</c:v>
                </c:pt>
              </c:numCache>
            </c:numRef>
          </c:val>
          <c:smooth val="0"/>
        </c:ser>
        <c:ser>
          <c:idx val="2"/>
          <c:order val="2"/>
          <c:tx>
            <c:strRef>
              <c:f>'decile comparisons'!$T$18:$T$19</c:f>
              <c:strCache>
                <c:ptCount val="2"/>
                <c:pt idx="0">
                  <c:v>adjusted</c:v>
                </c:pt>
                <c:pt idx="1">
                  <c:v>NZIMD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'decile comparisons'!$Q$20:$Q$28</c:f>
              <c:numCache>
                <c:formatCode>General</c:formatCode>
                <c:ptCount val="9"/>
                <c:pt idx="0">
                  <c:v>2</c:v>
                </c:pt>
                <c:pt idx="1">
                  <c:v>3</c:v>
                </c:pt>
                <c:pt idx="2">
                  <c:v>4</c:v>
                </c:pt>
                <c:pt idx="3">
                  <c:v>5</c:v>
                </c:pt>
                <c:pt idx="4">
                  <c:v>6</c:v>
                </c:pt>
                <c:pt idx="5">
                  <c:v>7</c:v>
                </c:pt>
                <c:pt idx="6">
                  <c:v>8</c:v>
                </c:pt>
                <c:pt idx="7">
                  <c:v>9</c:v>
                </c:pt>
                <c:pt idx="8">
                  <c:v>10</c:v>
                </c:pt>
              </c:numCache>
            </c:numRef>
          </c:cat>
          <c:val>
            <c:numRef>
              <c:f>'decile comparisons'!$T$20:$T$28</c:f>
              <c:numCache>
                <c:formatCode>0.00</c:formatCode>
                <c:ptCount val="9"/>
                <c:pt idx="0">
                  <c:v>1.076487</c:v>
                </c:pt>
                <c:pt idx="1">
                  <c:v>1.1630389999999999</c:v>
                </c:pt>
                <c:pt idx="2">
                  <c:v>1.2912060000000001</c:v>
                </c:pt>
                <c:pt idx="3">
                  <c:v>1.3748739999999999</c:v>
                </c:pt>
                <c:pt idx="4">
                  <c:v>1.512386</c:v>
                </c:pt>
                <c:pt idx="5">
                  <c:v>1.6637980000000001</c:v>
                </c:pt>
                <c:pt idx="6">
                  <c:v>1.9769589999999999</c:v>
                </c:pt>
                <c:pt idx="7">
                  <c:v>2.4164089999999998</c:v>
                </c:pt>
                <c:pt idx="8">
                  <c:v>3.359229</c:v>
                </c:pt>
              </c:numCache>
            </c:numRef>
          </c:val>
          <c:smooth val="0"/>
        </c:ser>
        <c:ser>
          <c:idx val="3"/>
          <c:order val="3"/>
          <c:tx>
            <c:strRef>
              <c:f>'decile comparisons'!$U$18:$U$19</c:f>
              <c:strCache>
                <c:ptCount val="2"/>
                <c:pt idx="0">
                  <c:v>adjusted</c:v>
                </c:pt>
                <c:pt idx="1">
                  <c:v>NZDEP</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'decile comparisons'!$Q$20:$Q$28</c:f>
              <c:numCache>
                <c:formatCode>General</c:formatCode>
                <c:ptCount val="9"/>
                <c:pt idx="0">
                  <c:v>2</c:v>
                </c:pt>
                <c:pt idx="1">
                  <c:v>3</c:v>
                </c:pt>
                <c:pt idx="2">
                  <c:v>4</c:v>
                </c:pt>
                <c:pt idx="3">
                  <c:v>5</c:v>
                </c:pt>
                <c:pt idx="4">
                  <c:v>6</c:v>
                </c:pt>
                <c:pt idx="5">
                  <c:v>7</c:v>
                </c:pt>
                <c:pt idx="6">
                  <c:v>8</c:v>
                </c:pt>
                <c:pt idx="7">
                  <c:v>9</c:v>
                </c:pt>
                <c:pt idx="8">
                  <c:v>10</c:v>
                </c:pt>
              </c:numCache>
            </c:numRef>
          </c:cat>
          <c:val>
            <c:numRef>
              <c:f>'decile comparisons'!$U$20:$U$28</c:f>
              <c:numCache>
                <c:formatCode>0.00</c:formatCode>
                <c:ptCount val="9"/>
                <c:pt idx="0">
                  <c:v>1.060684</c:v>
                </c:pt>
                <c:pt idx="1">
                  <c:v>1.134646</c:v>
                </c:pt>
                <c:pt idx="2">
                  <c:v>1.2582770000000001</c:v>
                </c:pt>
                <c:pt idx="3">
                  <c:v>1.3889609999999999</c:v>
                </c:pt>
                <c:pt idx="4">
                  <c:v>1.564281</c:v>
                </c:pt>
                <c:pt idx="5">
                  <c:v>1.693317</c:v>
                </c:pt>
                <c:pt idx="6">
                  <c:v>2.0082260000000001</c:v>
                </c:pt>
                <c:pt idx="7">
                  <c:v>2.454707</c:v>
                </c:pt>
                <c:pt idx="8">
                  <c:v>3.4077929999999999</c:v>
                </c:pt>
              </c:numCache>
            </c:numRef>
          </c:val>
          <c:smooth val="0"/>
        </c:ser>
        <c:dLbls>
          <c:showLegendKey val="0"/>
          <c:showVal val="0"/>
          <c:showCatName val="0"/>
          <c:showSerName val="0"/>
          <c:showPercent val="0"/>
          <c:showBubbleSize val="0"/>
        </c:dLbls>
        <c:marker val="1"/>
        <c:smooth val="0"/>
        <c:axId val="153206256"/>
        <c:axId val="506299904"/>
      </c:lineChart>
      <c:catAx>
        <c:axId val="15320625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NZ" sz="1400" dirty="0" smtClean="0"/>
                  <a:t>Decile</a:t>
                </a:r>
                <a:r>
                  <a:rPr lang="en-NZ" sz="1400" baseline="0" dirty="0" smtClean="0"/>
                  <a:t> of Deprivation</a:t>
                </a:r>
                <a:endParaRPr lang="en-NZ" sz="1400" dirty="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6299904"/>
        <c:crosses val="autoZero"/>
        <c:auto val="1"/>
        <c:lblAlgn val="ctr"/>
        <c:lblOffset val="100"/>
        <c:noMultiLvlLbl val="0"/>
      </c:catAx>
      <c:valAx>
        <c:axId val="50629990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NZ" sz="1200" dirty="0" smtClean="0"/>
                  <a:t>Odds Ratio</a:t>
                </a:r>
                <a:endParaRPr lang="en-NZ" sz="1200" dirty="0"/>
              </a:p>
            </c:rich>
          </c:tx>
          <c:layout>
            <c:manualLayout>
              <c:xMode val="edge"/>
              <c:yMode val="edge"/>
              <c:x val="1.4022649119344735E-4"/>
              <c:y val="0.375208499086947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206256"/>
        <c:crosses val="autoZero"/>
        <c:crossBetween val="between"/>
      </c:valAx>
      <c:spPr>
        <a:noFill/>
        <a:ln>
          <a:noFill/>
        </a:ln>
        <a:effectLst/>
      </c:spPr>
    </c:plotArea>
    <c:legend>
      <c:legendPos val="b"/>
      <c:layout>
        <c:manualLayout>
          <c:xMode val="edge"/>
          <c:yMode val="edge"/>
          <c:x val="0.83241268524601797"/>
          <c:y val="0.11893445188583375"/>
          <c:w val="0.16628019681023321"/>
          <c:h val="0.3294421164248789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0.08367</cdr:x>
      <cdr:y>0.03385</cdr:y>
    </cdr:from>
    <cdr:to>
      <cdr:x>0.193</cdr:x>
      <cdr:y>0.12917</cdr:y>
    </cdr:to>
    <cdr:sp macro="" textlink="">
      <cdr:nvSpPr>
        <cdr:cNvPr id="2" name="TextBox 1"/>
        <cdr:cNvSpPr txBox="1"/>
      </cdr:nvSpPr>
      <cdr:spPr>
        <a:xfrm xmlns:a="http://schemas.openxmlformats.org/drawingml/2006/main">
          <a:off x="993706" y="173340"/>
          <a:ext cx="1298439" cy="4880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smtClean="0"/>
            <a:t>European and other</a:t>
          </a:r>
          <a:endParaRPr lang="en-NZ" sz="1100" dirty="0"/>
        </a:p>
      </cdr:txBody>
    </cdr:sp>
  </cdr:relSizeAnchor>
  <cdr:relSizeAnchor xmlns:cdr="http://schemas.openxmlformats.org/drawingml/2006/chartDrawing">
    <cdr:from>
      <cdr:x>0.26624</cdr:x>
      <cdr:y>0.03178</cdr:y>
    </cdr:from>
    <cdr:to>
      <cdr:x>0.37557</cdr:x>
      <cdr:y>0.12712</cdr:y>
    </cdr:to>
    <cdr:sp macro="" textlink="">
      <cdr:nvSpPr>
        <cdr:cNvPr id="3" name="TextBox 1"/>
        <cdr:cNvSpPr txBox="1"/>
      </cdr:nvSpPr>
      <cdr:spPr>
        <a:xfrm xmlns:a="http://schemas.openxmlformats.org/drawingml/2006/main">
          <a:off x="3161916" y="162757"/>
          <a:ext cx="1298439" cy="4882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Māori</a:t>
          </a:r>
          <a:endParaRPr lang="en-NZ" sz="1100" dirty="0"/>
        </a:p>
      </cdr:txBody>
    </cdr:sp>
  </cdr:relSizeAnchor>
  <cdr:relSizeAnchor xmlns:cdr="http://schemas.openxmlformats.org/drawingml/2006/chartDrawing">
    <cdr:from>
      <cdr:x>0.42927</cdr:x>
      <cdr:y>0.0337</cdr:y>
    </cdr:from>
    <cdr:to>
      <cdr:x>0.5386</cdr:x>
      <cdr:y>0.12904</cdr:y>
    </cdr:to>
    <cdr:sp macro="" textlink="">
      <cdr:nvSpPr>
        <cdr:cNvPr id="4" name="TextBox 1"/>
        <cdr:cNvSpPr txBox="1"/>
      </cdr:nvSpPr>
      <cdr:spPr>
        <a:xfrm xmlns:a="http://schemas.openxmlformats.org/drawingml/2006/main">
          <a:off x="5098108" y="172582"/>
          <a:ext cx="1298439" cy="4882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Pacific</a:t>
          </a:r>
          <a:endParaRPr lang="en-NZ" sz="1100" dirty="0"/>
        </a:p>
      </cdr:txBody>
    </cdr:sp>
  </cdr:relSizeAnchor>
  <cdr:relSizeAnchor xmlns:cdr="http://schemas.openxmlformats.org/drawingml/2006/chartDrawing">
    <cdr:from>
      <cdr:x>0.59932</cdr:x>
      <cdr:y>0.03178</cdr:y>
    </cdr:from>
    <cdr:to>
      <cdr:x>0.70865</cdr:x>
      <cdr:y>0.12712</cdr:y>
    </cdr:to>
    <cdr:sp macro="" textlink="">
      <cdr:nvSpPr>
        <cdr:cNvPr id="5" name="TextBox 1"/>
        <cdr:cNvSpPr txBox="1"/>
      </cdr:nvSpPr>
      <cdr:spPr>
        <a:xfrm xmlns:a="http://schemas.openxmlformats.org/drawingml/2006/main">
          <a:off x="7117773" y="162757"/>
          <a:ext cx="1298439" cy="4882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Asian</a:t>
          </a:r>
          <a:endParaRPr lang="en-NZ" sz="1100" dirty="0"/>
        </a:p>
      </cdr:txBody>
    </cdr:sp>
  </cdr:relSizeAnchor>
  <cdr:relSizeAnchor xmlns:cdr="http://schemas.openxmlformats.org/drawingml/2006/chartDrawing">
    <cdr:from>
      <cdr:x>0.75017</cdr:x>
      <cdr:y>0.03385</cdr:y>
    </cdr:from>
    <cdr:to>
      <cdr:x>0.8595</cdr:x>
      <cdr:y>0.12918</cdr:y>
    </cdr:to>
    <cdr:sp macro="" textlink="">
      <cdr:nvSpPr>
        <cdr:cNvPr id="6" name="TextBox 1"/>
        <cdr:cNvSpPr txBox="1"/>
      </cdr:nvSpPr>
      <cdr:spPr>
        <a:xfrm xmlns:a="http://schemas.openxmlformats.org/drawingml/2006/main">
          <a:off x="8909258" y="173314"/>
          <a:ext cx="1298439" cy="4881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MELAA</a:t>
          </a:r>
          <a:endParaRPr lang="en-NZ"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0.08266</cdr:x>
      <cdr:y>0.01958</cdr:y>
    </cdr:from>
    <cdr:to>
      <cdr:x>0.20955</cdr:x>
      <cdr:y>0.17674</cdr:y>
    </cdr:to>
    <cdr:sp macro="" textlink="">
      <cdr:nvSpPr>
        <cdr:cNvPr id="2" name="TextBox 1"/>
        <cdr:cNvSpPr txBox="1"/>
      </cdr:nvSpPr>
      <cdr:spPr>
        <a:xfrm xmlns:a="http://schemas.openxmlformats.org/drawingml/2006/main">
          <a:off x="713210" y="49154"/>
          <a:ext cx="1094943" cy="3945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European and other</a:t>
          </a:r>
        </a:p>
      </cdr:txBody>
    </cdr:sp>
  </cdr:relSizeAnchor>
  <cdr:relSizeAnchor xmlns:cdr="http://schemas.openxmlformats.org/drawingml/2006/chartDrawing">
    <cdr:from>
      <cdr:x>0.25841</cdr:x>
      <cdr:y>0.01585</cdr:y>
    </cdr:from>
    <cdr:to>
      <cdr:x>0.38531</cdr:x>
      <cdr:y>0.17303</cdr:y>
    </cdr:to>
    <cdr:sp macro="" textlink="">
      <cdr:nvSpPr>
        <cdr:cNvPr id="3" name="TextBox 1"/>
        <cdr:cNvSpPr txBox="1"/>
      </cdr:nvSpPr>
      <cdr:spPr>
        <a:xfrm xmlns:a="http://schemas.openxmlformats.org/drawingml/2006/main">
          <a:off x="2229721" y="39796"/>
          <a:ext cx="1094943" cy="3945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Māori</a:t>
          </a:r>
          <a:endParaRPr lang="en-NZ" sz="1100" dirty="0"/>
        </a:p>
      </cdr:txBody>
    </cdr:sp>
  </cdr:relSizeAnchor>
  <cdr:relSizeAnchor xmlns:cdr="http://schemas.openxmlformats.org/drawingml/2006/chartDrawing">
    <cdr:from>
      <cdr:x>0.42931</cdr:x>
      <cdr:y>0.0018</cdr:y>
    </cdr:from>
    <cdr:to>
      <cdr:x>0.55621</cdr:x>
      <cdr:y>0.15897</cdr:y>
    </cdr:to>
    <cdr:sp macro="" textlink="">
      <cdr:nvSpPr>
        <cdr:cNvPr id="4" name="TextBox 1"/>
        <cdr:cNvSpPr txBox="1"/>
      </cdr:nvSpPr>
      <cdr:spPr>
        <a:xfrm xmlns:a="http://schemas.openxmlformats.org/drawingml/2006/main">
          <a:off x="3704347" y="4508"/>
          <a:ext cx="1094941" cy="394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Pacific</a:t>
          </a:r>
          <a:endParaRPr lang="en-NZ" sz="1100" dirty="0"/>
        </a:p>
      </cdr:txBody>
    </cdr:sp>
  </cdr:relSizeAnchor>
  <cdr:relSizeAnchor xmlns:cdr="http://schemas.openxmlformats.org/drawingml/2006/chartDrawing">
    <cdr:from>
      <cdr:x>0.58056</cdr:x>
      <cdr:y>0</cdr:y>
    </cdr:from>
    <cdr:to>
      <cdr:x>0.70745</cdr:x>
      <cdr:y>0.15717</cdr:y>
    </cdr:to>
    <cdr:sp macro="" textlink="">
      <cdr:nvSpPr>
        <cdr:cNvPr id="5" name="TextBox 1"/>
        <cdr:cNvSpPr txBox="1"/>
      </cdr:nvSpPr>
      <cdr:spPr>
        <a:xfrm xmlns:a="http://schemas.openxmlformats.org/drawingml/2006/main">
          <a:off x="5009405" y="0"/>
          <a:ext cx="1094941" cy="394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Asian</a:t>
          </a:r>
          <a:endParaRPr lang="en-NZ" sz="1100" dirty="0"/>
        </a:p>
      </cdr:txBody>
    </cdr:sp>
  </cdr:relSizeAnchor>
  <cdr:relSizeAnchor xmlns:cdr="http://schemas.openxmlformats.org/drawingml/2006/chartDrawing">
    <cdr:from>
      <cdr:x>0.72096</cdr:x>
      <cdr:y>0</cdr:y>
    </cdr:from>
    <cdr:to>
      <cdr:x>0.84786</cdr:x>
      <cdr:y>0.15718</cdr:y>
    </cdr:to>
    <cdr:sp macro="" textlink="">
      <cdr:nvSpPr>
        <cdr:cNvPr id="6" name="TextBox 1"/>
        <cdr:cNvSpPr txBox="1"/>
      </cdr:nvSpPr>
      <cdr:spPr>
        <a:xfrm xmlns:a="http://schemas.openxmlformats.org/drawingml/2006/main">
          <a:off x="6220913" y="0"/>
          <a:ext cx="1094943" cy="3945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MELAA</a:t>
          </a:r>
          <a:endParaRPr lang="en-NZ" sz="1100" dirty="0"/>
        </a:p>
      </cdr:txBody>
    </cdr:sp>
  </cdr:relSizeAnchor>
  <cdr:relSizeAnchor xmlns:cdr="http://schemas.openxmlformats.org/drawingml/2006/chartDrawing">
    <cdr:from>
      <cdr:x>0.8731</cdr:x>
      <cdr:y>0</cdr:y>
    </cdr:from>
    <cdr:to>
      <cdr:x>1</cdr:x>
      <cdr:y>0.09371</cdr:y>
    </cdr:to>
    <cdr:sp macro="" textlink="">
      <cdr:nvSpPr>
        <cdr:cNvPr id="7" name="TextBox 1"/>
        <cdr:cNvSpPr txBox="1"/>
      </cdr:nvSpPr>
      <cdr:spPr>
        <a:xfrm xmlns:a="http://schemas.openxmlformats.org/drawingml/2006/main">
          <a:off x="9501321" y="0"/>
          <a:ext cx="1380962" cy="3753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200" dirty="0"/>
            <a:t>Overall</a:t>
          </a:r>
          <a:endParaRPr lang="en-NZ"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BA07CDE-D5EB-4796-9EA5-23B671013C40}" type="datetimeFigureOut">
              <a:rPr lang="en-NZ" smtClean="0"/>
              <a:t>9/08/2017</a:t>
            </a:fld>
            <a:endParaRPr lang="en-NZ"/>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728AD3E-BD4B-446F-8A2C-FC462D99877D}" type="slidenum">
              <a:rPr lang="en-NZ" smtClean="0"/>
              <a:t>‹#›</a:t>
            </a:fld>
            <a:endParaRPr lang="en-NZ"/>
          </a:p>
        </p:txBody>
      </p:sp>
    </p:spTree>
    <p:extLst>
      <p:ext uri="{BB962C8B-B14F-4D97-AF65-F5344CB8AC3E}">
        <p14:creationId xmlns:p14="http://schemas.microsoft.com/office/powerpoint/2010/main" val="1096593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4A65A7A-4FEC-4C7D-8817-8B045E23D6D5}" type="datetimeFigureOut">
              <a:rPr lang="en-NZ" smtClean="0"/>
              <a:t>9/08/2017</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5B2D47-24CD-4880-876C-3D96D3BA5C69}" type="slidenum">
              <a:rPr lang="en-NZ" smtClean="0"/>
              <a:t>‹#›</a:t>
            </a:fld>
            <a:endParaRPr lang="en-NZ"/>
          </a:p>
        </p:txBody>
      </p:sp>
    </p:spTree>
    <p:extLst>
      <p:ext uri="{BB962C8B-B14F-4D97-AF65-F5344CB8AC3E}">
        <p14:creationId xmlns:p14="http://schemas.microsoft.com/office/powerpoint/2010/main" val="3598371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2</a:t>
            </a:fld>
            <a:endParaRPr lang="en-US" dirty="0"/>
          </a:p>
        </p:txBody>
      </p:sp>
    </p:spTree>
    <p:extLst>
      <p:ext uri="{BB962C8B-B14F-4D97-AF65-F5344CB8AC3E}">
        <p14:creationId xmlns:p14="http://schemas.microsoft.com/office/powerpoint/2010/main" val="25805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B5B2D47-24CD-4880-876C-3D96D3BA5C69}" type="slidenum">
              <a:rPr lang="en-NZ" smtClean="0"/>
              <a:t>11</a:t>
            </a:fld>
            <a:endParaRPr lang="en-NZ"/>
          </a:p>
        </p:txBody>
      </p:sp>
    </p:spTree>
    <p:extLst>
      <p:ext uri="{BB962C8B-B14F-4D97-AF65-F5344CB8AC3E}">
        <p14:creationId xmlns:p14="http://schemas.microsoft.com/office/powerpoint/2010/main" val="391356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The prevalence of any caries decreased for European (-1.8% (95% CI, -1.6; -2.1%), Māori (-2.7% (95% CI, -2.1; -3.2%)) and Asian (-2.1% (95% CI, -1.3; -2.9%)) children, but not for Pacific children (+0.4% (95% CI, -1.5; 0.6%)) or MELAA (-0.2% (95% CI, -1.8; 2.1%)). </a:t>
            </a:r>
          </a:p>
          <a:p>
            <a:endParaRPr lang="en-NZ" sz="1200" kern="1200" dirty="0" smtClean="0">
              <a:solidFill>
                <a:schemeClr val="tx1"/>
              </a:solidFill>
              <a:effectLst/>
              <a:latin typeface="+mn-lt"/>
              <a:ea typeface="+mn-ea"/>
              <a:cs typeface="+mn-cs"/>
            </a:endParaRPr>
          </a:p>
          <a:p>
            <a:endParaRPr lang="en-N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mn-ea"/>
                <a:cs typeface="+mn-cs"/>
              </a:rPr>
              <a:t>There were increases in the prevalence of severe caries for all ethnic groups (European (0.2% (95% CI, 0.1; 0.3%)), Māori (1.1% (95% CI, 0.8; 1.4%)), Asian (0.8% (95% CI, 0.4; 1.2%)), and MELAA (1.3%( 95% CI, 0.4; 2.3%)) with the largest increases in children identifying as Pacific (7.0% (95% CI, 6.3; 7.7%))</a:t>
            </a:r>
            <a:endParaRPr lang="en-NZ" dirty="0"/>
          </a:p>
        </p:txBody>
      </p:sp>
      <p:sp>
        <p:nvSpPr>
          <p:cNvPr id="4" name="Slide Number Placeholder 3"/>
          <p:cNvSpPr>
            <a:spLocks noGrp="1"/>
          </p:cNvSpPr>
          <p:nvPr>
            <p:ph type="sldNum" sz="quarter" idx="10"/>
          </p:nvPr>
        </p:nvSpPr>
        <p:spPr/>
        <p:txBody>
          <a:bodyPr/>
          <a:lstStyle/>
          <a:p>
            <a:fld id="{3B5B2D47-24CD-4880-876C-3D96D3BA5C69}" type="slidenum">
              <a:rPr lang="en-NZ" smtClean="0"/>
              <a:t>16</a:t>
            </a:fld>
            <a:endParaRPr lang="en-NZ"/>
          </a:p>
        </p:txBody>
      </p:sp>
    </p:spTree>
    <p:extLst>
      <p:ext uri="{BB962C8B-B14F-4D97-AF65-F5344CB8AC3E}">
        <p14:creationId xmlns:p14="http://schemas.microsoft.com/office/powerpoint/2010/main" val="21969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B5B2D47-24CD-4880-876C-3D96D3BA5C69}" type="slidenum">
              <a:rPr lang="en-NZ" smtClean="0"/>
              <a:t>22</a:t>
            </a:fld>
            <a:endParaRPr lang="en-NZ"/>
          </a:p>
        </p:txBody>
      </p:sp>
    </p:spTree>
    <p:extLst>
      <p:ext uri="{BB962C8B-B14F-4D97-AF65-F5344CB8AC3E}">
        <p14:creationId xmlns:p14="http://schemas.microsoft.com/office/powerpoint/2010/main" val="3528261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D9407A-D2D5-4916-AAF9-AFA38C85663F}" type="datetimeFigureOut">
              <a:rPr lang="en-NZ" smtClean="0"/>
              <a:t>9/08/2017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9C37646-8BBB-4BE5-9AFB-3A7C6243ED0B}" type="slidenum">
              <a:rPr lang="en-NZ" smtClean="0"/>
              <a:t>‹#›</a:t>
            </a:fld>
            <a:endParaRPr lang="en-N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97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D9407A-D2D5-4916-AAF9-AFA38C85663F}" type="datetimeFigureOut">
              <a:rPr lang="en-NZ" smtClean="0"/>
              <a:t>9/08/2017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297111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D9407A-D2D5-4916-AAF9-AFA38C85663F}" type="datetimeFigureOut">
              <a:rPr lang="en-NZ" smtClean="0"/>
              <a:t>9/08/2017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2684840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 End Slide">
    <p:bg>
      <p:bgPr>
        <a:solidFill>
          <a:srgbClr val="0F7674"/>
        </a:solidFill>
        <a:effectLst/>
      </p:bgPr>
    </p:bg>
    <p:spTree>
      <p:nvGrpSpPr>
        <p:cNvPr id="1" name=""/>
        <p:cNvGrpSpPr/>
        <p:nvPr/>
      </p:nvGrpSpPr>
      <p:grpSpPr>
        <a:xfrm>
          <a:off x="0" y="0"/>
          <a:ext cx="0" cy="0"/>
          <a:chOff x="0" y="0"/>
          <a:chExt cx="0" cy="0"/>
        </a:xfrm>
      </p:grpSpPr>
      <p:sp>
        <p:nvSpPr>
          <p:cNvPr id="25" name="Text Placeholder 24"/>
          <p:cNvSpPr>
            <a:spLocks noGrp="1"/>
          </p:cNvSpPr>
          <p:nvPr>
            <p:ph type="body" sz="quarter" idx="10" hasCustomPrompt="1"/>
          </p:nvPr>
        </p:nvSpPr>
        <p:spPr>
          <a:xfrm>
            <a:off x="903818" y="2281237"/>
            <a:ext cx="10703983" cy="3179763"/>
          </a:xfrm>
          <a:prstGeom prst="rect">
            <a:avLst/>
          </a:prstGeom>
        </p:spPr>
        <p:txBody>
          <a:bodyPr vert="horz" anchor="b"/>
          <a:lstStyle>
            <a:lvl1pPr marL="0" indent="0">
              <a:buFontTx/>
              <a:buNone/>
              <a:defRPr sz="1800">
                <a:solidFill>
                  <a:schemeClr val="bg1"/>
                </a:solidFill>
                <a:latin typeface="Verdana"/>
              </a:defRPr>
            </a:lvl1pPr>
          </a:lstStyle>
          <a:p>
            <a:pPr lvl="0"/>
            <a:r>
              <a:rPr lang="en-AU" dirty="0" smtClean="0"/>
              <a:t>Thank you</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0575" y="371544"/>
            <a:ext cx="6496709" cy="713271"/>
          </a:xfrm>
          <a:prstGeom prst="rect">
            <a:avLst/>
          </a:prstGeom>
        </p:spPr>
      </p:pic>
    </p:spTree>
    <p:extLst>
      <p:ext uri="{BB962C8B-B14F-4D97-AF65-F5344CB8AC3E}">
        <p14:creationId xmlns:p14="http://schemas.microsoft.com/office/powerpoint/2010/main" val="39952609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D9407A-D2D5-4916-AAF9-AFA38C85663F}" type="datetimeFigureOut">
              <a:rPr lang="en-NZ" smtClean="0"/>
              <a:t>9/08/2017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255368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D9407A-D2D5-4916-AAF9-AFA38C85663F}" type="datetimeFigureOut">
              <a:rPr lang="en-NZ" smtClean="0"/>
              <a:t>9/08/2017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9C37646-8BBB-4BE5-9AFB-3A7C6243ED0B}" type="slidenum">
              <a:rPr lang="en-NZ" smtClean="0"/>
              <a:t>‹#›</a:t>
            </a:fld>
            <a:endParaRPr lang="en-N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4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D9407A-D2D5-4916-AAF9-AFA38C85663F}" type="datetimeFigureOut">
              <a:rPr lang="en-NZ" smtClean="0"/>
              <a:t>9/08/2017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179044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D9407A-D2D5-4916-AAF9-AFA38C85663F}" type="datetimeFigureOut">
              <a:rPr lang="en-NZ" smtClean="0"/>
              <a:t>9/08/2017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151997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D9407A-D2D5-4916-AAF9-AFA38C85663F}" type="datetimeFigureOut">
              <a:rPr lang="en-NZ" smtClean="0"/>
              <a:t>9/08/2017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364500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0D9407A-D2D5-4916-AAF9-AFA38C85663F}" type="datetimeFigureOut">
              <a:rPr lang="en-NZ" smtClean="0"/>
              <a:t>9/08/2017</a:t>
            </a:fld>
            <a:endParaRPr lang="en-N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NZ"/>
          </a:p>
        </p:txBody>
      </p:sp>
      <p:sp>
        <p:nvSpPr>
          <p:cNvPr id="9" name="Slide Number Placeholder 8"/>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128529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0D9407A-D2D5-4916-AAF9-AFA38C85663F}" type="datetimeFigureOut">
              <a:rPr lang="en-NZ" smtClean="0"/>
              <a:t>9/08/2017</a:t>
            </a:fld>
            <a:endParaRPr lang="en-N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N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C37646-8BBB-4BE5-9AFB-3A7C6243ED0B}" type="slidenum">
              <a:rPr lang="en-NZ" smtClean="0"/>
              <a:t>‹#›</a:t>
            </a:fld>
            <a:endParaRPr lang="en-NZ"/>
          </a:p>
        </p:txBody>
      </p:sp>
    </p:spTree>
    <p:extLst>
      <p:ext uri="{BB962C8B-B14F-4D97-AF65-F5344CB8AC3E}">
        <p14:creationId xmlns:p14="http://schemas.microsoft.com/office/powerpoint/2010/main" val="291348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D9407A-D2D5-4916-AAF9-AFA38C85663F}" type="datetimeFigureOut">
              <a:rPr lang="en-NZ" smtClean="0"/>
              <a:t>9/08/2017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9C37646-8BBB-4BE5-9AFB-3A7C6243ED0B}" type="slidenum">
              <a:rPr lang="en-NZ" smtClean="0"/>
              <a:t>‹#›</a:t>
            </a:fld>
            <a:endParaRPr lang="en-NZ"/>
          </a:p>
        </p:txBody>
      </p:sp>
    </p:spTree>
    <p:extLst>
      <p:ext uri="{BB962C8B-B14F-4D97-AF65-F5344CB8AC3E}">
        <p14:creationId xmlns:p14="http://schemas.microsoft.com/office/powerpoint/2010/main" val="296566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D9407A-D2D5-4916-AAF9-AFA38C85663F}" type="datetimeFigureOut">
              <a:rPr lang="en-NZ" smtClean="0"/>
              <a:t>9/08/2017</a:t>
            </a:fld>
            <a:endParaRPr lang="en-N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N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9C37646-8BBB-4BE5-9AFB-3A7C6243ED0B}" type="slidenum">
              <a:rPr lang="en-NZ" smtClean="0"/>
              <a:t>‹#›</a:t>
            </a:fld>
            <a:endParaRPr lang="en-N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38907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NZ" dirty="0"/>
              <a:t>Trends and disparities in Early Childhood Caries</a:t>
            </a:r>
            <a:br>
              <a:rPr lang="en-NZ" dirty="0"/>
            </a:br>
            <a:endParaRPr lang="en-NZ" dirty="0"/>
          </a:p>
        </p:txBody>
      </p:sp>
      <p:sp>
        <p:nvSpPr>
          <p:cNvPr id="3" name="Subtitle 2"/>
          <p:cNvSpPr>
            <a:spLocks noGrp="1"/>
          </p:cNvSpPr>
          <p:nvPr>
            <p:ph type="subTitle" idx="1"/>
          </p:nvPr>
        </p:nvSpPr>
        <p:spPr/>
        <p:txBody>
          <a:bodyPr/>
          <a:lstStyle/>
          <a:p>
            <a:r>
              <a:rPr lang="en-NZ" dirty="0" err="1" smtClean="0"/>
              <a:t>Nichola</a:t>
            </a:r>
            <a:r>
              <a:rPr lang="en-NZ" dirty="0" smtClean="0"/>
              <a:t> </a:t>
            </a:r>
            <a:r>
              <a:rPr lang="en-NZ" dirty="0"/>
              <a:t>S</a:t>
            </a:r>
            <a:r>
              <a:rPr lang="en-NZ" dirty="0" smtClean="0"/>
              <a:t>hackleton, Jonathan Broadbent, Simon </a:t>
            </a:r>
            <a:r>
              <a:rPr lang="en-NZ" dirty="0" err="1" smtClean="0"/>
              <a:t>thornley</a:t>
            </a:r>
            <a:r>
              <a:rPr lang="en-NZ" dirty="0" smtClean="0"/>
              <a:t>, Barry Milne, Sue </a:t>
            </a:r>
            <a:r>
              <a:rPr lang="en-NZ" dirty="0" err="1" smtClean="0"/>
              <a:t>Crengle</a:t>
            </a:r>
            <a:r>
              <a:rPr lang="en-NZ" dirty="0" smtClean="0"/>
              <a:t> &amp; Daniel J Exeter</a:t>
            </a:r>
            <a:endParaRPr lang="en-NZ" dirty="0"/>
          </a:p>
        </p:txBody>
      </p:sp>
    </p:spTree>
    <p:extLst>
      <p:ext uri="{BB962C8B-B14F-4D97-AF65-F5344CB8AC3E}">
        <p14:creationId xmlns:p14="http://schemas.microsoft.com/office/powerpoint/2010/main" val="1923801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Lift the lip</a:t>
            </a:r>
            <a:endParaRPr lang="en-NZ" dirty="0"/>
          </a:p>
        </p:txBody>
      </p:sp>
      <p:pic>
        <p:nvPicPr>
          <p:cNvPr id="4" name="ltl-preschool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43288" y="1846263"/>
            <a:ext cx="5364162" cy="4022725"/>
          </a:xfrm>
        </p:spPr>
      </p:pic>
      <p:sp>
        <p:nvSpPr>
          <p:cNvPr id="3" name="TextBox 2"/>
          <p:cNvSpPr txBox="1"/>
          <p:nvPr/>
        </p:nvSpPr>
        <p:spPr>
          <a:xfrm>
            <a:off x="2189163" y="5977891"/>
            <a:ext cx="7872412" cy="369332"/>
          </a:xfrm>
          <a:prstGeom prst="rect">
            <a:avLst/>
          </a:prstGeom>
          <a:noFill/>
        </p:spPr>
        <p:txBody>
          <a:bodyPr wrap="none" rtlCol="0">
            <a:spAutoFit/>
          </a:bodyPr>
          <a:lstStyle/>
          <a:p>
            <a:r>
              <a:rPr lang="en-NZ" dirty="0"/>
              <a:t>http://www.healthysmiles.org.nz/your-oral-health/educational-videos/lift-the-lip/</a:t>
            </a:r>
          </a:p>
        </p:txBody>
      </p:sp>
    </p:spTree>
    <p:extLst>
      <p:ext uri="{BB962C8B-B14F-4D97-AF65-F5344CB8AC3E}">
        <p14:creationId xmlns:p14="http://schemas.microsoft.com/office/powerpoint/2010/main" val="134385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4282" y="105303"/>
            <a:ext cx="3995851" cy="2668059"/>
          </a:xfrm>
          <a:prstGeom prst="rect">
            <a:avLst/>
          </a:prstGeom>
        </p:spPr>
      </p:pic>
      <p:pic>
        <p:nvPicPr>
          <p:cNvPr id="5" name="Picture 4"/>
          <p:cNvPicPr>
            <a:picLocks noChangeAspect="1"/>
          </p:cNvPicPr>
          <p:nvPr/>
        </p:nvPicPr>
        <p:blipFill>
          <a:blip r:embed="rId4"/>
          <a:stretch>
            <a:fillRect/>
          </a:stretch>
        </p:blipFill>
        <p:spPr>
          <a:xfrm>
            <a:off x="4206101" y="105303"/>
            <a:ext cx="3761260" cy="2668059"/>
          </a:xfrm>
          <a:prstGeom prst="rect">
            <a:avLst/>
          </a:prstGeom>
        </p:spPr>
      </p:pic>
      <p:pic>
        <p:nvPicPr>
          <p:cNvPr id="6" name="Picture 5"/>
          <p:cNvPicPr>
            <a:picLocks noChangeAspect="1"/>
          </p:cNvPicPr>
          <p:nvPr/>
        </p:nvPicPr>
        <p:blipFill>
          <a:blip r:embed="rId5"/>
          <a:stretch>
            <a:fillRect/>
          </a:stretch>
        </p:blipFill>
        <p:spPr>
          <a:xfrm>
            <a:off x="8240291" y="74302"/>
            <a:ext cx="3840873" cy="2730060"/>
          </a:xfrm>
          <a:prstGeom prst="rect">
            <a:avLst/>
          </a:prstGeom>
        </p:spPr>
      </p:pic>
      <p:pic>
        <p:nvPicPr>
          <p:cNvPr id="7" name="Picture 6"/>
          <p:cNvPicPr>
            <a:picLocks noChangeAspect="1"/>
          </p:cNvPicPr>
          <p:nvPr/>
        </p:nvPicPr>
        <p:blipFill>
          <a:blip r:embed="rId6"/>
          <a:stretch>
            <a:fillRect/>
          </a:stretch>
        </p:blipFill>
        <p:spPr>
          <a:xfrm>
            <a:off x="0" y="4368799"/>
            <a:ext cx="3924300" cy="2774074"/>
          </a:xfrm>
          <a:prstGeom prst="rect">
            <a:avLst/>
          </a:prstGeom>
        </p:spPr>
      </p:pic>
      <p:pic>
        <p:nvPicPr>
          <p:cNvPr id="8" name="Picture 7"/>
          <p:cNvPicPr>
            <a:picLocks noChangeAspect="1"/>
          </p:cNvPicPr>
          <p:nvPr/>
        </p:nvPicPr>
        <p:blipFill>
          <a:blip r:embed="rId7"/>
          <a:stretch>
            <a:fillRect/>
          </a:stretch>
        </p:blipFill>
        <p:spPr>
          <a:xfrm>
            <a:off x="4038840" y="4368799"/>
            <a:ext cx="3672267" cy="2774074"/>
          </a:xfrm>
          <a:prstGeom prst="rect">
            <a:avLst/>
          </a:prstGeom>
        </p:spPr>
      </p:pic>
      <p:pic>
        <p:nvPicPr>
          <p:cNvPr id="9" name="Picture 8"/>
          <p:cNvPicPr>
            <a:picLocks noChangeAspect="1"/>
          </p:cNvPicPr>
          <p:nvPr/>
        </p:nvPicPr>
        <p:blipFill>
          <a:blip r:embed="rId8"/>
          <a:stretch>
            <a:fillRect/>
          </a:stretch>
        </p:blipFill>
        <p:spPr>
          <a:xfrm>
            <a:off x="7948233" y="4368799"/>
            <a:ext cx="4006641" cy="2832281"/>
          </a:xfrm>
          <a:prstGeom prst="rect">
            <a:avLst/>
          </a:prstGeom>
        </p:spPr>
      </p:pic>
      <p:sp>
        <p:nvSpPr>
          <p:cNvPr id="10" name="Rectangle 9"/>
          <p:cNvSpPr/>
          <p:nvPr/>
        </p:nvSpPr>
        <p:spPr>
          <a:xfrm>
            <a:off x="0" y="2604654"/>
            <a:ext cx="12192000" cy="1764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t>1 = No visible caries</a:t>
            </a:r>
          </a:p>
          <a:p>
            <a:r>
              <a:rPr lang="en-NZ" b="1" dirty="0"/>
              <a:t>2 = Chalky patches (enamel demineralisation) and possible initial enamel breakdown on anterior teeth </a:t>
            </a:r>
          </a:p>
          <a:p>
            <a:r>
              <a:rPr lang="en-NZ" b="1" dirty="0"/>
              <a:t>3 = Obvious caries between anterior teeth and/or along gum line </a:t>
            </a:r>
          </a:p>
          <a:p>
            <a:r>
              <a:rPr lang="en-NZ" b="1" dirty="0"/>
              <a:t>4 = Partial coronal breakdown of anterior teeth (as in, teeth collapsing due to caries) </a:t>
            </a:r>
          </a:p>
          <a:p>
            <a:r>
              <a:rPr lang="en-NZ" b="1" dirty="0"/>
              <a:t>5 = Carious retained roots, whole crowns of anterior teeth are gone </a:t>
            </a:r>
          </a:p>
          <a:p>
            <a:r>
              <a:rPr lang="en-NZ" b="1" dirty="0"/>
              <a:t>6 = Severe caries including back teeth.</a:t>
            </a:r>
          </a:p>
        </p:txBody>
      </p:sp>
    </p:spTree>
    <p:extLst>
      <p:ext uri="{BB962C8B-B14F-4D97-AF65-F5344CB8AC3E}">
        <p14:creationId xmlns:p14="http://schemas.microsoft.com/office/powerpoint/2010/main" val="2672557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Data Preparation &amp; Measures</a:t>
            </a:r>
            <a:endParaRPr lang="en-NZ" dirty="0"/>
          </a:p>
        </p:txBody>
      </p:sp>
      <p:sp>
        <p:nvSpPr>
          <p:cNvPr id="3" name="Content Placeholder 2"/>
          <p:cNvSpPr>
            <a:spLocks noGrp="1"/>
          </p:cNvSpPr>
          <p:nvPr>
            <p:ph idx="1"/>
          </p:nvPr>
        </p:nvSpPr>
        <p:spPr>
          <a:xfrm>
            <a:off x="92362" y="1828800"/>
            <a:ext cx="11203711" cy="4897206"/>
          </a:xfrm>
        </p:spPr>
        <p:txBody>
          <a:bodyPr>
            <a:normAutofit/>
          </a:bodyPr>
          <a:lstStyle/>
          <a:p>
            <a:r>
              <a:rPr lang="en-NZ" dirty="0" smtClean="0"/>
              <a:t>Restricted data to:</a:t>
            </a:r>
          </a:p>
          <a:p>
            <a:pPr lvl="1"/>
            <a:r>
              <a:rPr lang="en-NZ" dirty="0"/>
              <a:t>T</a:t>
            </a:r>
            <a:r>
              <a:rPr lang="en-NZ" dirty="0" smtClean="0"/>
              <a:t>hose ages 48-60 months</a:t>
            </a:r>
          </a:p>
          <a:p>
            <a:pPr lvl="1"/>
            <a:r>
              <a:rPr lang="en-NZ" dirty="0" smtClean="0"/>
              <a:t>Fiscal years 2010/2011 – 2015/206</a:t>
            </a:r>
          </a:p>
          <a:p>
            <a:r>
              <a:rPr lang="en-NZ" dirty="0" smtClean="0"/>
              <a:t>Sample:</a:t>
            </a:r>
          </a:p>
          <a:p>
            <a:pPr lvl="1"/>
            <a:r>
              <a:rPr lang="en-NZ" dirty="0" smtClean="0"/>
              <a:t>318321 children attended dental check</a:t>
            </a:r>
          </a:p>
          <a:p>
            <a:pPr lvl="1"/>
            <a:r>
              <a:rPr lang="en-NZ" dirty="0"/>
              <a:t>84% of the 379 080 Estimated Resident Population of </a:t>
            </a:r>
            <a:r>
              <a:rPr lang="en-NZ" dirty="0" smtClean="0"/>
              <a:t>4-year-olds</a:t>
            </a:r>
          </a:p>
          <a:p>
            <a:r>
              <a:rPr lang="en-NZ" dirty="0" smtClean="0"/>
              <a:t>Linked to other data</a:t>
            </a:r>
          </a:p>
          <a:p>
            <a:pPr lvl="1"/>
            <a:r>
              <a:rPr lang="en-NZ" dirty="0" err="1"/>
              <a:t>S</a:t>
            </a:r>
            <a:r>
              <a:rPr lang="en-NZ" dirty="0" err="1" smtClean="0"/>
              <a:t>ource_ranked_ethnicity</a:t>
            </a:r>
            <a:r>
              <a:rPr lang="en-NZ" dirty="0" smtClean="0"/>
              <a:t> table, Address notification, IMD</a:t>
            </a:r>
          </a:p>
          <a:p>
            <a:r>
              <a:rPr lang="en-NZ" dirty="0" smtClean="0"/>
              <a:t>Caries</a:t>
            </a:r>
          </a:p>
          <a:p>
            <a:pPr lvl="1"/>
            <a:r>
              <a:rPr lang="en-NZ" dirty="0" smtClean="0"/>
              <a:t>Severe caries </a:t>
            </a:r>
            <a:r>
              <a:rPr lang="en-NZ" dirty="0" smtClean="0">
                <a:sym typeface="Wingdings" panose="05000000000000000000" pitchFamily="2" charset="2"/>
              </a:rPr>
              <a:t></a:t>
            </a:r>
            <a:r>
              <a:rPr lang="en-NZ" dirty="0" smtClean="0"/>
              <a:t> categories 4-6. Aligns to AAPD definition of </a:t>
            </a:r>
            <a:r>
              <a:rPr lang="en-NZ" dirty="0" smtClean="0"/>
              <a:t>severe </a:t>
            </a:r>
            <a:r>
              <a:rPr lang="en-NZ" dirty="0" smtClean="0"/>
              <a:t>early childhood caries, indicates that one </a:t>
            </a:r>
            <a:r>
              <a:rPr lang="en-NZ" dirty="0"/>
              <a:t>or more teeth is </a:t>
            </a:r>
            <a:r>
              <a:rPr lang="en-NZ" dirty="0" err="1"/>
              <a:t>cavitated</a:t>
            </a:r>
            <a:r>
              <a:rPr lang="en-NZ" dirty="0"/>
              <a:t> or </a:t>
            </a:r>
            <a:r>
              <a:rPr lang="en-NZ" dirty="0" smtClean="0"/>
              <a:t>restored</a:t>
            </a:r>
          </a:p>
          <a:p>
            <a:pPr lvl="1"/>
            <a:r>
              <a:rPr lang="en-NZ" dirty="0" smtClean="0"/>
              <a:t>Any caries </a:t>
            </a:r>
            <a:r>
              <a:rPr lang="en-NZ" dirty="0" smtClean="0">
                <a:sym typeface="Wingdings" panose="05000000000000000000" pitchFamily="2" charset="2"/>
              </a:rPr>
              <a:t> </a:t>
            </a:r>
            <a:r>
              <a:rPr lang="en-NZ" dirty="0" smtClean="0"/>
              <a:t>categories </a:t>
            </a:r>
            <a:r>
              <a:rPr lang="en-NZ" dirty="0"/>
              <a:t>2</a:t>
            </a:r>
            <a:r>
              <a:rPr lang="en-NZ" dirty="0" smtClean="0"/>
              <a:t>-6. </a:t>
            </a:r>
          </a:p>
        </p:txBody>
      </p:sp>
    </p:spTree>
    <p:extLst>
      <p:ext uri="{BB962C8B-B14F-4D97-AF65-F5344CB8AC3E}">
        <p14:creationId xmlns:p14="http://schemas.microsoft.com/office/powerpoint/2010/main" val="1681379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Characteristics of the sample: Deprivation &amp; Ethnicity</a:t>
            </a:r>
            <a:endParaRPr lang="en-NZ"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8230306"/>
              </p:ext>
            </p:extLst>
          </p:nvPr>
        </p:nvGraphicFramePr>
        <p:xfrm>
          <a:off x="984798" y="1918564"/>
          <a:ext cx="3796560" cy="3815461"/>
        </p:xfrm>
        <a:graphic>
          <a:graphicData uri="http://schemas.openxmlformats.org/drawingml/2006/table">
            <a:tbl>
              <a:tblPr firstRow="1" firstCol="1" bandRow="1">
                <a:tableStyleId>{5C22544A-7EE6-4342-B048-85BDC9FD1C3A}</a:tableStyleId>
              </a:tblPr>
              <a:tblGrid>
                <a:gridCol w="2683208"/>
                <a:gridCol w="1113352"/>
              </a:tblGrid>
              <a:tr h="252779">
                <a:tc>
                  <a:txBody>
                    <a:bodyPr/>
                    <a:lstStyle/>
                    <a:p>
                      <a:pPr>
                        <a:lnSpc>
                          <a:spcPct val="107000"/>
                        </a:lnSpc>
                        <a:spcAft>
                          <a:spcPts val="0"/>
                        </a:spcAft>
                      </a:pPr>
                      <a:r>
                        <a:rPr lang="en-NZ" sz="1800" dirty="0">
                          <a:effectLst/>
                        </a:rPr>
                        <a:t>Deprivation deciles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NZ" sz="1800" dirty="0">
                        <a:effectLst/>
                        <a:latin typeface="Calibri" panose="020F0502020204030204" pitchFamily="34" charset="0"/>
                      </a:endParaRPr>
                    </a:p>
                  </a:txBody>
                  <a:tcPr marL="68580" marR="68580" marT="0" marB="0"/>
                </a:tc>
              </a:tr>
              <a:tr h="252779">
                <a:tc>
                  <a:txBody>
                    <a:bodyPr/>
                    <a:lstStyle/>
                    <a:p>
                      <a:pPr>
                        <a:lnSpc>
                          <a:spcPct val="107000"/>
                        </a:lnSpc>
                        <a:spcAft>
                          <a:spcPts val="0"/>
                        </a:spcAft>
                      </a:pPr>
                      <a:r>
                        <a:rPr lang="en-NZ" sz="1800">
                          <a:effectLst/>
                        </a:rPr>
                        <a:t>IMD</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NZ" sz="1800" dirty="0" smtClean="0">
                          <a:effectLst/>
                          <a:latin typeface="Calibri" panose="020F0502020204030204" pitchFamily="34" charset="0"/>
                        </a:rPr>
                        <a:t>%</a:t>
                      </a:r>
                      <a:endParaRPr lang="en-NZ" sz="1800" dirty="0">
                        <a:effectLst/>
                        <a:latin typeface="Calibri" panose="020F0502020204030204" pitchFamily="34" charset="0"/>
                      </a:endParaRPr>
                    </a:p>
                  </a:txBody>
                  <a:tcPr marL="68580" marR="68580" marT="0" marB="0"/>
                </a:tc>
              </a:tr>
              <a:tr h="252779">
                <a:tc>
                  <a:txBody>
                    <a:bodyPr/>
                    <a:lstStyle/>
                    <a:p>
                      <a:pPr>
                        <a:lnSpc>
                          <a:spcPct val="107000"/>
                        </a:lnSpc>
                        <a:spcAft>
                          <a:spcPts val="0"/>
                        </a:spcAft>
                      </a:pPr>
                      <a:r>
                        <a:rPr lang="en-NZ" sz="1800">
                          <a:effectLst/>
                        </a:rPr>
                        <a:t>1</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8.9</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2</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8.7</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3</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8.4</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4</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8.9</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5</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9.1</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6</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9.4</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7</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9.8</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8</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10.4</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9</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11.7</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10</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a:effectLst/>
                        </a:rPr>
                        <a:t>14.7</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2779">
                <a:tc>
                  <a:txBody>
                    <a:bodyPr/>
                    <a:lstStyle/>
                    <a:p>
                      <a:pPr>
                        <a:lnSpc>
                          <a:spcPct val="107000"/>
                        </a:lnSpc>
                        <a:spcAft>
                          <a:spcPts val="0"/>
                        </a:spcAft>
                      </a:pPr>
                      <a:r>
                        <a:rPr lang="en-NZ" sz="1800">
                          <a:effectLst/>
                        </a:rPr>
                        <a:t>Missing Meshblock</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dirty="0">
                          <a:effectLst/>
                        </a:rPr>
                        <a:t>0.2</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408468621"/>
              </p:ext>
            </p:extLst>
          </p:nvPr>
        </p:nvGraphicFramePr>
        <p:xfrm>
          <a:off x="5457508" y="1918564"/>
          <a:ext cx="3991292" cy="2046514"/>
        </p:xfrm>
        <a:graphic>
          <a:graphicData uri="http://schemas.openxmlformats.org/drawingml/2006/table">
            <a:tbl>
              <a:tblPr firstRow="1" firstCol="1" bandRow="1">
                <a:tableStyleId>{5C22544A-7EE6-4342-B048-85BDC9FD1C3A}</a:tableStyleId>
              </a:tblPr>
              <a:tblGrid>
                <a:gridCol w="2806703"/>
                <a:gridCol w="1184589"/>
              </a:tblGrid>
              <a:tr h="269068">
                <a:tc>
                  <a:txBody>
                    <a:bodyPr/>
                    <a:lstStyle/>
                    <a:p>
                      <a:pPr>
                        <a:lnSpc>
                          <a:spcPct val="107000"/>
                        </a:lnSpc>
                        <a:spcAft>
                          <a:spcPts val="0"/>
                        </a:spcAft>
                      </a:pPr>
                      <a:r>
                        <a:rPr lang="en-NZ" sz="1800" dirty="0">
                          <a:effectLst/>
                        </a:rPr>
                        <a:t>Ethnicity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NZ" sz="1800" dirty="0" smtClean="0">
                          <a:effectLst/>
                          <a:latin typeface="Calibri" panose="020F0502020204030204" pitchFamily="34" charset="0"/>
                        </a:rPr>
                        <a:t>%</a:t>
                      </a:r>
                      <a:endParaRPr lang="en-NZ" sz="1800" dirty="0">
                        <a:effectLst/>
                        <a:latin typeface="Calibri" panose="020F0502020204030204" pitchFamily="34" charset="0"/>
                      </a:endParaRPr>
                    </a:p>
                  </a:txBody>
                  <a:tcPr marL="68580" marR="68580" marT="0" marB="0"/>
                </a:tc>
              </a:tr>
              <a:tr h="364880">
                <a:tc>
                  <a:txBody>
                    <a:bodyPr/>
                    <a:lstStyle/>
                    <a:p>
                      <a:pPr>
                        <a:lnSpc>
                          <a:spcPct val="107000"/>
                        </a:lnSpc>
                        <a:spcAft>
                          <a:spcPts val="0"/>
                        </a:spcAft>
                      </a:pPr>
                      <a:r>
                        <a:rPr lang="en-NZ" sz="1800" dirty="0">
                          <a:effectLst/>
                        </a:rPr>
                        <a:t>European and other</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dirty="0">
                          <a:effectLst/>
                        </a:rPr>
                        <a:t>50.8</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4880">
                <a:tc>
                  <a:txBody>
                    <a:bodyPr/>
                    <a:lstStyle/>
                    <a:p>
                      <a:pPr>
                        <a:lnSpc>
                          <a:spcPct val="107000"/>
                        </a:lnSpc>
                        <a:spcAft>
                          <a:spcPts val="0"/>
                        </a:spcAft>
                      </a:pPr>
                      <a:r>
                        <a:rPr lang="en-NZ" sz="1800" dirty="0">
                          <a:effectLst/>
                        </a:rPr>
                        <a:t>Māori</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dirty="0">
                          <a:effectLst/>
                        </a:rPr>
                        <a:t>26.2</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9068">
                <a:tc>
                  <a:txBody>
                    <a:bodyPr/>
                    <a:lstStyle/>
                    <a:p>
                      <a:pPr>
                        <a:lnSpc>
                          <a:spcPct val="107000"/>
                        </a:lnSpc>
                        <a:spcAft>
                          <a:spcPts val="0"/>
                        </a:spcAft>
                      </a:pPr>
                      <a:r>
                        <a:rPr lang="en-NZ" sz="1800" dirty="0">
                          <a:effectLst/>
                        </a:rPr>
                        <a:t>Pacific</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dirty="0">
                          <a:effectLst/>
                        </a:rPr>
                        <a:t>9.7</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4880">
                <a:tc>
                  <a:txBody>
                    <a:bodyPr/>
                    <a:lstStyle/>
                    <a:p>
                      <a:pPr>
                        <a:lnSpc>
                          <a:spcPct val="107000"/>
                        </a:lnSpc>
                        <a:spcAft>
                          <a:spcPts val="0"/>
                        </a:spcAft>
                      </a:pPr>
                      <a:r>
                        <a:rPr lang="en-NZ" sz="1800" dirty="0">
                          <a:effectLst/>
                        </a:rPr>
                        <a:t>Asian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dirty="0">
                          <a:effectLst/>
                        </a:rPr>
                        <a:t>11.7</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4880">
                <a:tc>
                  <a:txBody>
                    <a:bodyPr/>
                    <a:lstStyle/>
                    <a:p>
                      <a:pPr>
                        <a:lnSpc>
                          <a:spcPct val="107000"/>
                        </a:lnSpc>
                        <a:spcAft>
                          <a:spcPts val="0"/>
                        </a:spcAft>
                      </a:pPr>
                      <a:r>
                        <a:rPr lang="en-NZ" sz="1800" dirty="0">
                          <a:effectLst/>
                        </a:rPr>
                        <a:t>MELAA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800" dirty="0">
                          <a:effectLst/>
                        </a:rPr>
                        <a:t>1.65</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820181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Characteristics of the sample: Caries</a:t>
            </a:r>
            <a:endParaRPr lang="en-NZ"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7613770"/>
              </p:ext>
            </p:extLst>
          </p:nvPr>
        </p:nvGraphicFramePr>
        <p:xfrm>
          <a:off x="407940" y="1903124"/>
          <a:ext cx="10253133" cy="2365611"/>
        </p:xfrm>
        <a:graphic>
          <a:graphicData uri="http://schemas.openxmlformats.org/drawingml/2006/table">
            <a:tbl>
              <a:tblPr firstRow="1" firstCol="1" bandRow="1">
                <a:tableStyleId>{5C22544A-7EE6-4342-B048-85BDC9FD1C3A}</a:tableStyleId>
              </a:tblPr>
              <a:tblGrid>
                <a:gridCol w="1971026"/>
                <a:gridCol w="7477423"/>
                <a:gridCol w="804684"/>
              </a:tblGrid>
              <a:tr h="225821">
                <a:tc>
                  <a:txBody>
                    <a:bodyPr/>
                    <a:lstStyle/>
                    <a:p>
                      <a:pPr>
                        <a:lnSpc>
                          <a:spcPct val="107000"/>
                        </a:lnSpc>
                        <a:spcAft>
                          <a:spcPts val="0"/>
                        </a:spcAft>
                      </a:pP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600">
                          <a:effectLst/>
                        </a:rPr>
                        <a:t>%</a:t>
                      </a:r>
                      <a:endParaRPr lang="en-NZ" sz="16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54064">
                <a:tc>
                  <a:txBody>
                    <a:bodyPr/>
                    <a:lstStyle/>
                    <a:p>
                      <a:pPr>
                        <a:lnSpc>
                          <a:spcPct val="107000"/>
                        </a:lnSpc>
                        <a:spcAft>
                          <a:spcPts val="0"/>
                        </a:spcAft>
                      </a:pP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Life</a:t>
                      </a:r>
                      <a:r>
                        <a:rPr lang="en-NZ" sz="1800" baseline="0" dirty="0" smtClean="0">
                          <a:effectLst/>
                          <a:latin typeface="Calibri" panose="020F0502020204030204" pitchFamily="34" charset="0"/>
                          <a:ea typeface="Calibri" panose="020F0502020204030204" pitchFamily="34" charset="0"/>
                          <a:cs typeface="Times New Roman" panose="02020603050405020304" pitchFamily="18" charset="0"/>
                        </a:rPr>
                        <a:t> the lip score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smtClean="0">
                          <a:effectLst/>
                        </a:rPr>
                        <a:t>Description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endParaRPr lang="en-NZ" sz="1800">
                        <a:effectLst/>
                        <a:latin typeface="Calibri" panose="020F0502020204030204" pitchFamily="34" charset="0"/>
                      </a:endParaRPr>
                    </a:p>
                  </a:txBody>
                  <a:tcPr marL="57363" marR="57363" marT="0" marB="0"/>
                </a:tc>
              </a:tr>
              <a:tr h="254064">
                <a:tc>
                  <a:txBody>
                    <a:bodyPr/>
                    <a:lstStyle/>
                    <a:p>
                      <a:pPr>
                        <a:lnSpc>
                          <a:spcPct val="107000"/>
                        </a:lnSpc>
                        <a:spcAft>
                          <a:spcPts val="0"/>
                        </a:spcAft>
                      </a:pP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No visible decay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85.4</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nchor="b"/>
                </a:tc>
              </a:tr>
              <a:tr h="343707">
                <a:tc>
                  <a:txBody>
                    <a:bodyPr/>
                    <a:lstStyle/>
                    <a:p>
                      <a:pPr>
                        <a:lnSpc>
                          <a:spcPct val="107000"/>
                        </a:lnSpc>
                        <a:spcAft>
                          <a:spcPts val="0"/>
                        </a:spcAft>
                      </a:pP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Chalky patches and possible initial enamel breakdown on anterior teeth</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8.3</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nchor="b"/>
                </a:tc>
              </a:tr>
              <a:tr h="254064">
                <a:tc>
                  <a:txBody>
                    <a:bodyPr/>
                    <a:lstStyle/>
                    <a:p>
                      <a:pPr>
                        <a:lnSpc>
                          <a:spcPct val="107000"/>
                        </a:lnSpc>
                        <a:spcAft>
                          <a:spcPts val="0"/>
                        </a:spcAft>
                      </a:pP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Obvious decay between anterior teeth and/or along gum line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a:effectLst/>
                        </a:rPr>
                        <a:t>2.8</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nchor="b"/>
                </a:tc>
              </a:tr>
              <a:tr h="254064">
                <a:tc>
                  <a:txBody>
                    <a:bodyPr/>
                    <a:lstStyle/>
                    <a:p>
                      <a:pPr>
                        <a:lnSpc>
                          <a:spcPct val="107000"/>
                        </a:lnSpc>
                        <a:spcAft>
                          <a:spcPts val="0"/>
                        </a:spcAft>
                      </a:pP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Partial coronal breakdown of anterior teeth</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1.0</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nchor="b"/>
                </a:tc>
              </a:tr>
              <a:tr h="254064">
                <a:tc>
                  <a:txBody>
                    <a:bodyPr/>
                    <a:lstStyle/>
                    <a:p>
                      <a:pPr>
                        <a:lnSpc>
                          <a:spcPct val="107000"/>
                        </a:lnSpc>
                        <a:spcAft>
                          <a:spcPts val="0"/>
                        </a:spcAft>
                      </a:pP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Decayed retained roots, whole crowns of anterior teeth are gone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0.5</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nchor="b"/>
                </a:tc>
              </a:tr>
              <a:tr h="254064">
                <a:tc>
                  <a:txBody>
                    <a:bodyPr/>
                    <a:lstStyle/>
                    <a:p>
                      <a:pPr>
                        <a:lnSpc>
                          <a:spcPct val="107000"/>
                        </a:lnSpc>
                        <a:spcAft>
                          <a:spcPts val="0"/>
                        </a:spcAft>
                      </a:pP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Severe decay including back teeth</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nSpc>
                          <a:spcPct val="107000"/>
                        </a:lnSpc>
                        <a:spcAft>
                          <a:spcPts val="0"/>
                        </a:spcAft>
                      </a:pPr>
                      <a:r>
                        <a:rPr lang="en-NZ" sz="1800" dirty="0">
                          <a:effectLst/>
                        </a:rPr>
                        <a:t>2.1</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nchor="b"/>
                </a:tc>
              </a:tr>
            </a:tbl>
          </a:graphicData>
        </a:graphic>
      </p:graphicFrame>
    </p:spTree>
    <p:extLst>
      <p:ext uri="{BB962C8B-B14F-4D97-AF65-F5344CB8AC3E}">
        <p14:creationId xmlns:p14="http://schemas.microsoft.com/office/powerpoint/2010/main" val="203916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Results </a:t>
            </a:r>
            <a:endParaRPr lang="en-NZ" dirty="0"/>
          </a:p>
        </p:txBody>
      </p:sp>
      <p:sp>
        <p:nvSpPr>
          <p:cNvPr id="3" name="Content Placeholder 2"/>
          <p:cNvSpPr>
            <a:spLocks noGrp="1"/>
          </p:cNvSpPr>
          <p:nvPr>
            <p:ph idx="1"/>
          </p:nvPr>
        </p:nvSpPr>
        <p:spPr/>
        <p:txBody>
          <a:bodyPr>
            <a:normAutofit/>
          </a:bodyPr>
          <a:lstStyle/>
          <a:p>
            <a:r>
              <a:rPr lang="en-NZ" dirty="0"/>
              <a:t>The presence of visible </a:t>
            </a:r>
            <a:r>
              <a:rPr lang="en-NZ" dirty="0" smtClean="0"/>
              <a:t>caries </a:t>
            </a:r>
            <a:r>
              <a:rPr lang="en-NZ" dirty="0"/>
              <a:t>was higher in males (15.1</a:t>
            </a:r>
            <a:r>
              <a:rPr lang="en-NZ" dirty="0" smtClean="0"/>
              <a:t>%) </a:t>
            </a:r>
            <a:r>
              <a:rPr lang="en-NZ" dirty="0"/>
              <a:t>than females (14.1</a:t>
            </a:r>
            <a:r>
              <a:rPr lang="en-NZ" dirty="0" smtClean="0"/>
              <a:t>%).</a:t>
            </a:r>
          </a:p>
          <a:p>
            <a:r>
              <a:rPr lang="en-NZ" dirty="0"/>
              <a:t>Prevalence of visible caries was lowest among </a:t>
            </a:r>
            <a:r>
              <a:rPr lang="en-NZ" dirty="0" smtClean="0"/>
              <a:t>European and other children </a:t>
            </a:r>
            <a:r>
              <a:rPr lang="en-NZ" dirty="0"/>
              <a:t>(6.8</a:t>
            </a:r>
            <a:r>
              <a:rPr lang="en-NZ" dirty="0" smtClean="0"/>
              <a:t>%), </a:t>
            </a:r>
            <a:r>
              <a:rPr lang="en-NZ" dirty="0"/>
              <a:t>followed by MELAA (15.0</a:t>
            </a:r>
            <a:r>
              <a:rPr lang="en-NZ" dirty="0" smtClean="0"/>
              <a:t>%), </a:t>
            </a:r>
            <a:r>
              <a:rPr lang="en-NZ" dirty="0"/>
              <a:t>Asian (17.9</a:t>
            </a:r>
            <a:r>
              <a:rPr lang="en-NZ" dirty="0" smtClean="0"/>
              <a:t>%), </a:t>
            </a:r>
            <a:r>
              <a:rPr lang="en-NZ" dirty="0"/>
              <a:t>Māori (22.3</a:t>
            </a:r>
            <a:r>
              <a:rPr lang="en-NZ" dirty="0" smtClean="0"/>
              <a:t>%) </a:t>
            </a:r>
            <a:r>
              <a:rPr lang="en-NZ" dirty="0"/>
              <a:t>and Pacific (30.7</a:t>
            </a:r>
            <a:r>
              <a:rPr lang="en-NZ" dirty="0" smtClean="0"/>
              <a:t>%).</a:t>
            </a:r>
          </a:p>
          <a:p>
            <a:r>
              <a:rPr lang="en-NZ" dirty="0"/>
              <a:t>The prevalence </a:t>
            </a:r>
            <a:r>
              <a:rPr lang="en-NZ" dirty="0" smtClean="0"/>
              <a:t>of visible </a:t>
            </a:r>
            <a:r>
              <a:rPr lang="en-NZ" dirty="0"/>
              <a:t>dental caries decreased from 15.8% </a:t>
            </a:r>
            <a:r>
              <a:rPr lang="en-NZ" dirty="0" smtClean="0"/>
              <a:t>in </a:t>
            </a:r>
            <a:r>
              <a:rPr lang="en-NZ" dirty="0"/>
              <a:t>2010/2011 to </a:t>
            </a:r>
            <a:r>
              <a:rPr lang="en-NZ" dirty="0" smtClean="0"/>
              <a:t>14.7% in </a:t>
            </a:r>
            <a:r>
              <a:rPr lang="en-NZ" dirty="0"/>
              <a:t>2015/2016. </a:t>
            </a:r>
            <a:endParaRPr lang="en-NZ" dirty="0" smtClean="0"/>
          </a:p>
          <a:p>
            <a:r>
              <a:rPr lang="en-NZ" dirty="0"/>
              <a:t>T</a:t>
            </a:r>
            <a:r>
              <a:rPr lang="en-NZ" dirty="0" smtClean="0"/>
              <a:t>he </a:t>
            </a:r>
            <a:r>
              <a:rPr lang="en-NZ" dirty="0"/>
              <a:t>prevalence of severe dental caries increased from 3.0% </a:t>
            </a:r>
            <a:r>
              <a:rPr lang="en-NZ" dirty="0" smtClean="0"/>
              <a:t>in </a:t>
            </a:r>
            <a:r>
              <a:rPr lang="en-NZ" dirty="0"/>
              <a:t>2010/2011 to 4.4% </a:t>
            </a:r>
            <a:r>
              <a:rPr lang="en-NZ" dirty="0" smtClean="0"/>
              <a:t>in </a:t>
            </a:r>
            <a:r>
              <a:rPr lang="en-NZ" dirty="0"/>
              <a:t>2015/2016.</a:t>
            </a:r>
          </a:p>
        </p:txBody>
      </p:sp>
    </p:spTree>
    <p:extLst>
      <p:ext uri="{BB962C8B-B14F-4D97-AF65-F5344CB8AC3E}">
        <p14:creationId xmlns:p14="http://schemas.microsoft.com/office/powerpoint/2010/main" val="968901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t>Trends in the prevalence of any caries and severe caries stratified by ethnicity. </a:t>
            </a:r>
          </a:p>
        </p:txBody>
      </p:sp>
      <p:graphicFrame>
        <p:nvGraphicFramePr>
          <p:cNvPr id="6" name="Chart 5"/>
          <p:cNvGraphicFramePr/>
          <p:nvPr>
            <p:extLst>
              <p:ext uri="{D42A27DB-BD31-4B8C-83A1-F6EECF244321}">
                <p14:modId xmlns:p14="http://schemas.microsoft.com/office/powerpoint/2010/main" val="915856071"/>
              </p:ext>
            </p:extLst>
          </p:nvPr>
        </p:nvGraphicFramePr>
        <p:xfrm>
          <a:off x="315673" y="1737360"/>
          <a:ext cx="11876327"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97199" y="5693963"/>
            <a:ext cx="2011532" cy="523220"/>
          </a:xfrm>
          <a:prstGeom prst="rect">
            <a:avLst/>
          </a:prstGeom>
          <a:noFill/>
        </p:spPr>
        <p:txBody>
          <a:bodyPr wrap="square" rtlCol="0">
            <a:spAutoFit/>
          </a:bodyPr>
          <a:lstStyle/>
          <a:p>
            <a:r>
              <a:rPr lang="en-NZ" sz="1400" dirty="0" smtClean="0"/>
              <a:t>Any caries -1.8</a:t>
            </a:r>
          </a:p>
          <a:p>
            <a:r>
              <a:rPr lang="en-NZ" sz="1400" dirty="0" smtClean="0"/>
              <a:t>Severe caries +0.2</a:t>
            </a:r>
            <a:endParaRPr lang="en-NZ" sz="1400" dirty="0"/>
          </a:p>
        </p:txBody>
      </p:sp>
      <p:sp>
        <p:nvSpPr>
          <p:cNvPr id="8" name="TextBox 7"/>
          <p:cNvSpPr txBox="1"/>
          <p:nvPr/>
        </p:nvSpPr>
        <p:spPr>
          <a:xfrm>
            <a:off x="2836415" y="5682445"/>
            <a:ext cx="2011532" cy="523220"/>
          </a:xfrm>
          <a:prstGeom prst="rect">
            <a:avLst/>
          </a:prstGeom>
          <a:noFill/>
        </p:spPr>
        <p:txBody>
          <a:bodyPr wrap="square" rtlCol="0">
            <a:spAutoFit/>
          </a:bodyPr>
          <a:lstStyle/>
          <a:p>
            <a:r>
              <a:rPr lang="en-NZ" sz="1400" dirty="0" smtClean="0"/>
              <a:t>Any caries -2.7</a:t>
            </a:r>
          </a:p>
          <a:p>
            <a:r>
              <a:rPr lang="en-NZ" sz="1400" dirty="0" smtClean="0"/>
              <a:t>Severe caries +1.1</a:t>
            </a:r>
            <a:endParaRPr lang="en-NZ" sz="1400" dirty="0"/>
          </a:p>
        </p:txBody>
      </p:sp>
      <p:sp>
        <p:nvSpPr>
          <p:cNvPr id="9" name="TextBox 8"/>
          <p:cNvSpPr txBox="1"/>
          <p:nvPr/>
        </p:nvSpPr>
        <p:spPr>
          <a:xfrm>
            <a:off x="4650833" y="5670927"/>
            <a:ext cx="2011532" cy="523220"/>
          </a:xfrm>
          <a:prstGeom prst="rect">
            <a:avLst/>
          </a:prstGeom>
          <a:noFill/>
        </p:spPr>
        <p:txBody>
          <a:bodyPr wrap="square" rtlCol="0">
            <a:spAutoFit/>
          </a:bodyPr>
          <a:lstStyle/>
          <a:p>
            <a:r>
              <a:rPr lang="en-NZ" sz="1400" dirty="0" smtClean="0"/>
              <a:t>Any caries +0.4 </a:t>
            </a:r>
            <a:r>
              <a:rPr lang="en-NZ" sz="1000" dirty="0" smtClean="0"/>
              <a:t>(NS)</a:t>
            </a:r>
          </a:p>
          <a:p>
            <a:r>
              <a:rPr lang="en-NZ" sz="1400" dirty="0" smtClean="0"/>
              <a:t>Severe caries +7.0</a:t>
            </a:r>
            <a:endParaRPr lang="en-NZ" sz="1400" dirty="0"/>
          </a:p>
        </p:txBody>
      </p:sp>
      <p:sp>
        <p:nvSpPr>
          <p:cNvPr id="10" name="TextBox 9"/>
          <p:cNvSpPr txBox="1"/>
          <p:nvPr/>
        </p:nvSpPr>
        <p:spPr>
          <a:xfrm>
            <a:off x="6590049" y="5645300"/>
            <a:ext cx="2011532" cy="523220"/>
          </a:xfrm>
          <a:prstGeom prst="rect">
            <a:avLst/>
          </a:prstGeom>
          <a:noFill/>
        </p:spPr>
        <p:txBody>
          <a:bodyPr wrap="square" rtlCol="0">
            <a:spAutoFit/>
          </a:bodyPr>
          <a:lstStyle/>
          <a:p>
            <a:r>
              <a:rPr lang="en-NZ" sz="1400" dirty="0" smtClean="0"/>
              <a:t>Any caries -2.1</a:t>
            </a:r>
          </a:p>
          <a:p>
            <a:r>
              <a:rPr lang="en-NZ" sz="1400" dirty="0" smtClean="0"/>
              <a:t>Severe caries +0.8</a:t>
            </a:r>
            <a:endParaRPr lang="en-NZ" sz="1400" dirty="0"/>
          </a:p>
        </p:txBody>
      </p:sp>
      <p:sp>
        <p:nvSpPr>
          <p:cNvPr id="11" name="TextBox 10"/>
          <p:cNvSpPr txBox="1"/>
          <p:nvPr/>
        </p:nvSpPr>
        <p:spPr>
          <a:xfrm>
            <a:off x="8529265" y="5658114"/>
            <a:ext cx="2011532" cy="523220"/>
          </a:xfrm>
          <a:prstGeom prst="rect">
            <a:avLst/>
          </a:prstGeom>
          <a:noFill/>
        </p:spPr>
        <p:txBody>
          <a:bodyPr wrap="square" rtlCol="0">
            <a:spAutoFit/>
          </a:bodyPr>
          <a:lstStyle/>
          <a:p>
            <a:r>
              <a:rPr lang="en-NZ" sz="1400" dirty="0" smtClean="0"/>
              <a:t>Any caries -0.2 </a:t>
            </a:r>
            <a:r>
              <a:rPr lang="en-NZ" sz="1000" dirty="0" smtClean="0"/>
              <a:t>(NS</a:t>
            </a:r>
            <a:r>
              <a:rPr lang="en-NZ" sz="1050" dirty="0" smtClean="0"/>
              <a:t>)</a:t>
            </a:r>
          </a:p>
          <a:p>
            <a:r>
              <a:rPr lang="en-NZ" sz="1400" dirty="0" smtClean="0"/>
              <a:t>Severe caries +1.3</a:t>
            </a:r>
            <a:endParaRPr lang="en-NZ" sz="1400" dirty="0"/>
          </a:p>
        </p:txBody>
      </p:sp>
    </p:spTree>
    <p:extLst>
      <p:ext uri="{BB962C8B-B14F-4D97-AF65-F5344CB8AC3E}">
        <p14:creationId xmlns:p14="http://schemas.microsoft.com/office/powerpoint/2010/main" val="4022210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226" y="794603"/>
            <a:ext cx="10058400" cy="1450757"/>
          </a:xfrm>
        </p:spPr>
        <p:txBody>
          <a:bodyPr>
            <a:noAutofit/>
          </a:bodyPr>
          <a:lstStyle/>
          <a:p>
            <a:r>
              <a:rPr lang="en-NZ" dirty="0"/>
              <a:t>The association between </a:t>
            </a:r>
            <a:r>
              <a:rPr lang="en-NZ" dirty="0" smtClean="0"/>
              <a:t>the </a:t>
            </a:r>
            <a:r>
              <a:rPr lang="en-NZ" dirty="0"/>
              <a:t>IMD and any caries by </a:t>
            </a:r>
            <a:r>
              <a:rPr lang="en-NZ" dirty="0" smtClean="0"/>
              <a:t>ethnicity</a:t>
            </a:r>
            <a:r>
              <a:rPr lang="en-NZ" dirty="0"/>
              <a:t/>
            </a:r>
            <a:br>
              <a:rPr lang="en-NZ" dirty="0"/>
            </a:br>
            <a:endParaRPr lang="en-NZ" dirty="0"/>
          </a:p>
        </p:txBody>
      </p:sp>
      <p:graphicFrame>
        <p:nvGraphicFramePr>
          <p:cNvPr id="7" name="Chart 6"/>
          <p:cNvGraphicFramePr/>
          <p:nvPr>
            <p:extLst>
              <p:ext uri="{D42A27DB-BD31-4B8C-83A1-F6EECF244321}">
                <p14:modId xmlns:p14="http://schemas.microsoft.com/office/powerpoint/2010/main" val="2653238776"/>
              </p:ext>
            </p:extLst>
          </p:nvPr>
        </p:nvGraphicFramePr>
        <p:xfrm>
          <a:off x="533861" y="1979958"/>
          <a:ext cx="10882283" cy="40052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5940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t>The association between the seven domains of deprivation and any caries by </a:t>
            </a:r>
            <a:r>
              <a:rPr lang="en-NZ" dirty="0" smtClean="0"/>
              <a:t>ethnicity</a:t>
            </a:r>
            <a:endParaRPr lang="en-NZ" dirty="0"/>
          </a:p>
        </p:txBody>
      </p:sp>
      <p:sp>
        <p:nvSpPr>
          <p:cNvPr id="3" name="Content Placeholder 2"/>
          <p:cNvSpPr>
            <a:spLocks noGrp="1"/>
          </p:cNvSpPr>
          <p:nvPr>
            <p:ph idx="1"/>
          </p:nvPr>
        </p:nvSpPr>
        <p:spPr/>
        <p:txBody>
          <a:bodyPr/>
          <a:lstStyle/>
          <a:p>
            <a:endParaRPr lang="en-NZ"/>
          </a:p>
        </p:txBody>
      </p:sp>
      <p:graphicFrame>
        <p:nvGraphicFramePr>
          <p:cNvPr id="4" name="Chart 3"/>
          <p:cNvGraphicFramePr/>
          <p:nvPr>
            <p:extLst>
              <p:ext uri="{D42A27DB-BD31-4B8C-83A1-F6EECF244321}">
                <p14:modId xmlns:p14="http://schemas.microsoft.com/office/powerpoint/2010/main" val="2169680049"/>
              </p:ext>
            </p:extLst>
          </p:nvPr>
        </p:nvGraphicFramePr>
        <p:xfrm>
          <a:off x="700174" y="1845734"/>
          <a:ext cx="10455506" cy="40233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1461646" y="1845734"/>
            <a:ext cx="1380852" cy="6294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NZ" sz="1200" dirty="0"/>
              <a:t>European and other</a:t>
            </a:r>
          </a:p>
        </p:txBody>
      </p:sp>
      <p:sp>
        <p:nvSpPr>
          <p:cNvPr id="6" name="TextBox 1"/>
          <p:cNvSpPr txBox="1"/>
          <p:nvPr/>
        </p:nvSpPr>
        <p:spPr>
          <a:xfrm>
            <a:off x="3419701" y="1845734"/>
            <a:ext cx="1380961" cy="6295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NZ" sz="1200" dirty="0"/>
              <a:t>Māori</a:t>
            </a:r>
            <a:endParaRPr lang="en-NZ" sz="1100" dirty="0"/>
          </a:p>
        </p:txBody>
      </p:sp>
      <p:sp>
        <p:nvSpPr>
          <p:cNvPr id="7" name="TextBox 1"/>
          <p:cNvSpPr txBox="1"/>
          <p:nvPr/>
        </p:nvSpPr>
        <p:spPr>
          <a:xfrm>
            <a:off x="5197768" y="1845693"/>
            <a:ext cx="1380962" cy="6294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NZ" sz="1200" dirty="0"/>
              <a:t>Pacific</a:t>
            </a:r>
            <a:endParaRPr lang="en-NZ" sz="1100" dirty="0"/>
          </a:p>
        </p:txBody>
      </p:sp>
      <p:sp>
        <p:nvSpPr>
          <p:cNvPr id="8" name="TextBox 1"/>
          <p:cNvSpPr txBox="1"/>
          <p:nvPr/>
        </p:nvSpPr>
        <p:spPr>
          <a:xfrm>
            <a:off x="6795925" y="1845694"/>
            <a:ext cx="1380853" cy="6294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NZ" sz="1200" dirty="0"/>
              <a:t>Asian</a:t>
            </a:r>
            <a:endParaRPr lang="en-NZ" sz="1100" dirty="0"/>
          </a:p>
        </p:txBody>
      </p:sp>
      <p:sp>
        <p:nvSpPr>
          <p:cNvPr id="9" name="TextBox 1"/>
          <p:cNvSpPr txBox="1"/>
          <p:nvPr/>
        </p:nvSpPr>
        <p:spPr>
          <a:xfrm>
            <a:off x="8285267" y="1845693"/>
            <a:ext cx="1380961" cy="6295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NZ" sz="1200" dirty="0"/>
              <a:t>MELAA</a:t>
            </a:r>
            <a:endParaRPr lang="en-NZ" sz="1100" dirty="0"/>
          </a:p>
        </p:txBody>
      </p:sp>
      <p:sp>
        <p:nvSpPr>
          <p:cNvPr id="10" name="TextBox 1"/>
          <p:cNvSpPr txBox="1"/>
          <p:nvPr/>
        </p:nvSpPr>
        <p:spPr>
          <a:xfrm>
            <a:off x="9937505" y="1845693"/>
            <a:ext cx="1380962" cy="3753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NZ" sz="1200" dirty="0"/>
              <a:t>Overall</a:t>
            </a:r>
            <a:endParaRPr lang="en-NZ" sz="1100" dirty="0"/>
          </a:p>
        </p:txBody>
      </p:sp>
    </p:spTree>
    <p:extLst>
      <p:ext uri="{BB962C8B-B14F-4D97-AF65-F5344CB8AC3E}">
        <p14:creationId xmlns:p14="http://schemas.microsoft.com/office/powerpoint/2010/main" val="2719869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t>Adjusted relationship between the IMD and its seven domains of deprivation with any </a:t>
            </a:r>
            <a:r>
              <a:rPr lang="en-NZ" dirty="0" smtClean="0"/>
              <a:t>caries</a:t>
            </a:r>
            <a:endParaRPr lang="en-NZ"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4845759"/>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434714" y="5977891"/>
            <a:ext cx="7205133" cy="1045286"/>
          </a:xfrm>
          <a:prstGeom prst="rect">
            <a:avLst/>
          </a:prstGeom>
        </p:spPr>
        <p:txBody>
          <a:bodyPr wrap="square">
            <a:spAutoFit/>
          </a:bodyPr>
          <a:lstStyle/>
          <a:p>
            <a:pPr>
              <a:lnSpc>
                <a:spcPct val="107000"/>
              </a:lnSpc>
              <a:spcAft>
                <a:spcPts val="800"/>
              </a:spcAft>
              <a:tabLst>
                <a:tab pos="581660" algn="l"/>
              </a:tabLst>
            </a:pPr>
            <a:r>
              <a:rPr lang="en-NZ" sz="1200" i="1" dirty="0" smtClean="0">
                <a:effectLst/>
                <a:latin typeface="Calibri" panose="020F0502020204030204" pitchFamily="34" charset="0"/>
                <a:ea typeface="Calibri" panose="020F0502020204030204" pitchFamily="34" charset="0"/>
                <a:cs typeface="Times New Roman" panose="02020603050405020304" pitchFamily="18" charset="0"/>
              </a:rPr>
              <a:t>All models were adjusted for age in months, gender, ethnicity and year</a:t>
            </a:r>
            <a:r>
              <a:rPr lang="en-NZ" sz="1600" i="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NZ" sz="16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NZ" i="1" dirty="0" smtClean="0">
                <a:effectLst/>
                <a:latin typeface="Calibri" panose="020F0502020204030204" pitchFamily="34" charset="0"/>
                <a:ea typeface="Calibri" panose="020F0502020204030204" pitchFamily="34" charset="0"/>
                <a:cs typeface="Times New Roman" panose="02020603050405020304" pitchFamily="18" charset="0"/>
              </a:rPr>
              <a:t/>
            </a:r>
            <a:br>
              <a:rPr lang="en-NZ" i="1" dirty="0" smtClean="0">
                <a:effectLst/>
                <a:latin typeface="Calibri" panose="020F0502020204030204" pitchFamily="34" charset="0"/>
                <a:ea typeface="Calibri" panose="020F0502020204030204" pitchFamily="34" charset="0"/>
                <a:cs typeface="Times New Roman" panose="02020603050405020304" pitchFamily="18" charset="0"/>
              </a:rPr>
            </a:br>
            <a:endParaRPr lang="en-NZ" dirty="0"/>
          </a:p>
        </p:txBody>
      </p:sp>
    </p:spTree>
    <p:extLst>
      <p:ext uri="{BB962C8B-B14F-4D97-AF65-F5344CB8AC3E}">
        <p14:creationId xmlns:p14="http://schemas.microsoft.com/office/powerpoint/2010/main" val="892034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76831" y="1363176"/>
            <a:ext cx="8027987" cy="5131835"/>
          </a:xfrm>
        </p:spPr>
        <p:txBody>
          <a:bodyPr>
            <a:normAutofit fontScale="32500" lnSpcReduction="20000"/>
          </a:bodyPr>
          <a:lstStyle/>
          <a:p>
            <a:pPr>
              <a:lnSpc>
                <a:spcPct val="150000"/>
              </a:lnSpc>
              <a:spcBef>
                <a:spcPts val="600"/>
              </a:spcBef>
              <a:spcAft>
                <a:spcPts val="600"/>
              </a:spcAft>
            </a:pPr>
            <a:r>
              <a:rPr lang="en-NZ" sz="6200" b="1" dirty="0"/>
              <a:t>Acknowledgements &amp; Disclaimer Statement</a:t>
            </a:r>
            <a:endParaRPr lang="en-NZ" b="1" dirty="0" smtClean="0"/>
          </a:p>
          <a:p>
            <a:pPr>
              <a:lnSpc>
                <a:spcPct val="150000"/>
              </a:lnSpc>
              <a:spcBef>
                <a:spcPts val="600"/>
              </a:spcBef>
              <a:spcAft>
                <a:spcPts val="600"/>
              </a:spcAft>
            </a:pPr>
            <a:r>
              <a:rPr lang="en-NZ" sz="5000" dirty="0"/>
              <a:t>Access to the data presented was managed by Statistics New Zealand under strict micro-data access protocols and in accordance with the security and confidentiality provisions of the Statistic Act 1975. Our findings are not Official Statistics. The opinions, findings, recommendations, and conclusions expressed are those of the researchers, not Statistics NZ, or the University of Auckland.</a:t>
            </a:r>
          </a:p>
          <a:p>
            <a:pPr>
              <a:lnSpc>
                <a:spcPct val="150000"/>
              </a:lnSpc>
              <a:spcBef>
                <a:spcPts val="600"/>
              </a:spcBef>
              <a:spcAft>
                <a:spcPts val="600"/>
              </a:spcAft>
            </a:pPr>
            <a:r>
              <a:rPr lang="en-NZ" sz="5000" dirty="0"/>
              <a:t>This research was funded by the Health Research Council of New Zealand. Thanks to the developers of zone design software for allowing us to use their data, and to the IDI and geospatial teams at Statistics New Zealand for their input and use of data. </a:t>
            </a:r>
          </a:p>
          <a:p>
            <a:pPr>
              <a:lnSpc>
                <a:spcPct val="150000"/>
              </a:lnSpc>
              <a:spcBef>
                <a:spcPts val="600"/>
              </a:spcBef>
              <a:spcAft>
                <a:spcPts val="600"/>
              </a:spcAft>
            </a:pPr>
            <a:endParaRPr lang="en-NZ" b="1" dirty="0" smtClean="0"/>
          </a:p>
        </p:txBody>
      </p:sp>
    </p:spTree>
    <p:extLst>
      <p:ext uri="{BB962C8B-B14F-4D97-AF65-F5344CB8AC3E}">
        <p14:creationId xmlns:p14="http://schemas.microsoft.com/office/powerpoint/2010/main" val="3971351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S</a:t>
            </a:r>
            <a:r>
              <a:rPr lang="en-NZ" dirty="0" smtClean="0"/>
              <a:t>ummary</a:t>
            </a:r>
            <a:endParaRPr lang="en-NZ" dirty="0"/>
          </a:p>
        </p:txBody>
      </p:sp>
      <p:sp>
        <p:nvSpPr>
          <p:cNvPr id="3" name="Content Placeholder 2"/>
          <p:cNvSpPr>
            <a:spLocks noGrp="1"/>
          </p:cNvSpPr>
          <p:nvPr>
            <p:ph idx="1"/>
          </p:nvPr>
        </p:nvSpPr>
        <p:spPr/>
        <p:txBody>
          <a:bodyPr>
            <a:normAutofit/>
          </a:bodyPr>
          <a:lstStyle/>
          <a:p>
            <a:r>
              <a:rPr lang="en-NZ" dirty="0" smtClean="0"/>
              <a:t>Socioeconomic </a:t>
            </a:r>
            <a:r>
              <a:rPr lang="en-NZ" dirty="0"/>
              <a:t>gradients in dental caries experience are evident already at age 4 years. </a:t>
            </a:r>
            <a:endParaRPr lang="en-NZ" dirty="0" smtClean="0"/>
          </a:p>
          <a:p>
            <a:r>
              <a:rPr lang="en-NZ" dirty="0"/>
              <a:t>There is variation in deprivation gradients in dental caries among 4-year-old children in New Zealand by ethnicity and domain of deprivation. </a:t>
            </a:r>
            <a:endParaRPr lang="en-NZ" dirty="0" smtClean="0"/>
          </a:p>
          <a:p>
            <a:r>
              <a:rPr lang="en-NZ" dirty="0" smtClean="0"/>
              <a:t>We </a:t>
            </a:r>
            <a:r>
              <a:rPr lang="en-NZ" dirty="0"/>
              <a:t>found evidence for a decreases in the reports of any evidence of decay, but an increase in severe decay, which was largest for Pacific children</a:t>
            </a:r>
            <a:endParaRPr lang="en-NZ" dirty="0" smtClean="0"/>
          </a:p>
          <a:p>
            <a:r>
              <a:rPr lang="en-NZ" dirty="0" smtClean="0"/>
              <a:t>Māori </a:t>
            </a:r>
            <a:r>
              <a:rPr lang="en-NZ" dirty="0"/>
              <a:t>and Pacific children had the highest levels of caries, and the steepest socioeconomic </a:t>
            </a:r>
            <a:r>
              <a:rPr lang="en-NZ" dirty="0" smtClean="0"/>
              <a:t>gradients</a:t>
            </a:r>
          </a:p>
          <a:p>
            <a:r>
              <a:rPr lang="en-NZ" dirty="0"/>
              <a:t>Household income showed the strongest association with caries, of all the domains examined, with Access showing the weakest association.</a:t>
            </a:r>
          </a:p>
        </p:txBody>
      </p:sp>
    </p:spTree>
    <p:extLst>
      <p:ext uri="{BB962C8B-B14F-4D97-AF65-F5344CB8AC3E}">
        <p14:creationId xmlns:p14="http://schemas.microsoft.com/office/powerpoint/2010/main" val="3475938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Appendix</a:t>
            </a:r>
            <a:endParaRPr lang="en-NZ" dirty="0"/>
          </a:p>
        </p:txBody>
      </p:sp>
      <p:sp>
        <p:nvSpPr>
          <p:cNvPr id="3" name="Content Placeholder 2"/>
          <p:cNvSpPr>
            <a:spLocks noGrp="1"/>
          </p:cNvSpPr>
          <p:nvPr>
            <p:ph idx="1"/>
          </p:nvPr>
        </p:nvSpPr>
        <p:spPr/>
        <p:txBody>
          <a:bodyPr/>
          <a:lstStyle/>
          <a:p>
            <a:r>
              <a:rPr lang="en-NZ" dirty="0" smtClean="0"/>
              <a:t>1: </a:t>
            </a:r>
            <a:r>
              <a:rPr lang="en-NZ" dirty="0" err="1" smtClean="0"/>
              <a:t>NZDep</a:t>
            </a:r>
            <a:r>
              <a:rPr lang="en-NZ" dirty="0" smtClean="0"/>
              <a:t> vs IMD</a:t>
            </a:r>
          </a:p>
          <a:p>
            <a:r>
              <a:rPr lang="en-NZ" dirty="0" smtClean="0"/>
              <a:t>2: Sequentially adjusted models</a:t>
            </a:r>
          </a:p>
          <a:p>
            <a:r>
              <a:rPr lang="en-NZ" dirty="0" smtClean="0"/>
              <a:t>3: unadjusted relationships by dental category</a:t>
            </a:r>
            <a:endParaRPr lang="en-NZ" dirty="0"/>
          </a:p>
        </p:txBody>
      </p:sp>
    </p:spTree>
    <p:extLst>
      <p:ext uri="{BB962C8B-B14F-4D97-AF65-F5344CB8AC3E}">
        <p14:creationId xmlns:p14="http://schemas.microsoft.com/office/powerpoint/2010/main" val="2380220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Comparing IMD to </a:t>
            </a:r>
            <a:r>
              <a:rPr lang="en-NZ" dirty="0" err="1" smtClean="0"/>
              <a:t>NZDep</a:t>
            </a:r>
            <a:r>
              <a:rPr lang="en-NZ" dirty="0"/>
              <a:t>:</a:t>
            </a:r>
            <a:r>
              <a:rPr lang="en-NZ" dirty="0" smtClean="0"/>
              <a:t/>
            </a:r>
            <a:br>
              <a:rPr lang="en-NZ" dirty="0" smtClean="0"/>
            </a:br>
            <a:r>
              <a:rPr lang="en-NZ" dirty="0" smtClean="0"/>
              <a:t>Odds ratios from adjusted and unadjusted models</a:t>
            </a:r>
            <a:endParaRPr lang="en-NZ"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7814347"/>
              </p:ext>
            </p:extLst>
          </p:nvPr>
        </p:nvGraphicFramePr>
        <p:xfrm>
          <a:off x="728133" y="1825625"/>
          <a:ext cx="10625667"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1249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72380066"/>
              </p:ext>
            </p:extLst>
          </p:nvPr>
        </p:nvGraphicFramePr>
        <p:xfrm>
          <a:off x="948266" y="0"/>
          <a:ext cx="10507133" cy="6696613"/>
        </p:xfrm>
        <a:graphic>
          <a:graphicData uri="http://schemas.openxmlformats.org/drawingml/2006/table">
            <a:tbl>
              <a:tblPr firstRow="1" firstCol="1" bandRow="1">
                <a:tableStyleId>{5C22544A-7EE6-4342-B048-85BDC9FD1C3A}</a:tableStyleId>
              </a:tblPr>
              <a:tblGrid>
                <a:gridCol w="2100593"/>
                <a:gridCol w="2101635"/>
                <a:gridCol w="2101635"/>
                <a:gridCol w="2101635"/>
                <a:gridCol w="2101635"/>
              </a:tblGrid>
              <a:tr h="215242">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gn="ctr">
                        <a:lnSpc>
                          <a:spcPct val="107000"/>
                        </a:lnSpc>
                        <a:spcAft>
                          <a:spcPts val="800"/>
                        </a:spcAft>
                      </a:pPr>
                      <a:r>
                        <a:rPr lang="en-NZ" sz="1400">
                          <a:effectLst/>
                        </a:rPr>
                        <a:t>M1</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gn="ctr">
                        <a:lnSpc>
                          <a:spcPct val="107000"/>
                        </a:lnSpc>
                        <a:spcAft>
                          <a:spcPts val="800"/>
                        </a:spcAft>
                      </a:pPr>
                      <a:r>
                        <a:rPr lang="en-NZ" sz="1400">
                          <a:effectLst/>
                        </a:rPr>
                        <a:t>M2</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gn="ctr">
                        <a:lnSpc>
                          <a:spcPct val="107000"/>
                        </a:lnSpc>
                        <a:spcAft>
                          <a:spcPts val="800"/>
                        </a:spcAft>
                      </a:pPr>
                      <a:r>
                        <a:rPr lang="en-NZ" sz="1400" dirty="0">
                          <a:effectLst/>
                        </a:rPr>
                        <a:t>M3</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gn="ctr">
                        <a:lnSpc>
                          <a:spcPct val="107000"/>
                        </a:lnSpc>
                        <a:spcAft>
                          <a:spcPts val="800"/>
                        </a:spcAft>
                      </a:pPr>
                      <a:r>
                        <a:rPr lang="en-NZ" sz="1400" dirty="0">
                          <a:effectLst/>
                        </a:rPr>
                        <a:t>M4</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dirty="0">
                          <a:effectLst/>
                        </a:rPr>
                        <a:t>Age in months</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1.06 (1.06-1.06)</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1.05 (1.05-1.06)</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1.05 (1.05-1.06)</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1.05 (1.05-1.06)</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dirty="0">
                          <a:effectLst/>
                        </a:rPr>
                        <a:t>Fiscal Year</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1.00(1.00-1.00)</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0.99 (0.98-0.99)</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1.00 (1.00-1.00)</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0.99 (098-0.99)</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Gender</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a:effectLst/>
                        </a:rPr>
                        <a:t> </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pPr>
                      <a:endParaRPr lang="en-NZ" sz="1400" dirty="0">
                        <a:effectLst/>
                        <a:latin typeface="Calibri" panose="020F0502020204030204" pitchFamily="34" charset="0"/>
                      </a:endParaRPr>
                    </a:p>
                  </a:txBody>
                  <a:tcPr marL="57081" marR="57081" marT="0" marB="0" anchor="b"/>
                </a:tc>
              </a:tr>
              <a:tr h="215242">
                <a:tc>
                  <a:txBody>
                    <a:bodyPr/>
                    <a:lstStyle/>
                    <a:p>
                      <a:pPr algn="r">
                        <a:lnSpc>
                          <a:spcPct val="107000"/>
                        </a:lnSpc>
                        <a:spcAft>
                          <a:spcPts val="800"/>
                        </a:spcAft>
                      </a:pPr>
                      <a:r>
                        <a:rPr lang="en-NZ" sz="1400">
                          <a:effectLst/>
                        </a:rPr>
                        <a:t>Male</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gn="ctr">
                        <a:lnSpc>
                          <a:spcPct val="107000"/>
                        </a:lnSpc>
                        <a:spcAft>
                          <a:spcPts val="800"/>
                        </a:spcAft>
                      </a:pPr>
                      <a:r>
                        <a:rPr lang="en-NZ" sz="1400" dirty="0">
                          <a:effectLst/>
                        </a:rPr>
                        <a:t>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gn="ctr">
                        <a:lnSpc>
                          <a:spcPct val="107000"/>
                        </a:lnSpc>
                        <a:spcAft>
                          <a:spcPts val="800"/>
                        </a:spcAft>
                      </a:pPr>
                      <a:r>
                        <a:rPr lang="en-NZ" sz="1400" dirty="0">
                          <a:effectLst/>
                        </a:rPr>
                        <a:t>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gn="ctr">
                        <a:lnSpc>
                          <a:spcPct val="107000"/>
                        </a:lnSpc>
                        <a:spcAft>
                          <a:spcPts val="800"/>
                        </a:spcAft>
                      </a:pPr>
                      <a:r>
                        <a:rPr lang="en-NZ" sz="1400">
                          <a:effectLst/>
                        </a:rPr>
                        <a:t>1</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gn="ctr">
                        <a:lnSpc>
                          <a:spcPct val="107000"/>
                        </a:lnSpc>
                        <a:spcAft>
                          <a:spcPts val="800"/>
                        </a:spcAft>
                      </a:pPr>
                      <a:r>
                        <a:rPr lang="en-NZ" sz="1400" dirty="0">
                          <a:effectLst/>
                        </a:rPr>
                        <a:t>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Female</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0.91 (0.91-0.92)</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0.91 (0.90-0.92)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0.91 (0.91-0.92)</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0.91 (0.90-0.92)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Ethnicity</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a:effectLst/>
                        </a:rPr>
                        <a:t> </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pPr>
                      <a:endParaRPr lang="en-NZ" sz="1400" dirty="0">
                        <a:effectLst/>
                        <a:latin typeface="Calibri" panose="020F0502020204030204" pitchFamily="34" charset="0"/>
                      </a:endParaRPr>
                    </a:p>
                  </a:txBody>
                  <a:tcPr marL="57081" marR="57081" marT="0" marB="0" anchor="b"/>
                </a:tc>
              </a:tr>
              <a:tr h="415967">
                <a:tc>
                  <a:txBody>
                    <a:bodyPr/>
                    <a:lstStyle/>
                    <a:p>
                      <a:pPr algn="r">
                        <a:lnSpc>
                          <a:spcPct val="107000"/>
                        </a:lnSpc>
                        <a:spcAft>
                          <a:spcPts val="800"/>
                        </a:spcAft>
                      </a:pPr>
                      <a:r>
                        <a:rPr lang="en-NZ" sz="1400">
                          <a:effectLst/>
                        </a:rPr>
                        <a:t>European and other</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gn="ctr">
                        <a:lnSpc>
                          <a:spcPct val="107000"/>
                        </a:lnSpc>
                        <a:spcAft>
                          <a:spcPts val="800"/>
                        </a:spcAft>
                      </a:pPr>
                      <a:r>
                        <a:rPr lang="en-NZ" sz="1400" dirty="0">
                          <a:effectLst/>
                        </a:rPr>
                        <a:t>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gn="ctr">
                        <a:lnSpc>
                          <a:spcPct val="107000"/>
                        </a:lnSpc>
                        <a:spcAft>
                          <a:spcPts val="800"/>
                        </a:spcAft>
                      </a:pPr>
                      <a:r>
                        <a:rPr lang="en-NZ" sz="1400" dirty="0">
                          <a:effectLst/>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gn="ctr">
                        <a:lnSpc>
                          <a:spcPct val="107000"/>
                        </a:lnSpc>
                        <a:spcAft>
                          <a:spcPts val="800"/>
                        </a:spcAft>
                      </a:pPr>
                      <a:r>
                        <a:rPr lang="en-NZ" sz="1400" dirty="0">
                          <a:effectLst/>
                        </a:rPr>
                        <a:t>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Maori</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a:effectLst/>
                        </a:rPr>
                        <a:t>3.11 (3.08-3.15)</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2.73 (2.70-2.76)</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Pacific</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4.42 (4.35-4.48)</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3.73 (3.67-3.78)</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Asian</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2.90 (2.86-2.94)</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2.77 (2.73-2.81)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MELAA</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2.30 (2.23-2.38)</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 </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2.16 (2.09-2.23)</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pPr>
                      <a:endParaRPr lang="en-NZ" sz="1400" dirty="0">
                        <a:effectLst/>
                        <a:latin typeface="Calibri" panose="020F0502020204030204" pitchFamily="34" charset="0"/>
                      </a:endParaRPr>
                    </a:p>
                  </a:txBody>
                  <a:tcPr marL="57081" marR="57081" marT="0" marB="0" anchor="b"/>
                </a:tc>
              </a:tr>
              <a:tr h="415967">
                <a:tc>
                  <a:txBody>
                    <a:bodyPr/>
                    <a:lstStyle/>
                    <a:p>
                      <a:pPr algn="r">
                        <a:lnSpc>
                          <a:spcPct val="107000"/>
                        </a:lnSpc>
                        <a:spcAft>
                          <a:spcPts val="800"/>
                        </a:spcAft>
                      </a:pPr>
                      <a:r>
                        <a:rPr lang="en-NZ" sz="1400" dirty="0">
                          <a:effectLst/>
                        </a:rPr>
                        <a:t>IMD </a:t>
                      </a:r>
                      <a:r>
                        <a:rPr lang="en-NZ" sz="1400" dirty="0" smtClean="0">
                          <a:effectLst/>
                        </a:rPr>
                        <a:t>Deciles</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pPr>
                      <a:endParaRPr lang="en-NZ" sz="1400" dirty="0">
                        <a:effectLst/>
                        <a:latin typeface="Calibri" panose="020F0502020204030204" pitchFamily="34" charset="0"/>
                      </a:endParaRPr>
                    </a:p>
                  </a:txBody>
                  <a:tcPr marL="57081" marR="57081" marT="0" marB="0" anchor="b"/>
                </a:tc>
              </a:tr>
              <a:tr h="215242">
                <a:tc>
                  <a:txBody>
                    <a:bodyPr/>
                    <a:lstStyle/>
                    <a:p>
                      <a:pPr algn="r">
                        <a:lnSpc>
                          <a:spcPct val="107000"/>
                        </a:lnSpc>
                        <a:spcAft>
                          <a:spcPts val="800"/>
                        </a:spcAft>
                      </a:pPr>
                      <a:r>
                        <a:rPr lang="en-NZ" sz="1400">
                          <a:effectLst/>
                        </a:rPr>
                        <a:t>1</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gn="ctr">
                        <a:lnSpc>
                          <a:spcPct val="107000"/>
                        </a:lnSpc>
                        <a:spcAft>
                          <a:spcPts val="800"/>
                        </a:spcAft>
                      </a:pPr>
                      <a:r>
                        <a:rPr lang="en-NZ" sz="1400" dirty="0">
                          <a:effectLst/>
                        </a:rPr>
                        <a:t>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gn="ctr">
                        <a:lnSpc>
                          <a:spcPct val="107000"/>
                        </a:lnSpc>
                        <a:spcAft>
                          <a:spcPts val="800"/>
                        </a:spcAft>
                      </a:pPr>
                      <a:r>
                        <a:rPr lang="en-NZ" sz="1400" dirty="0">
                          <a:effectLst/>
                        </a:rPr>
                        <a:t>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dirty="0">
                          <a:effectLst/>
                        </a:rPr>
                        <a:t>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1.19 (1.15-1.23)</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1.14 (1.11-1.18)</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dirty="0">
                          <a:effectLst/>
                        </a:rPr>
                        <a:t>3</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1.29 (1.25-1.33)</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1.18 (1.14-1.22)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dirty="0">
                          <a:effectLst/>
                        </a:rPr>
                        <a:t>4</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1.51 (1.47-1.55)</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1.34 (1.29-1.38)</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dirty="0">
                          <a:effectLst/>
                        </a:rPr>
                        <a:t>5</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1.56 (1.51-1.61)</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1.33 (1.29-1.37)</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6</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1.86 (1.81-1.92)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1.50 (1.45-1.54)</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7</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2.16 (2.09-2.22)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1.64 (1.59-1.69)</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8</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2.83 (2.75-2.92)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1.94 (1.88-1.99)</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9</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dirty="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3.87 (3.76-3.99)</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2.39 (2.32-2.46)</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gn="r">
                        <a:lnSpc>
                          <a:spcPct val="107000"/>
                        </a:lnSpc>
                        <a:spcAft>
                          <a:spcPts val="800"/>
                        </a:spcAft>
                      </a:pPr>
                      <a:r>
                        <a:rPr lang="en-NZ" sz="1400">
                          <a:effectLst/>
                        </a:rPr>
                        <a:t>10</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6.30 (6.12-6.49)</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3.30 (3.20-3.40)</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pPr>
                      <a:endParaRPr lang="en-NZ" sz="1400">
                        <a:effectLst/>
                        <a:latin typeface="Calibri" panose="020F0502020204030204" pitchFamily="34" charset="0"/>
                      </a:endParaRPr>
                    </a:p>
                  </a:txBody>
                  <a:tcPr marL="57081" marR="57081" marT="0" marB="0" anchor="b"/>
                </a:tc>
                <a:tc>
                  <a:txBody>
                    <a:bodyPr/>
                    <a:lstStyle/>
                    <a:p>
                      <a:pPr>
                        <a:lnSpc>
                          <a:spcPct val="107000"/>
                        </a:lnSpc>
                        <a:spcAft>
                          <a:spcPts val="800"/>
                        </a:spcAft>
                      </a:pPr>
                      <a:r>
                        <a:rPr lang="en-NZ" sz="1400" dirty="0">
                          <a:effectLst/>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pPr>
                      <a:endParaRPr lang="en-NZ" sz="1400" dirty="0">
                        <a:effectLst/>
                        <a:latin typeface="Calibri" panose="020F0502020204030204" pitchFamily="34" charset="0"/>
                      </a:endParaRPr>
                    </a:p>
                  </a:txBody>
                  <a:tcPr marL="57081" marR="57081" marT="0" marB="0" anchor="b"/>
                </a:tc>
              </a:tr>
              <a:tr h="215242">
                <a:tc>
                  <a:txBody>
                    <a:bodyPr/>
                    <a:lstStyle/>
                    <a:p>
                      <a:pPr algn="r">
                        <a:lnSpc>
                          <a:spcPct val="107000"/>
                        </a:lnSpc>
                        <a:spcAft>
                          <a:spcPts val="800"/>
                        </a:spcAft>
                      </a:pPr>
                      <a:r>
                        <a:rPr lang="en-NZ" sz="1400">
                          <a:effectLst/>
                        </a:rPr>
                        <a:t>constant</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0.00 (0.00-0.00)</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0.00 (0.00-0.00)</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0.00 (0.00-0.00)</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0.00 (0.00-0.00)</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nSpc>
                          <a:spcPct val="107000"/>
                        </a:lnSpc>
                        <a:spcAft>
                          <a:spcPts val="800"/>
                        </a:spcAft>
                      </a:pPr>
                      <a:r>
                        <a:rPr lang="en-NZ" sz="1400">
                          <a:effectLst/>
                        </a:rPr>
                        <a:t>Variance</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0.56 (0.55-0.57)</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0.28 (0.27-0.29)</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0.21 (0.20-0.22)</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0.15 (0.15-0.16)</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r h="215242">
                <a:tc>
                  <a:txBody>
                    <a:bodyPr/>
                    <a:lstStyle/>
                    <a:p>
                      <a:pPr>
                        <a:lnSpc>
                          <a:spcPct val="107000"/>
                        </a:lnSpc>
                        <a:spcAft>
                          <a:spcPts val="800"/>
                        </a:spcAft>
                      </a:pPr>
                      <a:r>
                        <a:rPr lang="en-NZ" sz="1400">
                          <a:effectLst/>
                        </a:rPr>
                        <a:t>ICC</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0.15 (0.14-0.15)</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a:effectLst/>
                        </a:rPr>
                        <a:t>0.08 (0.08-0.08)</a:t>
                      </a:r>
                      <a:endParaRPr lang="en-NZ" sz="140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c>
                  <a:txBody>
                    <a:bodyPr/>
                    <a:lstStyle/>
                    <a:p>
                      <a:pPr>
                        <a:lnSpc>
                          <a:spcPct val="107000"/>
                        </a:lnSpc>
                        <a:spcAft>
                          <a:spcPts val="800"/>
                        </a:spcAft>
                      </a:pPr>
                      <a:r>
                        <a:rPr lang="en-NZ" sz="1400" dirty="0">
                          <a:effectLst/>
                        </a:rPr>
                        <a:t>0.06 (0.06-0.06)</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tc>
                <a:tc>
                  <a:txBody>
                    <a:bodyPr/>
                    <a:lstStyle/>
                    <a:p>
                      <a:pPr>
                        <a:lnSpc>
                          <a:spcPct val="107000"/>
                        </a:lnSpc>
                        <a:spcAft>
                          <a:spcPts val="800"/>
                        </a:spcAft>
                      </a:pPr>
                      <a:r>
                        <a:rPr lang="en-NZ" sz="1400" dirty="0">
                          <a:effectLst/>
                        </a:rPr>
                        <a:t>0.04 (0.04-0.05)</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081" marR="57081" marT="0" marB="0" anchor="b"/>
                </a:tc>
              </a:tr>
            </a:tbl>
          </a:graphicData>
        </a:graphic>
      </p:graphicFrame>
    </p:spTree>
    <p:extLst>
      <p:ext uri="{BB962C8B-B14F-4D97-AF65-F5344CB8AC3E}">
        <p14:creationId xmlns:p14="http://schemas.microsoft.com/office/powerpoint/2010/main" val="2406049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830749"/>
              </p:ext>
            </p:extLst>
          </p:nvPr>
        </p:nvGraphicFramePr>
        <p:xfrm>
          <a:off x="158850" y="212725"/>
          <a:ext cx="11389682" cy="6332000"/>
        </p:xfrm>
        <a:graphic>
          <a:graphicData uri="http://schemas.openxmlformats.org/drawingml/2006/table">
            <a:tbl>
              <a:tblPr firstRow="1" firstCol="1" bandRow="1">
                <a:tableStyleId>{5C22544A-7EE6-4342-B048-85BDC9FD1C3A}</a:tableStyleId>
              </a:tblPr>
              <a:tblGrid>
                <a:gridCol w="1047404"/>
                <a:gridCol w="1723713"/>
                <a:gridCol w="1723713"/>
                <a:gridCol w="1723713"/>
                <a:gridCol w="1723713"/>
                <a:gridCol w="1723713"/>
                <a:gridCol w="1723713"/>
              </a:tblGrid>
              <a:tr h="791500">
                <a:tc>
                  <a:txBody>
                    <a:bodyPr/>
                    <a:lstStyle/>
                    <a:p>
                      <a:pPr algn="l">
                        <a:lnSpc>
                          <a:spcPct val="107000"/>
                        </a:lnSpc>
                        <a:spcAft>
                          <a:spcPts val="0"/>
                        </a:spcAft>
                      </a:pPr>
                      <a:r>
                        <a:rPr lang="en-NZ" sz="800" dirty="0">
                          <a:effectLst/>
                        </a:rPr>
                        <a:t/>
                      </a:r>
                      <a:br>
                        <a:rPr lang="en-NZ" sz="800" dirty="0">
                          <a:effectLst/>
                        </a:rPr>
                      </a:br>
                      <a:r>
                        <a:rPr lang="en-NZ" sz="800" dirty="0">
                          <a:effectLst/>
                        </a:rPr>
                        <a:t> </a:t>
                      </a:r>
                      <a:endParaRPr lang="en-N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100" dirty="0">
                          <a:effectLst/>
                        </a:rPr>
                        <a:t>No visible decay</a:t>
                      </a:r>
                    </a:p>
                    <a:p>
                      <a:pPr algn="ctr">
                        <a:lnSpc>
                          <a:spcPct val="107000"/>
                        </a:lnSpc>
                        <a:spcAft>
                          <a:spcPts val="0"/>
                        </a:spcAft>
                      </a:pPr>
                      <a:r>
                        <a:rPr lang="en-NZ" sz="1100" dirty="0">
                          <a:effectLst/>
                        </a:rPr>
                        <a:t>(1)</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ctr"/>
                </a:tc>
                <a:tc>
                  <a:txBody>
                    <a:bodyPr/>
                    <a:lstStyle/>
                    <a:p>
                      <a:pPr algn="ctr">
                        <a:lnSpc>
                          <a:spcPct val="107000"/>
                        </a:lnSpc>
                        <a:spcAft>
                          <a:spcPts val="0"/>
                        </a:spcAft>
                      </a:pPr>
                      <a:r>
                        <a:rPr lang="en-NZ" sz="1100" dirty="0">
                          <a:effectLst/>
                        </a:rPr>
                        <a:t>Chalky patches, possible initial enamel breakdown on anterior teeth (2)</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ctr"/>
                </a:tc>
                <a:tc>
                  <a:txBody>
                    <a:bodyPr/>
                    <a:lstStyle/>
                    <a:p>
                      <a:pPr algn="ctr">
                        <a:lnSpc>
                          <a:spcPct val="107000"/>
                        </a:lnSpc>
                        <a:spcAft>
                          <a:spcPts val="0"/>
                        </a:spcAft>
                      </a:pPr>
                      <a:r>
                        <a:rPr lang="en-NZ" sz="1100" dirty="0">
                          <a:effectLst/>
                        </a:rPr>
                        <a:t>Obvious decay between anterior decay and/or along gum line (3)</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ctr"/>
                </a:tc>
                <a:tc>
                  <a:txBody>
                    <a:bodyPr/>
                    <a:lstStyle/>
                    <a:p>
                      <a:pPr algn="ctr">
                        <a:lnSpc>
                          <a:spcPct val="107000"/>
                        </a:lnSpc>
                        <a:spcAft>
                          <a:spcPts val="0"/>
                        </a:spcAft>
                      </a:pPr>
                      <a:r>
                        <a:rPr lang="en-NZ" sz="1100" dirty="0">
                          <a:effectLst/>
                        </a:rPr>
                        <a:t>Partial coronal breakdown of anterior teeth (4)</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ctr"/>
                </a:tc>
                <a:tc>
                  <a:txBody>
                    <a:bodyPr/>
                    <a:lstStyle/>
                    <a:p>
                      <a:pPr algn="ctr">
                        <a:lnSpc>
                          <a:spcPct val="107000"/>
                        </a:lnSpc>
                        <a:spcAft>
                          <a:spcPts val="0"/>
                        </a:spcAft>
                      </a:pPr>
                      <a:r>
                        <a:rPr lang="en-NZ" sz="1100" dirty="0">
                          <a:effectLst/>
                        </a:rPr>
                        <a:t>Decayed retained roots, whole crowns of anterior teeth are gone (5)</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ctr"/>
                </a:tc>
                <a:tc>
                  <a:txBody>
                    <a:bodyPr/>
                    <a:lstStyle/>
                    <a:p>
                      <a:pPr algn="ctr">
                        <a:lnSpc>
                          <a:spcPct val="107000"/>
                        </a:lnSpc>
                        <a:spcAft>
                          <a:spcPts val="0"/>
                        </a:spcAft>
                      </a:pPr>
                      <a:r>
                        <a:rPr lang="en-NZ" sz="1100" dirty="0">
                          <a:effectLst/>
                        </a:rPr>
                        <a:t>Severe decay including back teeth (6)</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ctr"/>
                </a:tc>
              </a:tr>
              <a:tr h="197875">
                <a:tc>
                  <a:txBody>
                    <a:bodyPr/>
                    <a:lstStyle/>
                    <a:p>
                      <a:pPr algn="l">
                        <a:lnSpc>
                          <a:spcPct val="107000"/>
                        </a:lnSpc>
                        <a:spcAft>
                          <a:spcPts val="0"/>
                        </a:spcAft>
                      </a:pPr>
                      <a:r>
                        <a:rPr lang="en-NZ" sz="1200">
                          <a:effectLst/>
                        </a:rPr>
                        <a:t>Gender</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Male</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84.9</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8.6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0.6</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2.1</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Female</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85.9</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7.9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2.0</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gridSpan="2">
                  <a:txBody>
                    <a:bodyPr/>
                    <a:lstStyle/>
                    <a:p>
                      <a:pPr algn="l">
                        <a:lnSpc>
                          <a:spcPct val="107000"/>
                        </a:lnSpc>
                        <a:spcAft>
                          <a:spcPts val="0"/>
                        </a:spcAft>
                      </a:pPr>
                      <a:r>
                        <a:rPr lang="en-NZ" sz="1200" dirty="0">
                          <a:effectLst/>
                        </a:rPr>
                        <a:t>Fiscal Year</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hMerge="1">
                  <a:txBody>
                    <a:bodyPr/>
                    <a:lstStyle/>
                    <a:p>
                      <a:endParaRPr lang="en-NZ"/>
                    </a:p>
                  </a:txBody>
                  <a:tcPr/>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2010/2011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84.2</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9.8</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3.0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1.5</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2011/2012</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85.3</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8.6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1.9</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2012/2013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85.7</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8.2</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1.9</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2013/2014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86.2</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7.7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2.0</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2014/2015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85.3</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7.8</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3.2</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2.2</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2015/2016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85.3</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7.7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2.7</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Ethnicity</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European</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93.2</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4.9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0.3</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0.1</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0.5</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Māori</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77.7</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12.0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4.3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3.7</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Pacific</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69.4</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14.0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6.4</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2.8</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6.0</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Asian</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82.1</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9.8</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4.0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2.0</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l">
                        <a:lnSpc>
                          <a:spcPct val="107000"/>
                        </a:lnSpc>
                        <a:spcAft>
                          <a:spcPts val="0"/>
                        </a:spcAft>
                      </a:pPr>
                      <a:r>
                        <a:rPr lang="en-NZ" sz="1200">
                          <a:effectLst/>
                        </a:rPr>
                        <a:t>MELAA</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85.0</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8.1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3.4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1.6</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gridSpan="2">
                  <a:txBody>
                    <a:bodyPr/>
                    <a:lstStyle/>
                    <a:p>
                      <a:pPr algn="l">
                        <a:lnSpc>
                          <a:spcPct val="107000"/>
                        </a:lnSpc>
                        <a:spcAft>
                          <a:spcPts val="0"/>
                        </a:spcAft>
                      </a:pPr>
                      <a:r>
                        <a:rPr lang="en-NZ" sz="1200" dirty="0">
                          <a:effectLst/>
                        </a:rPr>
                        <a:t>Deprivation</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hMerge="1">
                  <a:txBody>
                    <a:bodyPr/>
                    <a:lstStyle/>
                    <a:p>
                      <a:endParaRPr lang="en-NZ"/>
                    </a:p>
                  </a:txBody>
                  <a:tcPr/>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gridSpan="2">
                  <a:txBody>
                    <a:bodyPr/>
                    <a:lstStyle/>
                    <a:p>
                      <a:pPr algn="l">
                        <a:lnSpc>
                          <a:spcPct val="107000"/>
                        </a:lnSpc>
                        <a:spcAft>
                          <a:spcPts val="0"/>
                        </a:spcAft>
                      </a:pPr>
                      <a:r>
                        <a:rPr lang="en-NZ" sz="1200" dirty="0">
                          <a:effectLst/>
                        </a:rPr>
                        <a:t>IMD Decile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hMerge="1">
                  <a:txBody>
                    <a:bodyPr/>
                    <a:lstStyle/>
                    <a:p>
                      <a:endParaRPr lang="en-NZ"/>
                    </a:p>
                  </a:txBody>
                  <a:tcPr/>
                </a:tc>
                <a:tc>
                  <a:txBody>
                    <a:bodyPr/>
                    <a:lstStyle/>
                    <a:p>
                      <a:pPr algn="l">
                        <a:lnSpc>
                          <a:spcPct val="107000"/>
                        </a:lnSpc>
                      </a:pPr>
                      <a:endParaRPr lang="en-NZ" sz="1200">
                        <a:effectLst/>
                        <a:latin typeface="Calibri" panose="020F0502020204030204" pitchFamily="34" charset="0"/>
                      </a:endParaRPr>
                    </a:p>
                  </a:txBody>
                  <a:tcPr marL="51985" marR="51985" marT="0" marB="0" anchor="b"/>
                </a:tc>
                <a:tc>
                  <a:txBody>
                    <a:bodyPr/>
                    <a:lstStyle/>
                    <a:p>
                      <a:pPr algn="l">
                        <a:lnSpc>
                          <a:spcPct val="107000"/>
                        </a:lnSpc>
                      </a:pPr>
                      <a:endParaRPr lang="en-NZ" sz="1200">
                        <a:effectLst/>
                        <a:latin typeface="Calibri" panose="020F0502020204030204" pitchFamily="34" charset="0"/>
                      </a:endParaRPr>
                    </a:p>
                  </a:txBody>
                  <a:tcPr marL="51985" marR="51985" marT="0" marB="0" anchor="b"/>
                </a:tc>
                <a:tc>
                  <a:txBody>
                    <a:bodyPr/>
                    <a:lstStyle/>
                    <a:p>
                      <a:pPr algn="l">
                        <a:lnSpc>
                          <a:spcPct val="107000"/>
                        </a:lnSpc>
                      </a:pPr>
                      <a:endParaRPr lang="en-NZ" sz="1200">
                        <a:effectLst/>
                        <a:latin typeface="Calibri" panose="020F0502020204030204" pitchFamily="34" charset="0"/>
                      </a:endParaRPr>
                    </a:p>
                  </a:txBody>
                  <a:tcPr marL="51985" marR="51985" marT="0" marB="0" anchor="b"/>
                </a:tc>
                <a:tc>
                  <a:txBody>
                    <a:bodyPr/>
                    <a:lstStyle/>
                    <a:p>
                      <a:pPr algn="l">
                        <a:lnSpc>
                          <a:spcPct val="107000"/>
                        </a:lnSpc>
                      </a:pPr>
                      <a:endParaRPr lang="en-NZ" sz="1200">
                        <a:effectLst/>
                        <a:latin typeface="Calibri" panose="020F0502020204030204" pitchFamily="34" charset="0"/>
                      </a:endParaRPr>
                    </a:p>
                  </a:txBody>
                  <a:tcPr marL="51985" marR="51985" marT="0" marB="0" anchor="b"/>
                </a:tc>
                <a:tc>
                  <a:txBody>
                    <a:bodyPr/>
                    <a:lstStyle/>
                    <a:p>
                      <a:pPr algn="l">
                        <a:lnSpc>
                          <a:spcPct val="107000"/>
                        </a:lnSpc>
                      </a:pPr>
                      <a:endParaRPr lang="en-NZ" sz="1200" dirty="0">
                        <a:effectLst/>
                        <a:latin typeface="Calibri" panose="020F0502020204030204" pitchFamily="34" charset="0"/>
                      </a:endParaRPr>
                    </a:p>
                  </a:txBody>
                  <a:tcPr marL="51985" marR="51985" marT="0" marB="0" anchor="b"/>
                </a:tc>
              </a:tr>
              <a:tr h="197875">
                <a:tc>
                  <a:txBody>
                    <a:bodyPr/>
                    <a:lstStyle/>
                    <a:p>
                      <a:pPr algn="r">
                        <a:lnSpc>
                          <a:spcPct val="107000"/>
                        </a:lnSpc>
                        <a:spcAft>
                          <a:spcPts val="0"/>
                        </a:spcAft>
                      </a:pPr>
                      <a:r>
                        <a:rPr lang="en-NZ" sz="1200">
                          <a:effectLst/>
                        </a:rPr>
                        <a:t>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93.5</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4.6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0.2</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0.1</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0.4</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2</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92.2</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5.3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0.5</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91.7</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5.5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0.2</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0.6</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90.5</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6.0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0.9</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90.0</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6.2</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0.9</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88.5</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6.9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1.3</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7</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87.1</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7.8</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0.5</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1.4</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8</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83.8</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9.2</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3.1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2.1</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79.1</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4.1</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0.9</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3.4</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r h="197875">
                <a:tc>
                  <a:txBody>
                    <a:bodyPr/>
                    <a:lstStyle/>
                    <a:p>
                      <a:pPr algn="r">
                        <a:lnSpc>
                          <a:spcPct val="107000"/>
                        </a:lnSpc>
                        <a:spcAft>
                          <a:spcPts val="0"/>
                        </a:spcAft>
                      </a:pPr>
                      <a:r>
                        <a:rPr lang="en-NZ" sz="1200">
                          <a:effectLst/>
                        </a:rPr>
                        <a:t>10</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69.9</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14.6</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5.8</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2.4</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a:effectLst/>
                        </a:rPr>
                        <a:t>1.3</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c>
                  <a:txBody>
                    <a:bodyPr/>
                    <a:lstStyle/>
                    <a:p>
                      <a:pPr algn="ctr">
                        <a:lnSpc>
                          <a:spcPct val="107000"/>
                        </a:lnSpc>
                        <a:spcAft>
                          <a:spcPts val="0"/>
                        </a:spcAft>
                      </a:pPr>
                      <a:r>
                        <a:rPr lang="en-NZ" sz="1200" dirty="0">
                          <a:effectLst/>
                        </a:rPr>
                        <a:t>6.0</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985" marR="51985" marT="0" marB="0" anchor="b"/>
                </a:tc>
              </a:tr>
            </a:tbl>
          </a:graphicData>
        </a:graphic>
      </p:graphicFrame>
    </p:spTree>
    <p:extLst>
      <p:ext uri="{BB962C8B-B14F-4D97-AF65-F5344CB8AC3E}">
        <p14:creationId xmlns:p14="http://schemas.microsoft.com/office/powerpoint/2010/main" val="2347695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Background</a:t>
            </a:r>
            <a:endParaRPr lang="en-NZ" dirty="0"/>
          </a:p>
        </p:txBody>
      </p:sp>
      <p:sp>
        <p:nvSpPr>
          <p:cNvPr id="3" name="Content Placeholder 2"/>
          <p:cNvSpPr>
            <a:spLocks noGrp="1"/>
          </p:cNvSpPr>
          <p:nvPr>
            <p:ph idx="1"/>
          </p:nvPr>
        </p:nvSpPr>
        <p:spPr>
          <a:xfrm>
            <a:off x="243840" y="1803401"/>
            <a:ext cx="4788746" cy="4023360"/>
          </a:xfrm>
        </p:spPr>
        <p:txBody>
          <a:bodyPr>
            <a:normAutofit/>
          </a:bodyPr>
          <a:lstStyle/>
          <a:p>
            <a:r>
              <a:rPr lang="en-NZ" dirty="0"/>
              <a:t>The Global Burden of Disease (GBD) 2010 Study produced comparable estimates of the burden of 291 diseases and injuries in 1990, 2005, and 2010. </a:t>
            </a:r>
            <a:endParaRPr lang="en-NZ" dirty="0" smtClean="0"/>
          </a:p>
          <a:p>
            <a:r>
              <a:rPr lang="en-NZ" dirty="0"/>
              <a:t>U</a:t>
            </a:r>
            <a:r>
              <a:rPr lang="en-NZ" dirty="0" smtClean="0"/>
              <a:t>ntreated </a:t>
            </a:r>
            <a:r>
              <a:rPr lang="en-NZ" dirty="0"/>
              <a:t>caries in permanent teeth was the most prevalent condition evaluated for the entire GBD 2010 </a:t>
            </a:r>
            <a:r>
              <a:rPr lang="en-NZ" dirty="0" smtClean="0"/>
              <a:t>Study. Global </a:t>
            </a:r>
            <a:r>
              <a:rPr lang="en-NZ" dirty="0"/>
              <a:t>prevalence </a:t>
            </a:r>
            <a:r>
              <a:rPr lang="en-NZ" dirty="0" smtClean="0"/>
              <a:t>estimated </a:t>
            </a:r>
            <a:r>
              <a:rPr lang="en-NZ" dirty="0"/>
              <a:t>at 35</a:t>
            </a:r>
            <a:r>
              <a:rPr lang="en-NZ" dirty="0" smtClean="0"/>
              <a:t>%</a:t>
            </a:r>
          </a:p>
          <a:p>
            <a:r>
              <a:rPr lang="en-NZ" dirty="0"/>
              <a:t>Socioeconomic and ethnic inequalities in dental caries have been widely </a:t>
            </a:r>
            <a:r>
              <a:rPr lang="en-NZ" dirty="0" smtClean="0"/>
              <a:t>observed (even in countries with state-funded dental services)</a:t>
            </a:r>
            <a:endParaRPr lang="en-NZ" dirty="0"/>
          </a:p>
        </p:txBody>
      </p:sp>
      <p:sp>
        <p:nvSpPr>
          <p:cNvPr id="5" name="TextBox 4"/>
          <p:cNvSpPr txBox="1"/>
          <p:nvPr/>
        </p:nvSpPr>
        <p:spPr>
          <a:xfrm>
            <a:off x="6094748" y="1699289"/>
            <a:ext cx="5613400" cy="584775"/>
          </a:xfrm>
          <a:prstGeom prst="rect">
            <a:avLst/>
          </a:prstGeom>
          <a:noFill/>
        </p:spPr>
        <p:txBody>
          <a:bodyPr wrap="square" rtlCol="0">
            <a:spAutoFit/>
          </a:bodyPr>
          <a:lstStyle/>
          <a:p>
            <a:r>
              <a:rPr lang="en-NZ" sz="1600" dirty="0" smtClean="0"/>
              <a:t>Dental </a:t>
            </a:r>
            <a:r>
              <a:rPr lang="en-NZ" sz="1600" dirty="0"/>
              <a:t>caries levels (Decayed, Missing and Filled Teeth (DMFT) index) among 35–44-year-olds worldwide, December 2004  </a:t>
            </a:r>
          </a:p>
        </p:txBody>
      </p:sp>
      <p:pic>
        <p:nvPicPr>
          <p:cNvPr id="6" name="Picture 5"/>
          <p:cNvPicPr>
            <a:picLocks noChangeAspect="1"/>
          </p:cNvPicPr>
          <p:nvPr/>
        </p:nvPicPr>
        <p:blipFill>
          <a:blip r:embed="rId2"/>
          <a:stretch>
            <a:fillRect/>
          </a:stretch>
        </p:blipFill>
        <p:spPr>
          <a:xfrm>
            <a:off x="6126480" y="2245993"/>
            <a:ext cx="5549936" cy="3676017"/>
          </a:xfrm>
          <a:prstGeom prst="rect">
            <a:avLst/>
          </a:prstGeom>
        </p:spPr>
      </p:pic>
      <p:sp>
        <p:nvSpPr>
          <p:cNvPr id="7" name="TextBox 6"/>
          <p:cNvSpPr txBox="1"/>
          <p:nvPr/>
        </p:nvSpPr>
        <p:spPr>
          <a:xfrm>
            <a:off x="6197600" y="5922010"/>
            <a:ext cx="5994400" cy="430887"/>
          </a:xfrm>
          <a:prstGeom prst="rect">
            <a:avLst/>
          </a:prstGeom>
          <a:noFill/>
        </p:spPr>
        <p:txBody>
          <a:bodyPr wrap="square" rtlCol="0">
            <a:spAutoFit/>
          </a:bodyPr>
          <a:lstStyle/>
          <a:p>
            <a:r>
              <a:rPr lang="en-NZ" sz="1100" dirty="0" smtClean="0"/>
              <a:t>Petersen, P. E., Bourgeois, D., Ogawa, H., </a:t>
            </a:r>
            <a:r>
              <a:rPr lang="en-NZ" sz="1100" dirty="0" err="1" smtClean="0"/>
              <a:t>Estupinan</a:t>
            </a:r>
            <a:r>
              <a:rPr lang="en-NZ" sz="1100" dirty="0" smtClean="0"/>
              <a:t>-Day, S., &amp; </a:t>
            </a:r>
            <a:r>
              <a:rPr lang="en-NZ" sz="1100" dirty="0" err="1" smtClean="0"/>
              <a:t>Ndiaye</a:t>
            </a:r>
            <a:r>
              <a:rPr lang="en-NZ" sz="1100" dirty="0" smtClean="0"/>
              <a:t>, C. (2005). The global burden of oral diseases and risks to oral health. </a:t>
            </a:r>
            <a:r>
              <a:rPr lang="en-NZ" sz="1100" i="1" dirty="0" smtClean="0"/>
              <a:t>Bulletin of the World Health Organization</a:t>
            </a:r>
            <a:r>
              <a:rPr lang="en-NZ" sz="1100" dirty="0" smtClean="0"/>
              <a:t>, </a:t>
            </a:r>
            <a:r>
              <a:rPr lang="en-NZ" sz="1100" i="1" dirty="0" smtClean="0"/>
              <a:t>83</a:t>
            </a:r>
            <a:r>
              <a:rPr lang="en-NZ" sz="1100" dirty="0" smtClean="0"/>
              <a:t>(9), 661-669.</a:t>
            </a:r>
            <a:endParaRPr lang="en-NZ" sz="1100" dirty="0"/>
          </a:p>
        </p:txBody>
      </p:sp>
    </p:spTree>
    <p:extLst>
      <p:ext uri="{BB962C8B-B14F-4D97-AF65-F5344CB8AC3E}">
        <p14:creationId xmlns:p14="http://schemas.microsoft.com/office/powerpoint/2010/main" val="2022335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946" y="151137"/>
            <a:ext cx="10058400" cy="1450757"/>
          </a:xfrm>
        </p:spPr>
        <p:txBody>
          <a:bodyPr/>
          <a:lstStyle/>
          <a:p>
            <a:r>
              <a:rPr lang="en-NZ" dirty="0" smtClean="0"/>
              <a:t>Background</a:t>
            </a:r>
            <a:endParaRPr lang="en-NZ" dirty="0"/>
          </a:p>
        </p:txBody>
      </p:sp>
      <p:sp>
        <p:nvSpPr>
          <p:cNvPr id="3" name="Content Placeholder 2"/>
          <p:cNvSpPr>
            <a:spLocks noGrp="1"/>
          </p:cNvSpPr>
          <p:nvPr>
            <p:ph idx="1"/>
          </p:nvPr>
        </p:nvSpPr>
        <p:spPr>
          <a:xfrm>
            <a:off x="487680" y="1847546"/>
            <a:ext cx="5049520" cy="4400853"/>
          </a:xfrm>
        </p:spPr>
        <p:txBody>
          <a:bodyPr>
            <a:normAutofit/>
          </a:bodyPr>
          <a:lstStyle/>
          <a:p>
            <a:pPr marL="0" indent="0">
              <a:buNone/>
            </a:pPr>
            <a:r>
              <a:rPr lang="en-NZ" dirty="0" smtClean="0"/>
              <a:t>Among </a:t>
            </a:r>
            <a:r>
              <a:rPr lang="en-NZ" dirty="0"/>
              <a:t>New Zealand children aged 5, </a:t>
            </a:r>
            <a:r>
              <a:rPr lang="en-NZ" dirty="0" smtClean="0"/>
              <a:t>mean DMFT decreased from 2.2 in 2003 to 1.9 in 2013</a:t>
            </a:r>
          </a:p>
          <a:p>
            <a:pPr marL="0" indent="0">
              <a:buNone/>
            </a:pPr>
            <a:r>
              <a:rPr lang="en-NZ" dirty="0" smtClean="0"/>
              <a:t>Recent report by HAT showed substantial inequalities in dental caries among 5-year-old children</a:t>
            </a:r>
          </a:p>
          <a:p>
            <a:pPr marL="0" indent="0">
              <a:buNone/>
            </a:pPr>
            <a:r>
              <a:rPr lang="en-NZ" dirty="0" smtClean="0"/>
              <a:t>Documenting these disparities is important but understanding </a:t>
            </a:r>
            <a:r>
              <a:rPr lang="en-NZ" dirty="0"/>
              <a:t>the interplay between ethnicity and deprivation is </a:t>
            </a:r>
            <a:r>
              <a:rPr lang="en-NZ" dirty="0" smtClean="0"/>
              <a:t>important</a:t>
            </a:r>
          </a:p>
          <a:p>
            <a:pPr marL="0" indent="0">
              <a:buNone/>
            </a:pPr>
            <a:r>
              <a:rPr lang="en-NZ" dirty="0" smtClean="0"/>
              <a:t>We </a:t>
            </a:r>
            <a:r>
              <a:rPr lang="en-NZ" dirty="0"/>
              <a:t>hope to better understand the relationship between deprivation and child oral health, and how this varies by ethnicity </a:t>
            </a:r>
          </a:p>
        </p:txBody>
      </p:sp>
      <p:pic>
        <p:nvPicPr>
          <p:cNvPr id="5" name="Picture 4"/>
          <p:cNvPicPr>
            <a:picLocks noChangeAspect="1"/>
          </p:cNvPicPr>
          <p:nvPr/>
        </p:nvPicPr>
        <p:blipFill>
          <a:blip r:embed="rId2"/>
          <a:stretch>
            <a:fillRect/>
          </a:stretch>
        </p:blipFill>
        <p:spPr>
          <a:xfrm>
            <a:off x="6096001" y="2217410"/>
            <a:ext cx="5765800" cy="3791861"/>
          </a:xfrm>
          <a:prstGeom prst="rect">
            <a:avLst/>
          </a:prstGeom>
        </p:spPr>
      </p:pic>
      <p:sp>
        <p:nvSpPr>
          <p:cNvPr id="6" name="Rectangle 5"/>
          <p:cNvSpPr/>
          <p:nvPr/>
        </p:nvSpPr>
        <p:spPr>
          <a:xfrm>
            <a:off x="6096000" y="1708835"/>
            <a:ext cx="6096000" cy="584775"/>
          </a:xfrm>
          <a:prstGeom prst="rect">
            <a:avLst/>
          </a:prstGeom>
        </p:spPr>
        <p:txBody>
          <a:bodyPr>
            <a:spAutoFit/>
          </a:bodyPr>
          <a:lstStyle/>
          <a:p>
            <a:r>
              <a:rPr lang="en-NZ" sz="1600" dirty="0"/>
              <a:t>Dental caries levels (Decayed, Missing and Filled Teeth (DMFT) index) among 12-year-olds worldwide, December </a:t>
            </a:r>
            <a:r>
              <a:rPr lang="en-NZ" sz="1600" dirty="0" smtClean="0"/>
              <a:t>2004</a:t>
            </a:r>
            <a:endParaRPr lang="en-NZ" sz="1600" dirty="0"/>
          </a:p>
        </p:txBody>
      </p:sp>
      <p:sp>
        <p:nvSpPr>
          <p:cNvPr id="7" name="TextBox 6"/>
          <p:cNvSpPr txBox="1"/>
          <p:nvPr/>
        </p:nvSpPr>
        <p:spPr>
          <a:xfrm>
            <a:off x="6197600" y="5947410"/>
            <a:ext cx="5994400" cy="430887"/>
          </a:xfrm>
          <a:prstGeom prst="rect">
            <a:avLst/>
          </a:prstGeom>
          <a:noFill/>
        </p:spPr>
        <p:txBody>
          <a:bodyPr wrap="square" rtlCol="0">
            <a:spAutoFit/>
          </a:bodyPr>
          <a:lstStyle/>
          <a:p>
            <a:r>
              <a:rPr lang="en-NZ" sz="1100" dirty="0" smtClean="0"/>
              <a:t>Petersen, P. E., Bourgeois, D., Ogawa, H., </a:t>
            </a:r>
            <a:r>
              <a:rPr lang="en-NZ" sz="1100" dirty="0" err="1" smtClean="0"/>
              <a:t>Estupinan</a:t>
            </a:r>
            <a:r>
              <a:rPr lang="en-NZ" sz="1100" dirty="0" smtClean="0"/>
              <a:t>-Day, S., &amp; </a:t>
            </a:r>
            <a:r>
              <a:rPr lang="en-NZ" sz="1100" dirty="0" err="1" smtClean="0"/>
              <a:t>Ndiaye</a:t>
            </a:r>
            <a:r>
              <a:rPr lang="en-NZ" sz="1100" dirty="0" smtClean="0"/>
              <a:t>, C. (2005). The global burden of oral diseases and risks to oral health. </a:t>
            </a:r>
            <a:r>
              <a:rPr lang="en-NZ" sz="1100" i="1" dirty="0" smtClean="0"/>
              <a:t>Bulletin of the World Health Organization</a:t>
            </a:r>
            <a:r>
              <a:rPr lang="en-NZ" sz="1100" dirty="0" smtClean="0"/>
              <a:t>, </a:t>
            </a:r>
            <a:r>
              <a:rPr lang="en-NZ" sz="1100" i="1" dirty="0" smtClean="0"/>
              <a:t>83</a:t>
            </a:r>
            <a:r>
              <a:rPr lang="en-NZ" sz="1100" dirty="0" smtClean="0"/>
              <a:t>(9), 661-669.</a:t>
            </a:r>
            <a:endParaRPr lang="en-NZ" sz="1100" dirty="0"/>
          </a:p>
        </p:txBody>
      </p:sp>
    </p:spTree>
    <p:extLst>
      <p:ext uri="{BB962C8B-B14F-4D97-AF65-F5344CB8AC3E}">
        <p14:creationId xmlns:p14="http://schemas.microsoft.com/office/powerpoint/2010/main" val="3396647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IMD</a:t>
            </a:r>
            <a:endParaRPr lang="en-NZ" dirty="0"/>
          </a:p>
        </p:txBody>
      </p:sp>
      <p:sp>
        <p:nvSpPr>
          <p:cNvPr id="3" name="Content Placeholder 2"/>
          <p:cNvSpPr>
            <a:spLocks noGrp="1"/>
          </p:cNvSpPr>
          <p:nvPr>
            <p:ph idx="1"/>
          </p:nvPr>
        </p:nvSpPr>
        <p:spPr>
          <a:xfrm>
            <a:off x="6493932" y="1854200"/>
            <a:ext cx="4661747" cy="4014894"/>
          </a:xfrm>
        </p:spPr>
        <p:txBody>
          <a:bodyPr/>
          <a:lstStyle/>
          <a:p>
            <a:r>
              <a:rPr lang="en-NZ" dirty="0" smtClean="0"/>
              <a:t>The </a:t>
            </a:r>
            <a:r>
              <a:rPr lang="en-NZ" dirty="0"/>
              <a:t>New Zealand Index of Multiple </a:t>
            </a:r>
            <a:r>
              <a:rPr lang="en-NZ" dirty="0" smtClean="0"/>
              <a:t>Deprivation (IMD)</a:t>
            </a:r>
          </a:p>
          <a:p>
            <a:r>
              <a:rPr lang="en-NZ" dirty="0" smtClean="0"/>
              <a:t>Measures </a:t>
            </a:r>
            <a:r>
              <a:rPr lang="en-NZ" dirty="0"/>
              <a:t>deprivation at the neighbourhood-level in custom designed data zones that have an average population of </a:t>
            </a:r>
            <a:r>
              <a:rPr lang="en-NZ" dirty="0" smtClean="0"/>
              <a:t>712 (range 500-1000)</a:t>
            </a:r>
          </a:p>
          <a:p>
            <a:r>
              <a:rPr lang="en-NZ" dirty="0"/>
              <a:t>Data zones are aggregations of census </a:t>
            </a:r>
            <a:r>
              <a:rPr lang="en-NZ" dirty="0" err="1" smtClean="0"/>
              <a:t>Meshblocks</a:t>
            </a:r>
            <a:r>
              <a:rPr lang="en-NZ" dirty="0" smtClean="0"/>
              <a:t> </a:t>
            </a:r>
            <a:r>
              <a:rPr lang="en-NZ" dirty="0"/>
              <a:t>(approximately 8 </a:t>
            </a:r>
            <a:r>
              <a:rPr lang="en-NZ" dirty="0" err="1" smtClean="0"/>
              <a:t>Meshblocks</a:t>
            </a:r>
            <a:r>
              <a:rPr lang="en-NZ" dirty="0" smtClean="0"/>
              <a:t> </a:t>
            </a:r>
            <a:r>
              <a:rPr lang="en-NZ" dirty="0"/>
              <a:t>per data zone) </a:t>
            </a:r>
          </a:p>
        </p:txBody>
      </p:sp>
      <p:pic>
        <p:nvPicPr>
          <p:cNvPr id="4" name="Picture 3"/>
          <p:cNvPicPr>
            <a:picLocks noChangeAspect="1"/>
          </p:cNvPicPr>
          <p:nvPr/>
        </p:nvPicPr>
        <p:blipFill>
          <a:blip r:embed="rId2"/>
          <a:stretch>
            <a:fillRect/>
          </a:stretch>
        </p:blipFill>
        <p:spPr>
          <a:xfrm>
            <a:off x="0" y="1854200"/>
            <a:ext cx="6037129" cy="4266238"/>
          </a:xfrm>
          <a:prstGeom prst="rect">
            <a:avLst/>
          </a:prstGeom>
        </p:spPr>
      </p:pic>
    </p:spTree>
    <p:extLst>
      <p:ext uri="{BB962C8B-B14F-4D97-AF65-F5344CB8AC3E}">
        <p14:creationId xmlns:p14="http://schemas.microsoft.com/office/powerpoint/2010/main" val="317740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140B5A32-0817-4DC0-8CAB-487185BA1E47}" type="slidenum">
              <a:rPr lang="en-NZ" smtClean="0">
                <a:solidFill>
                  <a:prstClr val="black">
                    <a:tint val="75000"/>
                  </a:prstClr>
                </a:solidFill>
              </a:rPr>
              <a:pPr/>
              <a:t>6</a:t>
            </a:fld>
            <a:endParaRPr lang="en-NZ">
              <a:solidFill>
                <a:prstClr val="black">
                  <a:tint val="75000"/>
                </a:prst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145" y="0"/>
            <a:ext cx="9551253" cy="6744394"/>
          </a:xfrm>
          <a:prstGeom prst="rect">
            <a:avLst/>
          </a:prstGeom>
        </p:spPr>
      </p:pic>
    </p:spTree>
    <p:extLst>
      <p:ext uri="{BB962C8B-B14F-4D97-AF65-F5344CB8AC3E}">
        <p14:creationId xmlns:p14="http://schemas.microsoft.com/office/powerpoint/2010/main" val="1176681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195" y="220231"/>
            <a:ext cx="2023533" cy="6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EMPLOYMENT</a:t>
            </a:r>
            <a:endParaRPr lang="en-NZ" dirty="0"/>
          </a:p>
        </p:txBody>
      </p:sp>
      <p:sp>
        <p:nvSpPr>
          <p:cNvPr id="7" name="Rectangle 6"/>
          <p:cNvSpPr/>
          <p:nvPr/>
        </p:nvSpPr>
        <p:spPr>
          <a:xfrm>
            <a:off x="838195" y="1144869"/>
            <a:ext cx="2023533" cy="6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INCOME</a:t>
            </a:r>
            <a:endParaRPr lang="en-NZ" dirty="0"/>
          </a:p>
        </p:txBody>
      </p:sp>
      <p:sp>
        <p:nvSpPr>
          <p:cNvPr id="8" name="Rectangle 7"/>
          <p:cNvSpPr/>
          <p:nvPr/>
        </p:nvSpPr>
        <p:spPr>
          <a:xfrm>
            <a:off x="838195" y="2069507"/>
            <a:ext cx="2023533" cy="6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CRIME</a:t>
            </a:r>
            <a:endParaRPr lang="en-NZ" dirty="0"/>
          </a:p>
        </p:txBody>
      </p:sp>
      <p:sp>
        <p:nvSpPr>
          <p:cNvPr id="9" name="Rectangle 8"/>
          <p:cNvSpPr/>
          <p:nvPr/>
        </p:nvSpPr>
        <p:spPr>
          <a:xfrm>
            <a:off x="838194" y="2998054"/>
            <a:ext cx="2023533" cy="6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HOUSING</a:t>
            </a:r>
            <a:endParaRPr lang="en-NZ" dirty="0"/>
          </a:p>
        </p:txBody>
      </p:sp>
      <p:sp>
        <p:nvSpPr>
          <p:cNvPr id="10" name="Rectangle 9"/>
          <p:cNvSpPr/>
          <p:nvPr/>
        </p:nvSpPr>
        <p:spPr>
          <a:xfrm>
            <a:off x="838194" y="3922692"/>
            <a:ext cx="2023533" cy="6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HEALTH</a:t>
            </a:r>
            <a:endParaRPr lang="en-NZ" dirty="0"/>
          </a:p>
        </p:txBody>
      </p:sp>
      <p:sp>
        <p:nvSpPr>
          <p:cNvPr id="11" name="Rectangle 10"/>
          <p:cNvSpPr/>
          <p:nvPr/>
        </p:nvSpPr>
        <p:spPr>
          <a:xfrm>
            <a:off x="838194" y="4847330"/>
            <a:ext cx="2023533" cy="6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EDUCATION</a:t>
            </a:r>
            <a:endParaRPr lang="en-NZ" dirty="0"/>
          </a:p>
        </p:txBody>
      </p:sp>
      <p:sp>
        <p:nvSpPr>
          <p:cNvPr id="12" name="Rectangle 11"/>
          <p:cNvSpPr/>
          <p:nvPr/>
        </p:nvSpPr>
        <p:spPr>
          <a:xfrm>
            <a:off x="838194" y="5771968"/>
            <a:ext cx="2023533" cy="646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ACCESS</a:t>
            </a:r>
            <a:endParaRPr lang="en-NZ" dirty="0"/>
          </a:p>
        </p:txBody>
      </p:sp>
      <p:sp>
        <p:nvSpPr>
          <p:cNvPr id="13" name="Rectangle 12"/>
          <p:cNvSpPr/>
          <p:nvPr/>
        </p:nvSpPr>
        <p:spPr>
          <a:xfrm>
            <a:off x="3005667" y="153157"/>
            <a:ext cx="8839200" cy="7807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NZ" dirty="0" smtClean="0"/>
              <a:t>Measures the degree to which working age people are excluded from employment</a:t>
            </a:r>
            <a:endParaRPr lang="en-NZ" dirty="0"/>
          </a:p>
        </p:txBody>
      </p:sp>
      <p:sp>
        <p:nvSpPr>
          <p:cNvPr id="14" name="Rectangle 13"/>
          <p:cNvSpPr/>
          <p:nvPr/>
        </p:nvSpPr>
        <p:spPr>
          <a:xfrm>
            <a:off x="3005667" y="1077795"/>
            <a:ext cx="8839200" cy="7807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NZ" dirty="0" smtClean="0"/>
              <a:t>Captures the extent of income deprivation in a data zone by measuring financial assistance provided by the state to those with insufficient income</a:t>
            </a:r>
            <a:endParaRPr lang="en-NZ" dirty="0"/>
          </a:p>
        </p:txBody>
      </p:sp>
      <p:sp>
        <p:nvSpPr>
          <p:cNvPr id="15" name="Rectangle 14"/>
          <p:cNvSpPr/>
          <p:nvPr/>
        </p:nvSpPr>
        <p:spPr>
          <a:xfrm>
            <a:off x="3005667" y="2002433"/>
            <a:ext cx="8839200" cy="7807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NZ" dirty="0" smtClean="0"/>
              <a:t>Counts victims for 7 major offences per 1000. Counts were collected after 30 days of investigation: </a:t>
            </a:r>
            <a:r>
              <a:rPr lang="en-NZ" sz="1600" dirty="0" smtClean="0"/>
              <a:t>Homicide/Assault/Sexual Assault/Abduction/Robbery/Extortion/Unlawful Entry with intent/ Theft</a:t>
            </a:r>
            <a:endParaRPr lang="en-NZ" sz="1600" dirty="0"/>
          </a:p>
        </p:txBody>
      </p:sp>
      <p:sp>
        <p:nvSpPr>
          <p:cNvPr id="16" name="Rectangle 15"/>
          <p:cNvSpPr/>
          <p:nvPr/>
        </p:nvSpPr>
        <p:spPr>
          <a:xfrm>
            <a:off x="3005667" y="2930980"/>
            <a:ext cx="8839200" cy="7807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NZ" dirty="0" smtClean="0"/>
              <a:t>Proportion of people living in overcrowded housing and the proportion living in rented accommodation. </a:t>
            </a:r>
            <a:endParaRPr lang="en-NZ" dirty="0"/>
          </a:p>
        </p:txBody>
      </p:sp>
      <p:sp>
        <p:nvSpPr>
          <p:cNvPr id="17" name="Rectangle 16"/>
          <p:cNvSpPr/>
          <p:nvPr/>
        </p:nvSpPr>
        <p:spPr>
          <a:xfrm>
            <a:off x="3005667" y="3855618"/>
            <a:ext cx="8839200" cy="7807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NZ" dirty="0" smtClean="0"/>
              <a:t>Identifies areas with a high level of ill health or mortality. </a:t>
            </a:r>
            <a:endParaRPr lang="en-NZ" dirty="0"/>
          </a:p>
        </p:txBody>
      </p:sp>
      <p:sp>
        <p:nvSpPr>
          <p:cNvPr id="18" name="Rectangle 17"/>
          <p:cNvSpPr/>
          <p:nvPr/>
        </p:nvSpPr>
        <p:spPr>
          <a:xfrm>
            <a:off x="3005667" y="4780256"/>
            <a:ext cx="8839200" cy="7807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NZ" dirty="0" smtClean="0"/>
              <a:t>Captures </a:t>
            </a:r>
            <a:r>
              <a:rPr lang="en-NZ" dirty="0"/>
              <a:t>youth disengagement, and the proportion of the working age population without a formal qualification</a:t>
            </a:r>
          </a:p>
        </p:txBody>
      </p:sp>
      <p:sp>
        <p:nvSpPr>
          <p:cNvPr id="19" name="Rectangle 18"/>
          <p:cNvSpPr/>
          <p:nvPr/>
        </p:nvSpPr>
        <p:spPr>
          <a:xfrm>
            <a:off x="3005667" y="5704894"/>
            <a:ext cx="8839200" cy="7807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NZ" dirty="0" smtClean="0"/>
              <a:t>Measures the cost and inconvenience of travelling to access basic services. Supermarkets, primary health care providers, service stations, ECE, primary and intermediate schools.</a:t>
            </a:r>
            <a:endParaRPr lang="en-NZ" dirty="0"/>
          </a:p>
        </p:txBody>
      </p:sp>
    </p:spTree>
    <p:extLst>
      <p:ext uri="{BB962C8B-B14F-4D97-AF65-F5344CB8AC3E}">
        <p14:creationId xmlns:p14="http://schemas.microsoft.com/office/powerpoint/2010/main" val="1079602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16667"/>
            <a:ext cx="6067283" cy="4174066"/>
          </a:xfrm>
          <a:prstGeom prst="rect">
            <a:avLst/>
          </a:prstGeom>
        </p:spPr>
      </p:pic>
      <p:pic>
        <p:nvPicPr>
          <p:cNvPr id="4" name="Picture 3"/>
          <p:cNvPicPr>
            <a:picLocks noChangeAspect="1"/>
          </p:cNvPicPr>
          <p:nvPr/>
        </p:nvPicPr>
        <p:blipFill>
          <a:blip r:embed="rId3"/>
          <a:stretch>
            <a:fillRect/>
          </a:stretch>
        </p:blipFill>
        <p:spPr>
          <a:xfrm>
            <a:off x="6067283" y="2116667"/>
            <a:ext cx="5906698" cy="4174066"/>
          </a:xfrm>
          <a:prstGeom prst="rect">
            <a:avLst/>
          </a:prstGeom>
        </p:spPr>
      </p:pic>
      <p:sp>
        <p:nvSpPr>
          <p:cNvPr id="5" name="Title 4"/>
          <p:cNvSpPr>
            <a:spLocks noGrp="1"/>
          </p:cNvSpPr>
          <p:nvPr>
            <p:ph type="title"/>
          </p:nvPr>
        </p:nvSpPr>
        <p:spPr/>
        <p:txBody>
          <a:bodyPr/>
          <a:lstStyle/>
          <a:p>
            <a:r>
              <a:rPr lang="en-NZ" dirty="0" smtClean="0"/>
              <a:t>The IMD</a:t>
            </a:r>
            <a:endParaRPr lang="en-NZ" dirty="0"/>
          </a:p>
        </p:txBody>
      </p:sp>
    </p:spTree>
    <p:extLst>
      <p:ext uri="{BB962C8B-B14F-4D97-AF65-F5344CB8AC3E}">
        <p14:creationId xmlns:p14="http://schemas.microsoft.com/office/powerpoint/2010/main" val="356108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4E7A35-972F-4B66-ACA2-2F805BA5B491}"/>
              </a:ext>
            </a:extLst>
          </p:cNvPr>
          <p:cNvSpPr>
            <a:spLocks noGrp="1"/>
          </p:cNvSpPr>
          <p:nvPr>
            <p:ph type="title"/>
          </p:nvPr>
        </p:nvSpPr>
        <p:spPr>
          <a:xfrm>
            <a:off x="1198880" y="233898"/>
            <a:ext cx="5148775" cy="1353863"/>
          </a:xfrm>
        </p:spPr>
        <p:txBody>
          <a:bodyPr>
            <a:normAutofit/>
          </a:bodyPr>
          <a:lstStyle/>
          <a:p>
            <a:r>
              <a:rPr lang="en-NZ" dirty="0" smtClean="0"/>
              <a:t>B4 School Check</a:t>
            </a:r>
            <a:endParaRPr lang="en-NZ" dirty="0"/>
          </a:p>
        </p:txBody>
      </p:sp>
      <p:sp>
        <p:nvSpPr>
          <p:cNvPr id="3" name="Content Placeholder 2">
            <a:extLst>
              <a:ext uri="{FF2B5EF4-FFF2-40B4-BE49-F238E27FC236}">
                <a16:creationId xmlns:a16="http://schemas.microsoft.com/office/drawing/2014/main" xmlns="" id="{5B84F2C2-2907-4686-8AE8-407375B59536}"/>
              </a:ext>
            </a:extLst>
          </p:cNvPr>
          <p:cNvSpPr>
            <a:spLocks noGrp="1"/>
          </p:cNvSpPr>
          <p:nvPr>
            <p:ph idx="1"/>
          </p:nvPr>
        </p:nvSpPr>
        <p:spPr>
          <a:xfrm>
            <a:off x="1038171" y="1867753"/>
            <a:ext cx="5176999" cy="4870174"/>
          </a:xfrm>
        </p:spPr>
        <p:txBody>
          <a:bodyPr>
            <a:normAutofit/>
          </a:bodyPr>
          <a:lstStyle/>
          <a:p>
            <a:pPr marL="0" indent="0">
              <a:buNone/>
            </a:pPr>
            <a:r>
              <a:rPr lang="en-NZ" dirty="0" smtClean="0"/>
              <a:t>The B4 School Check data is integrated into the IDI</a:t>
            </a:r>
          </a:p>
          <a:p>
            <a:r>
              <a:rPr lang="en-NZ" dirty="0" smtClean="0"/>
              <a:t>Established September 2008 (we use 2010/2011 to 2015/2016)</a:t>
            </a:r>
          </a:p>
          <a:p>
            <a:r>
              <a:rPr lang="en-NZ" altLang="en-US" dirty="0"/>
              <a:t>Eligible children are those who are enrolled with a PHO on their 4</a:t>
            </a:r>
            <a:r>
              <a:rPr lang="en-NZ" altLang="en-US" baseline="30000" dirty="0"/>
              <a:t>th</a:t>
            </a:r>
            <a:r>
              <a:rPr lang="en-NZ" altLang="en-US" dirty="0"/>
              <a:t> birthday- target is 90% of eligible </a:t>
            </a:r>
            <a:r>
              <a:rPr lang="en-NZ" altLang="en-US" dirty="0" smtClean="0"/>
              <a:t>children</a:t>
            </a:r>
            <a:endParaRPr lang="en-NZ" dirty="0" smtClean="0"/>
          </a:p>
          <a:p>
            <a:r>
              <a:rPr lang="en-NZ" dirty="0" smtClean="0"/>
              <a:t>coverage between 72-92%</a:t>
            </a:r>
          </a:p>
          <a:p>
            <a:r>
              <a:rPr lang="en-NZ" dirty="0" smtClean="0"/>
              <a:t>We can link to better quality ethnicity information (census/DIA)</a:t>
            </a:r>
          </a:p>
        </p:txBody>
      </p:sp>
      <p:pic>
        <p:nvPicPr>
          <p:cNvPr id="4" name="Picture 3"/>
          <p:cNvPicPr>
            <a:picLocks noChangeAspect="1"/>
          </p:cNvPicPr>
          <p:nvPr/>
        </p:nvPicPr>
        <p:blipFill>
          <a:blip r:embed="rId2"/>
          <a:stretch>
            <a:fillRect/>
          </a:stretch>
        </p:blipFill>
        <p:spPr>
          <a:xfrm>
            <a:off x="6795148" y="2346037"/>
            <a:ext cx="5133594" cy="3785130"/>
          </a:xfrm>
          <a:prstGeom prst="rect">
            <a:avLst/>
          </a:prstGeom>
        </p:spPr>
      </p:pic>
      <p:sp>
        <p:nvSpPr>
          <p:cNvPr id="5" name="Rectangle 9"/>
          <p:cNvSpPr>
            <a:spLocks noChangeArrowheads="1"/>
          </p:cNvSpPr>
          <p:nvPr/>
        </p:nvSpPr>
        <p:spPr bwMode="auto">
          <a:xfrm>
            <a:off x="6888480" y="6460928"/>
            <a:ext cx="53035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NZ" altLang="en-US" sz="1200" dirty="0">
                <a:solidFill>
                  <a:schemeClr val="bg1"/>
                </a:solidFill>
              </a:rPr>
              <a:t>http://www.health.govt.nz/our-work/life-stages/child-health/b4-school-check</a:t>
            </a:r>
          </a:p>
        </p:txBody>
      </p:sp>
    </p:spTree>
    <p:extLst>
      <p:ext uri="{BB962C8B-B14F-4D97-AF65-F5344CB8AC3E}">
        <p14:creationId xmlns:p14="http://schemas.microsoft.com/office/powerpoint/2010/main" val="1253816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472</TotalTime>
  <Words>1917</Words>
  <Application>Microsoft Office PowerPoint</Application>
  <PresentationFormat>Widescreen</PresentationFormat>
  <Paragraphs>485</Paragraphs>
  <Slides>24</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Times New Roman</vt:lpstr>
      <vt:lpstr>Verdana</vt:lpstr>
      <vt:lpstr>Wingdings</vt:lpstr>
      <vt:lpstr>Retrospect</vt:lpstr>
      <vt:lpstr>Trends and disparities in Early Childhood Caries </vt:lpstr>
      <vt:lpstr>PowerPoint Presentation</vt:lpstr>
      <vt:lpstr>Background</vt:lpstr>
      <vt:lpstr>Background</vt:lpstr>
      <vt:lpstr>The IMD</vt:lpstr>
      <vt:lpstr>PowerPoint Presentation</vt:lpstr>
      <vt:lpstr>PowerPoint Presentation</vt:lpstr>
      <vt:lpstr>The IMD</vt:lpstr>
      <vt:lpstr>B4 School Check</vt:lpstr>
      <vt:lpstr>Lift the lip</vt:lpstr>
      <vt:lpstr>PowerPoint Presentation</vt:lpstr>
      <vt:lpstr>Data Preparation &amp; Measures</vt:lpstr>
      <vt:lpstr>Characteristics of the sample: Deprivation &amp; Ethnicity</vt:lpstr>
      <vt:lpstr>Characteristics of the sample: Caries</vt:lpstr>
      <vt:lpstr>Results </vt:lpstr>
      <vt:lpstr>Trends in the prevalence of any caries and severe caries stratified by ethnicity. </vt:lpstr>
      <vt:lpstr>The association between the IMD and any caries by ethnicity </vt:lpstr>
      <vt:lpstr>The association between the seven domains of deprivation and any caries by ethnicity</vt:lpstr>
      <vt:lpstr>Adjusted relationship between the IMD and its seven domains of deprivation with any caries</vt:lpstr>
      <vt:lpstr>Summary</vt:lpstr>
      <vt:lpstr>Appendix</vt:lpstr>
      <vt:lpstr>Comparing IMD to NZDep: Odds ratios from adjusted and unadjusted models</vt:lpstr>
      <vt:lpstr>PowerPoint Presentation</vt:lpstr>
      <vt:lpstr>PowerPoint Presentation</vt:lpstr>
    </vt:vector>
  </TitlesOfParts>
  <Company>The University of Auckland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and disparities in Early Childhood Caries</dc:title>
  <dc:creator>Nichola Shackleton</dc:creator>
  <cp:lastModifiedBy>Nichola Shackleton</cp:lastModifiedBy>
  <cp:revision>32</cp:revision>
  <cp:lastPrinted>2017-08-08T23:32:52Z</cp:lastPrinted>
  <dcterms:created xsi:type="dcterms:W3CDTF">2017-07-23T22:13:37Z</dcterms:created>
  <dcterms:modified xsi:type="dcterms:W3CDTF">2017-08-08T23:46:51Z</dcterms:modified>
</cp:coreProperties>
</file>