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9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20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63" r:id="rId2"/>
  </p:sldMasterIdLst>
  <p:notesMasterIdLst>
    <p:notesMasterId r:id="rId30"/>
  </p:notesMasterIdLst>
  <p:handoutMasterIdLst>
    <p:handoutMasterId r:id="rId31"/>
  </p:handoutMasterIdLst>
  <p:sldIdLst>
    <p:sldId id="258" r:id="rId3"/>
    <p:sldId id="260" r:id="rId4"/>
    <p:sldId id="359" r:id="rId5"/>
    <p:sldId id="312" r:id="rId6"/>
    <p:sldId id="344" r:id="rId7"/>
    <p:sldId id="341" r:id="rId8"/>
    <p:sldId id="362" r:id="rId9"/>
    <p:sldId id="363" r:id="rId10"/>
    <p:sldId id="386" r:id="rId11"/>
    <p:sldId id="361" r:id="rId12"/>
    <p:sldId id="315" r:id="rId13"/>
    <p:sldId id="389" r:id="rId14"/>
    <p:sldId id="347" r:id="rId15"/>
    <p:sldId id="354" r:id="rId16"/>
    <p:sldId id="373" r:id="rId17"/>
    <p:sldId id="374" r:id="rId18"/>
    <p:sldId id="384" r:id="rId19"/>
    <p:sldId id="375" r:id="rId20"/>
    <p:sldId id="343" r:id="rId21"/>
    <p:sldId id="385" r:id="rId22"/>
    <p:sldId id="383" r:id="rId23"/>
    <p:sldId id="348" r:id="rId24"/>
    <p:sldId id="352" r:id="rId25"/>
    <p:sldId id="369" r:id="rId26"/>
    <p:sldId id="387" r:id="rId27"/>
    <p:sldId id="372" r:id="rId28"/>
    <p:sldId id="378" r:id="rId29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7A6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40" autoAdjust="0"/>
    <p:restoredTop sz="96433" autoAdjust="0"/>
  </p:normalViewPr>
  <p:slideViewPr>
    <p:cSldViewPr>
      <p:cViewPr varScale="1">
        <p:scale>
          <a:sx n="91" d="100"/>
          <a:sy n="91" d="100"/>
        </p:scale>
        <p:origin x="1118" y="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artsshare\shared\Research%20Groups\COMPASS\Projects\Loneliness\ISSP\lonely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artsshare\shared\Research%20Groups\COMPASS\Projects\Loneliness\ISSP\lonely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artsshare\shared\Research%20Groups\COMPASS\Projects\Loneliness\ISSP\lonely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artsshare\shared\Research%20Groups\COMPASS\Projects\Loneliness\ISSP\lonely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artsshare\shared\Research%20Groups\COMPASS\Projects\Loneliness\ISSP\lonely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artsshare\shared\Research%20Groups\COMPASS\Projects\Loneliness\ISSP\lonely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29058333333333336"/>
          <c:y val="2.77777777777777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Often or very often…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FF0000"/>
              </a:solidFill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lack companionship</c:v>
                </c:pt>
                <c:pt idx="1">
                  <c:v>isolated from others</c:v>
                </c:pt>
                <c:pt idx="2">
                  <c:v>left out</c:v>
                </c:pt>
                <c:pt idx="3">
                  <c:v>felt alone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</c:v>
                </c:pt>
                <c:pt idx="1">
                  <c:v>8.4</c:v>
                </c:pt>
                <c:pt idx="2">
                  <c:v>7</c:v>
                </c:pt>
                <c:pt idx="3">
                  <c:v>8.6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44748216"/>
        <c:axId val="245361632"/>
      </c:barChart>
      <c:catAx>
        <c:axId val="244748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5361632"/>
        <c:crosses val="autoZero"/>
        <c:auto val="1"/>
        <c:lblAlgn val="ctr"/>
        <c:lblOffset val="100"/>
        <c:noMultiLvlLbl val="0"/>
      </c:catAx>
      <c:valAx>
        <c:axId val="245361632"/>
        <c:scaling>
          <c:orientation val="minMax"/>
          <c:max val="2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100" b="1"/>
                  <a:t>%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47482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% Lonely</a:t>
            </a:r>
          </a:p>
        </c:rich>
      </c:tx>
      <c:layout>
        <c:manualLayout>
          <c:xMode val="edge"/>
          <c:yMode val="edge"/>
          <c:x val="0.42669444444444443"/>
          <c:y val="2.77777777777777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Sheet1!$B$17</c:f>
              <c:strCache>
                <c:ptCount val="1"/>
                <c:pt idx="0">
                  <c:v>Lonely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FF0000"/>
              </a:solidFill>
            </a:ln>
            <a:effectLst/>
          </c:spPr>
          <c:invertIfNegative val="0"/>
          <c:cat>
            <c:strRef>
              <c:f>Sheet1!$A$18:$A$22</c:f>
              <c:strCache>
                <c:ptCount val="5"/>
                <c:pt idx="0">
                  <c:v>18-30</c:v>
                </c:pt>
                <c:pt idx="1">
                  <c:v>31-44</c:v>
                </c:pt>
                <c:pt idx="2">
                  <c:v>45-59</c:v>
                </c:pt>
                <c:pt idx="3">
                  <c:v>60-74</c:v>
                </c:pt>
                <c:pt idx="4">
                  <c:v>75+</c:v>
                </c:pt>
              </c:strCache>
            </c:strRef>
          </c:cat>
          <c:val>
            <c:numRef>
              <c:f>Sheet1!$B$18:$B$22</c:f>
              <c:numCache>
                <c:formatCode>General</c:formatCode>
                <c:ptCount val="5"/>
                <c:pt idx="0">
                  <c:v>17.600000000000001</c:v>
                </c:pt>
                <c:pt idx="1">
                  <c:v>9.1</c:v>
                </c:pt>
                <c:pt idx="2">
                  <c:v>10</c:v>
                </c:pt>
                <c:pt idx="3">
                  <c:v>8</c:v>
                </c:pt>
                <c:pt idx="4">
                  <c:v>6.3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45488040"/>
        <c:axId val="245562720"/>
      </c:barChart>
      <c:catAx>
        <c:axId val="24548804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 dirty="0" smtClean="0"/>
                  <a:t>AGE</a:t>
                </a:r>
                <a:endParaRPr lang="en-US" b="1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5562720"/>
        <c:crosses val="autoZero"/>
        <c:auto val="1"/>
        <c:lblAlgn val="ctr"/>
        <c:lblOffset val="100"/>
        <c:noMultiLvlLbl val="0"/>
      </c:catAx>
      <c:valAx>
        <c:axId val="245562720"/>
        <c:scaling>
          <c:orientation val="minMax"/>
          <c:max val="2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%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54880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% Lonely</a:t>
            </a:r>
          </a:p>
        </c:rich>
      </c:tx>
      <c:layout>
        <c:manualLayout>
          <c:xMode val="edge"/>
          <c:yMode val="edge"/>
          <c:x val="0.41558333333333336"/>
          <c:y val="2.77777777777777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Sheet1!$B$37</c:f>
              <c:strCache>
                <c:ptCount val="1"/>
                <c:pt idx="0">
                  <c:v>Lonely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FF0000"/>
              </a:solidFill>
            </a:ln>
            <a:effectLst/>
          </c:spPr>
          <c:invertIfNegative val="0"/>
          <c:cat>
            <c:strRef>
              <c:f>Sheet1!$A$38:$A$39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Sheet1!$B$38:$B$39</c:f>
              <c:numCache>
                <c:formatCode>General</c:formatCode>
                <c:ptCount val="2"/>
                <c:pt idx="0">
                  <c:v>8.5</c:v>
                </c:pt>
                <c:pt idx="1">
                  <c:v>11.5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45688344"/>
        <c:axId val="245688728"/>
      </c:barChart>
      <c:catAx>
        <c:axId val="24568834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 dirty="0" smtClean="0"/>
                  <a:t>GENDER</a:t>
                </a:r>
                <a:endParaRPr lang="en-US" b="1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5688728"/>
        <c:crosses val="autoZero"/>
        <c:auto val="1"/>
        <c:lblAlgn val="ctr"/>
        <c:lblOffset val="100"/>
        <c:noMultiLvlLbl val="0"/>
      </c:catAx>
      <c:valAx>
        <c:axId val="245688728"/>
        <c:scaling>
          <c:orientation val="minMax"/>
          <c:max val="2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%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56883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% Lonely</a:t>
            </a:r>
          </a:p>
        </c:rich>
      </c:tx>
      <c:layout>
        <c:manualLayout>
          <c:xMode val="edge"/>
          <c:yMode val="edge"/>
          <c:x val="0.4211388888888889"/>
          <c:y val="3.240740740740740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Sheet1!$B$50</c:f>
              <c:strCache>
                <c:ptCount val="1"/>
                <c:pt idx="0">
                  <c:v>Lonely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FF0000"/>
              </a:solidFill>
            </a:ln>
            <a:effectLst/>
          </c:spPr>
          <c:invertIfNegative val="0"/>
          <c:cat>
            <c:strRef>
              <c:f>Sheet1!$A$51:$A$54</c:f>
              <c:strCache>
                <c:ptCount val="4"/>
                <c:pt idx="0">
                  <c:v>European</c:v>
                </c:pt>
                <c:pt idx="1">
                  <c:v>Maori</c:v>
                </c:pt>
                <c:pt idx="2">
                  <c:v>Pacific</c:v>
                </c:pt>
                <c:pt idx="3">
                  <c:v>Asian</c:v>
                </c:pt>
              </c:strCache>
            </c:strRef>
          </c:cat>
          <c:val>
            <c:numRef>
              <c:f>Sheet1!$B$51:$B$54</c:f>
              <c:numCache>
                <c:formatCode>General</c:formatCode>
                <c:ptCount val="4"/>
                <c:pt idx="0">
                  <c:v>9.6</c:v>
                </c:pt>
                <c:pt idx="1">
                  <c:v>15.2</c:v>
                </c:pt>
                <c:pt idx="2">
                  <c:v>14.3</c:v>
                </c:pt>
                <c:pt idx="3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5648344"/>
        <c:axId val="175648736"/>
      </c:barChart>
      <c:catAx>
        <c:axId val="17564834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 dirty="0" smtClean="0"/>
                  <a:t>ETHNICITY</a:t>
                </a:r>
                <a:endParaRPr lang="en-US" b="1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5648736"/>
        <c:crosses val="autoZero"/>
        <c:auto val="1"/>
        <c:lblAlgn val="ctr"/>
        <c:lblOffset val="100"/>
        <c:noMultiLvlLbl val="0"/>
      </c:catAx>
      <c:valAx>
        <c:axId val="175648736"/>
        <c:scaling>
          <c:orientation val="minMax"/>
          <c:max val="2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%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56483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NZ" b="1"/>
              <a:t>% Lonely</a:t>
            </a:r>
          </a:p>
        </c:rich>
      </c:tx>
      <c:layout>
        <c:manualLayout>
          <c:xMode val="edge"/>
          <c:yMode val="edge"/>
          <c:x val="0.42669444444444443"/>
          <c:y val="2.77777777777777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Sheet1!$B$67</c:f>
              <c:strCache>
                <c:ptCount val="1"/>
                <c:pt idx="0">
                  <c:v>Lonely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FF0000"/>
              </a:solidFill>
            </a:ln>
            <a:effectLst/>
          </c:spPr>
          <c:invertIfNegative val="0"/>
          <c:cat>
            <c:strRef>
              <c:f>Sheet1!$A$68:$A$71</c:f>
              <c:strCache>
                <c:ptCount val="4"/>
                <c:pt idx="0">
                  <c:v>No qualifications</c:v>
                </c:pt>
                <c:pt idx="1">
                  <c:v>School only</c:v>
                </c:pt>
                <c:pt idx="2">
                  <c:v>Post-school</c:v>
                </c:pt>
                <c:pt idx="3">
                  <c:v>University</c:v>
                </c:pt>
              </c:strCache>
            </c:strRef>
          </c:cat>
          <c:val>
            <c:numRef>
              <c:f>Sheet1!$B$68:$B$71</c:f>
              <c:numCache>
                <c:formatCode>General</c:formatCode>
                <c:ptCount val="4"/>
                <c:pt idx="0">
                  <c:v>14.6</c:v>
                </c:pt>
                <c:pt idx="1">
                  <c:v>12.1</c:v>
                </c:pt>
                <c:pt idx="2">
                  <c:v>8.8000000000000007</c:v>
                </c:pt>
                <c:pt idx="3">
                  <c:v>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5649520"/>
        <c:axId val="175649912"/>
      </c:barChart>
      <c:catAx>
        <c:axId val="17564952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 dirty="0" smtClean="0"/>
                  <a:t>EDUCATION</a:t>
                </a:r>
                <a:endParaRPr lang="en-US" b="1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5649912"/>
        <c:crosses val="autoZero"/>
        <c:auto val="1"/>
        <c:lblAlgn val="ctr"/>
        <c:lblOffset val="100"/>
        <c:noMultiLvlLbl val="0"/>
      </c:catAx>
      <c:valAx>
        <c:axId val="175649912"/>
        <c:scaling>
          <c:orientation val="minMax"/>
          <c:max val="2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%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56495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NZ" sz="1800" b="1"/>
              <a:t>Health</a:t>
            </a:r>
            <a:r>
              <a:rPr lang="en-NZ" sz="1800" b="1" baseline="0"/>
              <a:t> correlates of loneliness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Sheet1!$A$84</c:f>
              <c:strCache>
                <c:ptCount val="1"/>
                <c:pt idx="0">
                  <c:v>Not lonely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rgbClr val="92D050"/>
              </a:solidFill>
            </a:ln>
            <a:effectLst/>
          </c:spPr>
          <c:invertIfNegative val="0"/>
          <c:cat>
            <c:strRef>
              <c:f>Sheet1!$B$83:$C$83</c:f>
              <c:strCache>
                <c:ptCount val="2"/>
                <c:pt idx="0">
                  <c:v>Depressed</c:v>
                </c:pt>
                <c:pt idx="1">
                  <c:v>Poor health</c:v>
                </c:pt>
              </c:strCache>
            </c:strRef>
          </c:cat>
          <c:val>
            <c:numRef>
              <c:f>Sheet1!$B$84:$C$84</c:f>
              <c:numCache>
                <c:formatCode>General</c:formatCode>
                <c:ptCount val="2"/>
                <c:pt idx="0">
                  <c:v>2</c:v>
                </c:pt>
                <c:pt idx="1">
                  <c:v>9.4</c:v>
                </c:pt>
              </c:numCache>
            </c:numRef>
          </c:val>
        </c:ser>
        <c:ser>
          <c:idx val="1"/>
          <c:order val="1"/>
          <c:tx>
            <c:strRef>
              <c:f>Sheet1!$A$85</c:f>
              <c:strCache>
                <c:ptCount val="1"/>
                <c:pt idx="0">
                  <c:v>Lonely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FF0000"/>
              </a:solidFill>
            </a:ln>
            <a:effectLst/>
          </c:spPr>
          <c:invertIfNegative val="0"/>
          <c:cat>
            <c:strRef>
              <c:f>Sheet1!$B$83:$C$83</c:f>
              <c:strCache>
                <c:ptCount val="2"/>
                <c:pt idx="0">
                  <c:v>Depressed</c:v>
                </c:pt>
                <c:pt idx="1">
                  <c:v>Poor health</c:v>
                </c:pt>
              </c:strCache>
            </c:strRef>
          </c:cat>
          <c:val>
            <c:numRef>
              <c:f>Sheet1!$B$85:$C$85</c:f>
              <c:numCache>
                <c:formatCode>General</c:formatCode>
                <c:ptCount val="2"/>
                <c:pt idx="0">
                  <c:v>23.8</c:v>
                </c:pt>
                <c:pt idx="1">
                  <c:v>29.7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46476496"/>
        <c:axId val="246476888"/>
      </c:barChart>
      <c:catAx>
        <c:axId val="246476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6476888"/>
        <c:crosses val="autoZero"/>
        <c:auto val="1"/>
        <c:lblAlgn val="ctr"/>
        <c:lblOffset val="100"/>
        <c:noMultiLvlLbl val="0"/>
      </c:catAx>
      <c:valAx>
        <c:axId val="246476888"/>
        <c:scaling>
          <c:orientation val="minMax"/>
          <c:max val="4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100" b="1"/>
                  <a:t>%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64764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7CFE6C-FF13-4F36-AAD2-01F57017DE8C}" type="datetimeFigureOut">
              <a:rPr lang="en-NZ" smtClean="0"/>
              <a:t>7/08/2017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7AC6E4-270C-4EB0-A01E-38706141F78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287207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3111C3-D408-44A1-A712-672D9B377DDA}" type="datetimeFigureOut">
              <a:rPr lang="en-NZ" smtClean="0"/>
              <a:t>7/08/2017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DD3470-795B-4A70-95DB-6A2A2AF59E8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967387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D2570C-7665-479D-85CC-64638571ADCD}" type="slidenum">
              <a:rPr lang="en-GB" smtClean="0">
                <a:solidFill>
                  <a:srgbClr val="000000"/>
                </a:solidFill>
              </a:rPr>
              <a:pPr/>
              <a:t>1</a:t>
            </a:fld>
            <a:endParaRPr lang="en-GB" smtClean="0">
              <a:solidFill>
                <a:srgbClr val="000000"/>
              </a:solidFill>
            </a:endParaRPr>
          </a:p>
        </p:txBody>
      </p:sp>
      <p:sp>
        <p:nvSpPr>
          <p:cNvPr id="48131" name="Rectangle 7"/>
          <p:cNvSpPr txBox="1">
            <a:spLocks noGrp="1" noChangeArrowheads="1"/>
          </p:cNvSpPr>
          <p:nvPr/>
        </p:nvSpPr>
        <p:spPr bwMode="auto">
          <a:xfrm>
            <a:off x="3850745" y="9429354"/>
            <a:ext cx="2945341" cy="495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58" tIns="45780" rIns="91558" bIns="45780" anchor="b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6EDC6D5B-F3D1-4DE7-98D2-B020EACA4E49}" type="slidenum">
              <a:rPr lang="en-US" sz="12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sz="12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1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994" y="4715471"/>
            <a:ext cx="4983689" cy="4466034"/>
          </a:xfrm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92814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8AFB9C-497E-4283-9DE0-2FC14A3E6BE8}" type="slidenum">
              <a:rPr lang="en-GB" smtClean="0">
                <a:solidFill>
                  <a:prstClr val="black"/>
                </a:solidFill>
              </a:rPr>
              <a:pPr/>
              <a:t>12</a:t>
            </a:fld>
            <a:endParaRPr lang="en-GB" smtClean="0">
              <a:solidFill>
                <a:prstClr val="black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NZ" smtClean="0"/>
          </a:p>
        </p:txBody>
      </p:sp>
    </p:spTree>
    <p:extLst>
      <p:ext uri="{BB962C8B-B14F-4D97-AF65-F5344CB8AC3E}">
        <p14:creationId xmlns:p14="http://schemas.microsoft.com/office/powerpoint/2010/main" val="20638836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8AFB9C-497E-4283-9DE0-2FC14A3E6BE8}" type="slidenum">
              <a:rPr lang="en-GB" smtClean="0">
                <a:solidFill>
                  <a:prstClr val="black"/>
                </a:solidFill>
              </a:rPr>
              <a:pPr/>
              <a:t>13</a:t>
            </a:fld>
            <a:endParaRPr lang="en-GB" smtClean="0">
              <a:solidFill>
                <a:prstClr val="black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NZ" smtClean="0"/>
          </a:p>
        </p:txBody>
      </p:sp>
    </p:spTree>
    <p:extLst>
      <p:ext uri="{BB962C8B-B14F-4D97-AF65-F5344CB8AC3E}">
        <p14:creationId xmlns:p14="http://schemas.microsoft.com/office/powerpoint/2010/main" val="39246177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8AFB9C-497E-4283-9DE0-2FC14A3E6BE8}" type="slidenum">
              <a:rPr lang="en-GB" smtClean="0">
                <a:solidFill>
                  <a:prstClr val="black"/>
                </a:solidFill>
              </a:rPr>
              <a:pPr/>
              <a:t>14</a:t>
            </a:fld>
            <a:endParaRPr lang="en-GB" smtClean="0">
              <a:solidFill>
                <a:prstClr val="black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NZ" smtClean="0"/>
          </a:p>
        </p:txBody>
      </p:sp>
    </p:spTree>
    <p:extLst>
      <p:ext uri="{BB962C8B-B14F-4D97-AF65-F5344CB8AC3E}">
        <p14:creationId xmlns:p14="http://schemas.microsoft.com/office/powerpoint/2010/main" val="33388022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8AFB9C-497E-4283-9DE0-2FC14A3E6BE8}" type="slidenum">
              <a:rPr lang="en-GB" smtClean="0">
                <a:solidFill>
                  <a:prstClr val="black"/>
                </a:solidFill>
              </a:rPr>
              <a:pPr/>
              <a:t>16</a:t>
            </a:fld>
            <a:endParaRPr lang="en-GB" smtClean="0">
              <a:solidFill>
                <a:prstClr val="black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NZ" smtClean="0"/>
          </a:p>
        </p:txBody>
      </p:sp>
    </p:spTree>
    <p:extLst>
      <p:ext uri="{BB962C8B-B14F-4D97-AF65-F5344CB8AC3E}">
        <p14:creationId xmlns:p14="http://schemas.microsoft.com/office/powerpoint/2010/main" val="14394312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8AFB9C-497E-4283-9DE0-2FC14A3E6BE8}" type="slidenum">
              <a:rPr lang="en-GB" smtClean="0">
                <a:solidFill>
                  <a:prstClr val="black"/>
                </a:solidFill>
              </a:rPr>
              <a:pPr/>
              <a:t>17</a:t>
            </a:fld>
            <a:endParaRPr lang="en-GB" smtClean="0">
              <a:solidFill>
                <a:prstClr val="black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NZ" smtClean="0"/>
          </a:p>
        </p:txBody>
      </p:sp>
    </p:spTree>
    <p:extLst>
      <p:ext uri="{BB962C8B-B14F-4D97-AF65-F5344CB8AC3E}">
        <p14:creationId xmlns:p14="http://schemas.microsoft.com/office/powerpoint/2010/main" val="3544358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8AFB9C-497E-4283-9DE0-2FC14A3E6BE8}" type="slidenum">
              <a:rPr lang="en-GB" smtClean="0">
                <a:solidFill>
                  <a:prstClr val="black"/>
                </a:solidFill>
              </a:rPr>
              <a:pPr/>
              <a:t>19</a:t>
            </a:fld>
            <a:endParaRPr lang="en-GB" smtClean="0">
              <a:solidFill>
                <a:prstClr val="black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NZ" smtClean="0"/>
          </a:p>
        </p:txBody>
      </p:sp>
    </p:spTree>
    <p:extLst>
      <p:ext uri="{BB962C8B-B14F-4D97-AF65-F5344CB8AC3E}">
        <p14:creationId xmlns:p14="http://schemas.microsoft.com/office/powerpoint/2010/main" val="10350901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8AFB9C-497E-4283-9DE0-2FC14A3E6BE8}" type="slidenum">
              <a:rPr lang="en-GB" smtClean="0">
                <a:solidFill>
                  <a:prstClr val="black"/>
                </a:solidFill>
              </a:rPr>
              <a:pPr/>
              <a:t>20</a:t>
            </a:fld>
            <a:endParaRPr lang="en-GB" smtClean="0">
              <a:solidFill>
                <a:prstClr val="black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NZ" smtClean="0"/>
          </a:p>
        </p:txBody>
      </p:sp>
    </p:spTree>
    <p:extLst>
      <p:ext uri="{BB962C8B-B14F-4D97-AF65-F5344CB8AC3E}">
        <p14:creationId xmlns:p14="http://schemas.microsoft.com/office/powerpoint/2010/main" val="234880094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8AFB9C-497E-4283-9DE0-2FC14A3E6BE8}" type="slidenum">
              <a:rPr lang="en-GB" smtClean="0">
                <a:solidFill>
                  <a:prstClr val="black"/>
                </a:solidFill>
              </a:rPr>
              <a:pPr/>
              <a:t>21</a:t>
            </a:fld>
            <a:endParaRPr lang="en-GB" smtClean="0">
              <a:solidFill>
                <a:prstClr val="black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NZ" smtClean="0"/>
          </a:p>
        </p:txBody>
      </p:sp>
    </p:spTree>
    <p:extLst>
      <p:ext uri="{BB962C8B-B14F-4D97-AF65-F5344CB8AC3E}">
        <p14:creationId xmlns:p14="http://schemas.microsoft.com/office/powerpoint/2010/main" val="207436295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8AFB9C-497E-4283-9DE0-2FC14A3E6BE8}" type="slidenum">
              <a:rPr lang="en-GB" smtClean="0">
                <a:solidFill>
                  <a:prstClr val="black"/>
                </a:solidFill>
              </a:rPr>
              <a:pPr/>
              <a:t>22</a:t>
            </a:fld>
            <a:endParaRPr lang="en-GB" smtClean="0">
              <a:solidFill>
                <a:prstClr val="black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NZ" smtClean="0"/>
          </a:p>
        </p:txBody>
      </p:sp>
    </p:spTree>
    <p:extLst>
      <p:ext uri="{BB962C8B-B14F-4D97-AF65-F5344CB8AC3E}">
        <p14:creationId xmlns:p14="http://schemas.microsoft.com/office/powerpoint/2010/main" val="329023631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8AFB9C-497E-4283-9DE0-2FC14A3E6BE8}" type="slidenum">
              <a:rPr lang="en-GB" smtClean="0">
                <a:solidFill>
                  <a:prstClr val="black"/>
                </a:solidFill>
              </a:rPr>
              <a:pPr/>
              <a:t>23</a:t>
            </a:fld>
            <a:endParaRPr lang="en-GB" smtClean="0">
              <a:solidFill>
                <a:prstClr val="black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NZ" smtClean="0"/>
          </a:p>
        </p:txBody>
      </p:sp>
    </p:spTree>
    <p:extLst>
      <p:ext uri="{BB962C8B-B14F-4D97-AF65-F5344CB8AC3E}">
        <p14:creationId xmlns:p14="http://schemas.microsoft.com/office/powerpoint/2010/main" val="3249949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8AFB9C-497E-4283-9DE0-2FC14A3E6BE8}" type="slidenum">
              <a:rPr lang="en-GB" smtClean="0">
                <a:solidFill>
                  <a:prstClr val="black"/>
                </a:solidFill>
              </a:rPr>
              <a:pPr/>
              <a:t>2</a:t>
            </a:fld>
            <a:endParaRPr lang="en-GB" smtClean="0">
              <a:solidFill>
                <a:prstClr val="black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NZ" smtClean="0"/>
          </a:p>
        </p:txBody>
      </p:sp>
    </p:spTree>
    <p:extLst>
      <p:ext uri="{BB962C8B-B14F-4D97-AF65-F5344CB8AC3E}">
        <p14:creationId xmlns:p14="http://schemas.microsoft.com/office/powerpoint/2010/main" val="92929377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8AFB9C-497E-4283-9DE0-2FC14A3E6BE8}" type="slidenum">
              <a:rPr lang="en-GB" smtClean="0">
                <a:solidFill>
                  <a:prstClr val="black"/>
                </a:solidFill>
              </a:rPr>
              <a:pPr/>
              <a:t>24</a:t>
            </a:fld>
            <a:endParaRPr lang="en-GB" smtClean="0">
              <a:solidFill>
                <a:prstClr val="black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NZ" smtClean="0"/>
          </a:p>
        </p:txBody>
      </p:sp>
    </p:spTree>
    <p:extLst>
      <p:ext uri="{BB962C8B-B14F-4D97-AF65-F5344CB8AC3E}">
        <p14:creationId xmlns:p14="http://schemas.microsoft.com/office/powerpoint/2010/main" val="121759906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8AFB9C-497E-4283-9DE0-2FC14A3E6BE8}" type="slidenum">
              <a:rPr lang="en-GB" smtClean="0">
                <a:solidFill>
                  <a:prstClr val="black"/>
                </a:solidFill>
              </a:rPr>
              <a:pPr/>
              <a:t>25</a:t>
            </a:fld>
            <a:endParaRPr lang="en-GB" smtClean="0">
              <a:solidFill>
                <a:prstClr val="black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NZ" smtClean="0"/>
          </a:p>
        </p:txBody>
      </p:sp>
    </p:spTree>
    <p:extLst>
      <p:ext uri="{BB962C8B-B14F-4D97-AF65-F5344CB8AC3E}">
        <p14:creationId xmlns:p14="http://schemas.microsoft.com/office/powerpoint/2010/main" val="380942209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8AFB9C-497E-4283-9DE0-2FC14A3E6BE8}" type="slidenum">
              <a:rPr lang="en-GB" smtClean="0">
                <a:solidFill>
                  <a:prstClr val="black"/>
                </a:solidFill>
              </a:rPr>
              <a:pPr/>
              <a:t>26</a:t>
            </a:fld>
            <a:endParaRPr lang="en-GB" smtClean="0">
              <a:solidFill>
                <a:prstClr val="black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NZ" smtClean="0"/>
          </a:p>
        </p:txBody>
      </p:sp>
    </p:spTree>
    <p:extLst>
      <p:ext uri="{BB962C8B-B14F-4D97-AF65-F5344CB8AC3E}">
        <p14:creationId xmlns:p14="http://schemas.microsoft.com/office/powerpoint/2010/main" val="377710440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8AFB9C-497E-4283-9DE0-2FC14A3E6BE8}" type="slidenum">
              <a:rPr lang="en-GB" smtClean="0">
                <a:solidFill>
                  <a:prstClr val="black"/>
                </a:solidFill>
              </a:rPr>
              <a:pPr/>
              <a:t>27</a:t>
            </a:fld>
            <a:endParaRPr lang="en-GB" smtClean="0">
              <a:solidFill>
                <a:prstClr val="black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NZ" smtClean="0"/>
          </a:p>
        </p:txBody>
      </p:sp>
    </p:spTree>
    <p:extLst>
      <p:ext uri="{BB962C8B-B14F-4D97-AF65-F5344CB8AC3E}">
        <p14:creationId xmlns:p14="http://schemas.microsoft.com/office/powerpoint/2010/main" val="7208672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8AFB9C-497E-4283-9DE0-2FC14A3E6BE8}" type="slidenum">
              <a:rPr lang="en-GB" smtClean="0">
                <a:solidFill>
                  <a:prstClr val="black"/>
                </a:solidFill>
              </a:rPr>
              <a:pPr/>
              <a:t>3</a:t>
            </a:fld>
            <a:endParaRPr lang="en-GB" smtClean="0">
              <a:solidFill>
                <a:prstClr val="black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NZ" smtClean="0"/>
          </a:p>
        </p:txBody>
      </p:sp>
    </p:spTree>
    <p:extLst>
      <p:ext uri="{BB962C8B-B14F-4D97-AF65-F5344CB8AC3E}">
        <p14:creationId xmlns:p14="http://schemas.microsoft.com/office/powerpoint/2010/main" val="41795090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8AFB9C-497E-4283-9DE0-2FC14A3E6BE8}" type="slidenum">
              <a:rPr lang="en-GB" smtClean="0">
                <a:solidFill>
                  <a:prstClr val="black"/>
                </a:solidFill>
              </a:rPr>
              <a:pPr/>
              <a:t>5</a:t>
            </a:fld>
            <a:endParaRPr lang="en-GB" smtClean="0">
              <a:solidFill>
                <a:prstClr val="black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NZ" smtClean="0"/>
          </a:p>
        </p:txBody>
      </p:sp>
    </p:spTree>
    <p:extLst>
      <p:ext uri="{BB962C8B-B14F-4D97-AF65-F5344CB8AC3E}">
        <p14:creationId xmlns:p14="http://schemas.microsoft.com/office/powerpoint/2010/main" val="3703036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8AFB9C-497E-4283-9DE0-2FC14A3E6BE8}" type="slidenum">
              <a:rPr lang="en-GB" smtClean="0">
                <a:solidFill>
                  <a:prstClr val="black"/>
                </a:solidFill>
              </a:rPr>
              <a:pPr/>
              <a:t>7</a:t>
            </a:fld>
            <a:endParaRPr lang="en-GB" smtClean="0">
              <a:solidFill>
                <a:prstClr val="black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NZ" smtClean="0"/>
          </a:p>
        </p:txBody>
      </p:sp>
    </p:spTree>
    <p:extLst>
      <p:ext uri="{BB962C8B-B14F-4D97-AF65-F5344CB8AC3E}">
        <p14:creationId xmlns:p14="http://schemas.microsoft.com/office/powerpoint/2010/main" val="8766935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8AFB9C-497E-4283-9DE0-2FC14A3E6BE8}" type="slidenum">
              <a:rPr lang="en-GB" smtClean="0">
                <a:solidFill>
                  <a:prstClr val="black"/>
                </a:solidFill>
              </a:rPr>
              <a:pPr/>
              <a:t>8</a:t>
            </a:fld>
            <a:endParaRPr lang="en-GB" smtClean="0">
              <a:solidFill>
                <a:prstClr val="black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NZ" smtClean="0"/>
          </a:p>
        </p:txBody>
      </p:sp>
    </p:spTree>
    <p:extLst>
      <p:ext uri="{BB962C8B-B14F-4D97-AF65-F5344CB8AC3E}">
        <p14:creationId xmlns:p14="http://schemas.microsoft.com/office/powerpoint/2010/main" val="8012983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8AFB9C-497E-4283-9DE0-2FC14A3E6BE8}" type="slidenum">
              <a:rPr lang="en-GB" smtClean="0">
                <a:solidFill>
                  <a:prstClr val="black"/>
                </a:solidFill>
              </a:rPr>
              <a:pPr/>
              <a:t>9</a:t>
            </a:fld>
            <a:endParaRPr lang="en-GB" smtClean="0">
              <a:solidFill>
                <a:prstClr val="black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NZ" smtClean="0"/>
          </a:p>
        </p:txBody>
      </p:sp>
    </p:spTree>
    <p:extLst>
      <p:ext uri="{BB962C8B-B14F-4D97-AF65-F5344CB8AC3E}">
        <p14:creationId xmlns:p14="http://schemas.microsoft.com/office/powerpoint/2010/main" val="10367076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8AFB9C-497E-4283-9DE0-2FC14A3E6BE8}" type="slidenum">
              <a:rPr lang="en-GB" smtClean="0">
                <a:solidFill>
                  <a:prstClr val="black"/>
                </a:solidFill>
              </a:rPr>
              <a:pPr/>
              <a:t>10</a:t>
            </a:fld>
            <a:endParaRPr lang="en-GB" smtClean="0">
              <a:solidFill>
                <a:prstClr val="black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NZ" smtClean="0"/>
          </a:p>
        </p:txBody>
      </p:sp>
    </p:spTree>
    <p:extLst>
      <p:ext uri="{BB962C8B-B14F-4D97-AF65-F5344CB8AC3E}">
        <p14:creationId xmlns:p14="http://schemas.microsoft.com/office/powerpoint/2010/main" val="18400191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8AFB9C-497E-4283-9DE0-2FC14A3E6BE8}" type="slidenum">
              <a:rPr lang="en-GB" smtClean="0">
                <a:solidFill>
                  <a:prstClr val="black"/>
                </a:solidFill>
              </a:rPr>
              <a:pPr/>
              <a:t>11</a:t>
            </a:fld>
            <a:endParaRPr lang="en-GB" smtClean="0">
              <a:solidFill>
                <a:prstClr val="black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NZ" smtClean="0"/>
          </a:p>
        </p:txBody>
      </p:sp>
    </p:spTree>
    <p:extLst>
      <p:ext uri="{BB962C8B-B14F-4D97-AF65-F5344CB8AC3E}">
        <p14:creationId xmlns:p14="http://schemas.microsoft.com/office/powerpoint/2010/main" val="1114180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8800" y="1524000"/>
            <a:ext cx="8280400" cy="519114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501063" y="6524625"/>
            <a:ext cx="633412" cy="3333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EABBDD9-7CC8-4445-9935-90C6D2DB9812}" type="slidenum">
              <a:rPr lang="en-GB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P_02_5_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5"/>
          <p:cNvSpPr>
            <a:spLocks noChangeArrowheads="1"/>
          </p:cNvSpPr>
          <p:nvPr/>
        </p:nvSpPr>
        <p:spPr bwMode="auto">
          <a:xfrm rot="16200000">
            <a:off x="-1203325" y="5283200"/>
            <a:ext cx="2743200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solidFill>
                  <a:srgbClr val="000000"/>
                </a:solidFill>
                <a:latin typeface="Times" pitchFamily="-112" charset="0"/>
              </a:rPr>
              <a:t>The University of Auckland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 rot="16200000">
            <a:off x="-450850" y="571500"/>
            <a:ext cx="1219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>
                <a:solidFill>
                  <a:srgbClr val="000000"/>
                </a:solidFill>
                <a:latin typeface="Times" pitchFamily="-112" charset="0"/>
              </a:rPr>
              <a:t>New Zealand</a:t>
            </a: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-6350" y="39433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0" y="39941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>
            <a:off x="368300" y="3943350"/>
            <a:ext cx="8775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>
            <a:off x="368300" y="3994150"/>
            <a:ext cx="8775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3048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0" y="13525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0" y="14033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368300" y="1349375"/>
            <a:ext cx="8775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>
            <a:off x="368300" y="1400175"/>
            <a:ext cx="8775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048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pic>
        <p:nvPicPr>
          <p:cNvPr id="17" name="Picture 21" descr="X:\Downloads\Compass Logo.jpg"/>
          <p:cNvPicPr>
            <a:picLocks noChangeAspect="1" noChangeArrowheads="1"/>
          </p:cNvPicPr>
          <p:nvPr userDrawn="1"/>
        </p:nvPicPr>
        <p:blipFill>
          <a:blip r:embed="rId3"/>
          <a:srcRect l="23625" t="24725" r="23456" b="22018"/>
          <a:stretch>
            <a:fillRect/>
          </a:stretch>
        </p:blipFill>
        <p:spPr bwMode="auto">
          <a:xfrm>
            <a:off x="6338888" y="1714500"/>
            <a:ext cx="2767012" cy="196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Line 17"/>
          <p:cNvSpPr>
            <a:spLocks noChangeShapeType="1"/>
          </p:cNvSpPr>
          <p:nvPr/>
        </p:nvSpPr>
        <p:spPr bwMode="auto">
          <a:xfrm>
            <a:off x="36195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69900" y="1600200"/>
            <a:ext cx="5473700" cy="1447800"/>
          </a:xfrm>
        </p:spPr>
        <p:txBody>
          <a:bodyPr/>
          <a:lstStyle>
            <a:lvl1pPr>
              <a:lnSpc>
                <a:spcPct val="85000"/>
              </a:lnSpc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68313" y="3048000"/>
            <a:ext cx="5480050" cy="381000"/>
          </a:xfrm>
        </p:spPr>
        <p:txBody>
          <a:bodyPr/>
          <a:lstStyle>
            <a:lvl1pPr marL="0" indent="0">
              <a:buFontTx/>
              <a:buNone/>
              <a:defRPr sz="2400"/>
            </a:lvl1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P_02_5_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5"/>
          <p:cNvSpPr>
            <a:spLocks noChangeArrowheads="1"/>
          </p:cNvSpPr>
          <p:nvPr/>
        </p:nvSpPr>
        <p:spPr bwMode="auto">
          <a:xfrm rot="16200000">
            <a:off x="-1203325" y="5283200"/>
            <a:ext cx="2743200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>
                <a:solidFill>
                  <a:srgbClr val="000000"/>
                </a:solidFill>
                <a:latin typeface="Times" pitchFamily="18" charset="0"/>
              </a:rPr>
              <a:t>The University of Auckland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 rot="16200000">
            <a:off x="-450850" y="571500"/>
            <a:ext cx="1219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>
                <a:solidFill>
                  <a:srgbClr val="000000"/>
                </a:solidFill>
                <a:latin typeface="Times" pitchFamily="18" charset="0"/>
              </a:rPr>
              <a:t>New Zealand</a:t>
            </a: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-6350" y="39433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NZ">
              <a:solidFill>
                <a:srgbClr val="000000"/>
              </a:solidFill>
            </a:endParaRP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0" y="39941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NZ">
              <a:solidFill>
                <a:srgbClr val="000000"/>
              </a:solidFill>
            </a:endParaRPr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>
            <a:off x="368300" y="3943350"/>
            <a:ext cx="8775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NZ">
              <a:solidFill>
                <a:srgbClr val="000000"/>
              </a:solidFill>
            </a:endParaRPr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>
            <a:off x="368300" y="3994150"/>
            <a:ext cx="8775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NZ">
              <a:solidFill>
                <a:srgbClr val="000000"/>
              </a:solidFill>
            </a:endParaRPr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3048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NZ">
              <a:solidFill>
                <a:srgbClr val="000000"/>
              </a:solidFill>
            </a:endParaRPr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0" y="13525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NZ">
              <a:solidFill>
                <a:srgbClr val="000000"/>
              </a:solidFill>
            </a:endParaRPr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0" y="14033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NZ">
              <a:solidFill>
                <a:srgbClr val="000000"/>
              </a:solidFill>
            </a:endParaRPr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368300" y="1349375"/>
            <a:ext cx="8775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NZ">
              <a:solidFill>
                <a:srgbClr val="000000"/>
              </a:solidFill>
            </a:endParaRPr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>
            <a:off x="368300" y="1400175"/>
            <a:ext cx="8775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NZ">
              <a:solidFill>
                <a:srgbClr val="000000"/>
              </a:solidFill>
            </a:endParaRPr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048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NZ">
              <a:solidFill>
                <a:srgbClr val="000000"/>
              </a:solidFill>
            </a:endParaRPr>
          </a:p>
        </p:txBody>
      </p:sp>
      <p:pic>
        <p:nvPicPr>
          <p:cNvPr id="17" name="Picture 21" descr="X:\Downloads\Compass Logo.jpg"/>
          <p:cNvPicPr>
            <a:picLocks noChangeAspect="1" noChangeArrowheads="1"/>
          </p:cNvPicPr>
          <p:nvPr userDrawn="1"/>
        </p:nvPicPr>
        <p:blipFill>
          <a:blip r:embed="rId3" cstate="print"/>
          <a:srcRect l="23625" t="24725" r="23456" b="22018"/>
          <a:stretch>
            <a:fillRect/>
          </a:stretch>
        </p:blipFill>
        <p:spPr bwMode="auto">
          <a:xfrm>
            <a:off x="6338888" y="1714500"/>
            <a:ext cx="2767012" cy="196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Line 17"/>
          <p:cNvSpPr>
            <a:spLocks noChangeShapeType="1"/>
          </p:cNvSpPr>
          <p:nvPr/>
        </p:nvSpPr>
        <p:spPr bwMode="auto">
          <a:xfrm>
            <a:off x="36195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NZ">
              <a:solidFill>
                <a:srgbClr val="000000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69900" y="1600200"/>
            <a:ext cx="5473700" cy="1447800"/>
          </a:xfrm>
        </p:spPr>
        <p:txBody>
          <a:bodyPr/>
          <a:lstStyle>
            <a:lvl1pPr>
              <a:lnSpc>
                <a:spcPct val="85000"/>
              </a:lnSpc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68313" y="3048000"/>
            <a:ext cx="5480050" cy="381000"/>
          </a:xfrm>
        </p:spPr>
        <p:txBody>
          <a:bodyPr/>
          <a:lstStyle>
            <a:lvl1pPr marL="0" indent="0">
              <a:buFontTx/>
              <a:buNone/>
              <a:defRPr sz="2400"/>
            </a:lvl1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915929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8800" y="1524000"/>
            <a:ext cx="8280400" cy="519114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501063" y="6524625"/>
            <a:ext cx="633412" cy="3333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77E331-507A-4B4D-8E40-8DF5FB0F3848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5265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8501063" y="6524625"/>
            <a:ext cx="633412" cy="3333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C2CE8B3-8F27-4B93-9106-79FCD5261462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779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01063" y="6524625"/>
            <a:ext cx="633412" cy="3333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B793582-7A87-4A49-AEF2-4B949AA26A20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8012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7.jpe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.jpe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6.xml"/><Relationship Id="rId9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41300"/>
            <a:ext cx="5486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58800" y="1524000"/>
            <a:ext cx="8280400" cy="519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61445" name="Rectangle 5"/>
          <p:cNvSpPr>
            <a:spLocks noChangeArrowheads="1"/>
          </p:cNvSpPr>
          <p:nvPr/>
        </p:nvSpPr>
        <p:spPr bwMode="auto">
          <a:xfrm rot="-5400000">
            <a:off x="-838200" y="5597525"/>
            <a:ext cx="2057400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>
                <a:solidFill>
                  <a:srgbClr val="000000"/>
                </a:solidFill>
                <a:latin typeface="Times" pitchFamily="-112" charset="0"/>
              </a:rPr>
              <a:t>The University of Auckland</a:t>
            </a:r>
          </a:p>
        </p:txBody>
      </p:sp>
      <p:sp>
        <p:nvSpPr>
          <p:cNvPr id="61446" name="Rectangle 6"/>
          <p:cNvSpPr>
            <a:spLocks noChangeArrowheads="1"/>
          </p:cNvSpPr>
          <p:nvPr/>
        </p:nvSpPr>
        <p:spPr bwMode="auto">
          <a:xfrm rot="-5400000">
            <a:off x="-485775" y="3721100"/>
            <a:ext cx="1371600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>
                <a:solidFill>
                  <a:srgbClr val="000000"/>
                </a:solidFill>
                <a:latin typeface="Times" pitchFamily="-112" charset="0"/>
              </a:rPr>
              <a:t>New Zealand</a:t>
            </a:r>
          </a:p>
        </p:txBody>
      </p:sp>
      <p:sp>
        <p:nvSpPr>
          <p:cNvPr id="61448" name="Line 8"/>
          <p:cNvSpPr>
            <a:spLocks noChangeShapeType="1"/>
          </p:cNvSpPr>
          <p:nvPr/>
        </p:nvSpPr>
        <p:spPr bwMode="auto">
          <a:xfrm>
            <a:off x="-6350" y="3041650"/>
            <a:ext cx="3079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1449" name="Line 9"/>
          <p:cNvSpPr>
            <a:spLocks noChangeShapeType="1"/>
          </p:cNvSpPr>
          <p:nvPr/>
        </p:nvSpPr>
        <p:spPr bwMode="auto">
          <a:xfrm>
            <a:off x="-3175" y="4641850"/>
            <a:ext cx="3079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1450" name="Line 10"/>
          <p:cNvSpPr>
            <a:spLocks noChangeShapeType="1"/>
          </p:cNvSpPr>
          <p:nvPr/>
        </p:nvSpPr>
        <p:spPr bwMode="auto">
          <a:xfrm>
            <a:off x="3048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1451" name="Line 11"/>
          <p:cNvSpPr>
            <a:spLocks noChangeShapeType="1"/>
          </p:cNvSpPr>
          <p:nvPr/>
        </p:nvSpPr>
        <p:spPr bwMode="auto">
          <a:xfrm>
            <a:off x="365125" y="-3175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1452" name="Line 12"/>
          <p:cNvSpPr>
            <a:spLocks noChangeShapeType="1"/>
          </p:cNvSpPr>
          <p:nvPr/>
        </p:nvSpPr>
        <p:spPr bwMode="auto">
          <a:xfrm>
            <a:off x="363538" y="1354138"/>
            <a:ext cx="8780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1453" name="Line 13"/>
          <p:cNvSpPr>
            <a:spLocks noChangeShapeType="1"/>
          </p:cNvSpPr>
          <p:nvPr/>
        </p:nvSpPr>
        <p:spPr bwMode="auto">
          <a:xfrm>
            <a:off x="363538" y="1295400"/>
            <a:ext cx="8780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1454" name="Line 14"/>
          <p:cNvSpPr>
            <a:spLocks noChangeShapeType="1"/>
          </p:cNvSpPr>
          <p:nvPr/>
        </p:nvSpPr>
        <p:spPr bwMode="auto">
          <a:xfrm>
            <a:off x="-4763" y="1349375"/>
            <a:ext cx="307976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1455" name="Rectangle 15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1456" name="Line 16"/>
          <p:cNvSpPr>
            <a:spLocks noChangeShapeType="1"/>
          </p:cNvSpPr>
          <p:nvPr/>
        </p:nvSpPr>
        <p:spPr bwMode="auto">
          <a:xfrm>
            <a:off x="-4763" y="1292225"/>
            <a:ext cx="307976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pic>
        <p:nvPicPr>
          <p:cNvPr id="1040" name="Picture 21" descr="X:\Downloads\Compass Logo.jpg"/>
          <p:cNvPicPr>
            <a:picLocks noChangeAspect="1" noChangeArrowheads="1"/>
          </p:cNvPicPr>
          <p:nvPr userDrawn="1"/>
        </p:nvPicPr>
        <p:blipFill>
          <a:blip r:embed="rId5" cstate="print"/>
          <a:srcRect l="23625" t="32481" r="23456" b="34557"/>
          <a:stretch>
            <a:fillRect/>
          </a:stretch>
        </p:blipFill>
        <p:spPr bwMode="auto">
          <a:xfrm>
            <a:off x="6454775" y="107950"/>
            <a:ext cx="2520950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 dt="0"/>
  <p:txStyles>
    <p:titleStyle>
      <a:lvl1pPr algn="l" rtl="0" eaLnBrk="0" fontAlgn="base" hangingPunct="0">
        <a:lnSpc>
          <a:spcPct val="82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2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ct val="82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ct val="82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ct val="82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lnSpc>
          <a:spcPct val="82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lnSpc>
          <a:spcPct val="82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lnSpc>
          <a:spcPct val="82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lnSpc>
          <a:spcPct val="82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75000"/>
        <a:buBlip>
          <a:blip r:embed="rId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75000"/>
        <a:buBlip>
          <a:blip r:embed="rId7"/>
        </a:buBlip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Times" pitchFamily="18" charset="0"/>
        <a:buChar char="•"/>
        <a:defRPr sz="2000">
          <a:solidFill>
            <a:schemeClr val="tx2"/>
          </a:solidFill>
          <a:latin typeface="+mn-lt"/>
          <a:cs typeface="+mn-cs"/>
        </a:defRPr>
      </a:lvl3pPr>
      <a:lvl4pPr marL="15621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500">
          <a:solidFill>
            <a:schemeClr val="tx2"/>
          </a:solidFill>
          <a:latin typeface="+mn-lt"/>
          <a:cs typeface="+mn-cs"/>
        </a:defRPr>
      </a:lvl4pPr>
      <a:lvl5pPr marL="1981200" indent="-228600" algn="l" rtl="0" eaLnBrk="0" fontAlgn="base" hangingPunct="0">
        <a:spcBef>
          <a:spcPct val="20000"/>
        </a:spcBef>
        <a:spcAft>
          <a:spcPct val="0"/>
        </a:spcAft>
        <a:buChar char="»"/>
        <a:defRPr sz="1500">
          <a:solidFill>
            <a:schemeClr val="tx2"/>
          </a:solidFill>
          <a:latin typeface="+mn-lt"/>
          <a:cs typeface="+mn-cs"/>
        </a:defRPr>
      </a:lvl5pPr>
      <a:lvl6pPr marL="2438400" indent="-22860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2"/>
          </a:solidFill>
          <a:latin typeface="+mn-lt"/>
          <a:cs typeface="+mn-cs"/>
        </a:defRPr>
      </a:lvl6pPr>
      <a:lvl7pPr marL="2895600" indent="-22860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2"/>
          </a:solidFill>
          <a:latin typeface="+mn-lt"/>
          <a:cs typeface="+mn-cs"/>
        </a:defRPr>
      </a:lvl7pPr>
      <a:lvl8pPr marL="3352800" indent="-22860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2"/>
          </a:solidFill>
          <a:latin typeface="+mn-lt"/>
          <a:cs typeface="+mn-cs"/>
        </a:defRPr>
      </a:lvl8pPr>
      <a:lvl9pPr marL="3810000" indent="-22860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2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41300"/>
            <a:ext cx="5486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58800" y="1524000"/>
            <a:ext cx="8280400" cy="519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 rot="-5400000">
            <a:off x="-838200" y="5597525"/>
            <a:ext cx="2057400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>
                <a:solidFill>
                  <a:srgbClr val="000000"/>
                </a:solidFill>
                <a:latin typeface="Times" pitchFamily="18" charset="0"/>
              </a:rPr>
              <a:t>The University of Auckland</a:t>
            </a: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 rot="-5400000">
            <a:off x="-485775" y="3721100"/>
            <a:ext cx="1371600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>
                <a:solidFill>
                  <a:srgbClr val="000000"/>
                </a:solidFill>
                <a:latin typeface="Times" pitchFamily="18" charset="0"/>
              </a:rPr>
              <a:t>New Zealand</a:t>
            </a: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-6350" y="3041650"/>
            <a:ext cx="3079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NZ">
              <a:solidFill>
                <a:srgbClr val="000000"/>
              </a:solidFill>
            </a:endParaRPr>
          </a:p>
        </p:txBody>
      </p:sp>
      <p:sp>
        <p:nvSpPr>
          <p:cNvPr id="1032" name="Line 9"/>
          <p:cNvSpPr>
            <a:spLocks noChangeShapeType="1"/>
          </p:cNvSpPr>
          <p:nvPr/>
        </p:nvSpPr>
        <p:spPr bwMode="auto">
          <a:xfrm>
            <a:off x="-3175" y="4641850"/>
            <a:ext cx="3079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NZ">
              <a:solidFill>
                <a:srgbClr val="000000"/>
              </a:solidFill>
            </a:endParaRP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3048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NZ">
              <a:solidFill>
                <a:srgbClr val="000000"/>
              </a:solidFill>
            </a:endParaRPr>
          </a:p>
        </p:txBody>
      </p:sp>
      <p:sp>
        <p:nvSpPr>
          <p:cNvPr id="1034" name="Line 11"/>
          <p:cNvSpPr>
            <a:spLocks noChangeShapeType="1"/>
          </p:cNvSpPr>
          <p:nvPr/>
        </p:nvSpPr>
        <p:spPr bwMode="auto">
          <a:xfrm>
            <a:off x="365125" y="-3175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NZ">
              <a:solidFill>
                <a:srgbClr val="000000"/>
              </a:solidFill>
            </a:endParaRPr>
          </a:p>
        </p:txBody>
      </p:sp>
      <p:sp>
        <p:nvSpPr>
          <p:cNvPr id="1035" name="Line 12"/>
          <p:cNvSpPr>
            <a:spLocks noChangeShapeType="1"/>
          </p:cNvSpPr>
          <p:nvPr/>
        </p:nvSpPr>
        <p:spPr bwMode="auto">
          <a:xfrm>
            <a:off x="363538" y="1354138"/>
            <a:ext cx="8780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NZ">
              <a:solidFill>
                <a:srgbClr val="000000"/>
              </a:solidFill>
            </a:endParaRPr>
          </a:p>
        </p:txBody>
      </p:sp>
      <p:sp>
        <p:nvSpPr>
          <p:cNvPr id="1036" name="Line 13"/>
          <p:cNvSpPr>
            <a:spLocks noChangeShapeType="1"/>
          </p:cNvSpPr>
          <p:nvPr/>
        </p:nvSpPr>
        <p:spPr bwMode="auto">
          <a:xfrm>
            <a:off x="363538" y="1295400"/>
            <a:ext cx="8780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NZ">
              <a:solidFill>
                <a:srgbClr val="000000"/>
              </a:solidFill>
            </a:endParaRPr>
          </a:p>
        </p:txBody>
      </p:sp>
      <p:sp>
        <p:nvSpPr>
          <p:cNvPr id="1037" name="Line 14"/>
          <p:cNvSpPr>
            <a:spLocks noChangeShapeType="1"/>
          </p:cNvSpPr>
          <p:nvPr/>
        </p:nvSpPr>
        <p:spPr bwMode="auto">
          <a:xfrm>
            <a:off x="-4763" y="1349375"/>
            <a:ext cx="307976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NZ">
              <a:solidFill>
                <a:srgbClr val="000000"/>
              </a:solidFill>
            </a:endParaRPr>
          </a:p>
        </p:txBody>
      </p:sp>
      <p:sp>
        <p:nvSpPr>
          <p:cNvPr id="1038" name="Rectangle 15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9" name="Line 16"/>
          <p:cNvSpPr>
            <a:spLocks noChangeShapeType="1"/>
          </p:cNvSpPr>
          <p:nvPr/>
        </p:nvSpPr>
        <p:spPr bwMode="auto">
          <a:xfrm>
            <a:off x="-4763" y="1292225"/>
            <a:ext cx="307976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NZ">
              <a:solidFill>
                <a:srgbClr val="000000"/>
              </a:solidFill>
            </a:endParaRPr>
          </a:p>
        </p:txBody>
      </p:sp>
      <p:pic>
        <p:nvPicPr>
          <p:cNvPr id="1040" name="Picture 21" descr="X:\Downloads\Compass Logo.jpg"/>
          <p:cNvPicPr>
            <a:picLocks noChangeAspect="1" noChangeArrowheads="1"/>
          </p:cNvPicPr>
          <p:nvPr userDrawn="1"/>
        </p:nvPicPr>
        <p:blipFill>
          <a:blip r:embed="rId7" cstate="print"/>
          <a:srcRect l="23625" t="32481" r="23456" b="34557"/>
          <a:stretch>
            <a:fillRect/>
          </a:stretch>
        </p:blipFill>
        <p:spPr bwMode="auto">
          <a:xfrm>
            <a:off x="6454775" y="107950"/>
            <a:ext cx="2520950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29873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</p:sldLayoutIdLst>
  <p:hf hdr="0" ftr="0" dt="0"/>
  <p:txStyles>
    <p:titleStyle>
      <a:lvl1pPr algn="l" rtl="0" eaLnBrk="0" fontAlgn="base" hangingPunct="0">
        <a:lnSpc>
          <a:spcPct val="82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2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ct val="82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ct val="82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ct val="82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lnSpc>
          <a:spcPct val="82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lnSpc>
          <a:spcPct val="82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lnSpc>
          <a:spcPct val="82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lnSpc>
          <a:spcPct val="82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75000"/>
        <a:buBlip>
          <a:blip r:embed="rId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75000"/>
        <a:buBlip>
          <a:blip r:embed="rId9"/>
        </a:buBlip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Times" pitchFamily="18" charset="0"/>
        <a:buChar char="•"/>
        <a:defRPr sz="2000">
          <a:solidFill>
            <a:schemeClr val="tx2"/>
          </a:solidFill>
          <a:latin typeface="+mn-lt"/>
          <a:cs typeface="+mn-cs"/>
        </a:defRPr>
      </a:lvl3pPr>
      <a:lvl4pPr marL="15621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500">
          <a:solidFill>
            <a:schemeClr val="tx2"/>
          </a:solidFill>
          <a:latin typeface="+mn-lt"/>
          <a:cs typeface="+mn-cs"/>
        </a:defRPr>
      </a:lvl4pPr>
      <a:lvl5pPr marL="1981200" indent="-228600" algn="l" rtl="0" eaLnBrk="0" fontAlgn="base" hangingPunct="0">
        <a:spcBef>
          <a:spcPct val="20000"/>
        </a:spcBef>
        <a:spcAft>
          <a:spcPct val="0"/>
        </a:spcAft>
        <a:buChar char="»"/>
        <a:defRPr sz="1500">
          <a:solidFill>
            <a:schemeClr val="tx2"/>
          </a:solidFill>
          <a:latin typeface="+mn-lt"/>
          <a:cs typeface="+mn-cs"/>
        </a:defRPr>
      </a:lvl5pPr>
      <a:lvl6pPr marL="2438400" indent="-22860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2"/>
          </a:solidFill>
          <a:latin typeface="+mn-lt"/>
          <a:cs typeface="+mn-cs"/>
        </a:defRPr>
      </a:lvl6pPr>
      <a:lvl7pPr marL="2895600" indent="-22860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2"/>
          </a:solidFill>
          <a:latin typeface="+mn-lt"/>
          <a:cs typeface="+mn-cs"/>
        </a:defRPr>
      </a:lvl7pPr>
      <a:lvl8pPr marL="3352800" indent="-22860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2"/>
          </a:solidFill>
          <a:latin typeface="+mn-lt"/>
          <a:cs typeface="+mn-cs"/>
        </a:defRPr>
      </a:lvl8pPr>
      <a:lvl9pPr marL="3810000" indent="-22860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2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512" y="1628800"/>
            <a:ext cx="6192688" cy="2016224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en-US" sz="3400" dirty="0" smtClean="0"/>
              <a:t>Loneliness </a:t>
            </a:r>
            <a:br>
              <a:rPr lang="en-US" sz="3400" dirty="0" smtClean="0"/>
            </a:br>
            <a:r>
              <a:rPr lang="en-US" sz="3400" dirty="0" smtClean="0"/>
              <a:t>across the life course</a:t>
            </a:r>
            <a:br>
              <a:rPr lang="en-US" sz="3400" dirty="0" smtClean="0"/>
            </a:br>
            <a:r>
              <a:rPr lang="en-US" sz="3400" dirty="0" smtClean="0"/>
              <a:t/>
            </a:r>
            <a:br>
              <a:rPr lang="en-US" sz="3400" dirty="0" smtClean="0"/>
            </a:br>
            <a:r>
              <a:rPr lang="en-US" sz="3400" i="1" dirty="0" smtClean="0"/>
              <a:t>First steps</a:t>
            </a:r>
            <a:r>
              <a:rPr lang="en-NZ" sz="2800" dirty="0" smtClean="0"/>
              <a:t/>
            </a:r>
            <a:br>
              <a:rPr lang="en-NZ" sz="2800" dirty="0" smtClean="0"/>
            </a:br>
            <a:endParaRPr lang="en-US" sz="2600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552" y="4293096"/>
            <a:ext cx="8532441" cy="2520280"/>
          </a:xfrm>
        </p:spPr>
        <p:txBody>
          <a:bodyPr/>
          <a:lstStyle/>
          <a:p>
            <a:pPr eaLnBrk="1" hangingPunct="1"/>
            <a:r>
              <a:rPr lang="en-GB" dirty="0" smtClean="0"/>
              <a:t>COMPASS Colloquium</a:t>
            </a:r>
          </a:p>
          <a:p>
            <a:pPr eaLnBrk="1" hangingPunct="1"/>
            <a:r>
              <a:rPr lang="en-GB" dirty="0" smtClean="0"/>
              <a:t>Wellington</a:t>
            </a:r>
          </a:p>
          <a:p>
            <a:pPr eaLnBrk="1" hangingPunct="1"/>
            <a:r>
              <a:rPr lang="en-GB" dirty="0" smtClean="0"/>
              <a:t>10 August 2017</a:t>
            </a:r>
          </a:p>
          <a:p>
            <a:pPr>
              <a:lnSpc>
                <a:spcPct val="90000"/>
              </a:lnSpc>
            </a:pPr>
            <a:endParaRPr lang="en-GB" dirty="0" smtClean="0"/>
          </a:p>
          <a:p>
            <a:pPr>
              <a:lnSpc>
                <a:spcPct val="90000"/>
              </a:lnSpc>
            </a:pPr>
            <a:r>
              <a:rPr lang="en-NZ" dirty="0" smtClean="0"/>
              <a:t>Roy Lay-Yee </a:t>
            </a:r>
            <a:r>
              <a:rPr lang="en-NZ" dirty="0"/>
              <a:t>&amp;</a:t>
            </a:r>
            <a:r>
              <a:rPr lang="en-NZ" dirty="0" smtClean="0"/>
              <a:t> Colleagues (Barry Milne, Ngaire </a:t>
            </a:r>
            <a:r>
              <a:rPr lang="en-NZ" dirty="0" err="1" smtClean="0"/>
              <a:t>Kerse</a:t>
            </a:r>
            <a:r>
              <a:rPr lang="en-NZ" dirty="0"/>
              <a:t> </a:t>
            </a:r>
            <a:r>
              <a:rPr lang="en-NZ" dirty="0" smtClean="0"/>
              <a:t>et al.)</a:t>
            </a:r>
          </a:p>
          <a:p>
            <a:pPr>
              <a:lnSpc>
                <a:spcPct val="90000"/>
              </a:lnSpc>
            </a:pPr>
            <a:endParaRPr lang="en-NZ" dirty="0" smtClean="0"/>
          </a:p>
          <a:p>
            <a:pPr>
              <a:lnSpc>
                <a:spcPct val="90000"/>
              </a:lnSpc>
            </a:pPr>
            <a:endParaRPr lang="en-N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116632"/>
            <a:ext cx="5048200" cy="141277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NZ" b="1" dirty="0" smtClean="0"/>
              <a:t>The </a:t>
            </a:r>
            <a:r>
              <a:rPr lang="en-NZ" b="1" dirty="0"/>
              <a:t>Dunedin </a:t>
            </a:r>
            <a:r>
              <a:rPr lang="en-NZ" b="1" dirty="0" smtClean="0"/>
              <a:t>Study</a:t>
            </a:r>
            <a:r>
              <a:rPr lang="en-NZ" dirty="0" smtClean="0"/>
              <a:t>:</a:t>
            </a:r>
            <a:br>
              <a:rPr lang="en-NZ" dirty="0" smtClean="0"/>
            </a:br>
            <a:r>
              <a:rPr lang="en-NZ" dirty="0" smtClean="0"/>
              <a:t> Introduction</a:t>
            </a:r>
            <a:br>
              <a:rPr lang="en-NZ" dirty="0" smtClean="0"/>
            </a:br>
            <a:endParaRPr lang="en-NZ" dirty="0"/>
          </a:p>
        </p:txBody>
      </p:sp>
      <p:sp>
        <p:nvSpPr>
          <p:cNvPr id="4100" name="Rectangle 3"/>
          <p:cNvSpPr>
            <a:spLocks noGrp="1" noChangeArrowheads="1"/>
          </p:cNvSpPr>
          <p:nvPr>
            <p:ph idx="1"/>
          </p:nvPr>
        </p:nvSpPr>
        <p:spPr>
          <a:xfrm>
            <a:off x="611560" y="1484784"/>
            <a:ext cx="7920880" cy="4896544"/>
          </a:xfrm>
        </p:spPr>
        <p:txBody>
          <a:bodyPr/>
          <a:lstStyle/>
          <a:p>
            <a:r>
              <a:rPr lang="en-NZ" dirty="0"/>
              <a:t>O</a:t>
            </a:r>
            <a:r>
              <a:rPr lang="en-NZ" dirty="0" smtClean="0"/>
              <a:t>ngoing </a:t>
            </a:r>
            <a:r>
              <a:rPr lang="en-NZ" dirty="0"/>
              <a:t>longitudinal investigation of </a:t>
            </a:r>
            <a:r>
              <a:rPr lang="en-NZ" dirty="0" smtClean="0"/>
              <a:t>health </a:t>
            </a:r>
            <a:r>
              <a:rPr lang="en-NZ" dirty="0"/>
              <a:t>and behaviour of a complete birth cohort of consecutive births between April 1 1972 and March 31 1973 in </a:t>
            </a:r>
            <a:r>
              <a:rPr lang="en-NZ" dirty="0" smtClean="0"/>
              <a:t>Dunedin  (n=1037)</a:t>
            </a:r>
          </a:p>
          <a:p>
            <a:endParaRPr lang="en-NZ" dirty="0" smtClean="0"/>
          </a:p>
          <a:p>
            <a:r>
              <a:rPr lang="en-NZ" dirty="0" smtClean="0"/>
              <a:t>Half-day </a:t>
            </a:r>
            <a:r>
              <a:rPr lang="en-NZ" dirty="0"/>
              <a:t>long assessments </a:t>
            </a:r>
            <a:r>
              <a:rPr lang="en-NZ" dirty="0" smtClean="0"/>
              <a:t>conducted </a:t>
            </a:r>
            <a:r>
              <a:rPr lang="en-NZ" dirty="0"/>
              <a:t>at ages </a:t>
            </a:r>
            <a:r>
              <a:rPr lang="en-NZ" dirty="0" smtClean="0"/>
              <a:t>3, 5, 7, </a:t>
            </a:r>
            <a:r>
              <a:rPr lang="en-NZ" dirty="0"/>
              <a:t>9 </a:t>
            </a:r>
            <a:r>
              <a:rPr lang="en-NZ" dirty="0" smtClean="0"/>
              <a:t>&amp; 11</a:t>
            </a:r>
          </a:p>
          <a:p>
            <a:pPr marL="0" indent="0">
              <a:buNone/>
            </a:pPr>
            <a:endParaRPr lang="en-NZ" dirty="0" smtClean="0"/>
          </a:p>
          <a:p>
            <a:r>
              <a:rPr lang="en-NZ" dirty="0" smtClean="0"/>
              <a:t>Day-long </a:t>
            </a:r>
            <a:r>
              <a:rPr lang="en-NZ" dirty="0"/>
              <a:t>assessments </a:t>
            </a:r>
            <a:r>
              <a:rPr lang="en-NZ" dirty="0" smtClean="0"/>
              <a:t>conducted </a:t>
            </a:r>
            <a:r>
              <a:rPr lang="en-NZ" dirty="0"/>
              <a:t>at ages </a:t>
            </a:r>
            <a:r>
              <a:rPr lang="en-NZ" dirty="0" smtClean="0"/>
              <a:t>13, 15, 18, 21, 26, 32 &amp; 38</a:t>
            </a:r>
            <a:endParaRPr lang="en-NZ" dirty="0"/>
          </a:p>
          <a:p>
            <a:pPr lvl="0"/>
            <a:endParaRPr lang="en-NZ" sz="2400" dirty="0" smtClean="0">
              <a:solidFill>
                <a:srgbClr val="000000"/>
              </a:solidFill>
            </a:endParaRPr>
          </a:p>
          <a:p>
            <a:pPr>
              <a:buNone/>
            </a:pPr>
            <a:endParaRPr lang="en-GB" dirty="0" smtClean="0"/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8714184" y="6364224"/>
            <a:ext cx="429816" cy="457200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C8423855-8FE9-4031-9B0B-75EFE9B8FEB8}" type="slidenum">
              <a:rPr lang="en-GB" sz="1400" smtClean="0">
                <a:solidFill>
                  <a:srgbClr val="000000"/>
                </a:solidFill>
                <a:latin typeface="Times New Roman" pitchFamily="18" charset="0"/>
              </a:rPr>
              <a:pPr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GB" sz="1400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7856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0"/>
            <a:ext cx="5048200" cy="141277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NZ" dirty="0" smtClean="0"/>
              <a:t>The </a:t>
            </a:r>
            <a:r>
              <a:rPr lang="en-NZ" dirty="0"/>
              <a:t>Dunedin </a:t>
            </a:r>
            <a:r>
              <a:rPr lang="en-NZ" dirty="0" smtClean="0"/>
              <a:t>Study:</a:t>
            </a:r>
            <a:br>
              <a:rPr lang="en-NZ" dirty="0" smtClean="0"/>
            </a:br>
            <a:r>
              <a:rPr lang="en-NZ" dirty="0" smtClean="0"/>
              <a:t> Loneliness measures</a:t>
            </a:r>
            <a:br>
              <a:rPr lang="en-NZ" dirty="0" smtClean="0"/>
            </a:br>
            <a:endParaRPr lang="en-NZ" dirty="0"/>
          </a:p>
        </p:txBody>
      </p:sp>
      <p:sp>
        <p:nvSpPr>
          <p:cNvPr id="4100" name="Rectangle 3"/>
          <p:cNvSpPr>
            <a:spLocks noGrp="1" noChangeArrowheads="1"/>
          </p:cNvSpPr>
          <p:nvPr>
            <p:ph idx="1"/>
          </p:nvPr>
        </p:nvSpPr>
        <p:spPr>
          <a:xfrm>
            <a:off x="386571" y="1484784"/>
            <a:ext cx="8748464" cy="5256584"/>
          </a:xfrm>
        </p:spPr>
        <p:txBody>
          <a:bodyPr/>
          <a:lstStyle/>
          <a:p>
            <a:pPr lvl="0"/>
            <a:r>
              <a:rPr lang="en-NZ" sz="2400" dirty="0" smtClean="0">
                <a:solidFill>
                  <a:srgbClr val="000000"/>
                </a:solidFill>
              </a:rPr>
              <a:t>Loneliness</a:t>
            </a:r>
            <a:r>
              <a:rPr lang="en-US" sz="2400" dirty="0" smtClean="0"/>
              <a:t> has been assessed in childhood: a collection of measures from ages 5 to 11, and again at every assessment since age 21 </a:t>
            </a:r>
            <a:endParaRPr lang="en-US" sz="800" dirty="0" smtClean="0"/>
          </a:p>
          <a:p>
            <a:pPr lvl="0"/>
            <a:r>
              <a:rPr lang="en-US" sz="2400" dirty="0"/>
              <a:t>M</a:t>
            </a:r>
            <a:r>
              <a:rPr lang="en-US" sz="2400" dirty="0" smtClean="0"/>
              <a:t>ost recent assessment at age 38 used the UCLA loneliness scale </a:t>
            </a:r>
            <a:endParaRPr lang="en-US" sz="800" dirty="0" smtClean="0"/>
          </a:p>
          <a:p>
            <a:pPr lvl="0"/>
            <a:r>
              <a:rPr lang="en-US" sz="2400" dirty="0"/>
              <a:t>N</a:t>
            </a:r>
            <a:r>
              <a:rPr lang="en-US" sz="2400" dirty="0" smtClean="0"/>
              <a:t>ext assessment phase, at age 45 (in 2017-18) will include UCLA loneliness scale and items on social support</a:t>
            </a:r>
            <a:endParaRPr lang="en-US" sz="800" dirty="0" smtClean="0"/>
          </a:p>
          <a:p>
            <a:r>
              <a:rPr lang="en-NZ" sz="2400" dirty="0" smtClean="0"/>
              <a:t>UCLA Loneliness Scale (UCLA-LS-3, Russell, 1996) is most </a:t>
            </a:r>
            <a:r>
              <a:rPr lang="en-NZ" sz="2400" dirty="0"/>
              <a:t>widely used self-report </a:t>
            </a:r>
            <a:r>
              <a:rPr lang="en-NZ" sz="2400" dirty="0" smtClean="0"/>
              <a:t>measure </a:t>
            </a:r>
            <a:r>
              <a:rPr lang="en-NZ" sz="2400" dirty="0"/>
              <a:t>of </a:t>
            </a:r>
            <a:r>
              <a:rPr lang="en-NZ" sz="2400" dirty="0" smtClean="0"/>
              <a:t>loneliness: </a:t>
            </a:r>
          </a:p>
          <a:p>
            <a:pPr lvl="1"/>
            <a:r>
              <a:rPr lang="en-NZ" sz="2150" dirty="0" smtClean="0"/>
              <a:t>20 items rated as </a:t>
            </a:r>
            <a:r>
              <a:rPr lang="en-NZ" sz="2150" b="1" dirty="0" smtClean="0"/>
              <a:t>1</a:t>
            </a:r>
            <a:r>
              <a:rPr lang="en-NZ" sz="2150" dirty="0" smtClean="0"/>
              <a:t>=Never, </a:t>
            </a:r>
            <a:r>
              <a:rPr lang="en-NZ" sz="2150" b="1" dirty="0" smtClean="0"/>
              <a:t>2</a:t>
            </a:r>
            <a:r>
              <a:rPr lang="en-NZ" sz="2150" dirty="0" smtClean="0"/>
              <a:t>=Rarely, </a:t>
            </a:r>
            <a:r>
              <a:rPr lang="en-NZ" sz="2150" b="1" dirty="0" smtClean="0"/>
              <a:t>3</a:t>
            </a:r>
            <a:r>
              <a:rPr lang="en-NZ" sz="2150" dirty="0" smtClean="0"/>
              <a:t>=Sometimes, </a:t>
            </a:r>
            <a:r>
              <a:rPr lang="en-NZ" sz="2150" b="1" dirty="0" smtClean="0"/>
              <a:t>4</a:t>
            </a:r>
            <a:r>
              <a:rPr lang="en-NZ" sz="2150" dirty="0" smtClean="0"/>
              <a:t>=Always </a:t>
            </a:r>
          </a:p>
          <a:p>
            <a:pPr lvl="1"/>
            <a:r>
              <a:rPr lang="en-NZ" sz="2150" dirty="0"/>
              <a:t>S</a:t>
            </a:r>
            <a:r>
              <a:rPr lang="en-NZ" sz="2150" dirty="0" smtClean="0"/>
              <a:t>core calculated </a:t>
            </a:r>
            <a:r>
              <a:rPr lang="en-NZ" sz="2150" dirty="0"/>
              <a:t>by summing </a:t>
            </a:r>
            <a:r>
              <a:rPr lang="en-NZ" sz="2150" dirty="0" smtClean="0"/>
              <a:t>responses </a:t>
            </a:r>
            <a:r>
              <a:rPr lang="en-NZ" sz="2150" dirty="0"/>
              <a:t>to each </a:t>
            </a:r>
            <a:r>
              <a:rPr lang="en-NZ" sz="2150" dirty="0" smtClean="0"/>
              <a:t>item</a:t>
            </a:r>
          </a:p>
          <a:p>
            <a:pPr lvl="1"/>
            <a:r>
              <a:rPr lang="en-NZ" sz="2150" dirty="0" smtClean="0"/>
              <a:t>Higher </a:t>
            </a:r>
            <a:r>
              <a:rPr lang="en-NZ" sz="2150" dirty="0"/>
              <a:t>scores indicate higher level of </a:t>
            </a:r>
            <a:r>
              <a:rPr lang="en-NZ" sz="2150" dirty="0" smtClean="0"/>
              <a:t>loneliness</a:t>
            </a:r>
            <a:endParaRPr lang="en-NZ" sz="2150" dirty="0"/>
          </a:p>
          <a:p>
            <a:pPr marL="0" indent="0">
              <a:buNone/>
            </a:pPr>
            <a:endParaRPr lang="en-NZ" sz="2400" dirty="0"/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8714184" y="6364224"/>
            <a:ext cx="429816" cy="457200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C8423855-8FE9-4031-9B0B-75EFE9B8FEB8}" type="slidenum">
              <a:rPr lang="en-GB" sz="1400" smtClean="0">
                <a:solidFill>
                  <a:srgbClr val="000000"/>
                </a:solidFill>
                <a:latin typeface="Times New Roman" pitchFamily="18" charset="0"/>
              </a:rPr>
              <a:pPr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GB" sz="1400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8832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0"/>
            <a:ext cx="5832648" cy="141277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 smtClean="0"/>
              <a:t>Four questions from </a:t>
            </a:r>
            <a:br>
              <a:rPr lang="en-US" dirty="0" smtClean="0"/>
            </a:br>
            <a:r>
              <a:rPr lang="en-US" dirty="0" smtClean="0"/>
              <a:t>UCLA-LS-3, +1</a:t>
            </a:r>
            <a:br>
              <a:rPr lang="en-US" dirty="0" smtClean="0"/>
            </a:br>
            <a:r>
              <a:rPr lang="en-NZ" dirty="0"/>
              <a:t/>
            </a:r>
            <a:br>
              <a:rPr lang="en-NZ" dirty="0"/>
            </a:br>
            <a:r>
              <a:rPr lang="en-NZ" dirty="0" smtClean="0"/>
              <a:t/>
            </a:r>
            <a:br>
              <a:rPr lang="en-NZ" dirty="0" smtClean="0"/>
            </a:br>
            <a:endParaRPr lang="en-NZ" dirty="0"/>
          </a:p>
        </p:txBody>
      </p:sp>
      <p:sp>
        <p:nvSpPr>
          <p:cNvPr id="4100" name="Rectangle 3"/>
          <p:cNvSpPr>
            <a:spLocks noGrp="1" noChangeArrowheads="1"/>
          </p:cNvSpPr>
          <p:nvPr>
            <p:ph idx="1"/>
          </p:nvPr>
        </p:nvSpPr>
        <p:spPr>
          <a:xfrm>
            <a:off x="359677" y="1772816"/>
            <a:ext cx="8784323" cy="4896544"/>
          </a:xfrm>
        </p:spPr>
        <p:txBody>
          <a:bodyPr numCol="1"/>
          <a:lstStyle/>
          <a:p>
            <a:r>
              <a:rPr lang="en-NZ" dirty="0" smtClean="0"/>
              <a:t>How </a:t>
            </a:r>
            <a:r>
              <a:rPr lang="en-NZ" dirty="0"/>
              <a:t>often do you feel that </a:t>
            </a:r>
            <a:r>
              <a:rPr lang="en-NZ" dirty="0" smtClean="0"/>
              <a:t>you </a:t>
            </a:r>
            <a:r>
              <a:rPr lang="en-NZ" dirty="0"/>
              <a:t>lack companionship? </a:t>
            </a:r>
          </a:p>
          <a:p>
            <a:pPr marL="0" indent="0">
              <a:buNone/>
            </a:pPr>
            <a:r>
              <a:rPr lang="en-NZ" sz="1000" dirty="0"/>
              <a:t> </a:t>
            </a:r>
          </a:p>
          <a:p>
            <a:r>
              <a:rPr lang="en-NZ" dirty="0" smtClean="0"/>
              <a:t>How </a:t>
            </a:r>
            <a:r>
              <a:rPr lang="en-NZ" dirty="0"/>
              <a:t>often do you feel left out? </a:t>
            </a:r>
          </a:p>
          <a:p>
            <a:pPr marL="0" indent="0">
              <a:buNone/>
            </a:pPr>
            <a:r>
              <a:rPr lang="en-NZ" sz="1000" dirty="0"/>
              <a:t> </a:t>
            </a:r>
          </a:p>
          <a:p>
            <a:r>
              <a:rPr lang="en-NZ" dirty="0" smtClean="0"/>
              <a:t>How </a:t>
            </a:r>
            <a:r>
              <a:rPr lang="en-NZ" dirty="0"/>
              <a:t>often do you feel isolated from others? </a:t>
            </a:r>
          </a:p>
          <a:p>
            <a:pPr marL="0" indent="0">
              <a:buNone/>
            </a:pPr>
            <a:r>
              <a:rPr lang="en-NZ" sz="1000" dirty="0"/>
              <a:t> </a:t>
            </a:r>
          </a:p>
          <a:p>
            <a:r>
              <a:rPr lang="en-NZ" dirty="0" smtClean="0"/>
              <a:t>How </a:t>
            </a:r>
            <a:r>
              <a:rPr lang="en-NZ" dirty="0"/>
              <a:t>often do you feel alone? </a:t>
            </a:r>
            <a:endParaRPr lang="en-NZ" dirty="0" smtClean="0"/>
          </a:p>
          <a:p>
            <a:pPr marL="0" indent="0">
              <a:buNone/>
            </a:pPr>
            <a:endParaRPr lang="en-NZ" dirty="0"/>
          </a:p>
          <a:p>
            <a:pPr marL="0" indent="0">
              <a:buNone/>
            </a:pPr>
            <a:r>
              <a:rPr lang="en-NZ" dirty="0"/>
              <a:t> 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NZ" dirty="0" smtClean="0"/>
              <a:t>How </a:t>
            </a:r>
            <a:r>
              <a:rPr lang="en-NZ" dirty="0"/>
              <a:t>often have you felt lonely in the past week? </a:t>
            </a:r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8714184" y="6364224"/>
            <a:ext cx="429816" cy="457200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C8423855-8FE9-4031-9B0B-75EFE9B8FEB8}" type="slidenum">
              <a:rPr lang="en-GB" sz="1400" smtClean="0">
                <a:solidFill>
                  <a:srgbClr val="000000"/>
                </a:solidFill>
                <a:latin typeface="Times New Roman" pitchFamily="18" charset="0"/>
              </a:rPr>
              <a:pPr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GB" sz="1400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55576" y="4581128"/>
            <a:ext cx="7412607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0" lvl="1"/>
            <a:r>
              <a:rPr lang="en-NZ" sz="2800" b="1" i="1" dirty="0"/>
              <a:t>1</a:t>
            </a:r>
            <a:r>
              <a:rPr lang="en-NZ" sz="2800" i="1" dirty="0"/>
              <a:t>=Never, </a:t>
            </a:r>
            <a:r>
              <a:rPr lang="en-NZ" sz="2800" b="1" i="1" dirty="0"/>
              <a:t>2</a:t>
            </a:r>
            <a:r>
              <a:rPr lang="en-NZ" sz="2800" i="1" dirty="0"/>
              <a:t>=Rarely, </a:t>
            </a:r>
            <a:r>
              <a:rPr lang="en-NZ" sz="2800" b="1" i="1" dirty="0"/>
              <a:t>3</a:t>
            </a:r>
            <a:r>
              <a:rPr lang="en-NZ" sz="2800" i="1" dirty="0"/>
              <a:t>=Sometimes, </a:t>
            </a:r>
            <a:r>
              <a:rPr lang="en-NZ" sz="2800" b="1" i="1" dirty="0"/>
              <a:t>4</a:t>
            </a:r>
            <a:r>
              <a:rPr lang="en-NZ" sz="2800" i="1" dirty="0"/>
              <a:t>=Always </a:t>
            </a:r>
          </a:p>
        </p:txBody>
      </p:sp>
    </p:spTree>
    <p:extLst>
      <p:ext uri="{BB962C8B-B14F-4D97-AF65-F5344CB8AC3E}">
        <p14:creationId xmlns:p14="http://schemas.microsoft.com/office/powerpoint/2010/main" val="2826863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-8003"/>
            <a:ext cx="5544616" cy="120475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NZ" dirty="0" smtClean="0"/>
              <a:t>The Dunedin Study: </a:t>
            </a:r>
            <a:br>
              <a:rPr lang="en-NZ" dirty="0" smtClean="0"/>
            </a:br>
            <a:r>
              <a:rPr lang="en-NZ" dirty="0" smtClean="0"/>
              <a:t>Risk factors</a:t>
            </a:r>
            <a:endParaRPr lang="en-NZ" dirty="0"/>
          </a:p>
        </p:txBody>
      </p:sp>
      <p:sp>
        <p:nvSpPr>
          <p:cNvPr id="4100" name="Rectangle 3"/>
          <p:cNvSpPr>
            <a:spLocks noGrp="1" noChangeArrowheads="1"/>
          </p:cNvSpPr>
          <p:nvPr>
            <p:ph idx="1"/>
          </p:nvPr>
        </p:nvSpPr>
        <p:spPr>
          <a:xfrm>
            <a:off x="359677" y="2708920"/>
            <a:ext cx="8748464" cy="3275647"/>
          </a:xfrm>
        </p:spPr>
        <p:txBody>
          <a:bodyPr/>
          <a:lstStyle/>
          <a:p>
            <a:pPr lvl="0"/>
            <a:endParaRPr lang="en-NZ" sz="2400" dirty="0" smtClean="0"/>
          </a:p>
          <a:p>
            <a:pPr>
              <a:buNone/>
            </a:pPr>
            <a:endParaRPr lang="en-GB" dirty="0" smtClean="0"/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8714184" y="6364224"/>
            <a:ext cx="429816" cy="457200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C8423855-8FE9-4031-9B0B-75EFE9B8FEB8}" type="slidenum">
              <a:rPr lang="en-GB" sz="1400" smtClean="0">
                <a:solidFill>
                  <a:srgbClr val="000000"/>
                </a:solidFill>
                <a:latin typeface="Times New Roman" pitchFamily="18" charset="0"/>
              </a:rPr>
              <a:pPr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GB" sz="1400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9552" y="1484784"/>
            <a:ext cx="8280920" cy="43273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eaLnBrk="0" fontAlgn="base" hangingPunct="0">
              <a:spcBef>
                <a:spcPct val="20000"/>
              </a:spcBef>
              <a:spcAft>
                <a:spcPts val="1200"/>
              </a:spcAft>
              <a:buSzPct val="75000"/>
              <a:buBlip>
                <a:blip r:embed="rId3"/>
              </a:buBlip>
            </a:pPr>
            <a:r>
              <a:rPr lang="en-US" sz="24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Birth and infant factors (</a:t>
            </a:r>
            <a:r>
              <a:rPr lang="en-US" sz="24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birthweight</a:t>
            </a:r>
            <a:r>
              <a:rPr lang="en-US" sz="24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breastfeeding, smoking in pregnancy, early [teen] parenting</a:t>
            </a:r>
            <a:endParaRPr lang="en-NZ" sz="2400" dirty="0">
              <a:latin typeface="Roman-WP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eaLnBrk="0" fontAlgn="base" hangingPunct="0">
              <a:spcBef>
                <a:spcPct val="20000"/>
              </a:spcBef>
              <a:spcAft>
                <a:spcPts val="1200"/>
              </a:spcAft>
              <a:buSzPct val="75000"/>
              <a:buBlip>
                <a:blip r:embed="rId3"/>
              </a:buBlip>
            </a:pPr>
            <a:r>
              <a:rPr lang="en-US" sz="24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Family 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factors (socio-economic status, </a:t>
            </a:r>
            <a:r>
              <a:rPr lang="en-US" sz="24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residence 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changes, family </a:t>
            </a:r>
            <a:r>
              <a:rPr lang="en-US" sz="24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functioning)</a:t>
            </a:r>
          </a:p>
          <a:p>
            <a:pPr marL="342900" lvl="0" indent="-342900" eaLnBrk="0" fontAlgn="base" hangingPunct="0">
              <a:spcBef>
                <a:spcPct val="20000"/>
              </a:spcBef>
              <a:spcAft>
                <a:spcPts val="1200"/>
              </a:spcAft>
              <a:buSzPct val="75000"/>
              <a:buBlip>
                <a:blip r:embed="rId3"/>
              </a:buBlip>
            </a:pPr>
            <a:r>
              <a:rPr lang="en-US" sz="24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Child 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psychosocial factors (maltreatment, self control, IQ, </a:t>
            </a:r>
            <a:r>
              <a:rPr lang="en-US" sz="24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literacy</a:t>
            </a:r>
          </a:p>
          <a:p>
            <a:pPr marL="342900" lvl="0" indent="-342900" eaLnBrk="0" fontAlgn="base" hangingPunct="0">
              <a:spcBef>
                <a:spcPct val="20000"/>
              </a:spcBef>
              <a:spcAft>
                <a:spcPts val="1200"/>
              </a:spcAft>
              <a:buSzPct val="75000"/>
              <a:buBlip>
                <a:blip r:embed="rId3"/>
              </a:buBlip>
            </a:pPr>
            <a:r>
              <a:rPr lang="en-US" sz="24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Child 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health factors (asthma, overweight, dental caries, chronic </a:t>
            </a:r>
            <a:r>
              <a:rPr lang="en-US" sz="24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illness)</a:t>
            </a:r>
          </a:p>
          <a:p>
            <a:pPr marL="342900" lvl="0" indent="-342900" eaLnBrk="0" fontAlgn="base" hangingPunct="0">
              <a:spcBef>
                <a:spcPct val="20000"/>
              </a:spcBef>
              <a:spcAft>
                <a:spcPts val="1200"/>
              </a:spcAft>
              <a:buSzPct val="75000"/>
              <a:buBlip>
                <a:blip r:embed="rId3"/>
              </a:buBlip>
            </a:pPr>
            <a:r>
              <a:rPr lang="en-US" sz="24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Child 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mental health </a:t>
            </a:r>
            <a:r>
              <a:rPr lang="en-US" sz="24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(problem </a:t>
            </a:r>
            <a:r>
              <a:rPr lang="en-US" sz="24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behaviours</a:t>
            </a:r>
            <a:r>
              <a:rPr lang="en-US" sz="24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NZ" sz="2400" dirty="0">
              <a:effectLst/>
              <a:latin typeface="Roman-WP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1633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-8003"/>
            <a:ext cx="5472608" cy="120475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NZ" dirty="0" smtClean="0"/>
              <a:t>The Dunedin Study: </a:t>
            </a:r>
            <a:br>
              <a:rPr lang="en-NZ" dirty="0" smtClean="0"/>
            </a:br>
            <a:r>
              <a:rPr lang="en-NZ" dirty="0" smtClean="0"/>
              <a:t>Consequences</a:t>
            </a:r>
            <a:endParaRPr lang="en-NZ" dirty="0"/>
          </a:p>
        </p:txBody>
      </p:sp>
      <p:sp>
        <p:nvSpPr>
          <p:cNvPr id="4100" name="Rectangle 3"/>
          <p:cNvSpPr>
            <a:spLocks noGrp="1" noChangeArrowheads="1"/>
          </p:cNvSpPr>
          <p:nvPr>
            <p:ph idx="1"/>
          </p:nvPr>
        </p:nvSpPr>
        <p:spPr>
          <a:xfrm>
            <a:off x="359677" y="2708920"/>
            <a:ext cx="8748464" cy="3275647"/>
          </a:xfrm>
        </p:spPr>
        <p:txBody>
          <a:bodyPr/>
          <a:lstStyle/>
          <a:p>
            <a:pPr lvl="0"/>
            <a:endParaRPr lang="en-NZ" sz="2400" dirty="0" smtClean="0"/>
          </a:p>
          <a:p>
            <a:pPr>
              <a:buNone/>
            </a:pPr>
            <a:endParaRPr lang="en-GB" dirty="0" smtClean="0"/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8714184" y="6364224"/>
            <a:ext cx="429816" cy="457200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C8423855-8FE9-4031-9B0B-75EFE9B8FEB8}" type="slidenum">
              <a:rPr lang="en-GB" sz="1400" smtClean="0">
                <a:solidFill>
                  <a:srgbClr val="000000"/>
                </a:solidFill>
                <a:latin typeface="Times New Roman" pitchFamily="18" charset="0"/>
              </a:rPr>
              <a:pPr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GB" sz="1400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9552" y="1556792"/>
            <a:ext cx="8424936" cy="43273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eaLnBrk="0" fontAlgn="base" hangingPunct="0">
              <a:spcBef>
                <a:spcPct val="20000"/>
              </a:spcBef>
              <a:spcAft>
                <a:spcPts val="1200"/>
              </a:spcAft>
              <a:buSzPct val="75000"/>
              <a:buBlip>
                <a:blip r:embed="rId3"/>
              </a:buBlip>
            </a:pPr>
            <a:r>
              <a:rPr lang="en-US" sz="24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Economics (education, occupational socio-economic status, time on benefit, income, wealth)</a:t>
            </a:r>
            <a:endParaRPr lang="en-NZ" sz="2400" dirty="0">
              <a:latin typeface="Roman-WP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eaLnBrk="0" fontAlgn="base" hangingPunct="0">
              <a:spcBef>
                <a:spcPct val="20000"/>
              </a:spcBef>
              <a:spcAft>
                <a:spcPts val="1200"/>
              </a:spcAft>
              <a:buSzPct val="75000"/>
              <a:buBlip>
                <a:blip r:embed="rId3"/>
              </a:buBlip>
            </a:pPr>
            <a:r>
              <a:rPr lang="en-US" sz="24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Mental 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health and substance abuse (adult mental health disorders, smoking, alcohol and drug abuse, health costs for mental health and substance abuse </a:t>
            </a:r>
            <a:r>
              <a:rPr lang="en-US" sz="24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treatment)</a:t>
            </a:r>
            <a:endParaRPr lang="en-NZ" sz="2400" dirty="0" smtClean="0">
              <a:latin typeface="Roman-WP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eaLnBrk="0" fontAlgn="base" hangingPunct="0">
              <a:spcBef>
                <a:spcPct val="20000"/>
              </a:spcBef>
              <a:spcAft>
                <a:spcPts val="1200"/>
              </a:spcAft>
              <a:buSzPct val="75000"/>
              <a:buBlip>
                <a:blip r:embed="rId3"/>
              </a:buBlip>
            </a:pPr>
            <a:r>
              <a:rPr lang="en-US" sz="24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Health 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(Obesity, cardiovascular risk factors, oral health, chronic conditions, costs for health </a:t>
            </a:r>
            <a:r>
              <a:rPr lang="en-US" sz="24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treatment)</a:t>
            </a:r>
            <a:endParaRPr lang="en-NZ" sz="2400" dirty="0" smtClean="0">
              <a:latin typeface="Roman-WP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eaLnBrk="0" fontAlgn="base" hangingPunct="0">
              <a:spcBef>
                <a:spcPct val="20000"/>
              </a:spcBef>
              <a:spcAft>
                <a:spcPts val="1200"/>
              </a:spcAft>
              <a:buSzPct val="75000"/>
              <a:buBlip>
                <a:blip r:embed="rId3"/>
              </a:buBlip>
            </a:pPr>
            <a:r>
              <a:rPr lang="en-US" sz="24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Cognition 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(IQ, neuropsychological </a:t>
            </a:r>
            <a:r>
              <a:rPr lang="en-US" sz="24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tests)</a:t>
            </a:r>
            <a:endParaRPr lang="en-NZ" sz="2400" dirty="0" smtClean="0">
              <a:latin typeface="Roman-WP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eaLnBrk="0" fontAlgn="base" hangingPunct="0">
              <a:spcBef>
                <a:spcPct val="20000"/>
              </a:spcBef>
              <a:spcAft>
                <a:spcPts val="1200"/>
              </a:spcAft>
              <a:buSzPct val="75000"/>
              <a:buBlip>
                <a:blip r:embed="rId3"/>
              </a:buBlip>
            </a:pPr>
            <a:r>
              <a:rPr lang="en-US" sz="24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Premature </a:t>
            </a:r>
            <a:r>
              <a:rPr lang="en-US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aging</a:t>
            </a:r>
            <a:endParaRPr lang="en-NZ" sz="2400" dirty="0">
              <a:effectLst/>
              <a:latin typeface="Roman-WP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4063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712968" cy="1340768"/>
          </a:xfrm>
          <a:solidFill>
            <a:srgbClr val="47A6D5"/>
          </a:solidFill>
        </p:spPr>
        <p:txBody>
          <a:bodyPr/>
          <a:lstStyle/>
          <a:p>
            <a:pPr eaLnBrk="1" hangingPunct="1"/>
            <a:r>
              <a:rPr lang="en-NZ" sz="2800" dirty="0" smtClean="0">
                <a:latin typeface="Times New Roman"/>
              </a:rPr>
              <a:t>Te </a:t>
            </a:r>
            <a:r>
              <a:rPr lang="en-NZ" sz="2800" dirty="0">
                <a:latin typeface="Times New Roman"/>
              </a:rPr>
              <a:t>Puāwaitanga o Ngā Tapuwae Kia Ora Tonu. </a:t>
            </a:r>
            <a:r>
              <a:rPr lang="en-NZ" sz="2800" dirty="0">
                <a:latin typeface="Times New Roman"/>
                <a:cs typeface="Times" pitchFamily="-107" charset="0"/>
              </a:rPr>
              <a:t>Life and Living in Advanced Age: a Cohort Study in New Zealand </a:t>
            </a:r>
            <a:r>
              <a:rPr lang="en-NZ" b="1" dirty="0" err="1" smtClean="0">
                <a:latin typeface="Times New Roman"/>
                <a:cs typeface="Times" pitchFamily="-107" charset="0"/>
              </a:rPr>
              <a:t>LiLACS</a:t>
            </a:r>
            <a:r>
              <a:rPr lang="en-NZ" b="1" dirty="0" smtClean="0">
                <a:latin typeface="Times New Roman"/>
                <a:cs typeface="Times" pitchFamily="-107" charset="0"/>
              </a:rPr>
              <a:t> NZ</a:t>
            </a:r>
            <a:r>
              <a:rPr lang="en-NZ" dirty="0" smtClean="0">
                <a:latin typeface="Times New Roman"/>
                <a:cs typeface="Times" pitchFamily="-107" charset="0"/>
              </a:rPr>
              <a:t>: Introduction</a:t>
            </a:r>
            <a:endParaRPr lang="en-NZ" dirty="0" smtClean="0">
              <a:latin typeface="Times New Roman"/>
            </a:endParaRPr>
          </a:p>
        </p:txBody>
      </p:sp>
      <p:sp>
        <p:nvSpPr>
          <p:cNvPr id="19458" name="Rectangle 4"/>
          <p:cNvSpPr>
            <a:spLocks noGrp="1"/>
          </p:cNvSpPr>
          <p:nvPr>
            <p:ph type="body" sz="half" idx="4294967295"/>
          </p:nvPr>
        </p:nvSpPr>
        <p:spPr>
          <a:xfrm>
            <a:off x="395536" y="1484784"/>
            <a:ext cx="8640960" cy="4525963"/>
          </a:xfrm>
        </p:spPr>
        <p:txBody>
          <a:bodyPr/>
          <a:lstStyle/>
          <a:p>
            <a:r>
              <a:rPr lang="en-NZ" sz="2600" dirty="0"/>
              <a:t>To learn </a:t>
            </a:r>
            <a:r>
              <a:rPr lang="en-NZ" sz="2600" dirty="0" smtClean="0"/>
              <a:t>about </a:t>
            </a:r>
            <a:r>
              <a:rPr lang="en-NZ" sz="2600" dirty="0"/>
              <a:t>issues </a:t>
            </a:r>
            <a:r>
              <a:rPr lang="en-NZ" sz="2600" dirty="0" smtClean="0"/>
              <a:t>related </a:t>
            </a:r>
            <a:r>
              <a:rPr lang="en-NZ" sz="2600" dirty="0"/>
              <a:t>to </a:t>
            </a:r>
            <a:r>
              <a:rPr lang="en-NZ" sz="2600" dirty="0" smtClean="0"/>
              <a:t>wellbeing in advanced age: cultural</a:t>
            </a:r>
            <a:r>
              <a:rPr lang="en-NZ" sz="2600" dirty="0"/>
              <a:t>, family, </a:t>
            </a:r>
            <a:r>
              <a:rPr lang="en-NZ" sz="2600" dirty="0" err="1"/>
              <a:t>whānau</a:t>
            </a:r>
            <a:r>
              <a:rPr lang="en-NZ" sz="2600" dirty="0"/>
              <a:t> and </a:t>
            </a:r>
            <a:r>
              <a:rPr lang="en-NZ" sz="2600" dirty="0" err="1" smtClean="0"/>
              <a:t>hapū</a:t>
            </a:r>
            <a:r>
              <a:rPr lang="en-NZ" sz="2600" dirty="0" smtClean="0"/>
              <a:t>, </a:t>
            </a:r>
            <a:r>
              <a:rPr lang="en-NZ" sz="2600" dirty="0"/>
              <a:t>environmental, social, and health </a:t>
            </a:r>
            <a:endParaRPr lang="en-US" sz="2600" dirty="0"/>
          </a:p>
          <a:p>
            <a:r>
              <a:rPr lang="en-US" sz="2600" dirty="0"/>
              <a:t>Bicultural cohort of older people starting in 2010 with 5 years of completed follow up (6 waves)</a:t>
            </a:r>
          </a:p>
          <a:p>
            <a:r>
              <a:rPr lang="en-US" sz="2600" dirty="0"/>
              <a:t>All Māori aged 80-90 &amp; non-Māori aged 85, living in Bay of Plenty &amp; Lakes DHB areas invited to participate </a:t>
            </a:r>
          </a:p>
          <a:p>
            <a:r>
              <a:rPr lang="en-US" sz="2600" dirty="0"/>
              <a:t>Wave 1 enrolled 937 people: 421 Māori &amp; 516 </a:t>
            </a:r>
            <a:r>
              <a:rPr lang="en-US" sz="2600" dirty="0" smtClean="0"/>
              <a:t>non-Māori</a:t>
            </a:r>
            <a:endParaRPr lang="en-US" sz="2600" dirty="0"/>
          </a:p>
          <a:p>
            <a:r>
              <a:rPr lang="en-NZ" sz="2600" dirty="0" smtClean="0"/>
              <a:t>Annual routine </a:t>
            </a:r>
            <a:r>
              <a:rPr lang="en-NZ" sz="2600" dirty="0"/>
              <a:t>assessments </a:t>
            </a:r>
            <a:r>
              <a:rPr lang="en-NZ" sz="2600" dirty="0" smtClean="0"/>
              <a:t>matching domains </a:t>
            </a:r>
            <a:r>
              <a:rPr lang="en-NZ" sz="2600" dirty="0"/>
              <a:t>of the Dunedin </a:t>
            </a:r>
            <a:r>
              <a:rPr lang="en-NZ" sz="2600" dirty="0" smtClean="0"/>
              <a:t>Study, plus questions focussed on situation of older people</a:t>
            </a:r>
            <a:endParaRPr lang="en-NZ" sz="2600" dirty="0"/>
          </a:p>
        </p:txBody>
      </p:sp>
      <p:sp>
        <p:nvSpPr>
          <p:cNvPr id="3" name="Rectangle 2"/>
          <p:cNvSpPr/>
          <p:nvPr/>
        </p:nvSpPr>
        <p:spPr>
          <a:xfrm>
            <a:off x="8734142" y="6453336"/>
            <a:ext cx="36420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N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endParaRPr lang="en-NZ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0863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260648"/>
            <a:ext cx="5048200" cy="899244"/>
          </a:xfrm>
        </p:spPr>
        <p:txBody>
          <a:bodyPr/>
          <a:lstStyle/>
          <a:p>
            <a:pPr lvl="0"/>
            <a:r>
              <a:rPr lang="en-NZ" dirty="0" err="1"/>
              <a:t>LiLACS</a:t>
            </a:r>
            <a:r>
              <a:rPr lang="en-NZ" dirty="0"/>
              <a:t> </a:t>
            </a:r>
            <a:r>
              <a:rPr lang="en-NZ" dirty="0" smtClean="0"/>
              <a:t>NZ:</a:t>
            </a:r>
            <a:br>
              <a:rPr lang="en-NZ" dirty="0" smtClean="0"/>
            </a:br>
            <a:r>
              <a:rPr lang="en-NZ" dirty="0" smtClean="0"/>
              <a:t>Loneliness measures</a:t>
            </a:r>
            <a:endParaRPr lang="en-GB" dirty="0"/>
          </a:p>
        </p:txBody>
      </p:sp>
      <p:sp>
        <p:nvSpPr>
          <p:cNvPr id="4100" name="Rectangle 3"/>
          <p:cNvSpPr>
            <a:spLocks noGrp="1" noChangeArrowheads="1"/>
          </p:cNvSpPr>
          <p:nvPr>
            <p:ph idx="1"/>
          </p:nvPr>
        </p:nvSpPr>
        <p:spPr>
          <a:xfrm>
            <a:off x="360040" y="1844824"/>
            <a:ext cx="8748464" cy="4715807"/>
          </a:xfrm>
        </p:spPr>
        <p:txBody>
          <a:bodyPr/>
          <a:lstStyle/>
          <a:p>
            <a:r>
              <a:rPr lang="en-NZ" dirty="0"/>
              <a:t>JA14. How much time do you spend by yourself? </a:t>
            </a:r>
            <a:r>
              <a:rPr lang="en-NZ" dirty="0" smtClean="0"/>
              <a:t>	Always / often / seldom / never </a:t>
            </a:r>
            <a:r>
              <a:rPr lang="en-NZ" dirty="0"/>
              <a:t>alone </a:t>
            </a:r>
            <a:endParaRPr lang="en-NZ" dirty="0" smtClean="0"/>
          </a:p>
          <a:p>
            <a:pPr marL="0" indent="0">
              <a:buNone/>
            </a:pPr>
            <a:r>
              <a:rPr lang="en-NZ" dirty="0"/>
              <a:t>	</a:t>
            </a:r>
            <a:r>
              <a:rPr lang="en-NZ" dirty="0" smtClean="0"/>
              <a:t>[</a:t>
            </a:r>
            <a:r>
              <a:rPr lang="en-NZ" b="1" dirty="0"/>
              <a:t>Social Isolation</a:t>
            </a:r>
            <a:r>
              <a:rPr lang="en-NZ" dirty="0" smtClean="0"/>
              <a:t>]</a:t>
            </a:r>
          </a:p>
          <a:p>
            <a:pPr marL="0" indent="0">
              <a:buNone/>
            </a:pPr>
            <a:endParaRPr lang="en-NZ" dirty="0"/>
          </a:p>
          <a:p>
            <a:r>
              <a:rPr lang="en-NZ" dirty="0"/>
              <a:t>   JA14a. Would you say that you: </a:t>
            </a:r>
            <a:endParaRPr lang="en-NZ" dirty="0" smtClean="0"/>
          </a:p>
          <a:p>
            <a:pPr marL="0" indent="0">
              <a:buNone/>
            </a:pPr>
            <a:r>
              <a:rPr lang="en-NZ" dirty="0"/>
              <a:t>	</a:t>
            </a:r>
            <a:r>
              <a:rPr lang="en-NZ" dirty="0" smtClean="0"/>
              <a:t>Always / often / sometimes / never </a:t>
            </a:r>
            <a:r>
              <a:rPr lang="en-NZ" dirty="0"/>
              <a:t>feel lonely </a:t>
            </a:r>
            <a:r>
              <a:rPr lang="en-NZ" dirty="0" smtClean="0"/>
              <a:t>	[</a:t>
            </a:r>
            <a:r>
              <a:rPr lang="en-NZ" b="1" dirty="0"/>
              <a:t>Loneliness</a:t>
            </a:r>
            <a:r>
              <a:rPr lang="en-NZ" dirty="0"/>
              <a:t>]</a:t>
            </a:r>
          </a:p>
          <a:p>
            <a:pPr>
              <a:buNone/>
            </a:pPr>
            <a:r>
              <a:rPr lang="en-GB" sz="2400" dirty="0" smtClean="0"/>
              <a:t>	</a:t>
            </a:r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8714184" y="6364224"/>
            <a:ext cx="429816" cy="457200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C8423855-8FE9-4031-9B0B-75EFE9B8FEB8}" type="slidenum">
              <a:rPr lang="en-GB" sz="1400" smtClean="0">
                <a:solidFill>
                  <a:srgbClr val="000000"/>
                </a:solidFill>
                <a:latin typeface="Times New Roman" pitchFamily="18" charset="0"/>
              </a:rPr>
              <a:pPr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GB" sz="1400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622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260648"/>
            <a:ext cx="5264224" cy="899244"/>
          </a:xfrm>
        </p:spPr>
        <p:txBody>
          <a:bodyPr/>
          <a:lstStyle/>
          <a:p>
            <a:pPr lvl="0"/>
            <a:r>
              <a:rPr lang="en-NZ" dirty="0" err="1"/>
              <a:t>LiLACS</a:t>
            </a:r>
            <a:r>
              <a:rPr lang="en-NZ" dirty="0"/>
              <a:t> </a:t>
            </a:r>
            <a:r>
              <a:rPr lang="en-NZ" dirty="0" smtClean="0"/>
              <a:t>NZ:</a:t>
            </a:r>
            <a:br>
              <a:rPr lang="en-NZ" dirty="0" smtClean="0"/>
            </a:br>
            <a:r>
              <a:rPr lang="en-NZ" dirty="0" smtClean="0"/>
              <a:t>Domains</a:t>
            </a:r>
            <a:endParaRPr lang="en-GB" dirty="0"/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8714184" y="6364224"/>
            <a:ext cx="429816" cy="457200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C8423855-8FE9-4031-9B0B-75EFE9B8FEB8}" type="slidenum">
              <a:rPr lang="en-GB" sz="1400" smtClean="0">
                <a:solidFill>
                  <a:srgbClr val="000000"/>
                </a:solidFill>
                <a:latin typeface="Times New Roman" pitchFamily="18" charset="0"/>
              </a:rPr>
              <a:pPr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GB" sz="1400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11560" y="1700808"/>
            <a:ext cx="8280400" cy="5040560"/>
          </a:xfrm>
        </p:spPr>
        <p:txBody>
          <a:bodyPr numCol="2"/>
          <a:lstStyle/>
          <a:p>
            <a:pPr marL="514350" indent="-514350">
              <a:buFont typeface="+mj-lt"/>
              <a:buAutoNum type="arabicPeriod"/>
            </a:pPr>
            <a:r>
              <a:rPr lang="en-NZ" dirty="0"/>
              <a:t>Personal history</a:t>
            </a:r>
          </a:p>
          <a:p>
            <a:pPr marL="514350" indent="-514350">
              <a:buFont typeface="+mj-lt"/>
              <a:buAutoNum type="arabicPeriod"/>
            </a:pPr>
            <a:r>
              <a:rPr lang="en-NZ" dirty="0"/>
              <a:t>Physical health</a:t>
            </a:r>
          </a:p>
          <a:p>
            <a:pPr marL="514350" indent="-514350">
              <a:buFont typeface="+mj-lt"/>
              <a:buAutoNum type="arabicPeriod"/>
            </a:pPr>
            <a:r>
              <a:rPr lang="en-NZ" dirty="0"/>
              <a:t>Medical history</a:t>
            </a:r>
          </a:p>
          <a:p>
            <a:pPr marL="514350" indent="-514350">
              <a:buFont typeface="+mj-lt"/>
              <a:buAutoNum type="arabicPeriod"/>
            </a:pPr>
            <a:r>
              <a:rPr lang="en-NZ" dirty="0" smtClean="0"/>
              <a:t>Nutrition *</a:t>
            </a:r>
            <a:endParaRPr lang="en-NZ" dirty="0"/>
          </a:p>
          <a:p>
            <a:pPr marL="514350" indent="-514350">
              <a:buFont typeface="+mj-lt"/>
              <a:buAutoNum type="arabicPeriod"/>
            </a:pPr>
            <a:r>
              <a:rPr lang="en-NZ" dirty="0"/>
              <a:t>Mental health</a:t>
            </a:r>
          </a:p>
          <a:p>
            <a:pPr marL="514350" indent="-514350">
              <a:buFont typeface="+mj-lt"/>
              <a:buAutoNum type="arabicPeriod"/>
            </a:pPr>
            <a:r>
              <a:rPr lang="en-NZ" dirty="0"/>
              <a:t>Life </a:t>
            </a:r>
            <a:r>
              <a:rPr lang="en-NZ" dirty="0" smtClean="0"/>
              <a:t>skills *</a:t>
            </a:r>
            <a:endParaRPr lang="en-NZ" dirty="0"/>
          </a:p>
          <a:p>
            <a:pPr marL="514350" indent="-514350">
              <a:buFont typeface="+mj-lt"/>
              <a:buAutoNum type="arabicPeriod"/>
            </a:pPr>
            <a:r>
              <a:rPr lang="en-NZ" dirty="0"/>
              <a:t>Support needs</a:t>
            </a:r>
          </a:p>
          <a:p>
            <a:pPr marL="514350" indent="-514350">
              <a:buFont typeface="+mj-lt"/>
              <a:buAutoNum type="arabicPeriod"/>
            </a:pPr>
            <a:r>
              <a:rPr lang="en-NZ" dirty="0"/>
              <a:t>Physical performance measures</a:t>
            </a:r>
          </a:p>
          <a:p>
            <a:pPr marL="514350" indent="-514350">
              <a:buFont typeface="+mj-lt"/>
              <a:buAutoNum type="arabicPeriod"/>
            </a:pPr>
            <a:r>
              <a:rPr lang="en-NZ" dirty="0"/>
              <a:t>Housing and environment</a:t>
            </a:r>
          </a:p>
          <a:p>
            <a:pPr marL="514350" indent="-514350">
              <a:buFont typeface="+mj-lt"/>
              <a:buAutoNum type="arabicPeriod"/>
            </a:pPr>
            <a:r>
              <a:rPr lang="en-NZ" dirty="0"/>
              <a:t>Everyday interests and activities</a:t>
            </a:r>
          </a:p>
          <a:p>
            <a:pPr marL="514350" indent="-514350">
              <a:buFont typeface="+mj-lt"/>
              <a:buAutoNum type="arabicPeriod"/>
            </a:pPr>
            <a:r>
              <a:rPr lang="en-NZ" dirty="0"/>
              <a:t>Financial situation</a:t>
            </a:r>
          </a:p>
          <a:p>
            <a:pPr marL="514350" indent="-514350">
              <a:buFont typeface="+mj-lt"/>
              <a:buAutoNum type="arabicPeriod"/>
            </a:pPr>
            <a:r>
              <a:rPr lang="en-NZ" dirty="0" smtClean="0"/>
              <a:t>Respect *</a:t>
            </a:r>
            <a:endParaRPr lang="en-NZ" dirty="0"/>
          </a:p>
          <a:p>
            <a:pPr marL="514350" indent="-514350">
              <a:buFont typeface="+mj-lt"/>
              <a:buAutoNum type="arabicPeriod"/>
            </a:pPr>
            <a:r>
              <a:rPr lang="en-NZ" dirty="0"/>
              <a:t>Overall views about growing older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NZ" i="1" dirty="0"/>
              <a:t>Physical assessments</a:t>
            </a:r>
          </a:p>
          <a:p>
            <a:pPr marL="0" indent="0">
              <a:buNone/>
            </a:pP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901471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Loneliness</a:t>
            </a:r>
            <a:endParaRPr lang="en-NZ" dirty="0"/>
          </a:p>
        </p:txBody>
      </p:sp>
      <p:pic>
        <p:nvPicPr>
          <p:cNvPr id="35" name="Picture 3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24544" y="-4131840"/>
            <a:ext cx="9001000" cy="10801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83568" y="6525344"/>
            <a:ext cx="140455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000" dirty="0" smtClean="0"/>
              <a:t>Source: Ngaire </a:t>
            </a:r>
            <a:r>
              <a:rPr lang="en-NZ" sz="1000" dirty="0" err="1" smtClean="0"/>
              <a:t>Kerse</a:t>
            </a:r>
            <a:endParaRPr lang="en-NZ" sz="1000" dirty="0"/>
          </a:p>
        </p:txBody>
      </p:sp>
      <p:sp>
        <p:nvSpPr>
          <p:cNvPr id="4" name="TextBox 3"/>
          <p:cNvSpPr txBox="1"/>
          <p:nvPr/>
        </p:nvSpPr>
        <p:spPr>
          <a:xfrm>
            <a:off x="539552" y="692696"/>
            <a:ext cx="4680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/>
              <a:t>i</a:t>
            </a:r>
            <a:r>
              <a:rPr lang="en-NZ" sz="3600" dirty="0" smtClean="0"/>
              <a:t>n advanced age</a:t>
            </a:r>
            <a:endParaRPr lang="en-NZ" sz="3600" dirty="0"/>
          </a:p>
        </p:txBody>
      </p:sp>
      <p:sp>
        <p:nvSpPr>
          <p:cNvPr id="5" name="Rectangle 4"/>
          <p:cNvSpPr/>
          <p:nvPr/>
        </p:nvSpPr>
        <p:spPr>
          <a:xfrm>
            <a:off x="8805446" y="6525344"/>
            <a:ext cx="36420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dirty="0" smtClean="0">
                <a:solidFill>
                  <a:srgbClr val="000000"/>
                </a:solidFill>
                <a:latin typeface="Times New Roman" pitchFamily="18" charset="0"/>
              </a:rPr>
              <a:t>18</a:t>
            </a:r>
            <a:endParaRPr lang="en-NZ" sz="1400" dirty="0"/>
          </a:p>
        </p:txBody>
      </p:sp>
    </p:spTree>
    <p:extLst>
      <p:ext uri="{BB962C8B-B14F-4D97-AF65-F5344CB8AC3E}">
        <p14:creationId xmlns:p14="http://schemas.microsoft.com/office/powerpoint/2010/main" val="172526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332656"/>
            <a:ext cx="5048200" cy="899244"/>
          </a:xfrm>
        </p:spPr>
        <p:txBody>
          <a:bodyPr/>
          <a:lstStyle/>
          <a:p>
            <a:pPr lvl="0"/>
            <a:r>
              <a:rPr lang="en-NZ" b="1" dirty="0" smtClean="0">
                <a:solidFill>
                  <a:srgbClr val="000000"/>
                </a:solidFill>
              </a:rPr>
              <a:t>The </a:t>
            </a:r>
            <a:r>
              <a:rPr lang="en-NZ" b="1" dirty="0">
                <a:solidFill>
                  <a:srgbClr val="000000"/>
                </a:solidFill>
              </a:rPr>
              <a:t>ISSP </a:t>
            </a:r>
            <a:r>
              <a:rPr lang="en-NZ" b="1" dirty="0" smtClean="0">
                <a:solidFill>
                  <a:srgbClr val="000000"/>
                </a:solidFill>
              </a:rPr>
              <a:t>Survey</a:t>
            </a:r>
            <a:r>
              <a:rPr lang="en-NZ" dirty="0" smtClean="0">
                <a:solidFill>
                  <a:srgbClr val="000000"/>
                </a:solidFill>
              </a:rPr>
              <a:t>:</a:t>
            </a:r>
            <a:br>
              <a:rPr lang="en-NZ" dirty="0" smtClean="0">
                <a:solidFill>
                  <a:srgbClr val="000000"/>
                </a:solidFill>
              </a:rPr>
            </a:br>
            <a:r>
              <a:rPr lang="en-NZ" dirty="0" smtClean="0">
                <a:solidFill>
                  <a:srgbClr val="000000"/>
                </a:solidFill>
              </a:rPr>
              <a:t>Introduction</a:t>
            </a:r>
            <a:endParaRPr lang="en-NZ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8714184" y="6364224"/>
            <a:ext cx="429816" cy="457200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C8423855-8FE9-4031-9B0B-75EFE9B8FEB8}" type="slidenum">
              <a:rPr lang="en-GB" sz="1400" smtClean="0">
                <a:solidFill>
                  <a:srgbClr val="000000"/>
                </a:solidFill>
                <a:latin typeface="Times New Roman" pitchFamily="18" charset="0"/>
              </a:rPr>
              <a:pPr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en-GB" sz="1400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7544" y="1465755"/>
            <a:ext cx="8676456" cy="53922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3"/>
              </a:buBlip>
            </a:pPr>
            <a:r>
              <a:rPr lang="en-NZ" sz="2800" dirty="0" smtClean="0"/>
              <a:t>An annual survey run in more than 40 countries which assesses a different social science topic each </a:t>
            </a:r>
            <a:r>
              <a:rPr lang="en-NZ" sz="2800" dirty="0"/>
              <a:t>year (www.issp.org) </a:t>
            </a:r>
            <a:endParaRPr lang="en-NZ" sz="2800" dirty="0" smtClean="0"/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3"/>
              </a:buBlip>
            </a:pPr>
            <a:r>
              <a:rPr lang="en-NZ" sz="2800" dirty="0" smtClean="0"/>
              <a:t>COMPASS </a:t>
            </a:r>
            <a:r>
              <a:rPr lang="en-NZ" sz="2800" dirty="0"/>
              <a:t>Research Centre has administered </a:t>
            </a:r>
            <a:r>
              <a:rPr lang="en-NZ" sz="2800" dirty="0" smtClean="0"/>
              <a:t>the </a:t>
            </a:r>
            <a:r>
              <a:rPr lang="en-NZ" sz="2800" dirty="0"/>
              <a:t>ISSP since </a:t>
            </a:r>
            <a:r>
              <a:rPr lang="en-NZ" sz="2800" dirty="0" smtClean="0"/>
              <a:t>2013</a:t>
            </a: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3"/>
              </a:buBlip>
            </a:pPr>
            <a:r>
              <a:rPr lang="en-NZ" sz="2800" dirty="0"/>
              <a:t>A</a:t>
            </a:r>
            <a:r>
              <a:rPr lang="en-NZ" sz="2800" dirty="0" smtClean="0"/>
              <a:t>dministered to random sample of </a:t>
            </a:r>
            <a:r>
              <a:rPr lang="en-NZ" sz="2800" dirty="0"/>
              <a:t>adults (age 18+) selected from </a:t>
            </a:r>
            <a:r>
              <a:rPr lang="en-NZ" sz="2800" dirty="0" smtClean="0"/>
              <a:t>NZ electoral </a:t>
            </a:r>
            <a:r>
              <a:rPr lang="en-NZ" sz="2800" dirty="0"/>
              <a:t>roll </a:t>
            </a:r>
            <a:r>
              <a:rPr lang="en-NZ" sz="2800" dirty="0" smtClean="0"/>
              <a:t>(target sample </a:t>
            </a:r>
            <a:r>
              <a:rPr lang="en-NZ" sz="2800" dirty="0"/>
              <a:t>size </a:t>
            </a:r>
            <a:r>
              <a:rPr lang="en-NZ" sz="2800" dirty="0" smtClean="0"/>
              <a:t>=1200) – stratified to improve response rate</a:t>
            </a: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3"/>
              </a:buBlip>
            </a:pPr>
            <a:r>
              <a:rPr lang="en-NZ" sz="2800" dirty="0" smtClean="0"/>
              <a:t>Sample of n=3874 mailed</a:t>
            </a:r>
          </a:p>
          <a:p>
            <a:pPr marL="800100" lvl="1" indent="-3429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3"/>
              </a:buBlip>
            </a:pPr>
            <a:r>
              <a:rPr lang="en-NZ" sz="2400" dirty="0" smtClean="0"/>
              <a:t>n=1338 returned so far… still dribbling in</a:t>
            </a:r>
          </a:p>
          <a:p>
            <a:pPr marL="800100" lvl="1" indent="-3429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3"/>
              </a:buBlip>
            </a:pPr>
            <a:r>
              <a:rPr lang="en-NZ" sz="2400" dirty="0" smtClean="0"/>
              <a:t>n=1266 data entered, for prelim. </a:t>
            </a:r>
            <a:r>
              <a:rPr lang="en-NZ" sz="2400" dirty="0" err="1" smtClean="0"/>
              <a:t>unweighted</a:t>
            </a:r>
            <a:r>
              <a:rPr lang="en-NZ" sz="2400" dirty="0" smtClean="0"/>
              <a:t> analysis</a:t>
            </a:r>
            <a:endParaRPr lang="en-NZ" sz="2400" dirty="0"/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742803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332656"/>
            <a:ext cx="5048200" cy="899244"/>
          </a:xfrm>
        </p:spPr>
        <p:txBody>
          <a:bodyPr/>
          <a:lstStyle/>
          <a:p>
            <a:pPr lvl="0"/>
            <a:r>
              <a:rPr lang="en-GB" dirty="0" smtClean="0"/>
              <a:t>Acknowledgements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idx="1"/>
          </p:nvPr>
        </p:nvSpPr>
        <p:spPr>
          <a:xfrm>
            <a:off x="611560" y="1484784"/>
            <a:ext cx="8280920" cy="4824536"/>
          </a:xfrm>
        </p:spPr>
        <p:txBody>
          <a:bodyPr/>
          <a:lstStyle/>
          <a:p>
            <a:r>
              <a:rPr lang="en-GB" dirty="0" smtClean="0"/>
              <a:t>Dr Jeanette Crossley (Fellowship)</a:t>
            </a:r>
          </a:p>
          <a:p>
            <a:r>
              <a:rPr lang="en-GB" dirty="0" smtClean="0"/>
              <a:t>Dr Allison </a:t>
            </a:r>
            <a:r>
              <a:rPr lang="en-GB" dirty="0" err="1" smtClean="0"/>
              <a:t>Oosterman</a:t>
            </a:r>
            <a:r>
              <a:rPr lang="en-GB" dirty="0" smtClean="0"/>
              <a:t>, Jamie Thompson</a:t>
            </a:r>
          </a:p>
          <a:p>
            <a:r>
              <a:rPr lang="en-GB" dirty="0" smtClean="0"/>
              <a:t>Data providers, study participants, community partners, and funders </a:t>
            </a:r>
          </a:p>
          <a:p>
            <a:pPr lvl="1"/>
            <a:r>
              <a:rPr lang="en-GB" sz="2800" dirty="0" smtClean="0"/>
              <a:t>Dunedin Study </a:t>
            </a:r>
            <a:r>
              <a:rPr lang="en-GB" sz="2800" i="1" dirty="0" smtClean="0"/>
              <a:t>(Health Research Council)</a:t>
            </a:r>
          </a:p>
          <a:p>
            <a:pPr lvl="1"/>
            <a:r>
              <a:rPr lang="en-GB" sz="2800" dirty="0" err="1" smtClean="0"/>
              <a:t>LiLACS</a:t>
            </a:r>
            <a:r>
              <a:rPr lang="en-GB" sz="2800" dirty="0" smtClean="0"/>
              <a:t> NZ </a:t>
            </a:r>
            <a:r>
              <a:rPr lang="en-GB" sz="2800" i="1" dirty="0" smtClean="0"/>
              <a:t>(HRC, Ministry of Health, </a:t>
            </a:r>
            <a:r>
              <a:rPr lang="en-GB" sz="2800" i="1" dirty="0" err="1" smtClean="0"/>
              <a:t>Rotorua</a:t>
            </a:r>
            <a:r>
              <a:rPr lang="en-GB" sz="2800" i="1" dirty="0" smtClean="0"/>
              <a:t> Energy Charitable Trust, </a:t>
            </a:r>
            <a:r>
              <a:rPr lang="pt-BR" sz="2800" i="1" dirty="0" smtClean="0"/>
              <a:t>Ngā </a:t>
            </a:r>
            <a:r>
              <a:rPr lang="pt-BR" sz="2800" i="1" dirty="0"/>
              <a:t>Pae o te </a:t>
            </a:r>
            <a:r>
              <a:rPr lang="pt-BR" sz="2800" i="1" dirty="0" smtClean="0"/>
              <a:t>Māramatanga, Oakley Mental Health Research Foundation, Heart Foundation</a:t>
            </a:r>
            <a:r>
              <a:rPr lang="en-GB" sz="2800" i="1" dirty="0" smtClean="0"/>
              <a:t>)</a:t>
            </a:r>
          </a:p>
          <a:p>
            <a:pPr lvl="1"/>
            <a:r>
              <a:rPr lang="en-GB" sz="2800" dirty="0" smtClean="0"/>
              <a:t>ISSP </a:t>
            </a:r>
            <a:r>
              <a:rPr lang="en-GB" sz="2800" i="1" dirty="0" smtClean="0"/>
              <a:t>(Jeanette Crossley Fellowship)</a:t>
            </a:r>
          </a:p>
          <a:p>
            <a:pPr lvl="1"/>
            <a:endParaRPr lang="en-GB" sz="2800" dirty="0" smtClean="0"/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8714184" y="6364224"/>
            <a:ext cx="429816" cy="457200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C8423855-8FE9-4031-9B0B-75EFE9B8FEB8}" type="slidenum">
              <a:rPr lang="en-GB" sz="1400" smtClean="0">
                <a:solidFill>
                  <a:srgbClr val="000000"/>
                </a:solidFill>
                <a:latin typeface="Times New Roman" pitchFamily="18" charset="0"/>
              </a:rPr>
              <a:pPr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GB" sz="1400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5158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332656"/>
            <a:ext cx="5048200" cy="899244"/>
          </a:xfrm>
        </p:spPr>
        <p:txBody>
          <a:bodyPr/>
          <a:lstStyle/>
          <a:p>
            <a:pPr lvl="0"/>
            <a:r>
              <a:rPr lang="en-NZ" dirty="0" smtClean="0">
                <a:solidFill>
                  <a:srgbClr val="000000"/>
                </a:solidFill>
              </a:rPr>
              <a:t>The </a:t>
            </a:r>
            <a:r>
              <a:rPr lang="en-NZ" dirty="0">
                <a:solidFill>
                  <a:srgbClr val="000000"/>
                </a:solidFill>
              </a:rPr>
              <a:t>ISSP </a:t>
            </a:r>
            <a:r>
              <a:rPr lang="en-NZ" dirty="0" smtClean="0">
                <a:solidFill>
                  <a:srgbClr val="000000"/>
                </a:solidFill>
              </a:rPr>
              <a:t>Survey:</a:t>
            </a:r>
            <a:br>
              <a:rPr lang="en-NZ" dirty="0" smtClean="0">
                <a:solidFill>
                  <a:srgbClr val="000000"/>
                </a:solidFill>
              </a:rPr>
            </a:br>
            <a:r>
              <a:rPr lang="en-NZ" dirty="0" smtClean="0"/>
              <a:t>Loneliness measures</a:t>
            </a:r>
            <a:endParaRPr lang="en-NZ" dirty="0">
              <a:solidFill>
                <a:srgbClr val="000000"/>
              </a:solidFill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628800"/>
            <a:ext cx="8568952" cy="4859822"/>
          </a:xfrm>
        </p:spPr>
        <p:txBody>
          <a:bodyPr/>
          <a:lstStyle/>
          <a:p>
            <a:pPr marL="0" lvl="0" indent="0">
              <a:buNone/>
            </a:pPr>
            <a:r>
              <a:rPr lang="en-US" sz="2400" b="1" i="1" dirty="0" smtClean="0"/>
              <a:t>The Social Networks survey for 2017:</a:t>
            </a:r>
          </a:p>
          <a:p>
            <a:pPr lvl="0"/>
            <a:r>
              <a:rPr lang="en-US" sz="2400" dirty="0" smtClean="0"/>
              <a:t>Lacking companionship, feeling isolated or left out, having little contact with others</a:t>
            </a:r>
          </a:p>
          <a:p>
            <a:pPr lvl="0"/>
            <a:r>
              <a:rPr lang="en-US" sz="2400" dirty="0" smtClean="0"/>
              <a:t>Systematically asks about the range of people with whom respondents have contact, and in what contexts</a:t>
            </a:r>
          </a:p>
          <a:p>
            <a:pPr lvl="0"/>
            <a:r>
              <a:rPr lang="en-US" sz="2400" dirty="0" smtClean="0"/>
              <a:t>Added questions on mental health (e.g. Kessler 10, Kessler et al., 2003), and health status (e.g. SF-12, Jenkinson et al., 1997) to compare associations between loneliness and health/mental health across ages</a:t>
            </a:r>
          </a:p>
          <a:p>
            <a:pPr lvl="0"/>
            <a:r>
              <a:rPr lang="en-US" sz="2400" dirty="0"/>
              <a:t>P</a:t>
            </a:r>
            <a:r>
              <a:rPr lang="en-US" sz="2400" dirty="0" smtClean="0"/>
              <a:t>revious ISSP modules have not assessed loneliness, so cross-time comparisons will not be possible</a:t>
            </a:r>
            <a:endParaRPr lang="en-NZ" sz="2400" dirty="0" smtClean="0"/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8714184" y="6364224"/>
            <a:ext cx="429816" cy="457200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C8423855-8FE9-4031-9B0B-75EFE9B8FEB8}" type="slidenum">
              <a:rPr lang="en-GB" sz="1400" smtClean="0">
                <a:solidFill>
                  <a:srgbClr val="000000"/>
                </a:solidFill>
                <a:latin typeface="Times New Roman" pitchFamily="18" charset="0"/>
              </a:rPr>
              <a:pPr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en-GB" sz="1400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9587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332656"/>
            <a:ext cx="5048200" cy="899244"/>
          </a:xfrm>
        </p:spPr>
        <p:txBody>
          <a:bodyPr/>
          <a:lstStyle/>
          <a:p>
            <a:pPr lvl="0"/>
            <a:r>
              <a:rPr lang="en-NZ" dirty="0" smtClean="0">
                <a:solidFill>
                  <a:srgbClr val="000000"/>
                </a:solidFill>
              </a:rPr>
              <a:t>The </a:t>
            </a:r>
            <a:r>
              <a:rPr lang="en-NZ" dirty="0">
                <a:solidFill>
                  <a:srgbClr val="000000"/>
                </a:solidFill>
              </a:rPr>
              <a:t>ISSP </a:t>
            </a:r>
            <a:r>
              <a:rPr lang="en-NZ" dirty="0" smtClean="0">
                <a:solidFill>
                  <a:srgbClr val="000000"/>
                </a:solidFill>
              </a:rPr>
              <a:t>Survey:</a:t>
            </a:r>
            <a:br>
              <a:rPr lang="en-NZ" dirty="0" smtClean="0">
                <a:solidFill>
                  <a:srgbClr val="000000"/>
                </a:solidFill>
              </a:rPr>
            </a:br>
            <a:r>
              <a:rPr lang="en-NZ" dirty="0" smtClean="0"/>
              <a:t>Loneliness measures</a:t>
            </a:r>
            <a:endParaRPr lang="en-NZ" dirty="0">
              <a:solidFill>
                <a:srgbClr val="000000"/>
              </a:solidFill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idx="1"/>
          </p:nvPr>
        </p:nvSpPr>
        <p:spPr>
          <a:xfrm>
            <a:off x="392596" y="1700808"/>
            <a:ext cx="8748464" cy="4859822"/>
          </a:xfrm>
        </p:spPr>
        <p:txBody>
          <a:bodyPr/>
          <a:lstStyle/>
          <a:p>
            <a:pPr lvl="0"/>
            <a:r>
              <a:rPr lang="en-US" dirty="0" smtClean="0"/>
              <a:t>Q8. How often in the past 4 weeks have you felt that …</a:t>
            </a:r>
          </a:p>
          <a:p>
            <a:pPr marL="457200" lvl="1" indent="0">
              <a:buNone/>
            </a:pPr>
            <a:r>
              <a:rPr lang="en-US" sz="1000" dirty="0"/>
              <a:t>	</a:t>
            </a:r>
            <a:endParaRPr lang="en-US" sz="10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 smtClean="0"/>
              <a:t>you lack companionship?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 smtClean="0"/>
              <a:t>you are isolated from others?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 smtClean="0"/>
              <a:t>you are left out?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 smtClean="0"/>
              <a:t>you feel alone?</a:t>
            </a:r>
          </a:p>
          <a:p>
            <a:pPr marL="457200" lvl="1" indent="0">
              <a:buNone/>
            </a:pPr>
            <a:endParaRPr lang="en-US" sz="1000" dirty="0"/>
          </a:p>
          <a:p>
            <a:pPr marL="457200" lvl="1" indent="0">
              <a:buNone/>
            </a:pPr>
            <a:r>
              <a:rPr lang="en-US" dirty="0" smtClean="0"/>
              <a:t>1=</a:t>
            </a:r>
            <a:r>
              <a:rPr lang="en-US" i="1" dirty="0" smtClean="0"/>
              <a:t>Never / 2=Rarely / 3=Sometimes / 4=Often / 5=Very often</a:t>
            </a:r>
            <a:endParaRPr lang="en-US" i="1" dirty="0"/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0" lvl="0" indent="0">
              <a:buNone/>
            </a:pPr>
            <a:endParaRPr lang="en-US" sz="2400" dirty="0"/>
          </a:p>
          <a:p>
            <a:pPr marL="0" lvl="0" indent="0">
              <a:buNone/>
            </a:pPr>
            <a:endParaRPr lang="en-US" sz="2400" dirty="0" smtClean="0"/>
          </a:p>
          <a:p>
            <a:pPr lvl="0"/>
            <a:endParaRPr lang="en-NZ" sz="2400" dirty="0" smtClean="0"/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8714184" y="6364224"/>
            <a:ext cx="429816" cy="457200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C8423855-8FE9-4031-9B0B-75EFE9B8FEB8}" type="slidenum">
              <a:rPr lang="en-GB" sz="1400" smtClean="0">
                <a:solidFill>
                  <a:srgbClr val="000000"/>
                </a:solidFill>
                <a:latin typeface="Times New Roman" pitchFamily="18" charset="0"/>
              </a:rPr>
              <a:pPr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en-GB" sz="1400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0872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332656"/>
            <a:ext cx="5048200" cy="899244"/>
          </a:xfrm>
        </p:spPr>
        <p:txBody>
          <a:bodyPr/>
          <a:lstStyle/>
          <a:p>
            <a:pPr lvl="0"/>
            <a:r>
              <a:rPr lang="en-NZ" dirty="0" smtClean="0">
                <a:solidFill>
                  <a:srgbClr val="000000"/>
                </a:solidFill>
              </a:rPr>
              <a:t>The </a:t>
            </a:r>
            <a:r>
              <a:rPr lang="en-NZ" dirty="0">
                <a:solidFill>
                  <a:srgbClr val="000000"/>
                </a:solidFill>
              </a:rPr>
              <a:t>ISSP </a:t>
            </a:r>
            <a:r>
              <a:rPr lang="en-NZ" dirty="0" smtClean="0">
                <a:solidFill>
                  <a:srgbClr val="000000"/>
                </a:solidFill>
              </a:rPr>
              <a:t>Survey:</a:t>
            </a:r>
            <a:br>
              <a:rPr lang="en-NZ" dirty="0" smtClean="0">
                <a:solidFill>
                  <a:srgbClr val="000000"/>
                </a:solidFill>
              </a:rPr>
            </a:br>
            <a:r>
              <a:rPr lang="en-NZ" dirty="0" smtClean="0"/>
              <a:t>Loneliness</a:t>
            </a:r>
            <a:endParaRPr lang="en-NZ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8714184" y="6364224"/>
            <a:ext cx="429816" cy="457200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C8423855-8FE9-4031-9B0B-75EFE9B8FEB8}" type="slidenum">
              <a:rPr lang="en-GB" sz="1400" smtClean="0">
                <a:solidFill>
                  <a:srgbClr val="000000"/>
                </a:solidFill>
                <a:latin typeface="Times New Roman" pitchFamily="18" charset="0"/>
              </a:rPr>
              <a:pPr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en-GB" sz="1400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6766397"/>
              </p:ext>
            </p:extLst>
          </p:nvPr>
        </p:nvGraphicFramePr>
        <p:xfrm>
          <a:off x="971600" y="1700808"/>
          <a:ext cx="7742584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59024" y="5805264"/>
            <a:ext cx="87849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4"/>
              </a:buBlip>
            </a:pPr>
            <a:r>
              <a:rPr lang="en-NZ" sz="2400" dirty="0" smtClean="0"/>
              <a:t>Define ‘lonely’ group as the top 10% of total scores summed across items</a:t>
            </a:r>
            <a:endParaRPr lang="en-NZ" sz="2400" dirty="0"/>
          </a:p>
        </p:txBody>
      </p:sp>
    </p:spTree>
    <p:extLst>
      <p:ext uri="{BB962C8B-B14F-4D97-AF65-F5344CB8AC3E}">
        <p14:creationId xmlns:p14="http://schemas.microsoft.com/office/powerpoint/2010/main" val="2179110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88640"/>
            <a:ext cx="5552256" cy="899244"/>
          </a:xfrm>
        </p:spPr>
        <p:txBody>
          <a:bodyPr/>
          <a:lstStyle/>
          <a:p>
            <a:pPr lvl="0"/>
            <a:r>
              <a:rPr lang="en-NZ" dirty="0" smtClean="0">
                <a:solidFill>
                  <a:srgbClr val="000000"/>
                </a:solidFill>
              </a:rPr>
              <a:t>Loneliness:  </a:t>
            </a:r>
            <a:r>
              <a:rPr lang="en-NZ" dirty="0">
                <a:solidFill>
                  <a:srgbClr val="000000"/>
                </a:solidFill>
              </a:rPr>
              <a:t>D</a:t>
            </a:r>
            <a:r>
              <a:rPr lang="en-NZ" dirty="0" smtClean="0">
                <a:solidFill>
                  <a:srgbClr val="000000"/>
                </a:solidFill>
              </a:rPr>
              <a:t>emographics</a:t>
            </a:r>
            <a:endParaRPr lang="en-NZ" dirty="0">
              <a:solidFill>
                <a:srgbClr val="000000"/>
              </a:solidFill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idx="1"/>
          </p:nvPr>
        </p:nvSpPr>
        <p:spPr>
          <a:xfrm>
            <a:off x="360040" y="1916831"/>
            <a:ext cx="8748464" cy="4643799"/>
          </a:xfrm>
        </p:spPr>
        <p:txBody>
          <a:bodyPr/>
          <a:lstStyle/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8714184" y="6364224"/>
            <a:ext cx="429816" cy="457200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C8423855-8FE9-4031-9B0B-75EFE9B8FEB8}" type="slidenum">
              <a:rPr lang="en-GB" sz="1400" smtClean="0">
                <a:solidFill>
                  <a:srgbClr val="000000"/>
                </a:solidFill>
                <a:latin typeface="Times New Roman" pitchFamily="18" charset="0"/>
              </a:rPr>
              <a:pPr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en-GB" sz="1400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4597532"/>
              </p:ext>
            </p:extLst>
          </p:nvPr>
        </p:nvGraphicFramePr>
        <p:xfrm>
          <a:off x="611560" y="1484784"/>
          <a:ext cx="3960440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3517491"/>
              </p:ext>
            </p:extLst>
          </p:nvPr>
        </p:nvGraphicFramePr>
        <p:xfrm>
          <a:off x="4572000" y="1484784"/>
          <a:ext cx="3960440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5935968"/>
              </p:ext>
            </p:extLst>
          </p:nvPr>
        </p:nvGraphicFramePr>
        <p:xfrm>
          <a:off x="611560" y="4005064"/>
          <a:ext cx="3960440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808521"/>
              </p:ext>
            </p:extLst>
          </p:nvPr>
        </p:nvGraphicFramePr>
        <p:xfrm>
          <a:off x="4572000" y="4005064"/>
          <a:ext cx="3960440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3919873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332656"/>
            <a:ext cx="5552256" cy="899244"/>
          </a:xfrm>
        </p:spPr>
        <p:txBody>
          <a:bodyPr/>
          <a:lstStyle/>
          <a:p>
            <a:pPr lvl="0"/>
            <a:r>
              <a:rPr lang="en-NZ" dirty="0" smtClean="0">
                <a:solidFill>
                  <a:srgbClr val="000000"/>
                </a:solidFill>
              </a:rPr>
              <a:t>Loneliness:</a:t>
            </a:r>
            <a:br>
              <a:rPr lang="en-NZ" dirty="0" smtClean="0">
                <a:solidFill>
                  <a:srgbClr val="000000"/>
                </a:solidFill>
              </a:rPr>
            </a:br>
            <a:r>
              <a:rPr lang="en-NZ" dirty="0" smtClean="0">
                <a:solidFill>
                  <a:srgbClr val="000000"/>
                </a:solidFill>
              </a:rPr>
              <a:t>Health correlates</a:t>
            </a:r>
            <a:endParaRPr lang="en-NZ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8714184" y="6364224"/>
            <a:ext cx="429816" cy="457200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C8423855-8FE9-4031-9B0B-75EFE9B8FEB8}" type="slidenum">
              <a:rPr lang="en-GB" sz="1400" smtClean="0">
                <a:solidFill>
                  <a:srgbClr val="000000"/>
                </a:solidFill>
                <a:latin typeface="Times New Roman" pitchFamily="18" charset="0"/>
              </a:rPr>
              <a:pPr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en-GB" sz="1400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0477445"/>
              </p:ext>
            </p:extLst>
          </p:nvPr>
        </p:nvGraphicFramePr>
        <p:xfrm>
          <a:off x="611560" y="1484784"/>
          <a:ext cx="7920880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9275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332656"/>
            <a:ext cx="5048200" cy="899244"/>
          </a:xfrm>
        </p:spPr>
        <p:txBody>
          <a:bodyPr/>
          <a:lstStyle/>
          <a:p>
            <a:pPr lvl="0"/>
            <a:r>
              <a:rPr lang="en-GB" dirty="0" smtClean="0"/>
              <a:t>Outline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idx="1"/>
          </p:nvPr>
        </p:nvSpPr>
        <p:spPr>
          <a:xfrm>
            <a:off x="683568" y="1556792"/>
            <a:ext cx="8208912" cy="5112568"/>
          </a:xfrm>
        </p:spPr>
        <p:txBody>
          <a:bodyPr/>
          <a:lstStyle/>
          <a:p>
            <a:r>
              <a:rPr lang="en-GB" sz="3200" dirty="0" smtClean="0"/>
              <a:t>Overview</a:t>
            </a:r>
          </a:p>
          <a:p>
            <a:pPr lvl="1"/>
            <a:r>
              <a:rPr lang="en-GB" sz="3200" dirty="0" smtClean="0"/>
              <a:t>Background</a:t>
            </a:r>
          </a:p>
          <a:p>
            <a:pPr lvl="1"/>
            <a:r>
              <a:rPr lang="en-GB" sz="3200" dirty="0" smtClean="0"/>
              <a:t>Our objectives</a:t>
            </a:r>
            <a:r>
              <a:rPr lang="en-GB" sz="3200" dirty="0"/>
              <a:t> </a:t>
            </a:r>
            <a:r>
              <a:rPr lang="en-GB" sz="3200" dirty="0" smtClean="0"/>
              <a:t>&amp; research questions</a:t>
            </a:r>
          </a:p>
          <a:p>
            <a:pPr marL="457200" lvl="1" indent="0">
              <a:buNone/>
            </a:pPr>
            <a:endParaRPr lang="en-GB" sz="1000" b="1" dirty="0" smtClean="0"/>
          </a:p>
          <a:p>
            <a:r>
              <a:rPr lang="en-GB" sz="3200" dirty="0" smtClean="0">
                <a:solidFill>
                  <a:srgbClr val="000000"/>
                </a:solidFill>
              </a:rPr>
              <a:t>Data sources (3 studies)</a:t>
            </a:r>
          </a:p>
          <a:p>
            <a:pPr lvl="2"/>
            <a:r>
              <a:rPr lang="en-GB" sz="3200" dirty="0">
                <a:solidFill>
                  <a:srgbClr val="000000"/>
                </a:solidFill>
              </a:rPr>
              <a:t> </a:t>
            </a:r>
            <a:r>
              <a:rPr lang="en-GB" sz="3200" dirty="0" smtClean="0">
                <a:solidFill>
                  <a:srgbClr val="000000"/>
                </a:solidFill>
              </a:rPr>
              <a:t>Introduction; loneliness measures; risk factors &amp; consequences</a:t>
            </a:r>
          </a:p>
          <a:p>
            <a:pPr marL="914400" lvl="2" indent="0">
              <a:buNone/>
            </a:pPr>
            <a:endParaRPr lang="en-GB" sz="1000" dirty="0">
              <a:solidFill>
                <a:srgbClr val="000000"/>
              </a:solidFill>
            </a:endParaRPr>
          </a:p>
          <a:p>
            <a:pPr lvl="0"/>
            <a:r>
              <a:rPr lang="en-GB" sz="3200" b="1" dirty="0" smtClean="0">
                <a:solidFill>
                  <a:srgbClr val="000000"/>
                </a:solidFill>
              </a:rPr>
              <a:t>Summary</a:t>
            </a:r>
          </a:p>
          <a:p>
            <a:r>
              <a:rPr lang="en-GB" sz="3200" b="1" dirty="0">
                <a:solidFill>
                  <a:srgbClr val="000000"/>
                </a:solidFill>
              </a:rPr>
              <a:t>Questions</a:t>
            </a:r>
          </a:p>
          <a:p>
            <a:pPr marL="0" lvl="0" indent="0">
              <a:buNone/>
            </a:pPr>
            <a:endParaRPr lang="en-GB" sz="3200" dirty="0">
              <a:solidFill>
                <a:srgbClr val="000000"/>
              </a:solidFill>
            </a:endParaRPr>
          </a:p>
          <a:p>
            <a:pPr marL="1333500" lvl="3" indent="0">
              <a:buNone/>
            </a:pPr>
            <a:endParaRPr lang="en-GB" sz="2800" dirty="0" smtClean="0"/>
          </a:p>
          <a:p>
            <a:pPr>
              <a:buNone/>
            </a:pPr>
            <a:endParaRPr lang="en-GB" dirty="0" smtClean="0"/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8714184" y="6364224"/>
            <a:ext cx="429816" cy="457200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C8423855-8FE9-4031-9B0B-75EFE9B8FEB8}" type="slidenum">
              <a:rPr lang="en-GB" sz="1400" smtClean="0">
                <a:solidFill>
                  <a:srgbClr val="000000"/>
                </a:solidFill>
                <a:latin typeface="Times New Roman" pitchFamily="18" charset="0"/>
              </a:rPr>
              <a:pPr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en-GB" sz="1400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869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0"/>
            <a:ext cx="5048200" cy="141277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NZ" dirty="0" smtClean="0"/>
              <a:t/>
            </a:r>
            <a:br>
              <a:rPr lang="en-NZ" dirty="0" smtClean="0"/>
            </a:br>
            <a:endParaRPr lang="en-NZ" dirty="0"/>
          </a:p>
        </p:txBody>
      </p:sp>
      <p:sp>
        <p:nvSpPr>
          <p:cNvPr id="4100" name="Rectangle 3"/>
          <p:cNvSpPr>
            <a:spLocks noGrp="1" noChangeArrowheads="1"/>
          </p:cNvSpPr>
          <p:nvPr>
            <p:ph idx="1"/>
          </p:nvPr>
        </p:nvSpPr>
        <p:spPr>
          <a:xfrm>
            <a:off x="359677" y="1484784"/>
            <a:ext cx="8748464" cy="4896544"/>
          </a:xfrm>
        </p:spPr>
        <p:txBody>
          <a:bodyPr/>
          <a:lstStyle/>
          <a:p>
            <a:pPr marL="0" lvl="0" indent="0">
              <a:buNone/>
            </a:pPr>
            <a:endParaRPr lang="en-NZ" sz="2400" dirty="0" smtClean="0">
              <a:solidFill>
                <a:srgbClr val="000000"/>
              </a:solidFill>
            </a:endParaRPr>
          </a:p>
          <a:p>
            <a:pPr>
              <a:buNone/>
            </a:pPr>
            <a:endParaRPr lang="en-GB" dirty="0" smtClean="0"/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8714184" y="6364224"/>
            <a:ext cx="429816" cy="457200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C8423855-8FE9-4031-9B0B-75EFE9B8FEB8}" type="slidenum">
              <a:rPr lang="en-GB" sz="1400" smtClean="0">
                <a:solidFill>
                  <a:srgbClr val="000000"/>
                </a:solidFill>
                <a:latin typeface="Times New Roman" pitchFamily="18" charset="0"/>
              </a:rPr>
              <a:pPr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en-GB" sz="1400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31640" y="404664"/>
            <a:ext cx="21595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3600" dirty="0" smtClean="0"/>
              <a:t>Summary</a:t>
            </a:r>
            <a:endParaRPr lang="en-NZ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1115616" y="1700808"/>
            <a:ext cx="7488832" cy="4745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3"/>
              </a:buBlip>
            </a:pPr>
            <a:r>
              <a:rPr lang="en-US" sz="2800" kern="0" dirty="0" smtClean="0">
                <a:solidFill>
                  <a:srgbClr val="000000"/>
                </a:solidFill>
              </a:rPr>
              <a:t>Investigation of loneliness, its risk factors and consequences … first steps</a:t>
            </a: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buSzPct val="75000"/>
            </a:pPr>
            <a:endParaRPr lang="en-US" sz="2800" kern="0" dirty="0" smtClean="0">
              <a:solidFill>
                <a:srgbClr val="000000"/>
              </a:solidFill>
            </a:endParaRP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3"/>
              </a:buBlip>
            </a:pPr>
            <a:r>
              <a:rPr lang="en-US" sz="2800" kern="0" dirty="0" smtClean="0">
                <a:solidFill>
                  <a:srgbClr val="000000"/>
                </a:solidFill>
              </a:rPr>
              <a:t>Standing on the shoulders of 3 NZ studies: 2 longitudinal, 1 cross-sectional – covering life stages: child, adult, older age</a:t>
            </a: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buSzPct val="75000"/>
            </a:pPr>
            <a:endParaRPr lang="en-US" sz="2800" kern="0" dirty="0">
              <a:solidFill>
                <a:srgbClr val="000000"/>
              </a:solidFill>
            </a:endParaRP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3"/>
              </a:buBlip>
            </a:pPr>
            <a:r>
              <a:rPr lang="en-US" sz="2800" kern="0" dirty="0" smtClean="0">
                <a:solidFill>
                  <a:srgbClr val="000000"/>
                </a:solidFill>
              </a:rPr>
              <a:t>Will contribute to evidence base necessary to underpin prevention and intervention initiatives</a:t>
            </a:r>
          </a:p>
        </p:txBody>
      </p:sp>
    </p:spTree>
    <p:extLst>
      <p:ext uri="{BB962C8B-B14F-4D97-AF65-F5344CB8AC3E}">
        <p14:creationId xmlns:p14="http://schemas.microsoft.com/office/powerpoint/2010/main" val="667186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0"/>
            <a:ext cx="5048200" cy="141277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NZ" dirty="0" smtClean="0"/>
              <a:t/>
            </a:r>
            <a:br>
              <a:rPr lang="en-NZ" dirty="0" smtClean="0"/>
            </a:br>
            <a:endParaRPr lang="en-NZ" dirty="0"/>
          </a:p>
        </p:txBody>
      </p:sp>
      <p:sp>
        <p:nvSpPr>
          <p:cNvPr id="4100" name="Rectangle 3"/>
          <p:cNvSpPr>
            <a:spLocks noGrp="1" noChangeArrowheads="1"/>
          </p:cNvSpPr>
          <p:nvPr>
            <p:ph idx="1"/>
          </p:nvPr>
        </p:nvSpPr>
        <p:spPr>
          <a:xfrm>
            <a:off x="359677" y="1484784"/>
            <a:ext cx="8748464" cy="4896544"/>
          </a:xfrm>
        </p:spPr>
        <p:txBody>
          <a:bodyPr/>
          <a:lstStyle/>
          <a:p>
            <a:pPr marL="0" lvl="0" indent="0">
              <a:buNone/>
            </a:pPr>
            <a:endParaRPr lang="en-NZ" sz="2400" dirty="0" smtClean="0">
              <a:solidFill>
                <a:srgbClr val="000000"/>
              </a:solidFill>
            </a:endParaRPr>
          </a:p>
          <a:p>
            <a:pPr>
              <a:buNone/>
            </a:pPr>
            <a:endParaRPr lang="en-GB" dirty="0" smtClean="0"/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8714184" y="6364224"/>
            <a:ext cx="429816" cy="457200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C8423855-8FE9-4031-9B0B-75EFE9B8FEB8}" type="slidenum">
              <a:rPr lang="en-GB" sz="1400" smtClean="0">
                <a:solidFill>
                  <a:srgbClr val="000000"/>
                </a:solidFill>
                <a:latin typeface="Times New Roman" pitchFamily="18" charset="0"/>
              </a:rPr>
              <a:pPr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27</a:t>
            </a:fld>
            <a:endParaRPr lang="en-GB" sz="1400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31640" y="404664"/>
            <a:ext cx="25186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3600" dirty="0" smtClean="0"/>
              <a:t>Questions?</a:t>
            </a:r>
            <a:endParaRPr lang="en-NZ" sz="3600" dirty="0"/>
          </a:p>
        </p:txBody>
      </p:sp>
    </p:spTree>
    <p:extLst>
      <p:ext uri="{BB962C8B-B14F-4D97-AF65-F5344CB8AC3E}">
        <p14:creationId xmlns:p14="http://schemas.microsoft.com/office/powerpoint/2010/main" val="1439620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332656"/>
            <a:ext cx="5048200" cy="899244"/>
          </a:xfrm>
        </p:spPr>
        <p:txBody>
          <a:bodyPr/>
          <a:lstStyle/>
          <a:p>
            <a:pPr lvl="0"/>
            <a:r>
              <a:rPr lang="en-GB" dirty="0" smtClean="0"/>
              <a:t>Outline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idx="1"/>
          </p:nvPr>
        </p:nvSpPr>
        <p:spPr>
          <a:xfrm>
            <a:off x="683568" y="1556792"/>
            <a:ext cx="8208912" cy="5112568"/>
          </a:xfrm>
        </p:spPr>
        <p:txBody>
          <a:bodyPr/>
          <a:lstStyle/>
          <a:p>
            <a:r>
              <a:rPr lang="en-GB" sz="3200" b="1" dirty="0" smtClean="0"/>
              <a:t>Overview</a:t>
            </a:r>
          </a:p>
          <a:p>
            <a:pPr lvl="1"/>
            <a:r>
              <a:rPr lang="en-GB" sz="3200" b="1" dirty="0" smtClean="0"/>
              <a:t>Background</a:t>
            </a:r>
          </a:p>
          <a:p>
            <a:pPr lvl="1"/>
            <a:r>
              <a:rPr lang="en-GB" sz="3200" b="1" dirty="0" smtClean="0"/>
              <a:t>Our objectives</a:t>
            </a:r>
            <a:r>
              <a:rPr lang="en-GB" sz="3200" b="1" dirty="0"/>
              <a:t> </a:t>
            </a:r>
            <a:r>
              <a:rPr lang="en-GB" sz="3200" b="1" dirty="0" smtClean="0"/>
              <a:t>&amp; research questions</a:t>
            </a:r>
          </a:p>
          <a:p>
            <a:pPr marL="457200" lvl="1" indent="0">
              <a:buNone/>
            </a:pPr>
            <a:endParaRPr lang="en-GB" sz="1000" b="1" dirty="0" smtClean="0"/>
          </a:p>
          <a:p>
            <a:r>
              <a:rPr lang="en-GB" sz="3200" dirty="0" smtClean="0">
                <a:solidFill>
                  <a:srgbClr val="000000"/>
                </a:solidFill>
              </a:rPr>
              <a:t>Data sources (3 studies)</a:t>
            </a:r>
          </a:p>
          <a:p>
            <a:pPr lvl="2"/>
            <a:r>
              <a:rPr lang="en-GB" sz="3200" dirty="0">
                <a:solidFill>
                  <a:srgbClr val="000000"/>
                </a:solidFill>
              </a:rPr>
              <a:t> </a:t>
            </a:r>
            <a:r>
              <a:rPr lang="en-GB" sz="3200" dirty="0" smtClean="0">
                <a:solidFill>
                  <a:srgbClr val="000000"/>
                </a:solidFill>
              </a:rPr>
              <a:t>Introduction; loneliness measures; risk factors &amp; consequences</a:t>
            </a:r>
          </a:p>
          <a:p>
            <a:pPr marL="914400" lvl="2" indent="0">
              <a:buNone/>
            </a:pPr>
            <a:endParaRPr lang="en-GB" sz="1000" dirty="0">
              <a:solidFill>
                <a:srgbClr val="000000"/>
              </a:solidFill>
            </a:endParaRPr>
          </a:p>
          <a:p>
            <a:pPr lvl="0"/>
            <a:r>
              <a:rPr lang="en-GB" sz="3200" dirty="0" smtClean="0">
                <a:solidFill>
                  <a:srgbClr val="000000"/>
                </a:solidFill>
              </a:rPr>
              <a:t>Summary</a:t>
            </a:r>
          </a:p>
          <a:p>
            <a:pPr lvl="0"/>
            <a:r>
              <a:rPr lang="en-GB" sz="3200" dirty="0" smtClean="0">
                <a:solidFill>
                  <a:srgbClr val="000000"/>
                </a:solidFill>
              </a:rPr>
              <a:t>Questions</a:t>
            </a:r>
            <a:endParaRPr lang="en-GB" sz="3200" dirty="0">
              <a:solidFill>
                <a:srgbClr val="000000"/>
              </a:solidFill>
            </a:endParaRPr>
          </a:p>
          <a:p>
            <a:pPr marL="1333500" lvl="3" indent="0">
              <a:buNone/>
            </a:pPr>
            <a:endParaRPr lang="en-GB" sz="2800" dirty="0" smtClean="0"/>
          </a:p>
          <a:p>
            <a:pPr>
              <a:buNone/>
            </a:pPr>
            <a:endParaRPr lang="en-GB" dirty="0" smtClean="0"/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8714184" y="6364224"/>
            <a:ext cx="429816" cy="457200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C8423855-8FE9-4031-9B0B-75EFE9B8FEB8}" type="slidenum">
              <a:rPr lang="en-GB" sz="1400" smtClean="0">
                <a:solidFill>
                  <a:srgbClr val="000000"/>
                </a:solidFill>
                <a:latin typeface="Times New Roman" pitchFamily="18" charset="0"/>
              </a:rPr>
              <a:pPr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GB" sz="1400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951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41300"/>
            <a:ext cx="6120680" cy="990600"/>
          </a:xfrm>
        </p:spPr>
        <p:txBody>
          <a:bodyPr>
            <a:noAutofit/>
          </a:bodyPr>
          <a:lstStyle/>
          <a:p>
            <a:pPr algn="ctr"/>
            <a:r>
              <a:rPr lang="en-NZ" dirty="0" smtClean="0"/>
              <a:t>Background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67544" y="1541223"/>
            <a:ext cx="8676456" cy="5328592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  <a:tabLst>
                <a:tab pos="-725170" algn="l"/>
                <a:tab pos="-457200" algn="l"/>
                <a:tab pos="381000" algn="l"/>
                <a:tab pos="88519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41325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</a:tabLst>
            </a:pPr>
            <a:r>
              <a:rPr lang="en-US" sz="2400" dirty="0" smtClean="0"/>
              <a:t>Loneliness – the subjective feeling of lacking companionship; perceived social isolation </a:t>
            </a:r>
            <a:r>
              <a:rPr lang="en-US" sz="2400" i="1" dirty="0" smtClean="0"/>
              <a:t>(socially isolated may have higher risk of loneliness)</a:t>
            </a:r>
          </a:p>
          <a:p>
            <a:r>
              <a:rPr lang="en-US" sz="2400" dirty="0" smtClean="0"/>
              <a:t>Loneliness is associated with negative consequences 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oor mental &amp; physical health, suicide, </a:t>
            </a:r>
            <a:r>
              <a:rPr lang="en-US" dirty="0"/>
              <a:t>cognitive </a:t>
            </a:r>
            <a:r>
              <a:rPr lang="en-US" dirty="0" smtClean="0"/>
              <a:t>decline, premature mortality, lower quality of life, and social &amp; economic outcomes</a:t>
            </a:r>
          </a:p>
          <a:p>
            <a:pPr lvl="0"/>
            <a:r>
              <a:rPr lang="en-US" sz="2400" dirty="0" smtClean="0">
                <a:solidFill>
                  <a:srgbClr val="000000"/>
                </a:solidFill>
              </a:rPr>
              <a:t>Of policy concern, e.g. ‘Campaign To End Loneliness’ – UK coalition</a:t>
            </a:r>
            <a:endParaRPr lang="en-US" sz="2400" dirty="0" smtClean="0"/>
          </a:p>
          <a:p>
            <a:r>
              <a:rPr lang="en-US" sz="2400" dirty="0" smtClean="0"/>
              <a:t>Loneliness </a:t>
            </a:r>
            <a:r>
              <a:rPr lang="en-US" sz="2400" dirty="0"/>
              <a:t>affects all </a:t>
            </a:r>
            <a:r>
              <a:rPr lang="en-US" sz="2400" dirty="0" smtClean="0"/>
              <a:t>ages from children to older people</a:t>
            </a:r>
          </a:p>
          <a:p>
            <a:r>
              <a:rPr lang="en-US" sz="2400" dirty="0"/>
              <a:t>L</a:t>
            </a:r>
            <a:r>
              <a:rPr lang="en-US" sz="2400" dirty="0" smtClean="0"/>
              <a:t>ongitudinal studies are rare, but </a:t>
            </a:r>
            <a:r>
              <a:rPr lang="en-US" sz="2400" dirty="0"/>
              <a:t>important to </a:t>
            </a:r>
            <a:r>
              <a:rPr lang="en-US" sz="2400" dirty="0" smtClean="0"/>
              <a:t>understand the development of loneliness</a:t>
            </a: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855968" y="6453336"/>
            <a:ext cx="288032" cy="333375"/>
          </a:xfrm>
        </p:spPr>
        <p:txBody>
          <a:bodyPr/>
          <a:lstStyle/>
          <a:p>
            <a:fld id="{5F32F18A-80A4-429F-9EB6-1651D980FD7C}" type="slidenum">
              <a:rPr lang="en-NZ" sz="1400" smtClean="0">
                <a:solidFill>
                  <a:prstClr val="black">
                    <a:tint val="7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4</a:t>
            </a:fld>
            <a:endParaRPr lang="en-NZ" sz="1400" dirty="0">
              <a:solidFill>
                <a:prstClr val="black">
                  <a:tint val="7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6439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332656"/>
            <a:ext cx="5048200" cy="899244"/>
          </a:xfrm>
        </p:spPr>
        <p:txBody>
          <a:bodyPr/>
          <a:lstStyle/>
          <a:p>
            <a:pPr lvl="0"/>
            <a:r>
              <a:rPr lang="en-GB" dirty="0" smtClean="0"/>
              <a:t>Our objectives</a:t>
            </a:r>
            <a:endParaRPr lang="en-GB" dirty="0"/>
          </a:p>
        </p:txBody>
      </p:sp>
      <p:sp>
        <p:nvSpPr>
          <p:cNvPr id="4100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412776"/>
            <a:ext cx="8352928" cy="5184576"/>
          </a:xfrm>
        </p:spPr>
        <p:txBody>
          <a:bodyPr/>
          <a:lstStyle/>
          <a:p>
            <a:pPr lvl="0"/>
            <a:r>
              <a:rPr lang="en-US" dirty="0" smtClean="0"/>
              <a:t>To investigate </a:t>
            </a:r>
          </a:p>
          <a:p>
            <a:pPr lvl="1"/>
            <a:r>
              <a:rPr lang="en-US" sz="2800" dirty="0" smtClean="0"/>
              <a:t>the development of loneliness longitudinally and across the life-course </a:t>
            </a:r>
          </a:p>
          <a:p>
            <a:pPr lvl="1"/>
            <a:r>
              <a:rPr lang="en-US" sz="2800" dirty="0" smtClean="0"/>
              <a:t>its </a:t>
            </a:r>
            <a:r>
              <a:rPr lang="en-US" sz="2800" dirty="0" smtClean="0"/>
              <a:t>risk factors and consequences </a:t>
            </a:r>
            <a:r>
              <a:rPr lang="en-US" sz="2800" dirty="0" smtClean="0"/>
              <a:t>in </a:t>
            </a:r>
            <a:r>
              <a:rPr lang="en-US" sz="2800" dirty="0" smtClean="0"/>
              <a:t>relation to different </a:t>
            </a:r>
            <a:r>
              <a:rPr lang="en-US" sz="2800" dirty="0" smtClean="0"/>
              <a:t>life stages </a:t>
            </a:r>
            <a:r>
              <a:rPr lang="en-US" sz="2800" dirty="0" smtClean="0"/>
              <a:t>– </a:t>
            </a:r>
            <a:r>
              <a:rPr lang="en-US" sz="2800" dirty="0"/>
              <a:t>are they the same? </a:t>
            </a:r>
            <a:r>
              <a:rPr lang="en-US" sz="2800" dirty="0" smtClean="0"/>
              <a:t>- do negative effects accumulate? </a:t>
            </a:r>
          </a:p>
          <a:p>
            <a:pPr lvl="0"/>
            <a:r>
              <a:rPr lang="en-US" dirty="0" smtClean="0"/>
              <a:t>To achieve this, we </a:t>
            </a:r>
            <a:r>
              <a:rPr lang="en-US" dirty="0" err="1" smtClean="0"/>
              <a:t>utilise</a:t>
            </a:r>
            <a:r>
              <a:rPr lang="en-US" dirty="0" smtClean="0"/>
              <a:t> data from 3 studies focusing on different life stages: </a:t>
            </a:r>
          </a:p>
          <a:p>
            <a:pPr lvl="1"/>
            <a:r>
              <a:rPr lang="en-US" sz="2800" dirty="0" smtClean="0"/>
              <a:t>2 </a:t>
            </a:r>
            <a:r>
              <a:rPr lang="en-US" sz="2800" dirty="0" smtClean="0"/>
              <a:t>longitudinal studies (childhood to mid-adulthood, and older people, respectively) and a cross-sectional survey (adulthood)</a:t>
            </a:r>
            <a:endParaRPr lang="en-NZ" sz="2800" dirty="0" smtClean="0"/>
          </a:p>
          <a:p>
            <a:pPr>
              <a:buNone/>
            </a:pPr>
            <a:endParaRPr lang="en-GB" dirty="0" smtClean="0"/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8714184" y="6364224"/>
            <a:ext cx="429816" cy="457200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C8423855-8FE9-4031-9B0B-75EFE9B8FEB8}" type="slidenum">
              <a:rPr lang="en-GB" sz="1400" smtClean="0">
                <a:solidFill>
                  <a:srgbClr val="000000"/>
                </a:solidFill>
                <a:latin typeface="Times New Roman" pitchFamily="18" charset="0"/>
              </a:rPr>
              <a:pPr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GB" sz="1400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6555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5" name="Rectangle 2"/>
          <p:cNvSpPr>
            <a:spLocks noGrp="1" noChangeArrowheads="1"/>
          </p:cNvSpPr>
          <p:nvPr>
            <p:ph type="title"/>
          </p:nvPr>
        </p:nvSpPr>
        <p:spPr>
          <a:xfrm>
            <a:off x="827584" y="260648"/>
            <a:ext cx="4968552" cy="98072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NZ" dirty="0" smtClean="0">
                <a:ea typeface="Geneva"/>
                <a:cs typeface="Geneva"/>
              </a:rPr>
              <a:t>D</a:t>
            </a:r>
            <a:r>
              <a:rPr lang="en-NZ" sz="3600" dirty="0" smtClean="0">
                <a:ea typeface="Geneva"/>
                <a:cs typeface="Geneva"/>
              </a:rPr>
              <a:t>ata sources</a:t>
            </a:r>
            <a:br>
              <a:rPr lang="en-NZ" sz="3600" dirty="0" smtClean="0">
                <a:ea typeface="Geneva"/>
                <a:cs typeface="Geneva"/>
              </a:rPr>
            </a:br>
            <a:r>
              <a:rPr lang="en-NZ" sz="2400" i="1" dirty="0" smtClean="0">
                <a:ea typeface="Geneva"/>
                <a:cs typeface="Geneva"/>
              </a:rPr>
              <a:t>(A tale of 3 studies … more later)</a:t>
            </a:r>
            <a:endParaRPr lang="en-GB" sz="2400" i="1" dirty="0" smtClean="0">
              <a:ea typeface="Geneva"/>
              <a:cs typeface="Geneva"/>
            </a:endParaRPr>
          </a:p>
        </p:txBody>
      </p:sp>
      <p:sp>
        <p:nvSpPr>
          <p:cNvPr id="562179" name="Rectangle 3"/>
          <p:cNvSpPr>
            <a:spLocks noGrp="1" noChangeArrowheads="1"/>
          </p:cNvSpPr>
          <p:nvPr>
            <p:ph idx="1"/>
          </p:nvPr>
        </p:nvSpPr>
        <p:spPr>
          <a:xfrm>
            <a:off x="683568" y="1484784"/>
            <a:ext cx="8136904" cy="4831108"/>
          </a:xfrm>
        </p:spPr>
        <p:txBody>
          <a:bodyPr/>
          <a:lstStyle/>
          <a:p>
            <a:r>
              <a:rPr lang="en-NZ" dirty="0" smtClean="0"/>
              <a:t>‘The Dunedin Study’</a:t>
            </a:r>
          </a:p>
          <a:p>
            <a:pPr marL="0" indent="0">
              <a:buNone/>
            </a:pPr>
            <a:r>
              <a:rPr lang="en-NZ" sz="2400" dirty="0" smtClean="0"/>
              <a:t>(Dunedin Multidisciplinary Health &amp; Development Study)</a:t>
            </a:r>
          </a:p>
          <a:p>
            <a:pPr>
              <a:buFontTx/>
              <a:buChar char="-"/>
            </a:pPr>
            <a:r>
              <a:rPr lang="en-NZ" sz="2400" dirty="0" smtClean="0"/>
              <a:t>data access in progress</a:t>
            </a:r>
          </a:p>
          <a:p>
            <a:pPr marL="0" indent="0">
              <a:buNone/>
            </a:pPr>
            <a:endParaRPr lang="en-NZ" sz="1000" dirty="0" smtClean="0"/>
          </a:p>
          <a:p>
            <a:r>
              <a:rPr lang="en-NZ" dirty="0" smtClean="0"/>
              <a:t>‘</a:t>
            </a:r>
            <a:r>
              <a:rPr lang="en-NZ" dirty="0" err="1" smtClean="0"/>
              <a:t>LiLACS</a:t>
            </a:r>
            <a:r>
              <a:rPr lang="en-NZ" dirty="0" smtClean="0"/>
              <a:t> NZ’ </a:t>
            </a:r>
          </a:p>
          <a:p>
            <a:pPr marL="0" indent="0">
              <a:buNone/>
            </a:pPr>
            <a:r>
              <a:rPr lang="en-NZ" sz="2400" dirty="0" smtClean="0"/>
              <a:t>( </a:t>
            </a:r>
            <a:r>
              <a:rPr lang="en-NZ" sz="2400" dirty="0"/>
              <a:t>Life and Living in Advanced Age: a Cohort Study in </a:t>
            </a:r>
            <a:r>
              <a:rPr lang="en-NZ" sz="2400" dirty="0" smtClean="0"/>
              <a:t>NZ)</a:t>
            </a:r>
          </a:p>
          <a:p>
            <a:pPr>
              <a:buFontTx/>
              <a:buChar char="-"/>
            </a:pPr>
            <a:r>
              <a:rPr lang="en-NZ" sz="2400" dirty="0" smtClean="0"/>
              <a:t>data </a:t>
            </a:r>
            <a:r>
              <a:rPr lang="en-NZ" sz="2400" dirty="0"/>
              <a:t>access in </a:t>
            </a:r>
            <a:r>
              <a:rPr lang="en-NZ" sz="2400" dirty="0" smtClean="0"/>
              <a:t>progress</a:t>
            </a:r>
          </a:p>
          <a:p>
            <a:pPr>
              <a:buFontTx/>
              <a:buChar char="-"/>
            </a:pPr>
            <a:endParaRPr lang="en-NZ" sz="1000" dirty="0" smtClean="0"/>
          </a:p>
          <a:p>
            <a:pPr lvl="0"/>
            <a:r>
              <a:rPr lang="en-NZ" dirty="0" smtClean="0">
                <a:solidFill>
                  <a:srgbClr val="000000"/>
                </a:solidFill>
              </a:rPr>
              <a:t>‘</a:t>
            </a:r>
            <a:r>
              <a:rPr lang="en-NZ" dirty="0">
                <a:solidFill>
                  <a:srgbClr val="000000"/>
                </a:solidFill>
              </a:rPr>
              <a:t>The ISSP Survey</a:t>
            </a:r>
            <a:r>
              <a:rPr lang="en-NZ" dirty="0" smtClean="0">
                <a:solidFill>
                  <a:srgbClr val="000000"/>
                </a:solidFill>
              </a:rPr>
              <a:t>’</a:t>
            </a:r>
          </a:p>
          <a:p>
            <a:pPr marL="0" lvl="0" indent="0">
              <a:buNone/>
            </a:pPr>
            <a:r>
              <a:rPr lang="en-NZ" sz="2400" dirty="0" smtClean="0">
                <a:solidFill>
                  <a:srgbClr val="000000"/>
                </a:solidFill>
              </a:rPr>
              <a:t>(International Social Survey Programme 2017)</a:t>
            </a:r>
          </a:p>
          <a:p>
            <a:pPr marL="0" lvl="0" indent="0">
              <a:buNone/>
            </a:pPr>
            <a:r>
              <a:rPr lang="en-NZ" sz="2400" dirty="0" smtClean="0">
                <a:solidFill>
                  <a:srgbClr val="000000"/>
                </a:solidFill>
              </a:rPr>
              <a:t>- </a:t>
            </a:r>
            <a:r>
              <a:rPr lang="en-NZ" sz="2400" dirty="0">
                <a:solidFill>
                  <a:srgbClr val="000000"/>
                </a:solidFill>
              </a:rPr>
              <a:t>d</a:t>
            </a:r>
            <a:r>
              <a:rPr lang="en-NZ" sz="2400" dirty="0" smtClean="0">
                <a:solidFill>
                  <a:srgbClr val="000000"/>
                </a:solidFill>
              </a:rPr>
              <a:t>ata collection near completion</a:t>
            </a:r>
            <a:endParaRPr lang="en-NZ" sz="240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NZ" sz="2400" dirty="0" smtClean="0"/>
          </a:p>
          <a:p>
            <a:pPr marL="0" indent="0">
              <a:buNone/>
            </a:pPr>
            <a:endParaRPr lang="en-NZ" sz="2400" dirty="0"/>
          </a:p>
          <a:p>
            <a:pPr marL="0" indent="0">
              <a:buNone/>
            </a:pPr>
            <a:r>
              <a:rPr lang="en-NZ" sz="2400" dirty="0" smtClean="0"/>
              <a:t> </a:t>
            </a:r>
          </a:p>
        </p:txBody>
      </p:sp>
      <p:sp>
        <p:nvSpPr>
          <p:cNvPr id="190467" name="Rectangle 4"/>
          <p:cNvSpPr>
            <a:spLocks noChangeArrowheads="1"/>
          </p:cNvSpPr>
          <p:nvPr/>
        </p:nvSpPr>
        <p:spPr bwMode="auto">
          <a:xfrm>
            <a:off x="8855202" y="6453336"/>
            <a:ext cx="2840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fld id="{267AC1C9-BEE4-4DBF-978C-94679698FF2E}" type="slidenum">
              <a:rPr lang="en-US" sz="1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6</a:t>
            </a:fld>
            <a:endParaRPr lang="en-US" sz="1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6580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260648"/>
            <a:ext cx="5048200" cy="899244"/>
          </a:xfrm>
        </p:spPr>
        <p:txBody>
          <a:bodyPr/>
          <a:lstStyle/>
          <a:p>
            <a:pPr lvl="0"/>
            <a:r>
              <a:rPr lang="en-NZ" dirty="0" smtClean="0">
                <a:solidFill>
                  <a:srgbClr val="000000"/>
                </a:solidFill>
              </a:rPr>
              <a:t>Research question 1</a:t>
            </a:r>
            <a:endParaRPr lang="en-NZ" dirty="0">
              <a:solidFill>
                <a:srgbClr val="000000"/>
              </a:solidFill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484784"/>
            <a:ext cx="8748464" cy="4643799"/>
          </a:xfrm>
        </p:spPr>
        <p:txBody>
          <a:bodyPr/>
          <a:lstStyle/>
          <a:p>
            <a:pPr marL="0" indent="0">
              <a:buNone/>
            </a:pPr>
            <a:r>
              <a:rPr lang="en-US" sz="2400" b="1" i="1" dirty="0" smtClean="0"/>
              <a:t>Is </a:t>
            </a:r>
            <a:r>
              <a:rPr lang="en-US" sz="2400" b="1" i="1" dirty="0"/>
              <a:t>loneliness across the life-course similarly expressed and are correlates similar?</a:t>
            </a:r>
            <a:endParaRPr lang="en-NZ" sz="2400" b="1" dirty="0"/>
          </a:p>
          <a:p>
            <a:pPr lvl="0"/>
            <a:r>
              <a:rPr lang="en-NZ" sz="2400" dirty="0" smtClean="0"/>
              <a:t>To </a:t>
            </a:r>
            <a:r>
              <a:rPr lang="en-NZ" sz="2400" dirty="0"/>
              <a:t>what extent do lonely children become lonely adults?  Are there distinct ‘child onset’ and adult-onset’ loneliness groups</a:t>
            </a:r>
            <a:r>
              <a:rPr lang="en-NZ" sz="2400" dirty="0" smtClean="0"/>
              <a:t>?</a:t>
            </a:r>
          </a:p>
          <a:p>
            <a:pPr lvl="0"/>
            <a:endParaRPr lang="en-NZ" sz="2400" dirty="0"/>
          </a:p>
          <a:p>
            <a:pPr lvl="0"/>
            <a:r>
              <a:rPr lang="en-NZ" sz="2400" dirty="0"/>
              <a:t>Are the risk factors for loneliness in childhood the same or different than those observed in adults and the elderly? </a:t>
            </a:r>
            <a:endParaRPr lang="en-NZ" sz="2400" dirty="0" smtClean="0"/>
          </a:p>
          <a:p>
            <a:pPr lvl="0"/>
            <a:endParaRPr lang="en-NZ" sz="2400" dirty="0" smtClean="0"/>
          </a:p>
          <a:p>
            <a:pPr lvl="0"/>
            <a:r>
              <a:rPr lang="en-NZ" sz="2400" dirty="0" smtClean="0"/>
              <a:t>How </a:t>
            </a:r>
            <a:r>
              <a:rPr lang="en-NZ" sz="2400" dirty="0"/>
              <a:t>does the trajectory in cognitive function among the lonely (both in mid-life using Dunedin data and in older age using </a:t>
            </a:r>
            <a:r>
              <a:rPr lang="en-NZ" sz="2400" dirty="0" err="1"/>
              <a:t>LiLACS</a:t>
            </a:r>
            <a:r>
              <a:rPr lang="en-NZ" sz="2400" dirty="0"/>
              <a:t> NZ data) differ from those without loneliness?</a:t>
            </a:r>
          </a:p>
          <a:p>
            <a:pPr marL="0" indent="0">
              <a:buNone/>
            </a:pPr>
            <a:endParaRPr lang="en-NZ" dirty="0"/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8714184" y="6364224"/>
            <a:ext cx="429816" cy="457200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C8423855-8FE9-4031-9B0B-75EFE9B8FEB8}" type="slidenum">
              <a:rPr lang="en-GB" sz="1400" smtClean="0">
                <a:solidFill>
                  <a:srgbClr val="000000"/>
                </a:solidFill>
                <a:latin typeface="Times New Roman" pitchFamily="18" charset="0"/>
              </a:rPr>
              <a:pPr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GB" sz="1400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4390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260648"/>
            <a:ext cx="5048200" cy="899244"/>
          </a:xfrm>
        </p:spPr>
        <p:txBody>
          <a:bodyPr/>
          <a:lstStyle/>
          <a:p>
            <a:pPr lvl="0"/>
            <a:r>
              <a:rPr lang="en-NZ" dirty="0" smtClean="0">
                <a:solidFill>
                  <a:srgbClr val="000000"/>
                </a:solidFill>
              </a:rPr>
              <a:t>Research question 2</a:t>
            </a:r>
            <a:endParaRPr lang="en-NZ" dirty="0">
              <a:solidFill>
                <a:srgbClr val="000000"/>
              </a:solidFill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484784"/>
            <a:ext cx="8748464" cy="5184576"/>
          </a:xfrm>
        </p:spPr>
        <p:txBody>
          <a:bodyPr/>
          <a:lstStyle/>
          <a:p>
            <a:pPr marL="0" indent="0">
              <a:buNone/>
            </a:pPr>
            <a:r>
              <a:rPr lang="en-US" sz="2400" b="1" i="1" dirty="0" smtClean="0"/>
              <a:t>What are the consequences of loneliness across the life course?</a:t>
            </a:r>
            <a:endParaRPr lang="en-NZ" sz="2400" b="1" dirty="0" smtClean="0"/>
          </a:p>
          <a:p>
            <a:pPr lvl="0"/>
            <a:r>
              <a:rPr lang="en-NZ" sz="2400" dirty="0" smtClean="0"/>
              <a:t>How does loneliness affect functioning across various health and wellbeing domains (physical health, mental health, cognition, economics)</a:t>
            </a:r>
          </a:p>
          <a:p>
            <a:pPr lvl="0"/>
            <a:endParaRPr lang="en-NZ" sz="2400" dirty="0" smtClean="0"/>
          </a:p>
          <a:p>
            <a:pPr lvl="0"/>
            <a:r>
              <a:rPr lang="en-NZ" sz="2400" dirty="0" smtClean="0"/>
              <a:t>Does experience of loneliness at different life stages have different effects on functioning in any of these domains?</a:t>
            </a:r>
          </a:p>
          <a:p>
            <a:pPr lvl="0"/>
            <a:endParaRPr lang="en-NZ" sz="2400" dirty="0" smtClean="0"/>
          </a:p>
          <a:p>
            <a:pPr lvl="0"/>
            <a:r>
              <a:rPr lang="en-NZ" sz="2400" dirty="0" smtClean="0"/>
              <a:t>Does adult and elder loneliness have an effect on functioning over and above that of childhood loneliness </a:t>
            </a:r>
            <a:br>
              <a:rPr lang="en-NZ" sz="2400" dirty="0" smtClean="0"/>
            </a:br>
            <a:r>
              <a:rPr lang="en-NZ" sz="2400" dirty="0" smtClean="0"/>
              <a:t>(and vice versa</a:t>
            </a:r>
            <a:r>
              <a:rPr lang="en-NZ" sz="2400" dirty="0" smtClean="0"/>
              <a:t>)?</a:t>
            </a:r>
            <a:endParaRPr lang="en-NZ" sz="2400" dirty="0"/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8714184" y="6364224"/>
            <a:ext cx="429816" cy="457200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C8423855-8FE9-4031-9B0B-75EFE9B8FEB8}" type="slidenum">
              <a:rPr lang="en-GB" sz="1400" smtClean="0">
                <a:solidFill>
                  <a:srgbClr val="000000"/>
                </a:solidFill>
                <a:latin typeface="Times New Roman" pitchFamily="18" charset="0"/>
              </a:rPr>
              <a:pPr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GB" sz="1400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830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332656"/>
            <a:ext cx="5048200" cy="899244"/>
          </a:xfrm>
        </p:spPr>
        <p:txBody>
          <a:bodyPr/>
          <a:lstStyle/>
          <a:p>
            <a:pPr lvl="0"/>
            <a:r>
              <a:rPr lang="en-GB" dirty="0" smtClean="0"/>
              <a:t>Outline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idx="1"/>
          </p:nvPr>
        </p:nvSpPr>
        <p:spPr>
          <a:xfrm>
            <a:off x="683568" y="1556792"/>
            <a:ext cx="8208912" cy="5112568"/>
          </a:xfrm>
        </p:spPr>
        <p:txBody>
          <a:bodyPr/>
          <a:lstStyle/>
          <a:p>
            <a:r>
              <a:rPr lang="en-GB" sz="3200" dirty="0" smtClean="0"/>
              <a:t>Overview</a:t>
            </a:r>
          </a:p>
          <a:p>
            <a:pPr lvl="1"/>
            <a:r>
              <a:rPr lang="en-GB" sz="3200" dirty="0" smtClean="0"/>
              <a:t>Background</a:t>
            </a:r>
          </a:p>
          <a:p>
            <a:pPr lvl="1"/>
            <a:r>
              <a:rPr lang="en-GB" sz="3200" dirty="0" smtClean="0"/>
              <a:t>Our objectives</a:t>
            </a:r>
            <a:r>
              <a:rPr lang="en-GB" sz="3200" dirty="0"/>
              <a:t> </a:t>
            </a:r>
            <a:r>
              <a:rPr lang="en-GB" sz="3200" dirty="0" smtClean="0"/>
              <a:t>&amp; research questions</a:t>
            </a:r>
          </a:p>
          <a:p>
            <a:pPr marL="457200" lvl="1" indent="0">
              <a:buNone/>
            </a:pPr>
            <a:endParaRPr lang="en-GB" sz="1000" b="1" dirty="0" smtClean="0"/>
          </a:p>
          <a:p>
            <a:r>
              <a:rPr lang="en-GB" sz="3200" b="1" dirty="0" smtClean="0">
                <a:solidFill>
                  <a:srgbClr val="000000"/>
                </a:solidFill>
              </a:rPr>
              <a:t>Data sources (3 studies)</a:t>
            </a:r>
          </a:p>
          <a:p>
            <a:pPr lvl="2"/>
            <a:r>
              <a:rPr lang="en-GB" sz="3200" b="1" dirty="0">
                <a:solidFill>
                  <a:srgbClr val="000000"/>
                </a:solidFill>
              </a:rPr>
              <a:t> </a:t>
            </a:r>
            <a:r>
              <a:rPr lang="en-GB" sz="3200" b="1" dirty="0" smtClean="0">
                <a:solidFill>
                  <a:srgbClr val="000000"/>
                </a:solidFill>
              </a:rPr>
              <a:t>Introduction; loneliness measures; risk factors &amp; consequences</a:t>
            </a:r>
          </a:p>
          <a:p>
            <a:pPr marL="914400" lvl="2" indent="0">
              <a:buNone/>
            </a:pPr>
            <a:endParaRPr lang="en-GB" sz="1000" dirty="0">
              <a:solidFill>
                <a:srgbClr val="000000"/>
              </a:solidFill>
            </a:endParaRPr>
          </a:p>
          <a:p>
            <a:pPr lvl="0"/>
            <a:r>
              <a:rPr lang="en-GB" sz="3200" dirty="0" smtClean="0">
                <a:solidFill>
                  <a:srgbClr val="000000"/>
                </a:solidFill>
              </a:rPr>
              <a:t>Summary</a:t>
            </a:r>
          </a:p>
          <a:p>
            <a:r>
              <a:rPr lang="en-GB" sz="3200" dirty="0">
                <a:solidFill>
                  <a:srgbClr val="000000"/>
                </a:solidFill>
              </a:rPr>
              <a:t>Questions</a:t>
            </a:r>
          </a:p>
          <a:p>
            <a:pPr marL="0" lvl="0" indent="0">
              <a:buNone/>
            </a:pPr>
            <a:endParaRPr lang="en-GB" sz="3200" dirty="0">
              <a:solidFill>
                <a:srgbClr val="000000"/>
              </a:solidFill>
            </a:endParaRPr>
          </a:p>
          <a:p>
            <a:pPr marL="1333500" lvl="3" indent="0">
              <a:buNone/>
            </a:pPr>
            <a:endParaRPr lang="en-GB" sz="2800" dirty="0" smtClean="0"/>
          </a:p>
          <a:p>
            <a:pPr>
              <a:buNone/>
            </a:pPr>
            <a:endParaRPr lang="en-GB" dirty="0" smtClean="0"/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8714184" y="6364224"/>
            <a:ext cx="429816" cy="457200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C8423855-8FE9-4031-9B0B-75EFE9B8FEB8}" type="slidenum">
              <a:rPr lang="en-GB" sz="1400" smtClean="0">
                <a:solidFill>
                  <a:srgbClr val="000000"/>
                </a:solidFill>
                <a:latin typeface="Times New Roman" pitchFamily="18" charset="0"/>
              </a:rPr>
              <a:pPr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GB" sz="1400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605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MPASS">
  <a:themeElements>
    <a:clrScheme name="UOA_STD 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UOA_STD master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UOA_STD 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OA_STD 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OA_STD 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OA_STD 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OA_STD 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OA_STD 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OA_STD 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OA_STD 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OA_STD 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OA_STD 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OA_STD 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OA_STD 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OMPASS">
  <a:themeElements>
    <a:clrScheme name="UOA_STD 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UOA_STD master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UOA_STD 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OA_STD 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OA_STD 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OA_STD 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OA_STD 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OA_STD 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OA_STD 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OA_STD 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OA_STD 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OA_STD 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OA_STD 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OA_STD 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4804</TotalTime>
  <Words>1417</Words>
  <Application>Microsoft Office PowerPoint</Application>
  <PresentationFormat>On-screen Show (4:3)</PresentationFormat>
  <Paragraphs>265</Paragraphs>
  <Slides>27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6" baseType="lpstr">
      <vt:lpstr>Arial</vt:lpstr>
      <vt:lpstr>Calibri</vt:lpstr>
      <vt:lpstr>Geneva</vt:lpstr>
      <vt:lpstr>Roman-WP</vt:lpstr>
      <vt:lpstr>Times</vt:lpstr>
      <vt:lpstr>Times New Roman</vt:lpstr>
      <vt:lpstr>Wingdings</vt:lpstr>
      <vt:lpstr>COMPASS</vt:lpstr>
      <vt:lpstr>1_COMPASS</vt:lpstr>
      <vt:lpstr>Loneliness  across the life course  First steps </vt:lpstr>
      <vt:lpstr>Acknowledgements</vt:lpstr>
      <vt:lpstr>Outline</vt:lpstr>
      <vt:lpstr>Background</vt:lpstr>
      <vt:lpstr>Our objectives</vt:lpstr>
      <vt:lpstr>Data sources (A tale of 3 studies … more later)</vt:lpstr>
      <vt:lpstr>Research question 1</vt:lpstr>
      <vt:lpstr>Research question 2</vt:lpstr>
      <vt:lpstr>Outline</vt:lpstr>
      <vt:lpstr>The Dunedin Study:  Introduction </vt:lpstr>
      <vt:lpstr>The Dunedin Study:  Loneliness measures </vt:lpstr>
      <vt:lpstr>Four questions from  UCLA-LS-3, +1   </vt:lpstr>
      <vt:lpstr>The Dunedin Study:  Risk factors</vt:lpstr>
      <vt:lpstr>The Dunedin Study:  Consequences</vt:lpstr>
      <vt:lpstr>Te Puāwaitanga o Ngā Tapuwae Kia Ora Tonu. Life and Living in Advanced Age: a Cohort Study in New Zealand LiLACS NZ: Introduction</vt:lpstr>
      <vt:lpstr>LiLACS NZ: Loneliness measures</vt:lpstr>
      <vt:lpstr>LiLACS NZ: Domains</vt:lpstr>
      <vt:lpstr>Loneliness</vt:lpstr>
      <vt:lpstr>The ISSP Survey: Introduction</vt:lpstr>
      <vt:lpstr>The ISSP Survey: Loneliness measures</vt:lpstr>
      <vt:lpstr>The ISSP Survey: Loneliness measures</vt:lpstr>
      <vt:lpstr>The ISSP Survey: Loneliness</vt:lpstr>
      <vt:lpstr>Loneliness:  Demographics</vt:lpstr>
      <vt:lpstr>Loneliness: Health correlates</vt:lpstr>
      <vt:lpstr>Outline</vt:lpstr>
      <vt:lpstr> </vt:lpstr>
      <vt:lpstr> </vt:lpstr>
    </vt:vector>
  </TitlesOfParts>
  <Company>The University of Auckland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Figure 1. Model of the early life course, family and child outcomes</dc:title>
  <dc:creator>Roy Lay-Yee (COMPASS)</dc:creator>
  <cp:lastModifiedBy>Roy Lay-Yee</cp:lastModifiedBy>
  <cp:revision>310</cp:revision>
  <cp:lastPrinted>2014-05-20T21:49:56Z</cp:lastPrinted>
  <dcterms:created xsi:type="dcterms:W3CDTF">2013-06-27T02:48:09Z</dcterms:created>
  <dcterms:modified xsi:type="dcterms:W3CDTF">2017-08-07T02:52:30Z</dcterms:modified>
</cp:coreProperties>
</file>