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9" r:id="rId3"/>
    <p:sldId id="269" r:id="rId4"/>
    <p:sldId id="257" r:id="rId5"/>
    <p:sldId id="278" r:id="rId6"/>
    <p:sldId id="270" r:id="rId7"/>
    <p:sldId id="271" r:id="rId8"/>
    <p:sldId id="272" r:id="rId9"/>
    <p:sldId id="258" r:id="rId10"/>
    <p:sldId id="273" r:id="rId11"/>
    <p:sldId id="274" r:id="rId12"/>
    <p:sldId id="268" r:id="rId13"/>
    <p:sldId id="265" r:id="rId14"/>
    <p:sldId id="275" r:id="rId15"/>
    <p:sldId id="267" r:id="rId16"/>
    <p:sldId id="277" r:id="rId17"/>
    <p:sldId id="276" r:id="rId18"/>
    <p:sldId id="266" r:id="rId19"/>
    <p:sldId id="260" r:id="rId20"/>
    <p:sldId id="262" r:id="rId21"/>
    <p:sldId id="263" r:id="rId22"/>
    <p:sldId id="279" r:id="rId23"/>
    <p:sldId id="264" r:id="rId24"/>
    <p:sldId id="280" r:id="rId2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660"/>
  </p:normalViewPr>
  <p:slideViewPr>
    <p:cSldViewPr snapToGrid="0">
      <p:cViewPr>
        <p:scale>
          <a:sx n="75" d="100"/>
          <a:sy n="75" d="100"/>
        </p:scale>
        <p:origin x="117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846FC-C443-40DD-ADC0-4A1F4AA746DB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824B-6812-4937-8401-CFC209D96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6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2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95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NZ" dirty="0" smtClean="0"/>
              <a:t>How do these translate into health efficacy and affective practices such as fatalism, fear, shame, pride, motivation, determination, increased understanding and respect? </a:t>
            </a:r>
            <a:endParaRPr lang="en-US" dirty="0" smtClean="0"/>
          </a:p>
          <a:p>
            <a:pPr lvl="1"/>
            <a:r>
              <a:rPr lang="en-NZ" dirty="0" smtClean="0"/>
              <a:t>What are the implications for better engagement with and targeting of health messages?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0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For example ‘Māori have generally ok health’ was placed at -1 slightly disagree for Factor 1, 0 or neutral for Factor 2, -4</a:t>
            </a:r>
            <a:r>
              <a:rPr lang="en-NZ" baseline="0" dirty="0" smtClean="0"/>
              <a:t> or </a:t>
            </a:r>
            <a:r>
              <a:rPr lang="en-NZ" baseline="0" dirty="0" err="1" smtClean="0"/>
              <a:t>stongly</a:t>
            </a:r>
            <a:r>
              <a:rPr lang="en-NZ" baseline="0" dirty="0" smtClean="0"/>
              <a:t> disagree for Factor 3 and again -1 slightly disagree for Factor 4. </a:t>
            </a:r>
            <a:endParaRPr lang="en-N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5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8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8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Non-Māori representations of Māori are far too often appropriative and damaging. Further, these representations are presented </a:t>
            </a:r>
            <a:r>
              <a:rPr lang="en-NZ" b="1" dirty="0" smtClean="0"/>
              <a:t>without consequence</a:t>
            </a:r>
            <a:r>
              <a:rPr lang="en-NZ" dirty="0" smtClean="0"/>
              <a:t> for the non-Māori author but with </a:t>
            </a:r>
            <a:r>
              <a:rPr lang="en-NZ" b="1" dirty="0" smtClean="0"/>
              <a:t>real impacts </a:t>
            </a:r>
            <a:r>
              <a:rPr lang="en-NZ" dirty="0" smtClean="0"/>
              <a:t>in the lives and experiences of Māori 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As opposed to the traditions of R-method and objectivist analyses, Q-method is characteristically </a:t>
            </a:r>
            <a:r>
              <a:rPr lang="en-NZ" b="1" dirty="0" smtClean="0"/>
              <a:t>‘unsettling’ </a:t>
            </a:r>
            <a:r>
              <a:rPr lang="en-NZ" dirty="0" smtClean="0"/>
              <a:t>as it goes against the grain of a solutions-based empirical research approach (</a:t>
            </a:r>
            <a:r>
              <a:rPr lang="en-NZ" dirty="0" err="1" smtClean="0"/>
              <a:t>Capedevila</a:t>
            </a:r>
            <a:r>
              <a:rPr lang="en-NZ" dirty="0" smtClean="0"/>
              <a:t> &amp; Lazard,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824B-6812-4937-8401-CFC209D968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15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01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3533"/>
            <a:ext cx="2057400" cy="47826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3533"/>
            <a:ext cx="6019800" cy="478263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22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361282"/>
            <a:ext cx="8229600" cy="40966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93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83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33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73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9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9915"/>
            <a:ext cx="5111750" cy="485624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80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2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31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Univers LT Std 57 Cn"/>
                <a:cs typeface="Univers LT Std 57 Cn"/>
              </a:defRPr>
            </a:lvl1pPr>
          </a:lstStyle>
          <a:p>
            <a:fld id="{87CD0B2B-54DE-457A-BF42-5D61BAB901AF}" type="datetimeFigureOut">
              <a:rPr lang="en-NZ" smtClean="0"/>
              <a:t>4/09/2017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Univers LT Std 57 Cn"/>
                <a:cs typeface="Univers LT Std 57 Cn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vers LT Std 57 Cn"/>
                <a:cs typeface="Univers LT Std 57 Cn"/>
              </a:defRPr>
            </a:lvl1pPr>
          </a:lstStyle>
          <a:p>
            <a:fld id="{F5951FC3-0575-4C1E-A844-0856F5C93AD0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 descr="Massey-University.png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05" y="173415"/>
            <a:ext cx="2002730" cy="8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Univers LT Std 57 Cn"/>
          <a:ea typeface="+mj-ea"/>
          <a:cs typeface="Univers LT Std 57 Cn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nivers LT Std 57 Cn"/>
          <a:ea typeface="+mn-ea"/>
          <a:cs typeface="Univers LT Std 57 Cn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Univers LT Std 57 Cn"/>
          <a:ea typeface="+mn-ea"/>
          <a:cs typeface="Univers LT Std 57 Cn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nivers LT Std 57 Cn"/>
          <a:ea typeface="+mn-ea"/>
          <a:cs typeface="Univers LT Std 57 Cn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Univers LT Std 57 Cn"/>
          <a:ea typeface="+mn-ea"/>
          <a:cs typeface="Univers LT Std 57 Cn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Univers LT Std 57 Cn"/>
          <a:ea typeface="+mn-ea"/>
          <a:cs typeface="Univers LT Std 57 Cn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.mcphee@massey.ac.n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thur.org/2016/teaching-the-q-method-urban-sustainability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thur.org/2016/teaching-the-q-method-urban-sustainability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B0F9-BA0F-47FD-BF6B-35AE1D826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0639"/>
            <a:ext cx="7772400" cy="1470025"/>
          </a:xfrm>
        </p:spPr>
        <p:txBody>
          <a:bodyPr/>
          <a:lstStyle/>
          <a:p>
            <a:r>
              <a:rPr lang="en-NZ" sz="3200" dirty="0" err="1">
                <a:solidFill>
                  <a:schemeClr val="accent2">
                    <a:lumMod val="75000"/>
                  </a:schemeClr>
                </a:solidFill>
              </a:rPr>
              <a:t>Kaupapa</a:t>
            </a:r>
            <a:r>
              <a:rPr lang="en-NZ" sz="3200" dirty="0">
                <a:solidFill>
                  <a:schemeClr val="accent2">
                    <a:lumMod val="75000"/>
                  </a:schemeClr>
                </a:solidFill>
              </a:rPr>
              <a:t> Māori </a:t>
            </a:r>
            <a:r>
              <a:rPr lang="en-NZ" sz="3200" dirty="0" smtClean="0">
                <a:solidFill>
                  <a:schemeClr val="accent2">
                    <a:lumMod val="75000"/>
                  </a:schemeClr>
                </a:solidFill>
              </a:rPr>
              <a:t>Research </a:t>
            </a:r>
            <a:br>
              <a:rPr lang="en-NZ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NZ" sz="3600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N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NZ" sz="3200" dirty="0">
                <a:solidFill>
                  <a:schemeClr val="accent2">
                    <a:lumMod val="75000"/>
                  </a:schemeClr>
                </a:solidFill>
              </a:rPr>
              <a:t>Q 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D1ED9-4D4C-41D1-8E65-0E62A3B9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12321"/>
            <a:ext cx="6400800" cy="1752600"/>
          </a:xfrm>
        </p:spPr>
        <p:txBody>
          <a:bodyPr/>
          <a:lstStyle/>
          <a:p>
            <a:r>
              <a:rPr lang="en-NZ" dirty="0"/>
              <a:t>Emerald </a:t>
            </a:r>
            <a:r>
              <a:rPr lang="en-NZ" dirty="0" err="1"/>
              <a:t>Muriwai</a:t>
            </a:r>
            <a:r>
              <a:rPr lang="en-NZ" dirty="0"/>
              <a:t> (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Whakatōhea</a:t>
            </a:r>
            <a:r>
              <a:rPr lang="en-NZ" dirty="0"/>
              <a:t>)</a:t>
            </a:r>
            <a:br>
              <a:rPr lang="en-NZ" dirty="0"/>
            </a:br>
            <a:r>
              <a:rPr lang="en-NZ" dirty="0"/>
              <a:t>Researcher,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Rōpū</a:t>
            </a:r>
            <a:r>
              <a:rPr lang="en-NZ" dirty="0"/>
              <a:t> </a:t>
            </a:r>
            <a:r>
              <a:rPr lang="en-NZ" dirty="0" err="1"/>
              <a:t>Whāriki</a:t>
            </a:r>
            <a:r>
              <a:rPr lang="en-NZ" dirty="0"/>
              <a:t>, Massey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23" y="2180493"/>
            <a:ext cx="4307019" cy="244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Setting up the study</a:t>
            </a:r>
            <a:endParaRPr lang="en-US" dirty="0"/>
          </a:p>
        </p:txBody>
      </p:sp>
      <p:pic>
        <p:nvPicPr>
          <p:cNvPr id="2050" name="Picture 2" descr="Image result for q methodolog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5" y="1605776"/>
            <a:ext cx="7360773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8166" y="5824905"/>
            <a:ext cx="698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/>
              <a:t>From Stone &amp; </a:t>
            </a:r>
            <a:r>
              <a:rPr lang="en-NZ" i="1" dirty="0" err="1" smtClean="0"/>
              <a:t>Turale</a:t>
            </a:r>
            <a:r>
              <a:rPr lang="en-NZ" i="1" dirty="0" smtClean="0"/>
              <a:t> (2015) Q Methodology: An Introduction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37" y="4332557"/>
            <a:ext cx="1863063" cy="23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Setting up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Multiple-participant design – whose perspectives are we interested in? </a:t>
            </a:r>
          </a:p>
          <a:p>
            <a:r>
              <a:rPr lang="en-NZ" dirty="0" smtClean="0"/>
              <a:t>What are the general research questions? How do they matter and who would they matter to? </a:t>
            </a:r>
          </a:p>
          <a:p>
            <a:r>
              <a:rPr lang="en-NZ" dirty="0" smtClean="0"/>
              <a:t>Is the research drawing on issues of representation? </a:t>
            </a:r>
            <a:br>
              <a:rPr lang="en-NZ" dirty="0" smtClean="0"/>
            </a:br>
            <a:r>
              <a:rPr lang="en-NZ" sz="1600" dirty="0" smtClean="0"/>
              <a:t>(i.e. something commonly represented and understood in different ways)</a:t>
            </a:r>
          </a:p>
          <a:p>
            <a:r>
              <a:rPr lang="en-NZ" dirty="0" smtClean="0"/>
              <a:t>How many possible statements can be drawn from the research topic – creating a concourse</a:t>
            </a:r>
          </a:p>
          <a:p>
            <a:r>
              <a:rPr lang="en-NZ" dirty="0" smtClean="0"/>
              <a:t>Will your Q-set be structured (statements asked in a specific order) or unstructured?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4164-29CE-4393-BD86-C29064E0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Creating a Q-set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2191"/>
          <a:stretch/>
        </p:blipFill>
        <p:spPr>
          <a:xfrm>
            <a:off x="457199" y="1411199"/>
            <a:ext cx="5183151" cy="299353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8349" y="4404733"/>
            <a:ext cx="5172001" cy="1713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4826" y="1511300"/>
            <a:ext cx="2934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Q-sets often range between </a:t>
            </a:r>
            <a:r>
              <a:rPr lang="en-NZ" b="1" dirty="0" smtClean="0"/>
              <a:t>40-80 </a:t>
            </a:r>
            <a:r>
              <a:rPr lang="en-NZ" dirty="0" smtClean="0"/>
              <a:t>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Size of Q-set is usually </a:t>
            </a:r>
            <a:r>
              <a:rPr lang="en-NZ" b="1" dirty="0" smtClean="0"/>
              <a:t>dependent on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Should aim for a </a:t>
            </a:r>
            <a:r>
              <a:rPr lang="en-NZ" b="1" dirty="0" smtClean="0"/>
              <a:t>large concourse </a:t>
            </a:r>
            <a:r>
              <a:rPr lang="en-NZ" dirty="0" smtClean="0"/>
              <a:t>initially 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Refined through pilot testing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b="1" dirty="0" smtClean="0"/>
              <a:t>Māori Health Identities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Round One interviews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dirty="0" smtClean="0"/>
              <a:t>95 statements (concourse)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dirty="0" smtClean="0"/>
              <a:t>40 statements (Q-set)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68" y="1770653"/>
            <a:ext cx="7455752" cy="4053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13AF3-AFBA-483A-8368-FB259FCE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Forced Choice Distribution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08" y="1664644"/>
            <a:ext cx="7877872" cy="426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9224" y="566710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Easier to read data for data entry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Less ambiguous to analyse alongside other Q-sorts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Forced Choice Distribution: Issues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004" y="2135427"/>
            <a:ext cx="4052046" cy="2536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90" y="1962615"/>
            <a:ext cx="4105437" cy="2798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795" y="1996036"/>
            <a:ext cx="1159726" cy="2787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9493" y="2135426"/>
            <a:ext cx="1159726" cy="2787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9956" y="4843938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Some participants will still refuse the forced choice distribution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Researchers have to make decisions on which way to ‘read’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 smtClean="0"/>
              <a:t>Semi-structured interview </a:t>
            </a:r>
            <a:r>
              <a:rPr lang="en-NZ" dirty="0" smtClean="0"/>
              <a:t>and </a:t>
            </a:r>
            <a:r>
              <a:rPr lang="en-NZ" b="1" dirty="0" smtClean="0"/>
              <a:t>recording of audio responses</a:t>
            </a:r>
            <a:r>
              <a:rPr lang="en-NZ" dirty="0" smtClean="0"/>
              <a:t> to the sorting task are essential to understanding the choices made by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4133-CBEF-47F5-BDD0-693BC3DD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Analysis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C3E8-5A73-4B37-ABEB-3E7B8092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Free </a:t>
            </a:r>
            <a:r>
              <a:rPr lang="en-NZ" dirty="0"/>
              <a:t>software purpose-built (</a:t>
            </a:r>
            <a:r>
              <a:rPr lang="en-NZ" dirty="0" err="1"/>
              <a:t>PQMethod</a:t>
            </a:r>
            <a:r>
              <a:rPr lang="en-NZ" dirty="0"/>
              <a:t>)</a:t>
            </a:r>
          </a:p>
          <a:p>
            <a:r>
              <a:rPr lang="en-NZ" dirty="0"/>
              <a:t>Two types of data collected:</a:t>
            </a:r>
          </a:p>
          <a:p>
            <a:pPr lvl="1"/>
            <a:r>
              <a:rPr lang="en-NZ" dirty="0"/>
              <a:t>Quantitative –Q-sort placement of cards transferred to a rank value</a:t>
            </a:r>
          </a:p>
          <a:p>
            <a:pPr lvl="1"/>
            <a:r>
              <a:rPr lang="en-NZ" dirty="0"/>
              <a:t>Qualitative – semi-structured interview accompanying Q-sort task</a:t>
            </a:r>
          </a:p>
          <a:p>
            <a:r>
              <a:rPr lang="en-NZ" dirty="0"/>
              <a:t>Factor analysis:</a:t>
            </a:r>
          </a:p>
          <a:p>
            <a:pPr lvl="1"/>
            <a:r>
              <a:rPr lang="en-NZ" dirty="0"/>
              <a:t>quantitative – significant factor loadings, factors chosen based on criteria</a:t>
            </a:r>
          </a:p>
          <a:p>
            <a:pPr lvl="1"/>
            <a:r>
              <a:rPr lang="en-NZ" dirty="0"/>
              <a:t>qualitative  - interpretive process based on research expertise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ori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0" y="5409217"/>
            <a:ext cx="4233220" cy="1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Māori Health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1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NZ" i="1" dirty="0" smtClean="0"/>
              <a:t>N = </a:t>
            </a:r>
            <a:r>
              <a:rPr lang="en-NZ" dirty="0" smtClean="0"/>
              <a:t>116</a:t>
            </a:r>
          </a:p>
          <a:p>
            <a:r>
              <a:rPr lang="en-NZ" dirty="0" smtClean="0"/>
              <a:t>Research questions: </a:t>
            </a:r>
          </a:p>
          <a:p>
            <a:pPr lvl="1"/>
            <a:r>
              <a:rPr lang="en-NZ" dirty="0"/>
              <a:t>How do Māori and health service providers construct and perceive Māori health identities? </a:t>
            </a:r>
            <a:endParaRPr lang="en-US" dirty="0"/>
          </a:p>
          <a:p>
            <a:pPr lvl="1"/>
            <a:r>
              <a:rPr lang="en-NZ" dirty="0"/>
              <a:t>How do these identities emerge in relation to health settings and responses to health initiatives and messages? </a:t>
            </a:r>
            <a:endParaRPr lang="en-US" dirty="0"/>
          </a:p>
          <a:p>
            <a:pPr lvl="1"/>
            <a:r>
              <a:rPr lang="en-NZ" dirty="0" smtClean="0"/>
              <a:t>How </a:t>
            </a:r>
            <a:r>
              <a:rPr lang="en-NZ" dirty="0"/>
              <a:t>can this provide an evidence base for better aligning services with Māori needs and expectations? </a:t>
            </a:r>
            <a:endParaRPr lang="en-NZ" dirty="0"/>
          </a:p>
          <a:p>
            <a:r>
              <a:rPr lang="en-NZ" dirty="0"/>
              <a:t>Findings: </a:t>
            </a:r>
            <a:endParaRPr lang="en-NZ" dirty="0" smtClean="0"/>
          </a:p>
          <a:p>
            <a:pPr lvl="1"/>
            <a:r>
              <a:rPr lang="en-NZ" dirty="0" smtClean="0"/>
              <a:t>Factor </a:t>
            </a:r>
            <a:r>
              <a:rPr lang="en-NZ" dirty="0"/>
              <a:t>1: resisting the deficit </a:t>
            </a:r>
          </a:p>
          <a:p>
            <a:pPr lvl="1"/>
            <a:r>
              <a:rPr lang="en-NZ" dirty="0"/>
              <a:t>Factor 2: ambivalence and defeat</a:t>
            </a:r>
          </a:p>
          <a:p>
            <a:pPr lvl="1"/>
            <a:r>
              <a:rPr lang="en-NZ" dirty="0"/>
              <a:t>Factor 3: critical insights </a:t>
            </a:r>
          </a:p>
          <a:p>
            <a:pPr lvl="1"/>
            <a:r>
              <a:rPr lang="en-NZ" dirty="0"/>
              <a:t>Factor 4: reinforcing the stereotypes.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Q-methodology: Māori Health Identities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837" y="1262856"/>
            <a:ext cx="435292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27402"/>
            <a:ext cx="688657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837" y="1051580"/>
            <a:ext cx="82216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Significant Factor Loadings</a:t>
            </a:r>
          </a:p>
          <a:p>
            <a:r>
              <a:rPr lang="en-NZ" b="1" dirty="0"/>
              <a:t>	</a:t>
            </a:r>
            <a:r>
              <a:rPr lang="en-NZ" b="1" dirty="0" smtClean="0"/>
              <a:t>									</a:t>
            </a:r>
            <a:r>
              <a:rPr lang="en-NZ" dirty="0"/>
              <a:t>Determining the level of significance </a:t>
            </a:r>
            <a:r>
              <a:rPr lang="en-NZ" dirty="0" smtClean="0"/>
              <a:t>										required </a:t>
            </a:r>
            <a:r>
              <a:rPr lang="en-NZ" dirty="0"/>
              <a:t>for an individual Q-sort to </a:t>
            </a:r>
            <a:r>
              <a:rPr lang="en-NZ" dirty="0" smtClean="0"/>
              <a:t>										match </a:t>
            </a:r>
            <a:r>
              <a:rPr lang="en-NZ" dirty="0"/>
              <a:t>onto a factor.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										Formula</a:t>
            </a:r>
            <a:r>
              <a:rPr lang="en-NZ" dirty="0"/>
              <a:t>= 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										2.58 </a:t>
            </a:r>
            <a:r>
              <a:rPr lang="en-NZ" dirty="0"/>
              <a:t>x (1 </a:t>
            </a:r>
            <a:r>
              <a:rPr lang="en-US" b="1" dirty="0"/>
              <a:t>÷ </a:t>
            </a:r>
            <a:r>
              <a:rPr lang="en-US" dirty="0"/>
              <a:t>√ </a:t>
            </a:r>
            <a:r>
              <a:rPr lang="en-US" dirty="0" err="1"/>
              <a:t>n.o</a:t>
            </a:r>
            <a:r>
              <a:rPr lang="en-US" dirty="0"/>
              <a:t> items in Q-set)</a:t>
            </a:r>
          </a:p>
          <a:p>
            <a:endParaRPr lang="en-NZ" b="1" dirty="0" smtClean="0"/>
          </a:p>
          <a:p>
            <a:r>
              <a:rPr lang="en-NZ" b="1" dirty="0" smtClean="0"/>
              <a:t>Factor Arrays</a:t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dirty="0" smtClean="0"/>
              <a:t>Factor arrays indicate the most commonly placed position of statements according to each factor 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9" name="Oval 8"/>
          <p:cNvSpPr/>
          <p:nvPr/>
        </p:nvSpPr>
        <p:spPr>
          <a:xfrm>
            <a:off x="5130800" y="40259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1675" y="40259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9125" y="40259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01189" y="4038602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38" y="3009108"/>
            <a:ext cx="3848100" cy="2343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93B4C-AE78-4A8D-9F93-048C3AF8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 in New Zealand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D2B7-132E-4A51-A5FC-7723B6A9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Q-method has mostly been used in tourism, agricultural and environmental studies research in NZ</a:t>
            </a:r>
          </a:p>
          <a:p>
            <a:r>
              <a:rPr lang="en-NZ" dirty="0" err="1" smtClean="0"/>
              <a:t>Swaffield</a:t>
            </a:r>
            <a:r>
              <a:rPr lang="en-NZ" dirty="0" smtClean="0"/>
              <a:t> and </a:t>
            </a:r>
            <a:r>
              <a:rPr lang="en-NZ" dirty="0" err="1" smtClean="0"/>
              <a:t>Fairweather</a:t>
            </a:r>
            <a:r>
              <a:rPr lang="en-NZ" dirty="0" smtClean="0"/>
              <a:t> have led this research</a:t>
            </a:r>
          </a:p>
          <a:p>
            <a:r>
              <a:rPr lang="en-NZ" dirty="0" smtClean="0"/>
              <a:t>Q-method has been used with visual prompts</a:t>
            </a:r>
          </a:p>
          <a:p>
            <a:r>
              <a:rPr lang="en-NZ" dirty="0" smtClean="0"/>
              <a:t>Only one other instance of Q-method</a:t>
            </a:r>
            <a:br>
              <a:rPr lang="en-NZ" dirty="0" smtClean="0"/>
            </a:br>
            <a:r>
              <a:rPr lang="en-NZ" dirty="0" smtClean="0"/>
              <a:t>being used with Māori in </a:t>
            </a:r>
            <a:r>
              <a:rPr lang="en-NZ" dirty="0" err="1" smtClean="0"/>
              <a:t>Sheed</a:t>
            </a:r>
            <a:r>
              <a:rPr lang="en-NZ" dirty="0" smtClean="0"/>
              <a:t> (2014)</a:t>
            </a:r>
            <a:br>
              <a:rPr lang="en-NZ" dirty="0" smtClean="0"/>
            </a:br>
            <a:r>
              <a:rPr lang="en-NZ" i="1" dirty="0"/>
              <a:t>Māori political agency : a q-­method </a:t>
            </a:r>
            <a:r>
              <a:rPr lang="en-NZ" i="1" dirty="0" smtClean="0"/>
              <a:t/>
            </a:r>
            <a:br>
              <a:rPr lang="en-NZ" i="1" dirty="0" smtClean="0"/>
            </a:br>
            <a:r>
              <a:rPr lang="en-NZ" i="1" dirty="0" smtClean="0"/>
              <a:t>study </a:t>
            </a:r>
            <a:r>
              <a:rPr lang="en-NZ" i="1" dirty="0"/>
              <a:t>of Māori political </a:t>
            </a:r>
            <a:r>
              <a:rPr lang="en-NZ" i="1" dirty="0" smtClean="0"/>
              <a:t>attitudes</a:t>
            </a:r>
            <a:br>
              <a:rPr lang="en-NZ" i="1" dirty="0" smtClean="0"/>
            </a:br>
            <a:r>
              <a:rPr lang="en-NZ" i="1" dirty="0" smtClean="0"/>
              <a:t> </a:t>
            </a:r>
            <a:r>
              <a:rPr lang="en-NZ" i="1" dirty="0"/>
              <a:t>in New Zealand.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F047-5AFE-4AD1-A7A1-21141B35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70743"/>
            <a:ext cx="7404100" cy="994172"/>
          </a:xfrm>
        </p:spPr>
        <p:txBody>
          <a:bodyPr/>
          <a:lstStyle/>
          <a:p>
            <a:pPr algn="l"/>
            <a:r>
              <a:rPr lang="en-NZ" dirty="0"/>
              <a:t>What does Q-methodology offer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for </a:t>
            </a:r>
            <a:r>
              <a:rPr lang="en-NZ" dirty="0"/>
              <a:t>Māori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5EC0-71FC-4E49-9482-D6EC62D9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0"/>
            <a:ext cx="7886700" cy="3727626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Q-methodology does not seek hypotheses to be answered  - instead looking at </a:t>
            </a:r>
            <a:r>
              <a:rPr lang="en-NZ" b="1" dirty="0"/>
              <a:t>clusters of possible perspectives </a:t>
            </a:r>
          </a:p>
          <a:p>
            <a:r>
              <a:rPr lang="en-NZ" dirty="0"/>
              <a:t>Q-methodology relies on </a:t>
            </a:r>
            <a:r>
              <a:rPr lang="en-NZ" b="1" dirty="0"/>
              <a:t>participant perspectives to centre the analysis </a:t>
            </a:r>
            <a:r>
              <a:rPr lang="en-NZ" dirty="0"/>
              <a:t> rather than following an imposed agenda </a:t>
            </a:r>
          </a:p>
          <a:p>
            <a:r>
              <a:rPr lang="en-NZ" dirty="0"/>
              <a:t>Q is exploratory, seeking to understand complexities</a:t>
            </a:r>
          </a:p>
          <a:p>
            <a:r>
              <a:rPr lang="en-NZ" dirty="0"/>
              <a:t>Q is now </a:t>
            </a:r>
            <a:r>
              <a:rPr lang="en-NZ" b="1" dirty="0"/>
              <a:t>used across a variety of disciplines </a:t>
            </a:r>
            <a:r>
              <a:rPr lang="en-NZ" dirty="0"/>
              <a:t>and is characteristically </a:t>
            </a:r>
            <a:r>
              <a:rPr lang="en-NZ" b="1" dirty="0"/>
              <a:t>adaptable to and interested in different epistemologies </a:t>
            </a:r>
          </a:p>
          <a:p>
            <a:r>
              <a:rPr lang="en-NZ" dirty="0"/>
              <a:t>Q-method the </a:t>
            </a:r>
            <a:r>
              <a:rPr lang="en-NZ" b="1" dirty="0"/>
              <a:t>‘Marginalised method for studying the Marginalised’. </a:t>
            </a:r>
            <a:r>
              <a:rPr lang="en-NZ" dirty="0"/>
              <a:t>Brown’s (2006) acknowledges power differentials between researcher and participant </a:t>
            </a:r>
          </a:p>
          <a:p>
            <a:r>
              <a:rPr lang="en-NZ" dirty="0"/>
              <a:t>Q has been recognised as a feminist methodology for its potential to address </a:t>
            </a:r>
            <a:r>
              <a:rPr lang="en-NZ" b="1" dirty="0"/>
              <a:t>intersectionality  and multiplicity </a:t>
            </a:r>
            <a:r>
              <a:rPr lang="en-NZ" dirty="0"/>
              <a:t>(</a:t>
            </a:r>
            <a:r>
              <a:rPr lang="en-NZ" dirty="0" err="1"/>
              <a:t>Capedevila</a:t>
            </a:r>
            <a:r>
              <a:rPr lang="en-NZ" dirty="0"/>
              <a:t> &amp; Lazard, </a:t>
            </a:r>
            <a:r>
              <a:rPr lang="en-NZ" dirty="0" smtClean="0"/>
              <a:t>2008; </a:t>
            </a:r>
            <a:r>
              <a:rPr lang="en-NZ" dirty="0"/>
              <a:t>Roper, </a:t>
            </a:r>
            <a:r>
              <a:rPr lang="en-NZ" dirty="0" err="1"/>
              <a:t>Capedevila</a:t>
            </a:r>
            <a:r>
              <a:rPr lang="en-NZ" dirty="0"/>
              <a:t>, Lazard &amp; Roberts,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C814-A69B-4947-B2E6-BE6376B7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ED358-8BCB-4405-BCBF-128830B9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Kaupapa</a:t>
            </a:r>
            <a:r>
              <a:rPr lang="en-NZ" dirty="0"/>
              <a:t> Māori Research</a:t>
            </a:r>
          </a:p>
          <a:p>
            <a:r>
              <a:rPr lang="en-NZ" dirty="0"/>
              <a:t>Q </a:t>
            </a:r>
            <a:r>
              <a:rPr lang="en-NZ" dirty="0" smtClean="0"/>
              <a:t>Methodology</a:t>
            </a:r>
          </a:p>
          <a:p>
            <a:pPr lvl="1"/>
            <a:r>
              <a:rPr lang="en-NZ" dirty="0" smtClean="0"/>
              <a:t>Setting up the study</a:t>
            </a:r>
          </a:p>
          <a:p>
            <a:pPr lvl="1"/>
            <a:r>
              <a:rPr lang="en-NZ" dirty="0" smtClean="0"/>
              <a:t>Creating a Q-set</a:t>
            </a:r>
            <a:endParaRPr lang="en-NZ" dirty="0" smtClean="0"/>
          </a:p>
          <a:p>
            <a:pPr lvl="1"/>
            <a:r>
              <a:rPr lang="en-NZ" dirty="0" smtClean="0"/>
              <a:t>Forced Choice Distribution</a:t>
            </a:r>
          </a:p>
          <a:p>
            <a:pPr lvl="1"/>
            <a:r>
              <a:rPr lang="en-NZ" dirty="0" smtClean="0"/>
              <a:t>Analysis</a:t>
            </a:r>
            <a:endParaRPr lang="en-NZ" dirty="0"/>
          </a:p>
          <a:p>
            <a:r>
              <a:rPr lang="en-NZ" dirty="0"/>
              <a:t>What does Q-method offer Māori Research?</a:t>
            </a:r>
          </a:p>
          <a:p>
            <a:r>
              <a:rPr lang="en-NZ" dirty="0" smtClean="0"/>
              <a:t>A ‘</a:t>
            </a:r>
            <a:r>
              <a:rPr lang="en-NZ" dirty="0" smtClean="0"/>
              <a:t>sensible fit’ </a:t>
            </a:r>
            <a:r>
              <a:rPr lang="en-NZ" dirty="0"/>
              <a:t>for </a:t>
            </a:r>
            <a:r>
              <a:rPr lang="en-NZ" dirty="0" smtClean="0"/>
              <a:t>Māori research</a:t>
            </a:r>
          </a:p>
          <a:p>
            <a:r>
              <a:rPr lang="en-NZ" dirty="0" smtClean="0"/>
              <a:t>Q-methodology and ‘uncomfortable’ research topics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5CAF-EE7F-451B-8467-8B1A0CD2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2" y="344155"/>
            <a:ext cx="7886700" cy="994172"/>
          </a:xfrm>
        </p:spPr>
        <p:txBody>
          <a:bodyPr/>
          <a:lstStyle/>
          <a:p>
            <a:r>
              <a:rPr lang="en-NZ" dirty="0"/>
              <a:t>The ‘sensible fit</a:t>
            </a:r>
            <a:r>
              <a:rPr lang="en-NZ" dirty="0" smtClean="0"/>
              <a:t>’ for Māori research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B54D-7B73-42BA-B046-48B08826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185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 err="1"/>
              <a:t>Sheed</a:t>
            </a:r>
            <a:r>
              <a:rPr lang="en-NZ" dirty="0"/>
              <a:t> (2014) describes Q-methodology as a ‘sensible fit’ for Māori research because it is </a:t>
            </a:r>
            <a:r>
              <a:rPr lang="en-NZ" b="1" dirty="0"/>
              <a:t>not hypothesis driven</a:t>
            </a:r>
            <a:r>
              <a:rPr lang="en-NZ" dirty="0"/>
              <a:t>, </a:t>
            </a:r>
            <a:r>
              <a:rPr lang="en-NZ" dirty="0" smtClean="0"/>
              <a:t>it looks for </a:t>
            </a:r>
            <a:r>
              <a:rPr lang="en-NZ" b="1" dirty="0" smtClean="0"/>
              <a:t>understanding complexity</a:t>
            </a:r>
            <a:r>
              <a:rPr lang="en-NZ" dirty="0" smtClean="0"/>
              <a:t> over solutions and </a:t>
            </a:r>
            <a:r>
              <a:rPr lang="en-NZ" b="1" dirty="0" smtClean="0"/>
              <a:t>includes participant voice in </a:t>
            </a:r>
            <a:r>
              <a:rPr lang="en-NZ" b="1" dirty="0"/>
              <a:t>the research agenda </a:t>
            </a:r>
          </a:p>
          <a:p>
            <a:r>
              <a:rPr lang="en-NZ" dirty="0"/>
              <a:t>Māori science </a:t>
            </a:r>
            <a:r>
              <a:rPr lang="en-NZ" dirty="0" smtClean="0"/>
              <a:t>has existed for centuries and its critical advancement requires </a:t>
            </a:r>
            <a:r>
              <a:rPr lang="en-NZ" dirty="0"/>
              <a:t>the use of </a:t>
            </a:r>
            <a:r>
              <a:rPr lang="en-NZ" b="1" dirty="0"/>
              <a:t>innovative</a:t>
            </a:r>
            <a:r>
              <a:rPr lang="en-NZ" dirty="0"/>
              <a:t> ways to explore research topics relevant to </a:t>
            </a:r>
            <a:r>
              <a:rPr lang="en-NZ" dirty="0" smtClean="0"/>
              <a:t>modern Māori lives</a:t>
            </a:r>
          </a:p>
          <a:p>
            <a:r>
              <a:rPr lang="en-NZ" dirty="0" smtClean="0"/>
              <a:t>Q-methodology </a:t>
            </a:r>
            <a:r>
              <a:rPr lang="en-NZ" dirty="0"/>
              <a:t>is about </a:t>
            </a:r>
            <a:r>
              <a:rPr lang="en-NZ" b="1" dirty="0"/>
              <a:t>giving voice </a:t>
            </a:r>
            <a:r>
              <a:rPr lang="en-NZ" dirty="0"/>
              <a:t>to a range of perspectives on a topic, which is in line with Māori autonomy and aspirations for </a:t>
            </a:r>
            <a:r>
              <a:rPr lang="en-NZ" b="1" dirty="0"/>
              <a:t>self-determination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C532-203E-4326-A36B-1D208F34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“I don’t think I could ever do this comfortably” </a:t>
            </a:r>
            <a:r>
              <a:rPr lang="en-NZ" sz="2200" dirty="0" smtClean="0"/>
              <a:t>Q Methodology and ‘uncomfortable’ research  </a:t>
            </a:r>
            <a:r>
              <a:rPr lang="en-NZ" sz="22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A12F-D586-4A7E-ACFC-E30FB46F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900"/>
            <a:ext cx="7886700" cy="3599045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Q-methodology is a good tool for assessing people’s perspectives on topics which could otherwise be considered </a:t>
            </a:r>
            <a:r>
              <a:rPr lang="en-NZ" b="1" dirty="0"/>
              <a:t>emotionally, politically, culturally difficult</a:t>
            </a:r>
            <a:r>
              <a:rPr lang="en-NZ" dirty="0"/>
              <a:t> </a:t>
            </a:r>
            <a:r>
              <a:rPr lang="en-NZ" b="1" dirty="0"/>
              <a:t>to respond to</a:t>
            </a:r>
          </a:p>
          <a:p>
            <a:r>
              <a:rPr lang="en-NZ" dirty="0"/>
              <a:t>Q-method </a:t>
            </a:r>
            <a:r>
              <a:rPr lang="en-NZ" dirty="0" smtClean="0"/>
              <a:t>gives </a:t>
            </a:r>
            <a:r>
              <a:rPr lang="en-NZ" dirty="0"/>
              <a:t>participants </a:t>
            </a:r>
            <a:r>
              <a:rPr lang="en-NZ" dirty="0" smtClean="0"/>
              <a:t>a unique </a:t>
            </a:r>
            <a:r>
              <a:rPr lang="en-NZ" dirty="0"/>
              <a:t>opportunity to </a:t>
            </a:r>
            <a:r>
              <a:rPr lang="en-NZ" dirty="0" smtClean="0"/>
              <a:t>simultaneously absolve </a:t>
            </a:r>
            <a:r>
              <a:rPr lang="en-NZ" dirty="0"/>
              <a:t>and reclaim </a:t>
            </a:r>
            <a:r>
              <a:rPr lang="en-NZ" b="1" dirty="0"/>
              <a:t>responsibility for their perspectives</a:t>
            </a:r>
            <a:r>
              <a:rPr lang="en-NZ" dirty="0"/>
              <a:t> on a given topic </a:t>
            </a:r>
            <a:endParaRPr lang="en-NZ" dirty="0" smtClean="0"/>
          </a:p>
          <a:p>
            <a:r>
              <a:rPr lang="en-NZ" dirty="0" smtClean="0"/>
              <a:t>Through </a:t>
            </a:r>
            <a:r>
              <a:rPr lang="en-NZ" dirty="0"/>
              <a:t>the sorting task participants often respond with one of the following affective responses: </a:t>
            </a:r>
          </a:p>
          <a:p>
            <a:pPr lvl="1"/>
            <a:r>
              <a:rPr lang="en-NZ" dirty="0"/>
              <a:t>I’ve never thought about this topic before so it’s interesting to see what my perspective on this is</a:t>
            </a:r>
          </a:p>
          <a:p>
            <a:pPr lvl="1"/>
            <a:r>
              <a:rPr lang="en-NZ" dirty="0"/>
              <a:t>Some of the statements were difficult to respond to but I just put the cards there because I had to for the </a:t>
            </a:r>
            <a:r>
              <a:rPr lang="en-NZ" dirty="0" smtClean="0"/>
              <a:t>task</a:t>
            </a:r>
            <a:endParaRPr lang="en-NZ" dirty="0"/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to from here?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05365"/>
          </a:xfrm>
        </p:spPr>
        <p:txBody>
          <a:bodyPr/>
          <a:lstStyle/>
          <a:p>
            <a:r>
              <a:rPr lang="en-NZ" dirty="0" smtClean="0"/>
              <a:t>Q-method can expand our understanding of complex topics through looking at clusters of perspectives</a:t>
            </a:r>
          </a:p>
          <a:p>
            <a:r>
              <a:rPr lang="en-NZ" dirty="0" smtClean="0"/>
              <a:t>Through turning away from wanting generalisations and representative samples we may be able to see nuances in perspectives which are often overlooked</a:t>
            </a:r>
          </a:p>
          <a:p>
            <a:r>
              <a:rPr lang="en-NZ" dirty="0" smtClean="0"/>
              <a:t>Q-method also enhances our ability to articulate perspectives on ‘uncomfortable’ topics, though we must always consider and abide by ethical principles</a:t>
            </a:r>
          </a:p>
          <a:p>
            <a:r>
              <a:rPr lang="en-NZ" dirty="0" smtClean="0"/>
              <a:t>Māori knowledge continues to surface in many different forms through research and this adds to a list of innovations in Māori science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A2E9-873B-48E2-92DF-AF7F67F7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err="1"/>
              <a:t>Ngā</a:t>
            </a:r>
            <a:r>
              <a:rPr lang="en-NZ" sz="2800" dirty="0"/>
              <a:t> </a:t>
            </a:r>
            <a:r>
              <a:rPr lang="en-NZ" sz="2800" dirty="0" err="1"/>
              <a:t>mihi</a:t>
            </a:r>
            <a:r>
              <a:rPr lang="en-NZ" sz="2800" dirty="0"/>
              <a:t> </a:t>
            </a:r>
            <a:r>
              <a:rPr lang="en-NZ" sz="2800" dirty="0" err="1"/>
              <a:t>nui</a:t>
            </a:r>
            <a:r>
              <a:rPr lang="en-NZ" sz="2800" dirty="0"/>
              <a:t> </a:t>
            </a:r>
            <a:r>
              <a:rPr lang="en-NZ" sz="2800" dirty="0" smtClean="0"/>
              <a:t>– Thank you for listening</a:t>
            </a:r>
            <a:r>
              <a:rPr lang="en-NZ" sz="2800" dirty="0"/>
              <a:t/>
            </a:r>
            <a:br>
              <a:rPr lang="en-NZ" sz="2800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0A49-4702-4064-9F38-B16AC42B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Emerald Mary </a:t>
            </a:r>
            <a:r>
              <a:rPr lang="en-NZ" dirty="0" err="1" smtClean="0"/>
              <a:t>Muriwai</a:t>
            </a:r>
            <a:r>
              <a:rPr lang="en-NZ" dirty="0" smtClean="0"/>
              <a:t> McPhee (MSc, CPT) </a:t>
            </a:r>
          </a:p>
          <a:p>
            <a:pPr marL="0" indent="0">
              <a:buNone/>
            </a:pPr>
            <a:r>
              <a:rPr lang="en-NZ" sz="1400" b="1" dirty="0"/>
              <a:t>Te </a:t>
            </a:r>
            <a:r>
              <a:rPr lang="en-NZ" sz="1400" b="1" dirty="0" err="1"/>
              <a:t>Rōpū</a:t>
            </a:r>
            <a:r>
              <a:rPr lang="en-NZ" sz="1400" b="1" dirty="0"/>
              <a:t> Whāriki, Te Kura Hauora </a:t>
            </a:r>
            <a:r>
              <a:rPr lang="en-NZ" sz="1400" b="1" dirty="0" err="1"/>
              <a:t>Tangata</a:t>
            </a:r>
            <a:r>
              <a:rPr lang="en-NZ" sz="1400" b="1" dirty="0"/>
              <a:t>, Te </a:t>
            </a:r>
            <a:r>
              <a:rPr lang="en-NZ" sz="1400" b="1" dirty="0" err="1"/>
              <a:t>Kunenga</a:t>
            </a:r>
            <a:r>
              <a:rPr lang="en-NZ" sz="1400" b="1" dirty="0"/>
              <a:t> </a:t>
            </a:r>
            <a:r>
              <a:rPr lang="en-NZ" sz="1400" b="1" dirty="0" err="1"/>
              <a:t>ki</a:t>
            </a:r>
            <a:r>
              <a:rPr lang="en-NZ" sz="1400" b="1" dirty="0"/>
              <a:t> </a:t>
            </a:r>
            <a:r>
              <a:rPr lang="en-NZ" sz="1400" b="1" dirty="0" err="1"/>
              <a:t>Pūrehuroa</a:t>
            </a:r>
            <a:endParaRPr lang="en-NZ" sz="1400" b="1" dirty="0"/>
          </a:p>
          <a:p>
            <a:pPr marL="0" indent="0">
              <a:buNone/>
            </a:pPr>
            <a:r>
              <a:rPr lang="en-NZ" sz="1400" b="1" dirty="0"/>
              <a:t>SHORE &amp; Whāriki Research Centre, College of Health, Massey </a:t>
            </a:r>
            <a:r>
              <a:rPr lang="en-NZ" sz="1400" b="1" dirty="0" smtClean="0"/>
              <a:t>University</a:t>
            </a:r>
            <a:br>
              <a:rPr lang="en-NZ" sz="1400" b="1" dirty="0" smtClean="0"/>
            </a:br>
            <a:r>
              <a:rPr lang="en-NZ" sz="1400" b="1" dirty="0" smtClean="0"/>
              <a:t>E</a:t>
            </a:r>
            <a:r>
              <a:rPr lang="en-NZ" sz="1400" b="1" dirty="0"/>
              <a:t>: </a:t>
            </a:r>
            <a:r>
              <a:rPr lang="en-NZ" sz="1400" b="1" dirty="0" smtClean="0">
                <a:hlinkClick r:id="rId3"/>
              </a:rPr>
              <a:t>e.mcphee@massey.ac.nz</a:t>
            </a:r>
            <a:r>
              <a:rPr lang="en-NZ" sz="1400" b="1" dirty="0" smtClean="0"/>
              <a:t> </a:t>
            </a:r>
            <a:endParaRPr lang="en-NZ" sz="1400" b="1" dirty="0"/>
          </a:p>
          <a:p>
            <a:pPr marL="0" indent="0">
              <a:buNone/>
            </a:pPr>
            <a:r>
              <a:rPr lang="en-NZ" sz="1400" b="1" dirty="0"/>
              <a:t>P: 09 366 6136 </a:t>
            </a:r>
            <a:r>
              <a:rPr lang="en-NZ" sz="1400" b="1" dirty="0" err="1"/>
              <a:t>ext</a:t>
            </a:r>
            <a:r>
              <a:rPr lang="en-NZ" sz="1400" b="1" dirty="0"/>
              <a:t> 41321</a:t>
            </a:r>
          </a:p>
          <a:p>
            <a:pPr marL="0" indent="0">
              <a:buNone/>
            </a:pPr>
            <a:r>
              <a:rPr lang="en-NZ" sz="1400" b="1" dirty="0"/>
              <a:t>A: PO Box 6137, Wellesley Street, Auckland 1141</a:t>
            </a:r>
          </a:p>
          <a:p>
            <a:pPr marL="0" indent="0">
              <a:buNone/>
            </a:pPr>
            <a:endParaRPr lang="en-NZ" b="1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568F27-9D8D-4EC0-8F20-89F529E6D15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NZ" sz="5400" dirty="0"/>
          </a:p>
        </p:txBody>
      </p:sp>
      <p:pic>
        <p:nvPicPr>
          <p:cNvPr id="7" name="Picture 2" descr="Image result for opotiki">
            <a:extLst>
              <a:ext uri="{FF2B5EF4-FFF2-40B4-BE49-F238E27FC236}">
                <a16:creationId xmlns:a16="http://schemas.microsoft.com/office/drawing/2014/main" id="{9686AABE-841D-4CEF-AD94-8E1E41C39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4"/>
          <a:stretch/>
        </p:blipFill>
        <p:spPr bwMode="auto">
          <a:xfrm>
            <a:off x="2764301" y="3669094"/>
            <a:ext cx="3615397" cy="20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62658"/>
            <a:ext cx="8229600" cy="4525963"/>
          </a:xfrm>
        </p:spPr>
        <p:txBody>
          <a:bodyPr>
            <a:noAutofit/>
          </a:bodyPr>
          <a:lstStyle/>
          <a:p>
            <a:r>
              <a:rPr lang="en-NZ" sz="1100" dirty="0">
                <a:latin typeface="+mj-lt"/>
              </a:rPr>
              <a:t>Bishop, R. (1996). Addressing issues of self-determination and legitimation in </a:t>
            </a:r>
            <a:r>
              <a:rPr lang="en-NZ" sz="1100" dirty="0" err="1">
                <a:latin typeface="+mj-lt"/>
              </a:rPr>
              <a:t>Kaupapa</a:t>
            </a:r>
            <a:r>
              <a:rPr lang="en-NZ" sz="1100" dirty="0">
                <a:latin typeface="+mj-lt"/>
              </a:rPr>
              <a:t> Maori research. Research perspectives in Maori education, </a:t>
            </a:r>
            <a:r>
              <a:rPr lang="en-NZ" sz="1100" dirty="0" smtClean="0">
                <a:latin typeface="+mj-lt"/>
              </a:rPr>
              <a:t>143-60.</a:t>
            </a:r>
            <a:endParaRPr lang="en-NZ" sz="1100" dirty="0">
              <a:latin typeface="+mj-lt"/>
            </a:endParaRPr>
          </a:p>
          <a:p>
            <a:r>
              <a:rPr lang="en-NZ" sz="1100" dirty="0" err="1" smtClean="0">
                <a:latin typeface="+mj-lt"/>
              </a:rPr>
              <a:t>Borrel</a:t>
            </a:r>
            <a:r>
              <a:rPr lang="en-NZ" sz="1100" dirty="0">
                <a:latin typeface="+mj-lt"/>
              </a:rPr>
              <a:t>, B (2014). When the marginalised research the privileged: One Māori group’s experience. International Journal of Critical Indigenous Studies. 7 (2),  1-11. </a:t>
            </a:r>
          </a:p>
          <a:p>
            <a:r>
              <a:rPr lang="en-NZ" sz="1100" dirty="0" smtClean="0">
                <a:latin typeface="+mj-lt"/>
              </a:rPr>
              <a:t>Brown</a:t>
            </a:r>
            <a:r>
              <a:rPr lang="en-NZ" sz="1100" dirty="0">
                <a:latin typeface="+mj-lt"/>
              </a:rPr>
              <a:t>, S. R. (2006). A match made in heaven: A marginalized methodology for studying the marginalized. Quality &amp; Quantity, 40(3), 361-382.</a:t>
            </a:r>
          </a:p>
          <a:p>
            <a:r>
              <a:rPr lang="en-US" sz="1100" dirty="0" err="1" smtClean="0">
                <a:latin typeface="+mj-lt"/>
              </a:rPr>
              <a:t>Capdevila</a:t>
            </a:r>
            <a:r>
              <a:rPr lang="en-US" sz="1100" dirty="0">
                <a:latin typeface="+mj-lt"/>
              </a:rPr>
              <a:t>, R., &amp; Lazard, L. (2008). 'Is it just me...?': Q methodology and representing the marginal. Operant Subjectivity, 32, </a:t>
            </a:r>
            <a:r>
              <a:rPr lang="en-US" sz="1100" dirty="0" smtClean="0">
                <a:latin typeface="+mj-lt"/>
              </a:rPr>
              <a:t>70-84.</a:t>
            </a:r>
          </a:p>
          <a:p>
            <a:r>
              <a:rPr lang="en-US" sz="1100" dirty="0" smtClean="0">
                <a:latin typeface="+mj-lt"/>
              </a:rPr>
              <a:t>Cram</a:t>
            </a:r>
            <a:r>
              <a:rPr lang="en-US" sz="1100" dirty="0">
                <a:latin typeface="+mj-lt"/>
              </a:rPr>
              <a:t>, F. 2001. “</a:t>
            </a:r>
            <a:r>
              <a:rPr lang="en-US" sz="1100" dirty="0" err="1">
                <a:latin typeface="+mj-lt"/>
              </a:rPr>
              <a:t>Rangahau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Mäori</a:t>
            </a:r>
            <a:r>
              <a:rPr lang="en-US" sz="1100" dirty="0">
                <a:latin typeface="+mj-lt"/>
              </a:rPr>
              <a:t>: </a:t>
            </a:r>
            <a:r>
              <a:rPr lang="en-US" sz="1100" dirty="0" err="1">
                <a:latin typeface="+mj-lt"/>
              </a:rPr>
              <a:t>Tona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Tika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Tona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Pono</a:t>
            </a:r>
            <a:r>
              <a:rPr lang="en-US" sz="1100" dirty="0">
                <a:latin typeface="+mj-lt"/>
              </a:rPr>
              <a:t>”. In Research ethics in Aotearoa: concepts, practice, critique, Edited by: </a:t>
            </a:r>
            <a:r>
              <a:rPr lang="en-US" sz="1100" dirty="0" err="1">
                <a:latin typeface="+mj-lt"/>
              </a:rPr>
              <a:t>Tolich</a:t>
            </a:r>
            <a:r>
              <a:rPr lang="en-US" sz="1100" dirty="0">
                <a:latin typeface="+mj-lt"/>
              </a:rPr>
              <a:t>, M. 35–52. Auckland: </a:t>
            </a:r>
            <a:r>
              <a:rPr lang="en-US" sz="1100" dirty="0" smtClean="0">
                <a:latin typeface="+mj-lt"/>
              </a:rPr>
              <a:t>Longman.</a:t>
            </a:r>
          </a:p>
          <a:p>
            <a:r>
              <a:rPr lang="en-US" sz="1100" dirty="0" err="1" smtClean="0">
                <a:latin typeface="+mj-lt"/>
              </a:rPr>
              <a:t>Mikaere</a:t>
            </a:r>
            <a:r>
              <a:rPr lang="en-US" sz="1100" dirty="0">
                <a:latin typeface="+mj-lt"/>
              </a:rPr>
              <a:t>, A. (2011). </a:t>
            </a:r>
            <a:r>
              <a:rPr lang="en-US" sz="1100" dirty="0" err="1">
                <a:latin typeface="+mj-lt"/>
              </a:rPr>
              <a:t>Colonising</a:t>
            </a:r>
            <a:r>
              <a:rPr lang="en-US" sz="1100" dirty="0">
                <a:latin typeface="+mj-lt"/>
              </a:rPr>
              <a:t> myths-Maori realities: He </a:t>
            </a:r>
            <a:r>
              <a:rPr lang="en-US" sz="1100" dirty="0" err="1">
                <a:latin typeface="+mj-lt"/>
              </a:rPr>
              <a:t>rukuruku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whakaaro</a:t>
            </a:r>
            <a:r>
              <a:rPr lang="en-US" sz="1100" dirty="0">
                <a:latin typeface="+mj-lt"/>
              </a:rPr>
              <a:t>. Huia Publishers</a:t>
            </a:r>
            <a:r>
              <a:rPr lang="en-US" sz="1100" dirty="0" smtClean="0">
                <a:latin typeface="+mj-lt"/>
              </a:rPr>
              <a:t>.</a:t>
            </a:r>
          </a:p>
          <a:p>
            <a:r>
              <a:rPr lang="en-NZ" sz="1100" dirty="0" smtClean="0">
                <a:latin typeface="+mj-lt"/>
              </a:rPr>
              <a:t>Moewaka </a:t>
            </a:r>
            <a:r>
              <a:rPr lang="en-NZ" sz="1100" dirty="0">
                <a:latin typeface="+mj-lt"/>
              </a:rPr>
              <a:t>Barnes, H. M. (2000). </a:t>
            </a:r>
            <a:r>
              <a:rPr lang="en-NZ" sz="1100" dirty="0" err="1">
                <a:latin typeface="+mj-lt"/>
              </a:rPr>
              <a:t>Kaupapa</a:t>
            </a:r>
            <a:r>
              <a:rPr lang="en-NZ" sz="1100" dirty="0">
                <a:latin typeface="+mj-lt"/>
              </a:rPr>
              <a:t> </a:t>
            </a:r>
            <a:r>
              <a:rPr lang="en-NZ" sz="1100" dirty="0" err="1">
                <a:latin typeface="+mj-lt"/>
              </a:rPr>
              <a:t>maori</a:t>
            </a:r>
            <a:r>
              <a:rPr lang="en-NZ" sz="1100" dirty="0">
                <a:latin typeface="+mj-lt"/>
              </a:rPr>
              <a:t>: explaining the ordinary. Pacific Health Dialog, 7(1), 13-16.</a:t>
            </a:r>
          </a:p>
          <a:p>
            <a:r>
              <a:rPr lang="en-NZ" sz="1100" dirty="0" smtClean="0">
                <a:latin typeface="+mj-lt"/>
              </a:rPr>
              <a:t>Moewaka </a:t>
            </a:r>
            <a:r>
              <a:rPr lang="en-NZ" sz="1100" dirty="0">
                <a:latin typeface="+mj-lt"/>
              </a:rPr>
              <a:t>Barnes, H. M. (2009). Arguing for the spirit in the language of the mind: a Maori practitioner's view of research and science: a thesis submitted for the degree of Doctor of </a:t>
            </a:r>
            <a:r>
              <a:rPr lang="en-NZ" sz="1100" dirty="0" err="1">
                <a:latin typeface="+mj-lt"/>
              </a:rPr>
              <a:t>Philosphy</a:t>
            </a:r>
            <a:r>
              <a:rPr lang="en-NZ" sz="1100" dirty="0">
                <a:latin typeface="+mj-lt"/>
              </a:rPr>
              <a:t> at Massey University.</a:t>
            </a:r>
          </a:p>
          <a:p>
            <a:r>
              <a:rPr lang="en-NZ" sz="1100" dirty="0" err="1" smtClean="0">
                <a:latin typeface="+mj-lt"/>
              </a:rPr>
              <a:t>Ramlo</a:t>
            </a:r>
            <a:r>
              <a:rPr lang="en-NZ" sz="1100" dirty="0">
                <a:latin typeface="+mj-lt"/>
              </a:rPr>
              <a:t>, S. E., &amp; Newman, I. (2011). Q methodology and its position in the mixed methods continuum. Operant Subjectivity, 34(3), 172-191.</a:t>
            </a:r>
          </a:p>
          <a:p>
            <a:r>
              <a:rPr lang="en-US" sz="1100" dirty="0" smtClean="0">
                <a:latin typeface="+mj-lt"/>
              </a:rPr>
              <a:t>Roper</a:t>
            </a:r>
            <a:r>
              <a:rPr lang="en-US" sz="1100" dirty="0">
                <a:latin typeface="+mj-lt"/>
              </a:rPr>
              <a:t>, S., </a:t>
            </a:r>
            <a:r>
              <a:rPr lang="en-US" sz="1100" dirty="0" err="1">
                <a:latin typeface="+mj-lt"/>
              </a:rPr>
              <a:t>Capdevila</a:t>
            </a:r>
            <a:r>
              <a:rPr lang="en-US" sz="1100" dirty="0">
                <a:latin typeface="+mj-lt"/>
              </a:rPr>
              <a:t>, R., Lazard, L., &amp; Roberts, A. (2015). How is this feminist again? Q as a feminist methodology. Psychology of Women Section Review, 17, </a:t>
            </a:r>
            <a:r>
              <a:rPr lang="en-US" sz="1100" dirty="0" smtClean="0">
                <a:latin typeface="+mj-lt"/>
              </a:rPr>
              <a:t>3-12.</a:t>
            </a:r>
            <a:endParaRPr lang="en-US" sz="1100" dirty="0">
              <a:latin typeface="+mj-lt"/>
            </a:endParaRPr>
          </a:p>
          <a:p>
            <a:r>
              <a:rPr lang="en-US" sz="1100" dirty="0" err="1" smtClean="0">
                <a:latin typeface="+mj-lt"/>
              </a:rPr>
              <a:t>Sheed</a:t>
            </a:r>
            <a:r>
              <a:rPr lang="en-US" sz="1100" dirty="0">
                <a:latin typeface="+mj-lt"/>
              </a:rPr>
              <a:t>, T. M. (2014). Māori political agency: a q-method study of Māori political attitudes in New </a:t>
            </a:r>
            <a:r>
              <a:rPr lang="en-US" sz="1100" dirty="0" smtClean="0">
                <a:latin typeface="+mj-lt"/>
              </a:rPr>
              <a:t>Zealand.</a:t>
            </a:r>
            <a:endParaRPr lang="en-US" sz="1100" dirty="0">
              <a:latin typeface="+mj-lt"/>
            </a:endParaRPr>
          </a:p>
          <a:p>
            <a:r>
              <a:rPr lang="en-US" sz="1100" dirty="0" smtClean="0">
                <a:latin typeface="+mj-lt"/>
              </a:rPr>
              <a:t>Smith</a:t>
            </a:r>
            <a:r>
              <a:rPr lang="en-US" sz="1100" dirty="0">
                <a:latin typeface="+mj-lt"/>
              </a:rPr>
              <a:t>, G. H. (1991). Reform and Maori educational crisis: A grand </a:t>
            </a:r>
            <a:r>
              <a:rPr lang="en-US" sz="1100" dirty="0" smtClean="0">
                <a:latin typeface="+mj-lt"/>
              </a:rPr>
              <a:t>illusion. Auckland: Research Unit for Maori Education, University of Auckland. </a:t>
            </a:r>
            <a:endParaRPr lang="en-US" sz="1100" dirty="0">
              <a:latin typeface="+mj-lt"/>
            </a:endParaRPr>
          </a:p>
          <a:p>
            <a:r>
              <a:rPr lang="en-US" sz="1100" dirty="0" smtClean="0">
                <a:latin typeface="+mj-lt"/>
              </a:rPr>
              <a:t>Stone, T., &amp; </a:t>
            </a:r>
            <a:r>
              <a:rPr lang="en-US" sz="1100" dirty="0" err="1" smtClean="0">
                <a:latin typeface="+mj-lt"/>
              </a:rPr>
              <a:t>Turale</a:t>
            </a:r>
            <a:r>
              <a:rPr lang="en-US" sz="1100" dirty="0" smtClean="0">
                <a:latin typeface="+mj-lt"/>
              </a:rPr>
              <a:t>, S. (2015). Q methodology: An introduction. Pacific Rim International Journal of Nursing Research, 19(3), 183-186.</a:t>
            </a:r>
          </a:p>
          <a:p>
            <a:r>
              <a:rPr lang="en-NZ" sz="1100" dirty="0" smtClean="0">
                <a:latin typeface="+mj-lt"/>
              </a:rPr>
              <a:t>Watts, S., &amp; </a:t>
            </a:r>
            <a:r>
              <a:rPr lang="en-NZ" sz="1100" dirty="0" err="1" smtClean="0">
                <a:latin typeface="+mj-lt"/>
              </a:rPr>
              <a:t>Stenner</a:t>
            </a:r>
            <a:r>
              <a:rPr lang="en-NZ" sz="1100" dirty="0" smtClean="0">
                <a:latin typeface="+mj-lt"/>
              </a:rPr>
              <a:t>, P. (2012). Doing Q methodological research: Theory, method &amp; interpretation. Sage.</a:t>
            </a:r>
            <a:endParaRPr lang="en-US" sz="11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research featured in this talk is drawn from the project </a:t>
            </a:r>
            <a:r>
              <a:rPr lang="en-NZ" i="1" dirty="0" smtClean="0"/>
              <a:t>Māori Health Identities (2014-2017). </a:t>
            </a:r>
            <a:r>
              <a:rPr lang="en-NZ" dirty="0" smtClean="0"/>
              <a:t>This research was funded by the Health Research Council, Reference ID: 13/490</a:t>
            </a:r>
          </a:p>
          <a:p>
            <a:r>
              <a:rPr lang="en-US" dirty="0" smtClean="0"/>
              <a:t>We also wish to acknowledge the 12 interviewers and 116 participants who took part in the study across Aotearoa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55" y="3872316"/>
            <a:ext cx="3282217" cy="2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1462" y="6145856"/>
            <a:ext cx="2558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6"/>
              </a:rPr>
              <a:t>Image source: http</a:t>
            </a:r>
            <a:r>
              <a:rPr lang="en-US" sz="1000" dirty="0">
                <a:hlinkClick r:id="rId6"/>
              </a:rPr>
              <a:t>://</a:t>
            </a:r>
            <a:r>
              <a:rPr lang="en-US" sz="1000" dirty="0" smtClean="0">
                <a:hlinkClick r:id="rId6"/>
              </a:rPr>
              <a:t>karthur.org/2016/teaching-the-q-method-urban-sustainability.html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19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8891-BAA4-467B-A431-7E050B30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Kaupapa</a:t>
            </a:r>
            <a:r>
              <a:rPr lang="en-NZ" dirty="0"/>
              <a:t> Māori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F5D9-5478-4376-9150-FA51B9EB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00" y="1417638"/>
            <a:ext cx="7886700" cy="4602162"/>
          </a:xfrm>
        </p:spPr>
        <p:txBody>
          <a:bodyPr>
            <a:normAutofit lnSpcReduction="10000"/>
          </a:bodyPr>
          <a:lstStyle/>
          <a:p>
            <a:r>
              <a:rPr lang="en-NZ" dirty="0"/>
              <a:t>Māori have a well-documented history of being subjects of non-Māori research (e.g. Bishop, 1996; Cram, 2001; Smith, 1991; Borell, 2014</a:t>
            </a:r>
            <a:r>
              <a:rPr lang="en-NZ" dirty="0" smtClean="0"/>
              <a:t>) </a:t>
            </a:r>
          </a:p>
          <a:p>
            <a:r>
              <a:rPr lang="en-NZ" dirty="0" smtClean="0"/>
              <a:t>Quantitative research in particular has been </a:t>
            </a:r>
            <a:r>
              <a:rPr lang="en-NZ" b="1" dirty="0" smtClean="0"/>
              <a:t>weaponised against Māori </a:t>
            </a:r>
            <a:r>
              <a:rPr lang="en-NZ" dirty="0" smtClean="0"/>
              <a:t>for colonising research agendas </a:t>
            </a:r>
            <a:endParaRPr lang="en-NZ" dirty="0" smtClean="0"/>
          </a:p>
          <a:p>
            <a:r>
              <a:rPr lang="en-NZ" dirty="0"/>
              <a:t>Much of the available literature on Māori is </a:t>
            </a:r>
            <a:r>
              <a:rPr lang="en-NZ" b="1" dirty="0"/>
              <a:t>imperialist, racist </a:t>
            </a:r>
            <a:r>
              <a:rPr lang="en-NZ" dirty="0"/>
              <a:t>and</a:t>
            </a:r>
            <a:r>
              <a:rPr lang="en-NZ" b="1" dirty="0"/>
              <a:t> inaccurate </a:t>
            </a:r>
            <a:r>
              <a:rPr lang="en-NZ" dirty="0"/>
              <a:t>(</a:t>
            </a:r>
            <a:r>
              <a:rPr lang="en-NZ" dirty="0" err="1"/>
              <a:t>Mikaere</a:t>
            </a:r>
            <a:r>
              <a:rPr lang="en-NZ" dirty="0"/>
              <a:t>, 2011) </a:t>
            </a:r>
            <a:endParaRPr lang="en-NZ" dirty="0" smtClean="0"/>
          </a:p>
          <a:p>
            <a:r>
              <a:rPr lang="en-NZ" dirty="0" smtClean="0"/>
              <a:t>Over the past four decades Māori researchers have reclaimed mana over our research through using a </a:t>
            </a:r>
            <a:r>
              <a:rPr lang="en-NZ" dirty="0" err="1" smtClean="0"/>
              <a:t>Kaupapa</a:t>
            </a:r>
            <a:r>
              <a:rPr lang="en-NZ" dirty="0" smtClean="0"/>
              <a:t> </a:t>
            </a:r>
            <a:r>
              <a:rPr lang="en-NZ" dirty="0"/>
              <a:t>M</a:t>
            </a:r>
            <a:r>
              <a:rPr lang="en-NZ" dirty="0" smtClean="0"/>
              <a:t>āori approach and working alongside our people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Kaupapa</a:t>
            </a:r>
            <a:r>
              <a:rPr lang="en-NZ" dirty="0" smtClean="0"/>
              <a:t> Māori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274"/>
            <a:ext cx="8229600" cy="4525963"/>
          </a:xfrm>
        </p:spPr>
        <p:txBody>
          <a:bodyPr/>
          <a:lstStyle/>
          <a:p>
            <a:r>
              <a:rPr lang="en-NZ" dirty="0"/>
              <a:t>A </a:t>
            </a:r>
            <a:r>
              <a:rPr lang="en-NZ" dirty="0" err="1"/>
              <a:t>Kaupapa</a:t>
            </a:r>
            <a:r>
              <a:rPr lang="en-NZ" dirty="0"/>
              <a:t> Māori approach is critical to understanding Māori subjectivities and </a:t>
            </a:r>
            <a:r>
              <a:rPr lang="en-NZ" b="1" dirty="0"/>
              <a:t>conducting research </a:t>
            </a:r>
            <a:r>
              <a:rPr lang="en-NZ" b="1" i="1" dirty="0"/>
              <a:t>with and alongside </a:t>
            </a:r>
            <a:r>
              <a:rPr lang="en-NZ" b="1" dirty="0"/>
              <a:t>Māori communities</a:t>
            </a:r>
          </a:p>
          <a:p>
            <a:r>
              <a:rPr lang="en-NZ" dirty="0" err="1"/>
              <a:t>Kaupapa</a:t>
            </a:r>
            <a:r>
              <a:rPr lang="en-NZ" dirty="0"/>
              <a:t> Māori research is </a:t>
            </a:r>
            <a:r>
              <a:rPr lang="en-NZ" b="1" dirty="0"/>
              <a:t>decolonising</a:t>
            </a:r>
            <a:r>
              <a:rPr lang="en-NZ" dirty="0"/>
              <a:t>; it acknowledges the ongoing effects of colonisation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post colonial no such t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46" y="3717651"/>
            <a:ext cx="3273308" cy="27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Kaupapa</a:t>
            </a:r>
            <a:r>
              <a:rPr lang="en-NZ" dirty="0" smtClean="0"/>
              <a:t> Māori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Kaupapa</a:t>
            </a:r>
            <a:r>
              <a:rPr lang="en-NZ" dirty="0"/>
              <a:t> Māori captures both the </a:t>
            </a:r>
            <a:r>
              <a:rPr lang="en-NZ" b="1" dirty="0"/>
              <a:t>ordinariness </a:t>
            </a:r>
            <a:r>
              <a:rPr lang="en-NZ" dirty="0"/>
              <a:t>(i.e. Māori are ordinary not ‘other’) and </a:t>
            </a:r>
            <a:r>
              <a:rPr lang="en-NZ" b="1" dirty="0"/>
              <a:t>diversity</a:t>
            </a:r>
            <a:r>
              <a:rPr lang="en-NZ" dirty="0"/>
              <a:t> (Māori are not a homogenous people) of </a:t>
            </a:r>
            <a:r>
              <a:rPr lang="en-NZ" dirty="0" err="1"/>
              <a:t>tangata</a:t>
            </a:r>
            <a:r>
              <a:rPr lang="en-NZ" dirty="0"/>
              <a:t> whenua (indigenous people of the land; Moewaka Barnes, 2000; 2009) </a:t>
            </a:r>
          </a:p>
          <a:p>
            <a:r>
              <a:rPr lang="en-NZ" dirty="0" err="1"/>
              <a:t>Kaupapa</a:t>
            </a:r>
            <a:r>
              <a:rPr lang="en-NZ" dirty="0"/>
              <a:t> Māori embodies Māori epistemology and approaches to research within our own contexts in ways that are culturally appropriate and safe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pic>
        <p:nvPicPr>
          <p:cNvPr id="6" name="Picture 2" descr="https://fbcdn-sphotos-c-a.akamaihd.net/hphotos-ak-xaf1/v/t1.0-9/164214_4192815638653_1480979153_n.jpg?oh=7a1ff149a4d8f1fccc40b47ff942f15b&amp;oe=581E5ADD&amp;__gda__=1482447802_90b9459a7a0eee30fab30186d0607e2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2621" r="8496" b="12459"/>
          <a:stretch/>
        </p:blipFill>
        <p:spPr bwMode="auto">
          <a:xfrm>
            <a:off x="3349308" y="4658085"/>
            <a:ext cx="3640578" cy="20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26777" y="6664686"/>
            <a:ext cx="4730263" cy="54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Univers LT Std 57 Cn"/>
                <a:ea typeface="+mn-ea"/>
                <a:cs typeface="Univers LT Std 57 Cn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i-NZ" sz="1050" i="1" dirty="0" smtClean="0">
                <a:solidFill>
                  <a:schemeClr val="accent2"/>
                </a:solidFill>
              </a:rPr>
              <a:t>Māori Women in Solidarity with Idle No More – Robyn Kahukiwa (2013)</a:t>
            </a:r>
            <a:endParaRPr lang="en-NZ" sz="105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Kaupapa</a:t>
            </a:r>
            <a:r>
              <a:rPr lang="en-NZ" dirty="0" smtClean="0"/>
              <a:t> Māori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148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 err="1"/>
              <a:t>Kaupapa</a:t>
            </a:r>
            <a:r>
              <a:rPr lang="en-NZ" dirty="0"/>
              <a:t> Māori Theory is guided by </a:t>
            </a:r>
            <a:r>
              <a:rPr lang="en-NZ" dirty="0" smtClean="0"/>
              <a:t>eight principles, as outlined by Linda Tuhiwai Smith and Fiona Cram: </a:t>
            </a:r>
            <a:endParaRPr lang="en-NZ" dirty="0"/>
          </a:p>
          <a:p>
            <a:pPr lvl="1"/>
            <a:r>
              <a:rPr lang="en-NZ" b="1" dirty="0" err="1"/>
              <a:t>Tino</a:t>
            </a:r>
            <a:r>
              <a:rPr lang="en-NZ" b="1" dirty="0"/>
              <a:t> </a:t>
            </a:r>
            <a:r>
              <a:rPr lang="en-NZ" b="1" dirty="0" err="1"/>
              <a:t>rangatiratanga</a:t>
            </a:r>
            <a:r>
              <a:rPr lang="en-NZ" b="1" dirty="0"/>
              <a:t> 	</a:t>
            </a:r>
            <a:r>
              <a:rPr lang="en-NZ" b="1" dirty="0" smtClean="0"/>
              <a:t>	– </a:t>
            </a:r>
            <a:r>
              <a:rPr lang="en-NZ" dirty="0"/>
              <a:t>Self Determination</a:t>
            </a:r>
          </a:p>
          <a:p>
            <a:pPr lvl="1"/>
            <a:r>
              <a:rPr lang="en-NZ" b="1" dirty="0" err="1"/>
              <a:t>Taonga</a:t>
            </a:r>
            <a:r>
              <a:rPr lang="en-NZ" b="1" dirty="0"/>
              <a:t> Tuku </a:t>
            </a:r>
            <a:r>
              <a:rPr lang="en-NZ" b="1" dirty="0" err="1"/>
              <a:t>Iho</a:t>
            </a:r>
            <a:r>
              <a:rPr lang="en-NZ" b="1" dirty="0"/>
              <a:t> 	</a:t>
            </a:r>
            <a:r>
              <a:rPr lang="en-NZ" b="1" dirty="0" smtClean="0"/>
              <a:t>			– </a:t>
            </a:r>
            <a:r>
              <a:rPr lang="en-NZ" dirty="0"/>
              <a:t>Cultural Aspirations</a:t>
            </a:r>
          </a:p>
          <a:p>
            <a:pPr lvl="1"/>
            <a:r>
              <a:rPr lang="en-NZ" b="1" dirty="0" err="1"/>
              <a:t>Ako</a:t>
            </a:r>
            <a:r>
              <a:rPr lang="en-NZ" b="1" dirty="0"/>
              <a:t> Māori 		</a:t>
            </a:r>
            <a:r>
              <a:rPr lang="en-NZ" b="1" dirty="0" smtClean="0"/>
              <a:t>				– </a:t>
            </a:r>
            <a:r>
              <a:rPr lang="en-NZ" dirty="0"/>
              <a:t>Culturally Preferred Pedagogy </a:t>
            </a:r>
          </a:p>
          <a:p>
            <a:pPr lvl="1"/>
            <a:r>
              <a:rPr lang="en-NZ" b="1" dirty="0"/>
              <a:t>Kia </a:t>
            </a:r>
            <a:r>
              <a:rPr lang="en-NZ" b="1" dirty="0" err="1"/>
              <a:t>piki</a:t>
            </a:r>
            <a:r>
              <a:rPr lang="en-NZ" b="1" dirty="0"/>
              <a:t> </a:t>
            </a:r>
            <a:r>
              <a:rPr lang="en-NZ" b="1" dirty="0" err="1"/>
              <a:t>ake</a:t>
            </a:r>
            <a:r>
              <a:rPr lang="en-NZ" b="1" dirty="0"/>
              <a:t> I </a:t>
            </a:r>
            <a:r>
              <a:rPr lang="en-NZ" b="1" dirty="0" err="1"/>
              <a:t>nga</a:t>
            </a:r>
            <a:r>
              <a:rPr lang="en-NZ" b="1" dirty="0"/>
              <a:t>	</a:t>
            </a:r>
            <a:r>
              <a:rPr lang="en-NZ" b="1" dirty="0" smtClean="0"/>
              <a:t>			– </a:t>
            </a:r>
            <a:r>
              <a:rPr lang="en-NZ" dirty="0"/>
              <a:t>Socioeconomic Mediation</a:t>
            </a:r>
          </a:p>
          <a:p>
            <a:pPr marL="457200" lvl="1" indent="0">
              <a:buNone/>
            </a:pPr>
            <a:r>
              <a:rPr lang="en-NZ" b="1" dirty="0"/>
              <a:t>    </a:t>
            </a:r>
            <a:r>
              <a:rPr lang="en-NZ" b="1" dirty="0" err="1"/>
              <a:t>rauraru</a:t>
            </a:r>
            <a:r>
              <a:rPr lang="en-NZ" b="1" dirty="0"/>
              <a:t> o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kainga</a:t>
            </a:r>
            <a:r>
              <a:rPr lang="en-NZ" b="1" dirty="0"/>
              <a:t> </a:t>
            </a:r>
          </a:p>
          <a:p>
            <a:pPr lvl="1"/>
            <a:r>
              <a:rPr lang="en-NZ" b="1" dirty="0" err="1"/>
              <a:t>Whānau</a:t>
            </a:r>
            <a:r>
              <a:rPr lang="en-NZ" b="1" dirty="0"/>
              <a:t>		</a:t>
            </a:r>
            <a:r>
              <a:rPr lang="en-NZ" b="1" dirty="0" smtClean="0"/>
              <a:t>					– </a:t>
            </a:r>
            <a:r>
              <a:rPr lang="en-NZ" dirty="0"/>
              <a:t>Extended </a:t>
            </a:r>
            <a:r>
              <a:rPr lang="en-NZ" dirty="0" err="1"/>
              <a:t>Whānau</a:t>
            </a:r>
            <a:endParaRPr lang="en-NZ" b="1" dirty="0"/>
          </a:p>
          <a:p>
            <a:pPr lvl="1"/>
            <a:r>
              <a:rPr lang="en-NZ" b="1" dirty="0" err="1"/>
              <a:t>Kaupapa</a:t>
            </a:r>
            <a:r>
              <a:rPr lang="en-NZ" b="1" dirty="0"/>
              <a:t> 		</a:t>
            </a:r>
            <a:r>
              <a:rPr lang="en-NZ" b="1" dirty="0" smtClean="0"/>
              <a:t>				–</a:t>
            </a:r>
            <a:r>
              <a:rPr lang="en-NZ" dirty="0" smtClean="0"/>
              <a:t> </a:t>
            </a:r>
            <a:r>
              <a:rPr lang="en-NZ" dirty="0"/>
              <a:t>Collective </a:t>
            </a:r>
            <a:r>
              <a:rPr lang="en-NZ" dirty="0" err="1"/>
              <a:t>Philosphy</a:t>
            </a:r>
            <a:endParaRPr lang="en-NZ" b="1" dirty="0"/>
          </a:p>
          <a:p>
            <a:pPr lvl="1"/>
            <a:r>
              <a:rPr lang="en-NZ" b="1" dirty="0"/>
              <a:t>Te </a:t>
            </a:r>
            <a:r>
              <a:rPr lang="en-NZ" b="1" dirty="0" err="1"/>
              <a:t>Tiriti</a:t>
            </a:r>
            <a:r>
              <a:rPr lang="en-NZ" b="1" dirty="0"/>
              <a:t> o Waitangi 	</a:t>
            </a:r>
            <a:r>
              <a:rPr lang="en-NZ" b="1" dirty="0" smtClean="0"/>
              <a:t>		– </a:t>
            </a:r>
            <a:r>
              <a:rPr lang="en-NZ" dirty="0"/>
              <a:t>Treaty of Waitangi </a:t>
            </a:r>
            <a:endParaRPr lang="en-NZ" b="1" dirty="0"/>
          </a:p>
          <a:p>
            <a:pPr lvl="1"/>
            <a:r>
              <a:rPr lang="en-NZ" b="1" dirty="0"/>
              <a:t>Ata 			</a:t>
            </a:r>
            <a:r>
              <a:rPr lang="en-NZ" b="1" dirty="0" smtClean="0"/>
              <a:t>					– </a:t>
            </a:r>
            <a:r>
              <a:rPr lang="en-NZ" dirty="0"/>
              <a:t>Respectful Relationships </a:t>
            </a:r>
            <a:endParaRPr lang="en-NZ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Q-Methodology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Founded by </a:t>
            </a:r>
            <a:r>
              <a:rPr lang="en-NZ" b="1" dirty="0" smtClean="0"/>
              <a:t>William Stephenson </a:t>
            </a:r>
            <a:r>
              <a:rPr lang="en-NZ" dirty="0" smtClean="0"/>
              <a:t>(1902-1989) as an interpretive turn away from positivist methods</a:t>
            </a:r>
          </a:p>
          <a:p>
            <a:r>
              <a:rPr lang="en-NZ" dirty="0" smtClean="0"/>
              <a:t>Representative of ‘between objectivity and subjectivity’</a:t>
            </a:r>
          </a:p>
          <a:p>
            <a:r>
              <a:rPr lang="en-NZ" dirty="0" smtClean="0"/>
              <a:t>Q-method </a:t>
            </a:r>
            <a:r>
              <a:rPr lang="en-NZ" dirty="0"/>
              <a:t>has its origins in assessing the thinking patterns of individuals experiencing psychological issues </a:t>
            </a:r>
          </a:p>
          <a:p>
            <a:r>
              <a:rPr lang="en-NZ" dirty="0"/>
              <a:t>Q-method is </a:t>
            </a:r>
            <a:r>
              <a:rPr lang="en-NZ" b="1" dirty="0"/>
              <a:t>less interested in generalising from a representative sample</a:t>
            </a:r>
            <a:r>
              <a:rPr lang="en-NZ" dirty="0"/>
              <a:t>, instead examining different clusters of perspectives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pic>
        <p:nvPicPr>
          <p:cNvPr id="3074" name="Picture 2" descr="Image result for no generalisation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26" y="4872316"/>
            <a:ext cx="3655076" cy="1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o sign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1145" y="4689752"/>
            <a:ext cx="1824038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3B5A-928C-4E42-BC0A-CAD8ED1C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Q-Methodology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FDFD-C35A-4F11-9F5C-B15A995D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01" y="1417638"/>
            <a:ext cx="7886700" cy="4056386"/>
          </a:xfrm>
        </p:spPr>
        <p:txBody>
          <a:bodyPr>
            <a:normAutofit/>
          </a:bodyPr>
          <a:lstStyle/>
          <a:p>
            <a:r>
              <a:rPr lang="en-NZ" dirty="0"/>
              <a:t>Q-methodology has been described as </a:t>
            </a:r>
            <a:r>
              <a:rPr lang="en-NZ" b="1" dirty="0"/>
              <a:t>‘</a:t>
            </a:r>
            <a:r>
              <a:rPr lang="en-NZ" b="1" dirty="0" err="1"/>
              <a:t>qualiquantological</a:t>
            </a:r>
            <a:r>
              <a:rPr lang="en-NZ" b="1" dirty="0"/>
              <a:t>’ </a:t>
            </a:r>
            <a:r>
              <a:rPr lang="en-NZ" dirty="0" smtClean="0"/>
              <a:t>(</a:t>
            </a:r>
            <a:r>
              <a:rPr lang="en-NZ" dirty="0" err="1" smtClean="0"/>
              <a:t>Ramlo</a:t>
            </a:r>
            <a:r>
              <a:rPr lang="en-NZ" dirty="0" smtClean="0"/>
              <a:t> &amp; Newman, 2011) </a:t>
            </a:r>
            <a:r>
              <a:rPr lang="en-NZ" dirty="0"/>
              <a:t>due to its hybrid blending of qualitative and quantitative methods </a:t>
            </a:r>
          </a:p>
          <a:p>
            <a:r>
              <a:rPr lang="en-NZ" dirty="0" smtClean="0"/>
              <a:t>Q-methodology is </a:t>
            </a:r>
            <a:r>
              <a:rPr lang="en-NZ" b="1" dirty="0" smtClean="0"/>
              <a:t>not about testing difference</a:t>
            </a:r>
            <a:r>
              <a:rPr lang="en-NZ" dirty="0" smtClean="0"/>
              <a:t>, instead looking at similarities (clustering) between individual viewpoints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5688622"/>
            <a:ext cx="1194370" cy="101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5688621"/>
            <a:ext cx="1194370" cy="1011233"/>
          </a:xfrm>
          <a:prstGeom prst="rect">
            <a:avLst/>
          </a:prstGeom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55" y="3872316"/>
            <a:ext cx="3282217" cy="2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1462" y="6145856"/>
            <a:ext cx="2558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6"/>
              </a:rPr>
              <a:t>Image source: http</a:t>
            </a:r>
            <a:r>
              <a:rPr lang="en-US" sz="1000" dirty="0">
                <a:hlinkClick r:id="rId6"/>
              </a:rPr>
              <a:t>://</a:t>
            </a:r>
            <a:r>
              <a:rPr lang="en-US" sz="1000" dirty="0" smtClean="0">
                <a:hlinkClick r:id="rId6"/>
              </a:rPr>
              <a:t>karthur.org/2016/teaching-the-q-method-urban-sustainability.html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680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FF9900"/>
      </a:accent3>
      <a:accent4>
        <a:srgbClr val="FFFF66"/>
      </a:accent4>
      <a:accent5>
        <a:srgbClr val="FFC000"/>
      </a:accent5>
      <a:accent6>
        <a:srgbClr val="FFFF00"/>
      </a:accent6>
      <a:hlink>
        <a:srgbClr val="3FCDE7"/>
      </a:hlink>
      <a:folHlink>
        <a:srgbClr val="A9D3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6A9CCA2-54C1-476F-BC13-35D397753338}" vid="{5CE45093-A284-4868-ACA0-91DF1D22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558</TotalTime>
  <Words>1872</Words>
  <Application>Microsoft Office PowerPoint</Application>
  <PresentationFormat>On-screen Show (4:3)</PresentationFormat>
  <Paragraphs>175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Univers LT Std 57 Cn</vt:lpstr>
      <vt:lpstr>Wingdings</vt:lpstr>
      <vt:lpstr>Theme1</vt:lpstr>
      <vt:lpstr>Kaupapa Māori Research  and Q Methodology</vt:lpstr>
      <vt:lpstr>Today’s talk</vt:lpstr>
      <vt:lpstr>Acknowledgements</vt:lpstr>
      <vt:lpstr>Kaupapa Māori Research</vt:lpstr>
      <vt:lpstr>Kaupapa Māori Research</vt:lpstr>
      <vt:lpstr>Kaupapa Māori Research</vt:lpstr>
      <vt:lpstr>Kaupapa Māori Research</vt:lpstr>
      <vt:lpstr>Q-Methodology</vt:lpstr>
      <vt:lpstr>Q-Methodology</vt:lpstr>
      <vt:lpstr>Q-Methodology: Setting up the study</vt:lpstr>
      <vt:lpstr>Q-Methodology: Setting up the study</vt:lpstr>
      <vt:lpstr>Q-Methodology: Creating a Q-set</vt:lpstr>
      <vt:lpstr>Forced Choice Distribution</vt:lpstr>
      <vt:lpstr>Forced Choice Distribution: Issues</vt:lpstr>
      <vt:lpstr>Q-methodology: Analysis</vt:lpstr>
      <vt:lpstr>Q-methodology: Māori Health Identities</vt:lpstr>
      <vt:lpstr>Q-methodology: Māori Health Identities</vt:lpstr>
      <vt:lpstr>Q-Methodology in New Zealand</vt:lpstr>
      <vt:lpstr>What does Q-methodology offer  for Māori research?</vt:lpstr>
      <vt:lpstr>The ‘sensible fit’ for Māori research</vt:lpstr>
      <vt:lpstr>“I don’t think I could ever do this comfortably” Q Methodology and ‘uncomfortable’ research  topics</vt:lpstr>
      <vt:lpstr>Where to from here? </vt:lpstr>
      <vt:lpstr>Ngā mihi nui – Thank you for listening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Kaupapa Māori and Q Methodology</dc:title>
  <dc:creator>Emerald McPhee</dc:creator>
  <cp:lastModifiedBy>McPhee, Emerald</cp:lastModifiedBy>
  <cp:revision>25</cp:revision>
  <cp:lastPrinted>2017-09-03T23:13:53Z</cp:lastPrinted>
  <dcterms:created xsi:type="dcterms:W3CDTF">2017-09-02T06:39:04Z</dcterms:created>
  <dcterms:modified xsi:type="dcterms:W3CDTF">2017-09-04T04:03:03Z</dcterms:modified>
</cp:coreProperties>
</file>