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2"/>
  </p:notesMasterIdLst>
  <p:sldIdLst>
    <p:sldId id="256" r:id="rId2"/>
    <p:sldId id="286" r:id="rId3"/>
    <p:sldId id="257" r:id="rId4"/>
    <p:sldId id="284" r:id="rId5"/>
    <p:sldId id="285" r:id="rId6"/>
    <p:sldId id="287" r:id="rId7"/>
    <p:sldId id="279" r:id="rId8"/>
    <p:sldId id="258" r:id="rId9"/>
    <p:sldId id="280" r:id="rId10"/>
    <p:sldId id="281" r:id="rId11"/>
    <p:sldId id="259" r:id="rId12"/>
    <p:sldId id="269" r:id="rId13"/>
    <p:sldId id="274" r:id="rId14"/>
    <p:sldId id="278" r:id="rId15"/>
    <p:sldId id="282" r:id="rId16"/>
    <p:sldId id="260" r:id="rId17"/>
    <p:sldId id="261" r:id="rId18"/>
    <p:sldId id="283" r:id="rId19"/>
    <p:sldId id="271" r:id="rId20"/>
    <p:sldId id="276" r:id="rId21"/>
    <p:sldId id="272" r:id="rId22"/>
    <p:sldId id="288" r:id="rId23"/>
    <p:sldId id="289" r:id="rId24"/>
    <p:sldId id="290" r:id="rId25"/>
    <p:sldId id="291" r:id="rId26"/>
    <p:sldId id="292" r:id="rId27"/>
    <p:sldId id="293" r:id="rId28"/>
    <p:sldId id="296" r:id="rId29"/>
    <p:sldId id="297" r:id="rId30"/>
    <p:sldId id="294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565" y="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BBEA73-E536-4AC8-AF79-89C518D1EFA1}" type="datetimeFigureOut">
              <a:rPr lang="en-NZ" smtClean="0"/>
              <a:t>15/05/2017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631BCD-1585-46E6-8DAE-1204049C111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22381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27FA4B-2606-4B02-B732-03D97D71C98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0653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27FA4B-2606-4B02-B732-03D97D71C989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5677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27FA4B-2606-4B02-B732-03D97D71C989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6737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0F4D7B-E9E5-43D9-9A35-D4E565718A70}" type="slidenum">
              <a:rPr lang="en-NZ" smtClean="0"/>
              <a:pPr/>
              <a:t>14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8057911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EBD71-944C-416E-887D-93AE964A9F15}" type="datetimeFigureOut">
              <a:rPr lang="en-NZ" smtClean="0"/>
              <a:t>15/05/2017</a:t>
            </a:fld>
            <a:endParaRPr lang="en-N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83B54-DA28-40B4-B254-3D122B2E5B08}" type="slidenum">
              <a:rPr lang="en-NZ" smtClean="0"/>
              <a:t>‹#›</a:t>
            </a:fld>
            <a:endParaRPr lang="en-N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EBD71-944C-416E-887D-93AE964A9F15}" type="datetimeFigureOut">
              <a:rPr lang="en-NZ" smtClean="0"/>
              <a:t>15/05/2017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83B54-DA28-40B4-B254-3D122B2E5B08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EBD71-944C-416E-887D-93AE964A9F15}" type="datetimeFigureOut">
              <a:rPr lang="en-NZ" smtClean="0"/>
              <a:t>15/05/2017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83B54-DA28-40B4-B254-3D122B2E5B08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EBD71-944C-416E-887D-93AE964A9F15}" type="datetimeFigureOut">
              <a:rPr lang="en-NZ" smtClean="0"/>
              <a:t>15/05/2017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83B54-DA28-40B4-B254-3D122B2E5B08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EBD71-944C-416E-887D-93AE964A9F15}" type="datetimeFigureOut">
              <a:rPr lang="en-NZ" smtClean="0"/>
              <a:t>15/05/2017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83B54-DA28-40B4-B254-3D122B2E5B08}" type="slidenum">
              <a:rPr lang="en-NZ" smtClean="0"/>
              <a:t>‹#›</a:t>
            </a:fld>
            <a:endParaRPr lang="en-N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EBD71-944C-416E-887D-93AE964A9F15}" type="datetimeFigureOut">
              <a:rPr lang="en-NZ" smtClean="0"/>
              <a:t>15/05/2017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83B54-DA28-40B4-B254-3D122B2E5B08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EBD71-944C-416E-887D-93AE964A9F15}" type="datetimeFigureOut">
              <a:rPr lang="en-NZ" smtClean="0"/>
              <a:t>15/05/2017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83B54-DA28-40B4-B254-3D122B2E5B08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EBD71-944C-416E-887D-93AE964A9F15}" type="datetimeFigureOut">
              <a:rPr lang="en-NZ" smtClean="0"/>
              <a:t>15/05/2017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83B54-DA28-40B4-B254-3D122B2E5B08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EBD71-944C-416E-887D-93AE964A9F15}" type="datetimeFigureOut">
              <a:rPr lang="en-NZ" smtClean="0"/>
              <a:t>15/05/2017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83B54-DA28-40B4-B254-3D122B2E5B08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EBD71-944C-416E-887D-93AE964A9F15}" type="datetimeFigureOut">
              <a:rPr lang="en-NZ" smtClean="0"/>
              <a:t>15/05/2017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83B54-DA28-40B4-B254-3D122B2E5B08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EBD71-944C-416E-887D-93AE964A9F15}" type="datetimeFigureOut">
              <a:rPr lang="en-NZ" smtClean="0"/>
              <a:t>15/05/2017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0A83B54-DA28-40B4-B254-3D122B2E5B08}" type="slidenum">
              <a:rPr lang="en-NZ" smtClean="0"/>
              <a:t>‹#›</a:t>
            </a:fld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C7EBD71-944C-416E-887D-93AE964A9F15}" type="datetimeFigureOut">
              <a:rPr lang="en-NZ" smtClean="0"/>
              <a:t>15/05/2017</a:t>
            </a:fld>
            <a:endParaRPr lang="en-N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0A83B54-DA28-40B4-B254-3D122B2E5B08}" type="slidenum">
              <a:rPr lang="en-NZ" smtClean="0"/>
              <a:t>‹#›</a:t>
            </a:fld>
            <a:endParaRPr lang="en-N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NZ" sz="4400" dirty="0">
                <a:effectLst/>
              </a:rPr>
              <a:t>Countries are not invariant on PISA: A doubtful basis for policy making</a:t>
            </a:r>
            <a:endParaRPr lang="en-NZ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NZ" dirty="0" smtClean="0"/>
              <a:t>Gavin T. L. Brown</a:t>
            </a:r>
          </a:p>
          <a:p>
            <a:r>
              <a:rPr lang="en-NZ" i="1" dirty="0" smtClean="0"/>
              <a:t>The University of Auckland</a:t>
            </a:r>
          </a:p>
          <a:p>
            <a:r>
              <a:rPr lang="en-NZ" dirty="0" smtClean="0"/>
              <a:t>Presentation to COMPASS Seminar Series, University of Auckland, May 2017</a:t>
            </a:r>
            <a:endParaRPr lang="en-NZ" i="1" dirty="0"/>
          </a:p>
        </p:txBody>
      </p:sp>
    </p:spTree>
    <p:extLst>
      <p:ext uri="{BB962C8B-B14F-4D97-AF65-F5344CB8AC3E}">
        <p14:creationId xmlns:p14="http://schemas.microsoft.com/office/powerpoint/2010/main" val="30078605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PISA 2009 Booklet 11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NZ" dirty="0"/>
              <a:t>Reading literacy OECD </a:t>
            </a:r>
            <a:endParaRPr lang="en-NZ" dirty="0" smtClean="0"/>
          </a:p>
          <a:p>
            <a:pPr lvl="1"/>
            <a:r>
              <a:rPr lang="en-NZ" dirty="0" smtClean="0"/>
              <a:t>“</a:t>
            </a:r>
            <a:r>
              <a:rPr lang="en-NZ" dirty="0"/>
              <a:t>understanding, using, reflecting on and engaging with written texts, in order to achieve one’s goals, to develop one’s knowledge and potential, and to participate in society”</a:t>
            </a:r>
          </a:p>
          <a:p>
            <a:pPr lvl="0"/>
            <a:r>
              <a:rPr lang="en-NZ" dirty="0"/>
              <a:t>65 countries or economies implemented </a:t>
            </a:r>
          </a:p>
          <a:p>
            <a:pPr lvl="0"/>
            <a:r>
              <a:rPr lang="en-NZ" dirty="0"/>
              <a:t>translated or adapted into 50 different languages.</a:t>
            </a:r>
          </a:p>
          <a:p>
            <a:r>
              <a:rPr lang="en-NZ" dirty="0"/>
              <a:t>131 test questions in 13 booklets; </a:t>
            </a:r>
            <a:endParaRPr lang="en-NZ" dirty="0" smtClean="0"/>
          </a:p>
          <a:p>
            <a:pPr lvl="1"/>
            <a:r>
              <a:rPr lang="en-NZ" dirty="0" smtClean="0"/>
              <a:t>6 </a:t>
            </a:r>
            <a:r>
              <a:rPr lang="en-NZ" dirty="0"/>
              <a:t>administered in ALL jurisdictions</a:t>
            </a:r>
          </a:p>
          <a:p>
            <a:r>
              <a:rPr lang="en-NZ" dirty="0"/>
              <a:t>Booklet 11, 28 items covering</a:t>
            </a:r>
          </a:p>
          <a:p>
            <a:pPr lvl="1"/>
            <a:r>
              <a:rPr lang="en-NZ" dirty="0"/>
              <a:t>Access and Retrieve (11 items), </a:t>
            </a:r>
          </a:p>
          <a:p>
            <a:pPr lvl="1"/>
            <a:r>
              <a:rPr lang="en-NZ" dirty="0"/>
              <a:t>Integrate and Interpret (11 items), and </a:t>
            </a:r>
          </a:p>
          <a:p>
            <a:pPr lvl="1"/>
            <a:r>
              <a:rPr lang="en-NZ" dirty="0"/>
              <a:t>Reflect and Evaluate (6 items</a:t>
            </a:r>
            <a:r>
              <a:rPr lang="en-NZ" dirty="0" smtClean="0"/>
              <a:t>).</a:t>
            </a:r>
          </a:p>
          <a:p>
            <a:r>
              <a:rPr lang="en-US" i="1" dirty="0"/>
              <a:t>N </a:t>
            </a:r>
            <a:r>
              <a:rPr lang="en-US" dirty="0"/>
              <a:t>= 32,704 from 55 countries</a:t>
            </a:r>
          </a:p>
          <a:p>
            <a:r>
              <a:rPr lang="en-US" dirty="0"/>
              <a:t>Pairwise comparison: Australia vs. 54 </a:t>
            </a:r>
            <a:r>
              <a:rPr lang="en-US" dirty="0" smtClean="0"/>
              <a:t>countries</a:t>
            </a:r>
            <a:endParaRPr lang="en-NZ" dirty="0"/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9300465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458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NZ" dirty="0" smtClean="0"/>
              <a:t>Modelling Self-report: </a:t>
            </a:r>
            <a:br>
              <a:rPr lang="en-NZ" dirty="0" smtClean="0"/>
            </a:br>
            <a:r>
              <a:rPr lang="en-NZ" dirty="0" smtClean="0"/>
              <a:t>Latent trait theory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Invisible traits explain responses &amp; behaviours</a:t>
            </a:r>
          </a:p>
          <a:p>
            <a:pPr lvl="1"/>
            <a:r>
              <a:rPr lang="en-NZ" dirty="0" smtClean="0"/>
              <a:t>Example: Intelligence (latent) explains how many answers (manifest) you get right on a test</a:t>
            </a:r>
          </a:p>
          <a:p>
            <a:pPr lvl="1"/>
            <a:endParaRPr lang="en-NZ" dirty="0" smtClean="0"/>
          </a:p>
          <a:p>
            <a:pPr lvl="1"/>
            <a:endParaRPr lang="en-NZ" dirty="0"/>
          </a:p>
          <a:p>
            <a:pPr lvl="1"/>
            <a:r>
              <a:rPr lang="en-NZ" dirty="0" smtClean="0"/>
              <a:t>This represents linear regressions</a:t>
            </a:r>
          </a:p>
          <a:p>
            <a:pPr lvl="2"/>
            <a:r>
              <a:rPr lang="en-NZ" dirty="0" smtClean="0"/>
              <a:t>Increases in Latent (x) cause </a:t>
            </a:r>
            <a:br>
              <a:rPr lang="en-NZ" dirty="0" smtClean="0"/>
            </a:br>
            <a:r>
              <a:rPr lang="en-NZ" dirty="0" smtClean="0"/>
              <a:t>increases in Observed (y)</a:t>
            </a:r>
          </a:p>
          <a:p>
            <a:pPr lvl="2"/>
            <a:r>
              <a:rPr lang="en-NZ" dirty="0" smtClean="0"/>
              <a:t>Slope is strength of association</a:t>
            </a:r>
          </a:p>
          <a:p>
            <a:pPr lvl="2"/>
            <a:r>
              <a:rPr lang="en-NZ" dirty="0" smtClean="0"/>
              <a:t>Intercept is biased starting point</a:t>
            </a:r>
          </a:p>
          <a:p>
            <a:pPr lvl="1"/>
            <a:endParaRPr lang="en-NZ" dirty="0"/>
          </a:p>
        </p:txBody>
      </p:sp>
      <p:grpSp>
        <p:nvGrpSpPr>
          <p:cNvPr id="5" name="Group 13"/>
          <p:cNvGrpSpPr/>
          <p:nvPr/>
        </p:nvGrpSpPr>
        <p:grpSpPr>
          <a:xfrm>
            <a:off x="785786" y="3429000"/>
            <a:ext cx="5500726" cy="500066"/>
            <a:chOff x="785786" y="4357694"/>
            <a:chExt cx="5500726" cy="500066"/>
          </a:xfrm>
        </p:grpSpPr>
        <p:sp>
          <p:nvSpPr>
            <p:cNvPr id="6" name="Oval 5"/>
            <p:cNvSpPr/>
            <p:nvPr/>
          </p:nvSpPr>
          <p:spPr>
            <a:xfrm>
              <a:off x="785786" y="4357694"/>
              <a:ext cx="1643074" cy="35719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7" name="Rectangle 6"/>
            <p:cNvSpPr/>
            <p:nvPr/>
          </p:nvSpPr>
          <p:spPr>
            <a:xfrm>
              <a:off x="3428992" y="4357694"/>
              <a:ext cx="1643074" cy="500066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8" name="Oval 7"/>
            <p:cNvSpPr/>
            <p:nvPr/>
          </p:nvSpPr>
          <p:spPr>
            <a:xfrm>
              <a:off x="6000760" y="4357694"/>
              <a:ext cx="285752" cy="35719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cxnSp>
          <p:nvCxnSpPr>
            <p:cNvPr id="9" name="Straight Arrow Connector 8"/>
            <p:cNvCxnSpPr>
              <a:endCxn id="7" idx="3"/>
            </p:cNvCxnSpPr>
            <p:nvPr/>
          </p:nvCxnSpPr>
          <p:spPr>
            <a:xfrm rot="10800000" flipV="1">
              <a:off x="5072066" y="4572007"/>
              <a:ext cx="857256" cy="35719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>
              <a:stCxn id="6" idx="6"/>
              <a:endCxn id="7" idx="1"/>
            </p:cNvCxnSpPr>
            <p:nvPr/>
          </p:nvCxnSpPr>
          <p:spPr>
            <a:xfrm>
              <a:off x="2428860" y="4536289"/>
              <a:ext cx="1000132" cy="7143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extBox 10"/>
          <p:cNvSpPr txBox="1"/>
          <p:nvPr/>
        </p:nvSpPr>
        <p:spPr>
          <a:xfrm>
            <a:off x="1043608" y="3429000"/>
            <a:ext cx="13852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 smtClean="0"/>
              <a:t>Latent</a:t>
            </a:r>
            <a:endParaRPr lang="en-NZ" dirty="0"/>
          </a:p>
        </p:txBody>
      </p:sp>
      <p:sp>
        <p:nvSpPr>
          <p:cNvPr id="12" name="TextBox 11"/>
          <p:cNvSpPr txBox="1"/>
          <p:nvPr/>
        </p:nvSpPr>
        <p:spPr>
          <a:xfrm>
            <a:off x="3428992" y="3356992"/>
            <a:ext cx="16430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 smtClean="0"/>
              <a:t>Observed behaviour</a:t>
            </a:r>
            <a:endParaRPr lang="en-NZ" dirty="0"/>
          </a:p>
        </p:txBody>
      </p:sp>
      <p:sp>
        <p:nvSpPr>
          <p:cNvPr id="13" name="TextBox 12"/>
          <p:cNvSpPr txBox="1"/>
          <p:nvPr/>
        </p:nvSpPr>
        <p:spPr>
          <a:xfrm>
            <a:off x="6143636" y="3284984"/>
            <a:ext cx="28928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 smtClean="0"/>
              <a:t>Residual, everything else in the universe</a:t>
            </a:r>
            <a:endParaRPr lang="en-NZ" dirty="0"/>
          </a:p>
        </p:txBody>
      </p:sp>
      <p:grpSp>
        <p:nvGrpSpPr>
          <p:cNvPr id="14" name="Group 16"/>
          <p:cNvGrpSpPr/>
          <p:nvPr/>
        </p:nvGrpSpPr>
        <p:grpSpPr>
          <a:xfrm>
            <a:off x="4327089" y="4143380"/>
            <a:ext cx="4637399" cy="2512472"/>
            <a:chOff x="648981" y="3357562"/>
            <a:chExt cx="5208903" cy="2512472"/>
          </a:xfrm>
        </p:grpSpPr>
        <p:cxnSp>
          <p:nvCxnSpPr>
            <p:cNvPr id="15" name="Straight Connector 14"/>
            <p:cNvCxnSpPr/>
            <p:nvPr/>
          </p:nvCxnSpPr>
          <p:spPr>
            <a:xfrm rot="5400000">
              <a:off x="1571604" y="4429132"/>
              <a:ext cx="1857388" cy="0"/>
            </a:xfrm>
            <a:prstGeom prst="line">
              <a:avLst/>
            </a:prstGeom>
            <a:ln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2500298" y="5357826"/>
              <a:ext cx="3357586" cy="0"/>
            </a:xfrm>
            <a:prstGeom prst="line">
              <a:avLst/>
            </a:prstGeom>
            <a:ln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 flipV="1">
              <a:off x="2500298" y="4071942"/>
              <a:ext cx="3071834" cy="642942"/>
            </a:xfrm>
            <a:prstGeom prst="straightConnector1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 rot="16200000">
              <a:off x="1577675" y="3780119"/>
              <a:ext cx="12144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Y variable</a:t>
              </a:r>
              <a:endParaRPr lang="en-NZ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714744" y="5500702"/>
              <a:ext cx="12144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X variable</a:t>
              </a:r>
              <a:endParaRPr lang="en-NZ" dirty="0"/>
            </a:p>
          </p:txBody>
        </p:sp>
        <p:sp>
          <p:nvSpPr>
            <p:cNvPr id="20" name="TextBox 19"/>
            <p:cNvSpPr txBox="1"/>
            <p:nvPr/>
          </p:nvSpPr>
          <p:spPr>
            <a:xfrm rot="20922199">
              <a:off x="3006435" y="4065871"/>
              <a:ext cx="12144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m: slope</a:t>
              </a:r>
              <a:endParaRPr lang="en-NZ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48981" y="5208879"/>
              <a:ext cx="1214447" cy="6200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b intercept</a:t>
              </a:r>
              <a:endParaRPr lang="en-NZ" sz="1600" dirty="0"/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 flipV="1">
              <a:off x="1285852" y="4714884"/>
              <a:ext cx="1214446" cy="92869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Oval 22"/>
            <p:cNvSpPr/>
            <p:nvPr/>
          </p:nvSpPr>
          <p:spPr>
            <a:xfrm>
              <a:off x="2285984" y="4572008"/>
              <a:ext cx="428628" cy="285752"/>
            </a:xfrm>
            <a:prstGeom prst="ellipse">
              <a:avLst/>
            </a:prstGeom>
            <a:no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</p:spTree>
    <p:extLst>
      <p:ext uri="{BB962C8B-B14F-4D97-AF65-F5344CB8AC3E}">
        <p14:creationId xmlns:p14="http://schemas.microsoft.com/office/powerpoint/2010/main" val="5911696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Confirmatory factor analysis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4546848" cy="4389120"/>
          </a:xfrm>
        </p:spPr>
        <p:txBody>
          <a:bodyPr/>
          <a:lstStyle/>
          <a:p>
            <a:r>
              <a:rPr lang="en-NZ" dirty="0" smtClean="0"/>
              <a:t>Latent trait explains responses</a:t>
            </a:r>
          </a:p>
          <a:p>
            <a:pPr lvl="1"/>
            <a:r>
              <a:rPr lang="en-NZ" dirty="0" smtClean="0"/>
              <a:t>Responses are a sample of all possible responses</a:t>
            </a:r>
          </a:p>
          <a:p>
            <a:pPr lvl="1"/>
            <a:r>
              <a:rPr lang="en-NZ" dirty="0" smtClean="0"/>
              <a:t>Everything else in the world influences responses also</a:t>
            </a:r>
          </a:p>
          <a:p>
            <a:r>
              <a:rPr lang="en-NZ" dirty="0" smtClean="0"/>
              <a:t>CFA are simplifications of reality of data</a:t>
            </a:r>
          </a:p>
          <a:p>
            <a:pPr lvl="1"/>
            <a:r>
              <a:rPr lang="en-NZ" dirty="0" smtClean="0"/>
              <a:t>If fit well, then acceptable to work with aggregate values</a:t>
            </a:r>
          </a:p>
          <a:p>
            <a:pPr lvl="1"/>
            <a:endParaRPr lang="en-N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3229" y="2564904"/>
            <a:ext cx="4105275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7915944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Estimation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/>
              <a:t>Robust maximum </a:t>
            </a:r>
            <a:r>
              <a:rPr lang="en-US" b="1" dirty="0"/>
              <a:t>likelihood </a:t>
            </a:r>
            <a:r>
              <a:rPr lang="en-US" dirty="0"/>
              <a:t>estimation method (MLR), which </a:t>
            </a:r>
            <a:r>
              <a:rPr lang="en-US" dirty="0" smtClean="0"/>
              <a:t>provides robust </a:t>
            </a:r>
            <a:r>
              <a:rPr lang="en-US" dirty="0"/>
              <a:t>standard errors and adjusted </a:t>
            </a:r>
            <a:r>
              <a:rPr lang="en-US" i="1" dirty="0"/>
              <a:t>χ</a:t>
            </a:r>
            <a:r>
              <a:rPr lang="en-US" dirty="0"/>
              <a:t>2 when data do not follow </a:t>
            </a:r>
            <a:r>
              <a:rPr lang="en-US" dirty="0" smtClean="0"/>
              <a:t>normal distribution </a:t>
            </a:r>
          </a:p>
          <a:p>
            <a:pPr lvl="1"/>
            <a:r>
              <a:rPr lang="en-US" dirty="0" smtClean="0"/>
              <a:t>(</a:t>
            </a:r>
            <a:r>
              <a:rPr lang="en-US" dirty="0"/>
              <a:t>Sass, Schmitt, &amp; Marsh, 2014). </a:t>
            </a:r>
            <a:endParaRPr lang="en-US" dirty="0" smtClean="0"/>
          </a:p>
          <a:p>
            <a:r>
              <a:rPr lang="en-US" b="1" dirty="0" smtClean="0"/>
              <a:t>Missing </a:t>
            </a:r>
            <a:r>
              <a:rPr lang="en-US" b="1" dirty="0"/>
              <a:t>responses </a:t>
            </a:r>
            <a:r>
              <a:rPr lang="en-US" dirty="0"/>
              <a:t>are not </a:t>
            </a:r>
            <a:r>
              <a:rPr lang="en-US" dirty="0" smtClean="0"/>
              <a:t>removed from </a:t>
            </a:r>
            <a:r>
              <a:rPr lang="en-US" dirty="0"/>
              <a:t>the data but kept in the analyses using a model-based approach since </a:t>
            </a:r>
            <a:r>
              <a:rPr lang="en-US" dirty="0" smtClean="0"/>
              <a:t>MLR provides </a:t>
            </a:r>
            <a:r>
              <a:rPr lang="en-US" dirty="0"/>
              <a:t>unbiased parameter estimates with missing data when they are missing </a:t>
            </a:r>
            <a:r>
              <a:rPr lang="en-US" dirty="0" smtClean="0"/>
              <a:t>at </a:t>
            </a:r>
            <a:r>
              <a:rPr lang="en-NZ" dirty="0" smtClean="0"/>
              <a:t>random </a:t>
            </a:r>
            <a:r>
              <a:rPr lang="en-NZ" dirty="0"/>
              <a:t>(MAR). </a:t>
            </a:r>
            <a:endParaRPr lang="en-NZ" dirty="0" smtClean="0"/>
          </a:p>
          <a:p>
            <a:r>
              <a:rPr lang="en-US" dirty="0"/>
              <a:t>PISA uses a two-stage stratified sampling design </a:t>
            </a:r>
            <a:endParaRPr lang="en-US" dirty="0" smtClean="0"/>
          </a:p>
          <a:p>
            <a:pPr lvl="1"/>
            <a:r>
              <a:rPr lang="en-US" dirty="0" smtClean="0"/>
              <a:t>schools </a:t>
            </a:r>
            <a:r>
              <a:rPr lang="en-US" dirty="0"/>
              <a:t>are </a:t>
            </a:r>
            <a:r>
              <a:rPr lang="en-US" dirty="0" smtClean="0"/>
              <a:t>sampled within </a:t>
            </a:r>
            <a:r>
              <a:rPr lang="en-US" dirty="0"/>
              <a:t>countries, then students within schools. </a:t>
            </a:r>
            <a:endParaRPr lang="en-US" dirty="0" smtClean="0"/>
          </a:p>
          <a:p>
            <a:r>
              <a:rPr lang="en-US" dirty="0" smtClean="0"/>
              <a:t>So </a:t>
            </a:r>
            <a:r>
              <a:rPr lang="en-US" b="1" dirty="0" smtClean="0"/>
              <a:t>complex sampling </a:t>
            </a:r>
            <a:r>
              <a:rPr lang="en-US" dirty="0" smtClean="0"/>
              <a:t>taken into </a:t>
            </a:r>
            <a:r>
              <a:rPr lang="en-US" dirty="0"/>
              <a:t>account to compute correct standard errors </a:t>
            </a:r>
            <a:r>
              <a:rPr lang="en-US" dirty="0" smtClean="0"/>
              <a:t>and chi-square </a:t>
            </a:r>
            <a:r>
              <a:rPr lang="en-US" dirty="0"/>
              <a:t>tests of model fit or </a:t>
            </a:r>
            <a:r>
              <a:rPr lang="en-US" dirty="0" smtClean="0"/>
              <a:t>MI using</a:t>
            </a:r>
          </a:p>
          <a:p>
            <a:pPr lvl="1"/>
            <a:r>
              <a:rPr lang="en-US" dirty="0" smtClean="0"/>
              <a:t>Mplus </a:t>
            </a:r>
            <a:r>
              <a:rPr lang="en-US" dirty="0"/>
              <a:t>“type is complex” </a:t>
            </a:r>
            <a:r>
              <a:rPr lang="en-US" dirty="0" smtClean="0"/>
              <a:t>with “</a:t>
            </a:r>
            <a:r>
              <a:rPr lang="en-US" dirty="0"/>
              <a:t>weight,” “stratification,” and “cluster” </a:t>
            </a:r>
            <a:r>
              <a:rPr lang="en-US" dirty="0" smtClean="0"/>
              <a:t>options</a:t>
            </a:r>
            <a:r>
              <a:rPr lang="en-NZ" dirty="0" smtClean="0"/>
              <a:t>. 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1089511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50081" y="836712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Evaluating Model Fit</a:t>
            </a:r>
            <a:endParaRPr lang="en-NZ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5822669"/>
              </p:ext>
            </p:extLst>
          </p:nvPr>
        </p:nvGraphicFramePr>
        <p:xfrm>
          <a:off x="457200" y="1582792"/>
          <a:ext cx="8229600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22712"/>
                <a:gridCol w="1440160"/>
                <a:gridCol w="1296144"/>
                <a:gridCol w="1152128"/>
                <a:gridCol w="1018456"/>
              </a:tblGrid>
              <a:tr h="370840">
                <a:tc>
                  <a:txBody>
                    <a:bodyPr/>
                    <a:lstStyle/>
                    <a:p>
                      <a:endParaRPr lang="en-N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i="0" u="sng" dirty="0" smtClean="0"/>
                        <a:t>Goodness of Fit</a:t>
                      </a:r>
                      <a:endParaRPr lang="en-NZ" b="1" i="0" u="sng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N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u="sng" dirty="0" smtClean="0"/>
                        <a:t>Badness of fit</a:t>
                      </a:r>
                      <a:endParaRPr lang="en-NZ" u="sng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N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Decision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kumimoji="0" lang="en-US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of χ2/</a:t>
                      </a:r>
                      <a:r>
                        <a:rPr kumimoji="0" lang="en-US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df</a:t>
                      </a:r>
                      <a:endParaRPr kumimoji="0" lang="en-NZ" i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CFI</a:t>
                      </a:r>
                    </a:p>
                    <a:p>
                      <a:pPr marL="0" algn="ctr" rtl="0" eaLnBrk="1" latinLnBrk="0" hangingPunct="1"/>
                      <a:r>
                        <a:rPr kumimoji="0" lang="en-US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gamma hat</a:t>
                      </a:r>
                      <a:endParaRPr kumimoji="0" lang="en-NZ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RMSEA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SRMR*</a:t>
                      </a:r>
                      <a:endParaRPr lang="en-N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Good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&gt;.05</a:t>
                      </a:r>
                      <a:endParaRPr lang="en-N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&gt;.95</a:t>
                      </a:r>
                      <a:endParaRPr lang="en-N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&lt;.05</a:t>
                      </a:r>
                      <a:endParaRPr lang="en-N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&lt;.06</a:t>
                      </a:r>
                      <a:endParaRPr lang="en-NZ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Acceptable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&gt;.05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&gt;.90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&lt;.08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&lt;.08</a:t>
                      </a:r>
                      <a:endParaRPr lang="en-N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Marginal but should reject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&gt;.01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.85-.89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&lt;.10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N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Reject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&lt;.01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&lt;.85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&gt;.10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&gt;.08</a:t>
                      </a:r>
                      <a:endParaRPr lang="en-N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28596" y="4071942"/>
            <a:ext cx="821537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Note.</a:t>
            </a:r>
          </a:p>
          <a:p>
            <a:r>
              <a:rPr lang="en-US" sz="2000" dirty="0" smtClean="0"/>
              <a:t>Report multiple indices but beware…..</a:t>
            </a:r>
          </a:p>
          <a:p>
            <a:r>
              <a:rPr lang="en-US" sz="2000" dirty="0" smtClean="0"/>
              <a:t>CFI punishes </a:t>
            </a:r>
            <a:r>
              <a:rPr lang="en-US" sz="2000" b="1" dirty="0" smtClean="0"/>
              <a:t>falsely</a:t>
            </a:r>
            <a:r>
              <a:rPr lang="en-US" sz="2000" dirty="0" smtClean="0"/>
              <a:t> complex models (i.e., &gt;3 factors)</a:t>
            </a:r>
          </a:p>
          <a:p>
            <a:r>
              <a:rPr lang="en-US" sz="2000" dirty="0" smtClean="0"/>
              <a:t>RMSEA rewards </a:t>
            </a:r>
            <a:r>
              <a:rPr lang="en-US" sz="2000" b="1" dirty="0" smtClean="0"/>
              <a:t>falsely </a:t>
            </a:r>
            <a:r>
              <a:rPr lang="en-US" sz="2000" dirty="0" smtClean="0"/>
              <a:t>complex models with mis-specification</a:t>
            </a:r>
          </a:p>
          <a:p>
            <a:pPr algn="r"/>
            <a:r>
              <a:rPr lang="en-US" dirty="0" smtClean="0"/>
              <a:t>See Fan &amp; Sivo, 2007</a:t>
            </a:r>
          </a:p>
          <a:p>
            <a:r>
              <a:rPr lang="en-US" dirty="0" smtClean="0"/>
              <a:t>*AMOS only generates SRMR if NO missing data; </a:t>
            </a:r>
            <a:br>
              <a:rPr lang="en-US" dirty="0" smtClean="0"/>
            </a:br>
            <a:r>
              <a:rPr lang="en-US" b="1" dirty="0" smtClean="0"/>
              <a:t>thus</a:t>
            </a:r>
            <a:r>
              <a:rPr lang="en-US" dirty="0" smtClean="0"/>
              <a:t>, important to clean up missing values prior to any analysis. Recommend expectation maximization (EM) procedure</a:t>
            </a:r>
            <a:endParaRPr lang="en-NZ" dirty="0" smtClean="0"/>
          </a:p>
        </p:txBody>
      </p:sp>
    </p:spTree>
    <p:extLst>
      <p:ext uri="{BB962C8B-B14F-4D97-AF65-F5344CB8AC3E}">
        <p14:creationId xmlns:p14="http://schemas.microsoft.com/office/powerpoint/2010/main" val="1092510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19760" t="7390" r="6419" b="12888"/>
          <a:stretch/>
        </p:blipFill>
        <p:spPr>
          <a:xfrm>
            <a:off x="0" y="0"/>
            <a:ext cx="4907018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9912" y="620688"/>
            <a:ext cx="5364088" cy="1652844"/>
          </a:xfrm>
        </p:spPr>
        <p:txBody>
          <a:bodyPr>
            <a:normAutofit/>
          </a:bodyPr>
          <a:lstStyle/>
          <a:p>
            <a:r>
              <a:rPr lang="en-NZ" dirty="0" smtClean="0"/>
              <a:t>Booklet 11: A single factor</a:t>
            </a:r>
            <a:endParaRPr lang="en-NZ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6521" y="4941168"/>
            <a:ext cx="6066055" cy="1512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59862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MGCFA invariance testing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CFA tests how well a simplified model fits data</a:t>
            </a:r>
          </a:p>
          <a:p>
            <a:r>
              <a:rPr lang="en-NZ" dirty="0" smtClean="0"/>
              <a:t>MG tests how well the same model fits 2 or more different groups</a:t>
            </a:r>
          </a:p>
          <a:p>
            <a:r>
              <a:rPr lang="en-NZ" dirty="0" smtClean="0"/>
              <a:t>If responses differ only by chance then the inventory works in the same way for both groups; they are drawn from one population</a:t>
            </a:r>
          </a:p>
          <a:p>
            <a:r>
              <a:rPr lang="en-NZ" dirty="0" smtClean="0"/>
              <a:t>If responses differ by more than chance than one set of factor scores cannot be used to compare groups</a:t>
            </a:r>
          </a:p>
          <a:p>
            <a:pPr lvl="1"/>
            <a:r>
              <a:rPr lang="en-NZ" dirty="0" smtClean="0"/>
              <a:t>Different models and scores are needed</a:t>
            </a:r>
          </a:p>
        </p:txBody>
      </p:sp>
    </p:spTree>
    <p:extLst>
      <p:ext uri="{BB962C8B-B14F-4D97-AF65-F5344CB8AC3E}">
        <p14:creationId xmlns:p14="http://schemas.microsoft.com/office/powerpoint/2010/main" val="10932743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Testing for Invariance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Equivalence is needed for</a:t>
            </a:r>
          </a:p>
          <a:p>
            <a:pPr lvl="1"/>
            <a:r>
              <a:rPr lang="en-NZ" dirty="0" err="1" smtClean="0"/>
              <a:t>Configural</a:t>
            </a:r>
            <a:r>
              <a:rPr lang="en-NZ" dirty="0" smtClean="0"/>
              <a:t> (all paths identical)</a:t>
            </a:r>
          </a:p>
          <a:p>
            <a:pPr lvl="1"/>
            <a:r>
              <a:rPr lang="en-NZ" dirty="0" smtClean="0"/>
              <a:t>Metric (all regression weights similar)</a:t>
            </a:r>
          </a:p>
          <a:p>
            <a:pPr lvl="1"/>
            <a:r>
              <a:rPr lang="en-NZ" dirty="0" smtClean="0"/>
              <a:t>Scalar (all intercepts similar)</a:t>
            </a:r>
          </a:p>
          <a:p>
            <a:pPr lvl="1"/>
            <a:r>
              <a:rPr lang="en-NZ" dirty="0" smtClean="0"/>
              <a:t>Each tested sequentially</a:t>
            </a:r>
          </a:p>
          <a:p>
            <a:r>
              <a:rPr lang="en-NZ" dirty="0" smtClean="0"/>
              <a:t>Australia vs. each country pairwise</a:t>
            </a: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6294664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Invariance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If setting the parameter to equivalent disturbs the fit of the model by a small amount, then the observed differences are highly likely to be due to chance</a:t>
            </a:r>
          </a:p>
          <a:p>
            <a:pPr lvl="1"/>
            <a:r>
              <a:rPr lang="en-NZ" dirty="0" smtClean="0"/>
              <a:t>Difference in CFI of &lt;.01 supports invariance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4557619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d</a:t>
            </a:r>
            <a:r>
              <a:rPr lang="en-US" baseline="-25000" dirty="0" err="1"/>
              <a:t>MACS</a:t>
            </a:r>
            <a:r>
              <a:rPr lang="en-US" baseline="-25000" dirty="0"/>
              <a:t> </a:t>
            </a:r>
            <a:r>
              <a:rPr lang="en-NZ" dirty="0" smtClean="0"/>
              <a:t>effect size determination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Simultaneous examination of </a:t>
            </a:r>
            <a:r>
              <a:rPr lang="en-GB" dirty="0"/>
              <a:t>factor loadings and intercepts after establishing </a:t>
            </a:r>
            <a:r>
              <a:rPr lang="en-GB" dirty="0" err="1"/>
              <a:t>configural</a:t>
            </a:r>
            <a:r>
              <a:rPr lang="en-GB" dirty="0"/>
              <a:t> invariance</a:t>
            </a:r>
            <a:endParaRPr lang="en-GB" dirty="0" smtClean="0"/>
          </a:p>
          <a:p>
            <a:pPr lvl="1"/>
            <a:r>
              <a:rPr lang="en-GB" dirty="0" smtClean="0"/>
              <a:t>(</a:t>
            </a:r>
            <a:r>
              <a:rPr lang="en-GB" dirty="0"/>
              <a:t>a) item probability curves are influenced by both parameters simultaneously, </a:t>
            </a:r>
            <a:endParaRPr lang="en-GB" dirty="0" smtClean="0"/>
          </a:p>
          <a:p>
            <a:pPr lvl="1"/>
            <a:r>
              <a:rPr lang="en-GB" dirty="0" smtClean="0"/>
              <a:t>(</a:t>
            </a:r>
            <a:r>
              <a:rPr lang="en-GB" dirty="0"/>
              <a:t>b) subsequent examination increases number of comparisons which may result in higher Type I error rates, and </a:t>
            </a:r>
            <a:endParaRPr lang="en-GB" dirty="0" smtClean="0"/>
          </a:p>
          <a:p>
            <a:pPr lvl="1"/>
            <a:r>
              <a:rPr lang="en-GB" dirty="0" smtClean="0"/>
              <a:t>(</a:t>
            </a:r>
            <a:r>
              <a:rPr lang="en-GB" dirty="0"/>
              <a:t>c) item non-invariance or non-equivalence of loadings and/or intercepts (or thresholds) is unimportant from a practical point of view.  </a:t>
            </a:r>
            <a:endParaRPr lang="en-GB" dirty="0" smtClean="0"/>
          </a:p>
          <a:p>
            <a:r>
              <a:rPr lang="en-US" dirty="0"/>
              <a:t>magnitude of measurement non-invariance </a:t>
            </a:r>
            <a:r>
              <a:rPr lang="en-US" dirty="0" smtClean="0"/>
              <a:t>effect </a:t>
            </a:r>
            <a:r>
              <a:rPr lang="en-US" dirty="0"/>
              <a:t>size index (</a:t>
            </a:r>
            <a:r>
              <a:rPr lang="en-US" dirty="0" err="1"/>
              <a:t>d</a:t>
            </a:r>
            <a:r>
              <a:rPr lang="en-US" baseline="-25000" dirty="0" err="1"/>
              <a:t>MACS</a:t>
            </a:r>
            <a:r>
              <a:rPr lang="en-US" dirty="0"/>
              <a:t>) </a:t>
            </a:r>
            <a:endParaRPr lang="en-US" dirty="0" smtClean="0"/>
          </a:p>
          <a:p>
            <a:pPr lvl="1"/>
            <a:r>
              <a:rPr lang="en-US" dirty="0" err="1" smtClean="0"/>
              <a:t>dMACS</a:t>
            </a:r>
            <a:r>
              <a:rPr lang="en-US" dirty="0" smtClean="0"/>
              <a:t> </a:t>
            </a:r>
            <a:r>
              <a:rPr lang="en-US" dirty="0"/>
              <a:t>computer </a:t>
            </a:r>
            <a:r>
              <a:rPr lang="en-US" dirty="0" smtClean="0"/>
              <a:t>program (Nye &amp; </a:t>
            </a:r>
            <a:r>
              <a:rPr lang="en-US" dirty="0" err="1" smtClean="0"/>
              <a:t>Drasgow</a:t>
            </a:r>
            <a:r>
              <a:rPr lang="en-US" dirty="0" smtClean="0"/>
              <a:t>, 2011</a:t>
            </a:r>
            <a:r>
              <a:rPr lang="en-US" dirty="0"/>
              <a:t>).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335844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/>
              <a:t>Aims of PISA</a:t>
            </a:r>
            <a:r>
              <a:rPr lang="en-US" sz="4000" b="1" dirty="0"/>
              <a:t/>
            </a:r>
            <a:br>
              <a:rPr lang="en-US" sz="4000" b="1" dirty="0"/>
            </a:br>
            <a:endParaRPr lang="en-US" sz="4000" b="1" dirty="0"/>
          </a:p>
        </p:txBody>
      </p:sp>
      <p:sp>
        <p:nvSpPr>
          <p:cNvPr id="17203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785786" y="1628800"/>
            <a:ext cx="7572428" cy="5229200"/>
          </a:xfrm>
        </p:spPr>
        <p:txBody>
          <a:bodyPr>
            <a:normAutofit/>
          </a:bodyPr>
          <a:lstStyle/>
          <a:p>
            <a:r>
              <a:rPr lang="en-US" dirty="0" smtClean="0"/>
              <a:t>A </a:t>
            </a:r>
            <a:r>
              <a:rPr lang="en-US" dirty="0"/>
              <a:t>basic profile of knowledge and skills among 15-year-old students. </a:t>
            </a:r>
          </a:p>
          <a:p>
            <a:r>
              <a:rPr lang="en-US" dirty="0"/>
              <a:t>Contextual indicators relating results to student and school characteristics. </a:t>
            </a:r>
          </a:p>
          <a:p>
            <a:r>
              <a:rPr lang="en-US" dirty="0"/>
              <a:t>Trend indicators showing how results change over time. </a:t>
            </a:r>
          </a:p>
          <a:p>
            <a:r>
              <a:rPr lang="en-US" dirty="0"/>
              <a:t>A valuable knowledge base for policy analysis and research. </a:t>
            </a:r>
            <a:endParaRPr lang="en-US" dirty="0" smtClean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49582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err="1" smtClean="0"/>
              <a:t>dMACS</a:t>
            </a:r>
            <a:r>
              <a:rPr lang="en-NZ" dirty="0" smtClean="0"/>
              <a:t>: unidimensional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NZ" dirty="0" smtClean="0"/>
              <a:t>effect </a:t>
            </a:r>
            <a:r>
              <a:rPr lang="en-NZ" dirty="0"/>
              <a:t>size indices must be calculated </a:t>
            </a:r>
            <a:r>
              <a:rPr lang="en-NZ" dirty="0" smtClean="0"/>
              <a:t>separately for </a:t>
            </a:r>
            <a:r>
              <a:rPr lang="en-NZ" dirty="0"/>
              <a:t>each latent factor. </a:t>
            </a:r>
            <a:endParaRPr lang="en-NZ" dirty="0" smtClean="0"/>
          </a:p>
          <a:p>
            <a:pPr lvl="1"/>
            <a:r>
              <a:rPr lang="en-NZ" dirty="0" smtClean="0"/>
              <a:t>Because </a:t>
            </a:r>
            <a:r>
              <a:rPr lang="en-NZ" dirty="0"/>
              <a:t>group-level differences are </a:t>
            </a:r>
            <a:r>
              <a:rPr lang="en-NZ" dirty="0" smtClean="0"/>
              <a:t>integrated over </a:t>
            </a:r>
            <a:r>
              <a:rPr lang="en-NZ" dirty="0"/>
              <a:t>the assumed normal distribution of the latent trait </a:t>
            </a:r>
            <a:r>
              <a:rPr lang="en-NZ" dirty="0" smtClean="0"/>
              <a:t>in the </a:t>
            </a:r>
            <a:r>
              <a:rPr lang="en-NZ" dirty="0"/>
              <a:t>focal group (i.e., with a mean of F and a variance of F), </a:t>
            </a:r>
            <a:r>
              <a:rPr lang="en-NZ" dirty="0" smtClean="0"/>
              <a:t>the distributions </a:t>
            </a:r>
            <a:r>
              <a:rPr lang="en-NZ" dirty="0"/>
              <a:t>will not necessarily be the same for different dimensions.</a:t>
            </a:r>
          </a:p>
          <a:p>
            <a:r>
              <a:rPr lang="en-NZ" dirty="0"/>
              <a:t>Thus, the parameters used to estimate the effect size will </a:t>
            </a:r>
            <a:r>
              <a:rPr lang="en-NZ" dirty="0" smtClean="0"/>
              <a:t>not be </a:t>
            </a:r>
            <a:r>
              <a:rPr lang="en-NZ" dirty="0"/>
              <a:t>the same for each latent factor, and effect sizes must </a:t>
            </a:r>
            <a:r>
              <a:rPr lang="en-NZ" dirty="0" smtClean="0"/>
              <a:t>be estimated </a:t>
            </a:r>
            <a:r>
              <a:rPr lang="en-NZ" dirty="0"/>
              <a:t>separately for items loading on different factors</a:t>
            </a:r>
            <a:r>
              <a:rPr lang="en-NZ" dirty="0" smtClean="0"/>
              <a:t>.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89319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gbro008\Documents\Assessment R&amp;D Projects\2015 Mustafa PISA language invariance\Figure1 for Gavi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51313"/>
            <a:ext cx="8064896" cy="6834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308304" y="1916832"/>
            <a:ext cx="16561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 smtClean="0">
                <a:solidFill>
                  <a:srgbClr val="FF0000"/>
                </a:solidFill>
              </a:rPr>
              <a:t>Reject all these countries as not being equivalent</a:t>
            </a:r>
            <a:endParaRPr lang="en-NZ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2049683"/>
            <a:ext cx="19797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 smtClean="0">
                <a:solidFill>
                  <a:srgbClr val="00B050"/>
                </a:solidFill>
              </a:rPr>
              <a:t>Accept all these countries because differences are trivial or small</a:t>
            </a:r>
          </a:p>
          <a:p>
            <a:r>
              <a:rPr lang="en-NZ" dirty="0" smtClean="0">
                <a:solidFill>
                  <a:srgbClr val="00B050"/>
                </a:solidFill>
              </a:rPr>
              <a:t>31% LARGE</a:t>
            </a:r>
            <a:endParaRPr lang="en-NZ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0106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Who is different?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mean </a:t>
            </a:r>
            <a:r>
              <a:rPr lang="en-US" dirty="0" err="1"/>
              <a:t>dMACS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i="1" dirty="0" smtClean="0"/>
              <a:t>&lt;</a:t>
            </a:r>
            <a:r>
              <a:rPr lang="en-US" dirty="0"/>
              <a:t>0.20) to </a:t>
            </a:r>
            <a:r>
              <a:rPr lang="en-US" dirty="0" smtClean="0"/>
              <a:t>Australia included </a:t>
            </a:r>
          </a:p>
          <a:p>
            <a:pPr lvl="1"/>
            <a:r>
              <a:rPr lang="en-US" dirty="0" smtClean="0"/>
              <a:t>4 wealthy English-speaking </a:t>
            </a:r>
            <a:r>
              <a:rPr lang="en-US" dirty="0"/>
              <a:t>countries, </a:t>
            </a:r>
            <a:endParaRPr lang="en-US" dirty="0" smtClean="0"/>
          </a:p>
          <a:p>
            <a:pPr lvl="1"/>
            <a:r>
              <a:rPr lang="en-US" dirty="0" smtClean="0"/>
              <a:t>12 </a:t>
            </a:r>
            <a:r>
              <a:rPr lang="en-US" dirty="0"/>
              <a:t>countries of Western Europe (plus Estonia), and</a:t>
            </a:r>
          </a:p>
          <a:p>
            <a:pPr lvl="1"/>
            <a:r>
              <a:rPr lang="en-NZ" dirty="0" smtClean="0"/>
              <a:t>6 high-performing </a:t>
            </a:r>
            <a:r>
              <a:rPr lang="en-NZ" dirty="0"/>
              <a:t>East Asian jurisdictions (i.e., Japan, Taipei, Korea, Shanghai</a:t>
            </a:r>
            <a:r>
              <a:rPr lang="en-NZ" dirty="0" smtClean="0"/>
              <a:t>, </a:t>
            </a:r>
            <a:r>
              <a:rPr lang="en-US" dirty="0" smtClean="0"/>
              <a:t>Hong </a:t>
            </a:r>
            <a:r>
              <a:rPr lang="en-US" dirty="0"/>
              <a:t>Kong, and Macau). </a:t>
            </a:r>
            <a:endParaRPr lang="en-US" dirty="0" smtClean="0"/>
          </a:p>
          <a:p>
            <a:r>
              <a:rPr lang="en-US" dirty="0" smtClean="0"/>
              <a:t>These </a:t>
            </a:r>
            <a:r>
              <a:rPr lang="en-US" dirty="0"/>
              <a:t>countries are the predominantly wealthy </a:t>
            </a:r>
            <a:r>
              <a:rPr lang="en-US" dirty="0" smtClean="0"/>
              <a:t>nations participating </a:t>
            </a:r>
            <a:r>
              <a:rPr lang="en-US" dirty="0"/>
              <a:t>in the survey which invest considerable resources in education </a:t>
            </a:r>
            <a:r>
              <a:rPr lang="en-US" dirty="0" smtClean="0"/>
              <a:t>or have </a:t>
            </a:r>
            <a:r>
              <a:rPr lang="en-US" dirty="0"/>
              <a:t>high cultural emphasis on educational performance. </a:t>
            </a:r>
            <a:endParaRPr lang="en-US" dirty="0" smtClean="0"/>
          </a:p>
          <a:p>
            <a:r>
              <a:rPr lang="en-US" dirty="0" smtClean="0"/>
              <a:t>No patterns </a:t>
            </a:r>
            <a:r>
              <a:rPr lang="en-US" dirty="0"/>
              <a:t>here of impact to do with language family, writing script, or culture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52303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/>
          <a:lstStyle/>
          <a:p>
            <a:r>
              <a:rPr lang="en-NZ" dirty="0" smtClean="0"/>
              <a:t>Wealth seems to matter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04056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moderate to large range (i.e</a:t>
            </a:r>
            <a:r>
              <a:rPr lang="en-US" dirty="0" smtClean="0"/>
              <a:t>., mean </a:t>
            </a:r>
            <a:r>
              <a:rPr lang="en-US" dirty="0" err="1"/>
              <a:t>dMACS</a:t>
            </a:r>
            <a:r>
              <a:rPr lang="en-US" dirty="0"/>
              <a:t> </a:t>
            </a:r>
            <a:r>
              <a:rPr lang="en-US" i="1" dirty="0"/>
              <a:t>&gt; </a:t>
            </a:r>
            <a:r>
              <a:rPr lang="en-US" dirty="0"/>
              <a:t>0.50) </a:t>
            </a:r>
            <a:endParaRPr lang="en-US" dirty="0" smtClean="0"/>
          </a:p>
          <a:p>
            <a:pPr lvl="1"/>
            <a:r>
              <a:rPr lang="en-US" dirty="0" smtClean="0"/>
              <a:t>16 </a:t>
            </a:r>
            <a:r>
              <a:rPr lang="en-US" dirty="0"/>
              <a:t>countries </a:t>
            </a:r>
            <a:r>
              <a:rPr lang="en-US" dirty="0" smtClean="0"/>
              <a:t>with a </a:t>
            </a:r>
            <a:r>
              <a:rPr lang="en-US" dirty="0"/>
              <a:t>variety of scripts (albeit all syllabic), locations, </a:t>
            </a:r>
            <a:r>
              <a:rPr lang="en-US" dirty="0" smtClean="0"/>
              <a:t>and cultures</a:t>
            </a:r>
            <a:r>
              <a:rPr lang="en-US" dirty="0"/>
              <a:t>; </a:t>
            </a:r>
            <a:endParaRPr lang="en-US" dirty="0" smtClean="0"/>
          </a:p>
          <a:p>
            <a:pPr lvl="1"/>
            <a:r>
              <a:rPr lang="en-US" dirty="0" smtClean="0"/>
              <a:t>this </a:t>
            </a:r>
            <a:r>
              <a:rPr lang="en-US" dirty="0"/>
              <a:t>group of South American, Eastern European, Asian, </a:t>
            </a:r>
            <a:r>
              <a:rPr lang="en-US" dirty="0" smtClean="0"/>
              <a:t>and Middle </a:t>
            </a:r>
            <a:r>
              <a:rPr lang="en-US" dirty="0"/>
              <a:t>Eastern countries seem to have relatively lower levels of investment </a:t>
            </a:r>
            <a:r>
              <a:rPr lang="en-US" dirty="0" smtClean="0"/>
              <a:t>in </a:t>
            </a:r>
            <a:r>
              <a:rPr lang="en-NZ" dirty="0" smtClean="0"/>
              <a:t>education</a:t>
            </a:r>
          </a:p>
          <a:p>
            <a:r>
              <a:rPr lang="en-US" dirty="0" smtClean="0"/>
              <a:t>PISA </a:t>
            </a:r>
            <a:r>
              <a:rPr lang="en-US" dirty="0"/>
              <a:t>index of economic</a:t>
            </a:r>
            <a:r>
              <a:rPr lang="en-US" dirty="0" smtClean="0"/>
              <a:t>, social</a:t>
            </a:r>
            <a:r>
              <a:rPr lang="en-US" dirty="0"/>
              <a:t>, and cultural status (ESCS</a:t>
            </a:r>
            <a:r>
              <a:rPr lang="en-US" dirty="0" smtClean="0"/>
              <a:t>)</a:t>
            </a:r>
            <a:endParaRPr lang="en-US" dirty="0"/>
          </a:p>
          <a:p>
            <a:pPr lvl="1"/>
            <a:r>
              <a:rPr lang="en-US" dirty="0" smtClean="0"/>
              <a:t>“</a:t>
            </a:r>
            <a:r>
              <a:rPr lang="en-US" dirty="0"/>
              <a:t>captures a range of aspects of a student’s family and home </a:t>
            </a:r>
            <a:r>
              <a:rPr lang="en-US" dirty="0" smtClean="0"/>
              <a:t>background</a:t>
            </a:r>
            <a:r>
              <a:rPr lang="en-US" dirty="0"/>
              <a:t> that combines information on parents’ education and occupations and home possessions</a:t>
            </a:r>
            <a:r>
              <a:rPr lang="en-US" dirty="0" smtClean="0"/>
              <a:t>”</a:t>
            </a:r>
          </a:p>
          <a:p>
            <a:pPr lvl="1"/>
            <a:r>
              <a:rPr lang="en-US" dirty="0"/>
              <a:t>There was a moderate but negative relationship </a:t>
            </a:r>
            <a:endParaRPr lang="en-US" dirty="0" smtClean="0"/>
          </a:p>
          <a:p>
            <a:pPr lvl="2"/>
            <a:r>
              <a:rPr lang="en-US" i="1" dirty="0" err="1" smtClean="0"/>
              <a:t>δ</a:t>
            </a:r>
            <a:r>
              <a:rPr lang="en-US" dirty="0" err="1" smtClean="0"/>
              <a:t>CFI</a:t>
            </a:r>
            <a:r>
              <a:rPr lang="en-US" dirty="0" smtClean="0"/>
              <a:t> </a:t>
            </a:r>
            <a:r>
              <a:rPr lang="pt-BR" sz="2500" dirty="0" smtClean="0"/>
              <a:t>(</a:t>
            </a:r>
            <a:r>
              <a:rPr lang="pt-BR" sz="2500" i="1" dirty="0"/>
              <a:t>r </a:t>
            </a:r>
            <a:r>
              <a:rPr lang="pt-BR" sz="2500" dirty="0"/>
              <a:t>= –0.61, </a:t>
            </a:r>
            <a:r>
              <a:rPr lang="pt-BR" sz="2500" i="1" dirty="0"/>
              <a:t>p &lt; </a:t>
            </a:r>
            <a:r>
              <a:rPr lang="pt-BR" sz="2500" dirty="0"/>
              <a:t>0.05</a:t>
            </a:r>
            <a:r>
              <a:rPr lang="pt-BR" sz="2500" dirty="0" smtClean="0"/>
              <a:t>)</a:t>
            </a:r>
          </a:p>
          <a:p>
            <a:pPr lvl="2"/>
            <a:r>
              <a:rPr lang="pt-BR" sz="2500" dirty="0" smtClean="0"/>
              <a:t>d</a:t>
            </a:r>
            <a:r>
              <a:rPr lang="pt-BR" sz="500" dirty="0" smtClean="0"/>
              <a:t>MACS </a:t>
            </a:r>
            <a:r>
              <a:rPr lang="pt-BR" sz="2500" dirty="0"/>
              <a:t>(</a:t>
            </a:r>
            <a:r>
              <a:rPr lang="pt-BR" sz="2500" i="1" dirty="0"/>
              <a:t>r </a:t>
            </a:r>
            <a:r>
              <a:rPr lang="pt-BR" sz="2500" dirty="0"/>
              <a:t>= –0.54, </a:t>
            </a:r>
            <a:r>
              <a:rPr lang="pt-BR" sz="2500" i="1" dirty="0"/>
              <a:t>p &lt; </a:t>
            </a:r>
            <a:r>
              <a:rPr lang="pt-BR" sz="2500" dirty="0"/>
              <a:t>0.05</a:t>
            </a:r>
            <a:r>
              <a:rPr lang="pt-BR" sz="2500" dirty="0" smtClean="0"/>
              <a:t>)</a:t>
            </a:r>
          </a:p>
          <a:p>
            <a:pPr lvl="1"/>
            <a:r>
              <a:rPr lang="en-US" dirty="0"/>
              <a:t>lower levels of ESCS </a:t>
            </a:r>
            <a:r>
              <a:rPr lang="en-US" dirty="0" smtClean="0"/>
              <a:t>associated </a:t>
            </a:r>
            <a:r>
              <a:rPr lang="en-US" dirty="0"/>
              <a:t>with less equivalence to </a:t>
            </a:r>
            <a:r>
              <a:rPr lang="en-US" dirty="0" smtClean="0"/>
              <a:t>Australia and greater differences</a:t>
            </a:r>
            <a:endParaRPr lang="en-NZ" dirty="0"/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932142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SES within language groups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differences in socioeconomic resources seem important </a:t>
            </a:r>
            <a:r>
              <a:rPr lang="en-US" dirty="0" smtClean="0"/>
              <a:t>both within </a:t>
            </a:r>
            <a:r>
              <a:rPr lang="en-US" dirty="0"/>
              <a:t>and across language groups. </a:t>
            </a:r>
            <a:endParaRPr lang="en-US" dirty="0" smtClean="0"/>
          </a:p>
          <a:p>
            <a:pPr lvl="1"/>
            <a:r>
              <a:rPr lang="en-US" dirty="0" smtClean="0"/>
              <a:t>For </a:t>
            </a:r>
            <a:r>
              <a:rPr lang="en-US" dirty="0"/>
              <a:t>example, Trinidad-Tobago uses English</a:t>
            </a:r>
            <a:r>
              <a:rPr lang="en-US" dirty="0" smtClean="0"/>
              <a:t>, but </a:t>
            </a:r>
            <a:r>
              <a:rPr lang="en-US" dirty="0"/>
              <a:t>is not a high-wealth society, and had a moderately large effect size relative </a:t>
            </a:r>
            <a:r>
              <a:rPr lang="en-US" dirty="0" smtClean="0"/>
              <a:t>to </a:t>
            </a:r>
            <a:r>
              <a:rPr lang="en-NZ" dirty="0" smtClean="0"/>
              <a:t>Australia </a:t>
            </a:r>
            <a:r>
              <a:rPr lang="en-NZ" dirty="0"/>
              <a:t>(</a:t>
            </a:r>
            <a:r>
              <a:rPr lang="en-NZ" dirty="0" err="1"/>
              <a:t>dMACS</a:t>
            </a:r>
            <a:r>
              <a:rPr lang="en-NZ" dirty="0"/>
              <a:t> = 0.55). </a:t>
            </a:r>
            <a:endParaRPr lang="en-NZ" dirty="0" smtClean="0"/>
          </a:p>
          <a:p>
            <a:pPr lvl="1"/>
            <a:r>
              <a:rPr lang="en-NZ" dirty="0" smtClean="0"/>
              <a:t>Similarly</a:t>
            </a:r>
            <a:r>
              <a:rPr lang="en-NZ" dirty="0"/>
              <a:t>, Portugal ($8000 USD per pupil expenditure</a:t>
            </a:r>
            <a:r>
              <a:rPr lang="en-NZ" dirty="0" smtClean="0"/>
              <a:t>), </a:t>
            </a:r>
            <a:r>
              <a:rPr lang="en-US" dirty="0" smtClean="0"/>
              <a:t>the </a:t>
            </a:r>
            <a:r>
              <a:rPr lang="en-US" dirty="0"/>
              <a:t>richer country, using the same language as Brazil ($3000 USD per pupil</a:t>
            </a:r>
            <a:r>
              <a:rPr lang="en-US" dirty="0" smtClean="0"/>
              <a:t>), was </a:t>
            </a:r>
            <a:r>
              <a:rPr lang="en-US" dirty="0"/>
              <a:t>considerably closer to Australian parameters (</a:t>
            </a:r>
            <a:r>
              <a:rPr lang="en-US" dirty="0" err="1"/>
              <a:t>dMACS</a:t>
            </a:r>
            <a:r>
              <a:rPr lang="en-US" dirty="0"/>
              <a:t> = 0.16 vs. </a:t>
            </a:r>
            <a:r>
              <a:rPr lang="en-US" dirty="0" err="1"/>
              <a:t>dMACS</a:t>
            </a:r>
            <a:r>
              <a:rPr lang="en-US" dirty="0"/>
              <a:t> </a:t>
            </a:r>
            <a:r>
              <a:rPr lang="en-US" dirty="0" smtClean="0"/>
              <a:t>= </a:t>
            </a:r>
            <a:r>
              <a:rPr lang="en-NZ" dirty="0" smtClean="0"/>
              <a:t>0.53</a:t>
            </a:r>
            <a:r>
              <a:rPr lang="en-NZ" dirty="0"/>
              <a:t>, respectively).</a:t>
            </a:r>
          </a:p>
        </p:txBody>
      </p:sp>
    </p:spTree>
    <p:extLst>
      <p:ext uri="{BB962C8B-B14F-4D97-AF65-F5344CB8AC3E}">
        <p14:creationId xmlns:p14="http://schemas.microsoft.com/office/powerpoint/2010/main" val="108488546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Language effects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NZ" dirty="0"/>
              <a:t>language similarity seems </a:t>
            </a:r>
            <a:r>
              <a:rPr lang="en-NZ" dirty="0" smtClean="0"/>
              <a:t>to </a:t>
            </a:r>
            <a:r>
              <a:rPr lang="en-US" dirty="0" smtClean="0"/>
              <a:t>play </a:t>
            </a:r>
            <a:r>
              <a:rPr lang="en-US" dirty="0"/>
              <a:t>a small role in these results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Indo-European </a:t>
            </a:r>
            <a:r>
              <a:rPr lang="en-US" dirty="0"/>
              <a:t>languages </a:t>
            </a:r>
            <a:r>
              <a:rPr lang="en-US" dirty="0" smtClean="0"/>
              <a:t>were relatively </a:t>
            </a:r>
            <a:r>
              <a:rPr lang="en-US" dirty="0"/>
              <a:t>located in the bottom half of the graph; </a:t>
            </a:r>
            <a:endParaRPr lang="en-US" dirty="0" smtClean="0"/>
          </a:p>
          <a:p>
            <a:pPr lvl="1"/>
            <a:r>
              <a:rPr lang="en-US" dirty="0" smtClean="0"/>
              <a:t>whereas</a:t>
            </a:r>
            <a:r>
              <a:rPr lang="en-US" dirty="0"/>
              <a:t>, </a:t>
            </a:r>
            <a:r>
              <a:rPr lang="en-US" dirty="0" smtClean="0"/>
              <a:t>non-Indo-European languages </a:t>
            </a:r>
            <a:r>
              <a:rPr lang="en-US" dirty="0"/>
              <a:t>tended to be in the upper half, </a:t>
            </a:r>
            <a:endParaRPr lang="en-US" dirty="0" smtClean="0"/>
          </a:p>
          <a:p>
            <a:r>
              <a:rPr lang="en-US" dirty="0" smtClean="0"/>
              <a:t>This is </a:t>
            </a:r>
            <a:r>
              <a:rPr lang="en-US" dirty="0"/>
              <a:t>consistent with our </a:t>
            </a:r>
            <a:r>
              <a:rPr lang="en-US" dirty="0" smtClean="0"/>
              <a:t>hypothesis about </a:t>
            </a:r>
            <a:r>
              <a:rPr lang="en-US" dirty="0"/>
              <a:t>the similarity of languages influencing reading </a:t>
            </a:r>
            <a:r>
              <a:rPr lang="en-US" dirty="0" smtClean="0"/>
              <a:t>achievement but a </a:t>
            </a:r>
            <a:r>
              <a:rPr lang="en-US" dirty="0"/>
              <a:t>much weaker contributor to observed differences than the impact of </a:t>
            </a:r>
            <a:r>
              <a:rPr lang="en-US" dirty="0" smtClean="0"/>
              <a:t>socioeconomic </a:t>
            </a:r>
            <a:r>
              <a:rPr lang="en-NZ" dirty="0" smtClean="0"/>
              <a:t>resources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9776286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Script effects 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type of writing script used </a:t>
            </a:r>
            <a:r>
              <a:rPr lang="en-US" dirty="0" smtClean="0"/>
              <a:t>in different </a:t>
            </a:r>
            <a:r>
              <a:rPr lang="en-US" dirty="0"/>
              <a:t>languages might be a small contributor to non-invariance. </a:t>
            </a:r>
            <a:endParaRPr lang="en-US" dirty="0" smtClean="0"/>
          </a:p>
          <a:p>
            <a:pPr lvl="1"/>
            <a:r>
              <a:rPr lang="en-US" dirty="0" smtClean="0"/>
              <a:t>Most </a:t>
            </a:r>
            <a:r>
              <a:rPr lang="en-US" dirty="0"/>
              <a:t>of </a:t>
            </a:r>
            <a:r>
              <a:rPr lang="en-US" dirty="0" smtClean="0"/>
              <a:t>the languages </a:t>
            </a:r>
            <a:r>
              <a:rPr lang="en-US" dirty="0"/>
              <a:t>in the bottom half of Figure 1 use a Roman or Latin alphabet; </a:t>
            </a:r>
            <a:endParaRPr lang="en-US" dirty="0" smtClean="0"/>
          </a:p>
          <a:p>
            <a:pPr lvl="1"/>
            <a:r>
              <a:rPr lang="en-US" dirty="0" smtClean="0"/>
              <a:t>whereas, we </a:t>
            </a:r>
            <a:r>
              <a:rPr lang="en-US" dirty="0"/>
              <a:t>see Cyrillic, Arabic, and Chinese scripts mostly in the upper half of scalar invariance.</a:t>
            </a:r>
          </a:p>
          <a:p>
            <a:r>
              <a:rPr lang="en-US" dirty="0"/>
              <a:t>This provides some support for the hypothesis that changes in the </a:t>
            </a:r>
            <a:r>
              <a:rPr lang="en-US" dirty="0" smtClean="0"/>
              <a:t>nature of </a:t>
            </a:r>
            <a:r>
              <a:rPr lang="en-US" dirty="0"/>
              <a:t>reading comprehension arise in response to differences in reading </a:t>
            </a:r>
            <a:r>
              <a:rPr lang="en-US" dirty="0" err="1" smtClean="0"/>
              <a:t>nonsyllabic</a:t>
            </a:r>
            <a:r>
              <a:rPr lang="en-US" dirty="0" smtClean="0"/>
              <a:t> or </a:t>
            </a:r>
            <a:r>
              <a:rPr lang="en-US" dirty="0"/>
              <a:t>phonemic scripts. </a:t>
            </a:r>
            <a:endParaRPr lang="en-US" dirty="0" smtClean="0"/>
          </a:p>
          <a:p>
            <a:r>
              <a:rPr lang="en-US" dirty="0" smtClean="0"/>
              <a:t>Hence</a:t>
            </a:r>
            <a:r>
              <a:rPr lang="en-US" dirty="0"/>
              <a:t>, these results suggest that once reading for </a:t>
            </a:r>
            <a:r>
              <a:rPr lang="en-US" dirty="0" smtClean="0"/>
              <a:t>comprehension is </a:t>
            </a:r>
            <a:r>
              <a:rPr lang="en-US" dirty="0"/>
              <a:t>mastered, impact on models of reading comprehension are minimal, </a:t>
            </a:r>
            <a:r>
              <a:rPr lang="en-US" dirty="0" smtClean="0"/>
              <a:t>unless exacerbated </a:t>
            </a:r>
            <a:r>
              <a:rPr lang="en-US" dirty="0"/>
              <a:t>by significant differences in socioeconomic and cultural resources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38717579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Pedagogical practices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British Commonwealth countries that emphasize a </a:t>
            </a:r>
            <a:r>
              <a:rPr lang="en-US" dirty="0" smtClean="0"/>
              <a:t>child-centered pedagogical </a:t>
            </a:r>
            <a:r>
              <a:rPr lang="en-US" dirty="0"/>
              <a:t>approach and that were relatively wealthy were invariant to Australia.</a:t>
            </a:r>
          </a:p>
          <a:p>
            <a:r>
              <a:rPr lang="en-US" dirty="0"/>
              <a:t>In contrast, more traditional societies, seemed to group at the top of the graph, relatively variant to Australia, but </a:t>
            </a:r>
            <a:r>
              <a:rPr lang="en-US" dirty="0" smtClean="0"/>
              <a:t>only in </a:t>
            </a:r>
            <a:r>
              <a:rPr lang="en-US" dirty="0"/>
              <a:t>terms of scalar invariance, rather than effect size. </a:t>
            </a:r>
            <a:endParaRPr lang="en-US" dirty="0" smtClean="0"/>
          </a:p>
          <a:p>
            <a:pPr lvl="1"/>
            <a:r>
              <a:rPr lang="en-US" dirty="0" smtClean="0"/>
              <a:t>probably </a:t>
            </a:r>
            <a:r>
              <a:rPr lang="en-US" dirty="0"/>
              <a:t>emphasizing more didactic teaching,</a:t>
            </a:r>
          </a:p>
          <a:p>
            <a:r>
              <a:rPr lang="en-US" dirty="0" smtClean="0"/>
              <a:t>This </a:t>
            </a:r>
            <a:r>
              <a:rPr lang="en-US" dirty="0"/>
              <a:t>suggests that insofar </a:t>
            </a:r>
            <a:r>
              <a:rPr lang="en-US" dirty="0" smtClean="0"/>
              <a:t>as reading </a:t>
            </a:r>
            <a:r>
              <a:rPr lang="en-US" dirty="0"/>
              <a:t>literacy in an achievement test context is concerned, approaches to </a:t>
            </a:r>
            <a:r>
              <a:rPr lang="en-US" dirty="0" smtClean="0"/>
              <a:t>teaching are </a:t>
            </a:r>
            <a:r>
              <a:rPr lang="en-US" dirty="0"/>
              <a:t>less consequential than commonly thought. </a:t>
            </a:r>
            <a:endParaRPr lang="en-US" dirty="0" smtClean="0"/>
          </a:p>
          <a:p>
            <a:r>
              <a:rPr lang="en-US" dirty="0" smtClean="0"/>
              <a:t>Efforts </a:t>
            </a:r>
            <a:r>
              <a:rPr lang="en-US" dirty="0"/>
              <a:t>to change </a:t>
            </a:r>
            <a:r>
              <a:rPr lang="en-US" dirty="0" smtClean="0"/>
              <a:t>pedagogical practices </a:t>
            </a:r>
            <a:r>
              <a:rPr lang="en-US" dirty="0"/>
              <a:t>in such contexts to more child-centered approaches may not make </a:t>
            </a:r>
            <a:r>
              <a:rPr lang="en-US" dirty="0" smtClean="0"/>
              <a:t>any substantial </a:t>
            </a:r>
            <a:r>
              <a:rPr lang="en-US" dirty="0"/>
              <a:t>difference to performance on PISA.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87190089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Alternative reporting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Ranking within ESCS groups</a:t>
            </a:r>
          </a:p>
          <a:p>
            <a:pPr lvl="1"/>
            <a:r>
              <a:rPr lang="en-US" dirty="0" smtClean="0"/>
              <a:t>High vs</a:t>
            </a:r>
            <a:r>
              <a:rPr lang="en-US" dirty="0"/>
              <a:t>. low ESCS </a:t>
            </a:r>
            <a:r>
              <a:rPr lang="en-US" dirty="0" smtClean="0"/>
              <a:t>economies</a:t>
            </a:r>
          </a:p>
          <a:p>
            <a:r>
              <a:rPr lang="en-US" dirty="0" smtClean="0"/>
              <a:t>Ranking within ‘</a:t>
            </a:r>
            <a:r>
              <a:rPr lang="en-NZ" dirty="0" smtClean="0"/>
              <a:t>countries-like-me’ </a:t>
            </a:r>
            <a:r>
              <a:rPr lang="en-US" dirty="0" smtClean="0"/>
              <a:t>groups</a:t>
            </a:r>
          </a:p>
          <a:p>
            <a:pPr lvl="1"/>
            <a:r>
              <a:rPr lang="en-US" dirty="0" smtClean="0"/>
              <a:t>Nordic countries (Sweden, Norway, Finland, Denmark, Iceland)</a:t>
            </a:r>
          </a:p>
          <a:p>
            <a:pPr lvl="1"/>
            <a:r>
              <a:rPr lang="en-US" dirty="0" smtClean="0"/>
              <a:t>North Asia (China, Macau, HK, Taiwan, Singapore)</a:t>
            </a:r>
          </a:p>
          <a:p>
            <a:pPr lvl="1"/>
            <a:r>
              <a:rPr lang="en-US" dirty="0" smtClean="0"/>
              <a:t>Anglo (USA, UK, Canada, Australia, NZ)</a:t>
            </a:r>
          </a:p>
          <a:p>
            <a:pPr lvl="1"/>
            <a:r>
              <a:rPr lang="en-US" dirty="0" smtClean="0"/>
              <a:t>Continental Europe…..</a:t>
            </a:r>
          </a:p>
          <a:p>
            <a:pPr lvl="1"/>
            <a:r>
              <a:rPr lang="en-US" dirty="0" smtClean="0"/>
              <a:t>Allow switch and compare?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45601805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Future Research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Use an alternative reference country</a:t>
            </a:r>
          </a:p>
          <a:p>
            <a:r>
              <a:rPr lang="en-NZ" dirty="0" smtClean="0"/>
              <a:t>Conduct invariance within economies that are multilingual (Canada, Switzerland, Belgium)</a:t>
            </a:r>
          </a:p>
          <a:p>
            <a:r>
              <a:rPr lang="en-NZ" dirty="0" smtClean="0"/>
              <a:t>Different reading test booklet</a:t>
            </a:r>
          </a:p>
          <a:p>
            <a:r>
              <a:rPr lang="en-NZ" dirty="0" smtClean="0"/>
              <a:t>Different PISA round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6474157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NZ" dirty="0" smtClean="0"/>
              <a:t>OECD PISA Testing: Global Impact</a:t>
            </a:r>
            <a:endParaRPr lang="en-NZ" dirty="0"/>
          </a:p>
        </p:txBody>
      </p:sp>
      <p:pic>
        <p:nvPicPr>
          <p:cNvPr id="4" name="Picture 2" descr="Image result for global spread pis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754" y="1988840"/>
            <a:ext cx="8743422" cy="432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692854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Major result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dirty="0"/>
              <a:t>The more an education </a:t>
            </a:r>
            <a:r>
              <a:rPr lang="en-US" sz="3600" dirty="0" smtClean="0"/>
              <a:t>system and </a:t>
            </a:r>
            <a:r>
              <a:rPr lang="en-US" sz="3600" dirty="0"/>
              <a:t>economy is similar to Australia, the more likely its students will respond </a:t>
            </a:r>
            <a:r>
              <a:rPr lang="en-US" sz="3600" dirty="0" smtClean="0"/>
              <a:t>to the </a:t>
            </a:r>
            <a:r>
              <a:rPr lang="en-US" sz="3600" dirty="0"/>
              <a:t>PISA reading literacy tests in a similar and comparable </a:t>
            </a:r>
            <a:r>
              <a:rPr lang="en-US" sz="3600" dirty="0" smtClean="0"/>
              <a:t>fashion</a:t>
            </a:r>
          </a:p>
          <a:p>
            <a:r>
              <a:rPr lang="en-US" sz="3600" dirty="0" smtClean="0"/>
              <a:t>But lack of global invariance means PISA </a:t>
            </a:r>
            <a:r>
              <a:rPr lang="en-US" sz="3600" dirty="0"/>
              <a:t>might better </a:t>
            </a:r>
            <a:r>
              <a:rPr lang="en-US" sz="3600" dirty="0" smtClean="0"/>
              <a:t>report </a:t>
            </a:r>
            <a:r>
              <a:rPr lang="en-US" sz="3600" dirty="0"/>
              <a:t>results more cautiously.</a:t>
            </a:r>
            <a:endParaRPr lang="en-NZ" sz="3600" dirty="0"/>
          </a:p>
        </p:txBody>
      </p:sp>
    </p:spTree>
    <p:extLst>
      <p:ext uri="{BB962C8B-B14F-4D97-AF65-F5344CB8AC3E}">
        <p14:creationId xmlns:p14="http://schemas.microsoft.com/office/powerpoint/2010/main" val="2382654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 fontScale="90000"/>
          </a:bodyPr>
          <a:lstStyle/>
          <a:p>
            <a:r>
              <a:rPr lang="en-US" sz="6000" b="1" dirty="0"/>
              <a:t>PISA </a:t>
            </a:r>
            <a:r>
              <a:rPr lang="en-US" sz="4000" dirty="0" smtClean="0"/>
              <a:t>http</a:t>
            </a:r>
            <a:r>
              <a:rPr lang="en-US" sz="4000" dirty="0"/>
              <a:t>://www.pisa.oecd.org/</a:t>
            </a:r>
          </a:p>
        </p:txBody>
      </p:sp>
      <p:sp>
        <p:nvSpPr>
          <p:cNvPr id="9113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500034" y="1700808"/>
            <a:ext cx="8072494" cy="460791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dirty="0" smtClean="0"/>
              <a:t>55 economies since 2000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3 year cycle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3 subjects:</a:t>
            </a:r>
            <a:r>
              <a:rPr lang="en-US" sz="2800" b="1" dirty="0" smtClean="0"/>
              <a:t> </a:t>
            </a:r>
            <a:r>
              <a:rPr lang="en-US" sz="2800" dirty="0" smtClean="0"/>
              <a:t>school curriculum + important knowledge and skills needed in adult life.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Reading literacy, 2000, 2009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Mathematical literacy, 2003, 2012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Scientific literacy, 2006, 2015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Each subject takes priority in that order</a:t>
            </a: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 smtClean="0"/>
              <a:t>typically involve 4,500 </a:t>
            </a:r>
            <a:r>
              <a:rPr lang="en-US" sz="2800" dirty="0"/>
              <a:t>and 10,000 students in each country</a:t>
            </a:r>
            <a:r>
              <a:rPr lang="en-US" sz="2400" dirty="0"/>
              <a:t>.</a:t>
            </a:r>
          </a:p>
          <a:p>
            <a:pPr>
              <a:lnSpc>
                <a:spcPct val="90000"/>
              </a:lnSpc>
            </a:pP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50002837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1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1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91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1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1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1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1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1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1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91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1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1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91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91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91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911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911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911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8" grpId="0"/>
      <p:bldP spid="9113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07963" y="-100013"/>
            <a:ext cx="8540750" cy="1143001"/>
          </a:xfrm>
        </p:spPr>
        <p:txBody>
          <a:bodyPr>
            <a:normAutofit fontScale="90000"/>
          </a:bodyPr>
          <a:lstStyle/>
          <a:p>
            <a:r>
              <a:rPr lang="en-US" sz="7200"/>
              <a:t/>
            </a:r>
            <a:br>
              <a:rPr lang="en-US" sz="7200"/>
            </a:br>
            <a:r>
              <a:rPr lang="en-US"/>
              <a:t>PISA  </a:t>
            </a:r>
            <a:r>
              <a:rPr lang="en-US" b="1"/>
              <a:t>Methods</a:t>
            </a:r>
            <a:br>
              <a:rPr lang="en-US" b="1"/>
            </a:br>
            <a:r>
              <a:rPr lang="en-US" sz="4000"/>
              <a:t/>
            </a:r>
            <a:br>
              <a:rPr lang="en-US" sz="4000"/>
            </a:br>
            <a:endParaRPr lang="en-US" sz="4000"/>
          </a:p>
        </p:txBody>
      </p:sp>
      <p:sp>
        <p:nvSpPr>
          <p:cNvPr id="17101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571473" y="765175"/>
            <a:ext cx="8001056" cy="5760169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en-US" sz="2400" dirty="0"/>
          </a:p>
          <a:p>
            <a:pPr>
              <a:lnSpc>
                <a:spcPct val="80000"/>
              </a:lnSpc>
            </a:pPr>
            <a:r>
              <a:rPr lang="en-US" sz="2400" dirty="0" smtClean="0"/>
              <a:t>Administered internationally by ACER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Substantial inter-country, inter-language comparability </a:t>
            </a:r>
            <a:r>
              <a:rPr lang="en-US" sz="2000" dirty="0" err="1" smtClean="0"/>
              <a:t>judgements</a:t>
            </a:r>
            <a:r>
              <a:rPr lang="en-US" sz="2000" dirty="0" smtClean="0"/>
              <a:t> and statistical analyses before </a:t>
            </a:r>
            <a:r>
              <a:rPr lang="en-US" sz="2000" dirty="0" err="1" smtClean="0"/>
              <a:t>finalising</a:t>
            </a:r>
            <a:r>
              <a:rPr lang="en-US" sz="2000" dirty="0" smtClean="0"/>
              <a:t> test forms</a:t>
            </a:r>
          </a:p>
          <a:p>
            <a:pPr>
              <a:lnSpc>
                <a:spcPct val="80000"/>
              </a:lnSpc>
            </a:pPr>
            <a:r>
              <a:rPr lang="en-US" sz="2400" dirty="0" smtClean="0"/>
              <a:t>A total of about seven hours of test items created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students take different combinations of test items to a maximum of 2 hours. </a:t>
            </a:r>
          </a:p>
          <a:p>
            <a:pPr>
              <a:lnSpc>
                <a:spcPct val="80000"/>
              </a:lnSpc>
            </a:pPr>
            <a:r>
              <a:rPr lang="en-US" sz="2400" dirty="0" smtClean="0"/>
              <a:t>Pencil-and-paper tests</a:t>
            </a:r>
            <a:endParaRPr lang="en-US" sz="2400" dirty="0"/>
          </a:p>
          <a:p>
            <a:pPr lvl="1">
              <a:lnSpc>
                <a:spcPct val="80000"/>
              </a:lnSpc>
            </a:pPr>
            <a:r>
              <a:rPr lang="en-US" sz="2000" dirty="0" smtClean="0"/>
              <a:t>Test </a:t>
            </a:r>
            <a:r>
              <a:rPr lang="en-US" sz="2000" dirty="0"/>
              <a:t>items are multiple-choice and </a:t>
            </a:r>
            <a:r>
              <a:rPr lang="en-US" sz="2000" dirty="0" smtClean="0"/>
              <a:t>constructed response</a:t>
            </a:r>
            <a:endParaRPr lang="en-US" sz="2000" dirty="0"/>
          </a:p>
          <a:p>
            <a:pPr lvl="1">
              <a:lnSpc>
                <a:spcPct val="80000"/>
              </a:lnSpc>
            </a:pPr>
            <a:r>
              <a:rPr lang="en-US" sz="2000" dirty="0" smtClean="0"/>
              <a:t>The </a:t>
            </a:r>
            <a:r>
              <a:rPr lang="en-US" sz="2000" dirty="0"/>
              <a:t>items are </a:t>
            </a:r>
            <a:r>
              <a:rPr lang="en-US" sz="2000" dirty="0" err="1"/>
              <a:t>organised</a:t>
            </a:r>
            <a:r>
              <a:rPr lang="en-US" sz="2000" dirty="0"/>
              <a:t> in groups based on a passage setting out a real-life situation. </a:t>
            </a:r>
          </a:p>
          <a:p>
            <a:pPr>
              <a:lnSpc>
                <a:spcPct val="80000"/>
              </a:lnSpc>
            </a:pPr>
            <a:r>
              <a:rPr lang="en-US" sz="2400" dirty="0" smtClean="0"/>
              <a:t>background questionnaire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20-30 </a:t>
            </a:r>
            <a:r>
              <a:rPr lang="en-US" sz="2000" dirty="0"/>
              <a:t>minutes </a:t>
            </a:r>
            <a:endParaRPr lang="en-US" sz="2000" dirty="0" smtClean="0"/>
          </a:p>
          <a:p>
            <a:pPr lvl="1">
              <a:lnSpc>
                <a:spcPct val="80000"/>
              </a:lnSpc>
            </a:pPr>
            <a:r>
              <a:rPr lang="en-US" sz="2000" dirty="0" smtClean="0"/>
              <a:t>information </a:t>
            </a:r>
            <a:r>
              <a:rPr lang="en-US" sz="2000" dirty="0"/>
              <a:t>about themselves and their </a:t>
            </a:r>
            <a:r>
              <a:rPr lang="en-US" sz="2000" dirty="0" smtClean="0"/>
              <a:t>homes</a:t>
            </a:r>
            <a:endParaRPr lang="en-US" sz="2000" dirty="0"/>
          </a:p>
          <a:p>
            <a:pPr>
              <a:lnSpc>
                <a:spcPct val="80000"/>
              </a:lnSpc>
            </a:pPr>
            <a:r>
              <a:rPr lang="en-US" sz="2400" dirty="0" smtClean="0"/>
              <a:t>School </a:t>
            </a:r>
            <a:r>
              <a:rPr lang="en-US" sz="2400" dirty="0"/>
              <a:t>principals </a:t>
            </a:r>
            <a:endParaRPr lang="en-US" sz="2400" dirty="0" smtClean="0"/>
          </a:p>
          <a:p>
            <a:pPr lvl="1">
              <a:lnSpc>
                <a:spcPct val="80000"/>
              </a:lnSpc>
            </a:pPr>
            <a:r>
              <a:rPr lang="en-US" sz="2000" dirty="0" smtClean="0"/>
              <a:t>20-minute </a:t>
            </a:r>
            <a:r>
              <a:rPr lang="en-US" sz="2000" dirty="0"/>
              <a:t>questionnaire about their schools.</a:t>
            </a:r>
            <a:r>
              <a:rPr lang="en-US" sz="1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2263375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10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10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71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71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1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71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1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71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71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71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71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71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71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71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71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71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71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71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71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71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71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71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71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71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71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71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71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710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710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710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710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710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710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710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710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710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710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710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710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010" grpId="0"/>
      <p:bldP spid="17101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Impact of PISA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NZ" dirty="0" smtClean="0"/>
              <a:t>Perception that education is</a:t>
            </a:r>
          </a:p>
          <a:p>
            <a:pPr lvl="1"/>
            <a:r>
              <a:rPr lang="en-NZ" dirty="0" smtClean="0"/>
              <a:t>Internationally &amp; globally comparable &amp; equivalent</a:t>
            </a:r>
          </a:p>
          <a:p>
            <a:pPr lvl="1"/>
            <a:r>
              <a:rPr lang="en-NZ" dirty="0" err="1" smtClean="0"/>
              <a:t>Marketised</a:t>
            </a:r>
            <a:r>
              <a:rPr lang="en-NZ" dirty="0" smtClean="0"/>
              <a:t>—esp. development of human capital</a:t>
            </a:r>
          </a:p>
          <a:p>
            <a:pPr lvl="1"/>
            <a:r>
              <a:rPr lang="en-NZ" dirty="0" smtClean="0"/>
              <a:t>Borrowable—lendable across national, cultural borders</a:t>
            </a:r>
          </a:p>
          <a:p>
            <a:r>
              <a:rPr lang="en-NZ" dirty="0" smtClean="0"/>
              <a:t>Example effects: Reforms in various countries</a:t>
            </a:r>
          </a:p>
          <a:p>
            <a:pPr lvl="1"/>
            <a:r>
              <a:rPr lang="de-DE" dirty="0" err="1"/>
              <a:t>Afonso</a:t>
            </a:r>
            <a:r>
              <a:rPr lang="de-DE" dirty="0"/>
              <a:t> and Costa </a:t>
            </a:r>
            <a:r>
              <a:rPr lang="en-US" dirty="0"/>
              <a:t>(2009) for Portugal, </a:t>
            </a:r>
            <a:endParaRPr lang="en-US" dirty="0" smtClean="0"/>
          </a:p>
          <a:p>
            <a:pPr lvl="1"/>
            <a:r>
              <a:rPr lang="en-US" dirty="0" err="1" smtClean="0"/>
              <a:t>Takayama</a:t>
            </a:r>
            <a:r>
              <a:rPr lang="en-US" dirty="0" smtClean="0"/>
              <a:t> </a:t>
            </a:r>
            <a:r>
              <a:rPr lang="en-US" dirty="0"/>
              <a:t>(2008) for Japan, </a:t>
            </a:r>
            <a:endParaRPr lang="en-US" dirty="0" smtClean="0"/>
          </a:p>
          <a:p>
            <a:pPr lvl="1"/>
            <a:r>
              <a:rPr lang="en-US" dirty="0" err="1" smtClean="0"/>
              <a:t>Rautalin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dirty="0" err="1"/>
              <a:t>Alasuutari</a:t>
            </a:r>
            <a:r>
              <a:rPr lang="en-US" dirty="0"/>
              <a:t> (2009) for Finland, </a:t>
            </a:r>
            <a:endParaRPr lang="en-US" dirty="0" smtClean="0"/>
          </a:p>
          <a:p>
            <a:pPr lvl="1"/>
            <a:r>
              <a:rPr lang="en-US" dirty="0" err="1" smtClean="0"/>
              <a:t>Gür</a:t>
            </a:r>
            <a:r>
              <a:rPr lang="en-US" dirty="0" smtClean="0"/>
              <a:t> </a:t>
            </a:r>
            <a:r>
              <a:rPr lang="en-US" dirty="0"/>
              <a:t>et al. (2012) for Turkey. </a:t>
            </a:r>
            <a:endParaRPr lang="en-US" dirty="0" smtClean="0"/>
          </a:p>
          <a:p>
            <a:pPr lvl="1"/>
            <a:r>
              <a:rPr lang="en-US" dirty="0" err="1" smtClean="0"/>
              <a:t>Simola</a:t>
            </a:r>
            <a:r>
              <a:rPr lang="en-US" dirty="0" smtClean="0"/>
              <a:t> </a:t>
            </a:r>
            <a:r>
              <a:rPr lang="en-US" dirty="0"/>
              <a:t>et al. </a:t>
            </a:r>
            <a:r>
              <a:rPr lang="en-US" dirty="0" smtClean="0"/>
              <a:t>(2013) Finland </a:t>
            </a:r>
          </a:p>
          <a:p>
            <a:pPr lvl="1"/>
            <a:r>
              <a:rPr lang="en-US" dirty="0" smtClean="0"/>
              <a:t>Dobbins </a:t>
            </a:r>
            <a:r>
              <a:rPr lang="en-US" dirty="0"/>
              <a:t>and Martens </a:t>
            </a:r>
            <a:r>
              <a:rPr lang="en-US" dirty="0" smtClean="0"/>
              <a:t>(2012) </a:t>
            </a:r>
            <a:r>
              <a:rPr lang="en-US" dirty="0"/>
              <a:t>for </a:t>
            </a:r>
            <a:r>
              <a:rPr lang="en-US" dirty="0" smtClean="0"/>
              <a:t>France</a:t>
            </a:r>
            <a:endParaRPr lang="en-US" dirty="0"/>
          </a:p>
          <a:p>
            <a:pPr lvl="1"/>
            <a:r>
              <a:rPr lang="en-US" dirty="0" err="1"/>
              <a:t>Egelund</a:t>
            </a:r>
            <a:r>
              <a:rPr lang="en-US" dirty="0"/>
              <a:t> (2008) </a:t>
            </a:r>
            <a:r>
              <a:rPr lang="en-US" dirty="0" smtClean="0"/>
              <a:t>Denmark</a:t>
            </a:r>
          </a:p>
          <a:p>
            <a:pPr lvl="1"/>
            <a:r>
              <a:rPr lang="en-US" dirty="0" smtClean="0"/>
              <a:t>Bieber </a:t>
            </a:r>
            <a:r>
              <a:rPr lang="en-US" dirty="0"/>
              <a:t>&amp; </a:t>
            </a:r>
            <a:r>
              <a:rPr lang="en-US" dirty="0" smtClean="0"/>
              <a:t>Martens (2011) for Switzerland</a:t>
            </a:r>
            <a:endParaRPr lang="en-NZ" dirty="0"/>
          </a:p>
        </p:txBody>
      </p:sp>
      <p:sp>
        <p:nvSpPr>
          <p:cNvPr id="4" name="Rectangle 3"/>
          <p:cNvSpPr/>
          <p:nvPr/>
        </p:nvSpPr>
        <p:spPr>
          <a:xfrm>
            <a:off x="179512" y="6021288"/>
            <a:ext cx="82444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/>
            <a:r>
              <a:rPr lang="en-US" sz="1600" dirty="0">
                <a:latin typeface="Times New Roman" panose="02020603050405020304" pitchFamily="18" charset="0"/>
              </a:rPr>
              <a:t>Teltemann, J., &amp; Klieme, E. (2016). The impact of international testing projects on policy and practice. In G. T. L. Brown &amp; L. R. Harris (Eds.), </a:t>
            </a:r>
            <a:r>
              <a:rPr lang="en-US" sz="1600" i="1" dirty="0">
                <a:latin typeface="Times New Roman" panose="02020603050405020304" pitchFamily="18" charset="0"/>
              </a:rPr>
              <a:t>Handbook of Human and Social Conditions in Assessment (pp. 369-386). New York: Routledge.</a:t>
            </a:r>
          </a:p>
        </p:txBody>
      </p:sp>
    </p:spTree>
    <p:extLst>
      <p:ext uri="{BB962C8B-B14F-4D97-AF65-F5344CB8AC3E}">
        <p14:creationId xmlns:p14="http://schemas.microsoft.com/office/powerpoint/2010/main" val="2861259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2009 PISA Reading results</a:t>
            </a:r>
            <a:endParaRPr lang="en-NZ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19872" y="2030403"/>
            <a:ext cx="2232248" cy="471042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t="10563"/>
          <a:stretch/>
        </p:blipFill>
        <p:spPr>
          <a:xfrm>
            <a:off x="683568" y="2026311"/>
            <a:ext cx="2160240" cy="487143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12160" y="2003338"/>
            <a:ext cx="2210177" cy="1065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14085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Adapted for context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NZ" dirty="0" smtClean="0"/>
              <a:t>Language checking</a:t>
            </a:r>
          </a:p>
          <a:p>
            <a:pPr lvl="1"/>
            <a:r>
              <a:rPr lang="en-NZ" dirty="0" smtClean="0"/>
              <a:t>Translate-back translate</a:t>
            </a:r>
          </a:p>
          <a:p>
            <a:pPr lvl="1"/>
            <a:r>
              <a:rPr lang="en-NZ" dirty="0" smtClean="0"/>
              <a:t>Functional equivalence</a:t>
            </a:r>
          </a:p>
          <a:p>
            <a:pPr lvl="1"/>
            <a:r>
              <a:rPr lang="en-NZ" dirty="0" smtClean="0"/>
              <a:t>Curriculum alignment</a:t>
            </a:r>
          </a:p>
          <a:p>
            <a:r>
              <a:rPr lang="en-NZ" dirty="0" smtClean="0"/>
              <a:t>Terminology adjusted</a:t>
            </a:r>
          </a:p>
          <a:p>
            <a:endParaRPr lang="en-NZ" dirty="0"/>
          </a:p>
          <a:p>
            <a:r>
              <a:rPr lang="en-NZ" dirty="0" smtClean="0"/>
              <a:t>BUT</a:t>
            </a:r>
          </a:p>
          <a:p>
            <a:pPr lvl="1"/>
            <a:r>
              <a:rPr lang="en-NZ" dirty="0" smtClean="0"/>
              <a:t>Policies, cultures, histories, and societies differ</a:t>
            </a:r>
          </a:p>
          <a:p>
            <a:pPr lvl="1"/>
            <a:r>
              <a:rPr lang="en-NZ" dirty="0" smtClean="0"/>
              <a:t>So does a test automatically work in a similar way?</a:t>
            </a:r>
          </a:p>
          <a:p>
            <a:pPr lvl="1"/>
            <a:r>
              <a:rPr lang="en-NZ" dirty="0" smtClean="0"/>
              <a:t>Multiple group confirmatory factor analysis can check</a:t>
            </a: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41144725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 fontScale="90000"/>
          </a:bodyPr>
          <a:lstStyle/>
          <a:p>
            <a:r>
              <a:rPr lang="en-NZ" dirty="0" smtClean="0"/>
              <a:t>Potential sources of variance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39816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en-NZ" sz="2800" dirty="0"/>
              <a:t>Differences in languages</a:t>
            </a:r>
          </a:p>
          <a:p>
            <a:pPr lvl="1"/>
            <a:r>
              <a:rPr lang="en-NZ" dirty="0" smtClean="0"/>
              <a:t>Indo-European vs. other</a:t>
            </a:r>
          </a:p>
          <a:p>
            <a:pPr lvl="1"/>
            <a:r>
              <a:rPr lang="en-NZ" dirty="0" smtClean="0"/>
              <a:t>Multi-country languages (e.g., French, Spanish, German) </a:t>
            </a:r>
          </a:p>
          <a:p>
            <a:pPr lvl="1"/>
            <a:r>
              <a:rPr lang="en-NZ" dirty="0" smtClean="0"/>
              <a:t>Family groups within Indo-European (e.g., Germanic, Latinate) </a:t>
            </a:r>
          </a:p>
          <a:p>
            <a:r>
              <a:rPr lang="en-NZ" sz="3000" dirty="0" smtClean="0"/>
              <a:t>Differences </a:t>
            </a:r>
            <a:r>
              <a:rPr lang="en-NZ" sz="3000" dirty="0"/>
              <a:t>in writing systems</a:t>
            </a:r>
          </a:p>
          <a:p>
            <a:pPr lvl="1"/>
            <a:r>
              <a:rPr lang="en-NZ" dirty="0" smtClean="0"/>
              <a:t>Alphabetic (Roman, Arabic, Cyrillic)</a:t>
            </a:r>
            <a:endParaRPr lang="en-NZ" dirty="0"/>
          </a:p>
          <a:p>
            <a:pPr lvl="1"/>
            <a:r>
              <a:rPr lang="en-NZ" dirty="0" smtClean="0"/>
              <a:t>Logographic (Chinese characters)</a:t>
            </a:r>
            <a:endParaRPr lang="en-NZ" dirty="0"/>
          </a:p>
          <a:p>
            <a:pPr lvl="1"/>
            <a:r>
              <a:rPr lang="en-NZ" dirty="0" smtClean="0"/>
              <a:t>Syllabary (Japanese)</a:t>
            </a:r>
            <a:endParaRPr lang="en-NZ" dirty="0"/>
          </a:p>
          <a:p>
            <a:pPr lvl="0"/>
            <a:r>
              <a:rPr lang="en-NZ" sz="2800" dirty="0" smtClean="0"/>
              <a:t>Approaches </a:t>
            </a:r>
            <a:r>
              <a:rPr lang="en-NZ" sz="2800" dirty="0"/>
              <a:t>to teaching and learning</a:t>
            </a:r>
          </a:p>
          <a:p>
            <a:pPr lvl="1"/>
            <a:r>
              <a:rPr lang="en-NZ" dirty="0"/>
              <a:t>Exam based vs relational based</a:t>
            </a:r>
          </a:p>
          <a:p>
            <a:pPr lvl="1"/>
            <a:r>
              <a:rPr lang="en-NZ" dirty="0"/>
              <a:t>Transmission vs discovery</a:t>
            </a:r>
          </a:p>
          <a:p>
            <a:pPr lvl="1"/>
            <a:r>
              <a:rPr lang="en-NZ" dirty="0"/>
              <a:t>Customised vs uniform</a:t>
            </a:r>
          </a:p>
          <a:p>
            <a:pPr lvl="0"/>
            <a:r>
              <a:rPr lang="en-NZ" sz="2800" dirty="0"/>
              <a:t>Socioeconomic development</a:t>
            </a:r>
          </a:p>
          <a:p>
            <a:pPr lvl="1"/>
            <a:r>
              <a:rPr lang="en-NZ" dirty="0"/>
              <a:t>High investment in education vs </a:t>
            </a:r>
            <a:r>
              <a:rPr lang="en-NZ" dirty="0" smtClean="0"/>
              <a:t>low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1922510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197</TotalTime>
  <Words>2055</Words>
  <Application>Microsoft Office PowerPoint</Application>
  <PresentationFormat>On-screen Show (4:3)</PresentationFormat>
  <Paragraphs>243</Paragraphs>
  <Slides>30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5" baseType="lpstr">
      <vt:lpstr>Calibri</vt:lpstr>
      <vt:lpstr>Constantia</vt:lpstr>
      <vt:lpstr>Times New Roman</vt:lpstr>
      <vt:lpstr>Wingdings 2</vt:lpstr>
      <vt:lpstr>Flow</vt:lpstr>
      <vt:lpstr>Countries are not invariant on PISA: A doubtful basis for policy making</vt:lpstr>
      <vt:lpstr>Aims of PISA </vt:lpstr>
      <vt:lpstr>OECD PISA Testing: Global Impact</vt:lpstr>
      <vt:lpstr>PISA http://www.pisa.oecd.org/</vt:lpstr>
      <vt:lpstr> PISA  Methods  </vt:lpstr>
      <vt:lpstr>Impact of PISA</vt:lpstr>
      <vt:lpstr>2009 PISA Reading results</vt:lpstr>
      <vt:lpstr>Adapted for context</vt:lpstr>
      <vt:lpstr>Potential sources of variance</vt:lpstr>
      <vt:lpstr>PISA 2009 Booklet 11</vt:lpstr>
      <vt:lpstr>Modelling Self-report:  Latent trait theory</vt:lpstr>
      <vt:lpstr>Confirmatory factor analysis</vt:lpstr>
      <vt:lpstr>Estimation</vt:lpstr>
      <vt:lpstr>Evaluating Model Fit</vt:lpstr>
      <vt:lpstr>Booklet 11: A single factor</vt:lpstr>
      <vt:lpstr>MGCFA invariance testing</vt:lpstr>
      <vt:lpstr>Testing for Invariance</vt:lpstr>
      <vt:lpstr>Invariance</vt:lpstr>
      <vt:lpstr>dMACS effect size determination</vt:lpstr>
      <vt:lpstr>dMACS: unidimensional</vt:lpstr>
      <vt:lpstr>PowerPoint Presentation</vt:lpstr>
      <vt:lpstr>Who is different?</vt:lpstr>
      <vt:lpstr>Wealth seems to matter</vt:lpstr>
      <vt:lpstr>SES within language groups</vt:lpstr>
      <vt:lpstr>Language effects</vt:lpstr>
      <vt:lpstr>Script effects </vt:lpstr>
      <vt:lpstr>Pedagogical practices</vt:lpstr>
      <vt:lpstr>Alternative reporting</vt:lpstr>
      <vt:lpstr>Future Research</vt:lpstr>
      <vt:lpstr>Major result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Multi-group Confirmatory Factor Analysis to Evaluate Cross-Cultural Research</dc:title>
  <dc:creator>Gavin Brown</dc:creator>
  <cp:lastModifiedBy>Martin von Randow</cp:lastModifiedBy>
  <cp:revision>26</cp:revision>
  <dcterms:created xsi:type="dcterms:W3CDTF">2015-01-28T09:03:10Z</dcterms:created>
  <dcterms:modified xsi:type="dcterms:W3CDTF">2017-05-15T02:44:39Z</dcterms:modified>
</cp:coreProperties>
</file>