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Lst>
  <p:notesMasterIdLst>
    <p:notesMasterId r:id="rId32"/>
  </p:notesMasterIdLst>
  <p:handoutMasterIdLst>
    <p:handoutMasterId r:id="rId33"/>
  </p:handoutMasterIdLst>
  <p:sldIdLst>
    <p:sldId id="296" r:id="rId2"/>
    <p:sldId id="297" r:id="rId3"/>
    <p:sldId id="365" r:id="rId4"/>
    <p:sldId id="298" r:id="rId5"/>
    <p:sldId id="294" r:id="rId6"/>
    <p:sldId id="305" r:id="rId7"/>
    <p:sldId id="299" r:id="rId8"/>
    <p:sldId id="264" r:id="rId9"/>
    <p:sldId id="270" r:id="rId10"/>
    <p:sldId id="272" r:id="rId11"/>
    <p:sldId id="300" r:id="rId12"/>
    <p:sldId id="304" r:id="rId13"/>
    <p:sldId id="306" r:id="rId14"/>
    <p:sldId id="279" r:id="rId15"/>
    <p:sldId id="301" r:id="rId16"/>
    <p:sldId id="303" r:id="rId17"/>
    <p:sldId id="302" r:id="rId18"/>
    <p:sldId id="307" r:id="rId19"/>
    <p:sldId id="308" r:id="rId20"/>
    <p:sldId id="310" r:id="rId21"/>
    <p:sldId id="309" r:id="rId22"/>
    <p:sldId id="359" r:id="rId23"/>
    <p:sldId id="312" r:id="rId24"/>
    <p:sldId id="288" r:id="rId25"/>
    <p:sldId id="290" r:id="rId26"/>
    <p:sldId id="313" r:id="rId27"/>
    <p:sldId id="292" r:id="rId28"/>
    <p:sldId id="293" r:id="rId29"/>
    <p:sldId id="295" r:id="rId30"/>
    <p:sldId id="265"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
          <p15:clr>
            <a:srgbClr val="A4A3A4"/>
          </p15:clr>
        </p15:guide>
        <p15:guide id="2" pos="55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007F"/>
    <a:srgbClr val="0F7674"/>
    <a:srgbClr val="094F7C"/>
    <a:srgbClr val="351263"/>
    <a:srgbClr val="469816"/>
    <a:srgbClr val="DBA51C"/>
    <a:srgbClr val="DB520D"/>
    <a:srgbClr val="760053"/>
    <a:srgbClr val="B10020"/>
    <a:srgbClr val="C1002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29" autoAdjust="0"/>
    <p:restoredTop sz="94660"/>
  </p:normalViewPr>
  <p:slideViewPr>
    <p:cSldViewPr snapToGrid="0" snapToObjects="1">
      <p:cViewPr varScale="1">
        <p:scale>
          <a:sx n="76" d="100"/>
          <a:sy n="76" d="100"/>
        </p:scale>
        <p:origin x="1194" y="96"/>
      </p:cViewPr>
      <p:guideLst>
        <p:guide orient="horz" pos="225"/>
        <p:guide pos="5531"/>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den015.000\AppData\Local\Temp\under18conceptions2014q2final_tcm77-414502.xls"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jutt004\Dropbox\Jen%20-Work\Youth12\Family%20Meals\initial%20findings.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jutt004\Dropbox\Jen%20-Work\Youth12\Family%20Meals\initial%20findings.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jutt004\Dropbox\Jen%20-Work\Youth07\Family%20Meals\Nutrition%20and%20Family%20Meals%20Paper\Tables.xls"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C:\Users\jutt004\Dropbox\Jen%20-Work\Youth12\Cooking\Cooking%20table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1"/>
          <c:order val="0"/>
          <c:tx>
            <c:strRef>
              <c:f>'[under18conceptions2014q2final_tcm77-414502.xls]Sheet4'!$F$25</c:f>
              <c:strCache>
                <c:ptCount val="1"/>
                <c:pt idx="0">
                  <c:v>Obese</c:v>
                </c:pt>
              </c:strCache>
            </c:strRef>
          </c:tx>
          <c:spPr>
            <a:solidFill>
              <a:schemeClr val="accent1"/>
            </a:solidFill>
          </c:spPr>
          <c:invertIfNegative val="0"/>
          <c:cat>
            <c:multiLvlStrRef>
              <c:f>'[under18conceptions2014q2final_tcm77-414502.xls]Sheet4'!$G$22:$N$23</c:f>
              <c:multiLvlStrCache>
                <c:ptCount val="8"/>
                <c:lvl>
                  <c:pt idx="0">
                    <c:v>2007</c:v>
                  </c:pt>
                  <c:pt idx="1">
                    <c:v>2012</c:v>
                  </c:pt>
                  <c:pt idx="2">
                    <c:v>2007</c:v>
                  </c:pt>
                  <c:pt idx="3">
                    <c:v>2012</c:v>
                  </c:pt>
                  <c:pt idx="4">
                    <c:v>2007</c:v>
                  </c:pt>
                  <c:pt idx="5">
                    <c:v>2012</c:v>
                  </c:pt>
                  <c:pt idx="6">
                    <c:v>2007</c:v>
                  </c:pt>
                  <c:pt idx="7">
                    <c:v>2012</c:v>
                  </c:pt>
                </c:lvl>
                <c:lvl>
                  <c:pt idx="0">
                    <c:v>Asian</c:v>
                  </c:pt>
                  <c:pt idx="2">
                    <c:v>NZ European</c:v>
                  </c:pt>
                  <c:pt idx="4">
                    <c:v>Maori</c:v>
                  </c:pt>
                  <c:pt idx="6">
                    <c:v>Pacific</c:v>
                  </c:pt>
                </c:lvl>
              </c:multiLvlStrCache>
            </c:multiLvlStrRef>
          </c:cat>
          <c:val>
            <c:numRef>
              <c:f>'[under18conceptions2014q2final_tcm77-414502.xls]Sheet4'!$G$25:$N$25</c:f>
              <c:numCache>
                <c:formatCode>General</c:formatCode>
                <c:ptCount val="8"/>
                <c:pt idx="0">
                  <c:v>4.3</c:v>
                </c:pt>
                <c:pt idx="1">
                  <c:v>5.4</c:v>
                </c:pt>
                <c:pt idx="2">
                  <c:v>5.6</c:v>
                </c:pt>
                <c:pt idx="3">
                  <c:v>5.2</c:v>
                </c:pt>
                <c:pt idx="4">
                  <c:v>11.6</c:v>
                </c:pt>
                <c:pt idx="5">
                  <c:v>12.7</c:v>
                </c:pt>
                <c:pt idx="6">
                  <c:v>18.3</c:v>
                </c:pt>
                <c:pt idx="7">
                  <c:v>20.399999999999999</c:v>
                </c:pt>
              </c:numCache>
            </c:numRef>
          </c:val>
        </c:ser>
        <c:ser>
          <c:idx val="2"/>
          <c:order val="1"/>
          <c:tx>
            <c:strRef>
              <c:f>'[under18conceptions2014q2final_tcm77-414502.xls]Sheet4'!$F$26</c:f>
              <c:strCache>
                <c:ptCount val="1"/>
                <c:pt idx="0">
                  <c:v>Severe Obesity</c:v>
                </c:pt>
              </c:strCache>
            </c:strRef>
          </c:tx>
          <c:invertIfNegative val="0"/>
          <c:cat>
            <c:multiLvlStrRef>
              <c:f>'[under18conceptions2014q2final_tcm77-414502.xls]Sheet4'!$G$22:$N$23</c:f>
              <c:multiLvlStrCache>
                <c:ptCount val="8"/>
                <c:lvl>
                  <c:pt idx="0">
                    <c:v>2007</c:v>
                  </c:pt>
                  <c:pt idx="1">
                    <c:v>2012</c:v>
                  </c:pt>
                  <c:pt idx="2">
                    <c:v>2007</c:v>
                  </c:pt>
                  <c:pt idx="3">
                    <c:v>2012</c:v>
                  </c:pt>
                  <c:pt idx="4">
                    <c:v>2007</c:v>
                  </c:pt>
                  <c:pt idx="5">
                    <c:v>2012</c:v>
                  </c:pt>
                  <c:pt idx="6">
                    <c:v>2007</c:v>
                  </c:pt>
                  <c:pt idx="7">
                    <c:v>2012</c:v>
                  </c:pt>
                </c:lvl>
                <c:lvl>
                  <c:pt idx="0">
                    <c:v>Asian</c:v>
                  </c:pt>
                  <c:pt idx="2">
                    <c:v>NZ European</c:v>
                  </c:pt>
                  <c:pt idx="4">
                    <c:v>Maori</c:v>
                  </c:pt>
                  <c:pt idx="6">
                    <c:v>Pacific</c:v>
                  </c:pt>
                </c:lvl>
              </c:multiLvlStrCache>
            </c:multiLvlStrRef>
          </c:cat>
          <c:val>
            <c:numRef>
              <c:f>'[under18conceptions2014q2final_tcm77-414502.xls]Sheet4'!$G$26:$N$26</c:f>
              <c:numCache>
                <c:formatCode>General</c:formatCode>
                <c:ptCount val="8"/>
                <c:pt idx="0">
                  <c:v>1</c:v>
                </c:pt>
                <c:pt idx="1">
                  <c:v>0.8</c:v>
                </c:pt>
                <c:pt idx="2">
                  <c:v>1.1000000000000001</c:v>
                </c:pt>
                <c:pt idx="3">
                  <c:v>1.4</c:v>
                </c:pt>
                <c:pt idx="4">
                  <c:v>4.5999999999999996</c:v>
                </c:pt>
                <c:pt idx="5">
                  <c:v>4.5999999999999996</c:v>
                </c:pt>
                <c:pt idx="6">
                  <c:v>9</c:v>
                </c:pt>
                <c:pt idx="7">
                  <c:v>14</c:v>
                </c:pt>
              </c:numCache>
            </c:numRef>
          </c:val>
        </c:ser>
        <c:dLbls>
          <c:showLegendKey val="0"/>
          <c:showVal val="0"/>
          <c:showCatName val="0"/>
          <c:showSerName val="0"/>
          <c:showPercent val="0"/>
          <c:showBubbleSize val="0"/>
        </c:dLbls>
        <c:gapWidth val="150"/>
        <c:axId val="148446424"/>
        <c:axId val="149067648"/>
      </c:barChart>
      <c:catAx>
        <c:axId val="148446424"/>
        <c:scaling>
          <c:orientation val="minMax"/>
        </c:scaling>
        <c:delete val="0"/>
        <c:axPos val="b"/>
        <c:numFmt formatCode="General" sourceLinked="0"/>
        <c:majorTickMark val="out"/>
        <c:minorTickMark val="none"/>
        <c:tickLblPos val="nextTo"/>
        <c:txPr>
          <a:bodyPr/>
          <a:lstStyle/>
          <a:p>
            <a:pPr>
              <a:defRPr sz="2000"/>
            </a:pPr>
            <a:endParaRPr lang="en-US"/>
          </a:p>
        </c:txPr>
        <c:crossAx val="149067648"/>
        <c:crosses val="autoZero"/>
        <c:auto val="1"/>
        <c:lblAlgn val="ctr"/>
        <c:lblOffset val="100"/>
        <c:noMultiLvlLbl val="0"/>
      </c:catAx>
      <c:valAx>
        <c:axId val="149067648"/>
        <c:scaling>
          <c:orientation val="minMax"/>
        </c:scaling>
        <c:delete val="0"/>
        <c:axPos val="l"/>
        <c:majorGridlines/>
        <c:title>
          <c:tx>
            <c:rich>
              <a:bodyPr rot="-5400000" vert="horz"/>
              <a:lstStyle/>
              <a:p>
                <a:pPr>
                  <a:defRPr/>
                </a:pPr>
                <a:r>
                  <a:rPr lang="en-NZ" dirty="0" smtClean="0"/>
                  <a:t>Percent (%)</a:t>
                </a:r>
                <a:endParaRPr lang="en-NZ" dirty="0"/>
              </a:p>
            </c:rich>
          </c:tx>
          <c:layout/>
          <c:overlay val="0"/>
        </c:title>
        <c:numFmt formatCode="General" sourceLinked="1"/>
        <c:majorTickMark val="out"/>
        <c:minorTickMark val="none"/>
        <c:tickLblPos val="nextTo"/>
        <c:txPr>
          <a:bodyPr/>
          <a:lstStyle/>
          <a:p>
            <a:pPr>
              <a:defRPr sz="1400"/>
            </a:pPr>
            <a:endParaRPr lang="en-US"/>
          </a:p>
        </c:txPr>
        <c:crossAx val="148446424"/>
        <c:crosses val="autoZero"/>
        <c:crossBetween val="between"/>
      </c:valAx>
    </c:plotArea>
    <c:legend>
      <c:legendPos val="t"/>
      <c:layout/>
      <c:overlay val="0"/>
      <c:txPr>
        <a:bodyPr/>
        <a:lstStyle/>
        <a:p>
          <a:pPr>
            <a:defRPr sz="14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dLbl>
              <c:idx val="0"/>
              <c:layout>
                <c:manualLayout>
                  <c:x val="3.2159498181554606E-2"/>
                  <c:y val="0.12485050132986877"/>
                </c:manualLayout>
              </c:layout>
              <c:showLegendKey val="0"/>
              <c:showVal val="1"/>
              <c:showCatName val="1"/>
              <c:showSerName val="0"/>
              <c:showPercent val="0"/>
              <c:showBubbleSize val="0"/>
              <c:extLst>
                <c:ext xmlns:c15="http://schemas.microsoft.com/office/drawing/2012/chart" uri="{CE6537A1-D6FC-4f65-9D91-7224C49458BB}">
                  <c15:layout>
                    <c:manualLayout>
                      <c:w val="0.25642605760674925"/>
                      <c:h val="0.21349457846613779"/>
                    </c:manualLayout>
                  </c15:layout>
                </c:ext>
              </c:extLst>
            </c:dLbl>
            <c:dLbl>
              <c:idx val="1"/>
              <c:layout>
                <c:manualLayout>
                  <c:x val="-2.6656446263333074E-2"/>
                  <c:y val="3.7258574038157313E-2"/>
                </c:manualLayout>
              </c:layout>
              <c:showLegendKey val="0"/>
              <c:showVal val="1"/>
              <c:showCatName val="1"/>
              <c:showSerName val="0"/>
              <c:showPercent val="0"/>
              <c:showBubbleSize val="0"/>
              <c:extLst>
                <c:ext xmlns:c15="http://schemas.microsoft.com/office/drawing/2012/chart" uri="{CE6537A1-D6FC-4f65-9D91-7224C49458BB}">
                  <c15:layout>
                    <c:manualLayout>
                      <c:w val="0.28566824912205141"/>
                      <c:h val="0.21438167505256223"/>
                    </c:manualLayout>
                  </c15:layout>
                </c:ext>
              </c:extLst>
            </c:dLbl>
            <c:dLbl>
              <c:idx val="2"/>
              <c:layout>
                <c:manualLayout>
                  <c:x val="-0.2665644626333295"/>
                  <c:y val="-1.6427714563415933E-3"/>
                </c:manualLayout>
              </c:layout>
              <c:showLegendKey val="0"/>
              <c:showVal val="1"/>
              <c:showCatName val="1"/>
              <c:showSerName val="0"/>
              <c:showPercent val="0"/>
              <c:showBubbleSize val="0"/>
              <c:extLst>
                <c:ext xmlns:c15="http://schemas.microsoft.com/office/drawing/2012/chart" uri="{CE6537A1-D6FC-4f65-9D91-7224C49458BB}">
                  <c15:layout>
                    <c:manualLayout>
                      <c:w val="0.39540395290610536"/>
                      <c:h val="0.14949220252707404"/>
                    </c:manualLayout>
                  </c15:layout>
                </c:ext>
              </c:extLst>
            </c:dLbl>
            <c:dLbl>
              <c:idx val="3"/>
              <c:layout>
                <c:manualLayout>
                  <c:x val="1.9998351638126046E-2"/>
                  <c:y val="-5.4012255851176839E-2"/>
                </c:manualLayout>
              </c:layout>
              <c:showLegendKey val="0"/>
              <c:showVal val="1"/>
              <c:showCatName val="1"/>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700" b="0" i="0" u="none" strike="noStrike" kern="1200" baseline="0">
                    <a:solidFill>
                      <a:schemeClr val="tx1">
                        <a:lumMod val="75000"/>
                        <a:lumOff val="25000"/>
                      </a:schemeClr>
                    </a:solidFill>
                    <a:latin typeface="Verdana" panose="020B060403050404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Sheet4!$C$4:$F$4</c:f>
              <c:strCache>
                <c:ptCount val="4"/>
                <c:pt idx="0">
                  <c:v>none, 1-2 times a week</c:v>
                </c:pt>
                <c:pt idx="1">
                  <c:v>3-4 times a week</c:v>
                </c:pt>
                <c:pt idx="2">
                  <c:v>5-6 times a week</c:v>
                </c:pt>
                <c:pt idx="3">
                  <c:v>7+ times a week</c:v>
                </c:pt>
              </c:strCache>
            </c:strRef>
          </c:cat>
          <c:val>
            <c:numRef>
              <c:f>Sheet4!$C$5:$F$5</c:f>
              <c:numCache>
                <c:formatCode>0%</c:formatCode>
                <c:ptCount val="4"/>
                <c:pt idx="0">
                  <c:v>0.22039999999999998</c:v>
                </c:pt>
                <c:pt idx="1">
                  <c:v>0.15614500000000001</c:v>
                </c:pt>
                <c:pt idx="2">
                  <c:v>0.20844699999999999</c:v>
                </c:pt>
                <c:pt idx="3">
                  <c:v>0.41500799999999999</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700" baseline="0">
          <a:latin typeface="Verdana" panose="020B060403050404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sz="1700" baseline="0">
          <a:latin typeface="Verdana" panose="020B060403050404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Sheet4!$R$11</c:f>
              <c:strCache>
                <c:ptCount val="1"/>
                <c:pt idx="0">
                  <c:v>Never,1-2x wk</c:v>
                </c:pt>
              </c:strCache>
            </c:strRef>
          </c:tx>
          <c:spPr>
            <a:solidFill>
              <a:schemeClr val="accent1"/>
            </a:solidFill>
            <a:ln>
              <a:noFill/>
            </a:ln>
            <a:effectLst/>
          </c:spPr>
          <c:invertIfNegative val="0"/>
          <c:dLbls>
            <c:dLbl>
              <c:idx val="0"/>
              <c:layout>
                <c:manualLayout>
                  <c:x val="1.6978786677187237E-3"/>
                  <c:y val="-1.131919162255041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3583029341749821E-2"/>
                  <c:y val="-2.8297979056376037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Verdana" panose="020B060403050404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Sheet4!$Q$12:$Q$15</c:f>
              <c:strCache>
                <c:ptCount val="4"/>
                <c:pt idx="0">
                  <c:v>5+  a day</c:v>
                </c:pt>
                <c:pt idx="1">
                  <c:v>Breakfast, always</c:v>
                </c:pt>
                <c:pt idx="2">
                  <c:v>Fast food, 4+ wk</c:v>
                </c:pt>
                <c:pt idx="3">
                  <c:v>Soft drinks, daily</c:v>
                </c:pt>
              </c:strCache>
            </c:strRef>
          </c:cat>
          <c:val>
            <c:numRef>
              <c:f>Sheet4!$R$12:$R$15</c:f>
              <c:numCache>
                <c:formatCode>0%</c:formatCode>
                <c:ptCount val="4"/>
                <c:pt idx="0">
                  <c:v>0.17</c:v>
                </c:pt>
                <c:pt idx="1">
                  <c:v>0.43</c:v>
                </c:pt>
                <c:pt idx="2">
                  <c:v>0.17</c:v>
                </c:pt>
                <c:pt idx="3">
                  <c:v>0.19</c:v>
                </c:pt>
              </c:numCache>
            </c:numRef>
          </c:val>
        </c:ser>
        <c:ser>
          <c:idx val="1"/>
          <c:order val="1"/>
          <c:tx>
            <c:strRef>
              <c:f>Sheet4!$S$11</c:f>
              <c:strCache>
                <c:ptCount val="1"/>
                <c:pt idx="0">
                  <c:v>3-4x wk</c:v>
                </c:pt>
              </c:strCache>
            </c:strRef>
          </c:tx>
          <c:spPr>
            <a:solidFill>
              <a:schemeClr val="accent2"/>
            </a:solidFill>
            <a:ln>
              <a:noFill/>
            </a:ln>
            <a:effectLst/>
          </c:spPr>
          <c:invertIfNegative val="0"/>
          <c:cat>
            <c:strRef>
              <c:f>Sheet4!$Q$12:$Q$15</c:f>
              <c:strCache>
                <c:ptCount val="4"/>
                <c:pt idx="0">
                  <c:v>5+  a day</c:v>
                </c:pt>
                <c:pt idx="1">
                  <c:v>Breakfast, always</c:v>
                </c:pt>
                <c:pt idx="2">
                  <c:v>Fast food, 4+ wk</c:v>
                </c:pt>
                <c:pt idx="3">
                  <c:v>Soft drinks, daily</c:v>
                </c:pt>
              </c:strCache>
            </c:strRef>
          </c:cat>
          <c:val>
            <c:numRef>
              <c:f>Sheet4!$S$12:$S$15</c:f>
              <c:numCache>
                <c:formatCode>0%</c:formatCode>
                <c:ptCount val="4"/>
                <c:pt idx="0">
                  <c:v>0.19</c:v>
                </c:pt>
                <c:pt idx="1">
                  <c:v>0.52</c:v>
                </c:pt>
                <c:pt idx="2">
                  <c:v>0.14000000000000001</c:v>
                </c:pt>
                <c:pt idx="3">
                  <c:v>0.14000000000000001</c:v>
                </c:pt>
              </c:numCache>
            </c:numRef>
          </c:val>
        </c:ser>
        <c:ser>
          <c:idx val="2"/>
          <c:order val="2"/>
          <c:tx>
            <c:strRef>
              <c:f>Sheet4!$T$11</c:f>
              <c:strCache>
                <c:ptCount val="1"/>
                <c:pt idx="0">
                  <c:v>5-6x wk</c:v>
                </c:pt>
              </c:strCache>
            </c:strRef>
          </c:tx>
          <c:spPr>
            <a:solidFill>
              <a:schemeClr val="accent3"/>
            </a:solidFill>
            <a:ln>
              <a:noFill/>
            </a:ln>
            <a:effectLst/>
          </c:spPr>
          <c:invertIfNegative val="0"/>
          <c:cat>
            <c:strRef>
              <c:f>Sheet4!$Q$12:$Q$15</c:f>
              <c:strCache>
                <c:ptCount val="4"/>
                <c:pt idx="0">
                  <c:v>5+  a day</c:v>
                </c:pt>
                <c:pt idx="1">
                  <c:v>Breakfast, always</c:v>
                </c:pt>
                <c:pt idx="2">
                  <c:v>Fast food, 4+ wk</c:v>
                </c:pt>
                <c:pt idx="3">
                  <c:v>Soft drinks, daily</c:v>
                </c:pt>
              </c:strCache>
            </c:strRef>
          </c:cat>
          <c:val>
            <c:numRef>
              <c:f>Sheet4!$T$12:$T$15</c:f>
              <c:numCache>
                <c:formatCode>0%</c:formatCode>
                <c:ptCount val="4"/>
                <c:pt idx="0">
                  <c:v>0.22</c:v>
                </c:pt>
                <c:pt idx="1">
                  <c:v>0.62</c:v>
                </c:pt>
                <c:pt idx="2">
                  <c:v>0.08</c:v>
                </c:pt>
                <c:pt idx="3">
                  <c:v>0.1</c:v>
                </c:pt>
              </c:numCache>
            </c:numRef>
          </c:val>
        </c:ser>
        <c:ser>
          <c:idx val="3"/>
          <c:order val="3"/>
          <c:tx>
            <c:strRef>
              <c:f>Sheet4!$U$11</c:f>
              <c:strCache>
                <c:ptCount val="1"/>
                <c:pt idx="0">
                  <c:v>7+ wk</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Verdana" panose="020B060403050404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Sheet4!$Q$12:$Q$15</c:f>
              <c:strCache>
                <c:ptCount val="4"/>
                <c:pt idx="0">
                  <c:v>5+  a day</c:v>
                </c:pt>
                <c:pt idx="1">
                  <c:v>Breakfast, always</c:v>
                </c:pt>
                <c:pt idx="2">
                  <c:v>Fast food, 4+ wk</c:v>
                </c:pt>
                <c:pt idx="3">
                  <c:v>Soft drinks, daily</c:v>
                </c:pt>
              </c:strCache>
            </c:strRef>
          </c:cat>
          <c:val>
            <c:numRef>
              <c:f>Sheet4!$U$12:$U$15</c:f>
              <c:numCache>
                <c:formatCode>0%</c:formatCode>
                <c:ptCount val="4"/>
                <c:pt idx="0">
                  <c:v>0.28000000000000003</c:v>
                </c:pt>
                <c:pt idx="1">
                  <c:v>0.69</c:v>
                </c:pt>
                <c:pt idx="2">
                  <c:v>0.12</c:v>
                </c:pt>
                <c:pt idx="3">
                  <c:v>0.16</c:v>
                </c:pt>
              </c:numCache>
            </c:numRef>
          </c:val>
        </c:ser>
        <c:dLbls>
          <c:showLegendKey val="0"/>
          <c:showVal val="0"/>
          <c:showCatName val="0"/>
          <c:showSerName val="0"/>
          <c:showPercent val="0"/>
          <c:showBubbleSize val="0"/>
        </c:dLbls>
        <c:gapWidth val="76"/>
        <c:axId val="149069216"/>
        <c:axId val="149069608"/>
      </c:barChart>
      <c:catAx>
        <c:axId val="149069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Verdana" panose="020B0604030504040204" pitchFamily="34" charset="0"/>
                <a:ea typeface="+mn-ea"/>
                <a:cs typeface="+mn-cs"/>
              </a:defRPr>
            </a:pPr>
            <a:endParaRPr lang="en-US"/>
          </a:p>
        </c:txPr>
        <c:crossAx val="149069608"/>
        <c:crosses val="autoZero"/>
        <c:auto val="1"/>
        <c:lblAlgn val="ctr"/>
        <c:lblOffset val="100"/>
        <c:noMultiLvlLbl val="0"/>
      </c:catAx>
      <c:valAx>
        <c:axId val="149069608"/>
        <c:scaling>
          <c:orientation val="minMax"/>
        </c:scaling>
        <c:delete val="1"/>
        <c:axPos val="l"/>
        <c:numFmt formatCode="0%" sourceLinked="1"/>
        <c:majorTickMark val="none"/>
        <c:minorTickMark val="none"/>
        <c:tickLblPos val="nextTo"/>
        <c:crossAx val="1490692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Verdana" panose="020B0604030504040204" pitchFamily="34" charset="0"/>
              <a:ea typeface="+mn-ea"/>
              <a:cs typeface="+mn-cs"/>
            </a:defRPr>
          </a:pPr>
          <a:endParaRPr lang="en-US"/>
        </a:p>
      </c:txPr>
    </c:legend>
    <c:plotVisOnly val="1"/>
    <c:dispBlanksAs val="gap"/>
    <c:showDLblsOverMax val="0"/>
  </c:chart>
  <c:spPr>
    <a:noFill/>
    <a:ln>
      <a:noFill/>
    </a:ln>
    <a:effectLst/>
  </c:spPr>
  <c:txPr>
    <a:bodyPr/>
    <a:lstStyle/>
    <a:p>
      <a:pPr>
        <a:defRPr sz="1600" baseline="0">
          <a:latin typeface="Verdana" panose="020B060403050404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dLbl>
              <c:idx val="0"/>
              <c:layout>
                <c:manualLayout>
                  <c:x val="2.0903352675811747E-3"/>
                  <c:y val="7.1757281209819168E-2"/>
                </c:manualLayout>
              </c:layout>
              <c:showLegendKey val="0"/>
              <c:showVal val="1"/>
              <c:showCatName val="1"/>
              <c:showSerName val="0"/>
              <c:showPercent val="0"/>
              <c:showBubbleSize val="0"/>
              <c:extLst>
                <c:ext xmlns:c15="http://schemas.microsoft.com/office/drawing/2012/chart" uri="{CE6537A1-D6FC-4f65-9D91-7224C49458BB}">
                  <c15:layout>
                    <c:manualLayout>
                      <c:w val="0.18067308314330821"/>
                      <c:h val="0.12584195439585716"/>
                    </c:manualLayout>
                  </c15:layout>
                </c:ext>
              </c:extLst>
            </c:dLbl>
            <c:dLbl>
              <c:idx val="1"/>
              <c:layout>
                <c:manualLayout>
                  <c:x val="-7.8385803103073089E-3"/>
                  <c:y val="-7.3270970710013802E-2"/>
                </c:manualLayout>
              </c:layout>
              <c:showLegendKey val="0"/>
              <c:showVal val="1"/>
              <c:showCatName val="1"/>
              <c:showSerName val="0"/>
              <c:showPercent val="0"/>
              <c:showBubbleSize val="0"/>
              <c:extLst>
                <c:ext xmlns:c15="http://schemas.microsoft.com/office/drawing/2012/chart" uri="{CE6537A1-D6FC-4f65-9D91-7224C49458BB}">
                  <c15:layout/>
                </c:ext>
              </c:extLst>
            </c:dLbl>
            <c:dLbl>
              <c:idx val="2"/>
              <c:layout>
                <c:manualLayout>
                  <c:x val="4.107720424771074E-2"/>
                  <c:y val="6.233376192891605E-2"/>
                </c:manualLayout>
              </c:layout>
              <c:showLegendKey val="0"/>
              <c:showVal val="1"/>
              <c:showCatName val="1"/>
              <c:showSerName val="0"/>
              <c:showPercent val="0"/>
              <c:showBubbleSize val="0"/>
              <c:extLst>
                <c:ext xmlns:c15="http://schemas.microsoft.com/office/drawing/2012/chart" uri="{CE6537A1-D6FC-4f65-9D91-7224C49458BB}">
                  <c15:layout>
                    <c:manualLayout>
                      <c:w val="0.28883430862023007"/>
                      <c:h val="0.12551236832482041"/>
                    </c:manualLayout>
                  </c15:layout>
                </c:ext>
              </c:extLst>
            </c:dLbl>
            <c:dLbl>
              <c:idx val="3"/>
              <c:layout>
                <c:manualLayout>
                  <c:x val="0.17663226845187652"/>
                  <c:y val="7.4905925235629271E-4"/>
                </c:manualLayout>
              </c:layout>
              <c:showLegendKey val="0"/>
              <c:showVal val="1"/>
              <c:showCatName val="1"/>
              <c:showSerName val="0"/>
              <c:showPercent val="0"/>
              <c:showBubbleSize val="0"/>
              <c:extLst>
                <c:ext xmlns:c15="http://schemas.microsoft.com/office/drawing/2012/chart" uri="{CE6537A1-D6FC-4f65-9D91-7224C49458BB}">
                  <c15:layout>
                    <c:manualLayout>
                      <c:w val="0.25772431044203653"/>
                      <c:h val="0.12551236832482041"/>
                    </c:manualLayout>
                  </c15:layout>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Verdana" panose="020B060403050404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Sheet2!$N$7:$Q$7</c:f>
              <c:strCache>
                <c:ptCount val="4"/>
                <c:pt idx="0">
                  <c:v>Very easily</c:v>
                </c:pt>
                <c:pt idx="1">
                  <c:v>Fairly easily</c:v>
                </c:pt>
                <c:pt idx="2">
                  <c:v>Not without help</c:v>
                </c:pt>
                <c:pt idx="3">
                  <c:v>Not at all</c:v>
                </c:pt>
              </c:strCache>
            </c:strRef>
          </c:cat>
          <c:val>
            <c:numRef>
              <c:f>Sheet2!$N$8:$Q$8</c:f>
              <c:numCache>
                <c:formatCode>0%</c:formatCode>
                <c:ptCount val="4"/>
                <c:pt idx="0">
                  <c:v>0.43</c:v>
                </c:pt>
                <c:pt idx="1">
                  <c:v>0.37</c:v>
                </c:pt>
                <c:pt idx="2">
                  <c:v>0.15</c:v>
                </c:pt>
                <c:pt idx="3">
                  <c:v>0.05</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600" baseline="0">
          <a:latin typeface="Verdana" panose="020B060403050404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D42174E-94A8-894B-B55B-E3D1B123F7BC}" type="datetimeFigureOut">
              <a:rPr lang="en-US" smtClean="0"/>
              <a:t>10/16/2017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E4EBF85-1479-E349-9262-1B6F0600CA24}" type="slidenum">
              <a:rPr lang="en-US" smtClean="0"/>
              <a:t>‹#›</a:t>
            </a:fld>
            <a:endParaRPr lang="en-US"/>
          </a:p>
        </p:txBody>
      </p:sp>
    </p:spTree>
    <p:extLst>
      <p:ext uri="{BB962C8B-B14F-4D97-AF65-F5344CB8AC3E}">
        <p14:creationId xmlns:p14="http://schemas.microsoft.com/office/powerpoint/2010/main" val="30354553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FC2B82-52D7-564A-9414-F61912D3DADE}" type="datetimeFigureOut">
              <a:rPr lang="en-US" smtClean="0"/>
              <a:t>10/16/2017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0170D6-42E6-3B4C-BC2C-154007EECCF7}" type="slidenum">
              <a:rPr lang="en-US" smtClean="0"/>
              <a:t>‹#›</a:t>
            </a:fld>
            <a:endParaRPr lang="en-US"/>
          </a:p>
        </p:txBody>
      </p:sp>
    </p:spTree>
    <p:extLst>
      <p:ext uri="{BB962C8B-B14F-4D97-AF65-F5344CB8AC3E}">
        <p14:creationId xmlns:p14="http://schemas.microsoft.com/office/powerpoint/2010/main" val="398704944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fact nutrition</a:t>
            </a:r>
            <a:r>
              <a:rPr lang="en-US" baseline="0" dirty="0" smtClean="0"/>
              <a:t> and obesity in one of the areas where we have seen things worsen for specific groups of young people. In this case Pacific young people have seen rates of obesity and severe obesity worsen significantly. Severe obesity has increased from 9% to 14% - this is a huge increase.</a:t>
            </a:r>
            <a:endParaRPr lang="en-US" dirty="0"/>
          </a:p>
        </p:txBody>
      </p:sp>
      <p:sp>
        <p:nvSpPr>
          <p:cNvPr id="4" name="Slide Number Placeholder 3"/>
          <p:cNvSpPr>
            <a:spLocks noGrp="1"/>
          </p:cNvSpPr>
          <p:nvPr>
            <p:ph type="sldNum" sz="quarter" idx="10"/>
          </p:nvPr>
        </p:nvSpPr>
        <p:spPr/>
        <p:txBody>
          <a:bodyPr/>
          <a:lstStyle/>
          <a:p>
            <a:pPr>
              <a:defRPr/>
            </a:pPr>
            <a:fld id="{2E2A461A-EC06-4744-8CE6-21A446B1CD81}" type="slidenum">
              <a:rPr lang="en-US" smtClean="0"/>
              <a:pPr>
                <a:defRPr/>
              </a:pPr>
              <a:t>5</a:t>
            </a:fld>
            <a:endParaRPr lang="en-US"/>
          </a:p>
        </p:txBody>
      </p:sp>
    </p:spTree>
    <p:extLst>
      <p:ext uri="{BB962C8B-B14F-4D97-AF65-F5344CB8AC3E}">
        <p14:creationId xmlns:p14="http://schemas.microsoft.com/office/powerpoint/2010/main" val="1215211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baseline="0" dirty="0" smtClean="0"/>
          </a:p>
        </p:txBody>
      </p:sp>
      <p:sp>
        <p:nvSpPr>
          <p:cNvPr id="4" name="Slide Number Placeholder 3"/>
          <p:cNvSpPr>
            <a:spLocks noGrp="1"/>
          </p:cNvSpPr>
          <p:nvPr>
            <p:ph type="sldNum" sz="quarter" idx="10"/>
          </p:nvPr>
        </p:nvSpPr>
        <p:spPr/>
        <p:txBody>
          <a:bodyPr/>
          <a:lstStyle/>
          <a:p>
            <a:fld id="{960170D6-42E6-3B4C-BC2C-154007EECCF7}" type="slidenum">
              <a:rPr lang="en-US" smtClean="0"/>
              <a:t>24</a:t>
            </a:fld>
            <a:endParaRPr lang="en-US"/>
          </a:p>
        </p:txBody>
      </p:sp>
    </p:spTree>
    <p:extLst>
      <p:ext uri="{BB962C8B-B14F-4D97-AF65-F5344CB8AC3E}">
        <p14:creationId xmlns:p14="http://schemas.microsoft.com/office/powerpoint/2010/main" val="2653305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baseline="0" dirty="0" smtClean="0"/>
          </a:p>
        </p:txBody>
      </p:sp>
      <p:sp>
        <p:nvSpPr>
          <p:cNvPr id="4" name="Slide Number Placeholder 3"/>
          <p:cNvSpPr>
            <a:spLocks noGrp="1"/>
          </p:cNvSpPr>
          <p:nvPr>
            <p:ph type="sldNum" sz="quarter" idx="10"/>
          </p:nvPr>
        </p:nvSpPr>
        <p:spPr/>
        <p:txBody>
          <a:bodyPr/>
          <a:lstStyle/>
          <a:p>
            <a:fld id="{960170D6-42E6-3B4C-BC2C-154007EECCF7}" type="slidenum">
              <a:rPr lang="en-US" smtClean="0"/>
              <a:t>25</a:t>
            </a:fld>
            <a:endParaRPr lang="en-US"/>
          </a:p>
        </p:txBody>
      </p:sp>
    </p:spTree>
    <p:extLst>
      <p:ext uri="{BB962C8B-B14F-4D97-AF65-F5344CB8AC3E}">
        <p14:creationId xmlns:p14="http://schemas.microsoft.com/office/powerpoint/2010/main" val="3621713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baseline="0" dirty="0" smtClean="0"/>
          </a:p>
        </p:txBody>
      </p:sp>
      <p:sp>
        <p:nvSpPr>
          <p:cNvPr id="4" name="Slide Number Placeholder 3"/>
          <p:cNvSpPr>
            <a:spLocks noGrp="1"/>
          </p:cNvSpPr>
          <p:nvPr>
            <p:ph type="sldNum" sz="quarter" idx="10"/>
          </p:nvPr>
        </p:nvSpPr>
        <p:spPr/>
        <p:txBody>
          <a:bodyPr/>
          <a:lstStyle/>
          <a:p>
            <a:fld id="{960170D6-42E6-3B4C-BC2C-154007EECCF7}" type="slidenum">
              <a:rPr lang="en-US" smtClean="0"/>
              <a:t>27</a:t>
            </a:fld>
            <a:endParaRPr lang="en-US"/>
          </a:p>
        </p:txBody>
      </p:sp>
    </p:spTree>
    <p:extLst>
      <p:ext uri="{BB962C8B-B14F-4D97-AF65-F5344CB8AC3E}">
        <p14:creationId xmlns:p14="http://schemas.microsoft.com/office/powerpoint/2010/main" val="978907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baseline="0" dirty="0" smtClean="0"/>
          </a:p>
        </p:txBody>
      </p:sp>
      <p:sp>
        <p:nvSpPr>
          <p:cNvPr id="4" name="Slide Number Placeholder 3"/>
          <p:cNvSpPr>
            <a:spLocks noGrp="1"/>
          </p:cNvSpPr>
          <p:nvPr>
            <p:ph type="sldNum" sz="quarter" idx="10"/>
          </p:nvPr>
        </p:nvSpPr>
        <p:spPr/>
        <p:txBody>
          <a:bodyPr/>
          <a:lstStyle/>
          <a:p>
            <a:fld id="{960170D6-42E6-3B4C-BC2C-154007EECCF7}" type="slidenum">
              <a:rPr lang="en-US" smtClean="0"/>
              <a:t>28</a:t>
            </a:fld>
            <a:endParaRPr lang="en-US"/>
          </a:p>
        </p:txBody>
      </p:sp>
    </p:spTree>
    <p:extLst>
      <p:ext uri="{BB962C8B-B14F-4D97-AF65-F5344CB8AC3E}">
        <p14:creationId xmlns:p14="http://schemas.microsoft.com/office/powerpoint/2010/main" val="2646314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960170D6-42E6-3B4C-BC2C-154007EECCF7}" type="slidenum">
              <a:rPr lang="en-US" smtClean="0"/>
              <a:t>7</a:t>
            </a:fld>
            <a:endParaRPr lang="en-US"/>
          </a:p>
        </p:txBody>
      </p:sp>
    </p:spTree>
    <p:extLst>
      <p:ext uri="{BB962C8B-B14F-4D97-AF65-F5344CB8AC3E}">
        <p14:creationId xmlns:p14="http://schemas.microsoft.com/office/powerpoint/2010/main" val="2892272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960170D6-42E6-3B4C-BC2C-154007EECCF7}" type="slidenum">
              <a:rPr lang="en-US" smtClean="0"/>
              <a:t>11</a:t>
            </a:fld>
            <a:endParaRPr lang="en-US"/>
          </a:p>
        </p:txBody>
      </p:sp>
    </p:spTree>
    <p:extLst>
      <p:ext uri="{BB962C8B-B14F-4D97-AF65-F5344CB8AC3E}">
        <p14:creationId xmlns:p14="http://schemas.microsoft.com/office/powerpoint/2010/main" val="787262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960170D6-42E6-3B4C-BC2C-154007EECCF7}" type="slidenum">
              <a:rPr lang="en-US" smtClean="0"/>
              <a:t>12</a:t>
            </a:fld>
            <a:endParaRPr lang="en-US"/>
          </a:p>
        </p:txBody>
      </p:sp>
    </p:spTree>
    <p:extLst>
      <p:ext uri="{BB962C8B-B14F-4D97-AF65-F5344CB8AC3E}">
        <p14:creationId xmlns:p14="http://schemas.microsoft.com/office/powerpoint/2010/main" val="1547017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960170D6-42E6-3B4C-BC2C-154007EECCF7}" type="slidenum">
              <a:rPr lang="en-US" smtClean="0"/>
              <a:t>16</a:t>
            </a:fld>
            <a:endParaRPr lang="en-US"/>
          </a:p>
        </p:txBody>
      </p:sp>
    </p:spTree>
    <p:extLst>
      <p:ext uri="{BB962C8B-B14F-4D97-AF65-F5344CB8AC3E}">
        <p14:creationId xmlns:p14="http://schemas.microsoft.com/office/powerpoint/2010/main" val="1695247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960170D6-42E6-3B4C-BC2C-154007EECCF7}" type="slidenum">
              <a:rPr lang="en-US" smtClean="0"/>
              <a:t>17</a:t>
            </a:fld>
            <a:endParaRPr lang="en-US"/>
          </a:p>
        </p:txBody>
      </p:sp>
    </p:spTree>
    <p:extLst>
      <p:ext uri="{BB962C8B-B14F-4D97-AF65-F5344CB8AC3E}">
        <p14:creationId xmlns:p14="http://schemas.microsoft.com/office/powerpoint/2010/main" val="2312782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960170D6-42E6-3B4C-BC2C-154007EECCF7}" type="slidenum">
              <a:rPr lang="en-US" smtClean="0"/>
              <a:t>19</a:t>
            </a:fld>
            <a:endParaRPr lang="en-US"/>
          </a:p>
        </p:txBody>
      </p:sp>
    </p:spTree>
    <p:extLst>
      <p:ext uri="{BB962C8B-B14F-4D97-AF65-F5344CB8AC3E}">
        <p14:creationId xmlns:p14="http://schemas.microsoft.com/office/powerpoint/2010/main" val="3906631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960170D6-42E6-3B4C-BC2C-154007EECCF7}" type="slidenum">
              <a:rPr lang="en-US" smtClean="0"/>
              <a:t>20</a:t>
            </a:fld>
            <a:endParaRPr lang="en-US"/>
          </a:p>
        </p:txBody>
      </p:sp>
    </p:spTree>
    <p:extLst>
      <p:ext uri="{BB962C8B-B14F-4D97-AF65-F5344CB8AC3E}">
        <p14:creationId xmlns:p14="http://schemas.microsoft.com/office/powerpoint/2010/main" val="2711030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baseline="0" dirty="0" smtClean="0"/>
          </a:p>
        </p:txBody>
      </p:sp>
      <p:sp>
        <p:nvSpPr>
          <p:cNvPr id="4" name="Slide Number Placeholder 3"/>
          <p:cNvSpPr>
            <a:spLocks noGrp="1"/>
          </p:cNvSpPr>
          <p:nvPr>
            <p:ph type="sldNum" sz="quarter" idx="10"/>
          </p:nvPr>
        </p:nvSpPr>
        <p:spPr/>
        <p:txBody>
          <a:bodyPr/>
          <a:lstStyle/>
          <a:p>
            <a:fld id="{960170D6-42E6-3B4C-BC2C-154007EECCF7}" type="slidenum">
              <a:rPr lang="en-US" smtClean="0"/>
              <a:t>23</a:t>
            </a:fld>
            <a:endParaRPr lang="en-US"/>
          </a:p>
        </p:txBody>
      </p:sp>
    </p:spTree>
    <p:extLst>
      <p:ext uri="{BB962C8B-B14F-4D97-AF65-F5344CB8AC3E}">
        <p14:creationId xmlns:p14="http://schemas.microsoft.com/office/powerpoint/2010/main" val="32673132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 Opening Slide">
    <p:bg>
      <p:bgPr>
        <a:solidFill>
          <a:srgbClr val="0F7674"/>
        </a:solidFill>
        <a:effectLst/>
      </p:bgPr>
    </p:bg>
    <p:spTree>
      <p:nvGrpSpPr>
        <p:cNvPr id="1" name=""/>
        <p:cNvGrpSpPr/>
        <p:nvPr/>
      </p:nvGrpSpPr>
      <p:grpSpPr>
        <a:xfrm>
          <a:off x="0" y="0"/>
          <a:ext cx="0" cy="0"/>
          <a:chOff x="0" y="0"/>
          <a:chExt cx="0" cy="0"/>
        </a:xfrm>
      </p:grpSpPr>
      <p:sp>
        <p:nvSpPr>
          <p:cNvPr id="22" name="Title 21"/>
          <p:cNvSpPr>
            <a:spLocks noGrp="1"/>
          </p:cNvSpPr>
          <p:nvPr>
            <p:ph type="title" hasCustomPrompt="1"/>
          </p:nvPr>
        </p:nvSpPr>
        <p:spPr>
          <a:xfrm>
            <a:off x="682629" y="1441450"/>
            <a:ext cx="8027984" cy="836561"/>
          </a:xfrm>
          <a:prstGeom prst="rect">
            <a:avLst/>
          </a:prstGeom>
        </p:spPr>
        <p:txBody>
          <a:bodyPr vert="horz"/>
          <a:lstStyle>
            <a:lvl1pPr algn="l">
              <a:defRPr sz="4000" b="1" i="0">
                <a:solidFill>
                  <a:srgbClr val="FFFFFF"/>
                </a:solidFill>
                <a:latin typeface="Verdana"/>
                <a:cs typeface="Verdana"/>
              </a:defRPr>
            </a:lvl1pPr>
          </a:lstStyle>
          <a:p>
            <a:r>
              <a:rPr lang="en-AU" dirty="0" smtClean="0"/>
              <a:t>Headline (Verdana Bold)</a:t>
            </a:r>
            <a:endParaRPr lang="en-US" dirty="0"/>
          </a:p>
        </p:txBody>
      </p:sp>
      <p:sp>
        <p:nvSpPr>
          <p:cNvPr id="25" name="Text Placeholder 24"/>
          <p:cNvSpPr>
            <a:spLocks noGrp="1"/>
          </p:cNvSpPr>
          <p:nvPr>
            <p:ph type="body" sz="quarter" idx="10" hasCustomPrompt="1"/>
          </p:nvPr>
        </p:nvSpPr>
        <p:spPr>
          <a:xfrm>
            <a:off x="682629" y="2296643"/>
            <a:ext cx="8027987" cy="1056603"/>
          </a:xfrm>
          <a:prstGeom prst="rect">
            <a:avLst/>
          </a:prstGeom>
        </p:spPr>
        <p:txBody>
          <a:bodyPr vert="horz"/>
          <a:lstStyle>
            <a:lvl1pPr marL="0" indent="0">
              <a:buFontTx/>
              <a:buNone/>
              <a:defRPr sz="2400">
                <a:solidFill>
                  <a:schemeClr val="bg1"/>
                </a:solidFill>
                <a:latin typeface="Verdana"/>
              </a:defRPr>
            </a:lvl1pPr>
          </a:lstStyle>
          <a:p>
            <a:pPr lvl="0"/>
            <a:r>
              <a:rPr lang="en-AU" dirty="0" smtClean="0"/>
              <a:t>Subheading (Verdana Regular)</a:t>
            </a:r>
          </a:p>
        </p:txBody>
      </p: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863" y="5670067"/>
            <a:ext cx="4872532" cy="713271"/>
          </a:xfrm>
          <a:prstGeom prst="rect">
            <a:avLst/>
          </a:prstGeom>
        </p:spPr>
      </p:pic>
      <p:sp>
        <p:nvSpPr>
          <p:cNvPr id="2" name="Date Placeholder 1"/>
          <p:cNvSpPr>
            <a:spLocks noGrp="1"/>
          </p:cNvSpPr>
          <p:nvPr>
            <p:ph type="dt" sz="half" idx="11"/>
          </p:nvPr>
        </p:nvSpPr>
        <p:spPr>
          <a:xfrm>
            <a:off x="5287551" y="360497"/>
            <a:ext cx="3423062" cy="441802"/>
          </a:xfrm>
        </p:spPr>
        <p:txBody>
          <a:bodyPr/>
          <a:lstStyle>
            <a:lvl1pPr>
              <a:defRPr sz="1400" b="0" i="0">
                <a:solidFill>
                  <a:schemeClr val="bg1"/>
                </a:solidFill>
                <a:latin typeface="Verdana"/>
                <a:cs typeface="Verdana"/>
              </a:defRPr>
            </a:lvl1pPr>
          </a:lstStyle>
          <a:p>
            <a:fld id="{43DC56B5-A700-544C-8720-C289028A981D}" type="datetime2">
              <a:rPr lang="en-NZ" smtClean="0"/>
              <a:pPr/>
              <a:t>Monday, 16 October 2017</a:t>
            </a:fld>
            <a:endParaRPr lang="en-US" dirty="0"/>
          </a:p>
        </p:txBody>
      </p:sp>
      <p:sp>
        <p:nvSpPr>
          <p:cNvPr id="3" name="TextBox 2"/>
          <p:cNvSpPr txBox="1"/>
          <p:nvPr userDrawn="1"/>
        </p:nvSpPr>
        <p:spPr>
          <a:xfrm>
            <a:off x="1058361" y="173194"/>
            <a:ext cx="184666" cy="646331"/>
          </a:xfrm>
          <a:prstGeom prst="rect">
            <a:avLst/>
          </a:prstGeom>
        </p:spPr>
        <p:txBody>
          <a:bodyPr vert="horz" wrap="none" rtlCol="0">
            <a:spAutoFit/>
          </a:bodyPr>
          <a:lstStyle/>
          <a:p>
            <a:endParaRPr lang="en-US" sz="3600" dirty="0" smtClean="0"/>
          </a:p>
        </p:txBody>
      </p:sp>
    </p:spTree>
    <p:extLst>
      <p:ext uri="{BB962C8B-B14F-4D97-AF65-F5344CB8AC3E}">
        <p14:creationId xmlns:p14="http://schemas.microsoft.com/office/powerpoint/2010/main" val="417977974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 End Slide">
    <p:bg>
      <p:bgPr>
        <a:solidFill>
          <a:srgbClr val="0F7674"/>
        </a:solidFill>
        <a:effectLst/>
      </p:bgPr>
    </p:bg>
    <p:spTree>
      <p:nvGrpSpPr>
        <p:cNvPr id="1" name=""/>
        <p:cNvGrpSpPr/>
        <p:nvPr/>
      </p:nvGrpSpPr>
      <p:grpSpPr>
        <a:xfrm>
          <a:off x="0" y="0"/>
          <a:ext cx="0" cy="0"/>
          <a:chOff x="0" y="0"/>
          <a:chExt cx="0" cy="0"/>
        </a:xfrm>
      </p:grpSpPr>
      <p:sp>
        <p:nvSpPr>
          <p:cNvPr id="25" name="Text Placeholder 24"/>
          <p:cNvSpPr>
            <a:spLocks noGrp="1"/>
          </p:cNvSpPr>
          <p:nvPr>
            <p:ph type="body" sz="quarter" idx="10" hasCustomPrompt="1"/>
          </p:nvPr>
        </p:nvSpPr>
        <p:spPr>
          <a:xfrm>
            <a:off x="677863" y="2281237"/>
            <a:ext cx="8027987" cy="3179763"/>
          </a:xfrm>
          <a:prstGeom prst="rect">
            <a:avLst/>
          </a:prstGeom>
        </p:spPr>
        <p:txBody>
          <a:bodyPr vert="horz" anchor="b"/>
          <a:lstStyle>
            <a:lvl1pPr marL="0" indent="0">
              <a:buFontTx/>
              <a:buNone/>
              <a:defRPr sz="1800">
                <a:solidFill>
                  <a:schemeClr val="bg1"/>
                </a:solidFill>
                <a:latin typeface="Verdana"/>
              </a:defRPr>
            </a:lvl1pPr>
          </a:lstStyle>
          <a:p>
            <a:pPr lvl="0"/>
            <a:r>
              <a:rPr lang="en-AU" dirty="0" smtClean="0"/>
              <a:t>Thank you</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07931" y="371543"/>
            <a:ext cx="4872532" cy="713271"/>
          </a:xfrm>
          <a:prstGeom prst="rect">
            <a:avLst/>
          </a:prstGeom>
        </p:spPr>
      </p:pic>
    </p:spTree>
    <p:extLst>
      <p:ext uri="{BB962C8B-B14F-4D97-AF65-F5344CB8AC3E}">
        <p14:creationId xmlns:p14="http://schemas.microsoft.com/office/powerpoint/2010/main" val="1143562438"/>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62C12105-CDB5-4F2B-912A-231380A7D12E}" type="datetimeFigureOut">
              <a:rPr lang="en-US"/>
              <a:pPr>
                <a:defRPr/>
              </a:pPr>
              <a:t>10/16/2017</a:t>
            </a:fld>
            <a:endParaRPr lang="en-NZ"/>
          </a:p>
        </p:txBody>
      </p:sp>
      <p:sp>
        <p:nvSpPr>
          <p:cNvPr id="3" name="Footer Placeholder 21"/>
          <p:cNvSpPr>
            <a:spLocks noGrp="1"/>
          </p:cNvSpPr>
          <p:nvPr>
            <p:ph type="ftr" sz="quarter" idx="11"/>
          </p:nvPr>
        </p:nvSpPr>
        <p:spPr>
          <a:xfrm>
            <a:off x="3124200" y="6421438"/>
            <a:ext cx="2895600" cy="365125"/>
          </a:xfrm>
          <a:prstGeom prst="rect">
            <a:avLst/>
          </a:prstGeom>
        </p:spPr>
        <p:txBody>
          <a:bodyPr/>
          <a:lstStyle>
            <a:lvl1pPr>
              <a:defRPr/>
            </a:lvl1pPr>
          </a:lstStyle>
          <a:p>
            <a:pPr>
              <a:defRPr/>
            </a:pPr>
            <a:endParaRPr lang="en-NZ"/>
          </a:p>
        </p:txBody>
      </p:sp>
      <p:sp>
        <p:nvSpPr>
          <p:cNvPr id="4" name="Slide Number Placeholder 17"/>
          <p:cNvSpPr>
            <a:spLocks noGrp="1"/>
          </p:cNvSpPr>
          <p:nvPr>
            <p:ph type="sldNum" sz="quarter" idx="12"/>
          </p:nvPr>
        </p:nvSpPr>
        <p:spPr/>
        <p:txBody>
          <a:bodyPr/>
          <a:lstStyle>
            <a:lvl1pPr>
              <a:defRPr/>
            </a:lvl1pPr>
          </a:lstStyle>
          <a:p>
            <a:pPr>
              <a:defRPr/>
            </a:pPr>
            <a:fld id="{87387364-F58E-42D8-9DBD-CED435119C86}" type="slidenum">
              <a:rPr lang="en-NZ"/>
              <a:pPr>
                <a:defRPr/>
              </a:pPr>
              <a:t>‹#›</a:t>
            </a:fld>
            <a:endParaRPr lang="en-NZ"/>
          </a:p>
        </p:txBody>
      </p:sp>
    </p:spTree>
    <p:extLst>
      <p:ext uri="{BB962C8B-B14F-4D97-AF65-F5344CB8AC3E}">
        <p14:creationId xmlns:p14="http://schemas.microsoft.com/office/powerpoint/2010/main" val="2921826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smtClean="0"/>
              <a:t>Click to edit Master title style</a:t>
            </a:r>
            <a:endParaRPr lang="en-NZ"/>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NZ"/>
          </a:p>
        </p:txBody>
      </p:sp>
      <p:sp>
        <p:nvSpPr>
          <p:cNvPr id="4" name="Date Placeholder 3"/>
          <p:cNvSpPr>
            <a:spLocks noGrp="1"/>
          </p:cNvSpPr>
          <p:nvPr>
            <p:ph type="dt" sz="half" idx="10"/>
          </p:nvPr>
        </p:nvSpPr>
        <p:spPr/>
        <p:txBody>
          <a:bodyPr/>
          <a:lstStyle/>
          <a:p>
            <a:fld id="{F82F713A-5EB9-4B7A-B87D-F2B7940161AF}" type="datetimeFigureOut">
              <a:rPr lang="en-NZ" smtClean="0"/>
              <a:t>16/10/2017</a:t>
            </a:fld>
            <a:endParaRPr lang="en-NZ"/>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NZ"/>
          </a:p>
        </p:txBody>
      </p:sp>
      <p:sp>
        <p:nvSpPr>
          <p:cNvPr id="6" name="Slide Number Placeholder 5"/>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121763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Text only">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77866" y="2958265"/>
            <a:ext cx="4370400" cy="2501148"/>
          </a:xfrm>
          <a:prstGeom prst="rect">
            <a:avLst/>
          </a:prstGeom>
        </p:spPr>
        <p:txBody>
          <a:bodyPr vert="horz"/>
          <a:lstStyle>
            <a:lvl1pPr marL="0" indent="0">
              <a:lnSpc>
                <a:spcPts val="2400"/>
              </a:lnSpc>
              <a:spcBef>
                <a:spcPts val="0"/>
              </a:spcBef>
              <a:buFontTx/>
              <a:buNone/>
              <a:defRPr sz="1700" baseline="0">
                <a:latin typeface="Verdana"/>
              </a:defRPr>
            </a:lvl1pPr>
          </a:lstStyle>
          <a:p>
            <a:pPr lvl="0"/>
            <a:r>
              <a:rPr lang="en-AU" dirty="0" smtClean="0"/>
              <a:t>Text (Verdana Regular)</a:t>
            </a:r>
          </a:p>
          <a:p>
            <a:pPr lvl="0"/>
            <a:r>
              <a:rPr lang="en-AU" dirty="0" smtClean="0"/>
              <a:t>et </a:t>
            </a:r>
            <a:r>
              <a:rPr lang="en-AU" dirty="0" err="1" smtClean="0"/>
              <a:t>velicibus</a:t>
            </a:r>
            <a:r>
              <a:rPr lang="en-AU" dirty="0" smtClean="0"/>
              <a:t> el et </a:t>
            </a:r>
            <a:r>
              <a:rPr lang="en-AU" dirty="0" err="1" smtClean="0"/>
              <a:t>magnatet</a:t>
            </a:r>
            <a:r>
              <a:rPr lang="en-AU" dirty="0" smtClean="0"/>
              <a:t> am, </a:t>
            </a:r>
            <a:r>
              <a:rPr lang="en-AU" dirty="0" err="1" smtClean="0"/>
              <a:t>laborru</a:t>
            </a:r>
            <a:r>
              <a:rPr lang="en-AU" dirty="0" smtClean="0"/>
              <a:t> </a:t>
            </a:r>
            <a:r>
              <a:rPr lang="en-AU" dirty="0" err="1" smtClean="0"/>
              <a:t>mendips</a:t>
            </a:r>
            <a:r>
              <a:rPr lang="en-AU" dirty="0" smtClean="0"/>
              <a:t> </a:t>
            </a:r>
            <a:r>
              <a:rPr lang="en-AU" dirty="0" err="1" smtClean="0"/>
              <a:t>apieni</a:t>
            </a:r>
            <a:r>
              <a:rPr lang="en-AU" dirty="0" smtClean="0"/>
              <a:t> </a:t>
            </a:r>
            <a:r>
              <a:rPr lang="en-AU" dirty="0" err="1" smtClean="0"/>
              <a:t>omnimporibus</a:t>
            </a:r>
            <a:r>
              <a:rPr lang="en-AU" dirty="0" smtClean="0"/>
              <a:t> et </a:t>
            </a:r>
            <a:r>
              <a:rPr lang="en-AU" dirty="0" err="1" smtClean="0"/>
              <a:t>perepellut</a:t>
            </a:r>
            <a:r>
              <a:rPr lang="en-AU" dirty="0" smtClean="0"/>
              <a:t> </a:t>
            </a:r>
            <a:r>
              <a:rPr lang="en-AU" dirty="0" err="1" smtClean="0"/>
              <a:t>adis</a:t>
            </a:r>
            <a:r>
              <a:rPr lang="en-AU" dirty="0" smtClean="0"/>
              <a:t> </a:t>
            </a:r>
            <a:r>
              <a:rPr lang="en-AU" dirty="0" err="1" smtClean="0"/>
              <a:t>sequi</a:t>
            </a:r>
            <a:r>
              <a:rPr lang="en-AU" dirty="0" smtClean="0"/>
              <a:t> </a:t>
            </a:r>
            <a:r>
              <a:rPr lang="en-AU" dirty="0" err="1" smtClean="0"/>
              <a:t>cus</a:t>
            </a:r>
            <a:r>
              <a:rPr lang="en-AU" dirty="0" smtClean="0"/>
              <a:t> et </a:t>
            </a:r>
            <a:r>
              <a:rPr lang="en-AU" dirty="0" err="1" smtClean="0"/>
              <a:t>aliquid</a:t>
            </a:r>
            <a:r>
              <a:rPr lang="en-AU" dirty="0" smtClean="0"/>
              <a:t> </a:t>
            </a:r>
            <a:r>
              <a:rPr lang="en-AU" dirty="0" err="1" smtClean="0"/>
              <a:t>molorere</a:t>
            </a:r>
            <a:r>
              <a:rPr lang="en-AU" dirty="0" smtClean="0"/>
              <a:t>, </a:t>
            </a:r>
            <a:r>
              <a:rPr lang="en-AU" dirty="0" err="1" smtClean="0"/>
              <a:t>cullaut</a:t>
            </a:r>
            <a:r>
              <a:rPr lang="en-AU" dirty="0" smtClean="0"/>
              <a:t> </a:t>
            </a:r>
            <a:r>
              <a:rPr lang="en-AU" dirty="0" err="1" smtClean="0"/>
              <a:t>adion</a:t>
            </a:r>
            <a:r>
              <a:rPr lang="en-AU" dirty="0" smtClean="0"/>
              <a:t> </a:t>
            </a:r>
            <a:r>
              <a:rPr lang="en-AU" dirty="0" err="1" smtClean="0"/>
              <a:t>est</a:t>
            </a:r>
            <a:r>
              <a:rPr lang="en-AU" dirty="0" smtClean="0"/>
              <a:t> </a:t>
            </a:r>
            <a:r>
              <a:rPr lang="en-AU" dirty="0" err="1" smtClean="0"/>
              <a:t>magnimp</a:t>
            </a:r>
            <a:r>
              <a:rPr lang="en-AU" dirty="0" smtClean="0"/>
              <a:t> </a:t>
            </a:r>
            <a:r>
              <a:rPr lang="en-AU" dirty="0" err="1" smtClean="0"/>
              <a:t>oremporibus</a:t>
            </a:r>
            <a:r>
              <a:rPr lang="en-AU" dirty="0" smtClean="0"/>
              <a:t>, </a:t>
            </a:r>
            <a:r>
              <a:rPr lang="en-AU" dirty="0" err="1" smtClean="0"/>
              <a:t>conem</a:t>
            </a:r>
            <a:r>
              <a:rPr lang="en-AU" dirty="0" smtClean="0"/>
              <a:t> </a:t>
            </a:r>
            <a:r>
              <a:rPr lang="en-AU" dirty="0" err="1" smtClean="0"/>
              <a:t>etur</a:t>
            </a:r>
            <a:r>
              <a:rPr lang="en-AU" dirty="0" smtClean="0"/>
              <a:t> </a:t>
            </a:r>
            <a:r>
              <a:rPr lang="en-AU" dirty="0" err="1" smtClean="0"/>
              <a:t>Adit</a:t>
            </a:r>
            <a:r>
              <a:rPr lang="en-AU" dirty="0" smtClean="0"/>
              <a:t> </a:t>
            </a:r>
            <a:r>
              <a:rPr lang="en-AU" dirty="0" err="1" smtClean="0"/>
              <a:t>eatas</a:t>
            </a:r>
            <a:r>
              <a:rPr lang="en-AU" dirty="0" smtClean="0"/>
              <a:t> re </a:t>
            </a:r>
            <a:r>
              <a:rPr lang="en-AU" dirty="0" err="1" smtClean="0"/>
              <a:t>nectoruntevelictatem</a:t>
            </a:r>
            <a:r>
              <a:rPr lang="en-AU" dirty="0" smtClean="0"/>
              <a:t> </a:t>
            </a:r>
            <a:r>
              <a:rPr lang="en-AU" dirty="0" err="1" smtClean="0"/>
              <a:t>quaeperum</a:t>
            </a:r>
            <a:endParaRPr lang="en-AU" dirty="0" smtClean="0"/>
          </a:p>
        </p:txBody>
      </p:sp>
      <p:sp>
        <p:nvSpPr>
          <p:cNvPr id="9" name="Title 8"/>
          <p:cNvSpPr>
            <a:spLocks noGrp="1"/>
          </p:cNvSpPr>
          <p:nvPr>
            <p:ph type="title" hasCustomPrompt="1"/>
          </p:nvPr>
        </p:nvSpPr>
        <p:spPr>
          <a:xfrm>
            <a:off x="677865" y="1777050"/>
            <a:ext cx="8027985" cy="717593"/>
          </a:xfrm>
          <a:prstGeom prst="rect">
            <a:avLst/>
          </a:prstGeom>
        </p:spPr>
        <p:txBody>
          <a:bodyPr vert="horz"/>
          <a:lstStyle>
            <a:lvl1pPr algn="l">
              <a:defRPr sz="4400" b="1" i="0">
                <a:solidFill>
                  <a:srgbClr val="009AC7"/>
                </a:solidFill>
                <a:latin typeface="Verdana"/>
                <a:cs typeface="Verdana"/>
              </a:defRPr>
            </a:lvl1pPr>
          </a:lstStyle>
          <a:p>
            <a:r>
              <a:rPr lang="en-AU" sz="3600" dirty="0" smtClean="0">
                <a:solidFill>
                  <a:srgbClr val="009AC7"/>
                </a:solidFill>
              </a:rPr>
              <a:t>Headline (Verdana Bold)</a:t>
            </a:r>
            <a:endParaRPr lang="en-US" sz="3600" dirty="0">
              <a:solidFill>
                <a:srgbClr val="009AC7"/>
              </a:solidFill>
            </a:endParaRPr>
          </a:p>
        </p:txBody>
      </p:sp>
      <p:sp>
        <p:nvSpPr>
          <p:cNvPr id="2" name="Slide Number Placeholder 1"/>
          <p:cNvSpPr>
            <a:spLocks noGrp="1"/>
          </p:cNvSpPr>
          <p:nvPr>
            <p:ph type="sldNum" sz="quarter" idx="11"/>
          </p:nvPr>
        </p:nvSpPr>
        <p:spPr/>
        <p:txBody>
          <a:bodyPr/>
          <a:lstStyle/>
          <a:p>
            <a:fld id="{218B9C4F-B695-C54C-924B-61748EE6A7C5}" type="slidenum">
              <a:rPr lang="en-US" smtClean="0"/>
              <a:pPr/>
              <a:t>‹#›</a:t>
            </a:fld>
            <a:endParaRPr lang="en-US" dirty="0"/>
          </a:p>
        </p:txBody>
      </p:sp>
    </p:spTree>
    <p:extLst>
      <p:ext uri="{BB962C8B-B14F-4D97-AF65-F5344CB8AC3E}">
        <p14:creationId xmlns:p14="http://schemas.microsoft.com/office/powerpoint/2010/main" val="2990272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Text and picture">
    <p:spTree>
      <p:nvGrpSpPr>
        <p:cNvPr id="1" name=""/>
        <p:cNvGrpSpPr/>
        <p:nvPr/>
      </p:nvGrpSpPr>
      <p:grpSpPr>
        <a:xfrm>
          <a:off x="0" y="0"/>
          <a:ext cx="0" cy="0"/>
          <a:chOff x="0" y="0"/>
          <a:chExt cx="0" cy="0"/>
        </a:xfrm>
      </p:grpSpPr>
      <p:sp>
        <p:nvSpPr>
          <p:cNvPr id="3" name="Text Placeholder 4"/>
          <p:cNvSpPr>
            <a:spLocks noGrp="1"/>
          </p:cNvSpPr>
          <p:nvPr>
            <p:ph type="body" sz="quarter" idx="10" hasCustomPrompt="1"/>
          </p:nvPr>
        </p:nvSpPr>
        <p:spPr>
          <a:xfrm>
            <a:off x="677866" y="2958265"/>
            <a:ext cx="4370400" cy="2501148"/>
          </a:xfrm>
          <a:prstGeom prst="rect">
            <a:avLst/>
          </a:prstGeom>
        </p:spPr>
        <p:txBody>
          <a:bodyPr vert="horz"/>
          <a:lstStyle>
            <a:lvl1pPr marL="0" indent="0">
              <a:lnSpc>
                <a:spcPts val="2400"/>
              </a:lnSpc>
              <a:spcBef>
                <a:spcPts val="0"/>
              </a:spcBef>
              <a:buFontTx/>
              <a:buNone/>
              <a:defRPr sz="1700" baseline="0">
                <a:latin typeface="Verdana"/>
              </a:defRPr>
            </a:lvl1pPr>
          </a:lstStyle>
          <a:p>
            <a:pPr lvl="0"/>
            <a:r>
              <a:rPr lang="en-AU" dirty="0" smtClean="0"/>
              <a:t>Text (Verdana Regular)</a:t>
            </a:r>
          </a:p>
          <a:p>
            <a:pPr lvl="0"/>
            <a:r>
              <a:rPr lang="en-AU" dirty="0" smtClean="0"/>
              <a:t>et </a:t>
            </a:r>
            <a:r>
              <a:rPr lang="en-AU" dirty="0" err="1" smtClean="0"/>
              <a:t>velicibus</a:t>
            </a:r>
            <a:r>
              <a:rPr lang="en-AU" dirty="0" smtClean="0"/>
              <a:t> el et </a:t>
            </a:r>
            <a:r>
              <a:rPr lang="en-AU" dirty="0" err="1" smtClean="0"/>
              <a:t>magnatet</a:t>
            </a:r>
            <a:r>
              <a:rPr lang="en-AU" dirty="0" smtClean="0"/>
              <a:t> am, </a:t>
            </a:r>
            <a:r>
              <a:rPr lang="en-AU" dirty="0" err="1" smtClean="0"/>
              <a:t>laborru</a:t>
            </a:r>
            <a:r>
              <a:rPr lang="en-AU" dirty="0" smtClean="0"/>
              <a:t> </a:t>
            </a:r>
            <a:r>
              <a:rPr lang="en-AU" dirty="0" err="1" smtClean="0"/>
              <a:t>mendips</a:t>
            </a:r>
            <a:r>
              <a:rPr lang="en-AU" dirty="0" smtClean="0"/>
              <a:t> </a:t>
            </a:r>
            <a:r>
              <a:rPr lang="en-AU" dirty="0" err="1" smtClean="0"/>
              <a:t>apieni</a:t>
            </a:r>
            <a:r>
              <a:rPr lang="en-AU" dirty="0" smtClean="0"/>
              <a:t> </a:t>
            </a:r>
            <a:r>
              <a:rPr lang="en-AU" dirty="0" err="1" smtClean="0"/>
              <a:t>omnimporibus</a:t>
            </a:r>
            <a:r>
              <a:rPr lang="en-AU" dirty="0" smtClean="0"/>
              <a:t> et </a:t>
            </a:r>
            <a:r>
              <a:rPr lang="en-AU" dirty="0" err="1" smtClean="0"/>
              <a:t>perepellut</a:t>
            </a:r>
            <a:r>
              <a:rPr lang="en-AU" dirty="0" smtClean="0"/>
              <a:t> </a:t>
            </a:r>
            <a:r>
              <a:rPr lang="en-AU" dirty="0" err="1" smtClean="0"/>
              <a:t>adis</a:t>
            </a:r>
            <a:r>
              <a:rPr lang="en-AU" dirty="0" smtClean="0"/>
              <a:t> </a:t>
            </a:r>
            <a:r>
              <a:rPr lang="en-AU" dirty="0" err="1" smtClean="0"/>
              <a:t>sequi</a:t>
            </a:r>
            <a:r>
              <a:rPr lang="en-AU" dirty="0" smtClean="0"/>
              <a:t> </a:t>
            </a:r>
            <a:r>
              <a:rPr lang="en-AU" dirty="0" err="1" smtClean="0"/>
              <a:t>cus</a:t>
            </a:r>
            <a:r>
              <a:rPr lang="en-AU" dirty="0" smtClean="0"/>
              <a:t> et </a:t>
            </a:r>
            <a:r>
              <a:rPr lang="en-AU" dirty="0" err="1" smtClean="0"/>
              <a:t>aliquid</a:t>
            </a:r>
            <a:r>
              <a:rPr lang="en-AU" dirty="0" smtClean="0"/>
              <a:t> </a:t>
            </a:r>
            <a:r>
              <a:rPr lang="en-AU" dirty="0" err="1" smtClean="0"/>
              <a:t>molorere</a:t>
            </a:r>
            <a:r>
              <a:rPr lang="en-AU" dirty="0" smtClean="0"/>
              <a:t>, </a:t>
            </a:r>
            <a:r>
              <a:rPr lang="en-AU" dirty="0" err="1" smtClean="0"/>
              <a:t>cullaut</a:t>
            </a:r>
            <a:r>
              <a:rPr lang="en-AU" dirty="0" smtClean="0"/>
              <a:t> </a:t>
            </a:r>
            <a:r>
              <a:rPr lang="en-AU" dirty="0" err="1" smtClean="0"/>
              <a:t>adion</a:t>
            </a:r>
            <a:r>
              <a:rPr lang="en-AU" dirty="0" smtClean="0"/>
              <a:t> </a:t>
            </a:r>
            <a:r>
              <a:rPr lang="en-AU" dirty="0" err="1" smtClean="0"/>
              <a:t>est</a:t>
            </a:r>
            <a:r>
              <a:rPr lang="en-AU" dirty="0" smtClean="0"/>
              <a:t> </a:t>
            </a:r>
            <a:r>
              <a:rPr lang="en-AU" dirty="0" err="1" smtClean="0"/>
              <a:t>magnimp</a:t>
            </a:r>
            <a:r>
              <a:rPr lang="en-AU" dirty="0" smtClean="0"/>
              <a:t> </a:t>
            </a:r>
            <a:r>
              <a:rPr lang="en-AU" dirty="0" err="1" smtClean="0"/>
              <a:t>oremporibus</a:t>
            </a:r>
            <a:r>
              <a:rPr lang="en-AU" dirty="0" smtClean="0"/>
              <a:t>, </a:t>
            </a:r>
            <a:r>
              <a:rPr lang="en-AU" dirty="0" err="1" smtClean="0"/>
              <a:t>conem</a:t>
            </a:r>
            <a:r>
              <a:rPr lang="en-AU" dirty="0" smtClean="0"/>
              <a:t> </a:t>
            </a:r>
            <a:r>
              <a:rPr lang="en-AU" dirty="0" err="1" smtClean="0"/>
              <a:t>etur</a:t>
            </a:r>
            <a:r>
              <a:rPr lang="en-AU" dirty="0" smtClean="0"/>
              <a:t> </a:t>
            </a:r>
            <a:r>
              <a:rPr lang="en-AU" dirty="0" err="1" smtClean="0"/>
              <a:t>Adit</a:t>
            </a:r>
            <a:r>
              <a:rPr lang="en-AU" dirty="0" smtClean="0"/>
              <a:t> </a:t>
            </a:r>
            <a:r>
              <a:rPr lang="en-AU" dirty="0" err="1" smtClean="0"/>
              <a:t>eatas</a:t>
            </a:r>
            <a:r>
              <a:rPr lang="en-AU" dirty="0" smtClean="0"/>
              <a:t> re </a:t>
            </a:r>
            <a:r>
              <a:rPr lang="en-AU" dirty="0" err="1" smtClean="0"/>
              <a:t>nectoruntevelictatem</a:t>
            </a:r>
            <a:r>
              <a:rPr lang="en-AU" dirty="0" smtClean="0"/>
              <a:t> </a:t>
            </a:r>
            <a:r>
              <a:rPr lang="en-AU" dirty="0" err="1" smtClean="0"/>
              <a:t>quaeperum</a:t>
            </a:r>
            <a:endParaRPr lang="en-AU" dirty="0" smtClean="0"/>
          </a:p>
        </p:txBody>
      </p:sp>
      <p:sp>
        <p:nvSpPr>
          <p:cNvPr id="7" name="Title 6"/>
          <p:cNvSpPr>
            <a:spLocks noGrp="1"/>
          </p:cNvSpPr>
          <p:nvPr>
            <p:ph type="title" hasCustomPrompt="1"/>
          </p:nvPr>
        </p:nvSpPr>
        <p:spPr>
          <a:xfrm>
            <a:off x="677866" y="1245262"/>
            <a:ext cx="4370400" cy="1177781"/>
          </a:xfrm>
          <a:prstGeom prst="rect">
            <a:avLst/>
          </a:prstGeom>
        </p:spPr>
        <p:txBody>
          <a:bodyPr vert="horz"/>
          <a:lstStyle>
            <a:lvl1pPr algn="l">
              <a:defRPr sz="3600" b="1" i="0">
                <a:solidFill>
                  <a:srgbClr val="009AC7"/>
                </a:solidFill>
                <a:latin typeface="Verdana"/>
                <a:cs typeface="Verdana"/>
              </a:defRPr>
            </a:lvl1pPr>
          </a:lstStyle>
          <a:p>
            <a:r>
              <a:rPr lang="en-AU" sz="3600" dirty="0" smtClean="0"/>
              <a:t>Headline </a:t>
            </a:r>
            <a:br>
              <a:rPr lang="en-AU" sz="3600" dirty="0" smtClean="0"/>
            </a:br>
            <a:r>
              <a:rPr lang="en-AU" sz="3600" dirty="0" smtClean="0"/>
              <a:t>(Verdana Bold)</a:t>
            </a:r>
            <a:endParaRPr lang="en-US" sz="3600" dirty="0"/>
          </a:p>
        </p:txBody>
      </p:sp>
      <p:sp>
        <p:nvSpPr>
          <p:cNvPr id="9" name="Picture Placeholder 8"/>
          <p:cNvSpPr>
            <a:spLocks noGrp="1"/>
          </p:cNvSpPr>
          <p:nvPr>
            <p:ph type="pic" sz="quarter" idx="11"/>
          </p:nvPr>
        </p:nvSpPr>
        <p:spPr>
          <a:xfrm>
            <a:off x="5684463" y="1245262"/>
            <a:ext cx="3096000" cy="5612738"/>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4" name="Slide Number Placeholder 3"/>
          <p:cNvSpPr>
            <a:spLocks noGrp="1"/>
          </p:cNvSpPr>
          <p:nvPr>
            <p:ph type="sldNum" sz="quarter" idx="12"/>
          </p:nvPr>
        </p:nvSpPr>
        <p:spPr/>
        <p:txBody>
          <a:bodyPr/>
          <a:lstStyle/>
          <a:p>
            <a:fld id="{218B9C4F-B695-C54C-924B-61748EE6A7C5}" type="slidenum">
              <a:rPr lang="en-US" smtClean="0"/>
              <a:pPr/>
              <a:t>‹#›</a:t>
            </a:fld>
            <a:endParaRPr lang="en-US" dirty="0"/>
          </a:p>
        </p:txBody>
      </p:sp>
    </p:spTree>
    <p:extLst>
      <p:ext uri="{BB962C8B-B14F-4D97-AF65-F5344CB8AC3E}">
        <p14:creationId xmlns:p14="http://schemas.microsoft.com/office/powerpoint/2010/main" val="2960343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A Text and multiple pictures">
    <p:spTree>
      <p:nvGrpSpPr>
        <p:cNvPr id="1" name=""/>
        <p:cNvGrpSpPr/>
        <p:nvPr/>
      </p:nvGrpSpPr>
      <p:grpSpPr>
        <a:xfrm>
          <a:off x="0" y="0"/>
          <a:ext cx="0" cy="0"/>
          <a:chOff x="0" y="0"/>
          <a:chExt cx="0" cy="0"/>
        </a:xfrm>
      </p:grpSpPr>
      <p:sp>
        <p:nvSpPr>
          <p:cNvPr id="3" name="Text Placeholder 4"/>
          <p:cNvSpPr>
            <a:spLocks noGrp="1"/>
          </p:cNvSpPr>
          <p:nvPr>
            <p:ph type="body" sz="quarter" idx="10" hasCustomPrompt="1"/>
          </p:nvPr>
        </p:nvSpPr>
        <p:spPr>
          <a:xfrm>
            <a:off x="677866" y="2958265"/>
            <a:ext cx="4370400" cy="2501148"/>
          </a:xfrm>
          <a:prstGeom prst="rect">
            <a:avLst/>
          </a:prstGeom>
        </p:spPr>
        <p:txBody>
          <a:bodyPr vert="horz"/>
          <a:lstStyle>
            <a:lvl1pPr marL="0" indent="0">
              <a:lnSpc>
                <a:spcPts val="2400"/>
              </a:lnSpc>
              <a:spcBef>
                <a:spcPts val="0"/>
              </a:spcBef>
              <a:buFontTx/>
              <a:buNone/>
              <a:defRPr sz="1700" baseline="0">
                <a:latin typeface="Verdana"/>
              </a:defRPr>
            </a:lvl1pPr>
          </a:lstStyle>
          <a:p>
            <a:pPr lvl="0"/>
            <a:r>
              <a:rPr lang="en-AU" dirty="0" smtClean="0"/>
              <a:t>Text (Verdana Regular)</a:t>
            </a:r>
          </a:p>
          <a:p>
            <a:pPr lvl="0"/>
            <a:r>
              <a:rPr lang="en-AU" dirty="0" smtClean="0"/>
              <a:t>et </a:t>
            </a:r>
            <a:r>
              <a:rPr lang="en-AU" dirty="0" err="1" smtClean="0"/>
              <a:t>velicibus</a:t>
            </a:r>
            <a:r>
              <a:rPr lang="en-AU" dirty="0" smtClean="0"/>
              <a:t> el et </a:t>
            </a:r>
            <a:r>
              <a:rPr lang="en-AU" dirty="0" err="1" smtClean="0"/>
              <a:t>magnatet</a:t>
            </a:r>
            <a:r>
              <a:rPr lang="en-AU" dirty="0" smtClean="0"/>
              <a:t> am, </a:t>
            </a:r>
            <a:r>
              <a:rPr lang="en-AU" dirty="0" err="1" smtClean="0"/>
              <a:t>laborru</a:t>
            </a:r>
            <a:r>
              <a:rPr lang="en-AU" dirty="0" smtClean="0"/>
              <a:t> </a:t>
            </a:r>
            <a:r>
              <a:rPr lang="en-AU" dirty="0" err="1" smtClean="0"/>
              <a:t>mendips</a:t>
            </a:r>
            <a:r>
              <a:rPr lang="en-AU" dirty="0" smtClean="0"/>
              <a:t> </a:t>
            </a:r>
            <a:r>
              <a:rPr lang="en-AU" dirty="0" err="1" smtClean="0"/>
              <a:t>apieni</a:t>
            </a:r>
            <a:r>
              <a:rPr lang="en-AU" dirty="0" smtClean="0"/>
              <a:t> </a:t>
            </a:r>
            <a:r>
              <a:rPr lang="en-AU" dirty="0" err="1" smtClean="0"/>
              <a:t>omnimporibus</a:t>
            </a:r>
            <a:r>
              <a:rPr lang="en-AU" dirty="0" smtClean="0"/>
              <a:t> et </a:t>
            </a:r>
            <a:r>
              <a:rPr lang="en-AU" dirty="0" err="1" smtClean="0"/>
              <a:t>perepellut</a:t>
            </a:r>
            <a:r>
              <a:rPr lang="en-AU" dirty="0" smtClean="0"/>
              <a:t> </a:t>
            </a:r>
            <a:r>
              <a:rPr lang="en-AU" dirty="0" err="1" smtClean="0"/>
              <a:t>adis</a:t>
            </a:r>
            <a:r>
              <a:rPr lang="en-AU" dirty="0" smtClean="0"/>
              <a:t> </a:t>
            </a:r>
            <a:r>
              <a:rPr lang="en-AU" dirty="0" err="1" smtClean="0"/>
              <a:t>sequi</a:t>
            </a:r>
            <a:r>
              <a:rPr lang="en-AU" dirty="0" smtClean="0"/>
              <a:t> </a:t>
            </a:r>
            <a:r>
              <a:rPr lang="en-AU" dirty="0" err="1" smtClean="0"/>
              <a:t>cus</a:t>
            </a:r>
            <a:r>
              <a:rPr lang="en-AU" dirty="0" smtClean="0"/>
              <a:t> et </a:t>
            </a:r>
            <a:r>
              <a:rPr lang="en-AU" dirty="0" err="1" smtClean="0"/>
              <a:t>aliquid</a:t>
            </a:r>
            <a:r>
              <a:rPr lang="en-AU" dirty="0" smtClean="0"/>
              <a:t> </a:t>
            </a:r>
            <a:r>
              <a:rPr lang="en-AU" dirty="0" err="1" smtClean="0"/>
              <a:t>molorere</a:t>
            </a:r>
            <a:r>
              <a:rPr lang="en-AU" dirty="0" smtClean="0"/>
              <a:t>, </a:t>
            </a:r>
            <a:r>
              <a:rPr lang="en-AU" dirty="0" err="1" smtClean="0"/>
              <a:t>cullaut</a:t>
            </a:r>
            <a:r>
              <a:rPr lang="en-AU" dirty="0" smtClean="0"/>
              <a:t> </a:t>
            </a:r>
            <a:r>
              <a:rPr lang="en-AU" dirty="0" err="1" smtClean="0"/>
              <a:t>adion</a:t>
            </a:r>
            <a:r>
              <a:rPr lang="en-AU" dirty="0" smtClean="0"/>
              <a:t> </a:t>
            </a:r>
            <a:r>
              <a:rPr lang="en-AU" dirty="0" err="1" smtClean="0"/>
              <a:t>est</a:t>
            </a:r>
            <a:r>
              <a:rPr lang="en-AU" dirty="0" smtClean="0"/>
              <a:t> </a:t>
            </a:r>
            <a:r>
              <a:rPr lang="en-AU" dirty="0" err="1" smtClean="0"/>
              <a:t>magnimp</a:t>
            </a:r>
            <a:r>
              <a:rPr lang="en-AU" dirty="0" smtClean="0"/>
              <a:t> </a:t>
            </a:r>
            <a:r>
              <a:rPr lang="en-AU" dirty="0" err="1" smtClean="0"/>
              <a:t>oremporibus</a:t>
            </a:r>
            <a:r>
              <a:rPr lang="en-AU" dirty="0" smtClean="0"/>
              <a:t>, </a:t>
            </a:r>
            <a:r>
              <a:rPr lang="en-AU" dirty="0" err="1" smtClean="0"/>
              <a:t>conem</a:t>
            </a:r>
            <a:r>
              <a:rPr lang="en-AU" dirty="0" smtClean="0"/>
              <a:t> </a:t>
            </a:r>
            <a:r>
              <a:rPr lang="en-AU" dirty="0" err="1" smtClean="0"/>
              <a:t>etur</a:t>
            </a:r>
            <a:r>
              <a:rPr lang="en-AU" dirty="0" smtClean="0"/>
              <a:t> </a:t>
            </a:r>
            <a:r>
              <a:rPr lang="en-AU" dirty="0" err="1" smtClean="0"/>
              <a:t>Adit</a:t>
            </a:r>
            <a:r>
              <a:rPr lang="en-AU" dirty="0" smtClean="0"/>
              <a:t> </a:t>
            </a:r>
            <a:r>
              <a:rPr lang="en-AU" dirty="0" err="1" smtClean="0"/>
              <a:t>eatas</a:t>
            </a:r>
            <a:r>
              <a:rPr lang="en-AU" dirty="0" smtClean="0"/>
              <a:t> re </a:t>
            </a:r>
            <a:r>
              <a:rPr lang="en-AU" dirty="0" err="1" smtClean="0"/>
              <a:t>nectoruntevelictatem</a:t>
            </a:r>
            <a:r>
              <a:rPr lang="en-AU" dirty="0" smtClean="0"/>
              <a:t> </a:t>
            </a:r>
            <a:r>
              <a:rPr lang="en-AU" dirty="0" err="1" smtClean="0"/>
              <a:t>quaeperum</a:t>
            </a:r>
            <a:endParaRPr lang="en-AU" dirty="0" smtClean="0"/>
          </a:p>
        </p:txBody>
      </p:sp>
      <p:sp>
        <p:nvSpPr>
          <p:cNvPr id="7" name="Title 6"/>
          <p:cNvSpPr>
            <a:spLocks noGrp="1"/>
          </p:cNvSpPr>
          <p:nvPr>
            <p:ph type="title" hasCustomPrompt="1"/>
          </p:nvPr>
        </p:nvSpPr>
        <p:spPr>
          <a:xfrm>
            <a:off x="677866" y="1245262"/>
            <a:ext cx="4370400" cy="1177781"/>
          </a:xfrm>
          <a:prstGeom prst="rect">
            <a:avLst/>
          </a:prstGeom>
        </p:spPr>
        <p:txBody>
          <a:bodyPr vert="horz"/>
          <a:lstStyle>
            <a:lvl1pPr algn="l">
              <a:defRPr sz="3600" b="1" i="0">
                <a:solidFill>
                  <a:srgbClr val="009AC7"/>
                </a:solidFill>
                <a:latin typeface="Verdana"/>
                <a:cs typeface="Verdana"/>
              </a:defRPr>
            </a:lvl1pPr>
          </a:lstStyle>
          <a:p>
            <a:r>
              <a:rPr lang="en-AU" sz="3600" dirty="0" smtClean="0"/>
              <a:t>Headline </a:t>
            </a:r>
            <a:br>
              <a:rPr lang="en-AU" sz="3600" dirty="0" smtClean="0"/>
            </a:br>
            <a:r>
              <a:rPr lang="en-AU" sz="3600" dirty="0" smtClean="0"/>
              <a:t>(Verdana Bold)</a:t>
            </a:r>
            <a:endParaRPr lang="en-US" sz="3600" dirty="0"/>
          </a:p>
        </p:txBody>
      </p:sp>
      <p:sp>
        <p:nvSpPr>
          <p:cNvPr id="9" name="Picture Placeholder 8"/>
          <p:cNvSpPr>
            <a:spLocks noGrp="1"/>
          </p:cNvSpPr>
          <p:nvPr>
            <p:ph type="pic" sz="quarter" idx="11"/>
          </p:nvPr>
        </p:nvSpPr>
        <p:spPr>
          <a:xfrm>
            <a:off x="5684463" y="2958265"/>
            <a:ext cx="3096000" cy="3899735"/>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5" name="Picture Placeholder 8"/>
          <p:cNvSpPr>
            <a:spLocks noGrp="1"/>
          </p:cNvSpPr>
          <p:nvPr>
            <p:ph type="pic" sz="quarter" idx="12"/>
          </p:nvPr>
        </p:nvSpPr>
        <p:spPr>
          <a:xfrm>
            <a:off x="5684463" y="1245261"/>
            <a:ext cx="1439998" cy="1177781"/>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6" name="Picture Placeholder 8"/>
          <p:cNvSpPr>
            <a:spLocks noGrp="1"/>
          </p:cNvSpPr>
          <p:nvPr>
            <p:ph type="pic" sz="quarter" idx="13"/>
          </p:nvPr>
        </p:nvSpPr>
        <p:spPr>
          <a:xfrm>
            <a:off x="7340465" y="1245261"/>
            <a:ext cx="1439998" cy="1177781"/>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4" name="Slide Number Placeholder 3"/>
          <p:cNvSpPr>
            <a:spLocks noGrp="1"/>
          </p:cNvSpPr>
          <p:nvPr>
            <p:ph type="sldNum" sz="quarter" idx="14"/>
          </p:nvPr>
        </p:nvSpPr>
        <p:spPr/>
        <p:txBody>
          <a:bodyPr/>
          <a:lstStyle/>
          <a:p>
            <a:fld id="{218B9C4F-B695-C54C-924B-61748EE6A7C5}" type="slidenum">
              <a:rPr lang="en-US" smtClean="0"/>
              <a:pPr/>
              <a:t>‹#›</a:t>
            </a:fld>
            <a:endParaRPr lang="en-US" dirty="0"/>
          </a:p>
        </p:txBody>
      </p:sp>
    </p:spTree>
    <p:extLst>
      <p:ext uri="{BB962C8B-B14F-4D97-AF65-F5344CB8AC3E}">
        <p14:creationId xmlns:p14="http://schemas.microsoft.com/office/powerpoint/2010/main" val="3878515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B Text and multiple pictures">
    <p:spTree>
      <p:nvGrpSpPr>
        <p:cNvPr id="1" name=""/>
        <p:cNvGrpSpPr/>
        <p:nvPr/>
      </p:nvGrpSpPr>
      <p:grpSpPr>
        <a:xfrm>
          <a:off x="0" y="0"/>
          <a:ext cx="0" cy="0"/>
          <a:chOff x="0" y="0"/>
          <a:chExt cx="0" cy="0"/>
        </a:xfrm>
      </p:grpSpPr>
      <p:sp>
        <p:nvSpPr>
          <p:cNvPr id="3" name="Text Placeholder 4"/>
          <p:cNvSpPr>
            <a:spLocks noGrp="1"/>
          </p:cNvSpPr>
          <p:nvPr>
            <p:ph type="body" sz="quarter" idx="10" hasCustomPrompt="1"/>
          </p:nvPr>
        </p:nvSpPr>
        <p:spPr>
          <a:xfrm>
            <a:off x="677866" y="2958265"/>
            <a:ext cx="4370400" cy="2501148"/>
          </a:xfrm>
          <a:prstGeom prst="rect">
            <a:avLst/>
          </a:prstGeom>
        </p:spPr>
        <p:txBody>
          <a:bodyPr vert="horz"/>
          <a:lstStyle>
            <a:lvl1pPr marL="0" indent="0">
              <a:lnSpc>
                <a:spcPts val="2400"/>
              </a:lnSpc>
              <a:spcBef>
                <a:spcPts val="0"/>
              </a:spcBef>
              <a:buFontTx/>
              <a:buNone/>
              <a:defRPr sz="1700" baseline="0">
                <a:latin typeface="Verdana"/>
              </a:defRPr>
            </a:lvl1pPr>
          </a:lstStyle>
          <a:p>
            <a:pPr lvl="0"/>
            <a:r>
              <a:rPr lang="en-AU" dirty="0" smtClean="0"/>
              <a:t>Text (Verdana Regular)</a:t>
            </a:r>
          </a:p>
          <a:p>
            <a:pPr lvl="0"/>
            <a:r>
              <a:rPr lang="en-AU" dirty="0" smtClean="0"/>
              <a:t>et </a:t>
            </a:r>
            <a:r>
              <a:rPr lang="en-AU" dirty="0" err="1" smtClean="0"/>
              <a:t>velicibus</a:t>
            </a:r>
            <a:r>
              <a:rPr lang="en-AU" dirty="0" smtClean="0"/>
              <a:t> el et </a:t>
            </a:r>
            <a:r>
              <a:rPr lang="en-AU" dirty="0" err="1" smtClean="0"/>
              <a:t>magnatet</a:t>
            </a:r>
            <a:r>
              <a:rPr lang="en-AU" dirty="0" smtClean="0"/>
              <a:t> am, </a:t>
            </a:r>
            <a:r>
              <a:rPr lang="en-AU" dirty="0" err="1" smtClean="0"/>
              <a:t>laborru</a:t>
            </a:r>
            <a:r>
              <a:rPr lang="en-AU" dirty="0" smtClean="0"/>
              <a:t> </a:t>
            </a:r>
            <a:r>
              <a:rPr lang="en-AU" dirty="0" err="1" smtClean="0"/>
              <a:t>mendips</a:t>
            </a:r>
            <a:r>
              <a:rPr lang="en-AU" dirty="0" smtClean="0"/>
              <a:t> </a:t>
            </a:r>
            <a:r>
              <a:rPr lang="en-AU" dirty="0" err="1" smtClean="0"/>
              <a:t>apieni</a:t>
            </a:r>
            <a:r>
              <a:rPr lang="en-AU" dirty="0" smtClean="0"/>
              <a:t> </a:t>
            </a:r>
            <a:r>
              <a:rPr lang="en-AU" dirty="0" err="1" smtClean="0"/>
              <a:t>omnimporibus</a:t>
            </a:r>
            <a:r>
              <a:rPr lang="en-AU" dirty="0" smtClean="0"/>
              <a:t> et </a:t>
            </a:r>
            <a:r>
              <a:rPr lang="en-AU" dirty="0" err="1" smtClean="0"/>
              <a:t>perepellut</a:t>
            </a:r>
            <a:r>
              <a:rPr lang="en-AU" dirty="0" smtClean="0"/>
              <a:t> </a:t>
            </a:r>
            <a:r>
              <a:rPr lang="en-AU" dirty="0" err="1" smtClean="0"/>
              <a:t>adis</a:t>
            </a:r>
            <a:r>
              <a:rPr lang="en-AU" dirty="0" smtClean="0"/>
              <a:t> </a:t>
            </a:r>
            <a:r>
              <a:rPr lang="en-AU" dirty="0" err="1" smtClean="0"/>
              <a:t>sequi</a:t>
            </a:r>
            <a:r>
              <a:rPr lang="en-AU" dirty="0" smtClean="0"/>
              <a:t> </a:t>
            </a:r>
            <a:r>
              <a:rPr lang="en-AU" dirty="0" err="1" smtClean="0"/>
              <a:t>cus</a:t>
            </a:r>
            <a:r>
              <a:rPr lang="en-AU" dirty="0" smtClean="0"/>
              <a:t> et </a:t>
            </a:r>
            <a:r>
              <a:rPr lang="en-AU" dirty="0" err="1" smtClean="0"/>
              <a:t>aliquid</a:t>
            </a:r>
            <a:r>
              <a:rPr lang="en-AU" dirty="0" smtClean="0"/>
              <a:t> </a:t>
            </a:r>
            <a:r>
              <a:rPr lang="en-AU" dirty="0" err="1" smtClean="0"/>
              <a:t>molorere</a:t>
            </a:r>
            <a:r>
              <a:rPr lang="en-AU" dirty="0" smtClean="0"/>
              <a:t>, </a:t>
            </a:r>
            <a:r>
              <a:rPr lang="en-AU" dirty="0" err="1" smtClean="0"/>
              <a:t>cullaut</a:t>
            </a:r>
            <a:r>
              <a:rPr lang="en-AU" dirty="0" smtClean="0"/>
              <a:t> </a:t>
            </a:r>
            <a:r>
              <a:rPr lang="en-AU" dirty="0" err="1" smtClean="0"/>
              <a:t>adion</a:t>
            </a:r>
            <a:r>
              <a:rPr lang="en-AU" dirty="0" smtClean="0"/>
              <a:t> </a:t>
            </a:r>
            <a:r>
              <a:rPr lang="en-AU" dirty="0" err="1" smtClean="0"/>
              <a:t>est</a:t>
            </a:r>
            <a:r>
              <a:rPr lang="en-AU" dirty="0" smtClean="0"/>
              <a:t> </a:t>
            </a:r>
            <a:r>
              <a:rPr lang="en-AU" dirty="0" err="1" smtClean="0"/>
              <a:t>magnimp</a:t>
            </a:r>
            <a:r>
              <a:rPr lang="en-AU" dirty="0" smtClean="0"/>
              <a:t> </a:t>
            </a:r>
            <a:r>
              <a:rPr lang="en-AU" dirty="0" err="1" smtClean="0"/>
              <a:t>oremporibus</a:t>
            </a:r>
            <a:r>
              <a:rPr lang="en-AU" dirty="0" smtClean="0"/>
              <a:t>, </a:t>
            </a:r>
            <a:r>
              <a:rPr lang="en-AU" dirty="0" err="1" smtClean="0"/>
              <a:t>conem</a:t>
            </a:r>
            <a:r>
              <a:rPr lang="en-AU" dirty="0" smtClean="0"/>
              <a:t> </a:t>
            </a:r>
            <a:r>
              <a:rPr lang="en-AU" dirty="0" err="1" smtClean="0"/>
              <a:t>etur</a:t>
            </a:r>
            <a:r>
              <a:rPr lang="en-AU" dirty="0" smtClean="0"/>
              <a:t> </a:t>
            </a:r>
            <a:r>
              <a:rPr lang="en-AU" dirty="0" err="1" smtClean="0"/>
              <a:t>Adit</a:t>
            </a:r>
            <a:r>
              <a:rPr lang="en-AU" dirty="0" smtClean="0"/>
              <a:t> </a:t>
            </a:r>
            <a:r>
              <a:rPr lang="en-AU" dirty="0" err="1" smtClean="0"/>
              <a:t>eatas</a:t>
            </a:r>
            <a:r>
              <a:rPr lang="en-AU" dirty="0" smtClean="0"/>
              <a:t> re </a:t>
            </a:r>
            <a:r>
              <a:rPr lang="en-AU" dirty="0" err="1" smtClean="0"/>
              <a:t>nectoruntevelictatem</a:t>
            </a:r>
            <a:r>
              <a:rPr lang="en-AU" dirty="0" smtClean="0"/>
              <a:t> </a:t>
            </a:r>
            <a:r>
              <a:rPr lang="en-AU" dirty="0" err="1" smtClean="0"/>
              <a:t>quaeperum</a:t>
            </a:r>
            <a:endParaRPr lang="en-AU" dirty="0" smtClean="0"/>
          </a:p>
        </p:txBody>
      </p:sp>
      <p:sp>
        <p:nvSpPr>
          <p:cNvPr id="7" name="Title 6"/>
          <p:cNvSpPr>
            <a:spLocks noGrp="1"/>
          </p:cNvSpPr>
          <p:nvPr>
            <p:ph type="title" hasCustomPrompt="1"/>
          </p:nvPr>
        </p:nvSpPr>
        <p:spPr>
          <a:xfrm>
            <a:off x="677866" y="1245262"/>
            <a:ext cx="4370400" cy="1177781"/>
          </a:xfrm>
          <a:prstGeom prst="rect">
            <a:avLst/>
          </a:prstGeom>
        </p:spPr>
        <p:txBody>
          <a:bodyPr vert="horz"/>
          <a:lstStyle>
            <a:lvl1pPr algn="l">
              <a:defRPr sz="3600" b="1" i="0">
                <a:solidFill>
                  <a:srgbClr val="009AC7"/>
                </a:solidFill>
                <a:latin typeface="Verdana"/>
                <a:cs typeface="Verdana"/>
              </a:defRPr>
            </a:lvl1pPr>
          </a:lstStyle>
          <a:p>
            <a:r>
              <a:rPr lang="en-AU" sz="3600" dirty="0" smtClean="0"/>
              <a:t>Headline </a:t>
            </a:r>
            <a:br>
              <a:rPr lang="en-AU" sz="3600" dirty="0" smtClean="0"/>
            </a:br>
            <a:r>
              <a:rPr lang="en-AU" sz="3600" dirty="0" smtClean="0"/>
              <a:t>(Verdana Bold)</a:t>
            </a:r>
            <a:endParaRPr lang="en-US" sz="3600" dirty="0"/>
          </a:p>
        </p:txBody>
      </p:sp>
      <p:sp>
        <p:nvSpPr>
          <p:cNvPr id="9" name="Picture Placeholder 8"/>
          <p:cNvSpPr>
            <a:spLocks noGrp="1"/>
          </p:cNvSpPr>
          <p:nvPr>
            <p:ph type="pic" sz="quarter" idx="11"/>
          </p:nvPr>
        </p:nvSpPr>
        <p:spPr>
          <a:xfrm>
            <a:off x="5684463" y="1245262"/>
            <a:ext cx="3096000" cy="2664237"/>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5" name="Picture Placeholder 8"/>
          <p:cNvSpPr>
            <a:spLocks noGrp="1"/>
          </p:cNvSpPr>
          <p:nvPr>
            <p:ph type="pic" sz="quarter" idx="12"/>
          </p:nvPr>
        </p:nvSpPr>
        <p:spPr>
          <a:xfrm>
            <a:off x="5684463" y="4192788"/>
            <a:ext cx="1439998" cy="1266626"/>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6" name="Picture Placeholder 8"/>
          <p:cNvSpPr>
            <a:spLocks noGrp="1"/>
          </p:cNvSpPr>
          <p:nvPr>
            <p:ph type="pic" sz="quarter" idx="13"/>
          </p:nvPr>
        </p:nvSpPr>
        <p:spPr>
          <a:xfrm>
            <a:off x="7340465" y="4192788"/>
            <a:ext cx="1439998" cy="1266626"/>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4" name="Slide Number Placeholder 3"/>
          <p:cNvSpPr>
            <a:spLocks noGrp="1"/>
          </p:cNvSpPr>
          <p:nvPr>
            <p:ph type="sldNum" sz="quarter" idx="14"/>
          </p:nvPr>
        </p:nvSpPr>
        <p:spPr/>
        <p:txBody>
          <a:bodyPr/>
          <a:lstStyle/>
          <a:p>
            <a:fld id="{218B9C4F-B695-C54C-924B-61748EE6A7C5}" type="slidenum">
              <a:rPr lang="en-US" smtClean="0"/>
              <a:pPr/>
              <a:t>‹#›</a:t>
            </a:fld>
            <a:endParaRPr lang="en-US" dirty="0"/>
          </a:p>
        </p:txBody>
      </p:sp>
    </p:spTree>
    <p:extLst>
      <p:ext uri="{BB962C8B-B14F-4D97-AF65-F5344CB8AC3E}">
        <p14:creationId xmlns:p14="http://schemas.microsoft.com/office/powerpoint/2010/main" val="257401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A Multiple pictures">
    <p:spTree>
      <p:nvGrpSpPr>
        <p:cNvPr id="1" name=""/>
        <p:cNvGrpSpPr/>
        <p:nvPr/>
      </p:nvGrpSpPr>
      <p:grpSpPr>
        <a:xfrm>
          <a:off x="0" y="0"/>
          <a:ext cx="0" cy="0"/>
          <a:chOff x="0" y="0"/>
          <a:chExt cx="0" cy="0"/>
        </a:xfrm>
      </p:grpSpPr>
      <p:sp>
        <p:nvSpPr>
          <p:cNvPr id="8" name="Picture Placeholder 8"/>
          <p:cNvSpPr>
            <a:spLocks noGrp="1"/>
          </p:cNvSpPr>
          <p:nvPr>
            <p:ph type="pic" sz="quarter" idx="14"/>
          </p:nvPr>
        </p:nvSpPr>
        <p:spPr>
          <a:xfrm>
            <a:off x="671512" y="1245262"/>
            <a:ext cx="4379913" cy="2664237"/>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10" name="Picture Placeholder 8"/>
          <p:cNvSpPr>
            <a:spLocks noGrp="1"/>
          </p:cNvSpPr>
          <p:nvPr>
            <p:ph type="pic" sz="quarter" idx="15"/>
          </p:nvPr>
        </p:nvSpPr>
        <p:spPr>
          <a:xfrm>
            <a:off x="671511" y="4192788"/>
            <a:ext cx="2052000" cy="1266626"/>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13" name="Picture Placeholder 8"/>
          <p:cNvSpPr>
            <a:spLocks noGrp="1"/>
          </p:cNvSpPr>
          <p:nvPr>
            <p:ph type="pic" sz="quarter" idx="16"/>
          </p:nvPr>
        </p:nvSpPr>
        <p:spPr>
          <a:xfrm>
            <a:off x="2999425" y="4192788"/>
            <a:ext cx="2052000" cy="1266626"/>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11" name="Picture Placeholder 8"/>
          <p:cNvSpPr>
            <a:spLocks noGrp="1"/>
          </p:cNvSpPr>
          <p:nvPr>
            <p:ph type="pic" sz="quarter" idx="11"/>
          </p:nvPr>
        </p:nvSpPr>
        <p:spPr>
          <a:xfrm>
            <a:off x="5684463" y="1245262"/>
            <a:ext cx="3096000" cy="5612738"/>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3" name="Slide Number Placeholder 2"/>
          <p:cNvSpPr>
            <a:spLocks noGrp="1"/>
          </p:cNvSpPr>
          <p:nvPr>
            <p:ph type="sldNum" sz="quarter" idx="17"/>
          </p:nvPr>
        </p:nvSpPr>
        <p:spPr/>
        <p:txBody>
          <a:bodyPr/>
          <a:lstStyle/>
          <a:p>
            <a:fld id="{218B9C4F-B695-C54C-924B-61748EE6A7C5}" type="slidenum">
              <a:rPr lang="en-US" smtClean="0"/>
              <a:pPr/>
              <a:t>‹#›</a:t>
            </a:fld>
            <a:endParaRPr lang="en-US" dirty="0"/>
          </a:p>
        </p:txBody>
      </p:sp>
    </p:spTree>
    <p:extLst>
      <p:ext uri="{BB962C8B-B14F-4D97-AF65-F5344CB8AC3E}">
        <p14:creationId xmlns:p14="http://schemas.microsoft.com/office/powerpoint/2010/main" val="3524803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B Multiple pictures">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5684463" y="1245262"/>
            <a:ext cx="3096000" cy="2664237"/>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5" name="Picture Placeholder 8"/>
          <p:cNvSpPr>
            <a:spLocks noGrp="1"/>
          </p:cNvSpPr>
          <p:nvPr>
            <p:ph type="pic" sz="quarter" idx="12"/>
          </p:nvPr>
        </p:nvSpPr>
        <p:spPr>
          <a:xfrm>
            <a:off x="5684463" y="4192788"/>
            <a:ext cx="1439998" cy="1266626"/>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6" name="Picture Placeholder 8"/>
          <p:cNvSpPr>
            <a:spLocks noGrp="1"/>
          </p:cNvSpPr>
          <p:nvPr>
            <p:ph type="pic" sz="quarter" idx="13"/>
          </p:nvPr>
        </p:nvSpPr>
        <p:spPr>
          <a:xfrm>
            <a:off x="7340465" y="4192788"/>
            <a:ext cx="1439998" cy="1266626"/>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8" name="Picture Placeholder 8"/>
          <p:cNvSpPr>
            <a:spLocks noGrp="1"/>
          </p:cNvSpPr>
          <p:nvPr>
            <p:ph type="pic" sz="quarter" idx="14"/>
          </p:nvPr>
        </p:nvSpPr>
        <p:spPr>
          <a:xfrm>
            <a:off x="671512" y="1245262"/>
            <a:ext cx="4379913" cy="2664237"/>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10" name="Picture Placeholder 8"/>
          <p:cNvSpPr>
            <a:spLocks noGrp="1"/>
          </p:cNvSpPr>
          <p:nvPr>
            <p:ph type="pic" sz="quarter" idx="15"/>
          </p:nvPr>
        </p:nvSpPr>
        <p:spPr>
          <a:xfrm>
            <a:off x="671511" y="4192788"/>
            <a:ext cx="2052000" cy="1266626"/>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13" name="Picture Placeholder 8"/>
          <p:cNvSpPr>
            <a:spLocks noGrp="1"/>
          </p:cNvSpPr>
          <p:nvPr>
            <p:ph type="pic" sz="quarter" idx="16"/>
          </p:nvPr>
        </p:nvSpPr>
        <p:spPr>
          <a:xfrm>
            <a:off x="2999425" y="4192788"/>
            <a:ext cx="2052000" cy="1266626"/>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3" name="Slide Number Placeholder 2"/>
          <p:cNvSpPr>
            <a:spLocks noGrp="1"/>
          </p:cNvSpPr>
          <p:nvPr>
            <p:ph type="sldNum" sz="quarter" idx="17"/>
          </p:nvPr>
        </p:nvSpPr>
        <p:spPr/>
        <p:txBody>
          <a:bodyPr/>
          <a:lstStyle/>
          <a:p>
            <a:fld id="{218B9C4F-B695-C54C-924B-61748EE6A7C5}" type="slidenum">
              <a:rPr lang="en-US" smtClean="0"/>
              <a:pPr/>
              <a:t>‹#›</a:t>
            </a:fld>
            <a:endParaRPr lang="en-US" dirty="0"/>
          </a:p>
        </p:txBody>
      </p:sp>
    </p:spTree>
    <p:extLst>
      <p:ext uri="{BB962C8B-B14F-4D97-AF65-F5344CB8AC3E}">
        <p14:creationId xmlns:p14="http://schemas.microsoft.com/office/powerpoint/2010/main" val="2253353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A Full picture">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18B9C4F-B695-C54C-924B-61748EE6A7C5}" type="slidenum">
              <a:rPr lang="en-US" smtClean="0"/>
              <a:pPr/>
              <a:t>‹#›</a:t>
            </a:fld>
            <a:endParaRPr lang="en-US" dirty="0"/>
          </a:p>
        </p:txBody>
      </p:sp>
      <p:sp>
        <p:nvSpPr>
          <p:cNvPr id="9" name="Picture Placeholder 8"/>
          <p:cNvSpPr>
            <a:spLocks noGrp="1"/>
          </p:cNvSpPr>
          <p:nvPr>
            <p:ph type="pic" sz="quarter" idx="11"/>
          </p:nvPr>
        </p:nvSpPr>
        <p:spPr>
          <a:xfrm>
            <a:off x="660400" y="1245262"/>
            <a:ext cx="8120063" cy="5612738"/>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Tree>
    <p:extLst>
      <p:ext uri="{BB962C8B-B14F-4D97-AF65-F5344CB8AC3E}">
        <p14:creationId xmlns:p14="http://schemas.microsoft.com/office/powerpoint/2010/main" val="565058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B Full picture">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660400" y="1245262"/>
            <a:ext cx="8120063" cy="4215738"/>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3" name="Slide Number Placeholder 2"/>
          <p:cNvSpPr>
            <a:spLocks noGrp="1"/>
          </p:cNvSpPr>
          <p:nvPr>
            <p:ph type="sldNum" sz="quarter" idx="12"/>
          </p:nvPr>
        </p:nvSpPr>
        <p:spPr/>
        <p:txBody>
          <a:bodyPr/>
          <a:lstStyle/>
          <a:p>
            <a:fld id="{218B9C4F-B695-C54C-924B-61748EE6A7C5}" type="slidenum">
              <a:rPr lang="en-US" smtClean="0"/>
              <a:pPr/>
              <a:t>‹#›</a:t>
            </a:fld>
            <a:endParaRPr lang="en-US" dirty="0"/>
          </a:p>
        </p:txBody>
      </p:sp>
    </p:spTree>
    <p:extLst>
      <p:ext uri="{BB962C8B-B14F-4D97-AF65-F5344CB8AC3E}">
        <p14:creationId xmlns:p14="http://schemas.microsoft.com/office/powerpoint/2010/main" val="2594589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603563" y="357188"/>
            <a:ext cx="4176900" cy="612000"/>
          </a:xfrm>
          <a:prstGeom prst="rect">
            <a:avLst/>
          </a:prstGeom>
        </p:spPr>
      </p:pic>
      <p:sp>
        <p:nvSpPr>
          <p:cNvPr id="11" name="TextBox 10"/>
          <p:cNvSpPr txBox="1"/>
          <p:nvPr userDrawn="1"/>
        </p:nvSpPr>
        <p:spPr>
          <a:xfrm>
            <a:off x="9919969" y="1758348"/>
            <a:ext cx="914400" cy="914400"/>
          </a:xfrm>
          <a:prstGeom prst="rect">
            <a:avLst/>
          </a:prstGeom>
        </p:spPr>
        <p:txBody>
          <a:bodyPr wrap="none" rtlCol="0" anchor="t">
            <a:normAutofit/>
          </a:bodyPr>
          <a:lstStyle/>
          <a:p>
            <a:endParaRPr lang="en-US" dirty="0" err="1" smtClean="0"/>
          </a:p>
        </p:txBody>
      </p:sp>
      <p:sp>
        <p:nvSpPr>
          <p:cNvPr id="2" name="Slide Number Placeholder 1"/>
          <p:cNvSpPr>
            <a:spLocks noGrp="1"/>
          </p:cNvSpPr>
          <p:nvPr>
            <p:ph type="sldNum" sz="quarter" idx="4"/>
          </p:nvPr>
        </p:nvSpPr>
        <p:spPr>
          <a:xfrm>
            <a:off x="660400" y="6383338"/>
            <a:ext cx="642730" cy="474662"/>
          </a:xfrm>
          <a:prstGeom prst="rect">
            <a:avLst/>
          </a:prstGeom>
        </p:spPr>
        <p:txBody>
          <a:bodyPr vert="horz" lIns="91440" tIns="45720" rIns="91440" bIns="45720" rtlCol="0" anchor="t"/>
          <a:lstStyle>
            <a:lvl1pPr algn="l">
              <a:defRPr sz="1000" b="0" i="0">
                <a:solidFill>
                  <a:srgbClr val="009AC7"/>
                </a:solidFill>
                <a:latin typeface="Verdana"/>
                <a:cs typeface="Verdana"/>
              </a:defRPr>
            </a:lvl1pPr>
          </a:lstStyle>
          <a:p>
            <a:fld id="{218B9C4F-B695-C54C-924B-61748EE6A7C5}" type="slidenum">
              <a:rPr lang="en-US" smtClean="0"/>
              <a:pPr/>
              <a:t>‹#›</a:t>
            </a:fld>
            <a:endParaRPr lang="en-US" dirty="0"/>
          </a:p>
        </p:txBody>
      </p:sp>
      <p:sp>
        <p:nvSpPr>
          <p:cNvPr id="3" name="Date Placeholder 2"/>
          <p:cNvSpPr>
            <a:spLocks noGrp="1"/>
          </p:cNvSpPr>
          <p:nvPr>
            <p:ph type="dt" sz="half" idx="2"/>
          </p:nvPr>
        </p:nvSpPr>
        <p:spPr>
          <a:xfrm>
            <a:off x="6727825" y="638333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DC56B5-A700-544C-8720-C289028A981D}" type="datetime2">
              <a:rPr lang="en-NZ" smtClean="0"/>
              <a:pPr/>
              <a:t>Monday, 16 October 2017</a:t>
            </a:fld>
            <a:endParaRPr lang="en-US" dirty="0"/>
          </a:p>
        </p:txBody>
      </p:sp>
    </p:spTree>
    <p:extLst>
      <p:ext uri="{BB962C8B-B14F-4D97-AF65-F5344CB8AC3E}">
        <p14:creationId xmlns:p14="http://schemas.microsoft.com/office/powerpoint/2010/main" val="240400390"/>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6" r:id="rId5"/>
    <p:sldLayoutId id="2147483657" r:id="rId6"/>
    <p:sldLayoutId id="2147483655" r:id="rId7"/>
    <p:sldLayoutId id="2147483658" r:id="rId8"/>
    <p:sldLayoutId id="2147483659" r:id="rId9"/>
    <p:sldLayoutId id="2147483660" r:id="rId10"/>
    <p:sldLayoutId id="2147483662" r:id="rId11"/>
    <p:sldLayoutId id="2147483663" r:id="rId12"/>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utter@auckland.ac.nz"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628" y="1302113"/>
            <a:ext cx="8182697" cy="1223373"/>
          </a:xfrm>
        </p:spPr>
        <p:txBody>
          <a:bodyPr>
            <a:noAutofit/>
          </a:bodyPr>
          <a:lstStyle/>
          <a:p>
            <a:pPr algn="ctr"/>
            <a:r>
              <a:rPr lang="en-US" dirty="0"/>
              <a:t>Food, </a:t>
            </a:r>
            <a:r>
              <a:rPr lang="en-US" dirty="0" smtClean="0"/>
              <a:t>family </a:t>
            </a:r>
            <a:r>
              <a:rPr lang="en-US" dirty="0"/>
              <a:t>and the wellbeing of young </a:t>
            </a:r>
            <a:r>
              <a:rPr lang="en-US" dirty="0" smtClean="0"/>
              <a:t>people </a:t>
            </a:r>
            <a:br>
              <a:rPr lang="en-US" dirty="0" smtClean="0"/>
            </a:br>
            <a:r>
              <a:rPr lang="en-US" dirty="0"/>
              <a:t/>
            </a:r>
            <a:br>
              <a:rPr lang="en-US" dirty="0"/>
            </a:br>
            <a:endParaRPr lang="en-NZ" dirty="0"/>
          </a:p>
        </p:txBody>
      </p:sp>
      <p:sp>
        <p:nvSpPr>
          <p:cNvPr id="4" name="Text Placeholder 3"/>
          <p:cNvSpPr>
            <a:spLocks noGrp="1"/>
          </p:cNvSpPr>
          <p:nvPr>
            <p:ph type="body" sz="quarter" idx="10"/>
          </p:nvPr>
        </p:nvSpPr>
        <p:spPr>
          <a:xfrm>
            <a:off x="682626" y="3582590"/>
            <a:ext cx="8027987" cy="1056603"/>
          </a:xfrm>
        </p:spPr>
        <p:txBody>
          <a:bodyPr/>
          <a:lstStyle/>
          <a:p>
            <a:r>
              <a:rPr lang="en-NZ" dirty="0" smtClean="0"/>
              <a:t>Jennifer Utter, PhD, MPH</a:t>
            </a:r>
          </a:p>
          <a:p>
            <a:r>
              <a:rPr lang="en-NZ" dirty="0" smtClean="0"/>
              <a:t>School of Population Health</a:t>
            </a:r>
          </a:p>
          <a:p>
            <a:r>
              <a:rPr lang="en-NZ" dirty="0" smtClean="0">
                <a:hlinkClick r:id="rId2"/>
              </a:rPr>
              <a:t>j.utter@auckland.ac.nz</a:t>
            </a:r>
            <a:r>
              <a:rPr lang="en-NZ" dirty="0" smtClean="0"/>
              <a:t> </a:t>
            </a:r>
            <a:endParaRPr lang="en-NZ" dirty="0"/>
          </a:p>
        </p:txBody>
      </p:sp>
    </p:spTree>
    <p:extLst>
      <p:ext uri="{BB962C8B-B14F-4D97-AF65-F5344CB8AC3E}">
        <p14:creationId xmlns:p14="http://schemas.microsoft.com/office/powerpoint/2010/main" val="36416389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218B9C4F-B695-C54C-924B-61748EE6A7C5}" type="slidenum">
              <a:rPr lang="en-US" smtClean="0"/>
              <a:pPr/>
              <a:t>10</a:t>
            </a:fld>
            <a:endParaRPr lang="en-US" dirty="0"/>
          </a:p>
        </p:txBody>
      </p:sp>
      <p:sp>
        <p:nvSpPr>
          <p:cNvPr id="5" name="Title 4"/>
          <p:cNvSpPr txBox="1">
            <a:spLocks/>
          </p:cNvSpPr>
          <p:nvPr/>
        </p:nvSpPr>
        <p:spPr>
          <a:xfrm>
            <a:off x="677865" y="1245262"/>
            <a:ext cx="7666035" cy="1177781"/>
          </a:xfrm>
          <a:prstGeom prst="rect">
            <a:avLst/>
          </a:prstGeom>
        </p:spPr>
        <p:txBody>
          <a:bodyPr vert="horz"/>
          <a:lstStyle>
            <a:lvl1pPr algn="l" defTabSz="457200" rtl="0" eaLnBrk="1" latinLnBrk="0" hangingPunct="1">
              <a:spcBef>
                <a:spcPct val="0"/>
              </a:spcBef>
              <a:buNone/>
              <a:defRPr sz="4400" b="1" i="0" kern="1200">
                <a:solidFill>
                  <a:srgbClr val="009AC7"/>
                </a:solidFill>
                <a:latin typeface="Verdana"/>
                <a:ea typeface="+mj-ea"/>
                <a:cs typeface="Verdana"/>
              </a:defRPr>
            </a:lvl1pPr>
          </a:lstStyle>
          <a:p>
            <a:r>
              <a:rPr lang="en-US" sz="2800" dirty="0" smtClean="0"/>
              <a:t>Family meals and eating behaviors of adolescents</a:t>
            </a:r>
            <a:endParaRPr lang="en-US" sz="2800" dirty="0"/>
          </a:p>
        </p:txBody>
      </p:sp>
      <p:graphicFrame>
        <p:nvGraphicFramePr>
          <p:cNvPr id="6" name="Chart 5"/>
          <p:cNvGraphicFramePr>
            <a:graphicFrameLocks/>
          </p:cNvGraphicFramePr>
          <p:nvPr>
            <p:extLst/>
          </p:nvPr>
        </p:nvGraphicFramePr>
        <p:xfrm>
          <a:off x="660400" y="1984663"/>
          <a:ext cx="7146489" cy="386541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a:graphicFrameLocks/>
          </p:cNvGraphicFramePr>
          <p:nvPr>
            <p:extLst>
              <p:ext uri="{D42A27DB-BD31-4B8C-83A1-F6EECF244321}">
                <p14:modId xmlns:p14="http://schemas.microsoft.com/office/powerpoint/2010/main" val="1836896230"/>
              </p:ext>
            </p:extLst>
          </p:nvPr>
        </p:nvGraphicFramePr>
        <p:xfrm>
          <a:off x="770921" y="1834152"/>
          <a:ext cx="7479922" cy="448795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3880023" y="6589483"/>
            <a:ext cx="5263978" cy="276999"/>
          </a:xfrm>
          <a:prstGeom prst="rect">
            <a:avLst/>
          </a:prstGeom>
        </p:spPr>
        <p:txBody>
          <a:bodyPr vert="horz" wrap="square" rtlCol="0">
            <a:spAutoFit/>
          </a:bodyPr>
          <a:lstStyle/>
          <a:p>
            <a:pPr algn="r"/>
            <a:r>
              <a:rPr lang="en-NZ" sz="1200" dirty="0" smtClean="0">
                <a:latin typeface="Verdana" panose="020B0604030504040204" pitchFamily="34" charset="0"/>
                <a:ea typeface="Verdana" panose="020B0604030504040204" pitchFamily="34" charset="0"/>
                <a:cs typeface="Verdana" panose="020B0604030504040204" pitchFamily="34" charset="0"/>
              </a:rPr>
              <a:t>J </a:t>
            </a:r>
            <a:r>
              <a:rPr lang="en-NZ" sz="1200" dirty="0" err="1" smtClean="0">
                <a:latin typeface="Verdana" panose="020B0604030504040204" pitchFamily="34" charset="0"/>
                <a:ea typeface="Verdana" panose="020B0604030504040204" pitchFamily="34" charset="0"/>
                <a:cs typeface="Verdana" panose="020B0604030504040204" pitchFamily="34" charset="0"/>
              </a:rPr>
              <a:t>Nutr</a:t>
            </a:r>
            <a:r>
              <a:rPr lang="en-NZ" sz="1200" dirty="0" smtClean="0">
                <a:latin typeface="Verdana" panose="020B0604030504040204" pitchFamily="34" charset="0"/>
                <a:ea typeface="Verdana" panose="020B0604030504040204" pitchFamily="34" charset="0"/>
                <a:cs typeface="Verdana" panose="020B0604030504040204" pitchFamily="34" charset="0"/>
              </a:rPr>
              <a:t> </a:t>
            </a:r>
            <a:r>
              <a:rPr lang="en-NZ" sz="1200" dirty="0" err="1" smtClean="0">
                <a:latin typeface="Verdana" panose="020B0604030504040204" pitchFamily="34" charset="0"/>
                <a:ea typeface="Verdana" panose="020B0604030504040204" pitchFamily="34" charset="0"/>
                <a:cs typeface="Verdana" panose="020B0604030504040204" pitchFamily="34" charset="0"/>
              </a:rPr>
              <a:t>Educ</a:t>
            </a:r>
            <a:r>
              <a:rPr lang="en-NZ" sz="1200" dirty="0" smtClean="0">
                <a:latin typeface="Verdana" panose="020B0604030504040204" pitchFamily="34" charset="0"/>
                <a:ea typeface="Verdana" panose="020B0604030504040204" pitchFamily="34" charset="0"/>
                <a:cs typeface="Verdana" panose="020B0604030504040204" pitchFamily="34" charset="0"/>
              </a:rPr>
              <a:t> </a:t>
            </a:r>
            <a:r>
              <a:rPr lang="en-NZ" sz="1200" dirty="0" err="1" smtClean="0">
                <a:latin typeface="Verdana" panose="020B0604030504040204" pitchFamily="34" charset="0"/>
                <a:ea typeface="Verdana" panose="020B0604030504040204" pitchFamily="34" charset="0"/>
                <a:cs typeface="Verdana" panose="020B0604030504040204" pitchFamily="34" charset="0"/>
              </a:rPr>
              <a:t>Behav</a:t>
            </a:r>
            <a:r>
              <a:rPr lang="en-NZ" sz="1200" dirty="0" smtClean="0">
                <a:latin typeface="Verdana" panose="020B0604030504040204" pitchFamily="34" charset="0"/>
                <a:ea typeface="Verdana" panose="020B0604030504040204" pitchFamily="34" charset="0"/>
                <a:cs typeface="Verdana" panose="020B0604030504040204" pitchFamily="34" charset="0"/>
              </a:rPr>
              <a:t> 2013 45:3-11</a:t>
            </a:r>
          </a:p>
        </p:txBody>
      </p:sp>
    </p:spTree>
    <p:extLst>
      <p:ext uri="{BB962C8B-B14F-4D97-AF65-F5344CB8AC3E}">
        <p14:creationId xmlns:p14="http://schemas.microsoft.com/office/powerpoint/2010/main" val="9924111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NZ" sz="2800" dirty="0" smtClean="0"/>
              <a:t>Family meals and emotional wellbeing of adolescents</a:t>
            </a:r>
            <a:endParaRPr lang="en-NZ" sz="2800" dirty="0"/>
          </a:p>
        </p:txBody>
      </p:sp>
      <p:sp>
        <p:nvSpPr>
          <p:cNvPr id="4" name="Slide Number Placeholder 3"/>
          <p:cNvSpPr>
            <a:spLocks noGrp="1"/>
          </p:cNvSpPr>
          <p:nvPr>
            <p:ph type="sldNum" sz="quarter" idx="11"/>
          </p:nvPr>
        </p:nvSpPr>
        <p:spPr/>
        <p:txBody>
          <a:bodyPr/>
          <a:lstStyle/>
          <a:p>
            <a:fld id="{218B9C4F-B695-C54C-924B-61748EE6A7C5}" type="slidenum">
              <a:rPr lang="en-US" smtClean="0"/>
              <a:pPr/>
              <a:t>11</a:t>
            </a:fld>
            <a:endParaRPr lang="en-US" dirty="0"/>
          </a:p>
        </p:txBody>
      </p:sp>
      <p:sp>
        <p:nvSpPr>
          <p:cNvPr id="5" name="TextBox 4"/>
          <p:cNvSpPr txBox="1"/>
          <p:nvPr/>
        </p:nvSpPr>
        <p:spPr>
          <a:xfrm>
            <a:off x="3880023" y="6589483"/>
            <a:ext cx="5263978" cy="276999"/>
          </a:xfrm>
          <a:prstGeom prst="rect">
            <a:avLst/>
          </a:prstGeom>
        </p:spPr>
        <p:txBody>
          <a:bodyPr vert="horz" wrap="square" rtlCol="0">
            <a:spAutoFit/>
          </a:bodyPr>
          <a:lstStyle/>
          <a:p>
            <a:pPr algn="r"/>
            <a:r>
              <a:rPr lang="en-NZ" sz="1200" dirty="0" smtClean="0">
                <a:latin typeface="Verdana" panose="020B0604030504040204" pitchFamily="34" charset="0"/>
                <a:ea typeface="Verdana" panose="020B0604030504040204" pitchFamily="34" charset="0"/>
                <a:cs typeface="Verdana" panose="020B0604030504040204" pitchFamily="34" charset="0"/>
              </a:rPr>
              <a:t>J </a:t>
            </a:r>
            <a:r>
              <a:rPr lang="en-NZ" sz="1200" dirty="0" err="1" smtClean="0">
                <a:latin typeface="Verdana" panose="020B0604030504040204" pitchFamily="34" charset="0"/>
                <a:ea typeface="Verdana" panose="020B0604030504040204" pitchFamily="34" charset="0"/>
                <a:cs typeface="Verdana" panose="020B0604030504040204" pitchFamily="34" charset="0"/>
              </a:rPr>
              <a:t>Nutr</a:t>
            </a:r>
            <a:r>
              <a:rPr lang="en-NZ" sz="1200" dirty="0" smtClean="0">
                <a:latin typeface="Verdana" panose="020B0604030504040204" pitchFamily="34" charset="0"/>
                <a:ea typeface="Verdana" panose="020B0604030504040204" pitchFamily="34" charset="0"/>
                <a:cs typeface="Verdana" panose="020B0604030504040204" pitchFamily="34" charset="0"/>
              </a:rPr>
              <a:t> </a:t>
            </a:r>
            <a:r>
              <a:rPr lang="en-NZ" sz="1200" dirty="0" err="1" smtClean="0">
                <a:latin typeface="Verdana" panose="020B0604030504040204" pitchFamily="34" charset="0"/>
                <a:ea typeface="Verdana" panose="020B0604030504040204" pitchFamily="34" charset="0"/>
                <a:cs typeface="Verdana" panose="020B0604030504040204" pitchFamily="34" charset="0"/>
              </a:rPr>
              <a:t>Educ</a:t>
            </a:r>
            <a:r>
              <a:rPr lang="en-NZ" sz="1200" dirty="0" smtClean="0">
                <a:latin typeface="Verdana" panose="020B0604030504040204" pitchFamily="34" charset="0"/>
                <a:ea typeface="Verdana" panose="020B0604030504040204" pitchFamily="34" charset="0"/>
                <a:cs typeface="Verdana" panose="020B0604030504040204" pitchFamily="34" charset="0"/>
              </a:rPr>
              <a:t> </a:t>
            </a:r>
            <a:r>
              <a:rPr lang="en-NZ" sz="1200" dirty="0" err="1" smtClean="0">
                <a:latin typeface="Verdana" panose="020B0604030504040204" pitchFamily="34" charset="0"/>
                <a:ea typeface="Verdana" panose="020B0604030504040204" pitchFamily="34" charset="0"/>
                <a:cs typeface="Verdana" panose="020B0604030504040204" pitchFamily="34" charset="0"/>
              </a:rPr>
              <a:t>Behav</a:t>
            </a:r>
            <a:r>
              <a:rPr lang="en-NZ" sz="1200" dirty="0" smtClean="0">
                <a:latin typeface="Verdana" panose="020B0604030504040204" pitchFamily="34" charset="0"/>
                <a:ea typeface="Verdana" panose="020B0604030504040204" pitchFamily="34" charset="0"/>
                <a:cs typeface="Verdana" panose="020B0604030504040204" pitchFamily="34" charset="0"/>
              </a:rPr>
              <a:t> 2017: 67-72</a:t>
            </a:r>
          </a:p>
        </p:txBody>
      </p:sp>
      <p:pic>
        <p:nvPicPr>
          <p:cNvPr id="36" name="Picture 35"/>
          <p:cNvPicPr>
            <a:picLocks noChangeAspect="1"/>
          </p:cNvPicPr>
          <p:nvPr/>
        </p:nvPicPr>
        <p:blipFill rotWithShape="1">
          <a:blip r:embed="rId3"/>
          <a:srcRect l="14654" t="35198" r="64489" b="14490"/>
          <a:stretch/>
        </p:blipFill>
        <p:spPr>
          <a:xfrm>
            <a:off x="297889" y="2777707"/>
            <a:ext cx="4030416" cy="2916624"/>
          </a:xfrm>
          <a:prstGeom prst="rect">
            <a:avLst/>
          </a:prstGeom>
        </p:spPr>
      </p:pic>
      <p:pic>
        <p:nvPicPr>
          <p:cNvPr id="37" name="Picture 36"/>
          <p:cNvPicPr>
            <a:picLocks noChangeAspect="1"/>
          </p:cNvPicPr>
          <p:nvPr/>
        </p:nvPicPr>
        <p:blipFill rotWithShape="1">
          <a:blip r:embed="rId4"/>
          <a:srcRect l="14458" t="35318" r="64196" b="14696"/>
          <a:stretch/>
        </p:blipFill>
        <p:spPr>
          <a:xfrm>
            <a:off x="4426738" y="2778999"/>
            <a:ext cx="4124807" cy="2897748"/>
          </a:xfrm>
          <a:prstGeom prst="rect">
            <a:avLst/>
          </a:prstGeom>
        </p:spPr>
      </p:pic>
    </p:spTree>
    <p:extLst>
      <p:ext uri="{BB962C8B-B14F-4D97-AF65-F5344CB8AC3E}">
        <p14:creationId xmlns:p14="http://schemas.microsoft.com/office/powerpoint/2010/main" val="2986005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NZ" sz="2800" dirty="0" smtClean="0"/>
              <a:t>Family meals and emotional wellbeing of parents (Project EAT)</a:t>
            </a:r>
            <a:endParaRPr lang="en-NZ" sz="2800" dirty="0"/>
          </a:p>
        </p:txBody>
      </p:sp>
      <p:sp>
        <p:nvSpPr>
          <p:cNvPr id="4" name="Slide Number Placeholder 3"/>
          <p:cNvSpPr>
            <a:spLocks noGrp="1"/>
          </p:cNvSpPr>
          <p:nvPr>
            <p:ph type="sldNum" sz="quarter" idx="11"/>
          </p:nvPr>
        </p:nvSpPr>
        <p:spPr/>
        <p:txBody>
          <a:bodyPr/>
          <a:lstStyle/>
          <a:p>
            <a:fld id="{218B9C4F-B695-C54C-924B-61748EE6A7C5}" type="slidenum">
              <a:rPr lang="en-US" smtClean="0"/>
              <a:pPr/>
              <a:t>12</a:t>
            </a:fld>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148" t="8667"/>
          <a:stretch/>
        </p:blipFill>
        <p:spPr>
          <a:xfrm>
            <a:off x="341048" y="2958860"/>
            <a:ext cx="3816885" cy="275645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666" t="8667"/>
          <a:stretch/>
        </p:blipFill>
        <p:spPr>
          <a:xfrm>
            <a:off x="4459856" y="2907481"/>
            <a:ext cx="3907767" cy="2807838"/>
          </a:xfrm>
          <a:prstGeom prst="rect">
            <a:avLst/>
          </a:prstGeom>
        </p:spPr>
      </p:pic>
      <p:sp>
        <p:nvSpPr>
          <p:cNvPr id="7" name="TextBox 6"/>
          <p:cNvSpPr txBox="1"/>
          <p:nvPr/>
        </p:nvSpPr>
        <p:spPr>
          <a:xfrm rot="16200000">
            <a:off x="-726320" y="4183200"/>
            <a:ext cx="1850893" cy="307777"/>
          </a:xfrm>
          <a:prstGeom prst="rect">
            <a:avLst/>
          </a:prstGeom>
        </p:spPr>
        <p:txBody>
          <a:bodyPr vert="horz" wrap="square" rtlCol="0">
            <a:spAutoFit/>
          </a:bodyPr>
          <a:lstStyle/>
          <a:p>
            <a:pPr algn="ctr"/>
            <a:r>
              <a:rPr lang="en-NZ" sz="1400" dirty="0" smtClean="0"/>
              <a:t>Family functioning</a:t>
            </a:r>
          </a:p>
        </p:txBody>
      </p:sp>
      <p:sp>
        <p:nvSpPr>
          <p:cNvPr id="10" name="TextBox 9"/>
          <p:cNvSpPr txBox="1"/>
          <p:nvPr/>
        </p:nvSpPr>
        <p:spPr>
          <a:xfrm rot="16200000">
            <a:off x="3404455" y="4157511"/>
            <a:ext cx="1850893" cy="307777"/>
          </a:xfrm>
          <a:prstGeom prst="rect">
            <a:avLst/>
          </a:prstGeom>
        </p:spPr>
        <p:txBody>
          <a:bodyPr vert="horz" wrap="square" rtlCol="0">
            <a:spAutoFit/>
          </a:bodyPr>
          <a:lstStyle/>
          <a:p>
            <a:pPr algn="ctr"/>
            <a:r>
              <a:rPr lang="en-NZ" sz="1400" dirty="0" smtClean="0"/>
              <a:t>Depressive mood</a:t>
            </a:r>
          </a:p>
        </p:txBody>
      </p:sp>
      <p:sp>
        <p:nvSpPr>
          <p:cNvPr id="11" name="TextBox 10"/>
          <p:cNvSpPr txBox="1"/>
          <p:nvPr/>
        </p:nvSpPr>
        <p:spPr>
          <a:xfrm>
            <a:off x="3880023" y="6589483"/>
            <a:ext cx="5263978" cy="276999"/>
          </a:xfrm>
          <a:prstGeom prst="rect">
            <a:avLst/>
          </a:prstGeom>
        </p:spPr>
        <p:txBody>
          <a:bodyPr vert="horz" wrap="square" rtlCol="0">
            <a:spAutoFit/>
          </a:bodyPr>
          <a:lstStyle/>
          <a:p>
            <a:pPr algn="r"/>
            <a:r>
              <a:rPr lang="en-NZ" sz="1200" dirty="0" smtClean="0">
                <a:latin typeface="Verdana" panose="020B0604030504040204" pitchFamily="34" charset="0"/>
                <a:ea typeface="Verdana" panose="020B0604030504040204" pitchFamily="34" charset="0"/>
                <a:cs typeface="Verdana" panose="020B0604030504040204" pitchFamily="34" charset="0"/>
              </a:rPr>
              <a:t>Data from Project EAT, in prep</a:t>
            </a:r>
          </a:p>
        </p:txBody>
      </p:sp>
    </p:spTree>
    <p:extLst>
      <p:ext uri="{BB962C8B-B14F-4D97-AF65-F5344CB8AC3E}">
        <p14:creationId xmlns:p14="http://schemas.microsoft.com/office/powerpoint/2010/main" val="36791376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DC7227D-3B0C-4E15-B05D-9B95E771552A}" type="datetime1">
              <a:rPr lang="en-US" smtClean="0"/>
              <a:t>10/16/2017</a:t>
            </a:fld>
            <a:endParaRPr lang="en-NZ"/>
          </a:p>
        </p:txBody>
      </p:sp>
      <p:sp>
        <p:nvSpPr>
          <p:cNvPr id="3" name="Slide Number Placeholder 2"/>
          <p:cNvSpPr>
            <a:spLocks noGrp="1"/>
          </p:cNvSpPr>
          <p:nvPr>
            <p:ph type="sldNum" sz="quarter" idx="12"/>
          </p:nvPr>
        </p:nvSpPr>
        <p:spPr/>
        <p:txBody>
          <a:bodyPr/>
          <a:lstStyle/>
          <a:p>
            <a:pPr>
              <a:defRPr/>
            </a:pPr>
            <a:fld id="{87387364-F58E-42D8-9DBD-CED435119C86}" type="slidenum">
              <a:rPr lang="en-NZ" smtClean="0"/>
              <a:pPr>
                <a:defRPr/>
              </a:pPr>
              <a:t>13</a:t>
            </a:fld>
            <a:endParaRPr lang="en-NZ"/>
          </a:p>
        </p:txBody>
      </p:sp>
      <p:sp>
        <p:nvSpPr>
          <p:cNvPr id="5" name="AutoShape 2" descr="Image result for cook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6597"/>
            <a:ext cx="9144000" cy="6124806"/>
          </a:xfrm>
          <a:prstGeom prst="rect">
            <a:avLst/>
          </a:prstGeom>
        </p:spPr>
      </p:pic>
    </p:spTree>
    <p:extLst>
      <p:ext uri="{BB962C8B-B14F-4D97-AF65-F5344CB8AC3E}">
        <p14:creationId xmlns:p14="http://schemas.microsoft.com/office/powerpoint/2010/main" val="16194482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218B9C4F-B695-C54C-924B-61748EE6A7C5}" type="slidenum">
              <a:rPr lang="en-US" smtClean="0"/>
              <a:pPr/>
              <a:t>14</a:t>
            </a:fld>
            <a:endParaRPr lang="en-US" dirty="0"/>
          </a:p>
        </p:txBody>
      </p:sp>
      <p:sp>
        <p:nvSpPr>
          <p:cNvPr id="5" name="Title 4"/>
          <p:cNvSpPr txBox="1">
            <a:spLocks/>
          </p:cNvSpPr>
          <p:nvPr/>
        </p:nvSpPr>
        <p:spPr>
          <a:xfrm>
            <a:off x="677865" y="1245262"/>
            <a:ext cx="7666035" cy="1177781"/>
          </a:xfrm>
          <a:prstGeom prst="rect">
            <a:avLst/>
          </a:prstGeom>
        </p:spPr>
        <p:txBody>
          <a:bodyPr vert="horz"/>
          <a:lstStyle>
            <a:lvl1pPr algn="l" defTabSz="457200" rtl="0" eaLnBrk="1" latinLnBrk="0" hangingPunct="1">
              <a:spcBef>
                <a:spcPct val="0"/>
              </a:spcBef>
              <a:buNone/>
              <a:defRPr sz="4400" b="1" i="0" kern="1200">
                <a:solidFill>
                  <a:srgbClr val="009AC7"/>
                </a:solidFill>
                <a:latin typeface="Verdana"/>
                <a:ea typeface="+mj-ea"/>
                <a:cs typeface="Verdana"/>
              </a:defRPr>
            </a:lvl1pPr>
          </a:lstStyle>
          <a:p>
            <a:r>
              <a:rPr lang="en-US" sz="2800" dirty="0" smtClean="0"/>
              <a:t>Can you cook a meal from basic ingredients?</a:t>
            </a:r>
            <a:endParaRPr lang="en-US" sz="2800" dirty="0"/>
          </a:p>
        </p:txBody>
      </p:sp>
      <p:graphicFrame>
        <p:nvGraphicFramePr>
          <p:cNvPr id="15" name="Chart 14"/>
          <p:cNvGraphicFramePr>
            <a:graphicFrameLocks/>
          </p:cNvGraphicFramePr>
          <p:nvPr>
            <p:extLst>
              <p:ext uri="{D42A27DB-BD31-4B8C-83A1-F6EECF244321}">
                <p14:modId xmlns:p14="http://schemas.microsoft.com/office/powerpoint/2010/main" val="1810080977"/>
              </p:ext>
            </p:extLst>
          </p:nvPr>
        </p:nvGraphicFramePr>
        <p:xfrm>
          <a:off x="905690" y="2144688"/>
          <a:ext cx="7064417" cy="4238650"/>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6"/>
          <p:cNvSpPr txBox="1"/>
          <p:nvPr/>
        </p:nvSpPr>
        <p:spPr>
          <a:xfrm>
            <a:off x="3880023" y="6589483"/>
            <a:ext cx="5263978" cy="276999"/>
          </a:xfrm>
          <a:prstGeom prst="rect">
            <a:avLst/>
          </a:prstGeom>
        </p:spPr>
        <p:txBody>
          <a:bodyPr vert="horz" wrap="square" rtlCol="0">
            <a:spAutoFit/>
          </a:bodyPr>
          <a:lstStyle/>
          <a:p>
            <a:pPr algn="r"/>
            <a:r>
              <a:rPr lang="en-NZ" sz="1200" dirty="0" smtClean="0">
                <a:latin typeface="Verdana" panose="020B0604030504040204" pitchFamily="34" charset="0"/>
                <a:ea typeface="Verdana" panose="020B0604030504040204" pitchFamily="34" charset="0"/>
                <a:cs typeface="Verdana" panose="020B0604030504040204" pitchFamily="34" charset="0"/>
              </a:rPr>
              <a:t>J </a:t>
            </a:r>
            <a:r>
              <a:rPr lang="en-NZ" sz="1200" dirty="0" err="1" smtClean="0">
                <a:latin typeface="Verdana" panose="020B0604030504040204" pitchFamily="34" charset="0"/>
                <a:ea typeface="Verdana" panose="020B0604030504040204" pitchFamily="34" charset="0"/>
                <a:cs typeface="Verdana" panose="020B0604030504040204" pitchFamily="34" charset="0"/>
              </a:rPr>
              <a:t>Nutr</a:t>
            </a:r>
            <a:r>
              <a:rPr lang="en-NZ" sz="1200" dirty="0" smtClean="0">
                <a:latin typeface="Verdana" panose="020B0604030504040204" pitchFamily="34" charset="0"/>
                <a:ea typeface="Verdana" panose="020B0604030504040204" pitchFamily="34" charset="0"/>
                <a:cs typeface="Verdana" panose="020B0604030504040204" pitchFamily="34" charset="0"/>
              </a:rPr>
              <a:t> </a:t>
            </a:r>
            <a:r>
              <a:rPr lang="en-NZ" sz="1200" dirty="0" err="1" smtClean="0">
                <a:latin typeface="Verdana" panose="020B0604030504040204" pitchFamily="34" charset="0"/>
                <a:ea typeface="Verdana" panose="020B0604030504040204" pitchFamily="34" charset="0"/>
                <a:cs typeface="Verdana" panose="020B0604030504040204" pitchFamily="34" charset="0"/>
              </a:rPr>
              <a:t>Educ</a:t>
            </a:r>
            <a:r>
              <a:rPr lang="en-NZ" sz="1200" dirty="0" smtClean="0">
                <a:latin typeface="Verdana" panose="020B0604030504040204" pitchFamily="34" charset="0"/>
                <a:ea typeface="Verdana" panose="020B0604030504040204" pitchFamily="34" charset="0"/>
                <a:cs typeface="Verdana" panose="020B0604030504040204" pitchFamily="34" charset="0"/>
              </a:rPr>
              <a:t> </a:t>
            </a:r>
            <a:r>
              <a:rPr lang="en-NZ" sz="1200" dirty="0" err="1" smtClean="0">
                <a:latin typeface="Verdana" panose="020B0604030504040204" pitchFamily="34" charset="0"/>
                <a:ea typeface="Verdana" panose="020B0604030504040204" pitchFamily="34" charset="0"/>
                <a:cs typeface="Verdana" panose="020B0604030504040204" pitchFamily="34" charset="0"/>
              </a:rPr>
              <a:t>Behav</a:t>
            </a:r>
            <a:r>
              <a:rPr lang="en-NZ" sz="1200" dirty="0" smtClean="0">
                <a:latin typeface="Verdana" panose="020B0604030504040204" pitchFamily="34" charset="0"/>
                <a:ea typeface="Verdana" panose="020B0604030504040204" pitchFamily="34" charset="0"/>
                <a:cs typeface="Verdana" panose="020B0604030504040204" pitchFamily="34" charset="0"/>
              </a:rPr>
              <a:t> 2016 48:35-41</a:t>
            </a:r>
          </a:p>
        </p:txBody>
      </p:sp>
    </p:spTree>
    <p:extLst>
      <p:ext uri="{BB962C8B-B14F-4D97-AF65-F5344CB8AC3E}">
        <p14:creationId xmlns:p14="http://schemas.microsoft.com/office/powerpoint/2010/main" val="40430703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218B9C4F-B695-C54C-924B-61748EE6A7C5}" type="slidenum">
              <a:rPr lang="en-US" smtClean="0"/>
              <a:pPr/>
              <a:t>15</a:t>
            </a:fld>
            <a:endParaRPr lang="en-US" dirty="0"/>
          </a:p>
        </p:txBody>
      </p:sp>
      <p:sp>
        <p:nvSpPr>
          <p:cNvPr id="5" name="Title 4"/>
          <p:cNvSpPr txBox="1">
            <a:spLocks/>
          </p:cNvSpPr>
          <p:nvPr/>
        </p:nvSpPr>
        <p:spPr>
          <a:xfrm>
            <a:off x="677865" y="1245262"/>
            <a:ext cx="7666035" cy="1177781"/>
          </a:xfrm>
          <a:prstGeom prst="rect">
            <a:avLst/>
          </a:prstGeom>
        </p:spPr>
        <p:txBody>
          <a:bodyPr vert="horz"/>
          <a:lstStyle>
            <a:lvl1pPr algn="l" defTabSz="457200" rtl="0" eaLnBrk="1" latinLnBrk="0" hangingPunct="1">
              <a:spcBef>
                <a:spcPct val="0"/>
              </a:spcBef>
              <a:buNone/>
              <a:defRPr sz="4400" b="1" i="0" kern="1200">
                <a:solidFill>
                  <a:srgbClr val="009AC7"/>
                </a:solidFill>
                <a:latin typeface="Verdana"/>
                <a:ea typeface="+mj-ea"/>
                <a:cs typeface="Verdana"/>
              </a:defRPr>
            </a:lvl1pPr>
          </a:lstStyle>
          <a:p>
            <a:r>
              <a:rPr lang="en-US" sz="2800" dirty="0" smtClean="0"/>
              <a:t>Where did you learn to cook?</a:t>
            </a:r>
            <a:endParaRPr lang="en-US" sz="2800" dirty="0"/>
          </a:p>
        </p:txBody>
      </p:sp>
      <p:sp>
        <p:nvSpPr>
          <p:cNvPr id="17" name="TextBox 16"/>
          <p:cNvSpPr txBox="1"/>
          <p:nvPr/>
        </p:nvSpPr>
        <p:spPr>
          <a:xfrm>
            <a:off x="3880023" y="6589483"/>
            <a:ext cx="5263978" cy="276999"/>
          </a:xfrm>
          <a:prstGeom prst="rect">
            <a:avLst/>
          </a:prstGeom>
        </p:spPr>
        <p:txBody>
          <a:bodyPr vert="horz" wrap="square" rtlCol="0">
            <a:spAutoFit/>
          </a:bodyPr>
          <a:lstStyle/>
          <a:p>
            <a:pPr algn="r"/>
            <a:r>
              <a:rPr lang="en-NZ" sz="1200" dirty="0" err="1" smtClean="0">
                <a:latin typeface="Verdana" panose="020B0604030504040204" pitchFamily="34" charset="0"/>
                <a:ea typeface="Verdana" panose="020B0604030504040204" pitchFamily="34" charset="0"/>
                <a:cs typeface="Verdana" panose="020B0604030504040204" pitchFamily="34" charset="0"/>
              </a:rPr>
              <a:t>Int</a:t>
            </a:r>
            <a:r>
              <a:rPr lang="en-NZ" sz="1200" dirty="0" smtClean="0">
                <a:latin typeface="Verdana" panose="020B0604030504040204" pitchFamily="34" charset="0"/>
                <a:ea typeface="Verdana" panose="020B0604030504040204" pitchFamily="34" charset="0"/>
                <a:cs typeface="Verdana" panose="020B0604030504040204" pitchFamily="34" charset="0"/>
              </a:rPr>
              <a:t> J </a:t>
            </a:r>
            <a:r>
              <a:rPr lang="en-NZ" sz="1200" dirty="0" err="1" smtClean="0">
                <a:latin typeface="Verdana" panose="020B0604030504040204" pitchFamily="34" charset="0"/>
                <a:ea typeface="Verdana" panose="020B0604030504040204" pitchFamily="34" charset="0"/>
                <a:cs typeface="Verdana" panose="020B0604030504040204" pitchFamily="34" charset="0"/>
              </a:rPr>
              <a:t>Adolesc</a:t>
            </a:r>
            <a:r>
              <a:rPr lang="en-NZ" sz="1200" dirty="0" smtClean="0">
                <a:latin typeface="Verdana" panose="020B0604030504040204" pitchFamily="34" charset="0"/>
                <a:ea typeface="Verdana" panose="020B0604030504040204" pitchFamily="34" charset="0"/>
                <a:cs typeface="Verdana" panose="020B0604030504040204" pitchFamily="34" charset="0"/>
              </a:rPr>
              <a:t> Med &amp; </a:t>
            </a:r>
            <a:r>
              <a:rPr lang="en-NZ" sz="1200" dirty="0" err="1" smtClean="0">
                <a:latin typeface="Verdana" panose="020B0604030504040204" pitchFamily="34" charset="0"/>
                <a:ea typeface="Verdana" panose="020B0604030504040204" pitchFamily="34" charset="0"/>
                <a:cs typeface="Verdana" panose="020B0604030504040204" pitchFamily="34" charset="0"/>
              </a:rPr>
              <a:t>Hlth</a:t>
            </a:r>
            <a:r>
              <a:rPr lang="en-NZ" sz="1200" dirty="0" smtClean="0">
                <a:latin typeface="Verdana" panose="020B0604030504040204" pitchFamily="34" charset="0"/>
                <a:ea typeface="Verdana" panose="020B0604030504040204" pitchFamily="34" charset="0"/>
                <a:cs typeface="Verdana" panose="020B0604030504040204" pitchFamily="34" charset="0"/>
              </a:rPr>
              <a:t>, in press</a:t>
            </a:r>
          </a:p>
        </p:txBody>
      </p:sp>
      <p:pic>
        <p:nvPicPr>
          <p:cNvPr id="2" name="Picture 1"/>
          <p:cNvPicPr>
            <a:picLocks noChangeAspect="1"/>
          </p:cNvPicPr>
          <p:nvPr/>
        </p:nvPicPr>
        <p:blipFill rotWithShape="1">
          <a:blip r:embed="rId2"/>
          <a:srcRect l="2253" t="19208" r="80502" b="20467"/>
          <a:stretch/>
        </p:blipFill>
        <p:spPr>
          <a:xfrm>
            <a:off x="2203283" y="1722462"/>
            <a:ext cx="4637464" cy="4866897"/>
          </a:xfrm>
          <a:prstGeom prst="rect">
            <a:avLst/>
          </a:prstGeom>
        </p:spPr>
      </p:pic>
    </p:spTree>
    <p:extLst>
      <p:ext uri="{BB962C8B-B14F-4D97-AF65-F5344CB8AC3E}">
        <p14:creationId xmlns:p14="http://schemas.microsoft.com/office/powerpoint/2010/main" val="1453174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NZ" sz="2800" dirty="0" smtClean="0"/>
              <a:t>Cooking and nutrition &amp; wellbeing</a:t>
            </a:r>
            <a:endParaRPr lang="en-NZ" sz="2800" dirty="0"/>
          </a:p>
        </p:txBody>
      </p:sp>
      <p:sp>
        <p:nvSpPr>
          <p:cNvPr id="4" name="Slide Number Placeholder 3"/>
          <p:cNvSpPr>
            <a:spLocks noGrp="1"/>
          </p:cNvSpPr>
          <p:nvPr>
            <p:ph type="sldNum" sz="quarter" idx="11"/>
          </p:nvPr>
        </p:nvSpPr>
        <p:spPr/>
        <p:txBody>
          <a:bodyPr/>
          <a:lstStyle/>
          <a:p>
            <a:fld id="{218B9C4F-B695-C54C-924B-61748EE6A7C5}" type="slidenum">
              <a:rPr lang="en-US" smtClean="0"/>
              <a:pPr/>
              <a:t>16</a:t>
            </a:fld>
            <a:endParaRPr lang="en-US" dirty="0"/>
          </a:p>
        </p:txBody>
      </p:sp>
      <p:sp>
        <p:nvSpPr>
          <p:cNvPr id="5" name="TextBox 4"/>
          <p:cNvSpPr txBox="1"/>
          <p:nvPr/>
        </p:nvSpPr>
        <p:spPr>
          <a:xfrm>
            <a:off x="3880023" y="6589483"/>
            <a:ext cx="5263978" cy="276999"/>
          </a:xfrm>
          <a:prstGeom prst="rect">
            <a:avLst/>
          </a:prstGeom>
        </p:spPr>
        <p:txBody>
          <a:bodyPr vert="horz" wrap="square" rtlCol="0">
            <a:spAutoFit/>
          </a:bodyPr>
          <a:lstStyle/>
          <a:p>
            <a:pPr algn="r"/>
            <a:r>
              <a:rPr lang="en-NZ" sz="1200" dirty="0" smtClean="0">
                <a:latin typeface="Verdana" panose="020B0604030504040204" pitchFamily="34" charset="0"/>
                <a:ea typeface="Verdana" panose="020B0604030504040204" pitchFamily="34" charset="0"/>
                <a:cs typeface="Verdana" panose="020B0604030504040204" pitchFamily="34" charset="0"/>
              </a:rPr>
              <a:t>J </a:t>
            </a:r>
            <a:r>
              <a:rPr lang="en-NZ" sz="1200" dirty="0" err="1" smtClean="0">
                <a:latin typeface="Verdana" panose="020B0604030504040204" pitchFamily="34" charset="0"/>
                <a:ea typeface="Verdana" panose="020B0604030504040204" pitchFamily="34" charset="0"/>
                <a:cs typeface="Verdana" panose="020B0604030504040204" pitchFamily="34" charset="0"/>
              </a:rPr>
              <a:t>Nutr</a:t>
            </a:r>
            <a:r>
              <a:rPr lang="en-NZ" sz="1200" dirty="0" smtClean="0">
                <a:latin typeface="Verdana" panose="020B0604030504040204" pitchFamily="34" charset="0"/>
                <a:ea typeface="Verdana" panose="020B0604030504040204" pitchFamily="34" charset="0"/>
                <a:cs typeface="Verdana" panose="020B0604030504040204" pitchFamily="34" charset="0"/>
              </a:rPr>
              <a:t> </a:t>
            </a:r>
            <a:r>
              <a:rPr lang="en-NZ" sz="1200" dirty="0" err="1" smtClean="0">
                <a:latin typeface="Verdana" panose="020B0604030504040204" pitchFamily="34" charset="0"/>
                <a:ea typeface="Verdana" panose="020B0604030504040204" pitchFamily="34" charset="0"/>
                <a:cs typeface="Verdana" panose="020B0604030504040204" pitchFamily="34" charset="0"/>
              </a:rPr>
              <a:t>Educ</a:t>
            </a:r>
            <a:r>
              <a:rPr lang="en-NZ" sz="1200" dirty="0" smtClean="0">
                <a:latin typeface="Verdana" panose="020B0604030504040204" pitchFamily="34" charset="0"/>
                <a:ea typeface="Verdana" panose="020B0604030504040204" pitchFamily="34" charset="0"/>
                <a:cs typeface="Verdana" panose="020B0604030504040204" pitchFamily="34" charset="0"/>
              </a:rPr>
              <a:t> </a:t>
            </a:r>
            <a:r>
              <a:rPr lang="en-NZ" sz="1200" dirty="0" err="1" smtClean="0">
                <a:latin typeface="Verdana" panose="020B0604030504040204" pitchFamily="34" charset="0"/>
                <a:ea typeface="Verdana" panose="020B0604030504040204" pitchFamily="34" charset="0"/>
                <a:cs typeface="Verdana" panose="020B0604030504040204" pitchFamily="34" charset="0"/>
              </a:rPr>
              <a:t>Behav</a:t>
            </a:r>
            <a:r>
              <a:rPr lang="en-NZ" sz="1200" dirty="0" smtClean="0">
                <a:latin typeface="Verdana" panose="020B0604030504040204" pitchFamily="34" charset="0"/>
                <a:ea typeface="Verdana" panose="020B0604030504040204" pitchFamily="34" charset="0"/>
                <a:cs typeface="Verdana" panose="020B0604030504040204" pitchFamily="34" charset="0"/>
              </a:rPr>
              <a:t> 2016: 35-41</a:t>
            </a:r>
          </a:p>
        </p:txBody>
      </p:sp>
      <p:pic>
        <p:nvPicPr>
          <p:cNvPr id="2" name="Picture 1"/>
          <p:cNvPicPr>
            <a:picLocks noChangeAspect="1"/>
          </p:cNvPicPr>
          <p:nvPr/>
        </p:nvPicPr>
        <p:blipFill rotWithShape="1">
          <a:blip r:embed="rId3"/>
          <a:srcRect l="57004" t="53521" r="10074" b="22870"/>
          <a:stretch/>
        </p:blipFill>
        <p:spPr>
          <a:xfrm>
            <a:off x="456544" y="2507136"/>
            <a:ext cx="7826222" cy="1683682"/>
          </a:xfrm>
          <a:prstGeom prst="rect">
            <a:avLst/>
          </a:prstGeom>
        </p:spPr>
      </p:pic>
      <p:pic>
        <p:nvPicPr>
          <p:cNvPr id="6" name="Picture 5"/>
          <p:cNvPicPr>
            <a:picLocks noChangeAspect="1"/>
          </p:cNvPicPr>
          <p:nvPr/>
        </p:nvPicPr>
        <p:blipFill rotWithShape="1">
          <a:blip r:embed="rId4"/>
          <a:srcRect l="57248" t="21335" r="9830" b="59446"/>
          <a:stretch/>
        </p:blipFill>
        <p:spPr>
          <a:xfrm>
            <a:off x="456542" y="4364977"/>
            <a:ext cx="7826224" cy="1370172"/>
          </a:xfrm>
          <a:prstGeom prst="rect">
            <a:avLst/>
          </a:prstGeom>
        </p:spPr>
      </p:pic>
    </p:spTree>
    <p:extLst>
      <p:ext uri="{BB962C8B-B14F-4D97-AF65-F5344CB8AC3E}">
        <p14:creationId xmlns:p14="http://schemas.microsoft.com/office/powerpoint/2010/main" val="1344044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77865" y="1289370"/>
            <a:ext cx="8027985" cy="717593"/>
          </a:xfrm>
        </p:spPr>
        <p:txBody>
          <a:bodyPr/>
          <a:lstStyle/>
          <a:p>
            <a:r>
              <a:rPr lang="en-NZ" sz="2800" dirty="0" smtClean="0"/>
              <a:t>Adequacy of cooking skills at 18-23y associated with better diets at 30-35y (Project EAT)</a:t>
            </a:r>
            <a:endParaRPr lang="en-NZ" sz="2800" dirty="0"/>
          </a:p>
        </p:txBody>
      </p:sp>
      <p:sp>
        <p:nvSpPr>
          <p:cNvPr id="4" name="Slide Number Placeholder 3"/>
          <p:cNvSpPr>
            <a:spLocks noGrp="1"/>
          </p:cNvSpPr>
          <p:nvPr>
            <p:ph type="sldNum" sz="quarter" idx="11"/>
          </p:nvPr>
        </p:nvSpPr>
        <p:spPr/>
        <p:txBody>
          <a:bodyPr/>
          <a:lstStyle/>
          <a:p>
            <a:fld id="{218B9C4F-B695-C54C-924B-61748EE6A7C5}" type="slidenum">
              <a:rPr lang="en-US" smtClean="0"/>
              <a:pPr/>
              <a:t>17</a:t>
            </a:fld>
            <a:endParaRPr lang="en-US" dirty="0"/>
          </a:p>
        </p:txBody>
      </p:sp>
      <p:pic>
        <p:nvPicPr>
          <p:cNvPr id="5" name="Picture 4"/>
          <p:cNvPicPr>
            <a:picLocks noChangeAspect="1"/>
          </p:cNvPicPr>
          <p:nvPr/>
        </p:nvPicPr>
        <p:blipFill rotWithShape="1">
          <a:blip r:embed="rId3"/>
          <a:srcRect l="68939" t="64981" r="14275" b="6026"/>
          <a:stretch/>
        </p:blipFill>
        <p:spPr>
          <a:xfrm>
            <a:off x="1112180" y="2673532"/>
            <a:ext cx="7159353" cy="3709806"/>
          </a:xfrm>
          <a:prstGeom prst="rect">
            <a:avLst/>
          </a:prstGeom>
        </p:spPr>
      </p:pic>
      <p:sp>
        <p:nvSpPr>
          <p:cNvPr id="6" name="TextBox 5"/>
          <p:cNvSpPr txBox="1"/>
          <p:nvPr/>
        </p:nvSpPr>
        <p:spPr>
          <a:xfrm>
            <a:off x="3880023" y="6589483"/>
            <a:ext cx="5263978" cy="276999"/>
          </a:xfrm>
          <a:prstGeom prst="rect">
            <a:avLst/>
          </a:prstGeom>
        </p:spPr>
        <p:txBody>
          <a:bodyPr vert="horz" wrap="square" rtlCol="0">
            <a:spAutoFit/>
          </a:bodyPr>
          <a:lstStyle/>
          <a:p>
            <a:pPr algn="r"/>
            <a:r>
              <a:rPr lang="en-NZ" sz="1200" dirty="0" smtClean="0">
                <a:latin typeface="Verdana" panose="020B0604030504040204" pitchFamily="34" charset="0"/>
                <a:ea typeface="Verdana" panose="020B0604030504040204" pitchFamily="34" charset="0"/>
                <a:cs typeface="Verdana" panose="020B0604030504040204" pitchFamily="34" charset="0"/>
              </a:rPr>
              <a:t>Data from Project EAT, in prep</a:t>
            </a:r>
          </a:p>
        </p:txBody>
      </p:sp>
    </p:spTree>
    <p:extLst>
      <p:ext uri="{BB962C8B-B14F-4D97-AF65-F5344CB8AC3E}">
        <p14:creationId xmlns:p14="http://schemas.microsoft.com/office/powerpoint/2010/main" val="687894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218B9C4F-B695-C54C-924B-61748EE6A7C5}" type="slidenum">
              <a:rPr lang="en-US" smtClean="0"/>
              <a:pPr/>
              <a:t>18</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936" y="1674991"/>
            <a:ext cx="8470248" cy="2678962"/>
          </a:xfrm>
          <a:prstGeom prst="rect">
            <a:avLst/>
          </a:prstGeom>
        </p:spPr>
      </p:pic>
    </p:spTree>
    <p:extLst>
      <p:ext uri="{BB962C8B-B14F-4D97-AF65-F5344CB8AC3E}">
        <p14:creationId xmlns:p14="http://schemas.microsoft.com/office/powerpoint/2010/main" val="31635059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8035" y="1430400"/>
            <a:ext cx="8737479" cy="717593"/>
          </a:xfrm>
        </p:spPr>
        <p:txBody>
          <a:bodyPr/>
          <a:lstStyle/>
          <a:p>
            <a:r>
              <a:rPr lang="en-NZ" sz="2800" dirty="0" smtClean="0"/>
              <a:t>Food insecurity continues to worsen in NZ</a:t>
            </a:r>
            <a:endParaRPr lang="en-NZ" sz="2800" dirty="0"/>
          </a:p>
        </p:txBody>
      </p:sp>
      <p:sp>
        <p:nvSpPr>
          <p:cNvPr id="4" name="Slide Number Placeholder 3"/>
          <p:cNvSpPr>
            <a:spLocks noGrp="1"/>
          </p:cNvSpPr>
          <p:nvPr>
            <p:ph type="sldNum" sz="quarter" idx="11"/>
          </p:nvPr>
        </p:nvSpPr>
        <p:spPr/>
        <p:txBody>
          <a:bodyPr/>
          <a:lstStyle/>
          <a:p>
            <a:fld id="{218B9C4F-B695-C54C-924B-61748EE6A7C5}" type="slidenum">
              <a:rPr lang="en-US" smtClean="0"/>
              <a:pPr/>
              <a:t>19</a:t>
            </a:fld>
            <a:endParaRPr lang="en-US" dirty="0"/>
          </a:p>
        </p:txBody>
      </p:sp>
      <p:sp>
        <p:nvSpPr>
          <p:cNvPr id="6" name="TextBox 5"/>
          <p:cNvSpPr txBox="1"/>
          <p:nvPr/>
        </p:nvSpPr>
        <p:spPr>
          <a:xfrm>
            <a:off x="3880023" y="6589483"/>
            <a:ext cx="5263978" cy="276999"/>
          </a:xfrm>
          <a:prstGeom prst="rect">
            <a:avLst/>
          </a:prstGeom>
        </p:spPr>
        <p:txBody>
          <a:bodyPr vert="horz" wrap="square" rtlCol="0">
            <a:spAutoFit/>
          </a:bodyPr>
          <a:lstStyle/>
          <a:p>
            <a:pPr algn="r"/>
            <a:r>
              <a:rPr lang="en-NZ" sz="1200" dirty="0" err="1" smtClean="0">
                <a:latin typeface="Verdana" panose="020B0604030504040204" pitchFamily="34" charset="0"/>
                <a:ea typeface="Verdana" panose="020B0604030504040204" pitchFamily="34" charset="0"/>
                <a:cs typeface="Verdana" panose="020B0604030504040204" pitchFamily="34" charset="0"/>
              </a:rPr>
              <a:t>Kotuitiu</a:t>
            </a:r>
            <a:r>
              <a:rPr lang="en-NZ" sz="1200" dirty="0" smtClean="0">
                <a:latin typeface="Verdana" panose="020B0604030504040204" pitchFamily="34" charset="0"/>
                <a:ea typeface="Verdana" panose="020B0604030504040204" pitchFamily="34" charset="0"/>
                <a:cs typeface="Verdana" panose="020B0604030504040204" pitchFamily="34" charset="0"/>
              </a:rPr>
              <a:t>, under review</a:t>
            </a:r>
          </a:p>
        </p:txBody>
      </p:sp>
      <p:pic>
        <p:nvPicPr>
          <p:cNvPr id="2" name="Picture 1"/>
          <p:cNvPicPr>
            <a:picLocks noChangeAspect="1"/>
          </p:cNvPicPr>
          <p:nvPr/>
        </p:nvPicPr>
        <p:blipFill rotWithShape="1">
          <a:blip r:embed="rId3"/>
          <a:srcRect l="66968" t="50114" r="19941" b="23183"/>
          <a:stretch/>
        </p:blipFill>
        <p:spPr>
          <a:xfrm>
            <a:off x="1582291" y="3012237"/>
            <a:ext cx="5814435" cy="3558089"/>
          </a:xfrm>
          <a:prstGeom prst="rect">
            <a:avLst/>
          </a:prstGeom>
        </p:spPr>
      </p:pic>
      <p:sp>
        <p:nvSpPr>
          <p:cNvPr id="7" name="Title 2"/>
          <p:cNvSpPr txBox="1">
            <a:spLocks/>
          </p:cNvSpPr>
          <p:nvPr/>
        </p:nvSpPr>
        <p:spPr>
          <a:xfrm>
            <a:off x="830266" y="2294644"/>
            <a:ext cx="7753018" cy="717593"/>
          </a:xfrm>
          <a:prstGeom prst="rect">
            <a:avLst/>
          </a:prstGeom>
        </p:spPr>
        <p:txBody>
          <a:bodyPr vert="horz"/>
          <a:lstStyle>
            <a:lvl1pPr algn="l" defTabSz="457200" rtl="0" eaLnBrk="1" latinLnBrk="0" hangingPunct="1">
              <a:spcBef>
                <a:spcPct val="0"/>
              </a:spcBef>
              <a:buNone/>
              <a:defRPr sz="4400" b="1" i="0" kern="1200">
                <a:solidFill>
                  <a:srgbClr val="009AC7"/>
                </a:solidFill>
                <a:latin typeface="Verdana"/>
                <a:ea typeface="+mj-ea"/>
                <a:cs typeface="Verdana"/>
              </a:defRPr>
            </a:lvl1pPr>
          </a:lstStyle>
          <a:p>
            <a:pPr algn="ctr"/>
            <a:r>
              <a:rPr lang="en-NZ" sz="1600" dirty="0">
                <a:solidFill>
                  <a:schemeClr val="tx1"/>
                </a:solidFill>
              </a:rPr>
              <a:t>Do your parents, or the people who act as your parents, ever worry about not having enough money to buy food?</a:t>
            </a:r>
          </a:p>
        </p:txBody>
      </p:sp>
    </p:spTree>
    <p:extLst>
      <p:ext uri="{BB962C8B-B14F-4D97-AF65-F5344CB8AC3E}">
        <p14:creationId xmlns:p14="http://schemas.microsoft.com/office/powerpoint/2010/main" val="31321952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77866" y="2958265"/>
            <a:ext cx="7146292" cy="2501148"/>
          </a:xfrm>
        </p:spPr>
        <p:txBody>
          <a:bodyPr/>
          <a:lstStyle/>
          <a:p>
            <a:pPr marL="285750" indent="-285750">
              <a:buFont typeface="Arial" panose="020B0604020202020204" pitchFamily="34" charset="0"/>
              <a:buChar char="•"/>
            </a:pPr>
            <a:r>
              <a:rPr lang="en-NZ" dirty="0"/>
              <a:t>Update on nutrition </a:t>
            </a:r>
            <a:r>
              <a:rPr lang="en-NZ" dirty="0" smtClean="0"/>
              <a:t>and wellbeing in </a:t>
            </a:r>
            <a:r>
              <a:rPr lang="en-NZ" dirty="0"/>
              <a:t>young people in New </a:t>
            </a:r>
            <a:r>
              <a:rPr lang="en-NZ" dirty="0" smtClean="0"/>
              <a:t>Zealand</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a:t>Improving youth wellbeing through family cooking intervention</a:t>
            </a:r>
          </a:p>
          <a:p>
            <a:endParaRPr lang="en-NZ" dirty="0"/>
          </a:p>
        </p:txBody>
      </p:sp>
      <p:sp>
        <p:nvSpPr>
          <p:cNvPr id="3" name="Title 2"/>
          <p:cNvSpPr>
            <a:spLocks noGrp="1"/>
          </p:cNvSpPr>
          <p:nvPr>
            <p:ph type="title"/>
          </p:nvPr>
        </p:nvSpPr>
        <p:spPr/>
        <p:txBody>
          <a:bodyPr/>
          <a:lstStyle/>
          <a:p>
            <a:r>
              <a:rPr lang="en-NZ" dirty="0" smtClean="0"/>
              <a:t>Overview</a:t>
            </a:r>
            <a:endParaRPr lang="en-NZ" dirty="0"/>
          </a:p>
        </p:txBody>
      </p:sp>
      <p:sp>
        <p:nvSpPr>
          <p:cNvPr id="4" name="Slide Number Placeholder 3"/>
          <p:cNvSpPr>
            <a:spLocks noGrp="1"/>
          </p:cNvSpPr>
          <p:nvPr>
            <p:ph type="sldNum" sz="quarter" idx="11"/>
          </p:nvPr>
        </p:nvSpPr>
        <p:spPr/>
        <p:txBody>
          <a:bodyPr/>
          <a:lstStyle/>
          <a:p>
            <a:fld id="{218B9C4F-B695-C54C-924B-61748EE6A7C5}" type="slidenum">
              <a:rPr lang="en-US" smtClean="0"/>
              <a:pPr/>
              <a:t>2</a:t>
            </a:fld>
            <a:endParaRPr lang="en-US" dirty="0"/>
          </a:p>
        </p:txBody>
      </p:sp>
    </p:spTree>
    <p:extLst>
      <p:ext uri="{BB962C8B-B14F-4D97-AF65-F5344CB8AC3E}">
        <p14:creationId xmlns:p14="http://schemas.microsoft.com/office/powerpoint/2010/main" val="27331464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77865" y="1480958"/>
            <a:ext cx="8027985" cy="717593"/>
          </a:xfrm>
        </p:spPr>
        <p:txBody>
          <a:bodyPr/>
          <a:lstStyle/>
          <a:p>
            <a:r>
              <a:rPr lang="en-NZ" sz="2800" dirty="0" smtClean="0"/>
              <a:t>Food insecurity and health and wellbeing</a:t>
            </a:r>
            <a:endParaRPr lang="en-NZ" sz="2800" dirty="0"/>
          </a:p>
        </p:txBody>
      </p:sp>
      <p:sp>
        <p:nvSpPr>
          <p:cNvPr id="4" name="Slide Number Placeholder 3"/>
          <p:cNvSpPr>
            <a:spLocks noGrp="1"/>
          </p:cNvSpPr>
          <p:nvPr>
            <p:ph type="sldNum" sz="quarter" idx="11"/>
          </p:nvPr>
        </p:nvSpPr>
        <p:spPr/>
        <p:txBody>
          <a:bodyPr/>
          <a:lstStyle/>
          <a:p>
            <a:fld id="{218B9C4F-B695-C54C-924B-61748EE6A7C5}" type="slidenum">
              <a:rPr lang="en-US" smtClean="0"/>
              <a:pPr/>
              <a:t>20</a:t>
            </a:fld>
            <a:endParaRPr lang="en-US" dirty="0"/>
          </a:p>
        </p:txBody>
      </p:sp>
      <p:pic>
        <p:nvPicPr>
          <p:cNvPr id="2" name="Picture 1"/>
          <p:cNvPicPr>
            <a:picLocks noChangeAspect="1"/>
          </p:cNvPicPr>
          <p:nvPr/>
        </p:nvPicPr>
        <p:blipFill rotWithShape="1">
          <a:blip r:embed="rId3"/>
          <a:srcRect l="65753" t="52628" r="16619" b="9477"/>
          <a:stretch/>
        </p:blipFill>
        <p:spPr>
          <a:xfrm>
            <a:off x="1544530" y="2394857"/>
            <a:ext cx="6287997" cy="4055289"/>
          </a:xfrm>
          <a:prstGeom prst="rect">
            <a:avLst/>
          </a:prstGeom>
        </p:spPr>
      </p:pic>
      <p:sp>
        <p:nvSpPr>
          <p:cNvPr id="7" name="TextBox 6"/>
          <p:cNvSpPr txBox="1"/>
          <p:nvPr/>
        </p:nvSpPr>
        <p:spPr>
          <a:xfrm>
            <a:off x="3880023" y="6589483"/>
            <a:ext cx="5263978" cy="276999"/>
          </a:xfrm>
          <a:prstGeom prst="rect">
            <a:avLst/>
          </a:prstGeom>
        </p:spPr>
        <p:txBody>
          <a:bodyPr vert="horz" wrap="square" rtlCol="0">
            <a:spAutoFit/>
          </a:bodyPr>
          <a:lstStyle/>
          <a:p>
            <a:pPr algn="r"/>
            <a:r>
              <a:rPr lang="en-NZ" sz="1200" dirty="0" err="1" smtClean="0">
                <a:latin typeface="Verdana" panose="020B0604030504040204" pitchFamily="34" charset="0"/>
                <a:ea typeface="Verdana" panose="020B0604030504040204" pitchFamily="34" charset="0"/>
                <a:cs typeface="Verdana" panose="020B0604030504040204" pitchFamily="34" charset="0"/>
              </a:rPr>
              <a:t>Kotuitiu</a:t>
            </a:r>
            <a:r>
              <a:rPr lang="en-NZ" sz="1200" dirty="0" smtClean="0">
                <a:latin typeface="Verdana" panose="020B0604030504040204" pitchFamily="34" charset="0"/>
                <a:ea typeface="Verdana" panose="020B0604030504040204" pitchFamily="34" charset="0"/>
                <a:cs typeface="Verdana" panose="020B0604030504040204" pitchFamily="34" charset="0"/>
              </a:rPr>
              <a:t>, under review</a:t>
            </a:r>
          </a:p>
        </p:txBody>
      </p:sp>
    </p:spTree>
    <p:extLst>
      <p:ext uri="{BB962C8B-B14F-4D97-AF65-F5344CB8AC3E}">
        <p14:creationId xmlns:p14="http://schemas.microsoft.com/office/powerpoint/2010/main" val="40394036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12660" y="1272392"/>
            <a:ext cx="8028447" cy="5000368"/>
            <a:chOff x="612660" y="1272392"/>
            <a:chExt cx="8028447" cy="5000368"/>
          </a:xfrm>
        </p:grpSpPr>
        <p:grpSp>
          <p:nvGrpSpPr>
            <p:cNvPr id="21" name="Group 20"/>
            <p:cNvGrpSpPr/>
            <p:nvPr/>
          </p:nvGrpSpPr>
          <p:grpSpPr>
            <a:xfrm>
              <a:off x="612660" y="1272392"/>
              <a:ext cx="7994131" cy="5000368"/>
              <a:chOff x="708454" y="897924"/>
              <a:chExt cx="7994131" cy="5000368"/>
            </a:xfrm>
          </p:grpSpPr>
          <p:sp>
            <p:nvSpPr>
              <p:cNvPr id="23" name="Oval 22"/>
              <p:cNvSpPr/>
              <p:nvPr/>
            </p:nvSpPr>
            <p:spPr>
              <a:xfrm>
                <a:off x="708454" y="897924"/>
                <a:ext cx="7994131" cy="5000368"/>
              </a:xfrm>
              <a:prstGeom prst="ellipse">
                <a:avLst/>
              </a:prstGeom>
              <a:solidFill>
                <a:schemeClr val="tx1">
                  <a:lumMod val="50000"/>
                  <a:lumOff val="5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9" name="Oval 28"/>
              <p:cNvSpPr/>
              <p:nvPr/>
            </p:nvSpPr>
            <p:spPr>
              <a:xfrm>
                <a:off x="4544537" y="2008660"/>
                <a:ext cx="2512541" cy="2512541"/>
              </a:xfrm>
              <a:prstGeom prst="ellipse">
                <a:avLst/>
              </a:prstGeom>
              <a:solidFill>
                <a:schemeClr val="accent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0" name="Oval 29"/>
              <p:cNvSpPr/>
              <p:nvPr/>
            </p:nvSpPr>
            <p:spPr>
              <a:xfrm>
                <a:off x="3485278" y="1074354"/>
                <a:ext cx="2512541" cy="2512541"/>
              </a:xfrm>
              <a:prstGeom prst="ellipse">
                <a:avLst/>
              </a:prstGeom>
              <a:solidFill>
                <a:schemeClr val="accent6">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1" name="Oval 30"/>
              <p:cNvSpPr/>
              <p:nvPr/>
            </p:nvSpPr>
            <p:spPr>
              <a:xfrm>
                <a:off x="2322379" y="2008660"/>
                <a:ext cx="2512541" cy="2512541"/>
              </a:xfrm>
              <a:prstGeom prst="ellipse">
                <a:avLst/>
              </a:prstGeom>
              <a:solidFill>
                <a:schemeClr val="accent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2" name="Oval 31"/>
              <p:cNvSpPr/>
              <p:nvPr/>
            </p:nvSpPr>
            <p:spPr>
              <a:xfrm>
                <a:off x="3466407" y="3228547"/>
                <a:ext cx="2512541" cy="2512541"/>
              </a:xfrm>
              <a:prstGeom prst="ellipse">
                <a:avLst/>
              </a:prstGeom>
              <a:solidFill>
                <a:schemeClr val="accent6">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3" name="TextBox 32"/>
              <p:cNvSpPr txBox="1"/>
              <p:nvPr/>
            </p:nvSpPr>
            <p:spPr>
              <a:xfrm>
                <a:off x="2524207" y="2941764"/>
                <a:ext cx="1243914" cy="646331"/>
              </a:xfrm>
              <a:prstGeom prst="rect">
                <a:avLst/>
              </a:prstGeom>
              <a:noFill/>
            </p:spPr>
            <p:txBody>
              <a:bodyPr wrap="square" rtlCol="0">
                <a:spAutoFit/>
              </a:bodyPr>
              <a:lstStyle/>
              <a:p>
                <a:pPr algn="ctr"/>
                <a:r>
                  <a:rPr lang="en-NZ" dirty="0" smtClean="0"/>
                  <a:t>Nutritional wellbeing</a:t>
                </a:r>
                <a:endParaRPr lang="en-NZ" dirty="0"/>
              </a:p>
            </p:txBody>
          </p:sp>
          <p:sp>
            <p:nvSpPr>
              <p:cNvPr id="34" name="TextBox 33"/>
              <p:cNvSpPr txBox="1"/>
              <p:nvPr/>
            </p:nvSpPr>
            <p:spPr>
              <a:xfrm>
                <a:off x="5573051" y="2941764"/>
                <a:ext cx="1243914" cy="646331"/>
              </a:xfrm>
              <a:prstGeom prst="rect">
                <a:avLst/>
              </a:prstGeom>
              <a:noFill/>
            </p:spPr>
            <p:txBody>
              <a:bodyPr wrap="square" rtlCol="0">
                <a:spAutoFit/>
              </a:bodyPr>
              <a:lstStyle/>
              <a:p>
                <a:pPr algn="ctr"/>
                <a:r>
                  <a:rPr lang="en-NZ" dirty="0" smtClean="0"/>
                  <a:t>Emotional wellbeing</a:t>
                </a:r>
                <a:endParaRPr lang="en-NZ" dirty="0"/>
              </a:p>
            </p:txBody>
          </p:sp>
          <p:sp>
            <p:nvSpPr>
              <p:cNvPr id="35" name="TextBox 34"/>
              <p:cNvSpPr txBox="1"/>
              <p:nvPr/>
            </p:nvSpPr>
            <p:spPr>
              <a:xfrm>
                <a:off x="4119591" y="1430120"/>
                <a:ext cx="1243914" cy="646331"/>
              </a:xfrm>
              <a:prstGeom prst="rect">
                <a:avLst/>
              </a:prstGeom>
              <a:noFill/>
            </p:spPr>
            <p:txBody>
              <a:bodyPr wrap="square" rtlCol="0">
                <a:spAutoFit/>
              </a:bodyPr>
              <a:lstStyle/>
              <a:p>
                <a:pPr algn="ctr"/>
                <a:r>
                  <a:rPr lang="en-NZ" dirty="0" smtClean="0"/>
                  <a:t>Healthy eating</a:t>
                </a:r>
                <a:endParaRPr lang="en-NZ" dirty="0"/>
              </a:p>
            </p:txBody>
          </p:sp>
          <p:sp>
            <p:nvSpPr>
              <p:cNvPr id="36" name="TextBox 35"/>
              <p:cNvSpPr txBox="1"/>
              <p:nvPr/>
            </p:nvSpPr>
            <p:spPr>
              <a:xfrm>
                <a:off x="4039798" y="4521201"/>
                <a:ext cx="1365758" cy="646331"/>
              </a:xfrm>
              <a:prstGeom prst="rect">
                <a:avLst/>
              </a:prstGeom>
              <a:noFill/>
            </p:spPr>
            <p:txBody>
              <a:bodyPr wrap="square" rtlCol="0">
                <a:spAutoFit/>
              </a:bodyPr>
              <a:lstStyle/>
              <a:p>
                <a:pPr algn="ctr"/>
                <a:r>
                  <a:rPr lang="en-NZ" dirty="0" smtClean="0"/>
                  <a:t>Social engagement</a:t>
                </a:r>
                <a:endParaRPr lang="en-NZ" dirty="0"/>
              </a:p>
            </p:txBody>
          </p:sp>
          <p:sp>
            <p:nvSpPr>
              <p:cNvPr id="37" name="TextBox 36"/>
              <p:cNvSpPr txBox="1"/>
              <p:nvPr/>
            </p:nvSpPr>
            <p:spPr>
              <a:xfrm>
                <a:off x="978243" y="2406650"/>
                <a:ext cx="1243222" cy="646331"/>
              </a:xfrm>
              <a:prstGeom prst="rect">
                <a:avLst/>
              </a:prstGeom>
              <a:noFill/>
            </p:spPr>
            <p:txBody>
              <a:bodyPr wrap="square" rtlCol="0">
                <a:spAutoFit/>
              </a:bodyPr>
              <a:lstStyle/>
              <a:p>
                <a:pPr algn="ctr"/>
                <a:r>
                  <a:rPr lang="en-NZ" dirty="0" smtClean="0"/>
                  <a:t>Food security</a:t>
                </a:r>
                <a:endParaRPr lang="en-NZ" dirty="0"/>
              </a:p>
            </p:txBody>
          </p:sp>
          <p:sp>
            <p:nvSpPr>
              <p:cNvPr id="38" name="TextBox 37"/>
              <p:cNvSpPr txBox="1"/>
              <p:nvPr/>
            </p:nvSpPr>
            <p:spPr>
              <a:xfrm>
                <a:off x="7127114" y="4016838"/>
                <a:ext cx="1243222" cy="369332"/>
              </a:xfrm>
              <a:prstGeom prst="rect">
                <a:avLst/>
              </a:prstGeom>
              <a:noFill/>
            </p:spPr>
            <p:txBody>
              <a:bodyPr wrap="square" rtlCol="0">
                <a:spAutoFit/>
              </a:bodyPr>
              <a:lstStyle/>
              <a:p>
                <a:pPr algn="ctr"/>
                <a:r>
                  <a:rPr lang="en-NZ" dirty="0" smtClean="0"/>
                  <a:t>Family</a:t>
                </a:r>
                <a:endParaRPr lang="en-NZ" dirty="0"/>
              </a:p>
            </p:txBody>
          </p:sp>
        </p:grpSp>
        <p:grpSp>
          <p:nvGrpSpPr>
            <p:cNvPr id="2" name="Group 1"/>
            <p:cNvGrpSpPr/>
            <p:nvPr/>
          </p:nvGrpSpPr>
          <p:grpSpPr>
            <a:xfrm>
              <a:off x="933766" y="1745983"/>
              <a:ext cx="7707341" cy="3953049"/>
              <a:chOff x="933766" y="1745983"/>
              <a:chExt cx="7707341" cy="3953049"/>
            </a:xfrm>
          </p:grpSpPr>
          <p:sp>
            <p:nvSpPr>
              <p:cNvPr id="14" name="TextBox 13"/>
              <p:cNvSpPr txBox="1"/>
              <p:nvPr/>
            </p:nvSpPr>
            <p:spPr>
              <a:xfrm>
                <a:off x="933766" y="4055409"/>
                <a:ext cx="1243222" cy="369332"/>
              </a:xfrm>
              <a:prstGeom prst="rect">
                <a:avLst/>
              </a:prstGeom>
              <a:noFill/>
            </p:spPr>
            <p:txBody>
              <a:bodyPr wrap="square" rtlCol="0">
                <a:spAutoFit/>
              </a:bodyPr>
              <a:lstStyle/>
              <a:p>
                <a:pPr algn="ctr"/>
                <a:r>
                  <a:rPr lang="en-NZ" dirty="0" smtClean="0"/>
                  <a:t>Culture</a:t>
                </a:r>
                <a:endParaRPr lang="en-NZ" dirty="0"/>
              </a:p>
            </p:txBody>
          </p:sp>
          <p:sp>
            <p:nvSpPr>
              <p:cNvPr id="15" name="TextBox 14"/>
              <p:cNvSpPr txBox="1"/>
              <p:nvPr/>
            </p:nvSpPr>
            <p:spPr>
              <a:xfrm>
                <a:off x="1900940" y="5052701"/>
                <a:ext cx="1488544" cy="646331"/>
              </a:xfrm>
              <a:prstGeom prst="rect">
                <a:avLst/>
              </a:prstGeom>
              <a:noFill/>
            </p:spPr>
            <p:txBody>
              <a:bodyPr wrap="square" rtlCol="0">
                <a:spAutoFit/>
              </a:bodyPr>
              <a:lstStyle/>
              <a:p>
                <a:pPr algn="ctr"/>
                <a:r>
                  <a:rPr lang="en-NZ" dirty="0" smtClean="0"/>
                  <a:t>Physical environment</a:t>
                </a:r>
                <a:endParaRPr lang="en-NZ" dirty="0"/>
              </a:p>
            </p:txBody>
          </p:sp>
          <p:sp>
            <p:nvSpPr>
              <p:cNvPr id="16" name="TextBox 15"/>
              <p:cNvSpPr txBox="1"/>
              <p:nvPr/>
            </p:nvSpPr>
            <p:spPr>
              <a:xfrm>
                <a:off x="2041104" y="1745983"/>
                <a:ext cx="1568557" cy="646331"/>
              </a:xfrm>
              <a:prstGeom prst="rect">
                <a:avLst/>
              </a:prstGeom>
              <a:noFill/>
            </p:spPr>
            <p:txBody>
              <a:bodyPr wrap="square" rtlCol="0">
                <a:spAutoFit/>
              </a:bodyPr>
              <a:lstStyle/>
              <a:p>
                <a:pPr algn="ctr"/>
                <a:r>
                  <a:rPr lang="en-NZ" dirty="0" smtClean="0"/>
                  <a:t>Media environment</a:t>
                </a:r>
                <a:endParaRPr lang="en-NZ" dirty="0"/>
              </a:p>
            </p:txBody>
          </p:sp>
          <p:sp>
            <p:nvSpPr>
              <p:cNvPr id="17" name="TextBox 16"/>
              <p:cNvSpPr txBox="1"/>
              <p:nvPr/>
            </p:nvSpPr>
            <p:spPr>
              <a:xfrm>
                <a:off x="6241485" y="2019117"/>
                <a:ext cx="1243222" cy="646331"/>
              </a:xfrm>
              <a:prstGeom prst="rect">
                <a:avLst/>
              </a:prstGeom>
              <a:noFill/>
            </p:spPr>
            <p:txBody>
              <a:bodyPr wrap="square" rtlCol="0">
                <a:spAutoFit/>
              </a:bodyPr>
              <a:lstStyle/>
              <a:p>
                <a:pPr algn="ctr"/>
                <a:r>
                  <a:rPr lang="en-NZ" dirty="0" smtClean="0"/>
                  <a:t>Economic factors</a:t>
                </a:r>
                <a:endParaRPr lang="en-NZ" dirty="0"/>
              </a:p>
            </p:txBody>
          </p:sp>
          <p:sp>
            <p:nvSpPr>
              <p:cNvPr id="18" name="TextBox 17"/>
              <p:cNvSpPr txBox="1"/>
              <p:nvPr/>
            </p:nvSpPr>
            <p:spPr>
              <a:xfrm>
                <a:off x="7212404" y="3519131"/>
                <a:ext cx="1428703" cy="369332"/>
              </a:xfrm>
              <a:prstGeom prst="rect">
                <a:avLst/>
              </a:prstGeom>
              <a:noFill/>
            </p:spPr>
            <p:txBody>
              <a:bodyPr wrap="square" rtlCol="0">
                <a:spAutoFit/>
              </a:bodyPr>
              <a:lstStyle/>
              <a:p>
                <a:pPr algn="ctr"/>
                <a:r>
                  <a:rPr lang="en-NZ" dirty="0" smtClean="0"/>
                  <a:t>Communities</a:t>
                </a:r>
                <a:endParaRPr lang="en-NZ" dirty="0"/>
              </a:p>
            </p:txBody>
          </p:sp>
        </p:grpSp>
      </p:grpSp>
      <p:sp>
        <p:nvSpPr>
          <p:cNvPr id="22" name="TextBox 21"/>
          <p:cNvSpPr txBox="1"/>
          <p:nvPr/>
        </p:nvSpPr>
        <p:spPr>
          <a:xfrm>
            <a:off x="6099214" y="5214882"/>
            <a:ext cx="1243222" cy="369332"/>
          </a:xfrm>
          <a:prstGeom prst="rect">
            <a:avLst/>
          </a:prstGeom>
          <a:noFill/>
        </p:spPr>
        <p:txBody>
          <a:bodyPr wrap="square" rtlCol="0">
            <a:spAutoFit/>
          </a:bodyPr>
          <a:lstStyle/>
          <a:p>
            <a:pPr algn="ctr"/>
            <a:r>
              <a:rPr lang="en-NZ" dirty="0" smtClean="0"/>
              <a:t>School</a:t>
            </a:r>
            <a:endParaRPr lang="en-NZ" dirty="0"/>
          </a:p>
        </p:txBody>
      </p:sp>
    </p:spTree>
    <p:extLst>
      <p:ext uri="{BB962C8B-B14F-4D97-AF65-F5344CB8AC3E}">
        <p14:creationId xmlns:p14="http://schemas.microsoft.com/office/powerpoint/2010/main" val="3911098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612660" y="1272392"/>
            <a:ext cx="7994131" cy="5000368"/>
            <a:chOff x="708454" y="897924"/>
            <a:chExt cx="7994131" cy="5000368"/>
          </a:xfrm>
        </p:grpSpPr>
        <p:sp>
          <p:nvSpPr>
            <p:cNvPr id="23" name="Oval 22"/>
            <p:cNvSpPr/>
            <p:nvPr/>
          </p:nvSpPr>
          <p:spPr>
            <a:xfrm>
              <a:off x="708454" y="897924"/>
              <a:ext cx="7994131" cy="5000368"/>
            </a:xfrm>
            <a:prstGeom prst="ellipse">
              <a:avLst/>
            </a:prstGeom>
            <a:solidFill>
              <a:schemeClr val="tx1">
                <a:lumMod val="50000"/>
                <a:lumOff val="5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9" name="Oval 28"/>
            <p:cNvSpPr/>
            <p:nvPr/>
          </p:nvSpPr>
          <p:spPr>
            <a:xfrm>
              <a:off x="4544537" y="2008660"/>
              <a:ext cx="2512541" cy="2512541"/>
            </a:xfrm>
            <a:prstGeom prst="ellipse">
              <a:avLst/>
            </a:prstGeom>
            <a:solidFill>
              <a:schemeClr val="accent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0" name="Oval 29"/>
            <p:cNvSpPr/>
            <p:nvPr/>
          </p:nvSpPr>
          <p:spPr>
            <a:xfrm>
              <a:off x="3485278" y="1074354"/>
              <a:ext cx="2512541" cy="2512541"/>
            </a:xfrm>
            <a:prstGeom prst="ellipse">
              <a:avLst/>
            </a:prstGeom>
            <a:solidFill>
              <a:schemeClr val="accent6">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1" name="Oval 30"/>
            <p:cNvSpPr/>
            <p:nvPr/>
          </p:nvSpPr>
          <p:spPr>
            <a:xfrm>
              <a:off x="2322379" y="2008660"/>
              <a:ext cx="2512541" cy="2512541"/>
            </a:xfrm>
            <a:prstGeom prst="ellipse">
              <a:avLst/>
            </a:prstGeom>
            <a:solidFill>
              <a:schemeClr val="accent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2" name="Oval 31"/>
            <p:cNvSpPr/>
            <p:nvPr/>
          </p:nvSpPr>
          <p:spPr>
            <a:xfrm>
              <a:off x="3466407" y="3228547"/>
              <a:ext cx="2512541" cy="2512541"/>
            </a:xfrm>
            <a:prstGeom prst="ellipse">
              <a:avLst/>
            </a:prstGeom>
            <a:solidFill>
              <a:schemeClr val="accent6">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3" name="TextBox 32"/>
            <p:cNvSpPr txBox="1"/>
            <p:nvPr/>
          </p:nvSpPr>
          <p:spPr>
            <a:xfrm>
              <a:off x="2524207" y="2941764"/>
              <a:ext cx="1243914" cy="646331"/>
            </a:xfrm>
            <a:prstGeom prst="rect">
              <a:avLst/>
            </a:prstGeom>
            <a:noFill/>
          </p:spPr>
          <p:txBody>
            <a:bodyPr wrap="square" rtlCol="0">
              <a:spAutoFit/>
            </a:bodyPr>
            <a:lstStyle/>
            <a:p>
              <a:pPr algn="ctr"/>
              <a:r>
                <a:rPr lang="en-NZ" dirty="0" smtClean="0"/>
                <a:t>Nutritional wellbeing</a:t>
              </a:r>
              <a:endParaRPr lang="en-NZ" dirty="0"/>
            </a:p>
          </p:txBody>
        </p:sp>
        <p:sp>
          <p:nvSpPr>
            <p:cNvPr id="34" name="TextBox 33"/>
            <p:cNvSpPr txBox="1"/>
            <p:nvPr/>
          </p:nvSpPr>
          <p:spPr>
            <a:xfrm>
              <a:off x="5573051" y="2941764"/>
              <a:ext cx="1243914" cy="646331"/>
            </a:xfrm>
            <a:prstGeom prst="rect">
              <a:avLst/>
            </a:prstGeom>
            <a:noFill/>
          </p:spPr>
          <p:txBody>
            <a:bodyPr wrap="square" rtlCol="0">
              <a:spAutoFit/>
            </a:bodyPr>
            <a:lstStyle/>
            <a:p>
              <a:pPr algn="ctr"/>
              <a:r>
                <a:rPr lang="en-NZ" dirty="0" smtClean="0"/>
                <a:t>Emotional wellbeing</a:t>
              </a:r>
              <a:endParaRPr lang="en-NZ" dirty="0"/>
            </a:p>
          </p:txBody>
        </p:sp>
        <p:sp>
          <p:nvSpPr>
            <p:cNvPr id="35" name="TextBox 34"/>
            <p:cNvSpPr txBox="1"/>
            <p:nvPr/>
          </p:nvSpPr>
          <p:spPr>
            <a:xfrm>
              <a:off x="4119591" y="1430120"/>
              <a:ext cx="1243914" cy="646331"/>
            </a:xfrm>
            <a:prstGeom prst="rect">
              <a:avLst/>
            </a:prstGeom>
            <a:noFill/>
          </p:spPr>
          <p:txBody>
            <a:bodyPr wrap="square" rtlCol="0">
              <a:spAutoFit/>
            </a:bodyPr>
            <a:lstStyle/>
            <a:p>
              <a:pPr algn="ctr"/>
              <a:r>
                <a:rPr lang="en-NZ" dirty="0" smtClean="0"/>
                <a:t>Healthy eating</a:t>
              </a:r>
              <a:endParaRPr lang="en-NZ" dirty="0"/>
            </a:p>
          </p:txBody>
        </p:sp>
        <p:sp>
          <p:nvSpPr>
            <p:cNvPr id="36" name="TextBox 35"/>
            <p:cNvSpPr txBox="1"/>
            <p:nvPr/>
          </p:nvSpPr>
          <p:spPr>
            <a:xfrm>
              <a:off x="4039798" y="4521201"/>
              <a:ext cx="1365758" cy="646331"/>
            </a:xfrm>
            <a:prstGeom prst="rect">
              <a:avLst/>
            </a:prstGeom>
            <a:noFill/>
          </p:spPr>
          <p:txBody>
            <a:bodyPr wrap="square" rtlCol="0">
              <a:spAutoFit/>
            </a:bodyPr>
            <a:lstStyle/>
            <a:p>
              <a:pPr algn="ctr"/>
              <a:r>
                <a:rPr lang="en-NZ" dirty="0" smtClean="0"/>
                <a:t>Social engagement</a:t>
              </a:r>
              <a:endParaRPr lang="en-NZ" dirty="0"/>
            </a:p>
          </p:txBody>
        </p:sp>
        <p:sp>
          <p:nvSpPr>
            <p:cNvPr id="37" name="TextBox 36"/>
            <p:cNvSpPr txBox="1"/>
            <p:nvPr/>
          </p:nvSpPr>
          <p:spPr>
            <a:xfrm>
              <a:off x="978243" y="2406650"/>
              <a:ext cx="1243222" cy="646331"/>
            </a:xfrm>
            <a:prstGeom prst="rect">
              <a:avLst/>
            </a:prstGeom>
            <a:noFill/>
          </p:spPr>
          <p:txBody>
            <a:bodyPr wrap="square" rtlCol="0">
              <a:spAutoFit/>
            </a:bodyPr>
            <a:lstStyle/>
            <a:p>
              <a:pPr algn="ctr"/>
              <a:r>
                <a:rPr lang="en-NZ" dirty="0" smtClean="0"/>
                <a:t>Food security</a:t>
              </a:r>
              <a:endParaRPr lang="en-NZ" dirty="0"/>
            </a:p>
          </p:txBody>
        </p:sp>
        <p:sp>
          <p:nvSpPr>
            <p:cNvPr id="38" name="TextBox 37"/>
            <p:cNvSpPr txBox="1"/>
            <p:nvPr/>
          </p:nvSpPr>
          <p:spPr>
            <a:xfrm>
              <a:off x="6697179" y="4355361"/>
              <a:ext cx="1243222" cy="369332"/>
            </a:xfrm>
            <a:prstGeom prst="rect">
              <a:avLst/>
            </a:prstGeom>
            <a:noFill/>
          </p:spPr>
          <p:txBody>
            <a:bodyPr wrap="square" rtlCol="0">
              <a:spAutoFit/>
            </a:bodyPr>
            <a:lstStyle/>
            <a:p>
              <a:pPr algn="ctr"/>
              <a:r>
                <a:rPr lang="en-NZ" dirty="0" smtClean="0"/>
                <a:t>Family</a:t>
              </a:r>
              <a:endParaRPr lang="en-NZ" dirty="0"/>
            </a:p>
          </p:txBody>
        </p:sp>
      </p:grpSp>
    </p:spTree>
    <p:extLst>
      <p:ext uri="{BB962C8B-B14F-4D97-AF65-F5344CB8AC3E}">
        <p14:creationId xmlns:p14="http://schemas.microsoft.com/office/powerpoint/2010/main" val="9880377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218B9C4F-B695-C54C-924B-61748EE6A7C5}" type="slidenum">
              <a:rPr lang="en-US" smtClean="0"/>
              <a:pPr/>
              <a:t>23</a:t>
            </a:fld>
            <a:endParaRPr lang="en-US" dirty="0"/>
          </a:p>
        </p:txBody>
      </p:sp>
      <p:sp>
        <p:nvSpPr>
          <p:cNvPr id="5" name="Title 4"/>
          <p:cNvSpPr txBox="1">
            <a:spLocks/>
          </p:cNvSpPr>
          <p:nvPr/>
        </p:nvSpPr>
        <p:spPr>
          <a:xfrm>
            <a:off x="61546" y="2275874"/>
            <a:ext cx="4044462" cy="548369"/>
          </a:xfrm>
          <a:prstGeom prst="rect">
            <a:avLst/>
          </a:prstGeom>
        </p:spPr>
        <p:txBody>
          <a:bodyPr vert="horz"/>
          <a:lstStyle>
            <a:lvl1pPr algn="l" defTabSz="457200" rtl="0" eaLnBrk="1" latinLnBrk="0" hangingPunct="1">
              <a:spcBef>
                <a:spcPct val="0"/>
              </a:spcBef>
              <a:buNone/>
              <a:defRPr sz="4400" b="1" i="0" kern="1200">
                <a:solidFill>
                  <a:srgbClr val="009AC7"/>
                </a:solidFill>
                <a:latin typeface="Verdana"/>
                <a:ea typeface="+mj-ea"/>
                <a:cs typeface="Verdana"/>
              </a:defRPr>
            </a:lvl1pPr>
          </a:lstStyle>
          <a:p>
            <a:pPr algn="ctr"/>
            <a:r>
              <a:rPr lang="en-US" sz="2400" dirty="0" smtClean="0"/>
              <a:t>Youth development</a:t>
            </a:r>
            <a:endParaRPr lang="en-US" sz="2400" dirty="0"/>
          </a:p>
        </p:txBody>
      </p:sp>
      <p:sp>
        <p:nvSpPr>
          <p:cNvPr id="8" name="Text Placeholder 1"/>
          <p:cNvSpPr>
            <a:spLocks noGrp="1"/>
          </p:cNvSpPr>
          <p:nvPr>
            <p:ph type="body" sz="quarter" idx="10"/>
          </p:nvPr>
        </p:nvSpPr>
        <p:spPr>
          <a:xfrm>
            <a:off x="263770" y="2852065"/>
            <a:ext cx="3452266" cy="2466645"/>
          </a:xfrm>
        </p:spPr>
        <p:txBody>
          <a:bodyPr/>
          <a:lstStyle/>
          <a:p>
            <a:pPr marL="342900" indent="-342900">
              <a:buAutoNum type="arabicPeriod"/>
            </a:pPr>
            <a:r>
              <a:rPr lang="en-NZ" sz="1800" dirty="0" smtClean="0"/>
              <a:t>Build social connections</a:t>
            </a:r>
          </a:p>
          <a:p>
            <a:pPr marL="342900" indent="-342900">
              <a:buAutoNum type="arabicPeriod"/>
            </a:pPr>
            <a:r>
              <a:rPr lang="en-NZ" sz="1800" dirty="0" smtClean="0">
                <a:latin typeface="Verdana" panose="020B0604030504040204" pitchFamily="34" charset="0"/>
                <a:ea typeface="Verdana" panose="020B0604030504040204" pitchFamily="34" charset="0"/>
                <a:cs typeface="Verdana" panose="020B0604030504040204" pitchFamily="34" charset="0"/>
              </a:rPr>
              <a:t>Strengths-based</a:t>
            </a:r>
          </a:p>
          <a:p>
            <a:pPr marL="342900" indent="-342900">
              <a:buAutoNum type="arabicPeriod"/>
            </a:pPr>
            <a:r>
              <a:rPr lang="en-NZ" sz="1800" dirty="0" smtClean="0">
                <a:latin typeface="Verdana" panose="020B0604030504040204" pitchFamily="34" charset="0"/>
                <a:ea typeface="Verdana" panose="020B0604030504040204" pitchFamily="34" charset="0"/>
                <a:cs typeface="Verdana" panose="020B0604030504040204" pitchFamily="34" charset="0"/>
              </a:rPr>
              <a:t>Skill-based, participatory</a:t>
            </a:r>
          </a:p>
          <a:p>
            <a:pPr marL="342900" indent="-342900">
              <a:buAutoNum type="arabicPeriod"/>
            </a:pPr>
            <a:r>
              <a:rPr lang="en-NZ" sz="1800" dirty="0" smtClean="0">
                <a:latin typeface="Verdana" panose="020B0604030504040204" pitchFamily="34" charset="0"/>
                <a:ea typeface="Verdana" panose="020B0604030504040204" pitchFamily="34" charset="0"/>
                <a:cs typeface="Verdana" panose="020B0604030504040204" pitchFamily="34" charset="0"/>
              </a:rPr>
              <a:t>Acknowledge the wider context</a:t>
            </a:r>
            <a:endParaRPr lang="en-NZ" sz="1800" dirty="0">
              <a:latin typeface="Verdana" panose="020B0604030504040204" pitchFamily="34" charset="0"/>
              <a:ea typeface="Verdana" panose="020B0604030504040204" pitchFamily="34" charset="0"/>
              <a:cs typeface="Verdana" panose="020B0604030504040204" pitchFamily="34" charset="0"/>
            </a:endParaRPr>
          </a:p>
          <a:p>
            <a:endParaRPr lang="en-US" dirty="0"/>
          </a:p>
        </p:txBody>
      </p:sp>
      <p:grpSp>
        <p:nvGrpSpPr>
          <p:cNvPr id="6" name="Group 5"/>
          <p:cNvGrpSpPr/>
          <p:nvPr/>
        </p:nvGrpSpPr>
        <p:grpSpPr>
          <a:xfrm>
            <a:off x="3862521" y="1983027"/>
            <a:ext cx="4877003" cy="3050589"/>
            <a:chOff x="708454" y="897924"/>
            <a:chExt cx="7994131" cy="5000368"/>
          </a:xfrm>
        </p:grpSpPr>
        <p:sp>
          <p:nvSpPr>
            <p:cNvPr id="7" name="Oval 6"/>
            <p:cNvSpPr/>
            <p:nvPr/>
          </p:nvSpPr>
          <p:spPr>
            <a:xfrm>
              <a:off x="708454" y="897924"/>
              <a:ext cx="7994131" cy="5000368"/>
            </a:xfrm>
            <a:prstGeom prst="ellipse">
              <a:avLst/>
            </a:prstGeom>
            <a:solidFill>
              <a:schemeClr val="tx1">
                <a:lumMod val="50000"/>
                <a:lumOff val="5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000"/>
            </a:p>
          </p:txBody>
        </p:sp>
        <p:sp>
          <p:nvSpPr>
            <p:cNvPr id="10" name="Oval 9"/>
            <p:cNvSpPr/>
            <p:nvPr/>
          </p:nvSpPr>
          <p:spPr>
            <a:xfrm>
              <a:off x="4544537" y="2008660"/>
              <a:ext cx="2512541" cy="2512541"/>
            </a:xfrm>
            <a:prstGeom prst="ellipse">
              <a:avLst/>
            </a:prstGeom>
            <a:solidFill>
              <a:schemeClr val="accent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000"/>
            </a:p>
          </p:txBody>
        </p:sp>
        <p:sp>
          <p:nvSpPr>
            <p:cNvPr id="11" name="Oval 10"/>
            <p:cNvSpPr/>
            <p:nvPr/>
          </p:nvSpPr>
          <p:spPr>
            <a:xfrm>
              <a:off x="3485278" y="1074354"/>
              <a:ext cx="2512541" cy="2512541"/>
            </a:xfrm>
            <a:prstGeom prst="ellipse">
              <a:avLst/>
            </a:prstGeom>
            <a:solidFill>
              <a:schemeClr val="accent6">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000"/>
            </a:p>
          </p:txBody>
        </p:sp>
        <p:sp>
          <p:nvSpPr>
            <p:cNvPr id="12" name="Oval 11"/>
            <p:cNvSpPr/>
            <p:nvPr/>
          </p:nvSpPr>
          <p:spPr>
            <a:xfrm>
              <a:off x="2322379" y="2008660"/>
              <a:ext cx="2512541" cy="2512541"/>
            </a:xfrm>
            <a:prstGeom prst="ellipse">
              <a:avLst/>
            </a:prstGeom>
            <a:solidFill>
              <a:schemeClr val="accent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000"/>
            </a:p>
          </p:txBody>
        </p:sp>
        <p:sp>
          <p:nvSpPr>
            <p:cNvPr id="13" name="Oval 12"/>
            <p:cNvSpPr/>
            <p:nvPr/>
          </p:nvSpPr>
          <p:spPr>
            <a:xfrm>
              <a:off x="3466407" y="3228547"/>
              <a:ext cx="2512541" cy="2512541"/>
            </a:xfrm>
            <a:prstGeom prst="ellipse">
              <a:avLst/>
            </a:prstGeom>
            <a:solidFill>
              <a:schemeClr val="accent6">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000"/>
            </a:p>
          </p:txBody>
        </p:sp>
        <p:sp>
          <p:nvSpPr>
            <p:cNvPr id="14" name="TextBox 13"/>
            <p:cNvSpPr txBox="1"/>
            <p:nvPr/>
          </p:nvSpPr>
          <p:spPr>
            <a:xfrm>
              <a:off x="2524207" y="2941763"/>
              <a:ext cx="1243914" cy="655840"/>
            </a:xfrm>
            <a:prstGeom prst="rect">
              <a:avLst/>
            </a:prstGeom>
            <a:noFill/>
          </p:spPr>
          <p:txBody>
            <a:bodyPr wrap="square" rtlCol="0">
              <a:spAutoFit/>
            </a:bodyPr>
            <a:lstStyle/>
            <a:p>
              <a:pPr algn="ctr"/>
              <a:r>
                <a:rPr lang="en-NZ" sz="1000" dirty="0" smtClean="0"/>
                <a:t>Nutritional wellbeing</a:t>
              </a:r>
              <a:endParaRPr lang="en-NZ" sz="1000" dirty="0"/>
            </a:p>
          </p:txBody>
        </p:sp>
        <p:sp>
          <p:nvSpPr>
            <p:cNvPr id="15" name="TextBox 14"/>
            <p:cNvSpPr txBox="1"/>
            <p:nvPr/>
          </p:nvSpPr>
          <p:spPr>
            <a:xfrm>
              <a:off x="5573051" y="2941763"/>
              <a:ext cx="1243914" cy="655840"/>
            </a:xfrm>
            <a:prstGeom prst="rect">
              <a:avLst/>
            </a:prstGeom>
            <a:noFill/>
          </p:spPr>
          <p:txBody>
            <a:bodyPr wrap="square" rtlCol="0">
              <a:spAutoFit/>
            </a:bodyPr>
            <a:lstStyle/>
            <a:p>
              <a:pPr algn="ctr"/>
              <a:r>
                <a:rPr lang="en-NZ" sz="1000" dirty="0" smtClean="0"/>
                <a:t>Emotional wellbeing</a:t>
              </a:r>
              <a:endParaRPr lang="en-NZ" sz="1000" dirty="0"/>
            </a:p>
          </p:txBody>
        </p:sp>
        <p:sp>
          <p:nvSpPr>
            <p:cNvPr id="16" name="TextBox 15"/>
            <p:cNvSpPr txBox="1"/>
            <p:nvPr/>
          </p:nvSpPr>
          <p:spPr>
            <a:xfrm>
              <a:off x="4119590" y="1430119"/>
              <a:ext cx="1243914" cy="655840"/>
            </a:xfrm>
            <a:prstGeom prst="rect">
              <a:avLst/>
            </a:prstGeom>
            <a:noFill/>
          </p:spPr>
          <p:txBody>
            <a:bodyPr wrap="square" rtlCol="0">
              <a:spAutoFit/>
            </a:bodyPr>
            <a:lstStyle/>
            <a:p>
              <a:pPr algn="ctr"/>
              <a:r>
                <a:rPr lang="en-NZ" sz="1000" dirty="0" smtClean="0"/>
                <a:t>Healthy eating</a:t>
              </a:r>
              <a:endParaRPr lang="en-NZ" sz="1000" dirty="0"/>
            </a:p>
          </p:txBody>
        </p:sp>
        <p:sp>
          <p:nvSpPr>
            <p:cNvPr id="17" name="TextBox 16"/>
            <p:cNvSpPr txBox="1"/>
            <p:nvPr/>
          </p:nvSpPr>
          <p:spPr>
            <a:xfrm>
              <a:off x="4039798" y="4521201"/>
              <a:ext cx="1365758" cy="655840"/>
            </a:xfrm>
            <a:prstGeom prst="rect">
              <a:avLst/>
            </a:prstGeom>
            <a:noFill/>
          </p:spPr>
          <p:txBody>
            <a:bodyPr wrap="square" rtlCol="0">
              <a:spAutoFit/>
            </a:bodyPr>
            <a:lstStyle/>
            <a:p>
              <a:pPr algn="ctr"/>
              <a:r>
                <a:rPr lang="en-NZ" sz="1000" dirty="0" smtClean="0"/>
                <a:t>Social engagement</a:t>
              </a:r>
              <a:endParaRPr lang="en-NZ" sz="1000" dirty="0"/>
            </a:p>
          </p:txBody>
        </p:sp>
        <p:sp>
          <p:nvSpPr>
            <p:cNvPr id="18" name="TextBox 17"/>
            <p:cNvSpPr txBox="1"/>
            <p:nvPr/>
          </p:nvSpPr>
          <p:spPr>
            <a:xfrm>
              <a:off x="978243" y="2406650"/>
              <a:ext cx="1243222" cy="655840"/>
            </a:xfrm>
            <a:prstGeom prst="rect">
              <a:avLst/>
            </a:prstGeom>
            <a:noFill/>
          </p:spPr>
          <p:txBody>
            <a:bodyPr wrap="square" rtlCol="0">
              <a:spAutoFit/>
            </a:bodyPr>
            <a:lstStyle/>
            <a:p>
              <a:pPr algn="ctr"/>
              <a:r>
                <a:rPr lang="en-NZ" sz="1000" dirty="0" smtClean="0"/>
                <a:t>Food security</a:t>
              </a:r>
              <a:endParaRPr lang="en-NZ" sz="1000" dirty="0"/>
            </a:p>
          </p:txBody>
        </p:sp>
        <p:sp>
          <p:nvSpPr>
            <p:cNvPr id="19" name="TextBox 18"/>
            <p:cNvSpPr txBox="1"/>
            <p:nvPr/>
          </p:nvSpPr>
          <p:spPr>
            <a:xfrm>
              <a:off x="7038207" y="3956560"/>
              <a:ext cx="1243222" cy="403593"/>
            </a:xfrm>
            <a:prstGeom prst="rect">
              <a:avLst/>
            </a:prstGeom>
            <a:noFill/>
          </p:spPr>
          <p:txBody>
            <a:bodyPr wrap="square" rtlCol="0">
              <a:spAutoFit/>
            </a:bodyPr>
            <a:lstStyle/>
            <a:p>
              <a:pPr algn="ctr"/>
              <a:r>
                <a:rPr lang="en-NZ" sz="1000" dirty="0" smtClean="0"/>
                <a:t>Family</a:t>
              </a:r>
              <a:endParaRPr lang="en-NZ" sz="1000" dirty="0"/>
            </a:p>
          </p:txBody>
        </p:sp>
      </p:grpSp>
    </p:spTree>
    <p:extLst>
      <p:ext uri="{BB962C8B-B14F-4D97-AF65-F5344CB8AC3E}">
        <p14:creationId xmlns:p14="http://schemas.microsoft.com/office/powerpoint/2010/main" val="13630258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218B9C4F-B695-C54C-924B-61748EE6A7C5}" type="slidenum">
              <a:rPr lang="en-US" smtClean="0"/>
              <a:pPr/>
              <a:t>24</a:t>
            </a:fld>
            <a:endParaRPr lang="en-US" dirty="0"/>
          </a:p>
        </p:txBody>
      </p:sp>
      <p:sp>
        <p:nvSpPr>
          <p:cNvPr id="5" name="Title 4"/>
          <p:cNvSpPr txBox="1">
            <a:spLocks/>
          </p:cNvSpPr>
          <p:nvPr/>
        </p:nvSpPr>
        <p:spPr>
          <a:xfrm>
            <a:off x="843328" y="2159662"/>
            <a:ext cx="7686816" cy="1177781"/>
          </a:xfrm>
          <a:prstGeom prst="rect">
            <a:avLst/>
          </a:prstGeom>
        </p:spPr>
        <p:txBody>
          <a:bodyPr vert="horz"/>
          <a:lstStyle>
            <a:lvl1pPr algn="l" defTabSz="457200" rtl="0" eaLnBrk="1" latinLnBrk="0" hangingPunct="1">
              <a:spcBef>
                <a:spcPct val="0"/>
              </a:spcBef>
              <a:buNone/>
              <a:defRPr sz="4400" b="1" i="0" kern="1200">
                <a:solidFill>
                  <a:srgbClr val="009AC7"/>
                </a:solidFill>
                <a:latin typeface="Verdana"/>
                <a:ea typeface="+mj-ea"/>
                <a:cs typeface="Verdana"/>
              </a:defRPr>
            </a:lvl1pPr>
          </a:lstStyle>
          <a:p>
            <a:r>
              <a:rPr lang="en-US" sz="3600" dirty="0" smtClean="0"/>
              <a:t>How can we intervene with families to cook at home and eat together?</a:t>
            </a:r>
            <a:endParaRPr lang="en-US" sz="3600" dirty="0"/>
          </a:p>
        </p:txBody>
      </p:sp>
    </p:spTree>
    <p:extLst>
      <p:ext uri="{BB962C8B-B14F-4D97-AF65-F5344CB8AC3E}">
        <p14:creationId xmlns:p14="http://schemas.microsoft.com/office/powerpoint/2010/main" val="13381067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218B9C4F-B695-C54C-924B-61748EE6A7C5}" type="slidenum">
              <a:rPr lang="en-US" smtClean="0"/>
              <a:pPr/>
              <a:t>25</a:t>
            </a:fld>
            <a:endParaRPr lang="en-US" dirty="0"/>
          </a:p>
        </p:txBody>
      </p:sp>
      <p:sp>
        <p:nvSpPr>
          <p:cNvPr id="5" name="Title 4"/>
          <p:cNvSpPr txBox="1">
            <a:spLocks/>
          </p:cNvSpPr>
          <p:nvPr/>
        </p:nvSpPr>
        <p:spPr>
          <a:xfrm>
            <a:off x="677866" y="1245262"/>
            <a:ext cx="7686816" cy="1177781"/>
          </a:xfrm>
          <a:prstGeom prst="rect">
            <a:avLst/>
          </a:prstGeom>
        </p:spPr>
        <p:txBody>
          <a:bodyPr vert="horz"/>
          <a:lstStyle>
            <a:lvl1pPr algn="l" defTabSz="457200" rtl="0" eaLnBrk="1" latinLnBrk="0" hangingPunct="1">
              <a:spcBef>
                <a:spcPct val="0"/>
              </a:spcBef>
              <a:buNone/>
              <a:defRPr sz="4400" b="1" i="0" kern="1200">
                <a:solidFill>
                  <a:srgbClr val="009AC7"/>
                </a:solidFill>
                <a:latin typeface="Verdana"/>
                <a:ea typeface="+mj-ea"/>
                <a:cs typeface="Verdana"/>
              </a:defRPr>
            </a:lvl1pPr>
          </a:lstStyle>
          <a:p>
            <a:r>
              <a:rPr lang="en-US" sz="2800" dirty="0" smtClean="0"/>
              <a:t>Feasibility of a family meal intervention</a:t>
            </a:r>
            <a:endParaRPr lang="en-US" sz="2800" dirty="0"/>
          </a:p>
        </p:txBody>
      </p:sp>
      <p:sp>
        <p:nvSpPr>
          <p:cNvPr id="8" name="Text Placeholder 1"/>
          <p:cNvSpPr>
            <a:spLocks noGrp="1"/>
          </p:cNvSpPr>
          <p:nvPr>
            <p:ph type="body" sz="quarter" idx="10"/>
          </p:nvPr>
        </p:nvSpPr>
        <p:spPr>
          <a:xfrm>
            <a:off x="677866" y="2577850"/>
            <a:ext cx="7704282" cy="2501148"/>
          </a:xfrm>
        </p:spPr>
        <p:txBody>
          <a:bodyPr/>
          <a:lstStyle/>
          <a:p>
            <a:r>
              <a:rPr lang="en-US" dirty="0" smtClean="0"/>
              <a:t>Study 1: </a:t>
            </a:r>
          </a:p>
          <a:p>
            <a:r>
              <a:rPr lang="en-US" dirty="0" smtClean="0"/>
              <a:t>Recruited 10 families (one adolescent, one parent/ caregiver</a:t>
            </a:r>
            <a:r>
              <a:rPr lang="en-US" dirty="0"/>
              <a:t>) from general population </a:t>
            </a:r>
            <a:endParaRPr lang="en-US" dirty="0" smtClean="0"/>
          </a:p>
          <a:p>
            <a:r>
              <a:rPr lang="en-US" dirty="0" smtClean="0"/>
              <a:t>Provided meal plans, recipes and ingredients for 5 family meals each week for 8 weeks</a:t>
            </a:r>
          </a:p>
          <a:p>
            <a:endParaRPr lang="en-US" dirty="0"/>
          </a:p>
          <a:p>
            <a:r>
              <a:rPr lang="en-US" dirty="0" smtClean="0"/>
              <a:t>Study 2: </a:t>
            </a:r>
          </a:p>
          <a:p>
            <a:r>
              <a:rPr lang="en-US" dirty="0" smtClean="0"/>
              <a:t>Recruited 9 families from specialist youth health clinic in South Auckland</a:t>
            </a:r>
          </a:p>
          <a:p>
            <a:r>
              <a:rPr lang="en-US" dirty="0" smtClean="0"/>
              <a:t>Provided meal plans, recipes and ingredients for 5 family meals each week for 4 weeks</a:t>
            </a:r>
          </a:p>
          <a:p>
            <a:endParaRPr lang="en-US" dirty="0" smtClean="0"/>
          </a:p>
          <a:p>
            <a:endParaRPr lang="en-US" dirty="0"/>
          </a:p>
          <a:p>
            <a:endParaRPr lang="en-US" dirty="0"/>
          </a:p>
        </p:txBody>
      </p:sp>
      <p:sp>
        <p:nvSpPr>
          <p:cNvPr id="6" name="TextBox 5"/>
          <p:cNvSpPr txBox="1"/>
          <p:nvPr/>
        </p:nvSpPr>
        <p:spPr>
          <a:xfrm>
            <a:off x="3880023" y="6589483"/>
            <a:ext cx="5263978" cy="276999"/>
          </a:xfrm>
          <a:prstGeom prst="rect">
            <a:avLst/>
          </a:prstGeom>
        </p:spPr>
        <p:txBody>
          <a:bodyPr vert="horz" wrap="square" rtlCol="0">
            <a:spAutoFit/>
          </a:bodyPr>
          <a:lstStyle/>
          <a:p>
            <a:pPr algn="r"/>
            <a:r>
              <a:rPr lang="en-NZ" sz="1200" dirty="0" smtClean="0">
                <a:latin typeface="Verdana" panose="020B0604030504040204" pitchFamily="34" charset="0"/>
                <a:ea typeface="Verdana" panose="020B0604030504040204" pitchFamily="34" charset="0"/>
                <a:cs typeface="Verdana" panose="020B0604030504040204" pitchFamily="34" charset="0"/>
              </a:rPr>
              <a:t>J </a:t>
            </a:r>
            <a:r>
              <a:rPr lang="en-NZ" sz="1200" dirty="0" err="1" smtClean="0">
                <a:latin typeface="Verdana" panose="020B0604030504040204" pitchFamily="34" charset="0"/>
                <a:ea typeface="Verdana" panose="020B0604030504040204" pitchFamily="34" charset="0"/>
                <a:cs typeface="Verdana" panose="020B0604030504040204" pitchFamily="34" charset="0"/>
              </a:rPr>
              <a:t>Nutr</a:t>
            </a:r>
            <a:r>
              <a:rPr lang="en-NZ" sz="1200" dirty="0" smtClean="0">
                <a:latin typeface="Verdana" panose="020B0604030504040204" pitchFamily="34" charset="0"/>
                <a:ea typeface="Verdana" panose="020B0604030504040204" pitchFamily="34" charset="0"/>
                <a:cs typeface="Verdana" panose="020B0604030504040204" pitchFamily="34" charset="0"/>
              </a:rPr>
              <a:t> </a:t>
            </a:r>
            <a:r>
              <a:rPr lang="en-NZ" sz="1200" dirty="0" err="1" smtClean="0">
                <a:latin typeface="Verdana" panose="020B0604030504040204" pitchFamily="34" charset="0"/>
                <a:ea typeface="Verdana" panose="020B0604030504040204" pitchFamily="34" charset="0"/>
                <a:cs typeface="Verdana" panose="020B0604030504040204" pitchFamily="34" charset="0"/>
              </a:rPr>
              <a:t>Educ</a:t>
            </a:r>
            <a:r>
              <a:rPr lang="en-NZ" sz="1200" dirty="0" smtClean="0">
                <a:latin typeface="Verdana" panose="020B0604030504040204" pitchFamily="34" charset="0"/>
                <a:ea typeface="Verdana" panose="020B0604030504040204" pitchFamily="34" charset="0"/>
                <a:cs typeface="Verdana" panose="020B0604030504040204" pitchFamily="34" charset="0"/>
              </a:rPr>
              <a:t> </a:t>
            </a:r>
            <a:r>
              <a:rPr lang="en-NZ" sz="1200" dirty="0" err="1" smtClean="0">
                <a:latin typeface="Verdana" panose="020B0604030504040204" pitchFamily="34" charset="0"/>
                <a:ea typeface="Verdana" panose="020B0604030504040204" pitchFamily="34" charset="0"/>
                <a:cs typeface="Verdana" panose="020B0604030504040204" pitchFamily="34" charset="0"/>
              </a:rPr>
              <a:t>Behav</a:t>
            </a:r>
            <a:r>
              <a:rPr lang="en-NZ" sz="1200" dirty="0" smtClean="0">
                <a:latin typeface="Verdana" panose="020B0604030504040204" pitchFamily="34" charset="0"/>
                <a:ea typeface="Verdana" panose="020B0604030504040204" pitchFamily="34" charset="0"/>
                <a:cs typeface="Verdana" panose="020B0604030504040204" pitchFamily="34" charset="0"/>
              </a:rPr>
              <a:t>, 2016;48:716-722</a:t>
            </a:r>
          </a:p>
        </p:txBody>
      </p:sp>
    </p:spTree>
    <p:extLst>
      <p:ext uri="{BB962C8B-B14F-4D97-AF65-F5344CB8AC3E}">
        <p14:creationId xmlns:p14="http://schemas.microsoft.com/office/powerpoint/2010/main" val="32014566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18B9C4F-B695-C54C-924B-61748EE6A7C5}" type="slidenum">
              <a:rPr lang="en-US" smtClean="0"/>
              <a:pPr/>
              <a:t>26</a:t>
            </a:fld>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5050" r="4408" b="29899"/>
          <a:stretch/>
        </p:blipFill>
        <p:spPr>
          <a:xfrm>
            <a:off x="181558" y="1471435"/>
            <a:ext cx="4082486" cy="3731967"/>
          </a:xfrm>
          <a:prstGeom prst="rect">
            <a:avLst/>
          </a:prstGeom>
        </p:spPr>
      </p:pic>
      <p:sp>
        <p:nvSpPr>
          <p:cNvPr id="5" name="Title 4"/>
          <p:cNvSpPr txBox="1">
            <a:spLocks/>
          </p:cNvSpPr>
          <p:nvPr/>
        </p:nvSpPr>
        <p:spPr>
          <a:xfrm>
            <a:off x="4998720" y="2216299"/>
            <a:ext cx="4145280" cy="2987103"/>
          </a:xfrm>
          <a:prstGeom prst="rect">
            <a:avLst/>
          </a:prstGeom>
        </p:spPr>
        <p:txBody>
          <a:bodyPr vert="horz"/>
          <a:lstStyle>
            <a:lvl1pPr algn="l" defTabSz="457200" rtl="0" eaLnBrk="1" latinLnBrk="0" hangingPunct="1">
              <a:spcBef>
                <a:spcPct val="0"/>
              </a:spcBef>
              <a:buNone/>
              <a:defRPr sz="4400" b="1" i="0" kern="1200">
                <a:solidFill>
                  <a:srgbClr val="009AC7"/>
                </a:solidFill>
                <a:latin typeface="Verdana"/>
                <a:ea typeface="+mj-ea"/>
                <a:cs typeface="Verdana"/>
              </a:defRPr>
            </a:lvl1pPr>
          </a:lstStyle>
          <a:p>
            <a:pPr algn="ctr"/>
            <a:endParaRPr lang="en-US" sz="2400" dirty="0" smtClean="0"/>
          </a:p>
          <a:p>
            <a:pPr marL="342900" indent="-342900">
              <a:buFont typeface="Arial" panose="020B0604020202020204" pitchFamily="34" charset="0"/>
              <a:buChar char="•"/>
            </a:pPr>
            <a:r>
              <a:rPr lang="en-US" sz="1800" b="0" dirty="0" smtClean="0">
                <a:solidFill>
                  <a:schemeClr val="tx1"/>
                </a:solidFill>
              </a:rPr>
              <a:t>85% of meals provided were prepared</a:t>
            </a:r>
          </a:p>
          <a:p>
            <a:pPr marL="342900" indent="-342900">
              <a:buFont typeface="Arial" panose="020B0604020202020204" pitchFamily="34" charset="0"/>
              <a:buChar char="•"/>
            </a:pPr>
            <a:endParaRPr lang="en-US" sz="1800" b="0" dirty="0" smtClean="0">
              <a:solidFill>
                <a:schemeClr val="tx1"/>
              </a:solidFill>
            </a:endParaRPr>
          </a:p>
          <a:p>
            <a:pPr marL="342900" indent="-342900">
              <a:buFont typeface="Arial" panose="020B0604020202020204" pitchFamily="34" charset="0"/>
              <a:buChar char="•"/>
            </a:pPr>
            <a:r>
              <a:rPr lang="en-US" sz="1800" b="0" dirty="0" smtClean="0">
                <a:solidFill>
                  <a:schemeClr val="tx1"/>
                </a:solidFill>
              </a:rPr>
              <a:t>Of the meals prepared, 96% were eaten together by families</a:t>
            </a:r>
            <a:endParaRPr lang="en-US" sz="1800" b="0" dirty="0">
              <a:solidFill>
                <a:schemeClr val="tx1"/>
              </a:solidFill>
            </a:endParaRPr>
          </a:p>
        </p:txBody>
      </p:sp>
      <p:sp>
        <p:nvSpPr>
          <p:cNvPr id="3" name="Right Arrow 2"/>
          <p:cNvSpPr/>
          <p:nvPr/>
        </p:nvSpPr>
        <p:spPr>
          <a:xfrm>
            <a:off x="4374479" y="3026194"/>
            <a:ext cx="513806" cy="444138"/>
          </a:xfrm>
          <a:prstGeom prst="rightArrow">
            <a:avLst/>
          </a:prstGeom>
          <a:solidFill>
            <a:srgbClr val="094F7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solidFill>
                <a:srgbClr val="094F7C"/>
              </a:solidFill>
            </a:endParaRPr>
          </a:p>
        </p:txBody>
      </p:sp>
      <p:sp>
        <p:nvSpPr>
          <p:cNvPr id="4" name="TextBox 3"/>
          <p:cNvSpPr txBox="1"/>
          <p:nvPr/>
        </p:nvSpPr>
        <p:spPr>
          <a:xfrm>
            <a:off x="1416341" y="5312229"/>
            <a:ext cx="6177533" cy="1200329"/>
          </a:xfrm>
          <a:prstGeom prst="rect">
            <a:avLst/>
          </a:prstGeom>
        </p:spPr>
        <p:txBody>
          <a:bodyPr vert="horz" wrap="square" rtlCol="0">
            <a:spAutoFit/>
          </a:bodyPr>
          <a:lstStyle/>
          <a:p>
            <a:pPr algn="ctr"/>
            <a:r>
              <a:rPr lang="en-NZ" sz="3600" dirty="0" smtClean="0">
                <a:solidFill>
                  <a:srgbClr val="094F7C"/>
                </a:solidFill>
              </a:rPr>
              <a:t>We were able to change how families cook and eat!</a:t>
            </a:r>
          </a:p>
        </p:txBody>
      </p:sp>
    </p:spTree>
    <p:extLst>
      <p:ext uri="{BB962C8B-B14F-4D97-AF65-F5344CB8AC3E}">
        <p14:creationId xmlns:p14="http://schemas.microsoft.com/office/powerpoint/2010/main" val="4873257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218B9C4F-B695-C54C-924B-61748EE6A7C5}" type="slidenum">
              <a:rPr lang="en-US" smtClean="0"/>
              <a:pPr/>
              <a:t>27</a:t>
            </a:fld>
            <a:endParaRPr lang="en-US" dirty="0"/>
          </a:p>
        </p:txBody>
      </p:sp>
      <p:sp>
        <p:nvSpPr>
          <p:cNvPr id="5" name="Title 4"/>
          <p:cNvSpPr txBox="1">
            <a:spLocks/>
          </p:cNvSpPr>
          <p:nvPr/>
        </p:nvSpPr>
        <p:spPr>
          <a:xfrm>
            <a:off x="677866" y="1245262"/>
            <a:ext cx="7686816" cy="1177781"/>
          </a:xfrm>
          <a:prstGeom prst="rect">
            <a:avLst/>
          </a:prstGeom>
        </p:spPr>
        <p:txBody>
          <a:bodyPr vert="horz"/>
          <a:lstStyle>
            <a:lvl1pPr algn="l" defTabSz="457200" rtl="0" eaLnBrk="1" latinLnBrk="0" hangingPunct="1">
              <a:spcBef>
                <a:spcPct val="0"/>
              </a:spcBef>
              <a:buNone/>
              <a:defRPr sz="4400" b="1" i="0" kern="1200">
                <a:solidFill>
                  <a:srgbClr val="009AC7"/>
                </a:solidFill>
                <a:latin typeface="Verdana"/>
                <a:ea typeface="+mj-ea"/>
                <a:cs typeface="Verdana"/>
              </a:defRPr>
            </a:lvl1pPr>
          </a:lstStyle>
          <a:p>
            <a:r>
              <a:rPr lang="en-US" sz="2800" dirty="0" smtClean="0"/>
              <a:t>Was the intervention acceptable to families?</a:t>
            </a:r>
            <a:endParaRPr lang="en-US" sz="2800" dirty="0"/>
          </a:p>
        </p:txBody>
      </p:sp>
      <p:sp>
        <p:nvSpPr>
          <p:cNvPr id="8" name="Text Placeholder 1"/>
          <p:cNvSpPr>
            <a:spLocks noGrp="1"/>
          </p:cNvSpPr>
          <p:nvPr>
            <p:ph type="body" sz="quarter" idx="10"/>
          </p:nvPr>
        </p:nvSpPr>
        <p:spPr>
          <a:xfrm>
            <a:off x="677866" y="2621393"/>
            <a:ext cx="7704282" cy="2501148"/>
          </a:xfrm>
        </p:spPr>
        <p:txBody>
          <a:bodyPr/>
          <a:lstStyle/>
          <a:p>
            <a:r>
              <a:rPr lang="en-US" dirty="0" smtClean="0"/>
              <a:t>Families enjoyed the opportunity to try new foods</a:t>
            </a:r>
          </a:p>
          <a:p>
            <a:endParaRPr lang="en-US" dirty="0"/>
          </a:p>
          <a:p>
            <a:r>
              <a:rPr lang="en-US" dirty="0" smtClean="0"/>
              <a:t>Eating together was a positive experience for the families</a:t>
            </a:r>
            <a:endParaRPr lang="en-US" dirty="0"/>
          </a:p>
          <a:p>
            <a:r>
              <a:rPr lang="en-US" sz="1800" i="1" dirty="0" smtClean="0">
                <a:solidFill>
                  <a:srgbClr val="000000"/>
                </a:solidFill>
              </a:rPr>
              <a:t>	“</a:t>
            </a:r>
            <a:r>
              <a:rPr lang="en-US" sz="1800" i="1" dirty="0">
                <a:solidFill>
                  <a:srgbClr val="000000"/>
                </a:solidFill>
              </a:rPr>
              <a:t>We would talk about how we enjoyed the food and what we </a:t>
            </a:r>
            <a:r>
              <a:rPr lang="en-US" sz="1800" i="1" dirty="0" smtClean="0">
                <a:solidFill>
                  <a:srgbClr val="000000"/>
                </a:solidFill>
              </a:rPr>
              <a:t>	like </a:t>
            </a:r>
            <a:r>
              <a:rPr lang="en-US" sz="1800" i="1" dirty="0">
                <a:solidFill>
                  <a:srgbClr val="000000"/>
                </a:solidFill>
              </a:rPr>
              <a:t>about the meal and talk about school as well </a:t>
            </a:r>
            <a:r>
              <a:rPr lang="en-US" sz="1800" i="1" dirty="0" smtClean="0">
                <a:solidFill>
                  <a:srgbClr val="000000"/>
                </a:solidFill>
              </a:rPr>
              <a:t>	sometimes</a:t>
            </a:r>
            <a:r>
              <a:rPr lang="en-US" sz="1800" i="1" dirty="0">
                <a:solidFill>
                  <a:srgbClr val="000000"/>
                </a:solidFill>
              </a:rPr>
              <a:t>.”</a:t>
            </a:r>
            <a:endParaRPr lang="en-AU" sz="1800" i="1" dirty="0">
              <a:solidFill>
                <a:srgbClr val="000000"/>
              </a:solidFill>
            </a:endParaRPr>
          </a:p>
          <a:p>
            <a:endParaRPr lang="en-US" dirty="0"/>
          </a:p>
        </p:txBody>
      </p:sp>
      <p:sp>
        <p:nvSpPr>
          <p:cNvPr id="6" name="TextBox 5"/>
          <p:cNvSpPr txBox="1"/>
          <p:nvPr/>
        </p:nvSpPr>
        <p:spPr>
          <a:xfrm>
            <a:off x="3880023" y="6589483"/>
            <a:ext cx="5263978" cy="276999"/>
          </a:xfrm>
          <a:prstGeom prst="rect">
            <a:avLst/>
          </a:prstGeom>
        </p:spPr>
        <p:txBody>
          <a:bodyPr vert="horz" wrap="square" rtlCol="0">
            <a:spAutoFit/>
          </a:bodyPr>
          <a:lstStyle/>
          <a:p>
            <a:pPr algn="r"/>
            <a:r>
              <a:rPr lang="en-NZ" sz="1200" dirty="0" smtClean="0">
                <a:latin typeface="Verdana" panose="020B0604030504040204" pitchFamily="34" charset="0"/>
                <a:ea typeface="Verdana" panose="020B0604030504040204" pitchFamily="34" charset="0"/>
                <a:cs typeface="Verdana" panose="020B0604030504040204" pitchFamily="34" charset="0"/>
              </a:rPr>
              <a:t>J </a:t>
            </a:r>
            <a:r>
              <a:rPr lang="en-NZ" sz="1200" dirty="0" err="1" smtClean="0">
                <a:latin typeface="Verdana" panose="020B0604030504040204" pitchFamily="34" charset="0"/>
                <a:ea typeface="Verdana" panose="020B0604030504040204" pitchFamily="34" charset="0"/>
                <a:cs typeface="Verdana" panose="020B0604030504040204" pitchFamily="34" charset="0"/>
              </a:rPr>
              <a:t>Nutr</a:t>
            </a:r>
            <a:r>
              <a:rPr lang="en-NZ" sz="1200" dirty="0" smtClean="0">
                <a:latin typeface="Verdana" panose="020B0604030504040204" pitchFamily="34" charset="0"/>
                <a:ea typeface="Verdana" panose="020B0604030504040204" pitchFamily="34" charset="0"/>
                <a:cs typeface="Verdana" panose="020B0604030504040204" pitchFamily="34" charset="0"/>
              </a:rPr>
              <a:t> </a:t>
            </a:r>
            <a:r>
              <a:rPr lang="en-NZ" sz="1200" dirty="0" err="1" smtClean="0">
                <a:latin typeface="Verdana" panose="020B0604030504040204" pitchFamily="34" charset="0"/>
                <a:ea typeface="Verdana" panose="020B0604030504040204" pitchFamily="34" charset="0"/>
                <a:cs typeface="Verdana" panose="020B0604030504040204" pitchFamily="34" charset="0"/>
              </a:rPr>
              <a:t>Educ</a:t>
            </a:r>
            <a:r>
              <a:rPr lang="en-NZ" sz="1200" dirty="0" smtClean="0">
                <a:latin typeface="Verdana" panose="020B0604030504040204" pitchFamily="34" charset="0"/>
                <a:ea typeface="Verdana" panose="020B0604030504040204" pitchFamily="34" charset="0"/>
                <a:cs typeface="Verdana" panose="020B0604030504040204" pitchFamily="34" charset="0"/>
              </a:rPr>
              <a:t> </a:t>
            </a:r>
            <a:r>
              <a:rPr lang="en-NZ" sz="1200" dirty="0" err="1" smtClean="0">
                <a:latin typeface="Verdana" panose="020B0604030504040204" pitchFamily="34" charset="0"/>
                <a:ea typeface="Verdana" panose="020B0604030504040204" pitchFamily="34" charset="0"/>
                <a:cs typeface="Verdana" panose="020B0604030504040204" pitchFamily="34" charset="0"/>
              </a:rPr>
              <a:t>Behav</a:t>
            </a:r>
            <a:r>
              <a:rPr lang="en-NZ" sz="1200" dirty="0" smtClean="0">
                <a:latin typeface="Verdana" panose="020B0604030504040204" pitchFamily="34" charset="0"/>
                <a:ea typeface="Verdana" panose="020B0604030504040204" pitchFamily="34" charset="0"/>
                <a:cs typeface="Verdana" panose="020B0604030504040204" pitchFamily="34" charset="0"/>
              </a:rPr>
              <a:t>, 2016;48:716-722</a:t>
            </a:r>
          </a:p>
        </p:txBody>
      </p:sp>
    </p:spTree>
    <p:extLst>
      <p:ext uri="{BB962C8B-B14F-4D97-AF65-F5344CB8AC3E}">
        <p14:creationId xmlns:p14="http://schemas.microsoft.com/office/powerpoint/2010/main" val="36017801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218B9C4F-B695-C54C-924B-61748EE6A7C5}" type="slidenum">
              <a:rPr lang="en-US" smtClean="0"/>
              <a:pPr/>
              <a:t>28</a:t>
            </a:fld>
            <a:endParaRPr lang="en-US" dirty="0"/>
          </a:p>
        </p:txBody>
      </p:sp>
      <p:sp>
        <p:nvSpPr>
          <p:cNvPr id="5" name="Title 4"/>
          <p:cNvSpPr txBox="1">
            <a:spLocks/>
          </p:cNvSpPr>
          <p:nvPr/>
        </p:nvSpPr>
        <p:spPr>
          <a:xfrm>
            <a:off x="677866" y="1245262"/>
            <a:ext cx="7795574" cy="1177781"/>
          </a:xfrm>
          <a:prstGeom prst="rect">
            <a:avLst/>
          </a:prstGeom>
        </p:spPr>
        <p:txBody>
          <a:bodyPr vert="horz"/>
          <a:lstStyle>
            <a:lvl1pPr algn="l" defTabSz="457200" rtl="0" eaLnBrk="1" latinLnBrk="0" hangingPunct="1">
              <a:spcBef>
                <a:spcPct val="0"/>
              </a:spcBef>
              <a:buNone/>
              <a:defRPr sz="4400" b="1" i="0" kern="1200">
                <a:solidFill>
                  <a:srgbClr val="009AC7"/>
                </a:solidFill>
                <a:latin typeface="Verdana"/>
                <a:ea typeface="+mj-ea"/>
                <a:cs typeface="Verdana"/>
              </a:defRPr>
            </a:lvl1pPr>
          </a:lstStyle>
          <a:p>
            <a:r>
              <a:rPr lang="en-US" sz="2800" dirty="0" smtClean="0"/>
              <a:t>Perceived benefits of the intervention</a:t>
            </a:r>
            <a:endParaRPr lang="en-US" sz="2800" dirty="0"/>
          </a:p>
        </p:txBody>
      </p:sp>
      <p:sp>
        <p:nvSpPr>
          <p:cNvPr id="8" name="Text Placeholder 1"/>
          <p:cNvSpPr>
            <a:spLocks noGrp="1"/>
          </p:cNvSpPr>
          <p:nvPr>
            <p:ph type="body" sz="quarter" idx="10"/>
          </p:nvPr>
        </p:nvSpPr>
        <p:spPr>
          <a:xfrm>
            <a:off x="509801" y="1945646"/>
            <a:ext cx="8131703" cy="3677092"/>
          </a:xfrm>
        </p:spPr>
        <p:txBody>
          <a:bodyPr/>
          <a:lstStyle/>
          <a:p>
            <a:r>
              <a:rPr lang="en-US" dirty="0" smtClean="0"/>
              <a:t>Eating healthier</a:t>
            </a:r>
          </a:p>
          <a:p>
            <a:pPr algn="ctr"/>
            <a:r>
              <a:rPr lang="en-US" sz="1600" i="1" dirty="0"/>
              <a:t>“You know the plates were full, not of just meat like we </a:t>
            </a:r>
            <a:r>
              <a:rPr lang="en-US" sz="1600" i="1" dirty="0" smtClean="0"/>
              <a:t>normally </a:t>
            </a:r>
            <a:r>
              <a:rPr lang="en-US" sz="1600" i="1" dirty="0"/>
              <a:t>did. The portion sizes had changed, but to benefit </a:t>
            </a:r>
            <a:r>
              <a:rPr lang="en-US" sz="1600" i="1" dirty="0" smtClean="0"/>
              <a:t>us </a:t>
            </a:r>
            <a:r>
              <a:rPr lang="en-US" sz="1600" i="1" dirty="0"/>
              <a:t>so that portion of </a:t>
            </a:r>
            <a:r>
              <a:rPr lang="en-US" sz="1600" i="1" dirty="0" err="1"/>
              <a:t>vege</a:t>
            </a:r>
            <a:r>
              <a:rPr lang="en-US" sz="1600" i="1" dirty="0"/>
              <a:t> we now had on our plate was a lot </a:t>
            </a:r>
            <a:r>
              <a:rPr lang="en-US" sz="1600" i="1" dirty="0" smtClean="0"/>
              <a:t>bigger </a:t>
            </a:r>
            <a:r>
              <a:rPr lang="en-US" sz="1600" i="1" dirty="0"/>
              <a:t>than what it used to be, and </a:t>
            </a:r>
            <a:r>
              <a:rPr lang="en-US" sz="1600" i="1" dirty="0" smtClean="0"/>
              <a:t>I was </a:t>
            </a:r>
            <a:r>
              <a:rPr lang="en-US" sz="1600" i="1" dirty="0"/>
              <a:t>just amazed that 	the kids really loved it.” (parent/ caregiver)</a:t>
            </a:r>
          </a:p>
          <a:p>
            <a:endParaRPr lang="en-US" dirty="0" smtClean="0"/>
          </a:p>
          <a:p>
            <a:r>
              <a:rPr lang="en-US" dirty="0" smtClean="0"/>
              <a:t>Improved wellbeing</a:t>
            </a:r>
          </a:p>
          <a:p>
            <a:pPr algn="ctr"/>
            <a:r>
              <a:rPr lang="en-US" sz="1600" i="1" dirty="0" smtClean="0">
                <a:solidFill>
                  <a:srgbClr val="000000"/>
                </a:solidFill>
              </a:rPr>
              <a:t>“</a:t>
            </a:r>
            <a:r>
              <a:rPr lang="en-US" sz="1600" i="1" dirty="0">
                <a:solidFill>
                  <a:srgbClr val="000000"/>
                </a:solidFill>
              </a:rPr>
              <a:t>I have been feeling more energetic and could do much </a:t>
            </a:r>
            <a:r>
              <a:rPr lang="en-US" sz="1600" i="1" dirty="0" smtClean="0">
                <a:solidFill>
                  <a:srgbClr val="000000"/>
                </a:solidFill>
              </a:rPr>
              <a:t>more </a:t>
            </a:r>
            <a:r>
              <a:rPr lang="en-US" sz="1600" i="1" dirty="0">
                <a:solidFill>
                  <a:srgbClr val="000000"/>
                </a:solidFill>
              </a:rPr>
              <a:t>in the day.  Like more awake and working better at school and everything</a:t>
            </a:r>
            <a:r>
              <a:rPr lang="en-US" sz="1600" i="1" dirty="0" smtClean="0">
                <a:solidFill>
                  <a:srgbClr val="000000"/>
                </a:solidFill>
              </a:rPr>
              <a:t>.” (adolescent)</a:t>
            </a:r>
            <a:endParaRPr lang="en-US" sz="1600" i="1" dirty="0">
              <a:solidFill>
                <a:srgbClr val="000000"/>
              </a:solidFill>
            </a:endParaRPr>
          </a:p>
          <a:p>
            <a:endParaRPr lang="en-US" dirty="0" smtClean="0"/>
          </a:p>
          <a:p>
            <a:r>
              <a:rPr lang="en-US" dirty="0" smtClean="0"/>
              <a:t>Better relationships</a:t>
            </a:r>
          </a:p>
          <a:p>
            <a:pPr algn="ctr"/>
            <a:r>
              <a:rPr lang="en-US" sz="1600" i="1" dirty="0" smtClean="0">
                <a:latin typeface="Verdana" panose="020B0604030504040204" pitchFamily="34" charset="0"/>
                <a:ea typeface="Verdana" panose="020B0604030504040204" pitchFamily="34" charset="0"/>
                <a:cs typeface="Verdana" panose="020B0604030504040204" pitchFamily="34" charset="0"/>
              </a:rPr>
              <a:t>“</a:t>
            </a:r>
            <a:r>
              <a:rPr lang="en-NZ" sz="1600" i="1" dirty="0">
                <a:solidFill>
                  <a:prstClr val="black"/>
                </a:solidFill>
              </a:rPr>
              <a:t>I think we’ve gotten closer [adolescent and mum] like </a:t>
            </a:r>
            <a:r>
              <a:rPr lang="en-NZ" sz="1600" i="1" dirty="0" smtClean="0">
                <a:solidFill>
                  <a:prstClr val="black"/>
                </a:solidFill>
              </a:rPr>
              <a:t>during the </a:t>
            </a:r>
            <a:r>
              <a:rPr lang="en-NZ" sz="1600" i="1" dirty="0">
                <a:solidFill>
                  <a:prstClr val="black"/>
                </a:solidFill>
              </a:rPr>
              <a:t>day when we’re not cooking we’ll have a </a:t>
            </a:r>
            <a:r>
              <a:rPr lang="en-NZ" sz="1600" i="1" dirty="0" smtClean="0">
                <a:solidFill>
                  <a:prstClr val="black"/>
                </a:solidFill>
              </a:rPr>
              <a:t>conversation </a:t>
            </a:r>
            <a:r>
              <a:rPr lang="en-NZ" sz="1600" i="1" dirty="0">
                <a:solidFill>
                  <a:prstClr val="black"/>
                </a:solidFill>
              </a:rPr>
              <a:t>about </a:t>
            </a:r>
            <a:r>
              <a:rPr lang="en-NZ" sz="1600" i="1" dirty="0" smtClean="0">
                <a:solidFill>
                  <a:prstClr val="black"/>
                </a:solidFill>
              </a:rPr>
              <a:t>you </a:t>
            </a:r>
            <a:r>
              <a:rPr lang="en-NZ" sz="1600" i="1" dirty="0">
                <a:solidFill>
                  <a:prstClr val="black"/>
                </a:solidFill>
              </a:rPr>
              <a:t>know what we cooked and stuff. </a:t>
            </a:r>
            <a:r>
              <a:rPr lang="en-NZ" sz="1600" i="1" dirty="0" smtClean="0">
                <a:solidFill>
                  <a:prstClr val="black"/>
                </a:solidFill>
              </a:rPr>
              <a:t>Say how </a:t>
            </a:r>
            <a:r>
              <a:rPr lang="en-NZ" sz="1600" i="1" dirty="0">
                <a:solidFill>
                  <a:prstClr val="black"/>
                </a:solidFill>
              </a:rPr>
              <a:t>mean [the food] was</a:t>
            </a:r>
            <a:r>
              <a:rPr lang="en-US" sz="1600" i="1" dirty="0">
                <a:latin typeface="Verdana" panose="020B0604030504040204" pitchFamily="34" charset="0"/>
                <a:ea typeface="Verdana" panose="020B0604030504040204" pitchFamily="34" charset="0"/>
                <a:cs typeface="Verdana" panose="020B0604030504040204" pitchFamily="34" charset="0"/>
              </a:rPr>
              <a:t>.” (adolescent)</a:t>
            </a:r>
          </a:p>
          <a:p>
            <a:endParaRPr lang="en-US" sz="1600" dirty="0"/>
          </a:p>
        </p:txBody>
      </p:sp>
      <p:sp>
        <p:nvSpPr>
          <p:cNvPr id="6" name="TextBox 5"/>
          <p:cNvSpPr txBox="1"/>
          <p:nvPr/>
        </p:nvSpPr>
        <p:spPr>
          <a:xfrm>
            <a:off x="3880023" y="6589483"/>
            <a:ext cx="5263978" cy="276999"/>
          </a:xfrm>
          <a:prstGeom prst="rect">
            <a:avLst/>
          </a:prstGeom>
        </p:spPr>
        <p:txBody>
          <a:bodyPr vert="horz" wrap="square" rtlCol="0">
            <a:spAutoFit/>
          </a:bodyPr>
          <a:lstStyle/>
          <a:p>
            <a:pPr algn="r"/>
            <a:r>
              <a:rPr lang="en-NZ" sz="1200" dirty="0" smtClean="0">
                <a:latin typeface="Verdana" panose="020B0604030504040204" pitchFamily="34" charset="0"/>
                <a:ea typeface="Verdana" panose="020B0604030504040204" pitchFamily="34" charset="0"/>
                <a:cs typeface="Verdana" panose="020B0604030504040204" pitchFamily="34" charset="0"/>
              </a:rPr>
              <a:t>J </a:t>
            </a:r>
            <a:r>
              <a:rPr lang="en-NZ" sz="1200" dirty="0" err="1" smtClean="0">
                <a:latin typeface="Verdana" panose="020B0604030504040204" pitchFamily="34" charset="0"/>
                <a:ea typeface="Verdana" panose="020B0604030504040204" pitchFamily="34" charset="0"/>
                <a:cs typeface="Verdana" panose="020B0604030504040204" pitchFamily="34" charset="0"/>
              </a:rPr>
              <a:t>Nutr</a:t>
            </a:r>
            <a:r>
              <a:rPr lang="en-NZ" sz="1200" dirty="0" smtClean="0">
                <a:latin typeface="Verdana" panose="020B0604030504040204" pitchFamily="34" charset="0"/>
                <a:ea typeface="Verdana" panose="020B0604030504040204" pitchFamily="34" charset="0"/>
                <a:cs typeface="Verdana" panose="020B0604030504040204" pitchFamily="34" charset="0"/>
              </a:rPr>
              <a:t> </a:t>
            </a:r>
            <a:r>
              <a:rPr lang="en-NZ" sz="1200" dirty="0" err="1" smtClean="0">
                <a:latin typeface="Verdana" panose="020B0604030504040204" pitchFamily="34" charset="0"/>
                <a:ea typeface="Verdana" panose="020B0604030504040204" pitchFamily="34" charset="0"/>
                <a:cs typeface="Verdana" panose="020B0604030504040204" pitchFamily="34" charset="0"/>
              </a:rPr>
              <a:t>Educ</a:t>
            </a:r>
            <a:r>
              <a:rPr lang="en-NZ" sz="1200" dirty="0" smtClean="0">
                <a:latin typeface="Verdana" panose="020B0604030504040204" pitchFamily="34" charset="0"/>
                <a:ea typeface="Verdana" panose="020B0604030504040204" pitchFamily="34" charset="0"/>
                <a:cs typeface="Verdana" panose="020B0604030504040204" pitchFamily="34" charset="0"/>
              </a:rPr>
              <a:t> </a:t>
            </a:r>
            <a:r>
              <a:rPr lang="en-NZ" sz="1200" dirty="0" err="1" smtClean="0">
                <a:latin typeface="Verdana" panose="020B0604030504040204" pitchFamily="34" charset="0"/>
                <a:ea typeface="Verdana" panose="020B0604030504040204" pitchFamily="34" charset="0"/>
                <a:cs typeface="Verdana" panose="020B0604030504040204" pitchFamily="34" charset="0"/>
              </a:rPr>
              <a:t>Behav</a:t>
            </a:r>
            <a:r>
              <a:rPr lang="en-NZ" sz="1200" dirty="0" smtClean="0">
                <a:latin typeface="Verdana" panose="020B0604030504040204" pitchFamily="34" charset="0"/>
                <a:ea typeface="Verdana" panose="020B0604030504040204" pitchFamily="34" charset="0"/>
                <a:cs typeface="Verdana" panose="020B0604030504040204" pitchFamily="34" charset="0"/>
              </a:rPr>
              <a:t>, 2016;48:716-722</a:t>
            </a:r>
          </a:p>
        </p:txBody>
      </p:sp>
    </p:spTree>
    <p:extLst>
      <p:ext uri="{BB962C8B-B14F-4D97-AF65-F5344CB8AC3E}">
        <p14:creationId xmlns:p14="http://schemas.microsoft.com/office/powerpoint/2010/main" val="4507299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60745" y="2871179"/>
            <a:ext cx="7468607" cy="2501148"/>
          </a:xfrm>
        </p:spPr>
        <p:txBody>
          <a:bodyPr/>
          <a:lstStyle/>
          <a:p>
            <a:r>
              <a:rPr lang="en-NZ" dirty="0" smtClean="0"/>
              <a:t>New approaches needed to engage adolescents and families in nutrition interventions</a:t>
            </a:r>
          </a:p>
          <a:p>
            <a:endParaRPr lang="en-NZ" dirty="0"/>
          </a:p>
          <a:p>
            <a:r>
              <a:rPr lang="en-NZ" dirty="0" smtClean="0"/>
              <a:t>Interventions need to be positive and skill-based</a:t>
            </a:r>
          </a:p>
          <a:p>
            <a:endParaRPr lang="en-NZ" dirty="0"/>
          </a:p>
          <a:p>
            <a:r>
              <a:rPr lang="en-NZ" dirty="0" smtClean="0"/>
              <a:t>Measure wider range of health outcomes</a:t>
            </a:r>
          </a:p>
        </p:txBody>
      </p:sp>
      <p:sp>
        <p:nvSpPr>
          <p:cNvPr id="3" name="Title 2"/>
          <p:cNvSpPr>
            <a:spLocks noGrp="1"/>
          </p:cNvSpPr>
          <p:nvPr>
            <p:ph type="title"/>
          </p:nvPr>
        </p:nvSpPr>
        <p:spPr/>
        <p:txBody>
          <a:bodyPr/>
          <a:lstStyle/>
          <a:p>
            <a:r>
              <a:rPr lang="en-NZ" dirty="0" smtClean="0"/>
              <a:t>Next steps</a:t>
            </a:r>
            <a:endParaRPr lang="en-NZ" dirty="0"/>
          </a:p>
        </p:txBody>
      </p:sp>
      <p:sp>
        <p:nvSpPr>
          <p:cNvPr id="4" name="Slide Number Placeholder 3"/>
          <p:cNvSpPr>
            <a:spLocks noGrp="1"/>
          </p:cNvSpPr>
          <p:nvPr>
            <p:ph type="sldNum" sz="quarter" idx="11"/>
          </p:nvPr>
        </p:nvSpPr>
        <p:spPr/>
        <p:txBody>
          <a:bodyPr/>
          <a:lstStyle/>
          <a:p>
            <a:fld id="{218B9C4F-B695-C54C-924B-61748EE6A7C5}" type="slidenum">
              <a:rPr lang="en-US" smtClean="0"/>
              <a:pPr/>
              <a:t>29</a:t>
            </a:fld>
            <a:endParaRPr lang="en-US" dirty="0"/>
          </a:p>
        </p:txBody>
      </p:sp>
    </p:spTree>
    <p:extLst>
      <p:ext uri="{BB962C8B-B14F-4D97-AF65-F5344CB8AC3E}">
        <p14:creationId xmlns:p14="http://schemas.microsoft.com/office/powerpoint/2010/main" val="15067524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78971" y="1245262"/>
            <a:ext cx="5251269" cy="1177781"/>
          </a:xfrm>
        </p:spPr>
        <p:txBody>
          <a:bodyPr/>
          <a:lstStyle/>
          <a:p>
            <a:r>
              <a:rPr lang="en-US" dirty="0" smtClean="0"/>
              <a:t>Youth2000 surveys</a:t>
            </a:r>
            <a:endParaRPr lang="en-US" dirty="0"/>
          </a:p>
        </p:txBody>
      </p:sp>
      <p:sp>
        <p:nvSpPr>
          <p:cNvPr id="4" name="Slide Number Placeholder 3"/>
          <p:cNvSpPr>
            <a:spLocks noGrp="1"/>
          </p:cNvSpPr>
          <p:nvPr>
            <p:ph type="sldNum" sz="quarter" idx="12"/>
          </p:nvPr>
        </p:nvSpPr>
        <p:spPr/>
        <p:txBody>
          <a:bodyPr/>
          <a:lstStyle/>
          <a:p>
            <a:fld id="{218B9C4F-B695-C54C-924B-61748EE6A7C5}" type="slidenum">
              <a:rPr lang="en-US" smtClean="0"/>
              <a:pPr/>
              <a:t>3</a:t>
            </a:fld>
            <a:endParaRPr lang="en-US" dirty="0"/>
          </a:p>
        </p:txBody>
      </p:sp>
      <p:pic>
        <p:nvPicPr>
          <p:cNvPr id="8" name="Picture 5" descr="Uni24Apr07_048.jpg"/>
          <p:cNvPicPr>
            <a:picLocks noChangeAspect="1"/>
          </p:cNvPicPr>
          <p:nvPr/>
        </p:nvPicPr>
        <p:blipFill>
          <a:blip r:embed="rId2" cstate="print"/>
          <a:srcRect/>
          <a:stretch>
            <a:fillRect/>
          </a:stretch>
        </p:blipFill>
        <p:spPr bwMode="auto">
          <a:xfrm>
            <a:off x="590334" y="3404755"/>
            <a:ext cx="4087517" cy="2609054"/>
          </a:xfrm>
          <a:prstGeom prst="rect">
            <a:avLst/>
          </a:prstGeom>
          <a:noFill/>
          <a:ln w="9525">
            <a:noFill/>
            <a:miter lim="800000"/>
            <a:headEnd/>
            <a:tailEnd/>
          </a:ln>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7917" y="1990264"/>
            <a:ext cx="3784510" cy="3104250"/>
          </a:xfrm>
          <a:prstGeom prst="rect">
            <a:avLst/>
          </a:prstGeom>
        </p:spPr>
      </p:pic>
    </p:spTree>
    <p:extLst>
      <p:ext uri="{BB962C8B-B14F-4D97-AF65-F5344CB8AC3E}">
        <p14:creationId xmlns:p14="http://schemas.microsoft.com/office/powerpoint/2010/main" val="11840302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Thank you!</a:t>
            </a:r>
            <a:endParaRPr lang="en-US" dirty="0"/>
          </a:p>
        </p:txBody>
      </p:sp>
    </p:spTree>
    <p:extLst>
      <p:ext uri="{BB962C8B-B14F-4D97-AF65-F5344CB8AC3E}">
        <p14:creationId xmlns:p14="http://schemas.microsoft.com/office/powerpoint/2010/main" val="39290335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218B9C4F-B695-C54C-924B-61748EE6A7C5}" type="slidenum">
              <a:rPr lang="en-US" smtClean="0"/>
              <a:pPr/>
              <a:t>4</a:t>
            </a:fld>
            <a:endParaRPr lang="en-US" dirty="0"/>
          </a:p>
        </p:txBody>
      </p:sp>
      <p:pic>
        <p:nvPicPr>
          <p:cNvPr id="5" name="Picture 4"/>
          <p:cNvPicPr>
            <a:picLocks noChangeAspect="1"/>
          </p:cNvPicPr>
          <p:nvPr/>
        </p:nvPicPr>
        <p:blipFill rotWithShape="1">
          <a:blip r:embed="rId2"/>
          <a:srcRect l="13380" t="27243" r="59792" b="11777"/>
          <a:stretch/>
        </p:blipFill>
        <p:spPr>
          <a:xfrm>
            <a:off x="127000" y="2638697"/>
            <a:ext cx="4698656" cy="3203989"/>
          </a:xfrm>
          <a:prstGeom prst="rect">
            <a:avLst/>
          </a:prstGeom>
        </p:spPr>
      </p:pic>
      <p:pic>
        <p:nvPicPr>
          <p:cNvPr id="6" name="Picture 5"/>
          <p:cNvPicPr>
            <a:picLocks noChangeAspect="1"/>
          </p:cNvPicPr>
          <p:nvPr/>
        </p:nvPicPr>
        <p:blipFill rotWithShape="1">
          <a:blip r:embed="rId3"/>
          <a:srcRect l="13034" t="26585" r="59741" b="11794"/>
          <a:stretch/>
        </p:blipFill>
        <p:spPr>
          <a:xfrm>
            <a:off x="4465468" y="2638697"/>
            <a:ext cx="4718424" cy="3203989"/>
          </a:xfrm>
          <a:prstGeom prst="rect">
            <a:avLst/>
          </a:prstGeom>
        </p:spPr>
      </p:pic>
    </p:spTree>
    <p:extLst>
      <p:ext uri="{BB962C8B-B14F-4D97-AF65-F5344CB8AC3E}">
        <p14:creationId xmlns:p14="http://schemas.microsoft.com/office/powerpoint/2010/main" val="41200111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3176204511"/>
              </p:ext>
            </p:extLst>
          </p:nvPr>
        </p:nvGraphicFramePr>
        <p:xfrm>
          <a:off x="359026" y="2161308"/>
          <a:ext cx="8036830" cy="385997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880023" y="6589483"/>
            <a:ext cx="5263978" cy="276999"/>
          </a:xfrm>
          <a:prstGeom prst="rect">
            <a:avLst/>
          </a:prstGeom>
        </p:spPr>
        <p:txBody>
          <a:bodyPr vert="horz" wrap="square" rtlCol="0">
            <a:spAutoFit/>
          </a:bodyPr>
          <a:lstStyle/>
          <a:p>
            <a:pPr algn="r"/>
            <a:r>
              <a:rPr lang="en-NZ" sz="1200" dirty="0" smtClean="0">
                <a:latin typeface="Verdana" panose="020B0604030504040204" pitchFamily="34" charset="0"/>
                <a:ea typeface="Verdana" panose="020B0604030504040204" pitchFamily="34" charset="0"/>
                <a:cs typeface="Verdana" panose="020B0604030504040204" pitchFamily="34" charset="0"/>
              </a:rPr>
              <a:t>Child </a:t>
            </a:r>
            <a:r>
              <a:rPr lang="en-NZ" sz="1200" dirty="0" err="1" smtClean="0">
                <a:latin typeface="Verdana" panose="020B0604030504040204" pitchFamily="34" charset="0"/>
                <a:ea typeface="Verdana" panose="020B0604030504040204" pitchFamily="34" charset="0"/>
                <a:cs typeface="Verdana" panose="020B0604030504040204" pitchFamily="34" charset="0"/>
              </a:rPr>
              <a:t>Obes</a:t>
            </a:r>
            <a:r>
              <a:rPr lang="en-NZ" sz="1200" dirty="0" smtClean="0">
                <a:latin typeface="Verdana" panose="020B0604030504040204" pitchFamily="34" charset="0"/>
                <a:ea typeface="Verdana" panose="020B0604030504040204" pitchFamily="34" charset="0"/>
                <a:cs typeface="Verdana" panose="020B0604030504040204" pitchFamily="34" charset="0"/>
              </a:rPr>
              <a:t> 2015 11:585-589</a:t>
            </a:r>
          </a:p>
        </p:txBody>
      </p:sp>
      <p:sp>
        <p:nvSpPr>
          <p:cNvPr id="6" name="Title 4"/>
          <p:cNvSpPr txBox="1">
            <a:spLocks/>
          </p:cNvSpPr>
          <p:nvPr/>
        </p:nvSpPr>
        <p:spPr>
          <a:xfrm>
            <a:off x="677865" y="1245262"/>
            <a:ext cx="7666035" cy="1177781"/>
          </a:xfrm>
          <a:prstGeom prst="rect">
            <a:avLst/>
          </a:prstGeom>
        </p:spPr>
        <p:txBody>
          <a:bodyPr vert="horz"/>
          <a:lstStyle>
            <a:lvl1pPr algn="l" defTabSz="457200" rtl="0" eaLnBrk="1" latinLnBrk="0" hangingPunct="1">
              <a:spcBef>
                <a:spcPct val="0"/>
              </a:spcBef>
              <a:buNone/>
              <a:defRPr sz="4400" b="1" i="0" kern="1200">
                <a:solidFill>
                  <a:srgbClr val="009AC7"/>
                </a:solidFill>
                <a:latin typeface="Verdana"/>
                <a:ea typeface="+mj-ea"/>
                <a:cs typeface="Verdana"/>
              </a:defRPr>
            </a:lvl1pPr>
          </a:lstStyle>
          <a:p>
            <a:r>
              <a:rPr lang="en-US" sz="2800" dirty="0" smtClean="0"/>
              <a:t>Obesity and severe obesity among New Zealand young people</a:t>
            </a:r>
            <a:endParaRPr lang="en-US" sz="2800" dirty="0"/>
          </a:p>
        </p:txBody>
      </p:sp>
    </p:spTree>
    <p:extLst>
      <p:ext uri="{BB962C8B-B14F-4D97-AF65-F5344CB8AC3E}">
        <p14:creationId xmlns:p14="http://schemas.microsoft.com/office/powerpoint/2010/main" val="17187723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B7BB91B-76A5-48B8-BC2C-D360ABBBB3DA}" type="datetime1">
              <a:rPr lang="en-US" smtClean="0"/>
              <a:t>10/16/2017</a:t>
            </a:fld>
            <a:endParaRPr lang="en-NZ"/>
          </a:p>
        </p:txBody>
      </p:sp>
      <p:sp>
        <p:nvSpPr>
          <p:cNvPr id="3" name="Slide Number Placeholder 2"/>
          <p:cNvSpPr>
            <a:spLocks noGrp="1"/>
          </p:cNvSpPr>
          <p:nvPr>
            <p:ph type="sldNum" sz="quarter" idx="12"/>
          </p:nvPr>
        </p:nvSpPr>
        <p:spPr/>
        <p:txBody>
          <a:bodyPr/>
          <a:lstStyle/>
          <a:p>
            <a:pPr>
              <a:defRPr/>
            </a:pPr>
            <a:fld id="{87387364-F58E-42D8-9DBD-CED435119C86}" type="slidenum">
              <a:rPr lang="en-NZ" smtClean="0"/>
              <a:pPr>
                <a:defRPr/>
              </a:pPr>
              <a:t>6</a:t>
            </a:fld>
            <a:endParaRPr lang="en-NZ"/>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7386" b="7412"/>
          <a:stretch/>
        </p:blipFill>
        <p:spPr>
          <a:xfrm>
            <a:off x="802257" y="1"/>
            <a:ext cx="8059168" cy="6866626"/>
          </a:xfrm>
          <a:prstGeom prst="rect">
            <a:avLst/>
          </a:prstGeom>
        </p:spPr>
      </p:pic>
    </p:spTree>
    <p:extLst>
      <p:ext uri="{BB962C8B-B14F-4D97-AF65-F5344CB8AC3E}">
        <p14:creationId xmlns:p14="http://schemas.microsoft.com/office/powerpoint/2010/main" val="1559692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218B9C4F-B695-C54C-924B-61748EE6A7C5}" type="slidenum">
              <a:rPr lang="en-US" smtClean="0"/>
              <a:pPr/>
              <a:t>7</a:t>
            </a:fld>
            <a:endParaRPr lang="en-US" dirty="0"/>
          </a:p>
        </p:txBody>
      </p:sp>
      <p:sp>
        <p:nvSpPr>
          <p:cNvPr id="5" name="Title 4"/>
          <p:cNvSpPr txBox="1">
            <a:spLocks/>
          </p:cNvSpPr>
          <p:nvPr/>
        </p:nvSpPr>
        <p:spPr>
          <a:xfrm>
            <a:off x="677866" y="1245262"/>
            <a:ext cx="7560360" cy="1177781"/>
          </a:xfrm>
          <a:prstGeom prst="rect">
            <a:avLst/>
          </a:prstGeom>
        </p:spPr>
        <p:txBody>
          <a:bodyPr vert="horz"/>
          <a:lstStyle>
            <a:lvl1pPr algn="l" defTabSz="457200" rtl="0" eaLnBrk="1" latinLnBrk="0" hangingPunct="1">
              <a:spcBef>
                <a:spcPct val="0"/>
              </a:spcBef>
              <a:buNone/>
              <a:defRPr sz="4400" b="1" i="0" kern="1200">
                <a:solidFill>
                  <a:srgbClr val="009AC7"/>
                </a:solidFill>
                <a:latin typeface="Verdana"/>
                <a:ea typeface="+mj-ea"/>
                <a:cs typeface="Verdana"/>
              </a:defRPr>
            </a:lvl1pPr>
          </a:lstStyle>
          <a:p>
            <a:r>
              <a:rPr lang="en-US" sz="2800" dirty="0" smtClean="0"/>
              <a:t>Healthy eating and emotional wellbeing</a:t>
            </a:r>
            <a:endParaRPr lang="en-US" sz="2800" dirty="0"/>
          </a:p>
        </p:txBody>
      </p:sp>
      <p:pic>
        <p:nvPicPr>
          <p:cNvPr id="6" name="Picture 5"/>
          <p:cNvPicPr>
            <a:picLocks noChangeAspect="1"/>
          </p:cNvPicPr>
          <p:nvPr/>
        </p:nvPicPr>
        <p:blipFill rotWithShape="1">
          <a:blip r:embed="rId3"/>
          <a:srcRect l="62132" t="38696" r="26804" b="25157"/>
          <a:stretch/>
        </p:blipFill>
        <p:spPr>
          <a:xfrm>
            <a:off x="589086" y="2476924"/>
            <a:ext cx="3974122" cy="3895170"/>
          </a:xfrm>
          <a:prstGeom prst="rect">
            <a:avLst/>
          </a:prstGeom>
        </p:spPr>
      </p:pic>
      <p:pic>
        <p:nvPicPr>
          <p:cNvPr id="7" name="Picture 6"/>
          <p:cNvPicPr>
            <a:picLocks noChangeAspect="1"/>
          </p:cNvPicPr>
          <p:nvPr/>
        </p:nvPicPr>
        <p:blipFill rotWithShape="1">
          <a:blip r:embed="rId4"/>
          <a:srcRect l="72977" t="32238" r="15960" b="32348"/>
          <a:stretch/>
        </p:blipFill>
        <p:spPr>
          <a:xfrm>
            <a:off x="4327482" y="2584535"/>
            <a:ext cx="3787818" cy="3637310"/>
          </a:xfrm>
          <a:prstGeom prst="rect">
            <a:avLst/>
          </a:prstGeom>
        </p:spPr>
      </p:pic>
      <p:sp>
        <p:nvSpPr>
          <p:cNvPr id="8" name="TextBox 7"/>
          <p:cNvSpPr txBox="1"/>
          <p:nvPr/>
        </p:nvSpPr>
        <p:spPr>
          <a:xfrm>
            <a:off x="3880023" y="6589483"/>
            <a:ext cx="5263978" cy="276999"/>
          </a:xfrm>
          <a:prstGeom prst="rect">
            <a:avLst/>
          </a:prstGeom>
        </p:spPr>
        <p:txBody>
          <a:bodyPr vert="horz" wrap="square" rtlCol="0">
            <a:spAutoFit/>
          </a:bodyPr>
          <a:lstStyle/>
          <a:p>
            <a:pPr algn="r"/>
            <a:r>
              <a:rPr lang="en-NZ" sz="1200" dirty="0" err="1" smtClean="0">
                <a:latin typeface="Verdana" panose="020B0604030504040204" pitchFamily="34" charset="0"/>
                <a:ea typeface="Verdana" panose="020B0604030504040204" pitchFamily="34" charset="0"/>
                <a:cs typeface="Verdana" panose="020B0604030504040204" pitchFamily="34" charset="0"/>
              </a:rPr>
              <a:t>Puloka</a:t>
            </a:r>
            <a:r>
              <a:rPr lang="en-NZ" sz="1200" dirty="0" smtClean="0">
                <a:latin typeface="Verdana" panose="020B0604030504040204" pitchFamily="34" charset="0"/>
                <a:ea typeface="Verdana" panose="020B0604030504040204" pitchFamily="34" charset="0"/>
                <a:cs typeface="Verdana" panose="020B0604030504040204" pitchFamily="34" charset="0"/>
              </a:rPr>
              <a:t>, J </a:t>
            </a:r>
            <a:r>
              <a:rPr lang="en-NZ" sz="1200" dirty="0" err="1" smtClean="0">
                <a:latin typeface="Verdana" panose="020B0604030504040204" pitchFamily="34" charset="0"/>
                <a:ea typeface="Verdana" panose="020B0604030504040204" pitchFamily="34" charset="0"/>
                <a:cs typeface="Verdana" panose="020B0604030504040204" pitchFamily="34" charset="0"/>
              </a:rPr>
              <a:t>Paed</a:t>
            </a:r>
            <a:r>
              <a:rPr lang="en-NZ" sz="1200" dirty="0" smtClean="0">
                <a:latin typeface="Verdana" panose="020B0604030504040204" pitchFamily="34" charset="0"/>
                <a:ea typeface="Verdana" panose="020B0604030504040204" pitchFamily="34" charset="0"/>
                <a:cs typeface="Verdana" panose="020B0604030504040204" pitchFamily="34" charset="0"/>
              </a:rPr>
              <a:t> Child </a:t>
            </a:r>
            <a:r>
              <a:rPr lang="en-NZ" sz="1200" dirty="0" err="1" smtClean="0">
                <a:latin typeface="Verdana" panose="020B0604030504040204" pitchFamily="34" charset="0"/>
                <a:ea typeface="Verdana" panose="020B0604030504040204" pitchFamily="34" charset="0"/>
                <a:cs typeface="Verdana" panose="020B0604030504040204" pitchFamily="34" charset="0"/>
              </a:rPr>
              <a:t>Hlth</a:t>
            </a:r>
            <a:r>
              <a:rPr lang="en-NZ" sz="1200" dirty="0" smtClean="0">
                <a:latin typeface="Verdana" panose="020B0604030504040204" pitchFamily="34" charset="0"/>
                <a:ea typeface="Verdana" panose="020B0604030504040204" pitchFamily="34" charset="0"/>
                <a:cs typeface="Verdana" panose="020B0604030504040204" pitchFamily="34" charset="0"/>
              </a:rPr>
              <a:t>; 2017: 657-662</a:t>
            </a:r>
          </a:p>
        </p:txBody>
      </p:sp>
    </p:spTree>
    <p:extLst>
      <p:ext uri="{BB962C8B-B14F-4D97-AF65-F5344CB8AC3E}">
        <p14:creationId xmlns:p14="http://schemas.microsoft.com/office/powerpoint/2010/main" val="41276398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18B9C4F-B695-C54C-924B-61748EE6A7C5}" type="slidenum">
              <a:rPr lang="en-US" smtClean="0"/>
              <a:pPr/>
              <a:t>8</a:t>
            </a:fld>
            <a:endParaRPr lang="en-US" dirty="0"/>
          </a:p>
        </p:txBody>
      </p:sp>
      <p:sp>
        <p:nvSpPr>
          <p:cNvPr id="5" name="Picture Placeholder 4"/>
          <p:cNvSpPr>
            <a:spLocks noGrp="1"/>
          </p:cNvSpPr>
          <p:nvPr>
            <p:ph type="pic" sz="quarter" idx="11"/>
          </p:nvPr>
        </p:nvSpPr>
        <p:spPr/>
      </p:sp>
      <p:pic>
        <p:nvPicPr>
          <p:cNvPr id="1026" name="Picture 2" descr="mg_taste1_35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00" y="1251270"/>
            <a:ext cx="8120063" cy="5128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6198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218B9C4F-B695-C54C-924B-61748EE6A7C5}" type="slidenum">
              <a:rPr lang="en-US" smtClean="0"/>
              <a:pPr/>
              <a:t>9</a:t>
            </a:fld>
            <a:endParaRPr lang="en-US" dirty="0"/>
          </a:p>
        </p:txBody>
      </p:sp>
      <p:sp>
        <p:nvSpPr>
          <p:cNvPr id="5" name="Title 4"/>
          <p:cNvSpPr txBox="1">
            <a:spLocks/>
          </p:cNvSpPr>
          <p:nvPr/>
        </p:nvSpPr>
        <p:spPr>
          <a:xfrm>
            <a:off x="677865" y="1245262"/>
            <a:ext cx="7146489" cy="1177781"/>
          </a:xfrm>
          <a:prstGeom prst="rect">
            <a:avLst/>
          </a:prstGeom>
        </p:spPr>
        <p:txBody>
          <a:bodyPr vert="horz"/>
          <a:lstStyle>
            <a:lvl1pPr algn="l" defTabSz="457200" rtl="0" eaLnBrk="1" latinLnBrk="0" hangingPunct="1">
              <a:spcBef>
                <a:spcPct val="0"/>
              </a:spcBef>
              <a:buNone/>
              <a:defRPr sz="4400" b="1" i="0" kern="1200">
                <a:solidFill>
                  <a:srgbClr val="009AC7"/>
                </a:solidFill>
                <a:latin typeface="Verdana"/>
                <a:ea typeface="+mj-ea"/>
                <a:cs typeface="Verdana"/>
              </a:defRPr>
            </a:lvl1pPr>
          </a:lstStyle>
          <a:p>
            <a:r>
              <a:rPr lang="en-US" sz="2800" dirty="0" smtClean="0"/>
              <a:t>Frequency of Family Meals</a:t>
            </a:r>
            <a:endParaRPr lang="en-US" sz="2800" dirty="0"/>
          </a:p>
        </p:txBody>
      </p:sp>
      <p:graphicFrame>
        <p:nvGraphicFramePr>
          <p:cNvPr id="6" name="Chart 5"/>
          <p:cNvGraphicFramePr>
            <a:graphicFrameLocks/>
          </p:cNvGraphicFramePr>
          <p:nvPr>
            <p:extLst/>
          </p:nvPr>
        </p:nvGraphicFramePr>
        <p:xfrm>
          <a:off x="660400" y="1984663"/>
          <a:ext cx="7146489" cy="386541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4240799"/>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a:lstStyle>
        <a:defPPr>
          <a:defRPr sz="36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7693</TotalTime>
  <Words>660</Words>
  <Application>Microsoft Office PowerPoint</Application>
  <PresentationFormat>On-screen Show (4:3)</PresentationFormat>
  <Paragraphs>155</Paragraphs>
  <Slides>30</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Verdana</vt:lpstr>
      <vt:lpstr>Custom Design</vt:lpstr>
      <vt:lpstr>Food, family and the wellbeing of young people   </vt:lpstr>
      <vt:lpstr>Overview</vt:lpstr>
      <vt:lpstr>Youth2000 surveys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Family meals and emotional wellbeing of adolescents</vt:lpstr>
      <vt:lpstr>Family meals and emotional wellbeing of parents (Project EAT)</vt:lpstr>
      <vt:lpstr>PowerPoint Presentation</vt:lpstr>
      <vt:lpstr>PowerPoint Presentation</vt:lpstr>
      <vt:lpstr>PowerPoint Presentation</vt:lpstr>
      <vt:lpstr>Cooking and nutrition &amp; wellbeing</vt:lpstr>
      <vt:lpstr>Adequacy of cooking skills at 18-23y associated with better diets at 30-35y (Project EAT)</vt:lpstr>
      <vt:lpstr>PowerPoint Presentation</vt:lpstr>
      <vt:lpstr>Food insecurity continues to worsen in NZ</vt:lpstr>
      <vt:lpstr>Food insecurity and health and wellbeing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Jennifer Utter</cp:lastModifiedBy>
  <cp:revision>122</cp:revision>
  <dcterms:created xsi:type="dcterms:W3CDTF">2015-05-10T23:22:16Z</dcterms:created>
  <dcterms:modified xsi:type="dcterms:W3CDTF">2017-10-15T21:05:23Z</dcterms:modified>
</cp:coreProperties>
</file>