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82" r:id="rId3"/>
    <p:sldId id="277" r:id="rId4"/>
    <p:sldId id="262" r:id="rId5"/>
    <p:sldId id="258" r:id="rId6"/>
    <p:sldId id="260" r:id="rId7"/>
    <p:sldId id="274" r:id="rId8"/>
    <p:sldId id="261" r:id="rId9"/>
    <p:sldId id="264" r:id="rId10"/>
    <p:sldId id="259" r:id="rId11"/>
    <p:sldId id="278" r:id="rId12"/>
    <p:sldId id="276" r:id="rId13"/>
    <p:sldId id="266" r:id="rId14"/>
    <p:sldId id="275" r:id="rId15"/>
    <p:sldId id="267" r:id="rId16"/>
    <p:sldId id="268" r:id="rId17"/>
    <p:sldId id="280" r:id="rId18"/>
    <p:sldId id="269" r:id="rId19"/>
    <p:sldId id="281" r:id="rId20"/>
    <p:sldId id="270" r:id="rId21"/>
    <p:sldId id="271" r:id="rId22"/>
    <p:sldId id="273" r:id="rId23"/>
    <p:sldId id="279"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074" autoAdjust="0"/>
  </p:normalViewPr>
  <p:slideViewPr>
    <p:cSldViewPr>
      <p:cViewPr varScale="1">
        <p:scale>
          <a:sx n="92" d="100"/>
          <a:sy n="92" d="100"/>
        </p:scale>
        <p:origin x="82" y="9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22" y="12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7562AE0-CB9F-4B88-B77A-BED098B7D41B}" type="datetimeFigureOut">
              <a:rPr lang="en-NZ" smtClean="0"/>
              <a:t>15/05/2017</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DA7F3E8-05FF-4414-8886-3CDAA749AB8A}" type="slidenum">
              <a:rPr lang="en-NZ" smtClean="0"/>
              <a:t>‹#›</a:t>
            </a:fld>
            <a:endParaRPr lang="en-NZ"/>
          </a:p>
        </p:txBody>
      </p:sp>
    </p:spTree>
    <p:extLst>
      <p:ext uri="{BB962C8B-B14F-4D97-AF65-F5344CB8AC3E}">
        <p14:creationId xmlns:p14="http://schemas.microsoft.com/office/powerpoint/2010/main" val="382210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a:t>
            </a:fld>
            <a:endParaRPr lang="en-NZ"/>
          </a:p>
        </p:txBody>
      </p:sp>
    </p:spTree>
    <p:extLst>
      <p:ext uri="{BB962C8B-B14F-4D97-AF65-F5344CB8AC3E}">
        <p14:creationId xmlns:p14="http://schemas.microsoft.com/office/powerpoint/2010/main" val="1677006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A poll conducted during the Republican and Democratic Conventions found that only 9% of New Zealanders would vote for Trump if they had a chance, suggesting his ideas have little credence in NZ.</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10</a:t>
            </a:fld>
            <a:endParaRPr lang="en-NZ"/>
          </a:p>
        </p:txBody>
      </p:sp>
    </p:spTree>
    <p:extLst>
      <p:ext uri="{BB962C8B-B14F-4D97-AF65-F5344CB8AC3E}">
        <p14:creationId xmlns:p14="http://schemas.microsoft.com/office/powerpoint/2010/main" val="3343788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11</a:t>
            </a:fld>
            <a:endParaRPr lang="en-NZ"/>
          </a:p>
        </p:txBody>
      </p:sp>
    </p:spTree>
    <p:extLst>
      <p:ext uri="{BB962C8B-B14F-4D97-AF65-F5344CB8AC3E}">
        <p14:creationId xmlns:p14="http://schemas.microsoft.com/office/powerpoint/2010/main" val="1547475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would </a:t>
            </a:r>
            <a:r>
              <a:rPr lang="en-NZ" dirty="0" err="1" smtClean="0"/>
              <a:t>NZers</a:t>
            </a:r>
            <a:r>
              <a:rPr lang="en-NZ" baseline="0" dirty="0" smtClean="0"/>
              <a:t> support </a:t>
            </a:r>
            <a:r>
              <a:rPr lang="en-NZ" baseline="0" dirty="0" err="1" smtClean="0"/>
              <a:t>ethnonationalist</a:t>
            </a:r>
            <a:r>
              <a:rPr lang="en-NZ" baseline="0" dirty="0" smtClean="0"/>
              <a:t> views articulated by Trump?</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12</a:t>
            </a:fld>
            <a:endParaRPr lang="en-NZ"/>
          </a:p>
        </p:txBody>
      </p:sp>
    </p:spTree>
    <p:extLst>
      <p:ext uri="{BB962C8B-B14F-4D97-AF65-F5344CB8AC3E}">
        <p14:creationId xmlns:p14="http://schemas.microsoft.com/office/powerpoint/2010/main" val="2493350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Not exactly the same questions as in US</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13</a:t>
            </a:fld>
            <a:endParaRPr lang="en-NZ"/>
          </a:p>
        </p:txBody>
      </p:sp>
    </p:spTree>
    <p:extLst>
      <p:ext uri="{BB962C8B-B14F-4D97-AF65-F5344CB8AC3E}">
        <p14:creationId xmlns:p14="http://schemas.microsoft.com/office/powerpoint/2010/main" val="33089830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14</a:t>
            </a:fld>
            <a:endParaRPr lang="en-NZ"/>
          </a:p>
        </p:txBody>
      </p:sp>
    </p:spTree>
    <p:extLst>
      <p:ext uri="{BB962C8B-B14F-4D97-AF65-F5344CB8AC3E}">
        <p14:creationId xmlns:p14="http://schemas.microsoft.com/office/powerpoint/2010/main" val="1310700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58356" y="4572463"/>
            <a:ext cx="6280964" cy="5237470"/>
          </a:xfrm>
        </p:spPr>
        <p:txBody>
          <a:bodyPr/>
          <a:lstStyle/>
          <a:p>
            <a:r>
              <a:rPr lang="en-NZ" sz="1200" kern="1200" dirty="0" smtClean="0">
                <a:solidFill>
                  <a:schemeClr val="tx1"/>
                </a:solidFill>
                <a:effectLst/>
                <a:latin typeface="+mn-lt"/>
                <a:ea typeface="+mn-ea"/>
                <a:cs typeface="+mn-cs"/>
              </a:rPr>
              <a:t>Overall, the data suggest that New Zealanders support an inclusive understanding of national identity and, indeed, the boundaries of the national imaginary may have broadened since 2003. </a:t>
            </a:r>
            <a:r>
              <a:rPr lang="en-NZ" dirty="0"/>
              <a:t>S</a:t>
            </a:r>
            <a:r>
              <a:rPr lang="en-NZ" sz="1200" kern="1200" dirty="0" smtClean="0">
                <a:solidFill>
                  <a:schemeClr val="tx1"/>
                </a:solidFill>
                <a:effectLst/>
                <a:latin typeface="+mn-lt"/>
                <a:ea typeface="+mn-ea"/>
                <a:cs typeface="+mn-cs"/>
              </a:rPr>
              <a:t>hows that 93% of all respondents in 2015 believed that </a:t>
            </a:r>
            <a:r>
              <a:rPr lang="en-NZ" sz="1200" i="1" kern="1200" dirty="0" smtClean="0">
                <a:solidFill>
                  <a:schemeClr val="tx1"/>
                </a:solidFill>
                <a:effectLst/>
                <a:latin typeface="+mn-lt"/>
                <a:ea typeface="+mn-ea"/>
                <a:cs typeface="+mn-cs"/>
              </a:rPr>
              <a:t>feeling </a:t>
            </a:r>
            <a:r>
              <a:rPr lang="en-NZ" sz="1200" kern="1200" dirty="0" smtClean="0">
                <a:solidFill>
                  <a:schemeClr val="tx1"/>
                </a:solidFill>
                <a:effectLst/>
                <a:latin typeface="+mn-lt"/>
                <a:ea typeface="+mn-ea"/>
                <a:cs typeface="+mn-cs"/>
              </a:rPr>
              <a:t>like a New Zealander was important to truly being a New Zealander, up from 88% in 2003. Respondents were not asked to specify further but this finding suggests they interpret NZ identity as subjectively decided by each individual, boding well for the incorporation of diverse immigrants living in NZ. </a:t>
            </a:r>
          </a:p>
          <a:p>
            <a:r>
              <a:rPr lang="en-NZ" dirty="0" smtClean="0"/>
              <a:t>Also high levels of support for </a:t>
            </a:r>
            <a:r>
              <a:rPr lang="en-NZ" sz="1200" kern="1200" dirty="0" smtClean="0">
                <a:solidFill>
                  <a:schemeClr val="tx1"/>
                </a:solidFill>
                <a:effectLst/>
                <a:latin typeface="+mn-lt"/>
                <a:ea typeface="+mn-ea"/>
                <a:cs typeface="+mn-cs"/>
              </a:rPr>
              <a:t>‘Respect NZ political institutions/laws’ and NZ citizenship, suggesting  respondents believe naturalised immigrants can become true New Zealanders. Given strong support for these civic items, it is notable however that only around 65% of respondents agreed that truly being a NZ involved respect for the 1840 Treaty of Waitangi. This supports previous research indicating ambivalence about the role of the Treaty, a key aspect of biculturalism, in national life. Nonetheless, a clearly majority of respondents believed that truly being a New Zealander requires respect for the Treaty.</a:t>
            </a:r>
          </a:p>
          <a:p>
            <a:r>
              <a:rPr lang="en-NZ" sz="1200" kern="1200" dirty="0" smtClean="0">
                <a:solidFill>
                  <a:schemeClr val="tx1"/>
                </a:solidFill>
                <a:effectLst/>
                <a:latin typeface="+mn-lt"/>
                <a:ea typeface="+mn-ea"/>
                <a:cs typeface="+mn-cs"/>
              </a:rPr>
              <a:t>Civic items garnered the greatest support overall but some </a:t>
            </a:r>
            <a:r>
              <a:rPr lang="en-NZ" sz="1200" kern="1200" dirty="0" err="1" smtClean="0">
                <a:solidFill>
                  <a:schemeClr val="tx1"/>
                </a:solidFill>
                <a:effectLst/>
                <a:latin typeface="+mn-lt"/>
                <a:ea typeface="+mn-ea"/>
                <a:cs typeface="+mn-cs"/>
              </a:rPr>
              <a:t>ascriptive</a:t>
            </a:r>
            <a:r>
              <a:rPr lang="en-NZ" sz="1200" kern="1200" dirty="0" smtClean="0">
                <a:solidFill>
                  <a:schemeClr val="tx1"/>
                </a:solidFill>
                <a:effectLst/>
                <a:latin typeface="+mn-lt"/>
                <a:ea typeface="+mn-ea"/>
                <a:cs typeface="+mn-cs"/>
              </a:rPr>
              <a:t> ideas were favoured strongly, although less so than in the past:   being NZ-born and having lived most of your life in NZ.  Less so for  NZ ancestry which dropped significantly. Historically, such ancestry would have almost exclusively denoted British/European or Māori descent, so this shift may reflect the growing ethnic diversity of the NZ population. Moreover, only 65% of respondents agreed with a new question asking if living in NZ </a:t>
            </a:r>
            <a:r>
              <a:rPr lang="en-NZ" sz="1200" i="1" kern="1200" dirty="0" smtClean="0">
                <a:solidFill>
                  <a:schemeClr val="tx1"/>
                </a:solidFill>
                <a:effectLst/>
                <a:latin typeface="+mn-lt"/>
                <a:ea typeface="+mn-ea"/>
                <a:cs typeface="+mn-cs"/>
              </a:rPr>
              <a:t>currently</a:t>
            </a:r>
            <a:r>
              <a:rPr lang="en-NZ" sz="1200" kern="1200" dirty="0" smtClean="0">
                <a:solidFill>
                  <a:schemeClr val="tx1"/>
                </a:solidFill>
                <a:effectLst/>
                <a:latin typeface="+mn-lt"/>
                <a:ea typeface="+mn-ea"/>
                <a:cs typeface="+mn-cs"/>
              </a:rPr>
              <a:t> was important, meaning a significant minority thought national identity could travel with you beyond the nation-state.  This is not surprising given NZ’s high rates of emigration and given that 17% of the 2015 survey respondents thought it likely they would move overseas to live within the next five years. </a:t>
            </a:r>
          </a:p>
          <a:p>
            <a:r>
              <a:rPr lang="en-NZ" sz="1200" kern="1200" dirty="0" smtClean="0">
                <a:solidFill>
                  <a:schemeClr val="tx1"/>
                </a:solidFill>
                <a:effectLst/>
                <a:latin typeface="+mn-lt"/>
                <a:ea typeface="+mn-ea"/>
                <a:cs typeface="+mn-cs"/>
              </a:rPr>
              <a:t>Earlier research suggested that New Zealanders are relatively open to multicultural ideas of integration yet 86% of the 2015 respondents believed that being able to speak English is important to being truly a New Zealander;, only a small proportion (18%) of 2015 respondents thought that being a Christian was important to truly being a New Zealander, a significant decline since 2003</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15</a:t>
            </a:fld>
            <a:endParaRPr lang="en-NZ"/>
          </a:p>
        </p:txBody>
      </p:sp>
    </p:spTree>
    <p:extLst>
      <p:ext uri="{BB962C8B-B14F-4D97-AF65-F5344CB8AC3E}">
        <p14:creationId xmlns:p14="http://schemas.microsoft.com/office/powerpoint/2010/main" val="2832636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58355" y="4715153"/>
            <a:ext cx="6209590" cy="4782095"/>
          </a:xfrm>
        </p:spPr>
        <p:txBody>
          <a:bodyPr/>
          <a:lstStyle/>
          <a:p>
            <a:r>
              <a:rPr lang="en-NZ" dirty="0"/>
              <a:t>F</a:t>
            </a:r>
            <a:r>
              <a:rPr lang="en-NZ" dirty="0" smtClean="0"/>
              <a:t>ar </a:t>
            </a:r>
            <a:r>
              <a:rPr lang="en-NZ" dirty="0"/>
              <a:t>fewer overseas-born respondents than NZ-born respondents thought that being born in NZ, NZ ancestry, having lived in NZ most of your life and NZ citizenship were important to being a true New Zealander.  This is not surprising, since they are unlikely to meet the first three criteria themselves and will be acutely aware that only permanent residency (not NZ citizenship) is required to gain most rights and entitlements in NZ.  </a:t>
            </a:r>
          </a:p>
          <a:p>
            <a:r>
              <a:rPr lang="en-NZ" dirty="0"/>
              <a:t>Other responses were not always as expected. Notably, a higher proportion of overseas-born than NZ-born respondents agreed that respecting the Treaty of Waitangi was important.  Although not statistically significant, overseas-</a:t>
            </a:r>
            <a:r>
              <a:rPr lang="en-NZ" dirty="0" err="1"/>
              <a:t>borns</a:t>
            </a:r>
            <a:r>
              <a:rPr lang="en-NZ" dirty="0"/>
              <a:t> were also more likely to feel that respecting NZ political institutions/laws and speaking English were important to truly being a New Zealander. Together support for the Treaty, other political institutions and English may reflect a desire to ‘fit in’, as noted by </a:t>
            </a:r>
            <a:r>
              <a:rPr lang="en-NZ" dirty="0" err="1"/>
              <a:t>Fozdar</a:t>
            </a:r>
            <a:r>
              <a:rPr lang="en-NZ" dirty="0"/>
              <a:t> and Low earlier, although greater support for the Treaty amongst overseas-</a:t>
            </a:r>
            <a:r>
              <a:rPr lang="en-NZ" dirty="0" err="1"/>
              <a:t>borns</a:t>
            </a:r>
            <a:r>
              <a:rPr lang="en-NZ" dirty="0"/>
              <a:t> than NZ-</a:t>
            </a:r>
            <a:r>
              <a:rPr lang="en-NZ" dirty="0" err="1"/>
              <a:t>borns</a:t>
            </a:r>
            <a:r>
              <a:rPr lang="en-NZ" dirty="0"/>
              <a:t> does sit in tension with reports that immigrants often feel excluded within the bicultural project.  </a:t>
            </a:r>
          </a:p>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16</a:t>
            </a:fld>
            <a:endParaRPr lang="en-NZ"/>
          </a:p>
        </p:txBody>
      </p:sp>
    </p:spTree>
    <p:extLst>
      <p:ext uri="{BB962C8B-B14F-4D97-AF65-F5344CB8AC3E}">
        <p14:creationId xmlns:p14="http://schemas.microsoft.com/office/powerpoint/2010/main" val="488265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Immigrant experiences are likely shaped by the ethnicity of such migrants- Small sample sizes for minority ethnic groups make reliable disaggregation by ethnicity difficult but Table 2 does differentiate between those who identified as ‘NZ European’ and ‘Māori’ across the whole sample. NZ Europeans do not have notably stronger views on </a:t>
            </a:r>
            <a:r>
              <a:rPr lang="en-NZ" sz="1200" kern="1200" dirty="0" err="1" smtClean="0">
                <a:solidFill>
                  <a:schemeClr val="tx1"/>
                </a:solidFill>
                <a:effectLst/>
                <a:latin typeface="+mn-lt"/>
                <a:ea typeface="+mn-ea"/>
                <a:cs typeface="+mn-cs"/>
              </a:rPr>
              <a:t>ascriptive</a:t>
            </a:r>
            <a:r>
              <a:rPr lang="en-NZ" sz="1200" kern="1200" dirty="0" smtClean="0">
                <a:solidFill>
                  <a:schemeClr val="tx1"/>
                </a:solidFill>
                <a:effectLst/>
                <a:latin typeface="+mn-lt"/>
                <a:ea typeface="+mn-ea"/>
                <a:cs typeface="+mn-cs"/>
              </a:rPr>
              <a:t> items except for speaking English but Māori respondents do for born in NZ, NZ ancestry, lived in NZ most of your life.  Māori may adopt more rigid rules of belonging in asserting their political claims as indigenous peoples, given the political concerns about immigration articulated by Māori noted earlier, but it is also important to acknowledge that ancestry and a relationship with land and place are central to Māori society. The focus on these amongst Māori ISSP participants is thus hardly surprising. Nor is it unexpected that the Māori sample overall were more likely than NZ Europeans to agree that ‘respect the Treaty of Waitangi’ was important.</a:t>
            </a:r>
          </a:p>
          <a:p>
            <a:endParaRPr lang="en-NZ" dirty="0"/>
          </a:p>
          <a:p>
            <a:r>
              <a:rPr lang="en-NZ" sz="1200" kern="1200" dirty="0" smtClean="0">
                <a:solidFill>
                  <a:schemeClr val="tx1"/>
                </a:solidFill>
                <a:effectLst/>
                <a:latin typeface="+mn-lt"/>
                <a:ea typeface="+mn-ea"/>
                <a:cs typeface="+mn-cs"/>
              </a:rPr>
              <a:t>Although these 2 slides suggest </a:t>
            </a:r>
            <a:r>
              <a:rPr lang="en-NZ" sz="1200" kern="1200" dirty="0" err="1" smtClean="0">
                <a:solidFill>
                  <a:schemeClr val="tx1"/>
                </a:solidFill>
                <a:effectLst/>
                <a:latin typeface="+mn-lt"/>
                <a:ea typeface="+mn-ea"/>
                <a:cs typeface="+mn-cs"/>
              </a:rPr>
              <a:t>ethnonationalist</a:t>
            </a:r>
            <a:r>
              <a:rPr lang="en-NZ" sz="1200" kern="1200" dirty="0" smtClean="0">
                <a:solidFill>
                  <a:schemeClr val="tx1"/>
                </a:solidFill>
                <a:effectLst/>
                <a:latin typeface="+mn-lt"/>
                <a:ea typeface="+mn-ea"/>
                <a:cs typeface="+mn-cs"/>
              </a:rPr>
              <a:t> views of belonging are common amongst NZ-</a:t>
            </a:r>
            <a:r>
              <a:rPr lang="en-NZ" sz="1200" kern="1200" dirty="0" err="1" smtClean="0">
                <a:solidFill>
                  <a:schemeClr val="tx1"/>
                </a:solidFill>
                <a:effectLst/>
                <a:latin typeface="+mn-lt"/>
                <a:ea typeface="+mn-ea"/>
                <a:cs typeface="+mn-cs"/>
              </a:rPr>
              <a:t>borns</a:t>
            </a:r>
            <a:r>
              <a:rPr lang="en-NZ" sz="1200" kern="1200" dirty="0" smtClean="0">
                <a:solidFill>
                  <a:schemeClr val="tx1"/>
                </a:solidFill>
                <a:effectLst/>
                <a:latin typeface="+mn-lt"/>
                <a:ea typeface="+mn-ea"/>
                <a:cs typeface="+mn-cs"/>
              </a:rPr>
              <a:t> (particularly Māori), it is important to reiterate that </a:t>
            </a:r>
            <a:r>
              <a:rPr lang="en-NZ" sz="1200" i="1" kern="1200" dirty="0" smtClean="0">
                <a:solidFill>
                  <a:schemeClr val="tx1"/>
                </a:solidFill>
                <a:effectLst/>
                <a:latin typeface="+mn-lt"/>
                <a:ea typeface="+mn-ea"/>
                <a:cs typeface="+mn-cs"/>
              </a:rPr>
              <a:t>feeling </a:t>
            </a:r>
            <a:r>
              <a:rPr lang="en-NZ" sz="1200" kern="1200" dirty="0" smtClean="0">
                <a:solidFill>
                  <a:schemeClr val="tx1"/>
                </a:solidFill>
                <a:effectLst/>
                <a:latin typeface="+mn-lt"/>
                <a:ea typeface="+mn-ea"/>
                <a:cs typeface="+mn-cs"/>
              </a:rPr>
              <a:t>like a New Zealander remained the most frequently named characteristic of truly being a New Zealander by all groups.  </a:t>
            </a:r>
          </a:p>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17</a:t>
            </a:fld>
            <a:endParaRPr lang="en-NZ"/>
          </a:p>
        </p:txBody>
      </p:sp>
    </p:spTree>
    <p:extLst>
      <p:ext uri="{BB962C8B-B14F-4D97-AF65-F5344CB8AC3E}">
        <p14:creationId xmlns:p14="http://schemas.microsoft.com/office/powerpoint/2010/main" val="4045494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58355" y="4715153"/>
            <a:ext cx="6352339" cy="5094780"/>
          </a:xfrm>
        </p:spPr>
        <p:txBody>
          <a:bodyPr/>
          <a:lstStyle/>
          <a:p>
            <a:r>
              <a:rPr lang="en-NZ" sz="1200" kern="1200" dirty="0" smtClean="0">
                <a:solidFill>
                  <a:schemeClr val="tx1"/>
                </a:solidFill>
                <a:effectLst/>
                <a:latin typeface="+mn-lt"/>
                <a:ea typeface="+mn-ea"/>
                <a:cs typeface="+mn-cs"/>
              </a:rPr>
              <a:t>The MMP representation environment makes political affiliation difficult to measure, since smaller political parties (such as NZ First) attract a significant minority of voters and do not always sit clearly on the Left or Right. It is thus useful to consider both a respondent’s self-identification on a political scale, as well as the party they voted for in 2014. Read red: given their potential significance as ‘swing-voters’ who may change the political party they support across elections, this group – as well as those who did not vote in the 2014 election – are included in the following analysis.</a:t>
            </a:r>
          </a:p>
          <a:p>
            <a:r>
              <a:rPr lang="en-NZ" sz="1200" kern="1200" dirty="0" smtClean="0">
                <a:solidFill>
                  <a:schemeClr val="tx1"/>
                </a:solidFill>
                <a:effectLst/>
                <a:latin typeface="+mn-lt"/>
                <a:ea typeface="+mn-ea"/>
                <a:cs typeface="+mn-cs"/>
              </a:rPr>
              <a:t>Pol affiliation important for understanding </a:t>
            </a:r>
            <a:r>
              <a:rPr lang="en-NZ" sz="1200" i="1" kern="1200" dirty="0" smtClean="0">
                <a:solidFill>
                  <a:schemeClr val="tx1"/>
                </a:solidFill>
                <a:effectLst/>
                <a:latin typeface="+mn-lt"/>
                <a:ea typeface="+mn-ea"/>
                <a:cs typeface="+mn-cs"/>
              </a:rPr>
              <a:t>some</a:t>
            </a:r>
            <a:r>
              <a:rPr lang="en-NZ" sz="1200" kern="1200" dirty="0" smtClean="0">
                <a:solidFill>
                  <a:schemeClr val="tx1"/>
                </a:solidFill>
                <a:effectLst/>
                <a:latin typeface="+mn-lt"/>
                <a:ea typeface="+mn-ea"/>
                <a:cs typeface="+mn-cs"/>
              </a:rPr>
              <a:t> factors associated with national identity.  In rank order, the political Right placed a stronger focus than the Left on: feel like a New Zealander, respect NZ political institutions/laws, speaking English, living in NZ most of your life, born in NZ and living in NZ currently. The only item more likely to be named by the Left was respect the Treaty of Waitangi.  Overall, those on the Right offered strong support for items suggesting that both birth </a:t>
            </a:r>
            <a:r>
              <a:rPr lang="en-NZ" sz="1200" i="1" kern="1200" dirty="0" smtClean="0">
                <a:solidFill>
                  <a:schemeClr val="tx1"/>
                </a:solidFill>
                <a:effectLst/>
                <a:latin typeface="+mn-lt"/>
                <a:ea typeface="+mn-ea"/>
                <a:cs typeface="+mn-cs"/>
              </a:rPr>
              <a:t>and</a:t>
            </a:r>
            <a:r>
              <a:rPr lang="en-NZ" sz="1200" kern="1200" dirty="0" smtClean="0">
                <a:solidFill>
                  <a:schemeClr val="tx1"/>
                </a:solidFill>
                <a:effectLst/>
                <a:latin typeface="+mn-lt"/>
                <a:ea typeface="+mn-ea"/>
                <a:cs typeface="+mn-cs"/>
              </a:rPr>
              <a:t> naturalisation are appropriate means for gaining a sense of belonging and identity in NZ, with higher levels of support for civic than </a:t>
            </a:r>
            <a:r>
              <a:rPr lang="en-NZ" sz="1200" kern="1200" dirty="0" err="1" smtClean="0">
                <a:solidFill>
                  <a:schemeClr val="tx1"/>
                </a:solidFill>
                <a:effectLst/>
                <a:latin typeface="+mn-lt"/>
                <a:ea typeface="+mn-ea"/>
                <a:cs typeface="+mn-cs"/>
              </a:rPr>
              <a:t>ascriptive</a:t>
            </a:r>
            <a:r>
              <a:rPr lang="en-NZ" sz="1200" kern="1200" dirty="0" smtClean="0">
                <a:solidFill>
                  <a:schemeClr val="tx1"/>
                </a:solidFill>
                <a:effectLst/>
                <a:latin typeface="+mn-lt"/>
                <a:ea typeface="+mn-ea"/>
                <a:cs typeface="+mn-cs"/>
              </a:rPr>
              <a:t> items suggesting the former dominates</a:t>
            </a:r>
          </a:p>
          <a:p>
            <a:endParaRPr lang="en-NZ" sz="1200" kern="1200" dirty="0" smtClean="0">
              <a:solidFill>
                <a:schemeClr val="tx1"/>
              </a:solidFill>
              <a:effectLst/>
              <a:latin typeface="+mn-lt"/>
              <a:ea typeface="+mn-ea"/>
              <a:cs typeface="+mn-cs"/>
            </a:endParaRPr>
          </a:p>
          <a:p>
            <a:r>
              <a:rPr lang="en-NZ" sz="1200" kern="1200" dirty="0" smtClean="0">
                <a:solidFill>
                  <a:schemeClr val="tx1"/>
                </a:solidFill>
                <a:effectLst/>
                <a:latin typeface="+mn-lt"/>
                <a:ea typeface="+mn-ea"/>
                <a:cs typeface="+mn-cs"/>
              </a:rPr>
              <a:t>However, respondents that could not identify themselves on the political scale offered the </a:t>
            </a:r>
            <a:r>
              <a:rPr lang="en-NZ" sz="1200" i="1" kern="1200" dirty="0" smtClean="0">
                <a:solidFill>
                  <a:schemeClr val="tx1"/>
                </a:solidFill>
                <a:effectLst/>
                <a:latin typeface="+mn-lt"/>
                <a:ea typeface="+mn-ea"/>
                <a:cs typeface="+mn-cs"/>
              </a:rPr>
              <a:t>highest </a:t>
            </a:r>
            <a:r>
              <a:rPr lang="en-NZ" sz="1200" kern="1200" dirty="0" smtClean="0">
                <a:solidFill>
                  <a:schemeClr val="tx1"/>
                </a:solidFill>
                <a:effectLst/>
                <a:latin typeface="+mn-lt"/>
                <a:ea typeface="+mn-ea"/>
                <a:cs typeface="+mn-cs"/>
              </a:rPr>
              <a:t>level of agreement that NZ ancestry, having lived most of your life in NZ and being NZ-born were important to truly being a New Zealander. This indicates exclusionary views about national identity are linked with a strong and enduring commitment to NZ. Those at the political Centre literally took a middle view, reporting a level of agreement sitting between Left and Right with the exception of born in NZ, lived in NZ most of your life and NZ ancestry where support was closer to the Right. It therefore seems likely that those without a political affiliation, Centre and Right voters could together swing an election if it were focused on ‘protecting’ an exclusive notion of national identity. </a:t>
            </a:r>
          </a:p>
          <a:p>
            <a:endParaRPr lang="en-NZ"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A7F3E8-05FF-4414-8886-3CDAA749AB8A}" type="slidenum">
              <a:rPr lang="en-NZ" smtClean="0"/>
              <a:t>18</a:t>
            </a:fld>
            <a:endParaRPr lang="en-NZ"/>
          </a:p>
        </p:txBody>
      </p:sp>
    </p:spTree>
    <p:extLst>
      <p:ext uri="{BB962C8B-B14F-4D97-AF65-F5344CB8AC3E}">
        <p14:creationId xmlns:p14="http://schemas.microsoft.com/office/powerpoint/2010/main" val="4142306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58355" y="4715153"/>
            <a:ext cx="5859552" cy="4466987"/>
          </a:xfrm>
        </p:spPr>
        <p:txBody>
          <a:bodyPr/>
          <a:lstStyle/>
          <a:p>
            <a:r>
              <a:rPr lang="en-NZ" dirty="0"/>
              <a:t>Table 4 confirms NZ First’s potential to speak to the political Centre, as noted earlier. Small sample sizes require </a:t>
            </a:r>
            <a:r>
              <a:rPr lang="en-NZ" dirty="0" smtClean="0"/>
              <a:t>caution: read red This </a:t>
            </a:r>
            <a:r>
              <a:rPr lang="en-NZ" dirty="0"/>
              <a:t>is important because Table 4 shows that NZ First voters across the whole sample offered the highest level of support (in rank order) for </a:t>
            </a:r>
            <a:r>
              <a:rPr lang="en-NZ" dirty="0" err="1"/>
              <a:t>ascriptive</a:t>
            </a:r>
            <a:r>
              <a:rPr lang="en-NZ" dirty="0"/>
              <a:t> views regarding being a Christian, born in NZ, living in NZ currently and NZ ancestry, as well as the civic item of NZ citizenship. </a:t>
            </a:r>
            <a:r>
              <a:rPr lang="en-NZ" dirty="0" smtClean="0"/>
              <a:t>Read red note: National </a:t>
            </a:r>
            <a:r>
              <a:rPr lang="en-NZ" dirty="0"/>
              <a:t>Party voters offered very similar levels of support to NZ First for NZ citizenship and the highest support for respect NZ political institutions, speaking English and feeling like a New Zealander, suggesting views more mixed than those of NZ First supporters. Labour voters offered the greater level of support only for respect the Treaty of Waitangi. </a:t>
            </a:r>
            <a:endParaRPr lang="en-NZ" dirty="0" smtClean="0"/>
          </a:p>
          <a:p>
            <a:endParaRPr lang="en-NZ" dirty="0"/>
          </a:p>
          <a:p>
            <a:r>
              <a:rPr lang="en-NZ" dirty="0"/>
              <a:t>Although these findings suggest differences in NZ First and National voter views, a Right-Centre coalition focused on </a:t>
            </a:r>
            <a:r>
              <a:rPr lang="en-NZ" dirty="0" err="1"/>
              <a:t>ethnonationalist</a:t>
            </a:r>
            <a:r>
              <a:rPr lang="en-NZ" dirty="0"/>
              <a:t> ideas about loyalty and commitment is possible, particularly if it focused on ‘Māori privilege’ since National voters were least likely to support respect for Treaty of Waitangi. The likelihood of a coalition would be enhanced if the 39% and 33% respectively of those who identified as Centrist or could not name a political affiliation</a:t>
            </a:r>
            <a:r>
              <a:rPr lang="en-NZ" i="1" dirty="0"/>
              <a:t> and</a:t>
            </a:r>
            <a:r>
              <a:rPr lang="en-NZ" dirty="0"/>
              <a:t> who did not vote in 2014 became electorally active in the future</a:t>
            </a:r>
          </a:p>
        </p:txBody>
      </p:sp>
      <p:sp>
        <p:nvSpPr>
          <p:cNvPr id="4" name="Slide Number Placeholder 3"/>
          <p:cNvSpPr>
            <a:spLocks noGrp="1"/>
          </p:cNvSpPr>
          <p:nvPr>
            <p:ph type="sldNum" sz="quarter" idx="10"/>
          </p:nvPr>
        </p:nvSpPr>
        <p:spPr/>
        <p:txBody>
          <a:bodyPr/>
          <a:lstStyle/>
          <a:p>
            <a:fld id="{9DA7F3E8-05FF-4414-8886-3CDAA749AB8A}" type="slidenum">
              <a:rPr lang="en-NZ" smtClean="0"/>
              <a:t>19</a:t>
            </a:fld>
            <a:endParaRPr lang="en-NZ"/>
          </a:p>
        </p:txBody>
      </p:sp>
    </p:spTree>
    <p:extLst>
      <p:ext uri="{BB962C8B-B14F-4D97-AF65-F5344CB8AC3E}">
        <p14:creationId xmlns:p14="http://schemas.microsoft.com/office/powerpoint/2010/main" val="365473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2</a:t>
            </a:fld>
            <a:endParaRPr lang="en-NZ"/>
          </a:p>
        </p:txBody>
      </p:sp>
    </p:spTree>
    <p:extLst>
      <p:ext uri="{BB962C8B-B14F-4D97-AF65-F5344CB8AC3E}">
        <p14:creationId xmlns:p14="http://schemas.microsoft.com/office/powerpoint/2010/main" val="526073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29730" y="4715153"/>
            <a:ext cx="6209590" cy="4625753"/>
          </a:xfrm>
        </p:spPr>
        <p:txBody>
          <a:bodyPr/>
          <a:lstStyle/>
          <a:p>
            <a:r>
              <a:rPr lang="en-NZ" sz="1200" kern="1200" dirty="0" smtClean="0">
                <a:solidFill>
                  <a:schemeClr val="tx1"/>
                </a:solidFill>
                <a:effectLst/>
                <a:latin typeface="+mn-lt"/>
                <a:ea typeface="+mn-ea"/>
                <a:cs typeface="+mn-cs"/>
              </a:rPr>
              <a:t>The proportion agreeing that being a Christian is an important was considerably higher (35%) amongst those aged over 61 than other groups, particularly those aged under 45 (8%). This suggests the importance of Christianity to the New Zealand national identity may diminish over time. </a:t>
            </a:r>
          </a:p>
          <a:p>
            <a:r>
              <a:rPr lang="en-NZ" sz="1200" kern="1200" dirty="0" smtClean="0">
                <a:solidFill>
                  <a:schemeClr val="tx1"/>
                </a:solidFill>
                <a:effectLst/>
                <a:latin typeface="+mn-lt"/>
                <a:ea typeface="+mn-ea"/>
                <a:cs typeface="+mn-cs"/>
              </a:rPr>
              <a:t>Almost all (96%) of the over 61 age group thought respecting New Zealand political institutions and laws was important to being a true New Zealander (compared to only 83% of those aged 18-30). This may be explained by a general disaffection with political institutions amongst young adults and/or the older group’s greater understanding and experience of engaging with such institutions. </a:t>
            </a:r>
          </a:p>
          <a:p>
            <a:r>
              <a:rPr lang="en-NZ" sz="1200" kern="1200" dirty="0" smtClean="0">
                <a:solidFill>
                  <a:schemeClr val="tx1"/>
                </a:solidFill>
                <a:effectLst/>
                <a:latin typeface="+mn-lt"/>
                <a:ea typeface="+mn-ea"/>
                <a:cs typeface="+mn-cs"/>
              </a:rPr>
              <a:t>Asides from Christianity, it is unlikely support for other </a:t>
            </a:r>
            <a:r>
              <a:rPr lang="en-NZ" sz="1200" kern="1200" dirty="0" err="1" smtClean="0">
                <a:solidFill>
                  <a:schemeClr val="tx1"/>
                </a:solidFill>
                <a:effectLst/>
                <a:latin typeface="+mn-lt"/>
                <a:ea typeface="+mn-ea"/>
                <a:cs typeface="+mn-cs"/>
              </a:rPr>
              <a:t>ascriptive</a:t>
            </a:r>
            <a:r>
              <a:rPr lang="en-NZ" sz="1200" kern="1200" dirty="0" smtClean="0">
                <a:solidFill>
                  <a:schemeClr val="tx1"/>
                </a:solidFill>
                <a:effectLst/>
                <a:latin typeface="+mn-lt"/>
                <a:ea typeface="+mn-ea"/>
                <a:cs typeface="+mn-cs"/>
              </a:rPr>
              <a:t> views will diminish in the long-term. Although the oldest age group were most likely to think NZ ancestry and being born in NZ is important to truly being a New Zealander (53% and 77% respectively), in both cases the 31-45 age group offered the lowest support (35% and 58%) not the 18-30s (43% and 71%). A similar but less distinctive trend is also apparent for being able to speak English and NZ citizenship. This raises some concern that both younger and older people may be endorsing more exclusive views of national identity than those in the middle age groups.  </a:t>
            </a:r>
          </a:p>
          <a:p>
            <a:r>
              <a:rPr lang="en-NZ" sz="1200" kern="1200" dirty="0" smtClean="0">
                <a:solidFill>
                  <a:schemeClr val="tx1"/>
                </a:solidFill>
                <a:effectLst/>
                <a:latin typeface="+mn-lt"/>
                <a:ea typeface="+mn-ea"/>
                <a:cs typeface="+mn-cs"/>
              </a:rPr>
              <a:t>Although findings were not statistically significant, there is also no indication that growing up in the bicultural era has made young New Zealanders more open to the idea of respecting the Treaty, since they offered the lowest level of support for this item </a:t>
            </a:r>
          </a:p>
          <a:p>
            <a:endParaRPr lang="en-NZ"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A7F3E8-05FF-4414-8886-3CDAA749AB8A}" type="slidenum">
              <a:rPr lang="en-NZ" smtClean="0"/>
              <a:t>20</a:t>
            </a:fld>
            <a:endParaRPr lang="en-NZ"/>
          </a:p>
        </p:txBody>
      </p:sp>
    </p:spTree>
    <p:extLst>
      <p:ext uri="{BB962C8B-B14F-4D97-AF65-F5344CB8AC3E}">
        <p14:creationId xmlns:p14="http://schemas.microsoft.com/office/powerpoint/2010/main" val="7989453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3"/>
            <a:ext cx="5438140" cy="4860266"/>
          </a:xfrm>
        </p:spPr>
        <p:txBody>
          <a:bodyPr/>
          <a:lstStyle/>
          <a:p>
            <a:r>
              <a:rPr lang="en-NZ" dirty="0" smtClean="0"/>
              <a:t>Table </a:t>
            </a:r>
            <a:r>
              <a:rPr lang="en-NZ" dirty="0"/>
              <a:t>6 analyses responses regarding what is important to truly being a New Zealander by the best available proxy for perceived disadvantage: the respondent’s self-reported description of their current financial situation. </a:t>
            </a:r>
          </a:p>
          <a:p>
            <a:r>
              <a:rPr lang="en-NZ" dirty="0"/>
              <a:t>Notably, only respect the Treaty of Waitangi gained higher support from those describing their financial situation as ‘very bad’ than those perceiving their financial situation more favourably and support is considerably lower amongst other groups (ranging 55-67%). Although not statistically significant, the ‘very bad’ group also reported the highest level of support for NZ ancestry and living currently in NZ; the ‘very bad’ sample is too small to disaggregate but Table 2 showed that Māori overall were more likely than NZ European to agree with these items, likely because Māori place significant focus on genealogical connections with each other and land as a basis for entitlement and cultural affiliation and as a group are disproportionately socioeconomically disadvantaged. As such, ethnicity may intersect with socioeconomic status here, supporting previous findings that Māori are concerned about </a:t>
            </a:r>
            <a:r>
              <a:rPr lang="en-NZ" dirty="0" smtClean="0"/>
              <a:t>immigration.</a:t>
            </a:r>
          </a:p>
          <a:p>
            <a:r>
              <a:rPr lang="en-NZ" dirty="0" smtClean="0"/>
              <a:t> </a:t>
            </a:r>
            <a:r>
              <a:rPr lang="en-NZ" dirty="0"/>
              <a:t>Respondents reporting a ‘very good’ financial situation offered statistically significant higher levels of support only for respecting NZ political institutions and laws and speaking English. Overall, current financial situation is less important than other factors for determining perceptions of what it means to truly be a New Zealander.</a:t>
            </a:r>
          </a:p>
          <a:p>
            <a:pPr marL="0" marR="0" indent="0" algn="l" defTabSz="914400" rtl="0" eaLnBrk="1" fontAlgn="auto" latinLnBrk="0" hangingPunct="1">
              <a:lnSpc>
                <a:spcPct val="100000"/>
              </a:lnSpc>
              <a:spcBef>
                <a:spcPts val="0"/>
              </a:spcBef>
              <a:spcAft>
                <a:spcPts val="0"/>
              </a:spcAft>
              <a:buClrTx/>
              <a:buSzTx/>
              <a:buFontTx/>
              <a:buNone/>
              <a:tabLst/>
              <a:defRPr/>
            </a:pP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21</a:t>
            </a:fld>
            <a:endParaRPr lang="en-NZ"/>
          </a:p>
        </p:txBody>
      </p:sp>
    </p:spTree>
    <p:extLst>
      <p:ext uri="{BB962C8B-B14F-4D97-AF65-F5344CB8AC3E}">
        <p14:creationId xmlns:p14="http://schemas.microsoft.com/office/powerpoint/2010/main" val="200051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22</a:t>
            </a:fld>
            <a:endParaRPr lang="en-NZ"/>
          </a:p>
        </p:txBody>
      </p:sp>
    </p:spTree>
    <p:extLst>
      <p:ext uri="{BB962C8B-B14F-4D97-AF65-F5344CB8AC3E}">
        <p14:creationId xmlns:p14="http://schemas.microsoft.com/office/powerpoint/2010/main" val="1297749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23</a:t>
            </a:fld>
            <a:endParaRPr lang="en-NZ"/>
          </a:p>
        </p:txBody>
      </p:sp>
    </p:spTree>
    <p:extLst>
      <p:ext uri="{BB962C8B-B14F-4D97-AF65-F5344CB8AC3E}">
        <p14:creationId xmlns:p14="http://schemas.microsoft.com/office/powerpoint/2010/main" val="2779372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My</a:t>
            </a:r>
            <a:r>
              <a:rPr lang="en-NZ" baseline="0" dirty="0" smtClean="0"/>
              <a:t> starting point was Trump – you are probably familiar with these claims …</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3</a:t>
            </a:fld>
            <a:endParaRPr lang="en-NZ"/>
          </a:p>
        </p:txBody>
      </p:sp>
    </p:spTree>
    <p:extLst>
      <p:ext uri="{BB962C8B-B14F-4D97-AF65-F5344CB8AC3E}">
        <p14:creationId xmlns:p14="http://schemas.microsoft.com/office/powerpoint/2010/main" val="8733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4</a:t>
            </a:fld>
            <a:endParaRPr lang="en-NZ"/>
          </a:p>
        </p:txBody>
      </p:sp>
    </p:spTree>
    <p:extLst>
      <p:ext uri="{BB962C8B-B14F-4D97-AF65-F5344CB8AC3E}">
        <p14:creationId xmlns:p14="http://schemas.microsoft.com/office/powerpoint/2010/main" val="1099229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5</a:t>
            </a:fld>
            <a:endParaRPr lang="en-NZ"/>
          </a:p>
        </p:txBody>
      </p:sp>
    </p:spTree>
    <p:extLst>
      <p:ext uri="{BB962C8B-B14F-4D97-AF65-F5344CB8AC3E}">
        <p14:creationId xmlns:p14="http://schemas.microsoft.com/office/powerpoint/2010/main" val="2681059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9DA7F3E8-05FF-4414-8886-3CDAA749AB8A}" type="slidenum">
              <a:rPr lang="en-NZ" smtClean="0"/>
              <a:t>6</a:t>
            </a:fld>
            <a:endParaRPr lang="en-NZ"/>
          </a:p>
        </p:txBody>
      </p:sp>
    </p:spTree>
    <p:extLst>
      <p:ext uri="{BB962C8B-B14F-4D97-AF65-F5344CB8AC3E}">
        <p14:creationId xmlns:p14="http://schemas.microsoft.com/office/powerpoint/2010/main" val="1259617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not completely about self-interest</a:t>
            </a:r>
          </a:p>
          <a:p>
            <a:r>
              <a:rPr lang="en-NZ" dirty="0" smtClean="0"/>
              <a:t>This is interesting since NZ also rapidly</a:t>
            </a:r>
            <a:r>
              <a:rPr lang="en-NZ" baseline="0" dirty="0" smtClean="0"/>
              <a:t> diverse population …</a:t>
            </a:r>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7</a:t>
            </a:fld>
            <a:endParaRPr lang="en-NZ"/>
          </a:p>
        </p:txBody>
      </p:sp>
    </p:spTree>
    <p:extLst>
      <p:ext uri="{BB962C8B-B14F-4D97-AF65-F5344CB8AC3E}">
        <p14:creationId xmlns:p14="http://schemas.microsoft.com/office/powerpoint/2010/main" val="2282383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dirty="0" smtClean="0"/>
              <a:t>Of course, these</a:t>
            </a:r>
            <a:r>
              <a:rPr lang="en-NZ" baseline="0" dirty="0" smtClean="0"/>
              <a:t> views, as well as Trump’s claims reflect – at least in part – concerns about a rapidly changing demographic context – </a:t>
            </a:r>
          </a:p>
          <a:p>
            <a:pPr marL="0" marR="0" indent="0" algn="l" defTabSz="914400" rtl="0" eaLnBrk="1" fontAlgn="auto" latinLnBrk="0" hangingPunct="1">
              <a:lnSpc>
                <a:spcPct val="100000"/>
              </a:lnSpc>
              <a:spcBef>
                <a:spcPts val="0"/>
              </a:spcBef>
              <a:spcAft>
                <a:spcPts val="0"/>
              </a:spcAft>
              <a:buClrTx/>
              <a:buSzTx/>
              <a:buFontTx/>
              <a:buNone/>
              <a:tabLst/>
              <a:defRPr/>
            </a:pPr>
            <a:endParaRPr lang="en-N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Similarly, t</a:t>
            </a:r>
            <a:r>
              <a:rPr lang="en-NZ" dirty="0" smtClean="0"/>
              <a:t>he NZ population has gone from being culturally homogenous to super diverse in less than 50 years, as policy preferences for British immigrants shifted towards attracting high-skilled or business immigrants from any country in the 1980s. </a:t>
            </a:r>
          </a:p>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8</a:t>
            </a:fld>
            <a:endParaRPr lang="en-NZ"/>
          </a:p>
        </p:txBody>
      </p:sp>
    </p:spTree>
    <p:extLst>
      <p:ext uri="{BB962C8B-B14F-4D97-AF65-F5344CB8AC3E}">
        <p14:creationId xmlns:p14="http://schemas.microsoft.com/office/powerpoint/2010/main" val="2984767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9DA7F3E8-05FF-4414-8886-3CDAA749AB8A}" type="slidenum">
              <a:rPr lang="en-NZ" smtClean="0"/>
              <a:t>9</a:t>
            </a:fld>
            <a:endParaRPr lang="en-NZ"/>
          </a:p>
        </p:txBody>
      </p:sp>
    </p:spTree>
    <p:extLst>
      <p:ext uri="{BB962C8B-B14F-4D97-AF65-F5344CB8AC3E}">
        <p14:creationId xmlns:p14="http://schemas.microsoft.com/office/powerpoint/2010/main" val="272065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90D4CFC-1827-4E1C-ADDD-264492A663F4}" type="datetimeFigureOut">
              <a:rPr lang="en-NZ" smtClean="0"/>
              <a:t>15/05/2017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9B04C41-AEE6-4196-9AA2-B677678457DD}" type="slidenum">
              <a:rPr lang="en-NZ" smtClean="0"/>
              <a:t>‹#›</a:t>
            </a:fld>
            <a:endParaRPr lang="en-NZ"/>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4CFC-1827-4E1C-ADDD-264492A663F4}" type="datetimeFigureOut">
              <a:rPr lang="en-NZ" smtClean="0"/>
              <a:t>15/05/2017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4CFC-1827-4E1C-ADDD-264492A663F4}" type="datetimeFigureOut">
              <a:rPr lang="en-NZ" smtClean="0"/>
              <a:t>15/05/2017</a:t>
            </a:fld>
            <a:endParaRPr lang="en-NZ"/>
          </a:p>
        </p:txBody>
      </p:sp>
      <p:sp>
        <p:nvSpPr>
          <p:cNvPr id="5" name="Footer Placeholder 4"/>
          <p:cNvSpPr>
            <a:spLocks noGrp="1"/>
          </p:cNvSpPr>
          <p:nvPr>
            <p:ph type="ftr" sz="quarter" idx="11"/>
          </p:nvPr>
        </p:nvSpPr>
        <p:spPr>
          <a:xfrm>
            <a:off x="2640597" y="6377459"/>
            <a:ext cx="3836404" cy="365125"/>
          </a:xfrm>
        </p:spPr>
        <p:txBody>
          <a:bodyPr/>
          <a:lstStyle/>
          <a:p>
            <a:endParaRPr lang="en-NZ"/>
          </a:p>
        </p:txBody>
      </p:sp>
      <p:sp>
        <p:nvSpPr>
          <p:cNvPr id="6" name="Slide Number Placeholder 5"/>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90D4CFC-1827-4E1C-ADDD-264492A663F4}" type="datetimeFigureOut">
              <a:rPr lang="en-NZ" smtClean="0"/>
              <a:t>15/05/2017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0D4CFC-1827-4E1C-ADDD-264492A663F4}" type="datetimeFigureOut">
              <a:rPr lang="en-NZ" smtClean="0"/>
              <a:t>15/05/2017</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9B04C41-AEE6-4196-9AA2-B677678457DD}" type="slidenum">
              <a:rPr lang="en-NZ" smtClean="0"/>
              <a:t>‹#›</a:t>
            </a:fld>
            <a:endParaRPr lang="en-N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90D4CFC-1827-4E1C-ADDD-264492A663F4}" type="datetimeFigureOut">
              <a:rPr lang="en-NZ" smtClean="0"/>
              <a:t>15/05/2017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90D4CFC-1827-4E1C-ADDD-264492A663F4}" type="datetimeFigureOut">
              <a:rPr lang="en-NZ" smtClean="0"/>
              <a:t>15/05/2017</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90D4CFC-1827-4E1C-ADDD-264492A663F4}" type="datetimeFigureOut">
              <a:rPr lang="en-NZ" smtClean="0"/>
              <a:t>15/05/2017</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D4CFC-1827-4E1C-ADDD-264492A663F4}" type="datetimeFigureOut">
              <a:rPr lang="en-NZ" smtClean="0"/>
              <a:t>15/05/2017</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9B04C41-AEE6-4196-9AA2-B677678457DD}" type="slidenum">
              <a:rPr lang="en-NZ" smtClean="0"/>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90D4CFC-1827-4E1C-ADDD-264492A663F4}" type="datetimeFigureOut">
              <a:rPr lang="en-NZ" smtClean="0"/>
              <a:t>15/05/2017</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9B04C41-AEE6-4196-9AA2-B677678457DD}" type="slidenum">
              <a:rPr lang="en-NZ" smtClean="0"/>
              <a:t>‹#›</a:t>
            </a:fld>
            <a:endParaRPr lang="en-NZ"/>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90D4CFC-1827-4E1C-ADDD-264492A663F4}" type="datetimeFigureOut">
              <a:rPr lang="en-NZ" smtClean="0"/>
              <a:t>15/05/2017</a:t>
            </a:fld>
            <a:endParaRPr lang="en-NZ"/>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NZ"/>
          </a:p>
        </p:txBody>
      </p:sp>
      <p:sp>
        <p:nvSpPr>
          <p:cNvPr id="7" name="Slide Number Placeholder 6"/>
          <p:cNvSpPr>
            <a:spLocks noGrp="1"/>
          </p:cNvSpPr>
          <p:nvPr>
            <p:ph type="sldNum" sz="quarter" idx="12"/>
          </p:nvPr>
        </p:nvSpPr>
        <p:spPr>
          <a:xfrm>
            <a:off x="8339328" y="1170432"/>
            <a:ext cx="733864" cy="201168"/>
          </a:xfrm>
        </p:spPr>
        <p:txBody>
          <a:bodyPr/>
          <a:lstStyle/>
          <a:p>
            <a:fld id="{E9B04C41-AEE6-4196-9AA2-B677678457DD}" type="slidenum">
              <a:rPr lang="en-NZ" smtClean="0"/>
              <a:t>‹#›</a:t>
            </a:fld>
            <a:endParaRPr lang="en-N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90D4CFC-1827-4E1C-ADDD-264492A663F4}" type="datetimeFigureOut">
              <a:rPr lang="en-NZ" smtClean="0"/>
              <a:t>15/05/2017</a:t>
            </a:fld>
            <a:endParaRPr lang="en-NZ"/>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NZ"/>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9B04C41-AEE6-4196-9AA2-B677678457DD}" type="slidenum">
              <a:rPr lang="en-NZ" smtClean="0"/>
              <a:t>‹#›</a:t>
            </a:fld>
            <a:endParaRPr lang="en-NZ"/>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184648"/>
            <a:ext cx="8077200" cy="1673352"/>
          </a:xfrm>
        </p:spPr>
        <p:txBody>
          <a:bodyPr>
            <a:normAutofit/>
          </a:bodyPr>
          <a:lstStyle/>
          <a:p>
            <a:pPr algn="ctr"/>
            <a:r>
              <a:rPr lang="en-NZ" sz="3600" dirty="0" smtClean="0"/>
              <a:t>Trump’s </a:t>
            </a:r>
            <a:r>
              <a:rPr lang="en-NZ" sz="3600" dirty="0" err="1" smtClean="0"/>
              <a:t>ethnonationalism</a:t>
            </a:r>
            <a:r>
              <a:rPr lang="en-NZ" sz="3600" dirty="0" smtClean="0"/>
              <a:t>: </a:t>
            </a:r>
            <a:br>
              <a:rPr lang="en-NZ" sz="3600" dirty="0" smtClean="0"/>
            </a:br>
            <a:r>
              <a:rPr lang="en-NZ" sz="3600" dirty="0" smtClean="0"/>
              <a:t>America’s problem or a real possibility for New Zealand?</a:t>
            </a:r>
            <a:endParaRPr lang="en-NZ" sz="3600" dirty="0"/>
          </a:p>
        </p:txBody>
      </p:sp>
      <p:pic>
        <p:nvPicPr>
          <p:cNvPr id="1026" name="Picture 2" descr="Image result for tru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447080"/>
            <a:ext cx="6525416" cy="367240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0" y="-52147"/>
            <a:ext cx="10952670" cy="276999"/>
          </a:xfrm>
          <a:prstGeom prst="rect">
            <a:avLst/>
          </a:prstGeom>
          <a:noFill/>
        </p:spPr>
        <p:txBody>
          <a:bodyPr wrap="square" rtlCol="0">
            <a:spAutoFit/>
          </a:bodyPr>
          <a:lstStyle/>
          <a:p>
            <a:r>
              <a:rPr lang="en-NZ" sz="1200" dirty="0" smtClean="0"/>
              <a:t>Image sourced from http://www.foxnews.com/politics/2017/04/21/trump-says-media-wont-give-him-credit-for-his-accomplishments.html</a:t>
            </a:r>
            <a:endParaRPr lang="en-NZ" sz="1200" dirty="0"/>
          </a:p>
        </p:txBody>
      </p:sp>
      <p:sp>
        <p:nvSpPr>
          <p:cNvPr id="3" name="Subtitle 2"/>
          <p:cNvSpPr>
            <a:spLocks noGrp="1"/>
          </p:cNvSpPr>
          <p:nvPr>
            <p:ph type="subTitle" idx="1"/>
          </p:nvPr>
        </p:nvSpPr>
        <p:spPr>
          <a:xfrm>
            <a:off x="0" y="3543288"/>
            <a:ext cx="8077200" cy="1499616"/>
          </a:xfrm>
        </p:spPr>
        <p:txBody>
          <a:bodyPr>
            <a:normAutofit/>
          </a:bodyPr>
          <a:lstStyle/>
          <a:p>
            <a:r>
              <a:rPr lang="en-NZ" dirty="0" smtClean="0"/>
              <a:t>Associate Professor Louise </a:t>
            </a:r>
            <a:r>
              <a:rPr lang="en-NZ" dirty="0" err="1" smtClean="0"/>
              <a:t>Humpage</a:t>
            </a:r>
            <a:endParaRPr lang="en-NZ" dirty="0" smtClean="0"/>
          </a:p>
          <a:p>
            <a:r>
              <a:rPr lang="en-NZ" dirty="0" smtClean="0"/>
              <a:t>Sociology, University of Auckland</a:t>
            </a:r>
          </a:p>
          <a:p>
            <a:r>
              <a:rPr lang="en-NZ" dirty="0" smtClean="0"/>
              <a:t>5 May 2017</a:t>
            </a:r>
          </a:p>
          <a:p>
            <a:r>
              <a:rPr lang="en-NZ" dirty="0" smtClean="0"/>
              <a:t>Paper presented in the COMPASS seminar series</a:t>
            </a:r>
            <a:endParaRPr lang="en-NZ" dirty="0"/>
          </a:p>
        </p:txBody>
      </p:sp>
    </p:spTree>
    <p:extLst>
      <p:ext uri="{BB962C8B-B14F-4D97-AF65-F5344CB8AC3E}">
        <p14:creationId xmlns:p14="http://schemas.microsoft.com/office/powerpoint/2010/main" val="2367851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NZ" dirty="0"/>
              <a:t>NZ </a:t>
            </a:r>
            <a:r>
              <a:rPr lang="en-NZ" dirty="0" smtClean="0"/>
              <a:t>views on immigration</a:t>
            </a:r>
            <a:endParaRPr lang="en-NZ" dirty="0"/>
          </a:p>
        </p:txBody>
      </p:sp>
      <p:sp>
        <p:nvSpPr>
          <p:cNvPr id="3" name="Content Placeholder 2"/>
          <p:cNvSpPr>
            <a:spLocks noGrp="1"/>
          </p:cNvSpPr>
          <p:nvPr>
            <p:ph idx="1"/>
          </p:nvPr>
        </p:nvSpPr>
        <p:spPr>
          <a:xfrm>
            <a:off x="457200" y="1556792"/>
            <a:ext cx="8229600" cy="5301207"/>
          </a:xfrm>
        </p:spPr>
        <p:txBody>
          <a:bodyPr>
            <a:normAutofit fontScale="62500" lnSpcReduction="20000"/>
          </a:bodyPr>
          <a:lstStyle/>
          <a:p>
            <a:pPr marL="118872" indent="0">
              <a:buNone/>
            </a:pPr>
            <a:r>
              <a:rPr lang="en-NZ" sz="3800" dirty="0" smtClean="0"/>
              <a:t>Other parties have also proposed reductions to immigration:</a:t>
            </a:r>
            <a:endParaRPr lang="en-NZ" sz="3800" dirty="0"/>
          </a:p>
          <a:p>
            <a:pPr marL="635508" lvl="1" indent="-342900">
              <a:buFont typeface="Arial" panose="020B0604020202020204" pitchFamily="34" charset="0"/>
              <a:buChar char="•"/>
            </a:pPr>
            <a:endParaRPr lang="en-NZ" sz="1800" dirty="0"/>
          </a:p>
          <a:p>
            <a:pPr marL="118872" indent="0">
              <a:buNone/>
            </a:pPr>
            <a:endParaRPr lang="en-NZ" dirty="0" smtClean="0"/>
          </a:p>
          <a:p>
            <a:pPr marL="118872" indent="0">
              <a:buNone/>
            </a:pPr>
            <a:endParaRPr lang="en-NZ" dirty="0"/>
          </a:p>
          <a:p>
            <a:pPr marL="118872" indent="0">
              <a:buNone/>
            </a:pPr>
            <a:endParaRPr lang="en-NZ" dirty="0" smtClean="0"/>
          </a:p>
          <a:p>
            <a:pPr marL="118872" indent="0">
              <a:buNone/>
            </a:pPr>
            <a:endParaRPr lang="en-NZ" dirty="0"/>
          </a:p>
          <a:p>
            <a:pPr marL="118872" indent="0">
              <a:buNone/>
            </a:pPr>
            <a:endParaRPr lang="en-NZ" dirty="0" smtClean="0"/>
          </a:p>
          <a:p>
            <a:pPr marL="118872" indent="0">
              <a:buNone/>
            </a:pPr>
            <a:endParaRPr lang="en-NZ" dirty="0"/>
          </a:p>
          <a:p>
            <a:pPr marL="118872" indent="0">
              <a:buNone/>
            </a:pPr>
            <a:endParaRPr lang="en-NZ" dirty="0" smtClean="0"/>
          </a:p>
          <a:p>
            <a:pPr marL="118872" indent="0">
              <a:buNone/>
            </a:pPr>
            <a:endParaRPr lang="en-NZ" dirty="0"/>
          </a:p>
          <a:p>
            <a:pPr marL="118872" indent="0">
              <a:buNone/>
            </a:pPr>
            <a:endParaRPr lang="en-NZ" dirty="0" smtClean="0"/>
          </a:p>
          <a:p>
            <a:pPr marL="118872" indent="0">
              <a:buNone/>
            </a:pPr>
            <a:endParaRPr lang="en-NZ" dirty="0" smtClean="0"/>
          </a:p>
          <a:p>
            <a:pPr marL="118872" indent="0">
              <a:buNone/>
            </a:pPr>
            <a:endParaRPr lang="en-NZ" dirty="0"/>
          </a:p>
          <a:p>
            <a:pPr marL="118872" indent="0">
              <a:buNone/>
            </a:pPr>
            <a:r>
              <a:rPr lang="en-NZ" dirty="0" smtClean="0"/>
              <a:t>BUT McMillan (2010) argues </a:t>
            </a:r>
            <a:r>
              <a:rPr lang="en-NZ" dirty="0"/>
              <a:t>that </a:t>
            </a:r>
            <a:r>
              <a:rPr lang="en-NZ" dirty="0" smtClean="0"/>
              <a:t>immigration has not been a ‘political wedge’ as in the US or Europe since both </a:t>
            </a:r>
            <a:r>
              <a:rPr lang="en-NZ" dirty="0"/>
              <a:t>Centre-Left and Centre-Right governments </a:t>
            </a:r>
            <a:r>
              <a:rPr lang="en-NZ" dirty="0" smtClean="0"/>
              <a:t>in NZ agree </a:t>
            </a:r>
            <a:r>
              <a:rPr lang="en-NZ" dirty="0"/>
              <a:t>that skilled migrants are economically necessary to counter population ageing and significant </a:t>
            </a:r>
            <a:r>
              <a:rPr lang="en-NZ" dirty="0" smtClean="0"/>
              <a:t>emigration</a:t>
            </a:r>
          </a:p>
          <a:p>
            <a:pPr marL="118872" indent="0">
              <a:buNone/>
            </a:pPr>
            <a:r>
              <a:rPr lang="en-NZ" dirty="0" smtClean="0"/>
              <a:t>AND</a:t>
            </a:r>
          </a:p>
          <a:p>
            <a:pPr marL="118872" indent="0">
              <a:buNone/>
            </a:pPr>
            <a:r>
              <a:rPr lang="en-NZ" dirty="0" smtClean="0"/>
              <a:t>NZ </a:t>
            </a:r>
            <a:r>
              <a:rPr lang="en-NZ" dirty="0"/>
              <a:t>First itself is a Centrist party that has supported both Left and Right </a:t>
            </a:r>
            <a:r>
              <a:rPr lang="en-NZ" dirty="0" smtClean="0"/>
              <a:t>governments, while anti-immigration </a:t>
            </a:r>
            <a:r>
              <a:rPr lang="en-NZ" dirty="0"/>
              <a:t>sentiment was only one factor behind its electoral success in </a:t>
            </a:r>
            <a:r>
              <a:rPr lang="en-NZ" dirty="0" smtClean="0"/>
              <a:t>1996</a:t>
            </a:r>
            <a:endParaRPr lang="en-NZ" sz="1800" dirty="0"/>
          </a:p>
          <a:p>
            <a:endParaRPr lang="en-NZ" dirty="0"/>
          </a:p>
        </p:txBody>
      </p:sp>
      <p:sp>
        <p:nvSpPr>
          <p:cNvPr id="4" name="TextBox 3"/>
          <p:cNvSpPr txBox="1"/>
          <p:nvPr/>
        </p:nvSpPr>
        <p:spPr>
          <a:xfrm>
            <a:off x="223896" y="2012956"/>
            <a:ext cx="2232248" cy="2585323"/>
          </a:xfrm>
          <a:prstGeom prst="rect">
            <a:avLst/>
          </a:prstGeom>
          <a:noFill/>
          <a:ln>
            <a:solidFill>
              <a:schemeClr val="accent1"/>
            </a:solidFill>
          </a:ln>
        </p:spPr>
        <p:txBody>
          <a:bodyPr wrap="square" rtlCol="0">
            <a:spAutoFit/>
          </a:bodyPr>
          <a:lstStyle/>
          <a:p>
            <a:r>
              <a:rPr lang="en-NZ" dirty="0"/>
              <a:t>National government will restrict the ability of lower-skilled migrants to  apply to and stay in NZ (arguably shifting towards a guest-worker type programme</a:t>
            </a:r>
            <a:r>
              <a:rPr lang="en-NZ" dirty="0" smtClean="0"/>
              <a:t>)</a:t>
            </a:r>
            <a:endParaRPr lang="en-NZ" dirty="0"/>
          </a:p>
        </p:txBody>
      </p:sp>
      <p:sp>
        <p:nvSpPr>
          <p:cNvPr id="5" name="TextBox 4"/>
          <p:cNvSpPr txBox="1"/>
          <p:nvPr/>
        </p:nvSpPr>
        <p:spPr>
          <a:xfrm>
            <a:off x="2758347" y="2011759"/>
            <a:ext cx="3620151" cy="2585323"/>
          </a:xfrm>
          <a:prstGeom prst="rect">
            <a:avLst/>
          </a:prstGeom>
          <a:noFill/>
          <a:ln>
            <a:solidFill>
              <a:schemeClr val="accent1"/>
            </a:solidFill>
          </a:ln>
        </p:spPr>
        <p:txBody>
          <a:bodyPr wrap="square" rtlCol="0">
            <a:spAutoFit/>
          </a:bodyPr>
          <a:lstStyle/>
          <a:p>
            <a:r>
              <a:rPr lang="en-NZ" dirty="0"/>
              <a:t>Labour Party leader Andrew Little vows to slash immigration by ‘tens of thousands’ in order to give the country a ‘breather’. He promised ‘immigration that meets the genuine shortage of skills that we've got</a:t>
            </a:r>
            <a:r>
              <a:rPr lang="en-NZ" dirty="0" smtClean="0"/>
              <a:t>, </a:t>
            </a:r>
            <a:r>
              <a:rPr lang="en-NZ" dirty="0"/>
              <a:t>not just the open slather policy we've got right now’ (cited  in </a:t>
            </a:r>
            <a:r>
              <a:rPr lang="en-NZ" i="1" dirty="0"/>
              <a:t>NZ Herald </a:t>
            </a:r>
            <a:r>
              <a:rPr lang="en-NZ" dirty="0"/>
              <a:t>2017</a:t>
            </a:r>
            <a:r>
              <a:rPr lang="en-NZ" dirty="0" smtClean="0"/>
              <a:t>)</a:t>
            </a:r>
            <a:endParaRPr lang="en-NZ" dirty="0"/>
          </a:p>
        </p:txBody>
      </p:sp>
      <p:sp>
        <p:nvSpPr>
          <p:cNvPr id="6" name="TextBox 5"/>
          <p:cNvSpPr txBox="1"/>
          <p:nvPr/>
        </p:nvSpPr>
        <p:spPr>
          <a:xfrm>
            <a:off x="6680701" y="2011759"/>
            <a:ext cx="2239403" cy="2308324"/>
          </a:xfrm>
          <a:prstGeom prst="rect">
            <a:avLst/>
          </a:prstGeom>
          <a:noFill/>
          <a:ln>
            <a:solidFill>
              <a:schemeClr val="accent1"/>
            </a:solidFill>
          </a:ln>
        </p:spPr>
        <p:txBody>
          <a:bodyPr wrap="square" rtlCol="0">
            <a:spAutoFit/>
          </a:bodyPr>
          <a:lstStyle/>
          <a:p>
            <a:r>
              <a:rPr lang="en-NZ" dirty="0"/>
              <a:t>Green Party promises to cap overall net migration at 1 per cent of the population, including returning New Zealanders </a:t>
            </a:r>
          </a:p>
          <a:p>
            <a:endParaRPr lang="en-NZ" dirty="0"/>
          </a:p>
        </p:txBody>
      </p:sp>
    </p:spTree>
    <p:extLst>
      <p:ext uri="{BB962C8B-B14F-4D97-AF65-F5344CB8AC3E}">
        <p14:creationId xmlns:p14="http://schemas.microsoft.com/office/powerpoint/2010/main" val="3191595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55448"/>
            <a:ext cx="8147248" cy="1252728"/>
          </a:xfrm>
        </p:spPr>
        <p:txBody>
          <a:bodyPr>
            <a:normAutofit/>
          </a:bodyPr>
          <a:lstStyle/>
          <a:p>
            <a:pPr algn="ctr"/>
            <a:r>
              <a:rPr lang="en-NZ" dirty="0" smtClean="0"/>
              <a:t>NZ views on immigration</a:t>
            </a:r>
            <a:endParaRPr lang="en-NZ" dirty="0"/>
          </a:p>
        </p:txBody>
      </p:sp>
      <p:sp>
        <p:nvSpPr>
          <p:cNvPr id="3" name="Content Placeholder 2"/>
          <p:cNvSpPr>
            <a:spLocks noGrp="1"/>
          </p:cNvSpPr>
          <p:nvPr>
            <p:ph idx="1"/>
          </p:nvPr>
        </p:nvSpPr>
        <p:spPr>
          <a:xfrm>
            <a:off x="277652" y="1700808"/>
            <a:ext cx="8568952" cy="4968552"/>
          </a:xfrm>
        </p:spPr>
        <p:txBody>
          <a:bodyPr>
            <a:normAutofit fontScale="92500" lnSpcReduction="20000"/>
          </a:bodyPr>
          <a:lstStyle/>
          <a:p>
            <a:r>
              <a:rPr lang="en-NZ" sz="2600" dirty="0" smtClean="0"/>
              <a:t>New Zealanders generally believe immigration has a positive impact  YET support reduced immigration</a:t>
            </a:r>
          </a:p>
          <a:p>
            <a:pPr lvl="1"/>
            <a:r>
              <a:rPr lang="en-NZ" sz="2200" dirty="0" smtClean="0"/>
              <a:t>Big improvements in attitudes towards Asian immigrants  after 1996, though a hardening between 2012-2015 (Butcher et al 2015) </a:t>
            </a:r>
          </a:p>
          <a:p>
            <a:pPr lvl="1"/>
            <a:r>
              <a:rPr lang="en-NZ" sz="2200" dirty="0" smtClean="0"/>
              <a:t>NZES data since 1990 suggests consistently high support for restricting immigration (Skilling 2012) </a:t>
            </a:r>
          </a:p>
          <a:p>
            <a:pPr lvl="1"/>
            <a:r>
              <a:rPr lang="en-NZ" sz="2200" dirty="0"/>
              <a:t>Older people more likely to believe immigration had increased a lot in the last five years and support for immigration restrictions (</a:t>
            </a:r>
            <a:r>
              <a:rPr lang="en-NZ" sz="2200" dirty="0" err="1"/>
              <a:t>Ipsos</a:t>
            </a:r>
            <a:r>
              <a:rPr lang="en-NZ" sz="2200" dirty="0"/>
              <a:t> 2016</a:t>
            </a:r>
            <a:r>
              <a:rPr lang="en-NZ" sz="2200" dirty="0" smtClean="0"/>
              <a:t>)</a:t>
            </a:r>
          </a:p>
          <a:p>
            <a:pPr lvl="1"/>
            <a:r>
              <a:rPr lang="en-NZ" sz="2200" dirty="0" smtClean="0"/>
              <a:t>NZ </a:t>
            </a:r>
            <a:r>
              <a:rPr lang="en-NZ" sz="2200" dirty="0"/>
              <a:t>First and National </a:t>
            </a:r>
            <a:r>
              <a:rPr lang="en-NZ" sz="2200" dirty="0" smtClean="0"/>
              <a:t>voters more likely to want to restrict immigration ( </a:t>
            </a:r>
            <a:r>
              <a:rPr lang="en-NZ" sz="2200" dirty="0" err="1"/>
              <a:t>Ipsos</a:t>
            </a:r>
            <a:r>
              <a:rPr lang="en-NZ" sz="2200" dirty="0"/>
              <a:t>, </a:t>
            </a:r>
            <a:r>
              <a:rPr lang="en-NZ" sz="2200" dirty="0" smtClean="0"/>
              <a:t>2016; Gower</a:t>
            </a:r>
            <a:r>
              <a:rPr lang="en-NZ" sz="2200" dirty="0"/>
              <a:t>, </a:t>
            </a:r>
            <a:r>
              <a:rPr lang="en-NZ" sz="2200" dirty="0" smtClean="0"/>
              <a:t>2016).</a:t>
            </a:r>
          </a:p>
          <a:p>
            <a:pPr lvl="1"/>
            <a:r>
              <a:rPr lang="en-NZ" sz="2200" dirty="0" smtClean="0"/>
              <a:t>NZ born (especially M</a:t>
            </a:r>
            <a:r>
              <a:rPr lang="en-NZ" sz="2200" dirty="0" smtClean="0">
                <a:cs typeface="Calibri"/>
              </a:rPr>
              <a:t>ā</a:t>
            </a:r>
            <a:r>
              <a:rPr lang="en-NZ" sz="2200" dirty="0" smtClean="0"/>
              <a:t>ori) and immigrants who arrived before 1999 (more likely from UK/Europe) tend to be less positive towards immigration/immigrants (</a:t>
            </a:r>
            <a:r>
              <a:rPr lang="en-NZ" sz="2200" dirty="0" err="1" smtClean="0"/>
              <a:t>Spoonley</a:t>
            </a:r>
            <a:r>
              <a:rPr lang="en-NZ" sz="2200" dirty="0"/>
              <a:t> </a:t>
            </a:r>
            <a:r>
              <a:rPr lang="en-NZ" sz="2200" dirty="0" smtClean="0"/>
              <a:t>et al 2007; </a:t>
            </a:r>
            <a:r>
              <a:rPr lang="en-NZ" sz="2200" dirty="0" err="1" smtClean="0"/>
              <a:t>Ipsos</a:t>
            </a:r>
            <a:r>
              <a:rPr lang="en-NZ" sz="2200" dirty="0" smtClean="0"/>
              <a:t> 2016; MBIE 2017)</a:t>
            </a:r>
          </a:p>
          <a:p>
            <a:pPr lvl="1"/>
            <a:r>
              <a:rPr lang="en-NZ" sz="2200" dirty="0"/>
              <a:t>U</a:t>
            </a:r>
            <a:r>
              <a:rPr lang="en-NZ" sz="2200" dirty="0" smtClean="0"/>
              <a:t>nemployment </a:t>
            </a:r>
            <a:r>
              <a:rPr lang="en-NZ" sz="2200" dirty="0"/>
              <a:t>trends unrelated to attitudes towards </a:t>
            </a:r>
            <a:r>
              <a:rPr lang="en-NZ" sz="2200" dirty="0" smtClean="0"/>
              <a:t>immigrants but more </a:t>
            </a:r>
            <a:r>
              <a:rPr lang="en-NZ" sz="2200" dirty="0"/>
              <a:t>general perceptions of relative disadvantage </a:t>
            </a:r>
            <a:r>
              <a:rPr lang="en-NZ" sz="2200" dirty="0" smtClean="0"/>
              <a:t>may </a:t>
            </a:r>
            <a:r>
              <a:rPr lang="en-NZ" sz="2200" dirty="0" err="1" smtClean="0"/>
              <a:t>e.g</a:t>
            </a:r>
            <a:r>
              <a:rPr lang="en-NZ" sz="2200" dirty="0" smtClean="0"/>
              <a:t> housing </a:t>
            </a:r>
            <a:r>
              <a:rPr lang="en-NZ" sz="2200" dirty="0"/>
              <a:t>affordability (Ward et al. 2011). </a:t>
            </a:r>
          </a:p>
          <a:p>
            <a:endParaRPr lang="en-NZ" dirty="0"/>
          </a:p>
        </p:txBody>
      </p:sp>
    </p:spTree>
    <p:extLst>
      <p:ext uri="{BB962C8B-B14F-4D97-AF65-F5344CB8AC3E}">
        <p14:creationId xmlns:p14="http://schemas.microsoft.com/office/powerpoint/2010/main" val="3890014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281" y="160048"/>
            <a:ext cx="4834880" cy="1252728"/>
          </a:xfrm>
        </p:spPr>
        <p:txBody>
          <a:bodyPr>
            <a:normAutofit fontScale="90000"/>
          </a:bodyPr>
          <a:lstStyle/>
          <a:p>
            <a:pPr algn="ctr"/>
            <a:r>
              <a:rPr lang="en-NZ" dirty="0" smtClean="0"/>
              <a:t>NZ national identity</a:t>
            </a:r>
            <a:endParaRPr lang="en-NZ" dirty="0"/>
          </a:p>
        </p:txBody>
      </p:sp>
      <p:sp>
        <p:nvSpPr>
          <p:cNvPr id="3" name="Content Placeholder 2"/>
          <p:cNvSpPr>
            <a:spLocks noGrp="1"/>
          </p:cNvSpPr>
          <p:nvPr>
            <p:ph idx="1"/>
          </p:nvPr>
        </p:nvSpPr>
        <p:spPr>
          <a:xfrm>
            <a:off x="467544" y="1652809"/>
            <a:ext cx="8229600" cy="4966177"/>
          </a:xfrm>
        </p:spPr>
        <p:txBody>
          <a:bodyPr>
            <a:normAutofit fontScale="92500" lnSpcReduction="10000"/>
          </a:bodyPr>
          <a:lstStyle/>
          <a:p>
            <a:r>
              <a:rPr lang="en-NZ" sz="2800" dirty="0"/>
              <a:t>S</a:t>
            </a:r>
            <a:r>
              <a:rPr lang="en-NZ" sz="2800" dirty="0" smtClean="0"/>
              <a:t>tudies generally show New </a:t>
            </a:r>
            <a:r>
              <a:rPr lang="en-NZ" sz="2800" dirty="0"/>
              <a:t>Zealanders </a:t>
            </a:r>
            <a:r>
              <a:rPr lang="en-NZ" sz="2800" dirty="0" smtClean="0"/>
              <a:t>articulate an </a:t>
            </a:r>
            <a:r>
              <a:rPr lang="en-NZ" sz="2800" dirty="0"/>
              <a:t>internationally strong </a:t>
            </a:r>
            <a:r>
              <a:rPr lang="en-NZ" sz="2800" dirty="0" smtClean="0"/>
              <a:t>multicultural/bicultural ideology</a:t>
            </a:r>
            <a:endParaRPr lang="en-NZ" sz="2300" dirty="0" smtClean="0"/>
          </a:p>
          <a:p>
            <a:pPr marL="704088" lvl="2" indent="-320040">
              <a:spcBef>
                <a:spcPts val="0"/>
              </a:spcBef>
              <a:buClr>
                <a:schemeClr val="accent1"/>
              </a:buClr>
              <a:buSzPct val="80000"/>
              <a:buFont typeface="Wingdings 2"/>
              <a:buChar char=""/>
            </a:pPr>
            <a:r>
              <a:rPr lang="en-NZ" sz="2100" dirty="0" smtClean="0"/>
              <a:t>Several older studies (e.g. </a:t>
            </a:r>
            <a:r>
              <a:rPr lang="en-NZ" sz="2100" dirty="0" err="1" smtClean="0"/>
              <a:t>Gendall</a:t>
            </a:r>
            <a:r>
              <a:rPr lang="en-NZ" sz="2100" dirty="0" smtClean="0"/>
              <a:t> </a:t>
            </a:r>
            <a:r>
              <a:rPr lang="en-NZ" sz="2100" dirty="0"/>
              <a:t>et al 2007;  Ward et al </a:t>
            </a:r>
            <a:r>
              <a:rPr lang="en-NZ" sz="2100" dirty="0" smtClean="0"/>
              <a:t>2011) find a </a:t>
            </a:r>
            <a:r>
              <a:rPr lang="en-NZ" sz="2100" dirty="0"/>
              <a:t>majority </a:t>
            </a:r>
            <a:r>
              <a:rPr lang="en-NZ" sz="2100" dirty="0" smtClean="0"/>
              <a:t>believe </a:t>
            </a:r>
            <a:r>
              <a:rPr lang="en-NZ" sz="2100" dirty="0"/>
              <a:t>immigrants should be able to maintain their traditional culture while also adopting NZ culture and only a minority think immigrants should give up their original </a:t>
            </a:r>
            <a:r>
              <a:rPr lang="en-NZ" sz="2100" dirty="0" smtClean="0"/>
              <a:t>culture</a:t>
            </a:r>
          </a:p>
          <a:p>
            <a:pPr lvl="1"/>
            <a:r>
              <a:rPr lang="en-NZ" sz="2100" dirty="0" smtClean="0"/>
              <a:t>At least </a:t>
            </a:r>
            <a:r>
              <a:rPr lang="en-NZ" sz="2100" dirty="0"/>
              <a:t>two-thirds of </a:t>
            </a:r>
            <a:r>
              <a:rPr lang="en-NZ" sz="2100" dirty="0" err="1" smtClean="0"/>
              <a:t>Ipsos</a:t>
            </a:r>
            <a:r>
              <a:rPr lang="en-NZ" sz="2100" dirty="0" smtClean="0"/>
              <a:t> (2016) respondents agreed </a:t>
            </a:r>
            <a:r>
              <a:rPr lang="en-NZ" sz="2100" dirty="0"/>
              <a:t>that: it’s a good thing for society to be made up of people from different races; migrants make an important contribution to New Zealand’s culture and society; migrants make New Zealand more productive and innovative; and migrants have qualities they </a:t>
            </a:r>
            <a:r>
              <a:rPr lang="en-NZ" sz="2100" dirty="0" smtClean="0"/>
              <a:t>admire</a:t>
            </a:r>
          </a:p>
          <a:p>
            <a:pPr lvl="1"/>
            <a:r>
              <a:rPr lang="en-NZ" sz="2100" dirty="0" smtClean="0"/>
              <a:t>Sibley </a:t>
            </a:r>
            <a:r>
              <a:rPr lang="en-NZ" sz="2100" dirty="0"/>
              <a:t>and Liu </a:t>
            </a:r>
            <a:r>
              <a:rPr lang="en-NZ" sz="2100" dirty="0" smtClean="0"/>
              <a:t>(2007) found </a:t>
            </a:r>
            <a:r>
              <a:rPr lang="en-NZ" sz="2100" dirty="0"/>
              <a:t>Māori and </a:t>
            </a:r>
            <a:r>
              <a:rPr lang="en-NZ" sz="2100" dirty="0" err="1"/>
              <a:t>Pākehā</a:t>
            </a:r>
            <a:r>
              <a:rPr lang="en-NZ" sz="2100" dirty="0"/>
              <a:t> respondents unified in terms of their associations with national symbols with </a:t>
            </a:r>
            <a:r>
              <a:rPr lang="en-NZ" sz="2100" dirty="0" err="1"/>
              <a:t>Pākehā</a:t>
            </a:r>
            <a:r>
              <a:rPr lang="en-NZ" sz="2100" dirty="0"/>
              <a:t> respondents strongly associating both </a:t>
            </a:r>
            <a:r>
              <a:rPr lang="en-NZ" sz="2100" dirty="0" err="1"/>
              <a:t>Pākehā</a:t>
            </a:r>
            <a:r>
              <a:rPr lang="en-NZ" sz="2100" dirty="0"/>
              <a:t> </a:t>
            </a:r>
            <a:r>
              <a:rPr lang="en-NZ" sz="2100" i="1" dirty="0"/>
              <a:t>and</a:t>
            </a:r>
            <a:r>
              <a:rPr lang="en-NZ" sz="2100" dirty="0"/>
              <a:t> Māori New Zealanders with </a:t>
            </a:r>
            <a:r>
              <a:rPr lang="en-NZ" sz="2100" dirty="0" smtClean="0"/>
              <a:t>NZ</a:t>
            </a:r>
          </a:p>
          <a:p>
            <a:pPr lvl="1"/>
            <a:r>
              <a:rPr lang="en-NZ" sz="2100" dirty="0" smtClean="0"/>
              <a:t>YET immigrants often feel left out of bicultural relationship (MSD 2008) </a:t>
            </a:r>
            <a:r>
              <a:rPr lang="en-NZ" sz="2100" dirty="0"/>
              <a:t>and </a:t>
            </a:r>
            <a:r>
              <a:rPr lang="en-NZ" sz="2100" dirty="0" err="1"/>
              <a:t>Pākehā</a:t>
            </a:r>
            <a:r>
              <a:rPr lang="en-NZ" sz="2100" dirty="0"/>
              <a:t> </a:t>
            </a:r>
            <a:r>
              <a:rPr lang="en-NZ" sz="2100" dirty="0" smtClean="0"/>
              <a:t>often feel ‘disadvantaged’ by it  (</a:t>
            </a:r>
            <a:r>
              <a:rPr lang="en-NZ" sz="2100" dirty="0" err="1" smtClean="0"/>
              <a:t>Terruhn</a:t>
            </a:r>
            <a:r>
              <a:rPr lang="en-NZ" sz="2100" dirty="0" smtClean="0"/>
              <a:t>, 2014)</a:t>
            </a:r>
            <a:endParaRPr lang="en-NZ" sz="2100" dirty="0"/>
          </a:p>
          <a:p>
            <a:pPr marL="457200" lvl="1" indent="0">
              <a:buNone/>
            </a:pPr>
            <a:endParaRPr lang="en-NZ" sz="2200" dirty="0" smtClean="0"/>
          </a:p>
          <a:p>
            <a:endParaRPr lang="en-NZ" dirty="0"/>
          </a:p>
        </p:txBody>
      </p:sp>
      <p:pic>
        <p:nvPicPr>
          <p:cNvPr id="3074" name="Picture 2" descr="Flag of New Zealand.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7388"/>
            <a:ext cx="4012704" cy="143016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009694" y="-79985"/>
            <a:ext cx="3692152" cy="461665"/>
          </a:xfrm>
          <a:prstGeom prst="rect">
            <a:avLst/>
          </a:prstGeom>
          <a:noFill/>
        </p:spPr>
        <p:txBody>
          <a:bodyPr wrap="square" rtlCol="0">
            <a:spAutoFit/>
          </a:bodyPr>
          <a:lstStyle/>
          <a:p>
            <a:r>
              <a:rPr lang="en-NZ" sz="1200" dirty="0" smtClean="0">
                <a:solidFill>
                  <a:schemeClr val="bg1"/>
                </a:solidFill>
              </a:rPr>
              <a:t>Image sourced from https://en.wikipedia.org/wiki/Flag_of_New_Zealand</a:t>
            </a:r>
            <a:endParaRPr lang="en-NZ" sz="1200" dirty="0">
              <a:solidFill>
                <a:schemeClr val="bg1"/>
              </a:solidFill>
            </a:endParaRPr>
          </a:p>
        </p:txBody>
      </p:sp>
    </p:spTree>
    <p:extLst>
      <p:ext uri="{BB962C8B-B14F-4D97-AF65-F5344CB8AC3E}">
        <p14:creationId xmlns:p14="http://schemas.microsoft.com/office/powerpoint/2010/main" val="3891073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Methods</a:t>
            </a:r>
            <a:endParaRPr lang="en-NZ" dirty="0"/>
          </a:p>
        </p:txBody>
      </p:sp>
      <p:sp>
        <p:nvSpPr>
          <p:cNvPr id="3" name="Content Placeholder 2"/>
          <p:cNvSpPr>
            <a:spLocks noGrp="1"/>
          </p:cNvSpPr>
          <p:nvPr>
            <p:ph idx="1"/>
          </p:nvPr>
        </p:nvSpPr>
        <p:spPr>
          <a:xfrm>
            <a:off x="457200" y="1775191"/>
            <a:ext cx="8507288" cy="4894169"/>
          </a:xfrm>
        </p:spPr>
        <p:txBody>
          <a:bodyPr>
            <a:normAutofit lnSpcReduction="10000"/>
          </a:bodyPr>
          <a:lstStyle/>
          <a:p>
            <a:r>
              <a:rPr lang="en-NZ" dirty="0"/>
              <a:t>The </a:t>
            </a:r>
            <a:r>
              <a:rPr lang="en-NZ" dirty="0" smtClean="0"/>
              <a:t>International Social Survey Programme module </a:t>
            </a:r>
            <a:r>
              <a:rPr lang="en-NZ" dirty="0"/>
              <a:t>on citizenship, run as part of the</a:t>
            </a:r>
            <a:r>
              <a:rPr lang="en-AU" dirty="0"/>
              <a:t> ‘Social Attitudes Survey New Zealand’</a:t>
            </a:r>
            <a:r>
              <a:rPr lang="en-NZ" dirty="0"/>
              <a:t> in 2015, </a:t>
            </a:r>
            <a:r>
              <a:rPr lang="en-NZ" dirty="0" smtClean="0"/>
              <a:t>included 6 </a:t>
            </a:r>
            <a:r>
              <a:rPr lang="en-NZ" dirty="0" err="1" smtClean="0"/>
              <a:t>ascriptive</a:t>
            </a:r>
            <a:r>
              <a:rPr lang="en-NZ" dirty="0" smtClean="0"/>
              <a:t> </a:t>
            </a:r>
            <a:r>
              <a:rPr lang="en-NZ" dirty="0"/>
              <a:t>and </a:t>
            </a:r>
            <a:r>
              <a:rPr lang="en-NZ" dirty="0" smtClean="0"/>
              <a:t>4 civic </a:t>
            </a:r>
            <a:r>
              <a:rPr lang="en-NZ" dirty="0"/>
              <a:t>items that allow us </a:t>
            </a:r>
            <a:r>
              <a:rPr lang="en-NZ" dirty="0" smtClean="0"/>
              <a:t>to ask: </a:t>
            </a:r>
          </a:p>
          <a:p>
            <a:pPr lvl="1"/>
            <a:r>
              <a:rPr lang="en-NZ" dirty="0" smtClean="0"/>
              <a:t>Is </a:t>
            </a:r>
            <a:r>
              <a:rPr lang="en-NZ" dirty="0"/>
              <a:t>‘truly being a New Zealander’ more closely associated with exclusive, </a:t>
            </a:r>
            <a:r>
              <a:rPr lang="en-NZ" dirty="0" err="1"/>
              <a:t>ascriptive</a:t>
            </a:r>
            <a:r>
              <a:rPr lang="en-NZ" dirty="0"/>
              <a:t> signifiers or more inclusive, civic items?</a:t>
            </a:r>
          </a:p>
          <a:p>
            <a:pPr lvl="1"/>
            <a:r>
              <a:rPr lang="en-NZ" dirty="0"/>
              <a:t>Have these associations changed since 2003?</a:t>
            </a:r>
          </a:p>
          <a:p>
            <a:pPr lvl="1"/>
            <a:r>
              <a:rPr lang="en-NZ" dirty="0" smtClean="0"/>
              <a:t>Are </a:t>
            </a:r>
            <a:r>
              <a:rPr lang="en-NZ" dirty="0"/>
              <a:t>there any differences in the above responses across varied social groups</a:t>
            </a:r>
            <a:r>
              <a:rPr lang="en-NZ" dirty="0" smtClean="0"/>
              <a:t>?</a:t>
            </a:r>
          </a:p>
          <a:p>
            <a:pPr marL="457200" lvl="1" indent="0">
              <a:buNone/>
            </a:pPr>
            <a:endParaRPr lang="en-NZ" dirty="0" smtClean="0"/>
          </a:p>
        </p:txBody>
      </p:sp>
    </p:spTree>
    <p:extLst>
      <p:ext uri="{BB962C8B-B14F-4D97-AF65-F5344CB8AC3E}">
        <p14:creationId xmlns:p14="http://schemas.microsoft.com/office/powerpoint/2010/main" val="315990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Methods</a:t>
            </a:r>
            <a:endParaRPr lang="en-NZ" dirty="0"/>
          </a:p>
        </p:txBody>
      </p:sp>
      <p:sp>
        <p:nvSpPr>
          <p:cNvPr id="3" name="Content Placeholder 2"/>
          <p:cNvSpPr>
            <a:spLocks noGrp="1"/>
          </p:cNvSpPr>
          <p:nvPr>
            <p:ph idx="1"/>
          </p:nvPr>
        </p:nvSpPr>
        <p:spPr>
          <a:xfrm>
            <a:off x="457200" y="1775191"/>
            <a:ext cx="8229600" cy="4894169"/>
          </a:xfrm>
        </p:spPr>
        <p:txBody>
          <a:bodyPr>
            <a:normAutofit fontScale="77500" lnSpcReduction="20000"/>
          </a:bodyPr>
          <a:lstStyle/>
          <a:p>
            <a:r>
              <a:rPr lang="en-AU" sz="3400" dirty="0"/>
              <a:t>The </a:t>
            </a:r>
            <a:r>
              <a:rPr lang="en-AU" sz="3400" dirty="0" smtClean="0"/>
              <a:t>2015 survey </a:t>
            </a:r>
            <a:r>
              <a:rPr lang="en-AU" sz="3400" dirty="0"/>
              <a:t>was sent to 2500 individuals (</a:t>
            </a:r>
            <a:r>
              <a:rPr lang="en-NZ" sz="3400" dirty="0"/>
              <a:t>aged </a:t>
            </a:r>
            <a:r>
              <a:rPr lang="en-AU" sz="3400" dirty="0"/>
              <a:t>18 years and older) randomly selected from the electoral roll, with 901 returning surveys (36% response rate).  </a:t>
            </a:r>
          </a:p>
          <a:p>
            <a:pPr lvl="1"/>
            <a:r>
              <a:rPr lang="en-AU" dirty="0"/>
              <a:t>Reflecting the electoral roll, the sample </a:t>
            </a:r>
            <a:r>
              <a:rPr lang="en-NZ" dirty="0"/>
              <a:t>was older and contained fewer individuals of Māori descent than found in the general population, while also under-representing those from Auckland and those living in deprived areas and over-representing those in rural </a:t>
            </a:r>
            <a:r>
              <a:rPr lang="en-NZ" dirty="0" smtClean="0"/>
              <a:t>areas </a:t>
            </a:r>
            <a:endParaRPr lang="en-NZ" dirty="0"/>
          </a:p>
          <a:p>
            <a:pPr lvl="1"/>
            <a:r>
              <a:rPr lang="en-NZ" dirty="0"/>
              <a:t>Weightings were computed to deal with these issues but caution is still needed when cross-tabulating </a:t>
            </a:r>
            <a:r>
              <a:rPr lang="en-NZ" dirty="0" smtClean="0"/>
              <a:t>data by: </a:t>
            </a:r>
            <a:r>
              <a:rPr lang="en-NZ" dirty="0"/>
              <a:t>place of </a:t>
            </a:r>
            <a:r>
              <a:rPr lang="en-NZ" dirty="0" smtClean="0"/>
              <a:t>birth, ethnicity</a:t>
            </a:r>
            <a:r>
              <a:rPr lang="en-NZ" dirty="0"/>
              <a:t>, political </a:t>
            </a:r>
            <a:r>
              <a:rPr lang="en-NZ" dirty="0" smtClean="0"/>
              <a:t>affiliation, party </a:t>
            </a:r>
            <a:r>
              <a:rPr lang="en-NZ" dirty="0"/>
              <a:t>vote in 2014, age and current financial situation. </a:t>
            </a:r>
            <a:endParaRPr lang="en-NZ" dirty="0" smtClean="0"/>
          </a:p>
          <a:p>
            <a:pPr lvl="1"/>
            <a:r>
              <a:rPr lang="en-NZ" dirty="0" smtClean="0"/>
              <a:t>Statistical </a:t>
            </a:r>
            <a:r>
              <a:rPr lang="en-NZ" dirty="0"/>
              <a:t>significance was tested using </a:t>
            </a:r>
            <a:r>
              <a:rPr lang="en-NZ" dirty="0" smtClean="0"/>
              <a:t>Chi-square – only significant findings discussed</a:t>
            </a:r>
            <a:endParaRPr lang="en-NZ" dirty="0"/>
          </a:p>
          <a:p>
            <a:endParaRPr lang="en-NZ" dirty="0"/>
          </a:p>
        </p:txBody>
      </p:sp>
    </p:spTree>
    <p:extLst>
      <p:ext uri="{BB962C8B-B14F-4D97-AF65-F5344CB8AC3E}">
        <p14:creationId xmlns:p14="http://schemas.microsoft.com/office/powerpoint/2010/main" val="3349375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NZ"/>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713" y="620688"/>
            <a:ext cx="8438693" cy="5790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1284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487" y="764704"/>
            <a:ext cx="8281154" cy="5328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684702" y="2780928"/>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6" name="TextBox 5"/>
          <p:cNvSpPr txBox="1"/>
          <p:nvPr/>
        </p:nvSpPr>
        <p:spPr>
          <a:xfrm>
            <a:off x="8707641" y="3428999"/>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7" name="TextBox 6"/>
          <p:cNvSpPr txBox="1"/>
          <p:nvPr/>
        </p:nvSpPr>
        <p:spPr>
          <a:xfrm>
            <a:off x="8710102" y="377293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8707641" y="4437111"/>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9" name="TextBox 8"/>
          <p:cNvSpPr txBox="1"/>
          <p:nvPr/>
        </p:nvSpPr>
        <p:spPr>
          <a:xfrm>
            <a:off x="7308304" y="479715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Tree>
    <p:extLst>
      <p:ext uri="{BB962C8B-B14F-4D97-AF65-F5344CB8AC3E}">
        <p14:creationId xmlns:p14="http://schemas.microsoft.com/office/powerpoint/2010/main" val="83239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539552" y="476672"/>
            <a:ext cx="8064896" cy="5616624"/>
          </a:xfrm>
          <a:prstGeom prst="rect">
            <a:avLst/>
          </a:prstGeom>
          <a:noFill/>
          <a:ln>
            <a:noFill/>
          </a:ln>
        </p:spPr>
      </p:pic>
      <p:sp>
        <p:nvSpPr>
          <p:cNvPr id="7" name="TextBox 6"/>
          <p:cNvSpPr txBox="1"/>
          <p:nvPr/>
        </p:nvSpPr>
        <p:spPr>
          <a:xfrm>
            <a:off x="8604448" y="2281431"/>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8604448" y="2780928"/>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9" name="TextBox 8"/>
          <p:cNvSpPr txBox="1"/>
          <p:nvPr/>
        </p:nvSpPr>
        <p:spPr>
          <a:xfrm>
            <a:off x="8604448" y="3100318"/>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1" name="TextBox 10"/>
          <p:cNvSpPr txBox="1"/>
          <p:nvPr/>
        </p:nvSpPr>
        <p:spPr>
          <a:xfrm>
            <a:off x="8604448" y="400506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0" name="TextBox 9"/>
          <p:cNvSpPr txBox="1"/>
          <p:nvPr/>
        </p:nvSpPr>
        <p:spPr>
          <a:xfrm>
            <a:off x="7452320" y="435111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Tree>
    <p:extLst>
      <p:ext uri="{BB962C8B-B14F-4D97-AF65-F5344CB8AC3E}">
        <p14:creationId xmlns:p14="http://schemas.microsoft.com/office/powerpoint/2010/main" val="1076283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890193" y="116632"/>
            <a:ext cx="7354215" cy="5544616"/>
          </a:xfrm>
          <a:prstGeom prst="rect">
            <a:avLst/>
          </a:prstGeom>
          <a:noFill/>
          <a:ln>
            <a:noFill/>
          </a:ln>
        </p:spPr>
      </p:pic>
      <p:sp>
        <p:nvSpPr>
          <p:cNvPr id="4" name="TextBox 3"/>
          <p:cNvSpPr txBox="1"/>
          <p:nvPr/>
        </p:nvSpPr>
        <p:spPr>
          <a:xfrm>
            <a:off x="215955" y="5805264"/>
            <a:ext cx="8928992" cy="923330"/>
          </a:xfrm>
          <a:prstGeom prst="rect">
            <a:avLst/>
          </a:prstGeom>
          <a:noFill/>
        </p:spPr>
        <p:txBody>
          <a:bodyPr wrap="square" rtlCol="0">
            <a:spAutoFit/>
          </a:bodyPr>
          <a:lstStyle/>
          <a:p>
            <a:r>
              <a:rPr lang="en-NZ" dirty="0" smtClean="0">
                <a:solidFill>
                  <a:srgbClr val="FF0000"/>
                </a:solidFill>
              </a:rPr>
              <a:t>½ of </a:t>
            </a:r>
            <a:r>
              <a:rPr lang="en-NZ" dirty="0">
                <a:solidFill>
                  <a:srgbClr val="FF0000"/>
                </a:solidFill>
              </a:rPr>
              <a:t>the 2015 survey respondents who placed themselves on the political scale identified as Centrist (compared to 19% identifying as Left and 30% on the Right). </a:t>
            </a:r>
            <a:endParaRPr lang="en-NZ" dirty="0" smtClean="0">
              <a:solidFill>
                <a:srgbClr val="FF0000"/>
              </a:solidFill>
            </a:endParaRPr>
          </a:p>
          <a:p>
            <a:r>
              <a:rPr lang="en-NZ" dirty="0" smtClean="0">
                <a:solidFill>
                  <a:srgbClr val="FF0000"/>
                </a:solidFill>
              </a:rPr>
              <a:t>¼ of </a:t>
            </a:r>
            <a:r>
              <a:rPr lang="en-NZ" dirty="0">
                <a:solidFill>
                  <a:srgbClr val="FF0000"/>
                </a:solidFill>
              </a:rPr>
              <a:t>the total sample could or would not locate themselves on the political scale.</a:t>
            </a:r>
          </a:p>
        </p:txBody>
      </p:sp>
      <p:sp>
        <p:nvSpPr>
          <p:cNvPr id="5" name="TextBox 4"/>
          <p:cNvSpPr txBox="1"/>
          <p:nvPr/>
        </p:nvSpPr>
        <p:spPr>
          <a:xfrm>
            <a:off x="6928163" y="2673717"/>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6" name="TextBox 5"/>
          <p:cNvSpPr txBox="1"/>
          <p:nvPr/>
        </p:nvSpPr>
        <p:spPr>
          <a:xfrm>
            <a:off x="6899022" y="371703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7" name="TextBox 6"/>
          <p:cNvSpPr txBox="1"/>
          <p:nvPr/>
        </p:nvSpPr>
        <p:spPr>
          <a:xfrm>
            <a:off x="4761865" y="436510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6912274" y="4734436"/>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9" name="TextBox 8"/>
          <p:cNvSpPr txBox="1"/>
          <p:nvPr/>
        </p:nvSpPr>
        <p:spPr>
          <a:xfrm>
            <a:off x="6912274" y="5088487"/>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0" name="TextBox 9"/>
          <p:cNvSpPr txBox="1"/>
          <p:nvPr/>
        </p:nvSpPr>
        <p:spPr>
          <a:xfrm>
            <a:off x="8172400" y="227585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1" name="TextBox 10"/>
          <p:cNvSpPr txBox="1"/>
          <p:nvPr/>
        </p:nvSpPr>
        <p:spPr>
          <a:xfrm>
            <a:off x="8172400" y="334770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2" name="TextBox 11"/>
          <p:cNvSpPr txBox="1"/>
          <p:nvPr/>
        </p:nvSpPr>
        <p:spPr>
          <a:xfrm>
            <a:off x="8172400" y="296559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2" name="Rectangle 1"/>
          <p:cNvSpPr/>
          <p:nvPr/>
        </p:nvSpPr>
        <p:spPr>
          <a:xfrm>
            <a:off x="7432167" y="1851468"/>
            <a:ext cx="1639184" cy="34689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7" name="TextBox 16"/>
          <p:cNvSpPr txBox="1"/>
          <p:nvPr/>
        </p:nvSpPr>
        <p:spPr>
          <a:xfrm>
            <a:off x="5776986" y="2318029"/>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8" name="TextBox 17"/>
          <p:cNvSpPr txBox="1"/>
          <p:nvPr/>
        </p:nvSpPr>
        <p:spPr>
          <a:xfrm>
            <a:off x="5749136" y="301737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Tree>
    <p:extLst>
      <p:ext uri="{BB962C8B-B14F-4D97-AF65-F5344CB8AC3E}">
        <p14:creationId xmlns:p14="http://schemas.microsoft.com/office/powerpoint/2010/main" val="237996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0836"/>
            <a:ext cx="7848872" cy="5760640"/>
          </a:xfrm>
          <a:prstGeom prst="rect">
            <a:avLst/>
          </a:prstGeom>
          <a:noFill/>
          <a:ln>
            <a:noFill/>
          </a:ln>
        </p:spPr>
      </p:pic>
      <p:sp>
        <p:nvSpPr>
          <p:cNvPr id="3" name="TextBox 2"/>
          <p:cNvSpPr txBox="1"/>
          <p:nvPr/>
        </p:nvSpPr>
        <p:spPr>
          <a:xfrm>
            <a:off x="611560" y="5845251"/>
            <a:ext cx="8352928" cy="646331"/>
          </a:xfrm>
          <a:prstGeom prst="rect">
            <a:avLst/>
          </a:prstGeom>
          <a:noFill/>
        </p:spPr>
        <p:txBody>
          <a:bodyPr wrap="square" rtlCol="0">
            <a:spAutoFit/>
          </a:bodyPr>
          <a:lstStyle/>
          <a:p>
            <a:r>
              <a:rPr lang="en-NZ" dirty="0" smtClean="0">
                <a:solidFill>
                  <a:srgbClr val="FF0000"/>
                </a:solidFill>
              </a:rPr>
              <a:t>15% of survey respondents who indicated voting preferences said they did not/were not eligible to vote </a:t>
            </a:r>
            <a:endParaRPr lang="en-NZ" dirty="0">
              <a:solidFill>
                <a:srgbClr val="FF0000"/>
              </a:solidFill>
            </a:endParaRPr>
          </a:p>
        </p:txBody>
      </p:sp>
      <p:sp>
        <p:nvSpPr>
          <p:cNvPr id="4" name="TextBox 3"/>
          <p:cNvSpPr txBox="1"/>
          <p:nvPr/>
        </p:nvSpPr>
        <p:spPr>
          <a:xfrm>
            <a:off x="7596336" y="162880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5" name="TextBox 4"/>
          <p:cNvSpPr txBox="1"/>
          <p:nvPr/>
        </p:nvSpPr>
        <p:spPr>
          <a:xfrm>
            <a:off x="7596336" y="196426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6" name="TextBox 5"/>
          <p:cNvSpPr txBox="1"/>
          <p:nvPr/>
        </p:nvSpPr>
        <p:spPr>
          <a:xfrm>
            <a:off x="7596336" y="232052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7" name="TextBox 6"/>
          <p:cNvSpPr txBox="1"/>
          <p:nvPr/>
        </p:nvSpPr>
        <p:spPr>
          <a:xfrm>
            <a:off x="7622176" y="250519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6588224" y="328498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9" name="TextBox 8"/>
          <p:cNvSpPr txBox="1"/>
          <p:nvPr/>
        </p:nvSpPr>
        <p:spPr>
          <a:xfrm>
            <a:off x="7536819" y="362818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0" name="TextBox 9"/>
          <p:cNvSpPr txBox="1"/>
          <p:nvPr/>
        </p:nvSpPr>
        <p:spPr>
          <a:xfrm>
            <a:off x="5593556" y="382256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1" name="TextBox 10"/>
          <p:cNvSpPr txBox="1"/>
          <p:nvPr/>
        </p:nvSpPr>
        <p:spPr>
          <a:xfrm>
            <a:off x="6588224" y="419189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2" name="TextBox 11"/>
          <p:cNvSpPr txBox="1"/>
          <p:nvPr/>
        </p:nvSpPr>
        <p:spPr>
          <a:xfrm>
            <a:off x="6588224" y="452275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14" name="Rectangle 13"/>
          <p:cNvSpPr/>
          <p:nvPr/>
        </p:nvSpPr>
        <p:spPr>
          <a:xfrm>
            <a:off x="8235280" y="1713079"/>
            <a:ext cx="720080" cy="30840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291295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Thanks</a:t>
            </a:r>
            <a:endParaRPr lang="en-NZ" dirty="0"/>
          </a:p>
        </p:txBody>
      </p:sp>
      <p:sp>
        <p:nvSpPr>
          <p:cNvPr id="3" name="Content Placeholder 2"/>
          <p:cNvSpPr>
            <a:spLocks noGrp="1"/>
          </p:cNvSpPr>
          <p:nvPr>
            <p:ph idx="1"/>
          </p:nvPr>
        </p:nvSpPr>
        <p:spPr/>
        <p:txBody>
          <a:bodyPr/>
          <a:lstStyle/>
          <a:p>
            <a:pPr marL="118872" indent="0">
              <a:buNone/>
            </a:pPr>
            <a:endParaRPr lang="en-NZ" dirty="0"/>
          </a:p>
          <a:p>
            <a:r>
              <a:rPr lang="en-NZ" dirty="0" smtClean="0"/>
              <a:t>Barry Milne and Clark </a:t>
            </a:r>
            <a:r>
              <a:rPr lang="en-NZ" dirty="0" err="1" smtClean="0"/>
              <a:t>Tipene</a:t>
            </a:r>
            <a:r>
              <a:rPr lang="en-NZ" dirty="0" smtClean="0"/>
              <a:t> have been a great help in preparing this and related papers based on the ISSP 2015 data</a:t>
            </a:r>
            <a:r>
              <a:rPr lang="en-NZ" dirty="0" smtClean="0">
                <a:sym typeface="Wingdings" panose="05000000000000000000" pitchFamily="2" charset="2"/>
              </a:rPr>
              <a:t></a:t>
            </a:r>
          </a:p>
          <a:p>
            <a:endParaRPr lang="en-NZ" dirty="0">
              <a:sym typeface="Wingdings" panose="05000000000000000000" pitchFamily="2" charset="2"/>
            </a:endParaRPr>
          </a:p>
          <a:p>
            <a:r>
              <a:rPr lang="en-NZ" dirty="0" smtClean="0">
                <a:sym typeface="Wingdings" panose="05000000000000000000" pitchFamily="2" charset="2"/>
              </a:rPr>
              <a:t>Thanks also to funders of the ISSP survey (including </a:t>
            </a:r>
            <a:r>
              <a:rPr lang="en-NZ" dirty="0" err="1" smtClean="0">
                <a:sym typeface="Wingdings" panose="05000000000000000000" pitchFamily="2" charset="2"/>
              </a:rPr>
              <a:t>UoA</a:t>
            </a:r>
            <a:r>
              <a:rPr lang="en-NZ" dirty="0" smtClean="0">
                <a:sym typeface="Wingdings" panose="05000000000000000000" pitchFamily="2" charset="2"/>
              </a:rPr>
              <a:t> Faculty of Arts PBRF fund)</a:t>
            </a:r>
          </a:p>
          <a:p>
            <a:endParaRPr lang="en-NZ" dirty="0">
              <a:sym typeface="Wingdings" panose="05000000000000000000" pitchFamily="2" charset="2"/>
            </a:endParaRPr>
          </a:p>
          <a:p>
            <a:endParaRPr lang="en-NZ" dirty="0"/>
          </a:p>
        </p:txBody>
      </p:sp>
    </p:spTree>
    <p:extLst>
      <p:ext uri="{BB962C8B-B14F-4D97-AF65-F5344CB8AC3E}">
        <p14:creationId xmlns:p14="http://schemas.microsoft.com/office/powerpoint/2010/main" val="514030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827584" y="552262"/>
            <a:ext cx="7632848" cy="5757057"/>
          </a:xfrm>
          <a:prstGeom prst="rect">
            <a:avLst/>
          </a:prstGeom>
          <a:noFill/>
          <a:ln>
            <a:noFill/>
          </a:ln>
        </p:spPr>
      </p:pic>
      <p:sp>
        <p:nvSpPr>
          <p:cNvPr id="5" name="TextBox 4"/>
          <p:cNvSpPr txBox="1"/>
          <p:nvPr/>
        </p:nvSpPr>
        <p:spPr>
          <a:xfrm>
            <a:off x="8460432" y="2142148"/>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6" name="TextBox 5"/>
          <p:cNvSpPr txBox="1"/>
          <p:nvPr/>
        </p:nvSpPr>
        <p:spPr>
          <a:xfrm>
            <a:off x="8460432" y="2937061"/>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7" name="TextBox 6"/>
          <p:cNvSpPr txBox="1"/>
          <p:nvPr/>
        </p:nvSpPr>
        <p:spPr>
          <a:xfrm>
            <a:off x="8460432" y="3415509"/>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8460432" y="4581128"/>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9" name="TextBox 8"/>
          <p:cNvSpPr txBox="1"/>
          <p:nvPr/>
        </p:nvSpPr>
        <p:spPr>
          <a:xfrm>
            <a:off x="8460432" y="495046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2" name="TextBox 1"/>
          <p:cNvSpPr txBox="1"/>
          <p:nvPr/>
        </p:nvSpPr>
        <p:spPr>
          <a:xfrm>
            <a:off x="6300192" y="2142148"/>
            <a:ext cx="245580" cy="369332"/>
          </a:xfrm>
          <a:prstGeom prst="rect">
            <a:avLst/>
          </a:prstGeom>
          <a:noFill/>
        </p:spPr>
        <p:txBody>
          <a:bodyPr wrap="none" rtlCol="0">
            <a:spAutoFit/>
          </a:bodyPr>
          <a:lstStyle/>
          <a:p>
            <a:r>
              <a:rPr lang="en-NZ" dirty="0">
                <a:solidFill>
                  <a:srgbClr val="FF0000"/>
                </a:solidFill>
              </a:rPr>
              <a:t>!</a:t>
            </a:r>
          </a:p>
        </p:txBody>
      </p:sp>
      <p:sp>
        <p:nvSpPr>
          <p:cNvPr id="10" name="TextBox 9"/>
          <p:cNvSpPr txBox="1"/>
          <p:nvPr/>
        </p:nvSpPr>
        <p:spPr>
          <a:xfrm>
            <a:off x="6326411" y="3415509"/>
            <a:ext cx="245580" cy="369332"/>
          </a:xfrm>
          <a:prstGeom prst="rect">
            <a:avLst/>
          </a:prstGeom>
          <a:noFill/>
        </p:spPr>
        <p:txBody>
          <a:bodyPr wrap="none" rtlCol="0">
            <a:spAutoFit/>
          </a:bodyPr>
          <a:lstStyle/>
          <a:p>
            <a:r>
              <a:rPr lang="en-NZ" dirty="0">
                <a:solidFill>
                  <a:srgbClr val="FF0000"/>
                </a:solidFill>
              </a:rPr>
              <a:t>!</a:t>
            </a:r>
          </a:p>
        </p:txBody>
      </p:sp>
      <p:sp>
        <p:nvSpPr>
          <p:cNvPr id="11" name="TextBox 10"/>
          <p:cNvSpPr txBox="1"/>
          <p:nvPr/>
        </p:nvSpPr>
        <p:spPr>
          <a:xfrm>
            <a:off x="6300192" y="4581128"/>
            <a:ext cx="245580" cy="369332"/>
          </a:xfrm>
          <a:prstGeom prst="rect">
            <a:avLst/>
          </a:prstGeom>
          <a:noFill/>
        </p:spPr>
        <p:txBody>
          <a:bodyPr wrap="none" rtlCol="0">
            <a:spAutoFit/>
          </a:bodyPr>
          <a:lstStyle/>
          <a:p>
            <a:r>
              <a:rPr lang="en-NZ" dirty="0">
                <a:solidFill>
                  <a:srgbClr val="FF0000"/>
                </a:solidFill>
              </a:rPr>
              <a:t>!</a:t>
            </a:r>
          </a:p>
        </p:txBody>
      </p:sp>
      <p:sp>
        <p:nvSpPr>
          <p:cNvPr id="12" name="TextBox 11"/>
          <p:cNvSpPr txBox="1"/>
          <p:nvPr/>
        </p:nvSpPr>
        <p:spPr>
          <a:xfrm>
            <a:off x="6317740" y="5005395"/>
            <a:ext cx="245580" cy="369332"/>
          </a:xfrm>
          <a:prstGeom prst="rect">
            <a:avLst/>
          </a:prstGeom>
          <a:noFill/>
        </p:spPr>
        <p:txBody>
          <a:bodyPr wrap="none" rtlCol="0">
            <a:spAutoFit/>
          </a:bodyPr>
          <a:lstStyle/>
          <a:p>
            <a:r>
              <a:rPr lang="en-NZ" dirty="0">
                <a:solidFill>
                  <a:srgbClr val="FF0000"/>
                </a:solidFill>
              </a:rPr>
              <a:t>!</a:t>
            </a:r>
          </a:p>
        </p:txBody>
      </p:sp>
      <p:sp>
        <p:nvSpPr>
          <p:cNvPr id="14" name="TextBox 13"/>
          <p:cNvSpPr txBox="1"/>
          <p:nvPr/>
        </p:nvSpPr>
        <p:spPr>
          <a:xfrm>
            <a:off x="5292080" y="2948187"/>
            <a:ext cx="365806" cy="369332"/>
          </a:xfrm>
          <a:prstGeom prst="rect">
            <a:avLst/>
          </a:prstGeom>
          <a:noFill/>
        </p:spPr>
        <p:txBody>
          <a:bodyPr wrap="none" rtlCol="0">
            <a:spAutoFit/>
          </a:bodyPr>
          <a:lstStyle/>
          <a:p>
            <a:r>
              <a:rPr lang="en-NZ" dirty="0" smtClean="0">
                <a:solidFill>
                  <a:srgbClr val="00B050"/>
                </a:solidFill>
                <a:sym typeface="Wingdings"/>
              </a:rPr>
              <a:t></a:t>
            </a:r>
            <a:endParaRPr lang="en-NZ" dirty="0">
              <a:solidFill>
                <a:srgbClr val="00B050"/>
              </a:solidFill>
            </a:endParaRPr>
          </a:p>
        </p:txBody>
      </p:sp>
      <p:sp>
        <p:nvSpPr>
          <p:cNvPr id="15" name="TextBox 14"/>
          <p:cNvSpPr txBox="1"/>
          <p:nvPr/>
        </p:nvSpPr>
        <p:spPr>
          <a:xfrm>
            <a:off x="5292080" y="4211796"/>
            <a:ext cx="365806" cy="369332"/>
          </a:xfrm>
          <a:prstGeom prst="rect">
            <a:avLst/>
          </a:prstGeom>
          <a:noFill/>
        </p:spPr>
        <p:txBody>
          <a:bodyPr wrap="none" rtlCol="0">
            <a:spAutoFit/>
          </a:bodyPr>
          <a:lstStyle/>
          <a:p>
            <a:r>
              <a:rPr lang="en-NZ" dirty="0" smtClean="0">
                <a:solidFill>
                  <a:srgbClr val="00B050"/>
                </a:solidFill>
                <a:sym typeface="Wingdings"/>
              </a:rPr>
              <a:t></a:t>
            </a:r>
            <a:endParaRPr lang="en-NZ" dirty="0">
              <a:solidFill>
                <a:srgbClr val="00B050"/>
              </a:solidFill>
            </a:endParaRPr>
          </a:p>
        </p:txBody>
      </p:sp>
      <p:sp>
        <p:nvSpPr>
          <p:cNvPr id="16" name="TextBox 15"/>
          <p:cNvSpPr txBox="1"/>
          <p:nvPr/>
        </p:nvSpPr>
        <p:spPr>
          <a:xfrm>
            <a:off x="5292080" y="4581128"/>
            <a:ext cx="365806" cy="369332"/>
          </a:xfrm>
          <a:prstGeom prst="rect">
            <a:avLst/>
          </a:prstGeom>
          <a:noFill/>
        </p:spPr>
        <p:txBody>
          <a:bodyPr wrap="none" rtlCol="0">
            <a:spAutoFit/>
          </a:bodyPr>
          <a:lstStyle/>
          <a:p>
            <a:r>
              <a:rPr lang="en-NZ" dirty="0" smtClean="0">
                <a:solidFill>
                  <a:srgbClr val="00B050"/>
                </a:solidFill>
                <a:sym typeface="Wingdings"/>
              </a:rPr>
              <a:t></a:t>
            </a:r>
            <a:endParaRPr lang="en-NZ" dirty="0">
              <a:solidFill>
                <a:srgbClr val="00B050"/>
              </a:solidFill>
            </a:endParaRPr>
          </a:p>
        </p:txBody>
      </p:sp>
    </p:spTree>
    <p:extLst>
      <p:ext uri="{BB962C8B-B14F-4D97-AF65-F5344CB8AC3E}">
        <p14:creationId xmlns:p14="http://schemas.microsoft.com/office/powerpoint/2010/main" val="2686295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1" grpId="0"/>
      <p:bldP spid="12" grpId="0"/>
      <p:bldP spid="14" grpId="1"/>
      <p:bldP spid="15" grpId="1"/>
      <p:bldP spid="16"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660444" y="618524"/>
            <a:ext cx="7848872" cy="5760640"/>
          </a:xfrm>
          <a:prstGeom prst="rect">
            <a:avLst/>
          </a:prstGeom>
          <a:noFill/>
          <a:ln>
            <a:noFill/>
          </a:ln>
        </p:spPr>
      </p:pic>
      <p:sp>
        <p:nvSpPr>
          <p:cNvPr id="4" name="TextBox 3"/>
          <p:cNvSpPr txBox="1"/>
          <p:nvPr/>
        </p:nvSpPr>
        <p:spPr>
          <a:xfrm>
            <a:off x="4932040" y="2532990"/>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5" name="TextBox 4"/>
          <p:cNvSpPr txBox="1"/>
          <p:nvPr/>
        </p:nvSpPr>
        <p:spPr>
          <a:xfrm>
            <a:off x="4932040" y="2937061"/>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6" name="TextBox 5"/>
          <p:cNvSpPr txBox="1"/>
          <p:nvPr/>
        </p:nvSpPr>
        <p:spPr>
          <a:xfrm>
            <a:off x="4932040" y="4797152"/>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7" name="TextBox 6"/>
          <p:cNvSpPr txBox="1"/>
          <p:nvPr/>
        </p:nvSpPr>
        <p:spPr>
          <a:xfrm>
            <a:off x="8460432" y="400506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
        <p:nvSpPr>
          <p:cNvPr id="8" name="TextBox 7"/>
          <p:cNvSpPr txBox="1"/>
          <p:nvPr/>
        </p:nvSpPr>
        <p:spPr>
          <a:xfrm>
            <a:off x="8427751" y="5166484"/>
            <a:ext cx="365806" cy="369332"/>
          </a:xfrm>
          <a:prstGeom prst="rect">
            <a:avLst/>
          </a:prstGeom>
          <a:noFill/>
        </p:spPr>
        <p:txBody>
          <a:bodyPr wrap="none" rtlCol="0">
            <a:spAutoFit/>
          </a:bodyPr>
          <a:lstStyle/>
          <a:p>
            <a:r>
              <a:rPr lang="en-NZ" dirty="0" smtClean="0">
                <a:solidFill>
                  <a:srgbClr val="FF0000"/>
                </a:solidFill>
                <a:sym typeface="Wingdings"/>
              </a:rPr>
              <a:t></a:t>
            </a:r>
            <a:endParaRPr lang="en-NZ" dirty="0">
              <a:solidFill>
                <a:srgbClr val="FF0000"/>
              </a:solidFill>
            </a:endParaRPr>
          </a:p>
        </p:txBody>
      </p:sp>
    </p:spTree>
    <p:extLst>
      <p:ext uri="{BB962C8B-B14F-4D97-AF65-F5344CB8AC3E}">
        <p14:creationId xmlns:p14="http://schemas.microsoft.com/office/powerpoint/2010/main" val="427004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Conclusions</a:t>
            </a:r>
            <a:endParaRPr lang="en-NZ" dirty="0"/>
          </a:p>
        </p:txBody>
      </p:sp>
      <p:sp>
        <p:nvSpPr>
          <p:cNvPr id="3" name="Content Placeholder 2"/>
          <p:cNvSpPr>
            <a:spLocks noGrp="1"/>
          </p:cNvSpPr>
          <p:nvPr>
            <p:ph idx="1"/>
          </p:nvPr>
        </p:nvSpPr>
        <p:spPr>
          <a:xfrm>
            <a:off x="457200" y="1628801"/>
            <a:ext cx="8229600" cy="4968552"/>
          </a:xfrm>
        </p:spPr>
        <p:txBody>
          <a:bodyPr>
            <a:normAutofit fontScale="40000" lnSpcReduction="20000"/>
          </a:bodyPr>
          <a:lstStyle/>
          <a:p>
            <a:r>
              <a:rPr lang="en-NZ" sz="7200" dirty="0"/>
              <a:t>ISSP data from 2015 shows that the boundaries of NZ identity are relatively permeable and have overall become a little more inclusive than in </a:t>
            </a:r>
            <a:r>
              <a:rPr lang="en-NZ" sz="7200" dirty="0" smtClean="0"/>
              <a:t>2003 </a:t>
            </a:r>
          </a:p>
          <a:p>
            <a:pPr lvl="1"/>
            <a:r>
              <a:rPr lang="en-NZ" sz="5100" i="1" dirty="0" smtClean="0"/>
              <a:t>Feeling</a:t>
            </a:r>
            <a:r>
              <a:rPr lang="en-NZ" sz="5100" dirty="0" smtClean="0"/>
              <a:t> </a:t>
            </a:r>
            <a:r>
              <a:rPr lang="en-NZ" sz="5100" dirty="0"/>
              <a:t>like a New Zealander and other civic items were rated most highly by respondents as identifiers of truly being a New </a:t>
            </a:r>
            <a:r>
              <a:rPr lang="en-NZ" sz="5100" dirty="0" smtClean="0"/>
              <a:t>Zealander </a:t>
            </a:r>
          </a:p>
          <a:p>
            <a:pPr lvl="1"/>
            <a:r>
              <a:rPr lang="en-NZ" sz="5100" dirty="0" smtClean="0"/>
              <a:t>There </a:t>
            </a:r>
            <a:r>
              <a:rPr lang="en-NZ" sz="5100" dirty="0"/>
              <a:t>are</a:t>
            </a:r>
            <a:r>
              <a:rPr lang="en-NZ" sz="5100" i="1" dirty="0"/>
              <a:t> </a:t>
            </a:r>
            <a:r>
              <a:rPr lang="en-NZ" sz="5100" dirty="0"/>
              <a:t>nonetheless strongly exclusive views that true New Zealanders should be born in NZ and, to a lesser degree, have NZ ancestry, particularly </a:t>
            </a:r>
            <a:r>
              <a:rPr lang="en-NZ" sz="5100" dirty="0" smtClean="0"/>
              <a:t>amongst:</a:t>
            </a:r>
          </a:p>
          <a:p>
            <a:pPr lvl="2"/>
            <a:r>
              <a:rPr lang="en-NZ" sz="4700" dirty="0" smtClean="0"/>
              <a:t>those </a:t>
            </a:r>
            <a:r>
              <a:rPr lang="en-NZ" sz="4700" dirty="0"/>
              <a:t>aged over 61 and </a:t>
            </a:r>
            <a:r>
              <a:rPr lang="en-NZ" sz="4700" dirty="0" smtClean="0"/>
              <a:t>(in some cases) under 35</a:t>
            </a:r>
          </a:p>
          <a:p>
            <a:pPr lvl="2"/>
            <a:r>
              <a:rPr lang="en-NZ" sz="4700" dirty="0" smtClean="0"/>
              <a:t>politically </a:t>
            </a:r>
            <a:r>
              <a:rPr lang="en-NZ" sz="4700" dirty="0"/>
              <a:t>Right, Centre or ambivalent (especially those voting for NZ First) </a:t>
            </a:r>
            <a:endParaRPr lang="en-NZ" sz="4700" dirty="0" smtClean="0"/>
          </a:p>
          <a:p>
            <a:pPr lvl="2"/>
            <a:r>
              <a:rPr lang="en-NZ" sz="4700" dirty="0" smtClean="0"/>
              <a:t>those </a:t>
            </a:r>
            <a:r>
              <a:rPr lang="en-NZ" sz="4700" dirty="0"/>
              <a:t>born in NZ </a:t>
            </a:r>
            <a:endParaRPr lang="en-NZ" sz="4700" dirty="0" smtClean="0"/>
          </a:p>
          <a:p>
            <a:pPr lvl="2"/>
            <a:r>
              <a:rPr lang="en-NZ" sz="4700" dirty="0" smtClean="0"/>
              <a:t>Māori</a:t>
            </a:r>
          </a:p>
          <a:p>
            <a:pPr lvl="1"/>
            <a:r>
              <a:rPr lang="en-NZ" sz="5100" dirty="0"/>
              <a:t>Combined </a:t>
            </a:r>
            <a:r>
              <a:rPr lang="en-NZ" sz="5100" dirty="0" smtClean="0"/>
              <a:t>these </a:t>
            </a:r>
            <a:r>
              <a:rPr lang="en-NZ" sz="5100" dirty="0"/>
              <a:t>groups could provide sufficient electoral support to see NZ First become part of government again and put </a:t>
            </a:r>
            <a:r>
              <a:rPr lang="en-NZ" sz="5100" dirty="0" smtClean="0"/>
              <a:t>ethno-nationalist </a:t>
            </a:r>
            <a:r>
              <a:rPr lang="en-NZ" sz="5100" dirty="0"/>
              <a:t>ideas into </a:t>
            </a:r>
            <a:r>
              <a:rPr lang="en-NZ" sz="5100" dirty="0" smtClean="0"/>
              <a:t>policy</a:t>
            </a:r>
          </a:p>
          <a:p>
            <a:pPr lvl="1"/>
            <a:endParaRPr lang="en-NZ" sz="5100" dirty="0"/>
          </a:p>
          <a:p>
            <a:endParaRPr lang="en-NZ" dirty="0"/>
          </a:p>
        </p:txBody>
      </p:sp>
    </p:spTree>
    <p:extLst>
      <p:ext uri="{BB962C8B-B14F-4D97-AF65-F5344CB8AC3E}">
        <p14:creationId xmlns:p14="http://schemas.microsoft.com/office/powerpoint/2010/main" val="1266676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NZ" dirty="0" smtClean="0"/>
              <a:t>Conclusions</a:t>
            </a:r>
            <a:endParaRPr lang="en-NZ" dirty="0"/>
          </a:p>
        </p:txBody>
      </p:sp>
      <p:sp>
        <p:nvSpPr>
          <p:cNvPr id="3" name="Content Placeholder 2"/>
          <p:cNvSpPr>
            <a:spLocks noGrp="1"/>
          </p:cNvSpPr>
          <p:nvPr>
            <p:ph idx="1"/>
          </p:nvPr>
        </p:nvSpPr>
        <p:spPr>
          <a:xfrm>
            <a:off x="467544" y="1700808"/>
            <a:ext cx="8229600" cy="4966177"/>
          </a:xfrm>
        </p:spPr>
        <p:txBody>
          <a:bodyPr>
            <a:normAutofit fontScale="25000" lnSpcReduction="20000"/>
          </a:bodyPr>
          <a:lstStyle/>
          <a:p>
            <a:r>
              <a:rPr lang="en-NZ" sz="8000" dirty="0"/>
              <a:t>The findings further indicate that NZ’s current ‘laissez-faire’ approach to multiculturalism within the context of the bicultural project </a:t>
            </a:r>
            <a:r>
              <a:rPr lang="en-NZ" sz="8000" dirty="0" smtClean="0"/>
              <a:t>may be insufficient </a:t>
            </a:r>
            <a:r>
              <a:rPr lang="en-NZ" sz="8000" dirty="0"/>
              <a:t>in the long-term to avoid the growth of </a:t>
            </a:r>
            <a:r>
              <a:rPr lang="en-NZ" sz="8000" dirty="0" smtClean="0"/>
              <a:t>ethno-nationalist </a:t>
            </a:r>
            <a:r>
              <a:rPr lang="en-NZ" sz="8000" dirty="0"/>
              <a:t>feelings that further exclude migrants </a:t>
            </a:r>
            <a:r>
              <a:rPr lang="en-NZ" sz="8000" dirty="0" smtClean="0"/>
              <a:t>(and Māori) </a:t>
            </a:r>
            <a:r>
              <a:rPr lang="en-NZ" sz="8000" dirty="0"/>
              <a:t>from the national </a:t>
            </a:r>
            <a:r>
              <a:rPr lang="en-NZ" sz="8000" dirty="0" smtClean="0"/>
              <a:t>imaginary</a:t>
            </a:r>
          </a:p>
          <a:p>
            <a:pPr marL="118872" indent="0">
              <a:buNone/>
            </a:pPr>
            <a:r>
              <a:rPr lang="en-NZ" sz="8000" dirty="0" smtClean="0"/>
              <a:t> </a:t>
            </a:r>
            <a:endParaRPr lang="en-NZ" sz="8000" dirty="0"/>
          </a:p>
          <a:p>
            <a:r>
              <a:rPr lang="en-NZ" sz="8000" dirty="0"/>
              <a:t>While NZ attitudes were relatively inclusive overall, radical institutional change </a:t>
            </a:r>
            <a:r>
              <a:rPr lang="en-NZ" sz="8000" dirty="0" smtClean="0"/>
              <a:t>is needed to avoid </a:t>
            </a:r>
            <a:r>
              <a:rPr lang="en-NZ" sz="8000" dirty="0"/>
              <a:t>the divisive </a:t>
            </a:r>
            <a:r>
              <a:rPr lang="en-NZ" sz="8000" dirty="0" err="1"/>
              <a:t>ethnonationalism</a:t>
            </a:r>
            <a:r>
              <a:rPr lang="en-NZ" sz="8000" dirty="0"/>
              <a:t> evident in the US and Europe.  </a:t>
            </a:r>
            <a:r>
              <a:rPr lang="en-NZ" sz="8000" dirty="0" smtClean="0"/>
              <a:t>This requires: </a:t>
            </a:r>
            <a:endParaRPr lang="en-NZ" sz="8000" dirty="0"/>
          </a:p>
          <a:p>
            <a:pPr lvl="1"/>
            <a:r>
              <a:rPr lang="en-NZ" sz="7200" dirty="0"/>
              <a:t>A form of </a:t>
            </a:r>
            <a:r>
              <a:rPr lang="en-NZ" sz="7200" dirty="0" smtClean="0"/>
              <a:t>bi-nationalism </a:t>
            </a:r>
            <a:r>
              <a:rPr lang="en-NZ" sz="7200" dirty="0"/>
              <a:t>providing Māori more certainty about the ongoing role of the Treaty of Waitangi and </a:t>
            </a:r>
            <a:r>
              <a:rPr lang="en-NZ" sz="7200" dirty="0" smtClean="0"/>
              <a:t>power-sharing</a:t>
            </a:r>
          </a:p>
          <a:p>
            <a:pPr marL="457200" lvl="1" indent="0">
              <a:buNone/>
            </a:pPr>
            <a:r>
              <a:rPr lang="en-NZ" sz="7200" dirty="0" smtClean="0"/>
              <a:t>AND</a:t>
            </a:r>
            <a:endParaRPr lang="en-NZ" sz="7200" dirty="0"/>
          </a:p>
          <a:p>
            <a:pPr lvl="1"/>
            <a:r>
              <a:rPr lang="en-NZ" sz="7200" dirty="0"/>
              <a:t>A more dynamic multicultural policy that actively supports and welcomes immigrants to </a:t>
            </a:r>
            <a:r>
              <a:rPr lang="en-NZ" sz="7200" dirty="0" smtClean="0"/>
              <a:t>NZ</a:t>
            </a:r>
            <a:endParaRPr lang="en-NZ" sz="7200" dirty="0"/>
          </a:p>
          <a:p>
            <a:pPr marL="457200" lvl="1" indent="0">
              <a:buNone/>
            </a:pPr>
            <a:r>
              <a:rPr lang="en-NZ" sz="7200" dirty="0" smtClean="0"/>
              <a:t>AND </a:t>
            </a:r>
            <a:endParaRPr lang="en-NZ" sz="7200" dirty="0"/>
          </a:p>
          <a:p>
            <a:pPr lvl="1"/>
            <a:r>
              <a:rPr lang="en-NZ" sz="7200" dirty="0"/>
              <a:t>A process of collective reflection on colonialism, ongoing institutional racism and historical representations of national identity that encourages </a:t>
            </a:r>
            <a:r>
              <a:rPr lang="en-NZ" sz="7200" dirty="0" err="1"/>
              <a:t>Pākehā</a:t>
            </a:r>
            <a:r>
              <a:rPr lang="en-NZ" sz="7200" dirty="0"/>
              <a:t> to acknowledge their privilege within NZ society without recourse to blame</a:t>
            </a:r>
          </a:p>
          <a:p>
            <a:endParaRPr lang="en-NZ" dirty="0"/>
          </a:p>
        </p:txBody>
      </p:sp>
    </p:spTree>
    <p:extLst>
      <p:ext uri="{BB962C8B-B14F-4D97-AF65-F5344CB8AC3E}">
        <p14:creationId xmlns:p14="http://schemas.microsoft.com/office/powerpoint/2010/main" val="861702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363272" cy="4966177"/>
          </a:xfrm>
        </p:spPr>
        <p:txBody>
          <a:bodyPr>
            <a:normAutofit fontScale="25000" lnSpcReduction="20000"/>
          </a:bodyPr>
          <a:lstStyle/>
          <a:p>
            <a:r>
              <a:rPr lang="en-NZ" sz="9600" dirty="0"/>
              <a:t>Trump regards American identity as reflecting Anglo-Protestant culture and thus ‘only certain groups, principally Anglo-Saxons, possess the moral qualities and cultural values that are inherently American’ (Citron et </a:t>
            </a:r>
            <a:r>
              <a:rPr lang="en-NZ" sz="9600" dirty="0" smtClean="0"/>
              <a:t>al., </a:t>
            </a:r>
            <a:r>
              <a:rPr lang="en-NZ" sz="9600" dirty="0"/>
              <a:t>2001: 254-55</a:t>
            </a:r>
            <a:r>
              <a:rPr lang="en-NZ" sz="9600" dirty="0" smtClean="0"/>
              <a:t>)</a:t>
            </a:r>
            <a:endParaRPr lang="en-NZ" sz="9600" dirty="0"/>
          </a:p>
          <a:p>
            <a:pPr marL="118872" indent="0">
              <a:buNone/>
            </a:pPr>
            <a:endParaRPr lang="en-NZ" sz="9600" dirty="0" smtClean="0"/>
          </a:p>
          <a:p>
            <a:r>
              <a:rPr lang="en-NZ" sz="9600" dirty="0" smtClean="0"/>
              <a:t>He accuses </a:t>
            </a:r>
            <a:r>
              <a:rPr lang="en-NZ" sz="9600" dirty="0"/>
              <a:t>naturalised immigrants as retaining stronger loyalties elsewhere and, more controversially, that birth within US borders does not guarantee loyalty to the American </a:t>
            </a:r>
            <a:r>
              <a:rPr lang="en-NZ" sz="9600" dirty="0" smtClean="0"/>
              <a:t>nation-state</a:t>
            </a:r>
          </a:p>
          <a:p>
            <a:pPr lvl="1"/>
            <a:r>
              <a:rPr lang="en-NZ" sz="7200" dirty="0" smtClean="0"/>
              <a:t>Questioned President Obama’s American citizenship and eligibility of his </a:t>
            </a:r>
            <a:r>
              <a:rPr lang="en-NZ" sz="6800" dirty="0" smtClean="0"/>
              <a:t>rival </a:t>
            </a:r>
            <a:r>
              <a:rPr lang="en-NZ" sz="6800" dirty="0"/>
              <a:t>for the Republican Party’s 2016 nomination, Ted Cruz, who was born in Canada to an American mother and a Cuban </a:t>
            </a:r>
            <a:r>
              <a:rPr lang="en-NZ" sz="6800" dirty="0" smtClean="0"/>
              <a:t>father</a:t>
            </a:r>
          </a:p>
          <a:p>
            <a:pPr lvl="1"/>
            <a:r>
              <a:rPr lang="en-NZ" sz="7200" dirty="0" smtClean="0"/>
              <a:t>Said a </a:t>
            </a:r>
            <a:r>
              <a:rPr lang="en-NZ" sz="7200" dirty="0"/>
              <a:t>federal judge </a:t>
            </a:r>
            <a:r>
              <a:rPr lang="en-NZ" sz="7200" dirty="0" smtClean="0"/>
              <a:t>was </a:t>
            </a:r>
            <a:r>
              <a:rPr lang="en-NZ" sz="7200" dirty="0"/>
              <a:t>biased against him in a fraud case because the judge was born in Indiana to Mexican immigrants </a:t>
            </a:r>
            <a:endParaRPr lang="en-NZ" sz="7200" dirty="0" smtClean="0"/>
          </a:p>
          <a:p>
            <a:pPr lvl="1"/>
            <a:r>
              <a:rPr lang="en-NZ" sz="7200" dirty="0" smtClean="0"/>
              <a:t>Said Florida </a:t>
            </a:r>
            <a:r>
              <a:rPr lang="en-NZ" sz="7200" dirty="0"/>
              <a:t>Senator Marco Rubio </a:t>
            </a:r>
            <a:r>
              <a:rPr lang="en-NZ" sz="7200" dirty="0" smtClean="0"/>
              <a:t>favoured </a:t>
            </a:r>
            <a:r>
              <a:rPr lang="en-NZ" sz="7200" dirty="0"/>
              <a:t>amnesty for undocumented immigrants because he is the son of Cuban </a:t>
            </a:r>
            <a:r>
              <a:rPr lang="en-NZ" sz="7200" dirty="0" smtClean="0"/>
              <a:t>immigrants </a:t>
            </a:r>
            <a:endParaRPr lang="en-NZ" sz="7200" dirty="0"/>
          </a:p>
          <a:p>
            <a:endParaRPr lang="en-NZ" dirty="0"/>
          </a:p>
        </p:txBody>
      </p:sp>
      <p:pic>
        <p:nvPicPr>
          <p:cNvPr id="4" name="Picture 4" descr="RTX1GZC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5546" y="0"/>
            <a:ext cx="2286000" cy="1412776"/>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a:spLocks noGrp="1"/>
          </p:cNvSpPr>
          <p:nvPr>
            <p:ph type="title"/>
          </p:nvPr>
        </p:nvSpPr>
        <p:spPr>
          <a:xfrm>
            <a:off x="457200" y="155448"/>
            <a:ext cx="6491064" cy="1252728"/>
          </a:xfrm>
        </p:spPr>
        <p:txBody>
          <a:bodyPr>
            <a:normAutofit fontScale="90000"/>
          </a:bodyPr>
          <a:lstStyle/>
          <a:p>
            <a:pPr algn="ctr"/>
            <a:r>
              <a:rPr lang="en-NZ" dirty="0" smtClean="0"/>
              <a:t>Trump’s </a:t>
            </a:r>
            <a:r>
              <a:rPr lang="en-NZ" dirty="0" err="1" smtClean="0"/>
              <a:t>ethnonationalist</a:t>
            </a:r>
            <a:r>
              <a:rPr lang="en-NZ" dirty="0" smtClean="0"/>
              <a:t> views on national identity</a:t>
            </a:r>
            <a:endParaRPr lang="en-NZ" dirty="0"/>
          </a:p>
        </p:txBody>
      </p:sp>
      <p:sp>
        <p:nvSpPr>
          <p:cNvPr id="7" name="TextBox 6"/>
          <p:cNvSpPr txBox="1"/>
          <p:nvPr/>
        </p:nvSpPr>
        <p:spPr>
          <a:xfrm>
            <a:off x="0" y="-17502"/>
            <a:ext cx="6237605" cy="276999"/>
          </a:xfrm>
          <a:prstGeom prst="rect">
            <a:avLst/>
          </a:prstGeom>
          <a:noFill/>
        </p:spPr>
        <p:txBody>
          <a:bodyPr wrap="none" rtlCol="0">
            <a:spAutoFit/>
          </a:bodyPr>
          <a:lstStyle/>
          <a:p>
            <a:r>
              <a:rPr lang="en-NZ" sz="1200" dirty="0" smtClean="0">
                <a:solidFill>
                  <a:schemeClr val="bg1"/>
                </a:solidFill>
              </a:rPr>
              <a:t>Image sourced from https://jaxpsychogeo.com/west-riverside-avondale/trump-campaign-office/</a:t>
            </a:r>
            <a:endParaRPr lang="en-NZ" sz="1200" dirty="0">
              <a:solidFill>
                <a:schemeClr val="bg1"/>
              </a:solidFill>
            </a:endParaRPr>
          </a:p>
        </p:txBody>
      </p:sp>
    </p:spTree>
    <p:extLst>
      <p:ext uri="{BB962C8B-B14F-4D97-AF65-F5344CB8AC3E}">
        <p14:creationId xmlns:p14="http://schemas.microsoft.com/office/powerpoint/2010/main" val="59687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363272" cy="4894169"/>
          </a:xfrm>
        </p:spPr>
        <p:txBody>
          <a:bodyPr>
            <a:normAutofit fontScale="40000" lnSpcReduction="20000"/>
          </a:bodyPr>
          <a:lstStyle/>
          <a:p>
            <a:r>
              <a:rPr lang="en-NZ" sz="6000" dirty="0" smtClean="0"/>
              <a:t>Trump also blames immigration policy for:</a:t>
            </a:r>
          </a:p>
          <a:p>
            <a:pPr lvl="1"/>
            <a:r>
              <a:rPr lang="en-NZ" sz="5000" dirty="0" smtClean="0"/>
              <a:t>allowing </a:t>
            </a:r>
            <a:r>
              <a:rPr lang="en-NZ" sz="5000" dirty="0"/>
              <a:t>the ‘wrong’ types of people into the </a:t>
            </a:r>
            <a:r>
              <a:rPr lang="en-NZ" sz="5000" dirty="0" smtClean="0"/>
              <a:t>country (e.g. Mexican </a:t>
            </a:r>
            <a:r>
              <a:rPr lang="en-NZ" sz="5000" dirty="0"/>
              <a:t>immigrants </a:t>
            </a:r>
            <a:r>
              <a:rPr lang="en-NZ" sz="5000" dirty="0" smtClean="0"/>
              <a:t>are all </a:t>
            </a:r>
            <a:r>
              <a:rPr lang="en-NZ" sz="5000" dirty="0"/>
              <a:t>‘criminals, drug dealers, rapists</a:t>
            </a:r>
            <a:r>
              <a:rPr lang="en-NZ" sz="5000" dirty="0" smtClean="0"/>
              <a:t>’) and threatening </a:t>
            </a:r>
            <a:r>
              <a:rPr lang="en-NZ" sz="5000" dirty="0"/>
              <a:t>US jobs and social security </a:t>
            </a:r>
            <a:endParaRPr lang="en-NZ" sz="5000" dirty="0" smtClean="0"/>
          </a:p>
          <a:p>
            <a:pPr lvl="1"/>
            <a:endParaRPr lang="en-NZ" sz="5000" dirty="0"/>
          </a:p>
          <a:p>
            <a:pPr marL="457200" lvl="1" indent="0">
              <a:buNone/>
            </a:pPr>
            <a:endParaRPr lang="en-NZ" sz="5000" dirty="0"/>
          </a:p>
          <a:p>
            <a:pPr lvl="1"/>
            <a:endParaRPr lang="en-NZ" sz="5000" dirty="0" smtClean="0"/>
          </a:p>
          <a:p>
            <a:pPr lvl="1"/>
            <a:endParaRPr lang="en-NZ" sz="5000" dirty="0"/>
          </a:p>
          <a:p>
            <a:pPr lvl="1"/>
            <a:r>
              <a:rPr lang="en-NZ" sz="5000" dirty="0" smtClean="0"/>
              <a:t>for increasing numbers </a:t>
            </a:r>
            <a:r>
              <a:rPr lang="en-NZ" sz="5000" dirty="0"/>
              <a:t>of Muslims gaining permanent residency - noting that the man behind the 2016 Pulse Nightclub attack in Florida was the son of Afghani immigrants, Trump said ‘[w]e cannot continue to allow thousands upon thousands of people to pour into our country, many of whom have the same thought process as this savage </a:t>
            </a:r>
            <a:r>
              <a:rPr lang="en-NZ" sz="5000" dirty="0" smtClean="0"/>
              <a:t>killer’</a:t>
            </a:r>
          </a:p>
          <a:p>
            <a:endParaRPr lang="en-NZ" dirty="0" smtClean="0"/>
          </a:p>
          <a:p>
            <a:pPr lvl="2"/>
            <a:endParaRPr lang="en-NZ" sz="7200" dirty="0"/>
          </a:p>
          <a:p>
            <a:endParaRPr lang="en-NZ" dirty="0"/>
          </a:p>
        </p:txBody>
      </p:sp>
      <p:pic>
        <p:nvPicPr>
          <p:cNvPr id="4" name="Picture 4" descr="RTX1GZC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5546" y="0"/>
            <a:ext cx="2286000" cy="141277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457200" y="155448"/>
            <a:ext cx="6059016" cy="1252728"/>
          </a:xfrm>
        </p:spPr>
        <p:txBody>
          <a:bodyPr>
            <a:normAutofit fontScale="90000"/>
          </a:bodyPr>
          <a:lstStyle/>
          <a:p>
            <a:pPr algn="ctr"/>
            <a:r>
              <a:rPr lang="en-NZ" dirty="0" smtClean="0"/>
              <a:t>Trump’s </a:t>
            </a:r>
            <a:r>
              <a:rPr lang="en-NZ" dirty="0" err="1" smtClean="0"/>
              <a:t>ethnonationalist</a:t>
            </a:r>
            <a:r>
              <a:rPr lang="en-NZ" dirty="0" smtClean="0"/>
              <a:t> views on national identity</a:t>
            </a:r>
            <a:endParaRPr lang="en-NZ" dirty="0"/>
          </a:p>
        </p:txBody>
      </p:sp>
      <p:sp>
        <p:nvSpPr>
          <p:cNvPr id="6" name="TextBox 5"/>
          <p:cNvSpPr txBox="1"/>
          <p:nvPr/>
        </p:nvSpPr>
        <p:spPr>
          <a:xfrm>
            <a:off x="1331640" y="3140968"/>
            <a:ext cx="7151122" cy="923330"/>
          </a:xfrm>
          <a:prstGeom prst="rect">
            <a:avLst/>
          </a:prstGeom>
          <a:noFill/>
          <a:ln>
            <a:solidFill>
              <a:schemeClr val="accent1"/>
            </a:solidFill>
          </a:ln>
        </p:spPr>
        <p:txBody>
          <a:bodyPr wrap="square" rtlCol="0">
            <a:spAutoFit/>
          </a:bodyPr>
          <a:lstStyle/>
          <a:p>
            <a:r>
              <a:rPr lang="en-NZ" dirty="0" smtClean="0"/>
              <a:t>a </a:t>
            </a:r>
            <a:r>
              <a:rPr lang="en-NZ" dirty="0"/>
              <a:t>wall between Mexico and the </a:t>
            </a:r>
            <a:r>
              <a:rPr lang="en-NZ" dirty="0" smtClean="0"/>
              <a:t>US</a:t>
            </a:r>
          </a:p>
          <a:p>
            <a:r>
              <a:rPr lang="en-NZ" dirty="0" smtClean="0"/>
              <a:t>deporting </a:t>
            </a:r>
            <a:r>
              <a:rPr lang="en-NZ" dirty="0"/>
              <a:t>undocumented Mexican immigrants </a:t>
            </a:r>
            <a:endParaRPr lang="en-NZ" dirty="0" smtClean="0"/>
          </a:p>
          <a:p>
            <a:r>
              <a:rPr lang="en-NZ" dirty="0" smtClean="0"/>
              <a:t>abolishing </a:t>
            </a:r>
            <a:r>
              <a:rPr lang="en-NZ" dirty="0"/>
              <a:t>automatic US citizenship for children born to such immigrants  </a:t>
            </a:r>
          </a:p>
        </p:txBody>
      </p:sp>
      <p:sp>
        <p:nvSpPr>
          <p:cNvPr id="9" name="Right Arrow 8"/>
          <p:cNvSpPr/>
          <p:nvPr/>
        </p:nvSpPr>
        <p:spPr>
          <a:xfrm>
            <a:off x="179512" y="33569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TextBox 9"/>
          <p:cNvSpPr txBox="1"/>
          <p:nvPr/>
        </p:nvSpPr>
        <p:spPr>
          <a:xfrm>
            <a:off x="1341560" y="5671946"/>
            <a:ext cx="5351145" cy="369332"/>
          </a:xfrm>
          <a:prstGeom prst="rect">
            <a:avLst/>
          </a:prstGeom>
          <a:noFill/>
          <a:ln>
            <a:solidFill>
              <a:schemeClr val="accent1"/>
            </a:solidFill>
          </a:ln>
        </p:spPr>
        <p:txBody>
          <a:bodyPr wrap="none" rtlCol="0">
            <a:spAutoFit/>
          </a:bodyPr>
          <a:lstStyle/>
          <a:p>
            <a:r>
              <a:rPr lang="en-NZ" dirty="0" smtClean="0"/>
              <a:t>immigration </a:t>
            </a:r>
            <a:r>
              <a:rPr lang="en-NZ" dirty="0"/>
              <a:t>bans targeting Muslim-majority </a:t>
            </a:r>
            <a:r>
              <a:rPr lang="en-NZ" dirty="0" smtClean="0"/>
              <a:t>countries</a:t>
            </a:r>
            <a:endParaRPr lang="en-NZ" dirty="0"/>
          </a:p>
        </p:txBody>
      </p:sp>
      <p:sp>
        <p:nvSpPr>
          <p:cNvPr id="11" name="Right Arrow 10"/>
          <p:cNvSpPr/>
          <p:nvPr/>
        </p:nvSpPr>
        <p:spPr>
          <a:xfrm>
            <a:off x="179512" y="55481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81782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NZ" dirty="0" smtClean="0"/>
              <a:t>American national identity</a:t>
            </a:r>
            <a:endParaRPr lang="en-NZ" dirty="0"/>
          </a:p>
        </p:txBody>
      </p:sp>
      <p:sp>
        <p:nvSpPr>
          <p:cNvPr id="3" name="Content Placeholder 2"/>
          <p:cNvSpPr>
            <a:spLocks noGrp="1"/>
          </p:cNvSpPr>
          <p:nvPr>
            <p:ph idx="1"/>
          </p:nvPr>
        </p:nvSpPr>
        <p:spPr>
          <a:xfrm>
            <a:off x="457200" y="1556792"/>
            <a:ext cx="8507288" cy="5301207"/>
          </a:xfrm>
        </p:spPr>
        <p:txBody>
          <a:bodyPr>
            <a:normAutofit/>
          </a:bodyPr>
          <a:lstStyle/>
          <a:p>
            <a:r>
              <a:rPr lang="en-NZ" sz="2400" dirty="0"/>
              <a:t>National identity relies on citizens viewing themselves as a group, sharing something in common with others they do not know personally: an ‘</a:t>
            </a:r>
            <a:r>
              <a:rPr lang="en-NZ" sz="2400" i="1" dirty="0"/>
              <a:t>imagined </a:t>
            </a:r>
            <a:r>
              <a:rPr lang="en-NZ" sz="2400" dirty="0"/>
              <a:t>political community</a:t>
            </a:r>
            <a:r>
              <a:rPr lang="en-NZ" sz="2400" dirty="0" smtClean="0"/>
              <a:t>’ (Anderson 1991). </a:t>
            </a:r>
          </a:p>
          <a:p>
            <a:pPr lvl="1"/>
            <a:r>
              <a:rPr lang="en-NZ" sz="2000" dirty="0" smtClean="0"/>
              <a:t>In </a:t>
            </a:r>
            <a:r>
              <a:rPr lang="en-NZ" sz="2000" dirty="0"/>
              <a:t>the </a:t>
            </a:r>
            <a:r>
              <a:rPr lang="en-NZ" sz="2000" dirty="0" smtClean="0"/>
              <a:t>US</a:t>
            </a:r>
            <a:r>
              <a:rPr lang="en-NZ" sz="2000" dirty="0"/>
              <a:t>, naturalised citizens </a:t>
            </a:r>
            <a:r>
              <a:rPr lang="en-NZ" sz="2000" dirty="0" smtClean="0"/>
              <a:t>officially need </a:t>
            </a:r>
            <a:r>
              <a:rPr lang="en-NZ" sz="2000" dirty="0"/>
              <a:t>only to endorse the national </a:t>
            </a:r>
            <a:r>
              <a:rPr lang="en-NZ" sz="2000" dirty="0" smtClean="0"/>
              <a:t>creed to </a:t>
            </a:r>
            <a:r>
              <a:rPr lang="en-NZ" sz="2000" dirty="0"/>
              <a:t>become ‘American’ </a:t>
            </a:r>
            <a:r>
              <a:rPr lang="en-NZ" sz="2000" dirty="0" smtClean="0"/>
              <a:t> = ‘</a:t>
            </a:r>
            <a:r>
              <a:rPr lang="en-NZ" sz="2000" dirty="0"/>
              <a:t>civic nationalism</a:t>
            </a:r>
            <a:r>
              <a:rPr lang="en-NZ" sz="2000" dirty="0" smtClean="0"/>
              <a:t>’ = membership based </a:t>
            </a:r>
            <a:r>
              <a:rPr lang="en-NZ" sz="2000" dirty="0"/>
              <a:t>on shared rights/obligations, political institutions and values </a:t>
            </a:r>
            <a:endParaRPr lang="en-NZ" sz="2000" dirty="0" smtClean="0"/>
          </a:p>
          <a:p>
            <a:pPr lvl="1"/>
            <a:r>
              <a:rPr lang="en-NZ" sz="2000" dirty="0" smtClean="0"/>
              <a:t>But in practice these </a:t>
            </a:r>
            <a:r>
              <a:rPr lang="en-NZ" sz="2000" dirty="0"/>
              <a:t>civic ideals </a:t>
            </a:r>
            <a:r>
              <a:rPr lang="en-NZ" sz="2000" dirty="0" smtClean="0"/>
              <a:t>often accompanied </a:t>
            </a:r>
            <a:r>
              <a:rPr lang="en-NZ" sz="2000" dirty="0"/>
              <a:t>by </a:t>
            </a:r>
            <a:r>
              <a:rPr lang="en-NZ" sz="2000" dirty="0" smtClean="0"/>
              <a:t>strong public views about nationalism </a:t>
            </a:r>
            <a:r>
              <a:rPr lang="en-NZ" sz="2000" dirty="0"/>
              <a:t>based on descent and ethno-cultural </a:t>
            </a:r>
            <a:r>
              <a:rPr lang="en-NZ" sz="2000" dirty="0" smtClean="0"/>
              <a:t>traits … </a:t>
            </a:r>
          </a:p>
        </p:txBody>
      </p:sp>
      <p:pic>
        <p:nvPicPr>
          <p:cNvPr id="2050" name="Picture 2" descr="Image resu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8688" y="4941168"/>
            <a:ext cx="4248472" cy="186581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47160" y="6160651"/>
            <a:ext cx="2281436" cy="461665"/>
          </a:xfrm>
          <a:prstGeom prst="rect">
            <a:avLst/>
          </a:prstGeom>
          <a:noFill/>
        </p:spPr>
        <p:txBody>
          <a:bodyPr wrap="square" rtlCol="0">
            <a:spAutoFit/>
          </a:bodyPr>
          <a:lstStyle/>
          <a:p>
            <a:r>
              <a:rPr lang="en-NZ" sz="1200" dirty="0" smtClean="0"/>
              <a:t>Image sourced from http://www.flags.net/UNST.htm</a:t>
            </a:r>
            <a:endParaRPr lang="en-NZ" sz="1200" dirty="0"/>
          </a:p>
        </p:txBody>
      </p:sp>
    </p:spTree>
    <p:extLst>
      <p:ext uri="{BB962C8B-B14F-4D97-AF65-F5344CB8AC3E}">
        <p14:creationId xmlns:p14="http://schemas.microsoft.com/office/powerpoint/2010/main" val="4121561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 y="0"/>
            <a:ext cx="3347864" cy="14127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345036" y="155448"/>
            <a:ext cx="5341764" cy="1329336"/>
          </a:xfrm>
        </p:spPr>
        <p:txBody>
          <a:bodyPr>
            <a:normAutofit fontScale="90000"/>
          </a:bodyPr>
          <a:lstStyle/>
          <a:p>
            <a:pPr algn="ctr"/>
            <a:r>
              <a:rPr lang="en-NZ" dirty="0" smtClean="0"/>
              <a:t>American national identity</a:t>
            </a:r>
            <a:endParaRPr lang="en-NZ" dirty="0"/>
          </a:p>
        </p:txBody>
      </p:sp>
      <p:sp>
        <p:nvSpPr>
          <p:cNvPr id="3" name="Content Placeholder 2"/>
          <p:cNvSpPr>
            <a:spLocks noGrp="1"/>
          </p:cNvSpPr>
          <p:nvPr>
            <p:ph idx="1"/>
          </p:nvPr>
        </p:nvSpPr>
        <p:spPr>
          <a:xfrm>
            <a:off x="457200" y="1628801"/>
            <a:ext cx="8229600" cy="4464495"/>
          </a:xfrm>
        </p:spPr>
        <p:txBody>
          <a:bodyPr>
            <a:normAutofit fontScale="77500" lnSpcReduction="20000"/>
          </a:bodyPr>
          <a:lstStyle/>
          <a:p>
            <a:r>
              <a:rPr lang="en-NZ" sz="3100" dirty="0" smtClean="0"/>
              <a:t>Since 1990, American scholars have been studying what the public believes constitutes a ‘real’ American - this tells us about ‘</a:t>
            </a:r>
            <a:r>
              <a:rPr lang="en-NZ" sz="3100" dirty="0"/>
              <a:t>the boundaries </a:t>
            </a:r>
            <a:r>
              <a:rPr lang="en-NZ" sz="3100" dirty="0" smtClean="0"/>
              <a:t>[Americans] </a:t>
            </a:r>
            <a:r>
              <a:rPr lang="en-NZ" sz="3100" dirty="0"/>
              <a:t>set to determine who is fully in the group and who is </a:t>
            </a:r>
            <a:r>
              <a:rPr lang="en-NZ" sz="3100" dirty="0" smtClean="0"/>
              <a:t>not’  (</a:t>
            </a:r>
            <a:r>
              <a:rPr lang="en-NZ" sz="3100" dirty="0" err="1" smtClean="0"/>
              <a:t>Theiss</a:t>
            </a:r>
            <a:r>
              <a:rPr lang="en-NZ" sz="3100" dirty="0" smtClean="0"/>
              <a:t>-Morse 2012:4)</a:t>
            </a:r>
          </a:p>
          <a:p>
            <a:pPr marL="118872" indent="0">
              <a:buNone/>
            </a:pPr>
            <a:endParaRPr lang="en-NZ" sz="3100" dirty="0" smtClean="0"/>
          </a:p>
          <a:p>
            <a:r>
              <a:rPr lang="en-NZ" sz="3100" dirty="0" smtClean="0"/>
              <a:t>In surveys, they </a:t>
            </a:r>
            <a:r>
              <a:rPr lang="en-NZ" sz="3100" dirty="0"/>
              <a:t>distinguish </a:t>
            </a:r>
            <a:r>
              <a:rPr lang="en-NZ" sz="3100" dirty="0" smtClean="0"/>
              <a:t>between:</a:t>
            </a:r>
          </a:p>
          <a:p>
            <a:pPr lvl="2"/>
            <a:r>
              <a:rPr lang="en-NZ" sz="2600" b="1" dirty="0" err="1">
                <a:solidFill>
                  <a:schemeClr val="accent1"/>
                </a:solidFill>
              </a:rPr>
              <a:t>A</a:t>
            </a:r>
            <a:r>
              <a:rPr lang="en-NZ" sz="2600" b="1" dirty="0" err="1" smtClean="0">
                <a:solidFill>
                  <a:schemeClr val="accent1"/>
                </a:solidFill>
              </a:rPr>
              <a:t>scriptive</a:t>
            </a:r>
            <a:r>
              <a:rPr lang="en-NZ" sz="2600" dirty="0" smtClean="0">
                <a:solidFill>
                  <a:schemeClr val="accent1"/>
                </a:solidFill>
              </a:rPr>
              <a:t> </a:t>
            </a:r>
            <a:r>
              <a:rPr lang="en-NZ" sz="2600" dirty="0" smtClean="0"/>
              <a:t>items </a:t>
            </a:r>
            <a:r>
              <a:rPr lang="en-NZ" sz="2600" dirty="0"/>
              <a:t>that are difficult (e.g. English language, belief in God) or impossible (e.g. being born in </a:t>
            </a:r>
            <a:r>
              <a:rPr lang="en-NZ" sz="2600" dirty="0" smtClean="0"/>
              <a:t>US) </a:t>
            </a:r>
            <a:r>
              <a:rPr lang="en-NZ" sz="2600" dirty="0"/>
              <a:t>for immigrants to meet </a:t>
            </a:r>
            <a:endParaRPr lang="en-NZ" sz="2600" dirty="0" smtClean="0"/>
          </a:p>
          <a:p>
            <a:pPr marL="1033272" lvl="3" indent="0">
              <a:buNone/>
            </a:pPr>
            <a:endParaRPr lang="en-NZ" sz="2200" dirty="0" smtClean="0"/>
          </a:p>
          <a:p>
            <a:pPr marL="1033272" lvl="3" indent="0">
              <a:buNone/>
            </a:pPr>
            <a:endParaRPr lang="en-NZ" sz="2200" dirty="0" smtClean="0"/>
          </a:p>
          <a:p>
            <a:pPr lvl="2"/>
            <a:endParaRPr lang="en-NZ" sz="2600" b="1" dirty="0" smtClean="0">
              <a:solidFill>
                <a:schemeClr val="accent1"/>
              </a:solidFill>
            </a:endParaRPr>
          </a:p>
          <a:p>
            <a:pPr lvl="2"/>
            <a:endParaRPr lang="en-NZ" sz="2600" b="1" dirty="0">
              <a:solidFill>
                <a:schemeClr val="accent1"/>
              </a:solidFill>
            </a:endParaRPr>
          </a:p>
          <a:p>
            <a:pPr lvl="2"/>
            <a:r>
              <a:rPr lang="en-NZ" sz="2600" b="1" dirty="0" smtClean="0">
                <a:solidFill>
                  <a:schemeClr val="accent1"/>
                </a:solidFill>
              </a:rPr>
              <a:t>Civic</a:t>
            </a:r>
            <a:r>
              <a:rPr lang="en-NZ" sz="2600" dirty="0" smtClean="0">
                <a:solidFill>
                  <a:schemeClr val="accent1"/>
                </a:solidFill>
              </a:rPr>
              <a:t> </a:t>
            </a:r>
            <a:r>
              <a:rPr lang="en-NZ" sz="2600" dirty="0" smtClean="0"/>
              <a:t>items </a:t>
            </a:r>
            <a:r>
              <a:rPr lang="en-NZ" sz="2600" dirty="0"/>
              <a:t>that in theory all members in the political community can achieve (e.g. having US citizenship or respect for political </a:t>
            </a:r>
            <a:r>
              <a:rPr lang="en-NZ" sz="2600" dirty="0" smtClean="0"/>
              <a:t>institutions)</a:t>
            </a:r>
          </a:p>
          <a:p>
            <a:pPr marL="118872" indent="0">
              <a:buNone/>
            </a:pPr>
            <a:endParaRPr lang="en-NZ" dirty="0"/>
          </a:p>
          <a:p>
            <a:endParaRPr lang="en-NZ" dirty="0"/>
          </a:p>
        </p:txBody>
      </p:sp>
      <p:sp>
        <p:nvSpPr>
          <p:cNvPr id="5" name="TextBox 4"/>
          <p:cNvSpPr txBox="1"/>
          <p:nvPr/>
        </p:nvSpPr>
        <p:spPr>
          <a:xfrm>
            <a:off x="1475656" y="4157463"/>
            <a:ext cx="7523791" cy="646331"/>
          </a:xfrm>
          <a:prstGeom prst="rect">
            <a:avLst/>
          </a:prstGeom>
          <a:noFill/>
          <a:ln>
            <a:solidFill>
              <a:schemeClr val="accent1"/>
            </a:solidFill>
          </a:ln>
        </p:spPr>
        <p:txBody>
          <a:bodyPr wrap="none" rtlCol="0">
            <a:spAutoFit/>
          </a:bodyPr>
          <a:lstStyle/>
          <a:p>
            <a:r>
              <a:rPr lang="en-NZ" dirty="0"/>
              <a:t>exclusive,  </a:t>
            </a:r>
            <a:r>
              <a:rPr lang="en-NZ" dirty="0" err="1"/>
              <a:t>ethnocultural</a:t>
            </a:r>
            <a:r>
              <a:rPr lang="en-NZ" dirty="0"/>
              <a:t> view of national identity because citizens are </a:t>
            </a:r>
            <a:endParaRPr lang="en-NZ" dirty="0" smtClean="0"/>
          </a:p>
          <a:p>
            <a:r>
              <a:rPr lang="en-NZ" dirty="0" smtClean="0"/>
              <a:t>believed </a:t>
            </a:r>
            <a:r>
              <a:rPr lang="en-NZ" dirty="0"/>
              <a:t>to share certain characteristics, such as race, ethnicity, and </a:t>
            </a:r>
            <a:r>
              <a:rPr lang="en-NZ" dirty="0" smtClean="0"/>
              <a:t>language</a:t>
            </a:r>
            <a:endParaRPr lang="en-NZ" dirty="0"/>
          </a:p>
        </p:txBody>
      </p:sp>
      <p:sp>
        <p:nvSpPr>
          <p:cNvPr id="6" name="Right Arrow 5"/>
          <p:cNvSpPr/>
          <p:nvPr/>
        </p:nvSpPr>
        <p:spPr>
          <a:xfrm>
            <a:off x="307408" y="598615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TextBox 6"/>
          <p:cNvSpPr txBox="1"/>
          <p:nvPr/>
        </p:nvSpPr>
        <p:spPr>
          <a:xfrm>
            <a:off x="1475656" y="5986155"/>
            <a:ext cx="7360936" cy="646331"/>
          </a:xfrm>
          <a:prstGeom prst="rect">
            <a:avLst/>
          </a:prstGeom>
          <a:noFill/>
          <a:ln>
            <a:solidFill>
              <a:schemeClr val="accent1"/>
            </a:solidFill>
          </a:ln>
        </p:spPr>
        <p:txBody>
          <a:bodyPr wrap="square" rtlCol="0">
            <a:spAutoFit/>
          </a:bodyPr>
          <a:lstStyle/>
          <a:p>
            <a:r>
              <a:rPr lang="en-NZ" dirty="0" smtClean="0"/>
              <a:t>more </a:t>
            </a:r>
            <a:r>
              <a:rPr lang="en-NZ" dirty="0"/>
              <a:t>inclusive cultural pluralist or </a:t>
            </a:r>
            <a:r>
              <a:rPr lang="en-NZ" dirty="0" err="1"/>
              <a:t>incorporationist</a:t>
            </a:r>
            <a:r>
              <a:rPr lang="en-NZ" dirty="0"/>
              <a:t> model </a:t>
            </a:r>
            <a:r>
              <a:rPr lang="en-NZ" dirty="0" smtClean="0"/>
              <a:t>where </a:t>
            </a:r>
            <a:r>
              <a:rPr lang="en-NZ" dirty="0"/>
              <a:t>citizenship</a:t>
            </a:r>
            <a:endParaRPr lang="en-NZ" dirty="0" smtClean="0"/>
          </a:p>
          <a:p>
            <a:r>
              <a:rPr lang="en-NZ" dirty="0" smtClean="0"/>
              <a:t>rights </a:t>
            </a:r>
            <a:r>
              <a:rPr lang="en-NZ" dirty="0"/>
              <a:t>are separated from </a:t>
            </a:r>
            <a:r>
              <a:rPr lang="en-NZ" dirty="0" smtClean="0"/>
              <a:t>ethnicity/culture</a:t>
            </a:r>
            <a:endParaRPr lang="en-NZ" dirty="0"/>
          </a:p>
        </p:txBody>
      </p:sp>
      <p:sp>
        <p:nvSpPr>
          <p:cNvPr id="8" name="Right Arrow 7"/>
          <p:cNvSpPr/>
          <p:nvPr/>
        </p:nvSpPr>
        <p:spPr>
          <a:xfrm>
            <a:off x="307408" y="423831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1698003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556793"/>
            <a:ext cx="8712968" cy="5184576"/>
          </a:xfrm>
        </p:spPr>
        <p:txBody>
          <a:bodyPr>
            <a:normAutofit fontScale="32500" lnSpcReduction="20000"/>
          </a:bodyPr>
          <a:lstStyle/>
          <a:p>
            <a:r>
              <a:rPr lang="en-NZ" sz="7400" dirty="0" err="1"/>
              <a:t>Schildkraut</a:t>
            </a:r>
            <a:r>
              <a:rPr lang="en-NZ" sz="7400" dirty="0"/>
              <a:t> </a:t>
            </a:r>
            <a:r>
              <a:rPr lang="en-NZ" sz="7400" dirty="0" smtClean="0"/>
              <a:t>(2014) reports </a:t>
            </a:r>
            <a:r>
              <a:rPr lang="en-NZ" sz="7400" dirty="0"/>
              <a:t>that most US </a:t>
            </a:r>
            <a:r>
              <a:rPr lang="en-NZ" sz="7400" dirty="0" smtClean="0"/>
              <a:t>studies </a:t>
            </a:r>
            <a:r>
              <a:rPr lang="en-NZ" sz="7400" dirty="0"/>
              <a:t>find </a:t>
            </a:r>
            <a:r>
              <a:rPr lang="en-NZ" sz="7400" dirty="0" smtClean="0"/>
              <a:t>civic </a:t>
            </a:r>
            <a:r>
              <a:rPr lang="en-NZ" sz="7400" dirty="0"/>
              <a:t>notions of American identity </a:t>
            </a:r>
            <a:r>
              <a:rPr lang="en-NZ" sz="7400" dirty="0" smtClean="0"/>
              <a:t>more </a:t>
            </a:r>
            <a:r>
              <a:rPr lang="en-NZ" sz="7400" dirty="0"/>
              <a:t>widely endorsed than </a:t>
            </a:r>
            <a:r>
              <a:rPr lang="en-NZ" sz="7400" dirty="0" err="1"/>
              <a:t>ascriptive</a:t>
            </a:r>
            <a:r>
              <a:rPr lang="en-NZ" sz="7400" dirty="0"/>
              <a:t> </a:t>
            </a:r>
            <a:r>
              <a:rPr lang="en-NZ" sz="7400" dirty="0" smtClean="0"/>
              <a:t>ones. However:</a:t>
            </a:r>
          </a:p>
          <a:p>
            <a:pPr lvl="1"/>
            <a:r>
              <a:rPr lang="en-NZ" sz="5500" dirty="0"/>
              <a:t>S</a:t>
            </a:r>
            <a:r>
              <a:rPr lang="en-NZ" sz="5500" dirty="0" smtClean="0"/>
              <a:t>peaking </a:t>
            </a:r>
            <a:r>
              <a:rPr lang="en-NZ" sz="5500" dirty="0"/>
              <a:t>English is considered important by most Americans </a:t>
            </a:r>
            <a:endParaRPr lang="en-NZ" sz="5500" dirty="0" smtClean="0"/>
          </a:p>
          <a:p>
            <a:pPr lvl="1"/>
            <a:r>
              <a:rPr lang="en-NZ" sz="5500" dirty="0" err="1"/>
              <a:t>A</a:t>
            </a:r>
            <a:r>
              <a:rPr lang="en-NZ" sz="5500" dirty="0" err="1" smtClean="0"/>
              <a:t>scriptive</a:t>
            </a:r>
            <a:r>
              <a:rPr lang="en-NZ" sz="5500" dirty="0" smtClean="0"/>
              <a:t> </a:t>
            </a:r>
            <a:r>
              <a:rPr lang="en-NZ" sz="5500" dirty="0"/>
              <a:t>ideas strengthened after the terrorist attacks on 11 September </a:t>
            </a:r>
            <a:r>
              <a:rPr lang="en-NZ" sz="5500" dirty="0" smtClean="0"/>
              <a:t>2011</a:t>
            </a:r>
          </a:p>
          <a:p>
            <a:pPr lvl="1"/>
            <a:r>
              <a:rPr lang="en-NZ" sz="5500" dirty="0" smtClean="0"/>
              <a:t>Citron </a:t>
            </a:r>
            <a:r>
              <a:rPr lang="en-NZ" sz="5500" dirty="0"/>
              <a:t>et al </a:t>
            </a:r>
            <a:r>
              <a:rPr lang="en-NZ" sz="5500" dirty="0" smtClean="0"/>
              <a:t>(1990) predicted </a:t>
            </a:r>
            <a:r>
              <a:rPr lang="en-NZ" sz="5500" dirty="0"/>
              <a:t>a backlash if strong emphasis was placed on preserving group differences because many white Americans </a:t>
            </a:r>
            <a:r>
              <a:rPr lang="en-NZ" sz="5500" dirty="0" smtClean="0"/>
              <a:t>associate </a:t>
            </a:r>
            <a:r>
              <a:rPr lang="en-NZ" sz="5500" dirty="0"/>
              <a:t>multiculturalism with special and unjustly favourable treatment for other ethnic </a:t>
            </a:r>
            <a:r>
              <a:rPr lang="en-NZ" sz="5500" dirty="0" smtClean="0"/>
              <a:t>groups</a:t>
            </a:r>
          </a:p>
          <a:p>
            <a:pPr lvl="1"/>
            <a:endParaRPr lang="en-NZ" dirty="0"/>
          </a:p>
          <a:p>
            <a:r>
              <a:rPr lang="en-NZ" sz="7400" dirty="0"/>
              <a:t>A</a:t>
            </a:r>
            <a:r>
              <a:rPr lang="en-NZ" sz="7400" dirty="0" smtClean="0"/>
              <a:t>ge, education and political orientation are most important in explaining </a:t>
            </a:r>
            <a:r>
              <a:rPr lang="en-NZ" sz="7400" dirty="0" err="1" smtClean="0"/>
              <a:t>ethnonationalist</a:t>
            </a:r>
            <a:r>
              <a:rPr lang="en-NZ" sz="7400" dirty="0" smtClean="0"/>
              <a:t> views, challenging perceptions that ‘increasing racial or ethnic diversity is eroding consensus on what being American means’ (</a:t>
            </a:r>
            <a:r>
              <a:rPr lang="en-NZ" sz="7400" dirty="0" err="1" smtClean="0"/>
              <a:t>Schildkraut</a:t>
            </a:r>
            <a:r>
              <a:rPr lang="en-NZ" sz="7400" dirty="0" smtClean="0"/>
              <a:t> 2014: 448) </a:t>
            </a:r>
          </a:p>
          <a:p>
            <a:pPr lvl="1"/>
            <a:r>
              <a:rPr lang="en-NZ" sz="5500" dirty="0" smtClean="0"/>
              <a:t>Racial minorities were more likely than white Americans to view </a:t>
            </a:r>
            <a:r>
              <a:rPr lang="en-NZ" sz="5500" dirty="0" err="1" smtClean="0"/>
              <a:t>ethnocultural</a:t>
            </a:r>
            <a:r>
              <a:rPr lang="en-NZ" sz="5500" dirty="0" smtClean="0"/>
              <a:t> items as important to making someone a true American (high degree of religiosity amongst black and Latino Americans? </a:t>
            </a:r>
            <a:r>
              <a:rPr lang="en-NZ" sz="5500" dirty="0"/>
              <a:t>G</a:t>
            </a:r>
            <a:r>
              <a:rPr lang="en-NZ" sz="5500" dirty="0" smtClean="0"/>
              <a:t>reater need amongst minority group members to assert their belonging through rigid rules for membership than majority group members whose belonging is never questioned?)</a:t>
            </a:r>
          </a:p>
          <a:p>
            <a:endParaRPr lang="en-NZ" dirty="0"/>
          </a:p>
          <a:p>
            <a:endParaRPr lang="en-NZ" dirty="0"/>
          </a:p>
        </p:txBody>
      </p:sp>
      <p:pic>
        <p:nvPicPr>
          <p:cNvPr id="5" name="Picture 2" descr="Image resul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 y="0"/>
            <a:ext cx="3347864" cy="141277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3345036" y="155448"/>
            <a:ext cx="5341764" cy="1329336"/>
          </a:xfrm>
        </p:spPr>
        <p:txBody>
          <a:bodyPr>
            <a:normAutofit fontScale="90000"/>
          </a:bodyPr>
          <a:lstStyle/>
          <a:p>
            <a:pPr algn="ctr"/>
            <a:r>
              <a:rPr lang="en-NZ" dirty="0" smtClean="0"/>
              <a:t>American national identity</a:t>
            </a:r>
            <a:endParaRPr lang="en-NZ" dirty="0"/>
          </a:p>
        </p:txBody>
      </p:sp>
    </p:spTree>
    <p:extLst>
      <p:ext uri="{BB962C8B-B14F-4D97-AF65-F5344CB8AC3E}">
        <p14:creationId xmlns:p14="http://schemas.microsoft.com/office/powerpoint/2010/main" val="3722226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NZ" dirty="0" smtClean="0"/>
              <a:t>The rapidly changing </a:t>
            </a:r>
            <a:br>
              <a:rPr lang="en-NZ" dirty="0" smtClean="0"/>
            </a:br>
            <a:r>
              <a:rPr lang="en-NZ" dirty="0" smtClean="0"/>
              <a:t>demographic context</a:t>
            </a:r>
            <a:endParaRPr lang="en-NZ" dirty="0"/>
          </a:p>
        </p:txBody>
      </p:sp>
      <p:sp>
        <p:nvSpPr>
          <p:cNvPr id="3" name="Content Placeholder 2"/>
          <p:cNvSpPr>
            <a:spLocks noGrp="1"/>
          </p:cNvSpPr>
          <p:nvPr>
            <p:ph idx="1"/>
          </p:nvPr>
        </p:nvSpPr>
        <p:spPr>
          <a:xfrm>
            <a:off x="226509" y="1496819"/>
            <a:ext cx="4036093" cy="5244549"/>
          </a:xfrm>
        </p:spPr>
        <p:txBody>
          <a:bodyPr>
            <a:noAutofit/>
          </a:bodyPr>
          <a:lstStyle/>
          <a:p>
            <a:pPr marL="768096" lvl="2" indent="0">
              <a:buNone/>
            </a:pPr>
            <a:r>
              <a:rPr lang="en-NZ" sz="1800" b="1" dirty="0" smtClean="0"/>
              <a:t>United States</a:t>
            </a:r>
            <a:endParaRPr lang="en-NZ" sz="1800" b="1" dirty="0"/>
          </a:p>
          <a:p>
            <a:pPr marL="118872" indent="0">
              <a:buNone/>
            </a:pPr>
            <a:r>
              <a:rPr lang="en-NZ" sz="1800" dirty="0" smtClean="0"/>
              <a:t>In </a:t>
            </a:r>
            <a:r>
              <a:rPr lang="en-NZ" sz="1800" dirty="0"/>
              <a:t>2014, ‘ethnic minorities’ represented 38% of the entire US population, up from 33% in 2004 </a:t>
            </a:r>
            <a:r>
              <a:rPr lang="en-NZ" sz="1800" dirty="0" smtClean="0"/>
              <a:t>(already the </a:t>
            </a:r>
            <a:r>
              <a:rPr lang="en-NZ" sz="1800" dirty="0"/>
              <a:t>majority in four states and Washington DC). </a:t>
            </a:r>
            <a:endParaRPr lang="en-NZ" sz="1800" dirty="0" smtClean="0"/>
          </a:p>
          <a:p>
            <a:pPr marL="118872" indent="0">
              <a:buNone/>
            </a:pPr>
            <a:endParaRPr lang="en-NZ" sz="1800" dirty="0" smtClean="0"/>
          </a:p>
          <a:p>
            <a:pPr marL="118872" indent="0">
              <a:buNone/>
            </a:pPr>
            <a:r>
              <a:rPr lang="en-NZ" sz="1800" dirty="0"/>
              <a:t>O</a:t>
            </a:r>
            <a:r>
              <a:rPr lang="en-NZ" sz="1800" dirty="0" smtClean="0"/>
              <a:t>verseas-born </a:t>
            </a:r>
            <a:r>
              <a:rPr lang="en-NZ" sz="1800" dirty="0"/>
              <a:t>proportion of </a:t>
            </a:r>
            <a:r>
              <a:rPr lang="en-NZ" sz="1800" dirty="0" smtClean="0"/>
              <a:t>population </a:t>
            </a:r>
            <a:r>
              <a:rPr lang="en-NZ" sz="1800" dirty="0"/>
              <a:t>almost trebled to 14% between 1965 and 2015, with fundamental changes in the </a:t>
            </a:r>
            <a:r>
              <a:rPr lang="en-NZ" sz="1800" i="1" dirty="0"/>
              <a:t>source </a:t>
            </a:r>
            <a:r>
              <a:rPr lang="en-NZ" sz="1800" dirty="0"/>
              <a:t>regions of immigrants over the same period from Europe to South/Central America, Asia, and </a:t>
            </a:r>
            <a:r>
              <a:rPr lang="en-NZ" sz="1800" dirty="0" smtClean="0"/>
              <a:t>Africa.</a:t>
            </a:r>
          </a:p>
          <a:p>
            <a:pPr marL="118872" indent="0">
              <a:buNone/>
            </a:pPr>
            <a:endParaRPr lang="en-NZ" sz="1800" dirty="0" smtClean="0"/>
          </a:p>
          <a:p>
            <a:pPr marL="118872" indent="0">
              <a:buNone/>
            </a:pPr>
            <a:r>
              <a:rPr lang="en-NZ" sz="1800" dirty="0" smtClean="0"/>
              <a:t>The </a:t>
            </a:r>
            <a:r>
              <a:rPr lang="en-NZ" sz="1800" dirty="0"/>
              <a:t>US remains home to more Christians than any other country and only 0.9% of the US population identifies as Muslim but the Christian proportion declined from 78% in 2007 to 71% in 2014. </a:t>
            </a:r>
          </a:p>
          <a:p>
            <a:pPr lvl="2"/>
            <a:endParaRPr lang="en-NZ" sz="1800" dirty="0"/>
          </a:p>
          <a:p>
            <a:endParaRPr lang="en-NZ" sz="1800" dirty="0"/>
          </a:p>
        </p:txBody>
      </p:sp>
      <p:sp>
        <p:nvSpPr>
          <p:cNvPr id="4" name="Content Placeholder 2"/>
          <p:cNvSpPr txBox="1">
            <a:spLocks/>
          </p:cNvSpPr>
          <p:nvPr/>
        </p:nvSpPr>
        <p:spPr>
          <a:xfrm>
            <a:off x="5292080" y="1912082"/>
            <a:ext cx="3394720" cy="4625609"/>
          </a:xfrm>
          <a:prstGeom prst="rect">
            <a:avLst/>
          </a:prstGeom>
        </p:spPr>
        <p:txBody>
          <a:bodyPr vert="horz" lIns="54864" tIns="91440" rtlCol="0">
            <a:normAutofit/>
          </a:bodyPr>
          <a:lst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lvl="2"/>
            <a:endParaRPr lang="en-NZ" dirty="0" smtClean="0"/>
          </a:p>
          <a:p>
            <a:endParaRPr lang="en-NZ" dirty="0"/>
          </a:p>
        </p:txBody>
      </p:sp>
      <p:sp>
        <p:nvSpPr>
          <p:cNvPr id="5" name="Rectangle 4"/>
          <p:cNvSpPr/>
          <p:nvPr/>
        </p:nvSpPr>
        <p:spPr>
          <a:xfrm>
            <a:off x="4571999" y="1484784"/>
            <a:ext cx="4316835" cy="4247317"/>
          </a:xfrm>
          <a:prstGeom prst="rect">
            <a:avLst/>
          </a:prstGeom>
        </p:spPr>
        <p:txBody>
          <a:bodyPr wrap="square">
            <a:spAutoFit/>
          </a:bodyPr>
          <a:lstStyle/>
          <a:p>
            <a:pPr lvl="1" algn="ctr"/>
            <a:r>
              <a:rPr lang="en-NZ" b="1" dirty="0" smtClean="0"/>
              <a:t>New Zealand</a:t>
            </a:r>
          </a:p>
          <a:p>
            <a:pPr lvl="1"/>
            <a:r>
              <a:rPr lang="en-NZ" dirty="0" smtClean="0"/>
              <a:t>By 2013, 25 per cent of the NZ population was born overseas. </a:t>
            </a:r>
          </a:p>
          <a:p>
            <a:pPr lvl="1"/>
            <a:endParaRPr lang="en-NZ" dirty="0" smtClean="0"/>
          </a:p>
          <a:p>
            <a:pPr lvl="1"/>
            <a:r>
              <a:rPr lang="en-NZ" dirty="0"/>
              <a:t>T</a:t>
            </a:r>
            <a:r>
              <a:rPr lang="en-NZ" dirty="0" smtClean="0"/>
              <a:t>he ‘Asian’ population rapidly increased by 33 percentage points to 12% of the population over the same period. </a:t>
            </a:r>
          </a:p>
          <a:p>
            <a:pPr lvl="1"/>
            <a:endParaRPr lang="en-NZ" dirty="0"/>
          </a:p>
          <a:p>
            <a:pPr lvl="1"/>
            <a:r>
              <a:rPr lang="en-NZ" dirty="0"/>
              <a:t>The Muslim population </a:t>
            </a:r>
            <a:r>
              <a:rPr lang="en-NZ" dirty="0" smtClean="0"/>
              <a:t>increased </a:t>
            </a:r>
            <a:r>
              <a:rPr lang="en-NZ" dirty="0"/>
              <a:t>by 28 percentage points from 2006, but still represents only 1.2% of the NZ population. </a:t>
            </a:r>
          </a:p>
          <a:p>
            <a:pPr lvl="1"/>
            <a:endParaRPr lang="en-NZ" dirty="0" smtClean="0"/>
          </a:p>
          <a:p>
            <a:endParaRPr lang="en-NZ" dirty="0"/>
          </a:p>
        </p:txBody>
      </p:sp>
    </p:spTree>
    <p:extLst>
      <p:ext uri="{BB962C8B-B14F-4D97-AF65-F5344CB8AC3E}">
        <p14:creationId xmlns:p14="http://schemas.microsoft.com/office/powerpoint/2010/main" val="7770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36" y="116632"/>
            <a:ext cx="6150322" cy="1252728"/>
          </a:xfrm>
        </p:spPr>
        <p:txBody>
          <a:bodyPr>
            <a:normAutofit fontScale="90000"/>
          </a:bodyPr>
          <a:lstStyle/>
          <a:p>
            <a:pPr algn="ctr"/>
            <a:r>
              <a:rPr lang="en-NZ" dirty="0" smtClean="0"/>
              <a:t>Peters’ </a:t>
            </a:r>
            <a:r>
              <a:rPr lang="en-NZ" dirty="0" err="1" smtClean="0"/>
              <a:t>ethnonationalist</a:t>
            </a:r>
            <a:r>
              <a:rPr lang="en-NZ" dirty="0" smtClean="0"/>
              <a:t> views on national identity</a:t>
            </a:r>
            <a:endParaRPr lang="en-NZ" dirty="0"/>
          </a:p>
        </p:txBody>
      </p:sp>
      <p:sp>
        <p:nvSpPr>
          <p:cNvPr id="3" name="Content Placeholder 2"/>
          <p:cNvSpPr>
            <a:spLocks noGrp="1"/>
          </p:cNvSpPr>
          <p:nvPr>
            <p:ph idx="1"/>
          </p:nvPr>
        </p:nvSpPr>
        <p:spPr>
          <a:xfrm>
            <a:off x="317561" y="1772816"/>
            <a:ext cx="8229600" cy="4822161"/>
          </a:xfrm>
        </p:spPr>
        <p:txBody>
          <a:bodyPr>
            <a:normAutofit/>
          </a:bodyPr>
          <a:lstStyle/>
          <a:p>
            <a:r>
              <a:rPr lang="en-NZ" sz="2400" dirty="0" smtClean="0"/>
              <a:t>NZ First Party leader, Winston </a:t>
            </a:r>
            <a:r>
              <a:rPr lang="en-NZ" sz="2400" dirty="0"/>
              <a:t>Peters, </a:t>
            </a:r>
            <a:r>
              <a:rPr lang="en-NZ" sz="2400" dirty="0" smtClean="0"/>
              <a:t>has </a:t>
            </a:r>
            <a:r>
              <a:rPr lang="en-NZ" sz="2400" dirty="0"/>
              <a:t>articulated </a:t>
            </a:r>
            <a:r>
              <a:rPr lang="en-NZ" sz="2400" dirty="0" err="1" smtClean="0"/>
              <a:t>ethnonationlist</a:t>
            </a:r>
            <a:r>
              <a:rPr lang="en-NZ" sz="2400" dirty="0" smtClean="0"/>
              <a:t> concerns </a:t>
            </a:r>
            <a:r>
              <a:rPr lang="en-NZ" sz="2400" dirty="0"/>
              <a:t>about </a:t>
            </a:r>
            <a:r>
              <a:rPr lang="en-NZ" sz="2400" dirty="0" smtClean="0"/>
              <a:t>(Asian) immigration since 1996:</a:t>
            </a:r>
          </a:p>
        </p:txBody>
      </p:sp>
      <p:pic>
        <p:nvPicPr>
          <p:cNvPr id="1026" name="Picture 2" descr="Image result for images winston pe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0658" y="-1"/>
            <a:ext cx="2952750" cy="141277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336" y="-68034"/>
            <a:ext cx="5771132" cy="261610"/>
          </a:xfrm>
          <a:prstGeom prst="rect">
            <a:avLst/>
          </a:prstGeom>
          <a:noFill/>
        </p:spPr>
        <p:txBody>
          <a:bodyPr wrap="none" rtlCol="0">
            <a:spAutoFit/>
          </a:bodyPr>
          <a:lstStyle/>
          <a:p>
            <a:r>
              <a:rPr lang="en-NZ" sz="1100" dirty="0" smtClean="0">
                <a:solidFill>
                  <a:schemeClr val="bg1"/>
                </a:solidFill>
              </a:rPr>
              <a:t>Image sourced from https</a:t>
            </a:r>
            <a:r>
              <a:rPr lang="en-NZ" sz="1100" dirty="0">
                <a:solidFill>
                  <a:schemeClr val="bg1"/>
                </a:solidFill>
              </a:rPr>
              <a:t>://www.whaleoil.co.nz/2014/05/winston-peters-deals-media-enquiries/</a:t>
            </a:r>
          </a:p>
        </p:txBody>
      </p:sp>
      <p:sp>
        <p:nvSpPr>
          <p:cNvPr id="5" name="TextBox 4"/>
          <p:cNvSpPr txBox="1"/>
          <p:nvPr/>
        </p:nvSpPr>
        <p:spPr>
          <a:xfrm>
            <a:off x="3811707" y="2777704"/>
            <a:ext cx="5184576" cy="923330"/>
          </a:xfrm>
          <a:prstGeom prst="rect">
            <a:avLst/>
          </a:prstGeom>
          <a:noFill/>
          <a:ln>
            <a:solidFill>
              <a:schemeClr val="accent1"/>
            </a:solidFill>
          </a:ln>
        </p:spPr>
        <p:txBody>
          <a:bodyPr wrap="square" rtlCol="0">
            <a:spAutoFit/>
          </a:bodyPr>
          <a:lstStyle/>
          <a:p>
            <a:r>
              <a:rPr lang="en-NZ" dirty="0"/>
              <a:t>We ‘need to keep a tight lid on immigration if we are to avoid NZ’s identity, values and heritage being swamped’ (2002, cited in Skilling 2012: 370</a:t>
            </a:r>
            <a:r>
              <a:rPr lang="en-NZ" dirty="0" smtClean="0"/>
              <a:t>)</a:t>
            </a:r>
            <a:endParaRPr lang="en-NZ" dirty="0"/>
          </a:p>
        </p:txBody>
      </p:sp>
      <p:sp>
        <p:nvSpPr>
          <p:cNvPr id="6" name="TextBox 5"/>
          <p:cNvSpPr txBox="1"/>
          <p:nvPr/>
        </p:nvSpPr>
        <p:spPr>
          <a:xfrm>
            <a:off x="4225255" y="4188799"/>
            <a:ext cx="3910806" cy="1754326"/>
          </a:xfrm>
          <a:prstGeom prst="rect">
            <a:avLst/>
          </a:prstGeom>
          <a:noFill/>
          <a:ln>
            <a:solidFill>
              <a:schemeClr val="accent1"/>
            </a:solidFill>
          </a:ln>
        </p:spPr>
        <p:txBody>
          <a:bodyPr wrap="square" rtlCol="0">
            <a:spAutoFit/>
          </a:bodyPr>
          <a:lstStyle/>
          <a:p>
            <a:r>
              <a:rPr lang="en-NZ" dirty="0"/>
              <a:t>We need to ‘put a wall around this country to ensure that we do not have a flood of immigrants competing with us with respect to social services, education and health’ (2002, cited in Skilling 2012: 370</a:t>
            </a:r>
            <a:r>
              <a:rPr lang="en-NZ" dirty="0" smtClean="0"/>
              <a:t>)</a:t>
            </a:r>
            <a:endParaRPr lang="en-NZ" dirty="0"/>
          </a:p>
        </p:txBody>
      </p:sp>
      <p:sp>
        <p:nvSpPr>
          <p:cNvPr id="7" name="TextBox 6"/>
          <p:cNvSpPr txBox="1"/>
          <p:nvPr/>
        </p:nvSpPr>
        <p:spPr>
          <a:xfrm>
            <a:off x="288642" y="3047472"/>
            <a:ext cx="3201604" cy="3416320"/>
          </a:xfrm>
          <a:prstGeom prst="rect">
            <a:avLst/>
          </a:prstGeom>
          <a:noFill/>
          <a:ln>
            <a:solidFill>
              <a:schemeClr val="accent1"/>
            </a:solidFill>
          </a:ln>
        </p:spPr>
        <p:txBody>
          <a:bodyPr wrap="square" rtlCol="0">
            <a:spAutoFit/>
          </a:bodyPr>
          <a:lstStyle/>
          <a:p>
            <a:r>
              <a:rPr lang="en-NZ" dirty="0" smtClean="0"/>
              <a:t>Proposes </a:t>
            </a:r>
            <a:r>
              <a:rPr lang="en-NZ" dirty="0"/>
              <a:t>that all applicants be interviewed to ensure they embody ‘New Zealand’ </a:t>
            </a:r>
            <a:r>
              <a:rPr lang="en-NZ" dirty="0" smtClean="0"/>
              <a:t>attitudes because: </a:t>
            </a:r>
            <a:r>
              <a:rPr lang="en-NZ" dirty="0"/>
              <a:t>‘We want them to salute our flag, respect our laws, honour our institutions and, above all, don’t bring absolutely anti-women attitudes with them, treating women like cattle, like fourth-class citizens’ (2016, cited Kirk 2016</a:t>
            </a:r>
            <a:r>
              <a:rPr lang="en-NZ" dirty="0" smtClean="0"/>
              <a:t>)</a:t>
            </a:r>
            <a:endParaRPr lang="en-NZ" dirty="0"/>
          </a:p>
        </p:txBody>
      </p:sp>
    </p:spTree>
    <p:extLst>
      <p:ext uri="{BB962C8B-B14F-4D97-AF65-F5344CB8AC3E}">
        <p14:creationId xmlns:p14="http://schemas.microsoft.com/office/powerpoint/2010/main" val="4242522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950</TotalTime>
  <Words>4363</Words>
  <Application>Microsoft Office PowerPoint</Application>
  <PresentationFormat>On-screen Show (4:3)</PresentationFormat>
  <Paragraphs>245</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Corbel</vt:lpstr>
      <vt:lpstr>Wingdings</vt:lpstr>
      <vt:lpstr>Wingdings 2</vt:lpstr>
      <vt:lpstr>Wingdings 3</vt:lpstr>
      <vt:lpstr>Module</vt:lpstr>
      <vt:lpstr>Trump’s ethnonationalism:  America’s problem or a real possibility for New Zealand?</vt:lpstr>
      <vt:lpstr>Thanks</vt:lpstr>
      <vt:lpstr>Trump’s ethnonationalist views on national identity</vt:lpstr>
      <vt:lpstr>Trump’s ethnonationalist views on national identity</vt:lpstr>
      <vt:lpstr>American national identity</vt:lpstr>
      <vt:lpstr>American national identity</vt:lpstr>
      <vt:lpstr>American national identity</vt:lpstr>
      <vt:lpstr>The rapidly changing  demographic context</vt:lpstr>
      <vt:lpstr>Peters’ ethnonationalist views on national identity</vt:lpstr>
      <vt:lpstr>NZ views on immigration</vt:lpstr>
      <vt:lpstr>NZ views on immigration</vt:lpstr>
      <vt:lpstr>NZ national identity</vt:lpstr>
      <vt:lpstr>Methods</vt:lpstr>
      <vt:lpstr>Methods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vt:lpstr>
      <vt:lpstr>Conclusions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Trump’s nativist nationalism:  America’s problem or a real possibility in New Zealand?</dc:title>
  <dc:creator>Louise</dc:creator>
  <cp:lastModifiedBy>Martin von Randow</cp:lastModifiedBy>
  <cp:revision>72</cp:revision>
  <cp:lastPrinted>2017-05-02T20:23:40Z</cp:lastPrinted>
  <dcterms:created xsi:type="dcterms:W3CDTF">2017-04-23T21:20:23Z</dcterms:created>
  <dcterms:modified xsi:type="dcterms:W3CDTF">2017-05-15T02:40:33Z</dcterms:modified>
</cp:coreProperties>
</file>