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529" r:id="rId3"/>
    <p:sldId id="261" r:id="rId4"/>
    <p:sldId id="501" r:id="rId5"/>
    <p:sldId id="504" r:id="rId6"/>
    <p:sldId id="500" r:id="rId7"/>
    <p:sldId id="502" r:id="rId8"/>
    <p:sldId id="511" r:id="rId9"/>
    <p:sldId id="512" r:id="rId10"/>
    <p:sldId id="444" r:id="rId11"/>
    <p:sldId id="516" r:id="rId12"/>
    <p:sldId id="575" r:id="rId13"/>
    <p:sldId id="299" r:id="rId14"/>
    <p:sldId id="576" r:id="rId15"/>
    <p:sldId id="568" r:id="rId16"/>
    <p:sldId id="569" r:id="rId17"/>
    <p:sldId id="572" r:id="rId18"/>
    <p:sldId id="574" r:id="rId19"/>
    <p:sldId id="577" r:id="rId20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orient="horz" pos="240" userDrawn="1">
          <p15:clr>
            <a:srgbClr val="A4A3A4"/>
          </p15:clr>
        </p15:guide>
        <p15:guide id="3" pos="7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il Sharp" initials="BS" lastIdx="1" clrIdx="0">
    <p:extLst>
      <p:ext uri="{19B8F6BF-5375-455C-9EA6-DF929625EA0E}">
        <p15:presenceInfo xmlns:p15="http://schemas.microsoft.com/office/powerpoint/2012/main" userId="b9db6aa06403c2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F0F"/>
    <a:srgbClr val="DA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4" autoAdjust="0"/>
    <p:restoredTop sz="95216" autoAdjust="0"/>
  </p:normalViewPr>
  <p:slideViewPr>
    <p:cSldViewPr>
      <p:cViewPr varScale="1">
        <p:scale>
          <a:sx n="92" d="100"/>
          <a:sy n="92" d="100"/>
        </p:scale>
        <p:origin x="570" y="66"/>
      </p:cViewPr>
      <p:guideLst>
        <p:guide orient="horz" pos="768"/>
        <p:guide orient="horz" pos="240"/>
        <p:guide pos="73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fld id="{5755037A-C5B8-419B-A57C-DBAA13764910}" type="datetimeFigureOut">
              <a:rPr lang="en-NZ"/>
              <a:pPr>
                <a:defRPr/>
              </a:pPr>
              <a:t>25/11/2022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D5CAFD-C33B-40C4-A3A7-D0B84A210F54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4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EBDEF6-02B0-437E-8B28-DF8A66FF8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18" y="5319714"/>
            <a:ext cx="4861983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62651"/>
            <a:ext cx="2336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103632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10363200" cy="53340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40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862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219200"/>
            <a:ext cx="25908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19200"/>
            <a:ext cx="75692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273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103632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50800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12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62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70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164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30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417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81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648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sky_TopSectio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39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1" descr="6835_powerpoint_v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1"/>
            <a:ext cx="1220681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381001"/>
            <a:ext cx="26416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trr.springeropen.com/articles/10.1186/s12544-020-00454-2#auth-Vegard-_stli" TargetMode="External"/><Relationship Id="rId2" Type="http://schemas.openxmlformats.org/officeDocument/2006/relationships/hyperlink" Target="https://etrr.springeropen.com/articles/10.1186/s12544-020-00454-2#auth-Lasse-Fridstr_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trr.springeropen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rff.org/documents/VehicleDemandWorkingPaper.pdf" TargetMode="External"/><Relationship Id="rId2" Type="http://schemas.openxmlformats.org/officeDocument/2006/relationships/hyperlink" Target="https://www.lse.ac.uk/granthaminstitute/wp-content/uploads/2014/06/DemTranspEnPol201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451B-757B-4280-95C2-4A7185930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4867"/>
            <a:ext cx="9144000" cy="1980601"/>
          </a:xfrm>
        </p:spPr>
        <p:txBody>
          <a:bodyPr>
            <a:normAutofit/>
          </a:bodyPr>
          <a:lstStyle/>
          <a:p>
            <a:r>
              <a:rPr lang="en-GB" dirty="0"/>
              <a:t>Energy Transitions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703A4-E58C-4F90-A194-BABB01412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Basil Sharp</a:t>
            </a:r>
          </a:p>
          <a:p>
            <a:r>
              <a:rPr lang="en-GB" dirty="0"/>
              <a:t>Energy Centre &amp; Department of Economics</a:t>
            </a:r>
          </a:p>
          <a:p>
            <a:r>
              <a:rPr lang="en-GB" dirty="0"/>
              <a:t>University of Auckland, New Zealand</a:t>
            </a:r>
          </a:p>
          <a:p>
            <a:r>
              <a:rPr lang="en-GB" dirty="0"/>
              <a:t>November 24</a:t>
            </a:r>
            <a:r>
              <a:rPr lang="en-GB" baseline="30000" dirty="0"/>
              <a:t>th</a:t>
            </a:r>
            <a:r>
              <a:rPr lang="en-GB" dirty="0"/>
              <a:t>, 2022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B629941-AB54-4825-B272-50E765708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453188"/>
            <a:ext cx="4284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1800" dirty="0">
                <a:latin typeface="Times" panose="02020603050405020304" pitchFamily="18" charset="0"/>
              </a:rPr>
              <a:t>Supported by Energy Education Trust of NZ</a:t>
            </a:r>
          </a:p>
        </p:txBody>
      </p:sp>
    </p:spTree>
    <p:extLst>
      <p:ext uri="{BB962C8B-B14F-4D97-AF65-F5344CB8AC3E}">
        <p14:creationId xmlns:p14="http://schemas.microsoft.com/office/powerpoint/2010/main" val="228109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A989653-A9B9-4A01-A65F-CC4B288D8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856859"/>
            <a:ext cx="10081120" cy="1008063"/>
          </a:xfrm>
        </p:spPr>
        <p:txBody>
          <a:bodyPr>
            <a:normAutofit/>
          </a:bodyPr>
          <a:lstStyle/>
          <a:p>
            <a:r>
              <a:rPr lang="en-NZ" altLang="en-US" dirty="0">
                <a:cs typeface="Times New Roman" panose="02020603050405020304" pitchFamily="18" charset="0"/>
              </a:rPr>
              <a:t>Drake’s well 1859 &amp; ICE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ED0AB22B-FC8D-409A-88AB-0082A444F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916113"/>
            <a:ext cx="3687762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5F9A88-D3C0-3C05-8785-4C5FE042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204864"/>
            <a:ext cx="4427239" cy="39897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A67C-0775-40B6-9B67-2869B9E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Cheap oil, technology, affordable transport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4AB02-F7D6-4039-8CC0-5126F44E99D4}"/>
              </a:ext>
            </a:extLst>
          </p:cNvPr>
          <p:cNvSpPr txBox="1"/>
          <p:nvPr/>
        </p:nvSpPr>
        <p:spPr>
          <a:xfrm>
            <a:off x="407368" y="2577816"/>
            <a:ext cx="60969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0" dirty="0">
                <a:effectLst/>
                <a:latin typeface="+mn-lt"/>
                <a:cs typeface="Times New Roman" panose="02020603050405020304" pitchFamily="18" charset="0"/>
              </a:rPr>
              <a:t>1908-12, model T dealt a blow to electric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v</a:t>
            </a:r>
            <a:r>
              <a:rPr lang="en-GB" i="0" dirty="0">
                <a:effectLst/>
                <a:latin typeface="+mn-lt"/>
                <a:cs typeface="Times New Roman" panose="02020603050405020304" pitchFamily="18" charset="0"/>
              </a:rPr>
              <a:t>ehicles, ICE cars affordable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0" dirty="0">
                <a:effectLst/>
                <a:latin typeface="+mn-lt"/>
                <a:cs typeface="Times New Roman" panose="02020603050405020304" pitchFamily="18" charset="0"/>
              </a:rPr>
              <a:t>1912, electric starter!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Better roads , distribution network &amp; cheap crude oil contributed to the decline in electric vehicles. By 1935, they had all but disappeared.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6BC2D-055E-4680-851F-376B6CE9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399" y="2348880"/>
            <a:ext cx="4248150" cy="317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B8795-6657-4185-962E-CCD757D6F7BA}"/>
              </a:ext>
            </a:extLst>
          </p:cNvPr>
          <p:cNvSpPr txBox="1"/>
          <p:nvPr/>
        </p:nvSpPr>
        <p:spPr>
          <a:xfrm>
            <a:off x="6954743" y="5733256"/>
            <a:ext cx="4381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dirty="0">
                <a:effectLst/>
                <a:latin typeface="+mn-lt"/>
                <a:cs typeface="Times New Roman" panose="02020603050405020304" pitchFamily="18" charset="0"/>
              </a:rPr>
              <a:t>Henry Ford: first Model T </a:t>
            </a:r>
          </a:p>
          <a:p>
            <a:r>
              <a:rPr lang="en-GB" i="0" dirty="0">
                <a:effectLst/>
                <a:latin typeface="+mn-lt"/>
                <a:cs typeface="Times New Roman" panose="02020603050405020304" pitchFamily="18" charset="0"/>
              </a:rPr>
              <a:t>and the 1 millionth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3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F308-6344-8348-891B-72F2A707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(3) Kiwi transport challenge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248680-A7B5-7184-DC94-E6F38C908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41815"/>
              </p:ext>
            </p:extLst>
          </p:nvPr>
        </p:nvGraphicFramePr>
        <p:xfrm>
          <a:off x="5975995" y="2204864"/>
          <a:ext cx="5301605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4581342" imgH="2752659" progId="Excel.Sheet.12">
                  <p:embed/>
                </p:oleObj>
              </mc:Choice>
              <mc:Fallback>
                <p:oleObj name="Worksheet" r:id="rId3" imgW="4581342" imgH="27526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5995" y="2204864"/>
                        <a:ext cx="5301605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2BF9D60-7F5B-43CF-8C6F-493AF9A12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988840"/>
            <a:ext cx="5105946" cy="40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1F0C-17B0-4EF2-A813-CA188A7D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CCC final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D581F-7A40-4368-9C55-F27743228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988840"/>
            <a:ext cx="10363200" cy="4251920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Verdana Pro" panose="020B0604030504040204" pitchFamily="34" charset="0"/>
              </a:rPr>
              <a:t>Transport:</a:t>
            </a:r>
            <a:endParaRPr lang="en-US" b="0" i="0" dirty="0">
              <a:solidFill>
                <a:srgbClr val="000000"/>
              </a:solidFill>
              <a:effectLst/>
              <a:latin typeface="Verdana Pro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Accelerate uptake</a:t>
            </a:r>
            <a:r>
              <a:rPr lang="en-US" b="0" i="0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 of electric and zero-emissions cars, buses and trucks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Phase out imports </a:t>
            </a:r>
            <a:r>
              <a:rPr lang="en-US" b="0" i="0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of ICE light vehicles by the early 2030s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Encourage switching to walking, cycling and public transport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Reduce demand for travel, for example through smart urban development and increased working from home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Electrifying ferries, coastal shipping and short-haul flights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B3B3B"/>
                </a:solidFill>
                <a:effectLst/>
                <a:latin typeface="Verdana Pro" panose="020B0604030504040204" pitchFamily="34" charset="0"/>
              </a:rPr>
              <a:t>Increase use of biofuels</a:t>
            </a:r>
          </a:p>
        </p:txBody>
      </p:sp>
    </p:spTree>
    <p:extLst>
      <p:ext uri="{BB962C8B-B14F-4D97-AF65-F5344CB8AC3E}">
        <p14:creationId xmlns:p14="http://schemas.microsoft.com/office/powerpoint/2010/main" val="94958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4ED0-F357-7D20-BBFD-CFF6758E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Vehicle fleet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66B4C-69DB-2A51-4C7F-3611616ED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060848"/>
            <a:ext cx="5112568" cy="4130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ED513-F61A-AD79-2054-0E7F62DF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153806"/>
            <a:ext cx="5616624" cy="39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2CD9-D02F-51E7-FEDA-7E1F8313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elasticities &amp; change in demand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CC60DF-4119-1F4C-DDB1-4831086E6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17260"/>
              </p:ext>
            </p:extLst>
          </p:nvPr>
        </p:nvGraphicFramePr>
        <p:xfrm>
          <a:off x="695400" y="25019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62802030"/>
                    </a:ext>
                  </a:extLst>
                </a:gridCol>
                <a:gridCol w="1352376">
                  <a:extLst>
                    <a:ext uri="{9D8B030D-6E8A-4147-A177-3AD203B41FA5}">
                      <a16:colId xmlns:a16="http://schemas.microsoft.com/office/drawing/2014/main" val="264857138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018446225"/>
                    </a:ext>
                  </a:extLst>
                </a:gridCol>
                <a:gridCol w="2367360">
                  <a:extLst>
                    <a:ext uri="{9D8B030D-6E8A-4147-A177-3AD203B41FA5}">
                      <a16:colId xmlns:a16="http://schemas.microsoft.com/office/drawing/2014/main" val="687910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Own 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10% incr.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10%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decr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.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245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76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Diesel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5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Battery electric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+12.7%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9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+17.2%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772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963EBF-8336-C764-CD42-E0B2370D2B6C}"/>
              </a:ext>
            </a:extLst>
          </p:cNvPr>
          <p:cNvSpPr txBox="1"/>
          <p:nvPr/>
        </p:nvSpPr>
        <p:spPr>
          <a:xfrm>
            <a:off x="695400" y="4953000"/>
            <a:ext cx="8712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Lasse </a:t>
            </a:r>
            <a:r>
              <a:rPr lang="en-GB" sz="1400" dirty="0" err="1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Fridstrøm</a:t>
            </a:r>
            <a:r>
              <a:rPr lang="en-GB" sz="1400" dirty="0">
                <a:effectLst/>
                <a:latin typeface="+mn-lt"/>
              </a:rPr>
              <a:t> &amp; </a:t>
            </a:r>
            <a:r>
              <a:rPr lang="en-GB" sz="1400" dirty="0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Vegard </a:t>
            </a:r>
            <a:r>
              <a:rPr lang="en-GB" sz="1400" dirty="0" err="1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Østli</a:t>
            </a:r>
            <a:r>
              <a:rPr lang="en-GB" sz="1400" dirty="0">
                <a:latin typeface="+mn-lt"/>
              </a:rPr>
              <a:t>, </a:t>
            </a:r>
            <a:r>
              <a:rPr lang="en-GB" sz="1400" dirty="0">
                <a:solidFill>
                  <a:srgbClr val="333333"/>
                </a:solidFill>
                <a:effectLst/>
                <a:latin typeface="+mn-lt"/>
              </a:rPr>
              <a:t>Direct and cross price elasticities of demand for gasoline, diesel, hybrid and battery electric cars: the case </a:t>
            </a:r>
            <a:r>
              <a:rPr lang="en-GB" sz="1400" dirty="0">
                <a:effectLst/>
                <a:latin typeface="+mn-lt"/>
              </a:rPr>
              <a:t>of Norway,</a:t>
            </a:r>
            <a:r>
              <a:rPr lang="en-GB" sz="1400" dirty="0"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European Transport Research Review</a:t>
            </a:r>
            <a:r>
              <a:rPr lang="en-GB" sz="1400" dirty="0">
                <a:effectLst/>
                <a:latin typeface="+mn-lt"/>
              </a:rPr>
              <a:t> volume 13, Article number: 3 (2021) </a:t>
            </a:r>
            <a:endParaRPr lang="en-GB" sz="1400" b="1" i="0" dirty="0">
              <a:solidFill>
                <a:srgbClr val="333333"/>
              </a:solidFill>
              <a:effectLst/>
              <a:latin typeface="+mn-lt"/>
            </a:endParaRPr>
          </a:p>
          <a:p>
            <a:r>
              <a:rPr lang="en-GB" sz="1400" dirty="0">
                <a:latin typeface="+mn-lt"/>
              </a:rPr>
              <a:t>https://etrr.springeropen.com/articles/10.1186/s12544-020-00454-2</a:t>
            </a:r>
          </a:p>
        </p:txBody>
      </p:sp>
    </p:spTree>
    <p:extLst>
      <p:ext uri="{BB962C8B-B14F-4D97-AF65-F5344CB8AC3E}">
        <p14:creationId xmlns:p14="http://schemas.microsoft.com/office/powerpoint/2010/main" val="277460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6E14E-286D-7CE7-5A93-4B03F9A8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Income elasticities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F33F4-EF9E-7830-61B0-E60262DF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UK </a:t>
            </a:r>
            <a:r>
              <a:rPr lang="en-GB" sz="2000" b="1" dirty="0"/>
              <a:t>3.1</a:t>
            </a:r>
          </a:p>
          <a:p>
            <a:pPr marL="0" indent="0">
              <a:buNone/>
            </a:pPr>
            <a:r>
              <a:rPr lang="en-GB" sz="2000" dirty="0"/>
              <a:t>Source: Trends in Income and Price Elasticities of Transport Demand (1850-2010) Roger Fouquet.</a:t>
            </a:r>
          </a:p>
          <a:p>
            <a:pPr marL="0" indent="0">
              <a:buNone/>
            </a:pP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https://www.lse.ac.uk/granthaminstitute/wp-content/uploads/2014/06/DemTranspEnPol2012.pdf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China </a:t>
            </a:r>
            <a:r>
              <a:rPr lang="en-GB" sz="2000" b="1" dirty="0"/>
              <a:t>2.5</a:t>
            </a:r>
            <a:r>
              <a:rPr lang="en-GB" sz="2000" dirty="0"/>
              <a:t> (2005-2017)</a:t>
            </a:r>
          </a:p>
          <a:p>
            <a:pPr marL="0" indent="0">
              <a:buNone/>
            </a:pPr>
            <a:r>
              <a:rPr lang="en-GB" sz="2000" dirty="0"/>
              <a:t>Source: Joshua Linn &amp; Chang Shen. The Effect of Income on Vehicle Demand: Evidence from China’s New Vehicle Market, June 2021</a:t>
            </a:r>
          </a:p>
          <a:p>
            <a:pPr marL="0" indent="0">
              <a:buNone/>
            </a:pPr>
            <a:r>
              <a:rPr lang="en-GB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https://media.rff.org/documents/VehicleDemandWorkingPaper.pdf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34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7EA75-DEC3-7847-63E1-ED60D0FB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weekly household expenditure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DF3FF-1507-1C02-B1F6-0D589A8E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348880"/>
            <a:ext cx="10441160" cy="388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A97271-3EAC-4B48-D236-DDBFBD59B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844824"/>
            <a:ext cx="7812789" cy="4752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0C205-8635-AE05-FB36-B7CAF2FC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908720"/>
            <a:ext cx="10363200" cy="685800"/>
          </a:xfrm>
        </p:spPr>
        <p:txBody>
          <a:bodyPr/>
          <a:lstStyle/>
          <a:p>
            <a:r>
              <a:rPr lang="en-GB" dirty="0"/>
              <a:t>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3033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53F6-BC1A-4535-B7EE-B963C9B9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B082-7811-4713-A07C-7033096C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 transition:</a:t>
            </a:r>
          </a:p>
          <a:p>
            <a:pPr lvl="1"/>
            <a:r>
              <a:rPr lang="en-US" dirty="0"/>
              <a:t>Alignment of </a:t>
            </a:r>
            <a:r>
              <a:rPr lang="en-US" b="1" dirty="0"/>
              <a:t>oil</a:t>
            </a:r>
            <a:r>
              <a:rPr lang="en-US" dirty="0"/>
              <a:t>, </a:t>
            </a:r>
            <a:r>
              <a:rPr lang="en-US" b="1" dirty="0"/>
              <a:t>technology</a:t>
            </a:r>
            <a:r>
              <a:rPr lang="en-US" dirty="0"/>
              <a:t>, </a:t>
            </a:r>
            <a:r>
              <a:rPr lang="en-US" b="1" dirty="0"/>
              <a:t>markets</a:t>
            </a:r>
            <a:r>
              <a:rPr lang="en-US" dirty="0"/>
              <a:t> to deliver transport services</a:t>
            </a:r>
          </a:p>
          <a:p>
            <a:pPr lvl="1"/>
            <a:r>
              <a:rPr lang="en-US" dirty="0"/>
              <a:t>Coordination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b="1" dirty="0"/>
              <a:t>Substitutes</a:t>
            </a:r>
            <a:r>
              <a:rPr lang="en-US" dirty="0"/>
              <a:t> for oil (electricity, H</a:t>
            </a:r>
            <a:r>
              <a:rPr lang="en-US" baseline="-25000" dirty="0"/>
              <a:t>2</a:t>
            </a:r>
            <a:r>
              <a:rPr lang="en-US" dirty="0"/>
              <a:t> , …), </a:t>
            </a:r>
            <a:r>
              <a:rPr lang="en-US" b="1" dirty="0"/>
              <a:t>technology</a:t>
            </a:r>
            <a:r>
              <a:rPr lang="en-US" dirty="0"/>
              <a:t>, </a:t>
            </a:r>
            <a:r>
              <a:rPr lang="en-US" b="1" dirty="0"/>
              <a:t>markets</a:t>
            </a:r>
            <a:r>
              <a:rPr lang="en-US" dirty="0"/>
              <a:t>, </a:t>
            </a:r>
            <a:r>
              <a:rPr lang="en-US" b="1" dirty="0"/>
              <a:t>government policy</a:t>
            </a:r>
          </a:p>
          <a:p>
            <a:pPr lvl="1"/>
            <a:r>
              <a:rPr lang="en-US" dirty="0"/>
              <a:t>Coordination</a:t>
            </a:r>
          </a:p>
          <a:p>
            <a:r>
              <a:rPr lang="en-NZ" dirty="0"/>
              <a:t>Major challenges for transport:</a:t>
            </a:r>
          </a:p>
          <a:p>
            <a:pPr lvl="1"/>
            <a:r>
              <a:rPr lang="en-NZ" dirty="0"/>
              <a:t>Dealing with status quo i.e. price of substitutes, ability to pay  </a:t>
            </a:r>
          </a:p>
        </p:txBody>
      </p:sp>
    </p:spTree>
    <p:extLst>
      <p:ext uri="{BB962C8B-B14F-4D97-AF65-F5344CB8AC3E}">
        <p14:creationId xmlns:p14="http://schemas.microsoft.com/office/powerpoint/2010/main" val="121908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5C90-FFC1-437A-BA80-2F6E8323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15F5-3728-47BF-852B-A559D4FA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400"/>
            <a:ext cx="10363200" cy="4035896"/>
          </a:xfrm>
        </p:spPr>
        <p:txBody>
          <a:bodyPr/>
          <a:lstStyle/>
          <a:p>
            <a:r>
              <a:rPr lang="en-GB" dirty="0">
                <a:cs typeface="Times New Roman" panose="02020603050405020304" pitchFamily="18" charset="0"/>
              </a:rPr>
              <a:t>Efficient, reliable, energy vital to social &amp; economic well being</a:t>
            </a:r>
          </a:p>
          <a:p>
            <a:r>
              <a:rPr lang="en-GB" dirty="0">
                <a:cs typeface="Times New Roman" panose="02020603050405020304" pitchFamily="18" charset="0"/>
              </a:rPr>
              <a:t>Factors that influence energy transitions?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Resources – animal products, fossil fuels, water, solar radiation, wind, …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Technology – transforming primary energy into providing a service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Demand – services we desire, as influenced by price, incomes, …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Supply – cost of combining resources, technology, labour, …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External impacts – associated with production &amp; use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Market design – central control, competition, concentration, … </a:t>
            </a:r>
          </a:p>
          <a:p>
            <a:pPr lvl="1"/>
            <a:r>
              <a:rPr lang="en-GB" dirty="0">
                <a:cs typeface="Times New Roman" panose="02020603050405020304" pitchFamily="18" charset="0"/>
              </a:rPr>
              <a:t>Government policy – taxation, regulations, urban design, …</a:t>
            </a:r>
          </a:p>
          <a:p>
            <a:r>
              <a:rPr lang="en-GB" dirty="0">
                <a:cs typeface="Times New Roman" panose="02020603050405020304" pitchFamily="18" charset="0"/>
              </a:rPr>
              <a:t>Coordination and time lags!</a:t>
            </a:r>
          </a:p>
        </p:txBody>
      </p:sp>
    </p:spTree>
    <p:extLst>
      <p:ext uri="{BB962C8B-B14F-4D97-AF65-F5344CB8AC3E}">
        <p14:creationId xmlns:p14="http://schemas.microsoft.com/office/powerpoint/2010/main" val="210365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C8A9-5CC8-4D95-BA01-5D96892F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Times New Roman" panose="02020603050405020304" pitchFamily="18" charset="0"/>
              </a:rPr>
              <a:t>(1) Lighting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F975FC-0159-4AB6-A47A-85BD17A59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2708920"/>
            <a:ext cx="2802243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42ABE-7E1E-4762-9451-A4849C8A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2708920"/>
            <a:ext cx="2664296" cy="3451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BD49E-2EA8-4C6B-B491-10A1E66C051F}"/>
              </a:ext>
            </a:extLst>
          </p:cNvPr>
          <p:cNvSpPr txBox="1"/>
          <p:nvPr/>
        </p:nvSpPr>
        <p:spPr>
          <a:xfrm>
            <a:off x="1487488" y="213285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Candles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C48D6-EE56-4320-B9B2-EF58FCC1DBA4}"/>
              </a:ext>
            </a:extLst>
          </p:cNvPr>
          <p:cNvSpPr txBox="1"/>
          <p:nvPr/>
        </p:nvSpPr>
        <p:spPr>
          <a:xfrm>
            <a:off x="7032104" y="220486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Lamps</a:t>
            </a:r>
          </a:p>
        </p:txBody>
      </p:sp>
    </p:spTree>
    <p:extLst>
      <p:ext uri="{BB962C8B-B14F-4D97-AF65-F5344CB8AC3E}">
        <p14:creationId xmlns:p14="http://schemas.microsoft.com/office/powerpoint/2010/main" val="169433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Basil's infographic22">
            <a:extLst>
              <a:ext uri="{FF2B5EF4-FFF2-40B4-BE49-F238E27FC236}">
                <a16:creationId xmlns:a16="http://schemas.microsoft.com/office/drawing/2014/main" id="{1E785DA7-80D7-4AFA-A19F-453ED57AB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05" y="1905000"/>
            <a:ext cx="9140825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B0C9B-8AE0-441A-8E80-EE86EB60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Times New Roman" panose="02020603050405020304" pitchFamily="18" charset="0"/>
              </a:rPr>
              <a:t>Displacement of whale oil for lighting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18D7-7EB3-4283-B8C4-CCE7061D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Times New Roman" panose="02020603050405020304" pitchFamily="18" charset="0"/>
              </a:rPr>
              <a:t>(2) 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6DB59-DF2D-4BB8-935A-8C7F8F99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236" y="2787076"/>
            <a:ext cx="3356734" cy="2486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67D4C-8C9D-4322-BEE4-ACBB44525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4" y="2849390"/>
            <a:ext cx="3259394" cy="2371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0AC83-1A6B-4A1B-B8BC-3CE9A086E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766" y="2849390"/>
            <a:ext cx="3191552" cy="242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77BBE1-6912-4778-AC85-4A29C5FA5C76}"/>
              </a:ext>
            </a:extLst>
          </p:cNvPr>
          <p:cNvSpPr txBox="1"/>
          <p:nvPr/>
        </p:nvSpPr>
        <p:spPr>
          <a:xfrm>
            <a:off x="695400" y="2146362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Single passenger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407CC-5095-4E49-8DBE-03D696CF38D3}"/>
              </a:ext>
            </a:extLst>
          </p:cNvPr>
          <p:cNvSpPr txBox="1"/>
          <p:nvPr/>
        </p:nvSpPr>
        <p:spPr>
          <a:xfrm>
            <a:off x="4151784" y="2204864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Multiple passengers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1E3A8-6E68-4332-8FDE-BAB98436BB71}"/>
              </a:ext>
            </a:extLst>
          </p:cNvPr>
          <p:cNvSpPr txBox="1"/>
          <p:nvPr/>
        </p:nvSpPr>
        <p:spPr>
          <a:xfrm>
            <a:off x="8268078" y="2127967"/>
            <a:ext cx="2619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Public transport</a:t>
            </a:r>
          </a:p>
        </p:txBody>
      </p:sp>
    </p:spTree>
    <p:extLst>
      <p:ext uri="{BB962C8B-B14F-4D97-AF65-F5344CB8AC3E}">
        <p14:creationId xmlns:p14="http://schemas.microsoft.com/office/powerpoint/2010/main" val="312827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D1590C0-711D-494E-B90F-CEEED22AB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08" y="1988840"/>
            <a:ext cx="9140825" cy="45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BF8D7-ADE0-4524-8D70-5A9804BE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980728"/>
            <a:ext cx="10363200" cy="685800"/>
          </a:xfrm>
        </p:spPr>
        <p:txBody>
          <a:bodyPr/>
          <a:lstStyle/>
          <a:p>
            <a:r>
              <a:rPr lang="en-GB" sz="2400" dirty="0">
                <a:latin typeface="+mn-lt"/>
                <a:cs typeface="Times New Roman" panose="02020603050405020304" pitchFamily="18" charset="0"/>
              </a:rPr>
              <a:t>Externality associated with horse powered transport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846F529-4036-4A5E-9276-5E28D20A5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22" y="2049463"/>
            <a:ext cx="9140825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7DC09-8FAC-41F3-B534-5BBE132E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Times New Roman" panose="02020603050405020304" pitchFamily="18" charset="0"/>
              </a:rPr>
              <a:t>Coal powered trains &amp; ships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0B5B-9A9D-47A4-8BA7-90F1E27F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Times New Roman" panose="02020603050405020304" pitchFamily="18" charset="0"/>
              </a:rPr>
              <a:t>Electric vehicles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A6EC3-B48B-4D13-8B11-B0162CFC8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068960"/>
            <a:ext cx="3333750" cy="2295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4F07E-A16B-49AF-9B49-58879196A583}"/>
              </a:ext>
            </a:extLst>
          </p:cNvPr>
          <p:cNvSpPr txBox="1"/>
          <p:nvPr/>
        </p:nvSpPr>
        <p:spPr>
          <a:xfrm>
            <a:off x="4867155" y="1988840"/>
            <a:ext cx="60969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Robert Anderson1837, developed the first crude electric vehicle.</a:t>
            </a:r>
          </a:p>
          <a:p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i="0" dirty="0" err="1">
                <a:solidFill>
                  <a:srgbClr val="000000"/>
                </a:solidFill>
                <a:effectLst/>
                <a:latin typeface="+mn-lt"/>
              </a:rPr>
              <a:t>Gatson</a:t>
            </a:r>
            <a:r>
              <a:rPr lang="en-GB" i="0" dirty="0">
                <a:solidFill>
                  <a:srgbClr val="000000"/>
                </a:solidFill>
                <a:effectLst/>
                <a:latin typeface="+mn-lt"/>
              </a:rPr>
              <a:t> Plante 1857 produced the first vehicle to have a re-chargeable battery.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  <a:p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dirty="0">
                <a:latin typeface="+mn-lt"/>
                <a:cs typeface="Times New Roman" panose="02020603050405020304" pitchFamily="18" charset="0"/>
              </a:rPr>
              <a:t>William Morrison, 1887 crude electric carriage, 12 passengers, 23 km/h.</a:t>
            </a:r>
          </a:p>
          <a:p>
            <a:endParaRPr lang="en-GB" dirty="0">
              <a:latin typeface="+mn-lt"/>
              <a:cs typeface="Times New Roman" panose="02020603050405020304" pitchFamily="18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1897 the first electric cars to be used as taxis in New York</a:t>
            </a:r>
            <a:endParaRPr lang="en-GB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2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23CD-5559-4701-8968-4770EEB3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Times New Roman" panose="02020603050405020304" pitchFamily="18" charset="0"/>
              </a:rPr>
              <a:t>EVs gain in popularity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D6F23-0B34-4F52-B904-B38A44B4570D}"/>
              </a:ext>
            </a:extLst>
          </p:cNvPr>
          <p:cNvSpPr txBox="1"/>
          <p:nvPr/>
        </p:nvSpPr>
        <p:spPr>
          <a:xfrm>
            <a:off x="479376" y="2780928"/>
            <a:ext cx="60969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By late 1800s electric cars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g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ained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opularity -  considered quiet, easy to drive and didn't emit smelly pollutants</a:t>
            </a:r>
          </a:p>
          <a:p>
            <a:pPr algn="l"/>
            <a:r>
              <a:rPr lang="en-GB" dirty="0">
                <a:latin typeface="+mn-lt"/>
                <a:cs typeface="Times New Roman" panose="02020603050405020304" pitchFamily="18" charset="0"/>
              </a:rPr>
              <a:t>Q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uickly became popular with urban residents, especially women.</a:t>
            </a:r>
          </a:p>
          <a:p>
            <a:pPr algn="l"/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1899 Ferdinand Porsche invented the world’s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f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irst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ybrid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lectric </a:t>
            </a:r>
            <a:r>
              <a:rPr lang="en-GB" dirty="0">
                <a:latin typeface="+mn-lt"/>
                <a:cs typeface="Times New Roman" panose="02020603050405020304" pitchFamily="18" charset="0"/>
              </a:rPr>
              <a:t>c</a:t>
            </a:r>
            <a:r>
              <a:rPr lang="en-GB" b="0" i="0" dirty="0">
                <a:effectLst/>
                <a:latin typeface="+mn-lt"/>
                <a:cs typeface="Times New Roman" panose="02020603050405020304" pitchFamily="18" charset="0"/>
              </a:rPr>
              <a:t>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E0A70-2B0D-4482-A018-AE4ED91E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988840"/>
            <a:ext cx="39950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506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Roboto</vt:lpstr>
      <vt:lpstr>Times</vt:lpstr>
      <vt:lpstr>Verdana</vt:lpstr>
      <vt:lpstr>Verdana Pro</vt:lpstr>
      <vt:lpstr>Blank Presentation</vt:lpstr>
      <vt:lpstr>Worksheet</vt:lpstr>
      <vt:lpstr>Energy Transitions</vt:lpstr>
      <vt:lpstr>Introduction</vt:lpstr>
      <vt:lpstr>(1) Lighting</vt:lpstr>
      <vt:lpstr>Displacement of whale oil for lighting</vt:lpstr>
      <vt:lpstr>(2) Transport</vt:lpstr>
      <vt:lpstr>Externality associated with horse powered transport</vt:lpstr>
      <vt:lpstr>Coal powered trains &amp; ships</vt:lpstr>
      <vt:lpstr>Electric vehicles</vt:lpstr>
      <vt:lpstr>EVs gain in popularity</vt:lpstr>
      <vt:lpstr>Drake’s well 1859 &amp; ICE</vt:lpstr>
      <vt:lpstr>Cheap oil, technology, affordable transport</vt:lpstr>
      <vt:lpstr>(3) Kiwi transport challenge</vt:lpstr>
      <vt:lpstr>CCC final advice</vt:lpstr>
      <vt:lpstr>Vehicle fleet</vt:lpstr>
      <vt:lpstr>Price elasticities &amp; change in demand</vt:lpstr>
      <vt:lpstr>Income elasticities</vt:lpstr>
      <vt:lpstr>Average weekly household expenditure</vt:lpstr>
      <vt:lpstr>Income distribution</vt:lpstr>
      <vt:lpstr>Parting thoughts</vt:lpstr>
    </vt:vector>
  </TitlesOfParts>
  <Company>King St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4</dc:creator>
  <cp:lastModifiedBy>Dinah Towle</cp:lastModifiedBy>
  <cp:revision>208</cp:revision>
  <cp:lastPrinted>2014-02-23T20:15:22Z</cp:lastPrinted>
  <dcterms:created xsi:type="dcterms:W3CDTF">2007-02-19T22:24:58Z</dcterms:created>
  <dcterms:modified xsi:type="dcterms:W3CDTF">2022-11-25T00:40:13Z</dcterms:modified>
</cp:coreProperties>
</file>