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74" r:id="rId10"/>
    <p:sldId id="275" r:id="rId11"/>
    <p:sldId id="276" r:id="rId12"/>
    <p:sldId id="277" r:id="rId13"/>
    <p:sldId id="278" r:id="rId14"/>
    <p:sldId id="26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889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96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86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20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016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2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51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49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8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464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552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713A-5EB9-4B7A-B87D-F2B7940161AF}" type="datetimeFigureOut">
              <a:rPr lang="en-NZ" smtClean="0"/>
              <a:t>25/11/2022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30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Optimal Allocation of New Zealand Wind Generation</a:t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Mathew Brunt,</a:t>
            </a:r>
            <a:r>
              <a:rPr lang="en-GB" baseline="30000" dirty="0"/>
              <a:t> </a:t>
            </a:r>
            <a:r>
              <a:rPr lang="en-GB" dirty="0"/>
              <a:t> Stephen Poletti, Geordie Reid, Selena Sheng and Le Wen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EEC8-4742-4A65-8D56-075448EC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Most </a:t>
            </a:r>
            <a:r>
              <a:rPr lang="en-NZ" dirty="0" err="1"/>
              <a:t>frams</a:t>
            </a:r>
            <a:r>
              <a:rPr lang="en-NZ" dirty="0"/>
              <a:t> not included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65E79C-D7F8-4212-B556-B4EAF37AF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702820"/>
              </p:ext>
            </p:extLst>
          </p:nvPr>
        </p:nvGraphicFramePr>
        <p:xfrm>
          <a:off x="922790" y="1774578"/>
          <a:ext cx="2986480" cy="4618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377">
                  <a:extLst>
                    <a:ext uri="{9D8B030D-6E8A-4147-A177-3AD203B41FA5}">
                      <a16:colId xmlns:a16="http://schemas.microsoft.com/office/drawing/2014/main" val="1180783464"/>
                    </a:ext>
                  </a:extLst>
                </a:gridCol>
                <a:gridCol w="1503103">
                  <a:extLst>
                    <a:ext uri="{9D8B030D-6E8A-4147-A177-3AD203B41FA5}">
                      <a16:colId xmlns:a16="http://schemas.microsoft.com/office/drawing/2014/main" val="2884700082"/>
                    </a:ext>
                  </a:extLst>
                </a:gridCol>
              </a:tblGrid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Name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run_0_25_1000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45264860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Mill Creek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1000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688499436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Tararua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78005066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Te Apiti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20360827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Te Uku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106.9400839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117226444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West Wind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79.8288401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419743654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White Hill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178356126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Castle Hill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31842279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Kaiwera Downs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962634738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Maungaharuru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8186229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Central wind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763428650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Hauauru ma raki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326.3344217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17785398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Hawkes Bay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308040693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Mahinerangi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56821217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Hurunui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76381201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Puketiro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1000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078524141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Rototuna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1000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11828275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Slopedown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425.7197208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3056550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Turitea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771879844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Waitahora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098666807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Hayes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90415965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Te Waka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7219922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Mt Munro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63.49273345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6093967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Cape Campbell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350.9329653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83779048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Mt Stalker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205.5713378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78499195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Northland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1000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04529837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Waipipi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>
                          <a:effectLst/>
                        </a:rPr>
                        <a:t>1000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815882155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900661684"/>
                  </a:ext>
                </a:extLst>
              </a:tr>
              <a:tr h="15456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u="none" strike="noStrike">
                          <a:effectLst/>
                        </a:rPr>
                        <a:t>TOTAL</a:t>
                      </a:r>
                      <a:endParaRPr lang="en-NZ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900" u="none" strike="noStrike" dirty="0">
                          <a:effectLst/>
                        </a:rPr>
                        <a:t>6558.820103</a:t>
                      </a:r>
                      <a:endParaRPr lang="en-NZ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4255748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9DFFBDE-62B1-4FCC-AE16-0D8FE83D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475" y="1810236"/>
            <a:ext cx="8154513" cy="39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9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DC09-4AF6-48DC-BD3D-256F5F55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Sensitivity Analysis. Vs penalty=0.75 and 0.1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ADCA21-FE80-4383-ABB2-DDB79FB14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0" y="1690688"/>
            <a:ext cx="3470328" cy="499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F885D3-EB5C-43EF-A52E-A6444ADB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755" y="1865746"/>
            <a:ext cx="5727335" cy="49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3999-9444-4573-8762-2BEA94DD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As penalty changes optimum sites are robust but total capacity changes a </a:t>
            </a:r>
            <a:r>
              <a:rPr lang="en-NZ" b="1" u="sng" dirty="0"/>
              <a:t>lot. </a:t>
            </a:r>
            <a:r>
              <a:rPr lang="en-NZ" dirty="0"/>
              <a:t>Also note 1000MW-&gt;500MW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349C6F-A2CC-448D-866A-6781637FB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2" y="3134519"/>
            <a:ext cx="59340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EF38-CDC2-4B83-B76C-5ABD07AA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Capacity factors. Favoured sites good </a:t>
            </a:r>
            <a:r>
              <a:rPr lang="en-NZ" dirty="0" err="1"/>
              <a:t>cf</a:t>
            </a:r>
            <a:r>
              <a:rPr lang="en-NZ" dirty="0"/>
              <a:t> but not all good </a:t>
            </a:r>
            <a:r>
              <a:rPr lang="en-NZ" dirty="0" err="1"/>
              <a:t>cf</a:t>
            </a:r>
            <a:r>
              <a:rPr lang="en-NZ" dirty="0"/>
              <a:t> favoured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BE388-84DE-4884-B03A-02BD68ECD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67" y="3061981"/>
            <a:ext cx="4611987" cy="3750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218B25-139E-4826-AE68-2212184D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43" y="1759853"/>
            <a:ext cx="8620125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EE1EF-6874-47C3-8000-5295DA17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995" y="3328702"/>
            <a:ext cx="3633788" cy="32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6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Variability (net?) demand – work in progress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692" y="1581437"/>
            <a:ext cx="6092377" cy="3304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6" y="4885890"/>
            <a:ext cx="8877618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6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Work in progress but</a:t>
            </a:r>
          </a:p>
          <a:p>
            <a:r>
              <a:rPr lang="en-NZ" dirty="0"/>
              <a:t>Clearly wind farm in the top of the North Island is important as is geographic spread. </a:t>
            </a:r>
          </a:p>
          <a:p>
            <a:r>
              <a:rPr lang="en-NZ" dirty="0"/>
              <a:t>Favoured sites incredibly robust to different modelling parameters.</a:t>
            </a:r>
          </a:p>
          <a:p>
            <a:r>
              <a:rPr lang="en-NZ" dirty="0"/>
              <a:t>Optimal capacity varies a lot. Suggests that battery technology is crucial to least cost</a:t>
            </a:r>
          </a:p>
        </p:txBody>
      </p:sp>
    </p:spTree>
    <p:extLst>
      <p:ext uri="{BB962C8B-B14F-4D97-AF65-F5344CB8AC3E}">
        <p14:creationId xmlns:p14="http://schemas.microsoft.com/office/powerpoint/2010/main" val="7768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Transition to 100% renewable by 2050 in NZ.</a:t>
            </a:r>
          </a:p>
          <a:p>
            <a:r>
              <a:rPr lang="en-NZ" dirty="0"/>
              <a:t>Demand doubles</a:t>
            </a:r>
          </a:p>
          <a:p>
            <a:r>
              <a:rPr lang="en-NZ" dirty="0"/>
              <a:t>Means huge amount of wind/solar</a:t>
            </a:r>
          </a:p>
          <a:p>
            <a:r>
              <a:rPr lang="en-NZ" dirty="0"/>
              <a:t>Here focus on wind.</a:t>
            </a:r>
          </a:p>
          <a:p>
            <a:r>
              <a:rPr lang="en-NZ" dirty="0"/>
              <a:t>Investigate optimal location and amount of wind.</a:t>
            </a:r>
          </a:p>
          <a:p>
            <a:r>
              <a:rPr lang="en-NZ" dirty="0"/>
              <a:t>Strategy is to look at a number of factors.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Net demand match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Capacity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Hour to hour variability</a:t>
            </a:r>
          </a:p>
        </p:txBody>
      </p:sp>
    </p:spTree>
    <p:extLst>
      <p:ext uri="{BB962C8B-B14F-4D97-AF65-F5344CB8AC3E}">
        <p14:creationId xmlns:p14="http://schemas.microsoft.com/office/powerpoint/2010/main" val="288282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Wind Resources In NZ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28461"/>
            <a:ext cx="10515600" cy="4351338"/>
          </a:xfrm>
        </p:spPr>
        <p:txBody>
          <a:bodyPr>
            <a:normAutofit/>
          </a:bodyPr>
          <a:lstStyle/>
          <a:p>
            <a:r>
              <a:rPr lang="en-NZ" dirty="0"/>
              <a:t>Poletti and </a:t>
            </a:r>
            <a:r>
              <a:rPr lang="en-NZ" dirty="0" err="1"/>
              <a:t>Steffell</a:t>
            </a:r>
            <a:r>
              <a:rPr lang="en-NZ" dirty="0"/>
              <a:t> (2021) simulated wind output for 31 proposed and possible wind farm sites in New Zealand using NASA data from MERRA.</a:t>
            </a:r>
          </a:p>
          <a:p>
            <a:r>
              <a:rPr lang="en-NZ" dirty="0"/>
              <a:t>Calibrated against actual historic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06" y="3604130"/>
            <a:ext cx="8941163" cy="27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Wind not correlated with Demand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338" y="2158134"/>
            <a:ext cx="81504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2050 Scenario (following </a:t>
            </a:r>
            <a:r>
              <a:rPr lang="en-NZ" dirty="0" err="1"/>
              <a:t>Transpower</a:t>
            </a:r>
            <a:r>
              <a:rPr lang="en-NZ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Demand scaled to 70TWh</a:t>
            </a:r>
          </a:p>
          <a:p>
            <a:r>
              <a:rPr lang="en-NZ" dirty="0"/>
              <a:t>Hydro. Use historic dispatch</a:t>
            </a:r>
          </a:p>
          <a:p>
            <a:r>
              <a:rPr lang="en-NZ" dirty="0"/>
              <a:t>Geothermal – scale up to 1700MW</a:t>
            </a:r>
          </a:p>
          <a:p>
            <a:r>
              <a:rPr lang="en-NZ" dirty="0"/>
              <a:t>Solar -5900MW (output from Ninja renewables. Distributed on demand population weighted basis (50%) and utility scale (50%))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027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 Demand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037" y="1523999"/>
            <a:ext cx="7538236" cy="52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25563"/>
          </a:xfrm>
        </p:spPr>
        <p:txBody>
          <a:bodyPr/>
          <a:lstStyle/>
          <a:p>
            <a:r>
              <a:rPr lang="en-NZ" dirty="0"/>
              <a:t>29 possible wind farms. 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4473"/>
            <a:ext cx="10515600" cy="625301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220000"/>
              </a:lnSpc>
            </a:pPr>
            <a:r>
              <a:rPr lang="en-GB" sz="4300" dirty="0"/>
              <a:t>Look at half hourly data. No line constraints</a:t>
            </a:r>
          </a:p>
          <a:p>
            <a:pPr>
              <a:lnSpc>
                <a:spcPct val="220000"/>
              </a:lnSpc>
            </a:pPr>
            <a:r>
              <a:rPr lang="en-GB" sz="4300" dirty="0"/>
              <a:t>Then construct </a:t>
            </a:r>
            <a:r>
              <a:rPr lang="en-GB" sz="4300" b="1" dirty="0"/>
              <a:t>loss function </a:t>
            </a:r>
            <a:r>
              <a:rPr lang="en-GB" sz="4300" dirty="0"/>
              <a:t>for </a:t>
            </a:r>
            <a:r>
              <a:rPr lang="en-GB" sz="4300" b="1" dirty="0"/>
              <a:t>output less than demand. Least cost. </a:t>
            </a:r>
          </a:p>
          <a:p>
            <a:pPr>
              <a:lnSpc>
                <a:spcPct val="220000"/>
              </a:lnSpc>
            </a:pPr>
            <a:r>
              <a:rPr lang="en-GB" sz="4300" dirty="0"/>
              <a:t>If </a:t>
            </a:r>
            <a:r>
              <a:rPr lang="en-GB" sz="4300" b="1" dirty="0"/>
              <a:t>wind generation is greater than net demand:</a:t>
            </a:r>
            <a:endParaRPr lang="en-NZ" sz="4300" b="1" dirty="0"/>
          </a:p>
          <a:p>
            <a:pPr marL="0" indent="0" algn="ctr">
              <a:lnSpc>
                <a:spcPct val="220000"/>
              </a:lnSpc>
              <a:buNone/>
            </a:pPr>
            <a:r>
              <a:rPr lang="en-GB" sz="4300" dirty="0"/>
              <a:t>Loss=SUM</a:t>
            </a:r>
            <a:r>
              <a:rPr lang="en-GB" sz="4300" dirty="0">
                <a:solidFill>
                  <a:srgbClr val="FF0000"/>
                </a:solidFill>
              </a:rPr>
              <a:t>[Penalty*(</a:t>
            </a:r>
            <a:r>
              <a:rPr lang="en-GB" sz="4300" dirty="0"/>
              <a:t>wind </a:t>
            </a:r>
            <a:r>
              <a:rPr lang="en-GB" sz="4300" dirty="0" err="1"/>
              <a:t>output_i</a:t>
            </a:r>
            <a:r>
              <a:rPr lang="en-GB" sz="4300" dirty="0"/>
              <a:t> -net </a:t>
            </a:r>
            <a:r>
              <a:rPr lang="en-GB" sz="4300" dirty="0" err="1"/>
              <a:t>demand_i</a:t>
            </a:r>
            <a:r>
              <a:rPr lang="en-GB" sz="4300" dirty="0"/>
              <a:t> )]</a:t>
            </a:r>
            <a:endParaRPr lang="en-NZ" sz="4300" dirty="0"/>
          </a:p>
          <a:p>
            <a:pPr>
              <a:lnSpc>
                <a:spcPct val="220000"/>
              </a:lnSpc>
            </a:pPr>
            <a:r>
              <a:rPr lang="en-GB" sz="4300" dirty="0"/>
              <a:t>If </a:t>
            </a:r>
            <a:r>
              <a:rPr lang="en-GB" sz="4300" b="1" dirty="0"/>
              <a:t>wind generation is less than net demand:</a:t>
            </a:r>
            <a:endParaRPr lang="en-NZ" sz="4300" b="1" dirty="0"/>
          </a:p>
          <a:p>
            <a:pPr marL="0" indent="0" algn="ctr">
              <a:lnSpc>
                <a:spcPct val="220000"/>
              </a:lnSpc>
              <a:buNone/>
            </a:pPr>
            <a:r>
              <a:rPr lang="en-GB" sz="4300" dirty="0"/>
              <a:t>   </a:t>
            </a:r>
            <a:r>
              <a:rPr lang="en-GB" sz="4300" dirty="0" err="1"/>
              <a:t>Loss_i</a:t>
            </a:r>
            <a:r>
              <a:rPr lang="en-GB" sz="4300" dirty="0"/>
              <a:t>=SUM[(net </a:t>
            </a:r>
            <a:r>
              <a:rPr lang="en-GB" sz="4300" dirty="0" err="1"/>
              <a:t>demand_i</a:t>
            </a:r>
            <a:r>
              <a:rPr lang="en-GB" sz="4300" dirty="0"/>
              <a:t>  -wind </a:t>
            </a:r>
            <a:r>
              <a:rPr lang="en-GB" sz="4300" dirty="0" err="1"/>
              <a:t>output_i</a:t>
            </a:r>
            <a:r>
              <a:rPr lang="en-GB" sz="4300" dirty="0"/>
              <a:t> )]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en-GB" sz="4300" dirty="0"/>
              <a:t>Think of penalty as ratio of LRMC of wind (around $55/MWh) to battery costs (around $200/MWh)</a:t>
            </a:r>
          </a:p>
          <a:p>
            <a:pPr>
              <a:lnSpc>
                <a:spcPct val="220000"/>
              </a:lnSpc>
            </a:pPr>
            <a:r>
              <a:rPr lang="en-GB" sz="4300" dirty="0"/>
              <a:t>We are less worried about too much wind than not enough. Now vary total capacity and locations to minimise loss function</a:t>
            </a:r>
          </a:p>
          <a:p>
            <a:pPr>
              <a:lnSpc>
                <a:spcPct val="220000"/>
              </a:lnSpc>
            </a:pPr>
            <a:r>
              <a:rPr lang="en-GB" sz="4300" dirty="0"/>
              <a:t>Use 3 different penalties {0.1, 0.25, 0.5, 0.75}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en-GB" dirty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6211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542" y="849744"/>
            <a:ext cx="10215605" cy="60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4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3F1-51CE-4F05-A364-31126901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Example. Penalty =0.25, 1000GW max have 5 main sites with 1000MW. Total 6560MW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1FB109-33F6-4AD4-8B73-55FA69EAE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187" y="1825625"/>
            <a:ext cx="9041625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60ADD6-6EDE-4B3F-8560-D0038C219876}"/>
              </a:ext>
            </a:extLst>
          </p:cNvPr>
          <p:cNvSpPr/>
          <p:nvPr/>
        </p:nvSpPr>
        <p:spPr>
          <a:xfrm>
            <a:off x="5486400" y="1825625"/>
            <a:ext cx="235131" cy="342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6DDB4-9906-4F2A-8037-F1DCD4EB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42" y="3349820"/>
            <a:ext cx="249958" cy="359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2E1939-1D76-4EBC-933C-09E00320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31" y="2407875"/>
            <a:ext cx="249958" cy="359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5E9CC-9B4D-43FC-8131-CAC0843E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021" y="3821191"/>
            <a:ext cx="249958" cy="359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2F8B73-6E41-4E45-86BC-FF5144B3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021" y="3932070"/>
            <a:ext cx="249958" cy="359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CBC26-AB6E-4E08-972A-25606E979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458" y="5478011"/>
            <a:ext cx="181157" cy="24486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E279F-5491-4823-8A48-CEFC291F3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300" y="4033739"/>
            <a:ext cx="182896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8E3E123-A269-4C2C-B83D-CCF8CE8D6D2D}" vid="{616D8776-4612-40CB-A629-823BC9E388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475</TotalTime>
  <Words>495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Consolas</vt:lpstr>
      <vt:lpstr>Verdana</vt:lpstr>
      <vt:lpstr>Office Theme</vt:lpstr>
      <vt:lpstr>Optimal Allocation of New Zealand Wind Generation </vt:lpstr>
      <vt:lpstr>Overview</vt:lpstr>
      <vt:lpstr>Wind Resources In NZ</vt:lpstr>
      <vt:lpstr>Wind not correlated with Demand</vt:lpstr>
      <vt:lpstr>2050 Scenario (following Transpower)</vt:lpstr>
      <vt:lpstr>Net Demand</vt:lpstr>
      <vt:lpstr>29 possible wind farms. Least squares</vt:lpstr>
      <vt:lpstr>PowerPoint Presentation</vt:lpstr>
      <vt:lpstr>Example. Penalty =0.25, 1000GW max have 5 main sites with 1000MW. Total 6560MW</vt:lpstr>
      <vt:lpstr>Most frams not included</vt:lpstr>
      <vt:lpstr>Sensitivity Analysis. Vs penalty=0.75 and 0.1</vt:lpstr>
      <vt:lpstr>As penalty changes optimum sites are robust but total capacity changes a lot. Also note 1000MW-&gt;500MW results</vt:lpstr>
      <vt:lpstr>Capacity factors. Favoured sites good cf but not all good cf favoured</vt:lpstr>
      <vt:lpstr>Variability (net?) demand – work in progress</vt:lpstr>
      <vt:lpstr>Conclusions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Allocation of New Zealand Wind Generation</dc:title>
  <dc:creator>Stephen Poletti</dc:creator>
  <cp:lastModifiedBy>Dinah Towle</cp:lastModifiedBy>
  <cp:revision>16</cp:revision>
  <dcterms:created xsi:type="dcterms:W3CDTF">2022-04-04T23:12:30Z</dcterms:created>
  <dcterms:modified xsi:type="dcterms:W3CDTF">2022-11-25T00:39:30Z</dcterms:modified>
</cp:coreProperties>
</file>