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6" r:id="rId3"/>
    <p:sldId id="321" r:id="rId4"/>
    <p:sldId id="320" r:id="rId5"/>
    <p:sldId id="318" r:id="rId6"/>
    <p:sldId id="314" r:id="rId7"/>
    <p:sldId id="315" r:id="rId8"/>
    <p:sldId id="319" r:id="rId9"/>
    <p:sldId id="316" r:id="rId10"/>
    <p:sldId id="313" r:id="rId11"/>
    <p:sldId id="292" r:id="rId12"/>
    <p:sldId id="273" r:id="rId13"/>
    <p:sldId id="274" r:id="rId14"/>
  </p:sldIdLst>
  <p:sldSz cx="18288000" cy="10287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AC7"/>
    <a:srgbClr val="006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89044" autoAdjust="0"/>
  </p:normalViewPr>
  <p:slideViewPr>
    <p:cSldViewPr>
      <p:cViewPr varScale="1">
        <p:scale>
          <a:sx n="73" d="100"/>
          <a:sy n="73" d="100"/>
        </p:scale>
        <p:origin x="408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0933"/>
          </a:xfrm>
          <a:prstGeom prst="rect">
            <a:avLst/>
          </a:prstGeom>
        </p:spPr>
        <p:txBody>
          <a:bodyPr vert="horz" lIns="53511" tIns="26755" rIns="53511" bIns="26755" rtlCol="0"/>
          <a:lstStyle>
            <a:lvl1pPr algn="l">
              <a:defRPr sz="7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10" y="0"/>
            <a:ext cx="4301543" cy="340933"/>
          </a:xfrm>
          <a:prstGeom prst="rect">
            <a:avLst/>
          </a:prstGeom>
        </p:spPr>
        <p:txBody>
          <a:bodyPr vert="horz" lIns="53511" tIns="26755" rIns="53511" bIns="26755" rtlCol="0"/>
          <a:lstStyle>
            <a:lvl1pPr algn="r">
              <a:defRPr sz="700"/>
            </a:lvl1pPr>
          </a:lstStyle>
          <a:p>
            <a:fld id="{C779668F-4236-4E19-B1CE-4153E9B02AC2}" type="datetimeFigureOut">
              <a:rPr lang="en-NZ" smtClean="0"/>
              <a:t>29/10/2018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743"/>
            <a:ext cx="4301543" cy="340932"/>
          </a:xfrm>
          <a:prstGeom prst="rect">
            <a:avLst/>
          </a:prstGeom>
        </p:spPr>
        <p:txBody>
          <a:bodyPr vert="horz" lIns="53511" tIns="26755" rIns="53511" bIns="26755" rtlCol="0" anchor="b"/>
          <a:lstStyle>
            <a:lvl1pPr algn="l">
              <a:defRPr sz="7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10" y="6456743"/>
            <a:ext cx="4301543" cy="340932"/>
          </a:xfrm>
          <a:prstGeom prst="rect">
            <a:avLst/>
          </a:prstGeom>
        </p:spPr>
        <p:txBody>
          <a:bodyPr vert="horz" lIns="53511" tIns="26755" rIns="53511" bIns="26755" rtlCol="0" anchor="b"/>
          <a:lstStyle>
            <a:lvl1pPr algn="r">
              <a:defRPr sz="700"/>
            </a:lvl1pPr>
          </a:lstStyle>
          <a:p>
            <a:fld id="{6B7904C8-A1EF-42D8-B1FE-0090668442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22698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0933"/>
          </a:xfrm>
          <a:prstGeom prst="rect">
            <a:avLst/>
          </a:prstGeom>
        </p:spPr>
        <p:txBody>
          <a:bodyPr vert="horz" lIns="53511" tIns="26755" rIns="53511" bIns="26755" rtlCol="0"/>
          <a:lstStyle>
            <a:lvl1pPr algn="l">
              <a:defRPr sz="7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510" y="0"/>
            <a:ext cx="4301543" cy="340933"/>
          </a:xfrm>
          <a:prstGeom prst="rect">
            <a:avLst/>
          </a:prstGeom>
        </p:spPr>
        <p:txBody>
          <a:bodyPr vert="horz" lIns="53511" tIns="26755" rIns="53511" bIns="26755" rtlCol="0"/>
          <a:lstStyle>
            <a:lvl1pPr algn="r">
              <a:defRPr sz="700"/>
            </a:lvl1pPr>
          </a:lstStyle>
          <a:p>
            <a:fld id="{B21810E0-08A7-4B8E-ACF3-081A7DEE2F24}" type="datetimeFigureOut">
              <a:rPr lang="en-NZ" smtClean="0"/>
              <a:t>29/10/2018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3511" tIns="26755" rIns="53511" bIns="26755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906"/>
            <a:ext cx="7941310" cy="2676060"/>
          </a:xfrm>
          <a:prstGeom prst="rect">
            <a:avLst/>
          </a:prstGeom>
        </p:spPr>
        <p:txBody>
          <a:bodyPr vert="horz" lIns="53511" tIns="26755" rIns="53511" bIns="26755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743"/>
            <a:ext cx="4301543" cy="340932"/>
          </a:xfrm>
          <a:prstGeom prst="rect">
            <a:avLst/>
          </a:prstGeom>
        </p:spPr>
        <p:txBody>
          <a:bodyPr vert="horz" lIns="53511" tIns="26755" rIns="53511" bIns="26755" rtlCol="0" anchor="b"/>
          <a:lstStyle>
            <a:lvl1pPr algn="l">
              <a:defRPr sz="7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510" y="6456743"/>
            <a:ext cx="4301543" cy="340932"/>
          </a:xfrm>
          <a:prstGeom prst="rect">
            <a:avLst/>
          </a:prstGeom>
        </p:spPr>
        <p:txBody>
          <a:bodyPr vert="horz" lIns="53511" tIns="26755" rIns="53511" bIns="26755" rtlCol="0" anchor="b"/>
          <a:lstStyle>
            <a:lvl1pPr algn="r">
              <a:defRPr sz="700"/>
            </a:lvl1pPr>
          </a:lstStyle>
          <a:p>
            <a:fld id="{84106EAE-C271-4CD8-A014-442927F68A4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4083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7525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87909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331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83566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077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6463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140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6197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72911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52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0247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0324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EAE-C271-4CD8-A014-442927F68A43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906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8319" y="2057173"/>
            <a:ext cx="17231360" cy="2963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4959" y="3694062"/>
            <a:ext cx="17658080" cy="564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hyperlink" Target="mailto:s.Tittawella@aucklan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" b="12796"/>
          <a:stretch/>
        </p:blipFill>
        <p:spPr>
          <a:xfrm>
            <a:off x="0" y="-38101"/>
            <a:ext cx="18302177" cy="1033903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3467099"/>
            <a:ext cx="18288000" cy="2819401"/>
          </a:xfrm>
          <a:custGeom>
            <a:avLst/>
            <a:gdLst/>
            <a:ahLst/>
            <a:cxnLst/>
            <a:rect l="l" t="t" r="r" b="b"/>
            <a:pathLst>
              <a:path w="18288000" h="5943600">
                <a:moveTo>
                  <a:pt x="0" y="5943599"/>
                </a:moveTo>
                <a:lnTo>
                  <a:pt x="0" y="0"/>
                </a:lnTo>
                <a:lnTo>
                  <a:pt x="18287999" y="0"/>
                </a:lnTo>
                <a:lnTo>
                  <a:pt x="18287999" y="5943599"/>
                </a:lnTo>
                <a:lnTo>
                  <a:pt x="0" y="5943599"/>
                </a:lnTo>
                <a:close/>
              </a:path>
            </a:pathLst>
          </a:custGeom>
          <a:solidFill>
            <a:srgbClr val="005B8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2659" y="4361761"/>
            <a:ext cx="16471900" cy="7108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>
              <a:lnSpc>
                <a:spcPts val="6000"/>
              </a:lnSpc>
              <a:spcBef>
                <a:spcPts val="110"/>
              </a:spcBef>
              <a:tabLst>
                <a:tab pos="1719580" algn="l"/>
                <a:tab pos="1891030" algn="l"/>
              </a:tabLst>
            </a:pPr>
            <a:r>
              <a:rPr lang="en-NZ" sz="4500" b="1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 ELECTIVE INFORMATION SESSION</a:t>
            </a:r>
          </a:p>
        </p:txBody>
      </p:sp>
      <p:sp>
        <p:nvSpPr>
          <p:cNvPr id="9" name="object 9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Straight Connector 12"/>
          <p:cNvCxnSpPr/>
          <p:nvPr/>
        </p:nvCxnSpPr>
        <p:spPr>
          <a:xfrm>
            <a:off x="612659" y="5259787"/>
            <a:ext cx="17062682" cy="3611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3" b="6246"/>
          <a:stretch/>
        </p:blipFill>
        <p:spPr>
          <a:xfrm>
            <a:off x="0" y="190500"/>
            <a:ext cx="18288000" cy="1035256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5227" y="4762500"/>
            <a:ext cx="15240000" cy="5530300"/>
          </a:xfrm>
          <a:custGeom>
            <a:avLst/>
            <a:gdLst/>
            <a:ahLst/>
            <a:cxnLst/>
            <a:rect l="l" t="t" r="r" b="b"/>
            <a:pathLst>
              <a:path w="9753600" h="4133850">
                <a:moveTo>
                  <a:pt x="0" y="0"/>
                </a:moveTo>
                <a:lnTo>
                  <a:pt x="9753600" y="0"/>
                </a:lnTo>
                <a:lnTo>
                  <a:pt x="9753600" y="4133849"/>
                </a:lnTo>
                <a:lnTo>
                  <a:pt x="0" y="4133849"/>
                </a:lnTo>
                <a:lnTo>
                  <a:pt x="0" y="0"/>
                </a:lnTo>
                <a:close/>
              </a:path>
            </a:pathLst>
          </a:custGeom>
          <a:solidFill>
            <a:srgbClr val="00638F">
              <a:alpha val="85000"/>
            </a:srgbClr>
          </a:solid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644353" y="4914900"/>
            <a:ext cx="16937210" cy="55656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  <a:tabLst>
                <a:tab pos="6129655" algn="l"/>
              </a:tabLst>
            </a:pPr>
            <a:r>
              <a:rPr lang="en-NZ" sz="3500" b="1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LLB(Hons) ELIGIBILITY</a:t>
            </a:r>
            <a:endParaRPr sz="3500" b="1" spc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object 7"/>
          <p:cNvSpPr/>
          <p:nvPr/>
        </p:nvSpPr>
        <p:spPr>
          <a:xfrm>
            <a:off x="644352" y="5606211"/>
            <a:ext cx="12614448" cy="190444"/>
          </a:xfrm>
          <a:custGeom>
            <a:avLst/>
            <a:gdLst/>
            <a:ahLst/>
            <a:cxnLst/>
            <a:rect l="l" t="t" r="r" b="b"/>
            <a:pathLst>
              <a:path w="16875125">
                <a:moveTo>
                  <a:pt x="0" y="0"/>
                </a:moveTo>
                <a:lnTo>
                  <a:pt x="16874750" y="0"/>
                </a:lnTo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20000"/>
              </a:lnSpc>
            </a:pP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object 10"/>
          <p:cNvSpPr txBox="1"/>
          <p:nvPr/>
        </p:nvSpPr>
        <p:spPr>
          <a:xfrm>
            <a:off x="607282" y="5856478"/>
            <a:ext cx="15030451" cy="4278811"/>
          </a:xfrm>
          <a:prstGeom prst="rect">
            <a:avLst/>
          </a:prstGeom>
        </p:spPr>
        <p:txBody>
          <a:bodyPr vert="horz" wrap="square" lIns="0" tIns="16966" rIns="0" bIns="0" rtlCol="0">
            <a:spAutoFit/>
          </a:bodyPr>
          <a:lstStyle/>
          <a:p>
            <a:pPr marL="424165"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 must have completed </a:t>
            </a:r>
            <a:r>
              <a:rPr lang="en-NZ" sz="30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</a:t>
            </a: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Part II Law courses</a:t>
            </a:r>
          </a:p>
          <a:p>
            <a:pPr marL="424165"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 with a 75% average or more over ALL law courses will be invited to transfer to the honours programme</a:t>
            </a:r>
          </a:p>
          <a:p>
            <a:pPr marL="424165" marR="608116">
              <a:lnSpc>
                <a:spcPct val="120000"/>
              </a:lnSpc>
              <a:spcBef>
                <a:spcPts val="134"/>
              </a:spcBef>
            </a:pPr>
            <a:endParaRPr lang="en-NZ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 who do not get into Honours by invitation at the end of Part II may apply in subsequent years.</a:t>
            </a: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r>
              <a:rPr lang="en-NZ" sz="3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Additional 60 points: </a:t>
            </a: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 must meet the honours grade requirement and seminar spaces are subject to availability.</a:t>
            </a:r>
          </a:p>
        </p:txBody>
      </p:sp>
      <p:sp>
        <p:nvSpPr>
          <p:cNvPr id="9" name="object 8"/>
          <p:cNvSpPr/>
          <p:nvPr/>
        </p:nvSpPr>
        <p:spPr>
          <a:xfrm>
            <a:off x="720885" y="6008645"/>
            <a:ext cx="107156" cy="107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bject 8"/>
          <p:cNvSpPr/>
          <p:nvPr/>
        </p:nvSpPr>
        <p:spPr>
          <a:xfrm>
            <a:off x="733380" y="6688132"/>
            <a:ext cx="107156" cy="107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0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11871" r="17" b="3470"/>
          <a:stretch/>
        </p:blipFill>
        <p:spPr>
          <a:xfrm>
            <a:off x="0" y="0"/>
            <a:ext cx="18291175" cy="103251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17592" y="4762500"/>
            <a:ext cx="14419392" cy="5279827"/>
          </a:xfrm>
          <a:custGeom>
            <a:avLst/>
            <a:gdLst/>
            <a:ahLst/>
            <a:cxnLst/>
            <a:rect l="l" t="t" r="r" b="b"/>
            <a:pathLst>
              <a:path w="9753600" h="4133850">
                <a:moveTo>
                  <a:pt x="0" y="0"/>
                </a:moveTo>
                <a:lnTo>
                  <a:pt x="9753600" y="0"/>
                </a:lnTo>
                <a:lnTo>
                  <a:pt x="9753600" y="4133849"/>
                </a:lnTo>
                <a:lnTo>
                  <a:pt x="0" y="4133849"/>
                </a:lnTo>
                <a:lnTo>
                  <a:pt x="0" y="0"/>
                </a:lnTo>
                <a:close/>
              </a:path>
            </a:pathLst>
          </a:custGeom>
          <a:solidFill>
            <a:srgbClr val="00638F">
              <a:alpha val="85000"/>
            </a:srgbClr>
          </a:solid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object 10"/>
          <p:cNvSpPr txBox="1"/>
          <p:nvPr/>
        </p:nvSpPr>
        <p:spPr>
          <a:xfrm>
            <a:off x="189502" y="5778377"/>
            <a:ext cx="14898098" cy="3379591"/>
          </a:xfrm>
          <a:prstGeom prst="rect">
            <a:avLst/>
          </a:prstGeom>
        </p:spPr>
        <p:txBody>
          <a:bodyPr vert="horz" wrap="square" lIns="0" tIns="16966" rIns="0" bIns="0" rtlCol="0">
            <a:spAutoFit/>
          </a:bodyPr>
          <a:lstStyle/>
          <a:p>
            <a:pPr marL="424165"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 preparation or exam performance impacted due to extenuating circumstances</a:t>
            </a:r>
          </a:p>
          <a:p>
            <a:pPr marL="424165"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 the exam if you are physically able to</a:t>
            </a:r>
          </a:p>
          <a:p>
            <a:pPr marL="424165"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 a </a:t>
            </a:r>
            <a:r>
              <a:rPr lang="en-NZ" sz="3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doctor </a:t>
            </a:r>
            <a:r>
              <a:rPr lang="en-NZ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</a:t>
            </a:r>
            <a:r>
              <a:rPr lang="en-NZ" sz="3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day of the </a:t>
            </a:r>
            <a:r>
              <a:rPr lang="en-NZ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 </a:t>
            </a:r>
            <a:r>
              <a:rPr lang="en-NZ" sz="3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applying for </a:t>
            </a:r>
            <a:r>
              <a:rPr lang="en-NZ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consideration of exam performance</a:t>
            </a:r>
            <a:endParaRPr lang="en-NZ" sz="3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81365" marR="608116" indent="-457200">
              <a:lnSpc>
                <a:spcPct val="120000"/>
              </a:lnSpc>
              <a:spcBef>
                <a:spcPts val="134"/>
              </a:spcBef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Within 7 days </a:t>
            </a:r>
            <a:r>
              <a:rPr lang="en-NZ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after the exam submit your application </a:t>
            </a:r>
            <a:r>
              <a:rPr lang="en-NZ" sz="30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online</a:t>
            </a:r>
            <a:endParaRPr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bject 6"/>
          <p:cNvSpPr/>
          <p:nvPr/>
        </p:nvSpPr>
        <p:spPr>
          <a:xfrm>
            <a:off x="761999" y="3988612"/>
            <a:ext cx="107156" cy="107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object 7"/>
          <p:cNvSpPr/>
          <p:nvPr/>
        </p:nvSpPr>
        <p:spPr>
          <a:xfrm>
            <a:off x="228600" y="7691593"/>
            <a:ext cx="107156" cy="107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object 8"/>
          <p:cNvSpPr/>
          <p:nvPr/>
        </p:nvSpPr>
        <p:spPr>
          <a:xfrm>
            <a:off x="214216" y="5981700"/>
            <a:ext cx="107156" cy="107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object 10"/>
          <p:cNvSpPr/>
          <p:nvPr/>
        </p:nvSpPr>
        <p:spPr>
          <a:xfrm>
            <a:off x="228600" y="7028557"/>
            <a:ext cx="107156" cy="107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457200" y="4978159"/>
            <a:ext cx="16875125" cy="55656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  <a:tabLst>
                <a:tab pos="6129655" algn="l"/>
              </a:tabLst>
            </a:pPr>
            <a:r>
              <a:rPr lang="en-NZ" sz="3500" b="1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AEGROTAT &amp; COMPASSIONATE CONSIDERATION</a:t>
            </a:r>
            <a:endParaRPr sz="3500" b="1" spc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object 7"/>
          <p:cNvSpPr/>
          <p:nvPr/>
        </p:nvSpPr>
        <p:spPr>
          <a:xfrm>
            <a:off x="457200" y="5615595"/>
            <a:ext cx="7208044" cy="202448"/>
          </a:xfrm>
          <a:custGeom>
            <a:avLst/>
            <a:gdLst/>
            <a:ahLst/>
            <a:cxnLst/>
            <a:rect l="l" t="t" r="r" b="b"/>
            <a:pathLst>
              <a:path w="16875125">
                <a:moveTo>
                  <a:pt x="0" y="0"/>
                </a:moveTo>
                <a:lnTo>
                  <a:pt x="16874750" y="0"/>
                </a:lnTo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20000"/>
              </a:lnSpc>
            </a:pP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7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2204"/>
          <a:stretch/>
        </p:blipFill>
        <p:spPr>
          <a:xfrm>
            <a:off x="0" y="-114300"/>
            <a:ext cx="18288000" cy="104013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0501" y="6161903"/>
            <a:ext cx="15163799" cy="4152900"/>
          </a:xfrm>
          <a:custGeom>
            <a:avLst/>
            <a:gdLst/>
            <a:ahLst/>
            <a:cxnLst/>
            <a:rect l="l" t="t" r="r" b="b"/>
            <a:pathLst>
              <a:path w="18278475" h="5276850">
                <a:moveTo>
                  <a:pt x="0" y="5276849"/>
                </a:moveTo>
                <a:lnTo>
                  <a:pt x="0" y="0"/>
                </a:lnTo>
                <a:lnTo>
                  <a:pt x="18278297" y="0"/>
                </a:lnTo>
                <a:lnTo>
                  <a:pt x="18278297" y="5276849"/>
                </a:lnTo>
                <a:lnTo>
                  <a:pt x="0" y="5276849"/>
                </a:lnTo>
                <a:close/>
              </a:path>
            </a:pathLst>
          </a:custGeom>
          <a:solidFill>
            <a:srgbClr val="005B8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4910" y="6327956"/>
            <a:ext cx="16875125" cy="55656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  <a:tabLst>
                <a:tab pos="6129655" algn="l"/>
              </a:tabLst>
            </a:pPr>
            <a:r>
              <a:rPr lang="en-NZ" sz="3500" b="1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LLB PART II-IV STUDENTS’ CONTACT:</a:t>
            </a:r>
            <a:endParaRPr sz="3500" b="1" spc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5801" y="7277100"/>
            <a:ext cx="6781799" cy="3479029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Emily McGowan</a:t>
            </a:r>
            <a:endParaRPr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5080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 Academic &amp; Support Adviser (Undergraduate &amp; Equity)</a:t>
            </a:r>
          </a:p>
          <a:p>
            <a:pPr marL="22225" marR="5080">
              <a:lnSpc>
                <a:spcPct val="120000"/>
              </a:lnSpc>
              <a:spcBef>
                <a:spcPts val="134"/>
              </a:spcBef>
            </a:pPr>
            <a:r>
              <a:rPr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Law </a:t>
            </a:r>
            <a:r>
              <a:rPr sz="3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 </a:t>
            </a:r>
            <a:r>
              <a:rPr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</a:t>
            </a:r>
            <a:r>
              <a:rPr lang="en-US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2225" marR="5080">
              <a:lnSpc>
                <a:spcPct val="120000"/>
              </a:lnSpc>
              <a:spcBef>
                <a:spcPts val="134"/>
              </a:spcBef>
            </a:pPr>
            <a:r>
              <a:rPr lang="en-US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 2, 1-11 Short Street</a:t>
            </a:r>
            <a:endParaRPr lang="en-US" sz="3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225" marR="5080">
              <a:lnSpc>
                <a:spcPct val="120000"/>
              </a:lnSpc>
              <a:spcBef>
                <a:spcPts val="285"/>
              </a:spcBef>
            </a:pPr>
            <a:endParaRPr sz="28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77200" y="7962900"/>
            <a:ext cx="7315201" cy="1738296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34"/>
              </a:spcBef>
            </a:pPr>
            <a:r>
              <a:rPr sz="3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Phone: +64 9 923 </a:t>
            </a:r>
            <a:r>
              <a:rPr lang="en-NZ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7939</a:t>
            </a:r>
            <a:endParaRPr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96000" marR="5080" indent="-1299210">
              <a:lnSpc>
                <a:spcPct val="120000"/>
              </a:lnSpc>
              <a:spcBef>
                <a:spcPts val="134"/>
              </a:spcBef>
            </a:pPr>
            <a:r>
              <a:rPr sz="3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Email: </a:t>
            </a:r>
            <a:r>
              <a:rPr lang="en-NZ" sz="3000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e.mcgowan</a:t>
            </a:r>
            <a:r>
              <a:rPr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@auckland.ac.nz  </a:t>
            </a:r>
            <a:r>
              <a:rPr lang="en-NZ"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</a:t>
            </a:r>
            <a:r>
              <a:rPr sz="30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gradlaw@auckland.ac.nz</a:t>
            </a:r>
            <a:endParaRPr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710515" y="7171313"/>
            <a:ext cx="12649200" cy="252396"/>
          </a:xfrm>
          <a:custGeom>
            <a:avLst/>
            <a:gdLst/>
            <a:ahLst/>
            <a:cxnLst/>
            <a:rect l="l" t="t" r="r" b="b"/>
            <a:pathLst>
              <a:path w="16875125">
                <a:moveTo>
                  <a:pt x="0" y="0"/>
                </a:moveTo>
                <a:lnTo>
                  <a:pt x="16874750" y="0"/>
                </a:lnTo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20000"/>
              </a:lnSpc>
            </a:pP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8" b="40838"/>
          <a:stretch/>
        </p:blipFill>
        <p:spPr>
          <a:xfrm>
            <a:off x="0" y="-38100"/>
            <a:ext cx="18322923" cy="1031479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1" y="3390900"/>
            <a:ext cx="18322923" cy="6934200"/>
          </a:xfrm>
          <a:custGeom>
            <a:avLst/>
            <a:gdLst/>
            <a:ahLst/>
            <a:cxnLst/>
            <a:rect l="l" t="t" r="r" b="b"/>
            <a:pathLst>
              <a:path w="7562850" h="3238500">
                <a:moveTo>
                  <a:pt x="0" y="0"/>
                </a:moveTo>
                <a:lnTo>
                  <a:pt x="7562737" y="0"/>
                </a:lnTo>
                <a:lnTo>
                  <a:pt x="7562737" y="3238499"/>
                </a:lnTo>
                <a:lnTo>
                  <a:pt x="0" y="3238499"/>
                </a:lnTo>
                <a:lnTo>
                  <a:pt x="0" y="0"/>
                </a:lnTo>
                <a:close/>
              </a:path>
            </a:pathLst>
          </a:custGeom>
          <a:solidFill>
            <a:srgbClr val="005B82">
              <a:alpha val="79998"/>
            </a:srgbClr>
          </a:solidFill>
        </p:spPr>
        <p:txBody>
          <a:bodyPr wrap="square" lIns="0" tIns="0" rIns="0" bIns="0" rtlCol="0"/>
          <a:lstStyle/>
          <a:p>
            <a:r>
              <a:rPr lang="en-N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1" y="3390900"/>
            <a:ext cx="17516476" cy="99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r>
              <a:rPr lang="en-NZ" sz="3500" b="1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CHILD CARE COMMITMENTS?</a:t>
            </a: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lang="en-NZ" sz="3500" b="1" spc="200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r>
              <a:rPr lang="en-NZ" sz="3500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apply ahead of the general sign up for specific tutorial sessions </a:t>
            </a:r>
          </a:p>
          <a:p>
            <a:pPr>
              <a:lnSpc>
                <a:spcPct val="100000"/>
              </a:lnSpc>
              <a:spcBef>
                <a:spcPts val="140"/>
              </a:spcBef>
            </a:pPr>
            <a:r>
              <a:rPr lang="en-NZ" sz="3500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will make every effort to accommodate your requests – although this may not always be workable</a:t>
            </a: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lang="en-NZ" sz="3500" spc="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lang="en-NZ" sz="3500" spc="200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r>
              <a:rPr lang="en-NZ" sz="3500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 either :</a:t>
            </a:r>
          </a:p>
          <a:p>
            <a:pPr>
              <a:lnSpc>
                <a:spcPct val="100000"/>
              </a:lnSpc>
              <a:spcBef>
                <a:spcPts val="140"/>
              </a:spcBef>
            </a:pPr>
            <a:r>
              <a:rPr lang="en-NZ" sz="3500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 Suranjika Tittawella (</a:t>
            </a:r>
            <a:r>
              <a:rPr lang="en-NZ" sz="3500" spc="200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s.Tittawella@auckland</a:t>
            </a:r>
            <a:r>
              <a:rPr lang="en-NZ" sz="3500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ac.nz)</a:t>
            </a:r>
          </a:p>
          <a:p>
            <a:pPr>
              <a:lnSpc>
                <a:spcPct val="100000"/>
              </a:lnSpc>
              <a:spcBef>
                <a:spcPts val="140"/>
              </a:spcBef>
            </a:pPr>
            <a:r>
              <a:rPr lang="en-NZ" sz="3500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Emily McGowan (e.mcgowan@Auckland.ac.nz)</a:t>
            </a:r>
            <a:endParaRPr lang="en-NZ" sz="3500" spc="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lang="en-NZ" sz="3500" b="1" spc="200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lang="en-NZ" sz="3500" b="1" spc="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lang="en-NZ" sz="3500" b="1" spc="200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lang="en-NZ" sz="3500" b="1" spc="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lang="en-NZ" sz="3500" b="1" spc="200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lang="en-NZ" sz="3500" b="1" spc="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3500" b="1" spc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658599" y="9639300"/>
            <a:ext cx="662940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t="16109"/>
          <a:stretch/>
        </p:blipFill>
        <p:spPr>
          <a:xfrm>
            <a:off x="0" y="-38100"/>
            <a:ext cx="18292917" cy="1033247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2933699"/>
            <a:ext cx="9205784" cy="7434643"/>
          </a:xfrm>
          <a:custGeom>
            <a:avLst/>
            <a:gdLst/>
            <a:ahLst/>
            <a:cxnLst/>
            <a:rect l="l" t="t" r="r" b="b"/>
            <a:pathLst>
              <a:path w="11706225" h="10277475">
                <a:moveTo>
                  <a:pt x="0" y="0"/>
                </a:moveTo>
                <a:lnTo>
                  <a:pt x="11706212" y="0"/>
                </a:lnTo>
                <a:lnTo>
                  <a:pt x="11706212" y="10277475"/>
                </a:lnTo>
                <a:lnTo>
                  <a:pt x="0" y="10277475"/>
                </a:lnTo>
                <a:lnTo>
                  <a:pt x="0" y="0"/>
                </a:lnTo>
                <a:close/>
              </a:path>
            </a:pathLst>
          </a:custGeom>
          <a:solidFill>
            <a:srgbClr val="005B82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8082" y="3411876"/>
            <a:ext cx="10119040" cy="5507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n-NZ" sz="3500" b="1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ENROLMENT TIMELINE</a:t>
            </a:r>
            <a:endParaRPr sz="3500" b="1" spc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68663" y="4229100"/>
            <a:ext cx="657810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95131" y="4428324"/>
            <a:ext cx="4117817" cy="4343400"/>
            <a:chOff x="379343" y="3848101"/>
            <a:chExt cx="4267200" cy="4267200"/>
          </a:xfrm>
          <a:solidFill>
            <a:srgbClr val="009AC7"/>
          </a:solidFill>
        </p:grpSpPr>
        <p:sp>
          <p:nvSpPr>
            <p:cNvPr id="2" name="Oval 1"/>
            <p:cNvSpPr>
              <a:spLocks noChangeAspect="1"/>
            </p:cNvSpPr>
            <p:nvPr/>
          </p:nvSpPr>
          <p:spPr>
            <a:xfrm>
              <a:off x="379343" y="3848101"/>
              <a:ext cx="4267200" cy="426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55543" y="5398079"/>
              <a:ext cx="4114800" cy="1225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860" algn="ctr">
                <a:lnSpc>
                  <a:spcPct val="120000"/>
                </a:lnSpc>
                <a:spcBef>
                  <a:spcPts val="155"/>
                </a:spcBef>
              </a:pPr>
              <a:r>
                <a:rPr lang="en-NZ" sz="3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Enrolments Open</a:t>
              </a:r>
            </a:p>
            <a:p>
              <a:pPr marL="17860">
                <a:lnSpc>
                  <a:spcPct val="120000"/>
                </a:lnSpc>
                <a:spcBef>
                  <a:spcPts val="155"/>
                </a:spcBef>
              </a:pPr>
              <a:r>
                <a:rPr lang="en-NZ" sz="30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 Nov ’18, 6am</a:t>
              </a:r>
              <a:endParaRPr lang="en-NZ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15000" y="7362024"/>
            <a:ext cx="3124200" cy="2819400"/>
            <a:chOff x="5181600" y="3362710"/>
            <a:chExt cx="3124200" cy="2819400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5334000" y="3362710"/>
              <a:ext cx="2819400" cy="2819400"/>
            </a:xfrm>
            <a:prstGeom prst="ellipse">
              <a:avLst/>
            </a:prstGeom>
            <a:solidFill>
              <a:srgbClr val="00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81600" y="4339050"/>
              <a:ext cx="3124200" cy="1225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860" algn="ctr">
                <a:lnSpc>
                  <a:spcPct val="120000"/>
                </a:lnSpc>
                <a:spcBef>
                  <a:spcPts val="155"/>
                </a:spcBef>
              </a:pPr>
              <a:r>
                <a:rPr lang="en-NZ" sz="2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Student Advisors  Available</a:t>
              </a:r>
            </a:p>
            <a:p>
              <a:pPr marL="17860" algn="ctr">
                <a:lnSpc>
                  <a:spcPct val="120000"/>
                </a:lnSpc>
                <a:spcBef>
                  <a:spcPts val="155"/>
                </a:spcBef>
              </a:pPr>
              <a:r>
                <a:rPr lang="en-NZ" sz="20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From 7am</a:t>
              </a:r>
              <a:endParaRPr lang="en-NZ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4196848" y="7089637"/>
            <a:ext cx="2086653" cy="746693"/>
          </a:xfrm>
          <a:prstGeom prst="line">
            <a:avLst/>
          </a:prstGeom>
          <a:ln w="76200">
            <a:solidFill>
              <a:srgbClr val="009A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5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5"/>
          <a:stretch/>
        </p:blipFill>
        <p:spPr>
          <a:xfrm>
            <a:off x="-1589" y="13386"/>
            <a:ext cx="18288000" cy="103251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6193" y="5295900"/>
            <a:ext cx="13766007" cy="4798698"/>
          </a:xfrm>
          <a:custGeom>
            <a:avLst/>
            <a:gdLst/>
            <a:ahLst/>
            <a:cxnLst/>
            <a:rect l="l" t="t" r="r" b="b"/>
            <a:pathLst>
              <a:path w="9753600" h="4133850">
                <a:moveTo>
                  <a:pt x="0" y="0"/>
                </a:moveTo>
                <a:lnTo>
                  <a:pt x="9753600" y="0"/>
                </a:lnTo>
                <a:lnTo>
                  <a:pt x="9753600" y="4133849"/>
                </a:lnTo>
                <a:lnTo>
                  <a:pt x="0" y="4133849"/>
                </a:lnTo>
                <a:lnTo>
                  <a:pt x="0" y="0"/>
                </a:lnTo>
                <a:close/>
              </a:path>
            </a:pathLst>
          </a:custGeom>
          <a:solidFill>
            <a:srgbClr val="00638F">
              <a:alpha val="85000"/>
            </a:srgbClr>
          </a:solid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704849" y="5718872"/>
            <a:ext cx="16875125" cy="55656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  <a:tabLst>
                <a:tab pos="6129655" algn="l"/>
              </a:tabLst>
            </a:pPr>
            <a:r>
              <a:rPr lang="en-NZ" sz="3500" b="1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ENROLMENTS - PART II STUDENTS</a:t>
            </a:r>
            <a:endParaRPr sz="3500" b="1" spc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object 7"/>
          <p:cNvSpPr/>
          <p:nvPr/>
        </p:nvSpPr>
        <p:spPr>
          <a:xfrm>
            <a:off x="760413" y="6591299"/>
            <a:ext cx="11660188" cy="45719"/>
          </a:xfrm>
          <a:custGeom>
            <a:avLst/>
            <a:gdLst/>
            <a:ahLst/>
            <a:cxnLst/>
            <a:rect l="l" t="t" r="r" b="b"/>
            <a:pathLst>
              <a:path w="16875125">
                <a:moveTo>
                  <a:pt x="0" y="0"/>
                </a:moveTo>
                <a:lnTo>
                  <a:pt x="16874750" y="0"/>
                </a:lnTo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20000"/>
              </a:lnSpc>
            </a:pP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object 10"/>
          <p:cNvSpPr txBox="1"/>
          <p:nvPr/>
        </p:nvSpPr>
        <p:spPr>
          <a:xfrm>
            <a:off x="704849" y="6916536"/>
            <a:ext cx="16930688" cy="2838417"/>
          </a:xfrm>
          <a:prstGeom prst="rect">
            <a:avLst/>
          </a:prstGeom>
        </p:spPr>
        <p:txBody>
          <a:bodyPr vert="horz" wrap="square" lIns="0" tIns="16966" rIns="0" bIns="0" rtlCol="0">
            <a:spAutoFit/>
          </a:bodyPr>
          <a:lstStyle/>
          <a:p>
            <a:pPr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 who still have Part II Law courses to complete</a:t>
            </a: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endParaRPr lang="en-NZ" sz="3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608116" indent="-457200">
              <a:lnSpc>
                <a:spcPct val="120000"/>
              </a:lnSpc>
              <a:spcBef>
                <a:spcPts val="134"/>
              </a:spcBef>
              <a:buFont typeface="Arial" panose="020B0604020202020204" pitchFamily="34" charset="0"/>
              <a:buChar char="•"/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NOT HAVE the prerequisites to enrol on Part III core courses</a:t>
            </a:r>
          </a:p>
          <a:p>
            <a:pPr marL="457200" marR="608116" indent="-457200">
              <a:lnSpc>
                <a:spcPct val="120000"/>
              </a:lnSpc>
              <a:spcBef>
                <a:spcPts val="134"/>
              </a:spcBef>
              <a:buFont typeface="Arial" panose="020B0604020202020204" pitchFamily="34" charset="0"/>
              <a:buChar char="•"/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MAY ENROL on some Part IV Law electives PROVIDED you</a:t>
            </a: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have met the prerequisites</a:t>
            </a:r>
            <a:endParaRPr lang="en-NZ" sz="3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1" b="3884"/>
          <a:stretch/>
        </p:blipFill>
        <p:spPr>
          <a:xfrm>
            <a:off x="26193" y="-38100"/>
            <a:ext cx="18288000" cy="103251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297" y="5372100"/>
            <a:ext cx="15229703" cy="4465862"/>
          </a:xfrm>
          <a:custGeom>
            <a:avLst/>
            <a:gdLst/>
            <a:ahLst/>
            <a:cxnLst/>
            <a:rect l="l" t="t" r="r" b="b"/>
            <a:pathLst>
              <a:path w="9753600" h="4133850">
                <a:moveTo>
                  <a:pt x="0" y="0"/>
                </a:moveTo>
                <a:lnTo>
                  <a:pt x="9753600" y="0"/>
                </a:lnTo>
                <a:lnTo>
                  <a:pt x="9753600" y="4133849"/>
                </a:lnTo>
                <a:lnTo>
                  <a:pt x="0" y="4133849"/>
                </a:lnTo>
                <a:lnTo>
                  <a:pt x="0" y="0"/>
                </a:lnTo>
                <a:close/>
              </a:path>
            </a:pathLst>
          </a:custGeom>
          <a:solidFill>
            <a:srgbClr val="00638F">
              <a:alpha val="85000"/>
            </a:srgbClr>
          </a:solid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692493" y="5753648"/>
            <a:ext cx="16665574" cy="55656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  <a:tabLst>
                <a:tab pos="6129655" algn="l"/>
              </a:tabLst>
            </a:pPr>
            <a:r>
              <a:rPr lang="en-NZ" sz="3500" b="1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ENROLMENTS - PART III STUDENTS</a:t>
            </a:r>
            <a:endParaRPr sz="3500" b="1" spc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object 7"/>
          <p:cNvSpPr/>
          <p:nvPr/>
        </p:nvSpPr>
        <p:spPr>
          <a:xfrm flipV="1">
            <a:off x="704850" y="3581272"/>
            <a:ext cx="12096750" cy="3086228"/>
          </a:xfrm>
          <a:custGeom>
            <a:avLst/>
            <a:gdLst/>
            <a:ahLst/>
            <a:cxnLst/>
            <a:rect l="l" t="t" r="r" b="b"/>
            <a:pathLst>
              <a:path w="16875125">
                <a:moveTo>
                  <a:pt x="0" y="0"/>
                </a:moveTo>
                <a:lnTo>
                  <a:pt x="16874750" y="0"/>
                </a:lnTo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20000"/>
              </a:lnSpc>
            </a:pP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9286" y="7054022"/>
            <a:ext cx="16930688" cy="2271595"/>
          </a:xfrm>
          <a:prstGeom prst="rect">
            <a:avLst/>
          </a:prstGeom>
        </p:spPr>
        <p:txBody>
          <a:bodyPr vert="horz" wrap="square" lIns="0" tIns="16966" rIns="0" bIns="0" rtlCol="0">
            <a:spAutoFit/>
          </a:bodyPr>
          <a:lstStyle/>
          <a:p>
            <a:pPr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 have completed </a:t>
            </a:r>
            <a:r>
              <a:rPr lang="en-NZ" sz="30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</a:t>
            </a: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Part II Law courses you may enrol on</a:t>
            </a: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endParaRPr lang="en-NZ" sz="3000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608116" indent="-457200">
              <a:lnSpc>
                <a:spcPct val="120000"/>
              </a:lnSpc>
              <a:spcBef>
                <a:spcPts val="134"/>
              </a:spcBef>
              <a:buFont typeface="Arial" panose="020B0604020202020204" pitchFamily="34" charset="0"/>
              <a:buChar char="•"/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Any/all Part III Law courses</a:t>
            </a:r>
          </a:p>
          <a:p>
            <a:pPr marL="457200" marR="608116" indent="-457200">
              <a:lnSpc>
                <a:spcPct val="120000"/>
              </a:lnSpc>
              <a:spcBef>
                <a:spcPts val="134"/>
              </a:spcBef>
              <a:buFont typeface="Arial" panose="020B0604020202020204" pitchFamily="34" charset="0"/>
              <a:buChar char="•"/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Part IV Law electives IF you have the prerequisites</a:t>
            </a:r>
            <a:endParaRPr lang="en-NZ" sz="3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8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12200"/>
          <a:stretch/>
        </p:blipFill>
        <p:spPr>
          <a:xfrm>
            <a:off x="0" y="-38100"/>
            <a:ext cx="18288000" cy="103251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4991100"/>
            <a:ext cx="10058400" cy="4744111"/>
          </a:xfrm>
          <a:custGeom>
            <a:avLst/>
            <a:gdLst/>
            <a:ahLst/>
            <a:cxnLst/>
            <a:rect l="l" t="t" r="r" b="b"/>
            <a:pathLst>
              <a:path w="11658600" h="6705600">
                <a:moveTo>
                  <a:pt x="0" y="0"/>
                </a:moveTo>
                <a:lnTo>
                  <a:pt x="11658524" y="0"/>
                </a:lnTo>
                <a:lnTo>
                  <a:pt x="11658524" y="6705599"/>
                </a:lnTo>
                <a:lnTo>
                  <a:pt x="0" y="6705599"/>
                </a:lnTo>
                <a:lnTo>
                  <a:pt x="0" y="0"/>
                </a:lnTo>
                <a:close/>
              </a:path>
            </a:pathLst>
          </a:custGeom>
          <a:solidFill>
            <a:srgbClr val="005B82">
              <a:alpha val="84704"/>
            </a:srgbClr>
          </a:solidFill>
        </p:spPr>
        <p:txBody>
          <a:bodyPr wrap="square" lIns="0" tIns="0" rIns="0" bIns="0" rtlCol="0"/>
          <a:lstStyle/>
          <a:p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7860" y="5199989"/>
            <a:ext cx="8737600" cy="5507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629535" algn="l"/>
                <a:tab pos="3623310" algn="l"/>
                <a:tab pos="5503545" algn="l"/>
              </a:tabLst>
            </a:pPr>
            <a:r>
              <a:rPr lang="en-NZ" sz="3500" b="1" spc="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LAW 399 LEGAL RESEARCH 2</a:t>
            </a:r>
            <a:endParaRPr sz="3500" b="1" spc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7861" y="6210300"/>
            <a:ext cx="8737600" cy="3392415"/>
          </a:xfrm>
          <a:prstGeom prst="rect">
            <a:avLst/>
          </a:prstGeom>
        </p:spPr>
        <p:txBody>
          <a:bodyPr vert="horz" wrap="square" lIns="0" tIns="16966" rIns="0" bIns="0" rtlCol="0">
            <a:spAutoFit/>
          </a:bodyPr>
          <a:lstStyle/>
          <a:p>
            <a:pPr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 were enrolled on ANY LLB </a:t>
            </a:r>
            <a:r>
              <a:rPr lang="en-NZ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III courses </a:t>
            </a: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OR BEFORE 2018.</a:t>
            </a:r>
            <a:endParaRPr lang="en-NZ" sz="3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endParaRPr lang="en-NZ" sz="3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taught in </a:t>
            </a:r>
            <a:r>
              <a:rPr lang="en-NZ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Semester One, </a:t>
            </a: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endParaRPr lang="en-NZ" sz="3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ENROL 1 </a:t>
            </a:r>
            <a:r>
              <a:rPr lang="en-NZ" sz="3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Novermber</a:t>
            </a:r>
            <a:endParaRPr lang="en-NZ" sz="3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7860" y="5926817"/>
            <a:ext cx="8737600" cy="827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3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7733"/>
          <a:stretch/>
        </p:blipFill>
        <p:spPr>
          <a:xfrm>
            <a:off x="-2" y="-38100"/>
            <a:ext cx="18288001" cy="1033661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2" y="3526107"/>
            <a:ext cx="14068427" cy="6477000"/>
          </a:xfrm>
          <a:custGeom>
            <a:avLst/>
            <a:gdLst/>
            <a:ahLst/>
            <a:cxnLst/>
            <a:rect l="l" t="t" r="r" b="b"/>
            <a:pathLst>
              <a:path w="9753600" h="4133850">
                <a:moveTo>
                  <a:pt x="0" y="0"/>
                </a:moveTo>
                <a:lnTo>
                  <a:pt x="9753600" y="0"/>
                </a:lnTo>
                <a:lnTo>
                  <a:pt x="9753600" y="4133849"/>
                </a:lnTo>
                <a:lnTo>
                  <a:pt x="0" y="4133849"/>
                </a:lnTo>
                <a:lnTo>
                  <a:pt x="0" y="0"/>
                </a:lnTo>
                <a:close/>
              </a:path>
            </a:pathLst>
          </a:custGeom>
          <a:solidFill>
            <a:srgbClr val="00638F">
              <a:alpha val="85000"/>
            </a:srgbClr>
          </a:solid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871809"/>
              </p:ext>
            </p:extLst>
          </p:nvPr>
        </p:nvGraphicFramePr>
        <p:xfrm>
          <a:off x="533400" y="3543300"/>
          <a:ext cx="12857162" cy="646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6562">
                  <a:extLst>
                    <a:ext uri="{9D8B030D-6E8A-4147-A177-3AD203B41FA5}">
                      <a16:colId xmlns="" xmlns:a16="http://schemas.microsoft.com/office/drawing/2014/main" val="626231755"/>
                    </a:ext>
                  </a:extLst>
                </a:gridCol>
                <a:gridCol w="4800600"/>
              </a:tblGrid>
              <a:tr h="0">
                <a:tc gridSpan="2">
                  <a:txBody>
                    <a:bodyPr/>
                    <a:lstStyle/>
                    <a:p>
                      <a:r>
                        <a:rPr lang="en-NZ" sz="35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LAWGENRL 405 Community Law Internship,</a:t>
                      </a:r>
                      <a:r>
                        <a:rPr lang="en-NZ" sz="350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20pts</a:t>
                      </a:r>
                      <a:endParaRPr lang="en-NZ" sz="35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96272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30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150 hrs unpaid supervised work (approved community agency – Dr Tittawella</a:t>
                      </a:r>
                      <a:endParaRPr lang="en-NZ" sz="30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Z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67133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NZ" sz="30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10,000</a:t>
                      </a:r>
                      <a:r>
                        <a:rPr lang="en-NZ" sz="300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-word report: </a:t>
                      </a:r>
                      <a:endParaRPr lang="en-NZ" sz="30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Z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7278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30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Meets</a:t>
                      </a:r>
                      <a:r>
                        <a:rPr lang="en-NZ" sz="300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LAW 498 written requirement</a:t>
                      </a:r>
                      <a:endParaRPr lang="en-NZ" sz="3000" dirty="0" smtClean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NZ" sz="30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Z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6280047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endParaRPr lang="en-NZ" sz="30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4218863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NZ" sz="3500" b="1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LAWGENRL 447 Community</a:t>
                      </a:r>
                      <a:r>
                        <a:rPr lang="en-NZ" sz="3500" b="1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Law Project, 10pts</a:t>
                      </a:r>
                      <a:endParaRPr lang="en-NZ" sz="3500" b="1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56880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30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75hrs unpaid supervised work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Z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92137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30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5,000</a:t>
                      </a:r>
                      <a:r>
                        <a:rPr lang="en-NZ" sz="300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-word report</a:t>
                      </a:r>
                      <a:endParaRPr lang="en-NZ" sz="3000" dirty="0" smtClean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Z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88695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30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Meets</a:t>
                      </a:r>
                      <a:r>
                        <a:rPr lang="en-NZ" sz="300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LAW 498 written requirement</a:t>
                      </a:r>
                      <a:endParaRPr lang="en-NZ" sz="3000" dirty="0" smtClean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41521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5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4" b="8444"/>
          <a:stretch/>
        </p:blipFill>
        <p:spPr>
          <a:xfrm>
            <a:off x="0" y="-38100"/>
            <a:ext cx="18288000" cy="103250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2095500"/>
            <a:ext cx="14068425" cy="8218967"/>
          </a:xfrm>
          <a:custGeom>
            <a:avLst/>
            <a:gdLst/>
            <a:ahLst/>
            <a:cxnLst/>
            <a:rect l="l" t="t" r="r" b="b"/>
            <a:pathLst>
              <a:path w="9753600" h="4133850">
                <a:moveTo>
                  <a:pt x="0" y="0"/>
                </a:moveTo>
                <a:lnTo>
                  <a:pt x="9753600" y="0"/>
                </a:lnTo>
                <a:lnTo>
                  <a:pt x="9753600" y="4133849"/>
                </a:lnTo>
                <a:lnTo>
                  <a:pt x="0" y="4133849"/>
                </a:lnTo>
                <a:lnTo>
                  <a:pt x="0" y="0"/>
                </a:lnTo>
                <a:close/>
              </a:path>
            </a:pathLst>
          </a:custGeom>
          <a:solidFill>
            <a:srgbClr val="00638F">
              <a:alpha val="85000"/>
            </a:srgbClr>
          </a:solid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685799" y="2421587"/>
            <a:ext cx="16875125" cy="55656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  <a:tabLst>
                <a:tab pos="6129655" algn="l"/>
              </a:tabLst>
            </a:pPr>
            <a:r>
              <a:rPr lang="en-NZ" sz="3500" b="1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SUMMER SCHOOL 2019</a:t>
            </a:r>
            <a:endParaRPr sz="3500" b="1" spc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object 7"/>
          <p:cNvSpPr/>
          <p:nvPr/>
        </p:nvSpPr>
        <p:spPr>
          <a:xfrm>
            <a:off x="685801" y="3162300"/>
            <a:ext cx="10058400" cy="228600"/>
          </a:xfrm>
          <a:custGeom>
            <a:avLst/>
            <a:gdLst/>
            <a:ahLst/>
            <a:cxnLst/>
            <a:rect l="l" t="t" r="r" b="b"/>
            <a:pathLst>
              <a:path w="16875125">
                <a:moveTo>
                  <a:pt x="0" y="0"/>
                </a:moveTo>
                <a:lnTo>
                  <a:pt x="16874750" y="0"/>
                </a:lnTo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20000"/>
              </a:lnSpc>
            </a:pP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616905"/>
              </p:ext>
            </p:extLst>
          </p:nvPr>
        </p:nvGraphicFramePr>
        <p:xfrm>
          <a:off x="706438" y="3536713"/>
          <a:ext cx="12780962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0962">
                  <a:extLst>
                    <a:ext uri="{9D8B030D-6E8A-4147-A177-3AD203B41FA5}">
                      <a16:colId xmlns="" xmlns:a16="http://schemas.microsoft.com/office/drawing/2014/main" val="6262317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NZ" sz="3000" b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 458 Supervised</a:t>
                      </a:r>
                      <a:r>
                        <a:rPr lang="en-NZ" sz="3000" b="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Research, 10pts</a:t>
                      </a:r>
                      <a:endParaRPr lang="en-NZ" sz="3000" b="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96272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NZ" sz="3000" b="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34045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NZ" sz="30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LAWCOMM</a:t>
                      </a:r>
                      <a:r>
                        <a:rPr lang="en-NZ" sz="300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437 Iwi Corporate Governance, 15pts</a:t>
                      </a:r>
                      <a:endParaRPr lang="en-NZ" sz="30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67133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NZ" sz="30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LAWCOMM</a:t>
                      </a:r>
                      <a:r>
                        <a:rPr lang="en-NZ" sz="300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440 Guarantees and Indemnities, 10pts</a:t>
                      </a:r>
                      <a:endParaRPr lang="en-NZ" sz="30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7278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NZ" sz="30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42188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NZ" sz="3000" b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LAWGENRL 405 Community Law Internship, 20pts</a:t>
                      </a:r>
                      <a:endParaRPr lang="en-NZ" sz="3000" b="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56880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NZ" sz="3000" dirty="0" smtClean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92137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30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LAWGENRL</a:t>
                      </a:r>
                      <a:r>
                        <a:rPr lang="en-NZ" sz="300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447 Community Law Project, 10pts</a:t>
                      </a:r>
                      <a:endParaRPr lang="en-NZ" sz="3000" dirty="0" smtClean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88695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NZ" sz="30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31427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NZ" sz="3000" b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LAWPUBL 445 European Union</a:t>
                      </a:r>
                      <a:r>
                        <a:rPr lang="en-NZ" sz="3000" b="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Law, 15pts</a:t>
                      </a:r>
                      <a:endParaRPr lang="en-NZ" sz="3000" b="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54871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NZ" sz="30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LAWPUBL</a:t>
                      </a:r>
                      <a:r>
                        <a:rPr lang="en-NZ" sz="300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466 Contemporary Issues in Disarmament Law, 15pts</a:t>
                      </a:r>
                      <a:endParaRPr lang="en-NZ" sz="30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8769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27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/>
          <a:stretch/>
        </p:blipFill>
        <p:spPr>
          <a:xfrm>
            <a:off x="0" y="-38100"/>
            <a:ext cx="18287999" cy="103251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09601" y="4000500"/>
            <a:ext cx="14173200" cy="6082486"/>
          </a:xfrm>
          <a:custGeom>
            <a:avLst/>
            <a:gdLst/>
            <a:ahLst/>
            <a:cxnLst/>
            <a:rect l="l" t="t" r="r" b="b"/>
            <a:pathLst>
              <a:path w="9753600" h="4133850">
                <a:moveTo>
                  <a:pt x="0" y="0"/>
                </a:moveTo>
                <a:lnTo>
                  <a:pt x="9753600" y="0"/>
                </a:lnTo>
                <a:lnTo>
                  <a:pt x="9753600" y="4133849"/>
                </a:lnTo>
                <a:lnTo>
                  <a:pt x="0" y="4133849"/>
                </a:lnTo>
                <a:lnTo>
                  <a:pt x="0" y="0"/>
                </a:lnTo>
                <a:close/>
              </a:path>
            </a:pathLst>
          </a:custGeom>
          <a:solidFill>
            <a:srgbClr val="00638F">
              <a:alpha val="85000"/>
            </a:srgbClr>
          </a:solid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632255" y="4229100"/>
            <a:ext cx="16741774" cy="55656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  <a:tabLst>
                <a:tab pos="6129655" algn="l"/>
              </a:tabLst>
            </a:pPr>
            <a:r>
              <a:rPr lang="en-NZ" sz="3500" b="1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POSTGRADUATE LAW COURSES</a:t>
            </a:r>
            <a:endParaRPr sz="3500" b="1" spc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object 7"/>
          <p:cNvSpPr/>
          <p:nvPr/>
        </p:nvSpPr>
        <p:spPr>
          <a:xfrm>
            <a:off x="609601" y="5109906"/>
            <a:ext cx="10591800" cy="77366"/>
          </a:xfrm>
          <a:custGeom>
            <a:avLst/>
            <a:gdLst/>
            <a:ahLst/>
            <a:cxnLst/>
            <a:rect l="l" t="t" r="r" b="b"/>
            <a:pathLst>
              <a:path w="16875125">
                <a:moveTo>
                  <a:pt x="0" y="0"/>
                </a:moveTo>
                <a:lnTo>
                  <a:pt x="16874750" y="0"/>
                </a:lnTo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20000"/>
              </a:lnSpc>
            </a:pP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object 10"/>
          <p:cNvSpPr txBox="1"/>
          <p:nvPr/>
        </p:nvSpPr>
        <p:spPr>
          <a:xfrm>
            <a:off x="704849" y="5448300"/>
            <a:ext cx="14535151" cy="5634054"/>
          </a:xfrm>
          <a:prstGeom prst="rect">
            <a:avLst/>
          </a:prstGeom>
        </p:spPr>
        <p:txBody>
          <a:bodyPr vert="horz" wrap="square" lIns="0" tIns="16966" rIns="0" bIns="0" rtlCol="0">
            <a:spAutoFit/>
          </a:bodyPr>
          <a:lstStyle/>
          <a:p>
            <a:pPr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 have completed Parts II and III with a GPA of &gt;5.00 over the last 120 points of law you may apply for a concession to enrol into a postgraduate law course </a:t>
            </a:r>
            <a:endParaRPr lang="en-NZ" sz="3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endParaRPr lang="en-NZ" sz="3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may apply for a concession from 1</a:t>
            </a:r>
            <a:r>
              <a:rPr lang="en-NZ" sz="3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November</a:t>
            </a: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endParaRPr lang="en-NZ" sz="3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r>
              <a:rPr lang="en-NZ" sz="3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list of postgraduate courses that are available to undergraduate students will be available through the Student Centre</a:t>
            </a:r>
            <a:r>
              <a:rPr lang="en-NZ" sz="3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endParaRPr lang="en-NZ" sz="3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608116">
              <a:lnSpc>
                <a:spcPct val="120000"/>
              </a:lnSpc>
              <a:spcBef>
                <a:spcPts val="134"/>
              </a:spcBef>
            </a:pPr>
            <a:endParaRPr lang="en-NZ" sz="3000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37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5"/>
          <a:stretch/>
        </p:blipFill>
        <p:spPr>
          <a:xfrm>
            <a:off x="0" y="-149311"/>
            <a:ext cx="18288000" cy="103226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" y="2095500"/>
            <a:ext cx="13182600" cy="8097389"/>
          </a:xfrm>
          <a:custGeom>
            <a:avLst/>
            <a:gdLst/>
            <a:ahLst/>
            <a:cxnLst/>
            <a:rect l="l" t="t" r="r" b="b"/>
            <a:pathLst>
              <a:path w="9753600" h="4133850">
                <a:moveTo>
                  <a:pt x="0" y="0"/>
                </a:moveTo>
                <a:lnTo>
                  <a:pt x="9753600" y="0"/>
                </a:lnTo>
                <a:lnTo>
                  <a:pt x="9753600" y="4133849"/>
                </a:lnTo>
                <a:lnTo>
                  <a:pt x="0" y="4133849"/>
                </a:lnTo>
                <a:lnTo>
                  <a:pt x="0" y="0"/>
                </a:lnTo>
                <a:close/>
              </a:path>
            </a:pathLst>
          </a:custGeom>
          <a:solidFill>
            <a:srgbClr val="00638F">
              <a:alpha val="85000"/>
            </a:srgbClr>
          </a:solidFill>
        </p:spPr>
        <p:txBody>
          <a:bodyPr wrap="square" lIns="0" tIns="0" rIns="0" bIns="0" rtlCol="0"/>
          <a:lstStyle/>
          <a:p>
            <a:endParaRPr sz="253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14068425" y="295275"/>
            <a:ext cx="39719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228600" y="2212817"/>
            <a:ext cx="17618341" cy="101566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  <a:tabLst>
                <a:tab pos="6129655" algn="l"/>
              </a:tabLst>
            </a:pPr>
            <a:r>
              <a:rPr lang="en-NZ" sz="3200" b="1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LAW 498 ADVANCED LEGAL </a:t>
            </a:r>
          </a:p>
          <a:p>
            <a:pPr>
              <a:lnSpc>
                <a:spcPct val="100000"/>
              </a:lnSpc>
              <a:spcBef>
                <a:spcPts val="140"/>
              </a:spcBef>
              <a:tabLst>
                <a:tab pos="6129655" algn="l"/>
              </a:tabLst>
            </a:pPr>
            <a:r>
              <a:rPr lang="en-NZ" sz="3200" b="1" spc="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READING, WRITING &amp; COMMUNICATION</a:t>
            </a:r>
            <a:endParaRPr sz="3200" b="1" spc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object 7"/>
          <p:cNvSpPr/>
          <p:nvPr/>
        </p:nvSpPr>
        <p:spPr>
          <a:xfrm flipV="1">
            <a:off x="668295" y="3497580"/>
            <a:ext cx="12133305" cy="45719"/>
          </a:xfrm>
          <a:custGeom>
            <a:avLst/>
            <a:gdLst/>
            <a:ahLst/>
            <a:cxnLst/>
            <a:rect l="l" t="t" r="r" b="b"/>
            <a:pathLst>
              <a:path w="16875125">
                <a:moveTo>
                  <a:pt x="0" y="0"/>
                </a:moveTo>
                <a:lnTo>
                  <a:pt x="16874750" y="0"/>
                </a:lnTo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lnSpc>
                <a:spcPct val="120000"/>
              </a:lnSpc>
            </a:pP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object 10"/>
          <p:cNvSpPr txBox="1"/>
          <p:nvPr/>
        </p:nvSpPr>
        <p:spPr>
          <a:xfrm>
            <a:off x="380999" y="3742127"/>
            <a:ext cx="13792200" cy="2285638"/>
          </a:xfrm>
          <a:prstGeom prst="rect">
            <a:avLst/>
          </a:prstGeom>
        </p:spPr>
        <p:txBody>
          <a:bodyPr vert="horz" wrap="square" lIns="0" tIns="16966" rIns="0" bIns="0" rtlCol="0">
            <a:spAutoFit/>
          </a:bodyPr>
          <a:lstStyle/>
          <a:p>
            <a:pPr marR="608116">
              <a:lnSpc>
                <a:spcPct val="120000"/>
              </a:lnSpc>
              <a:spcBef>
                <a:spcPts val="134"/>
              </a:spcBef>
            </a:pPr>
            <a:r>
              <a:rPr lang="en-NZ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must enrol in your final semester of LLB BUT work from Part III and IV prior to enrolment counts towards the course requirements :</a:t>
            </a:r>
            <a:endParaRPr lang="en-NZ" sz="2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608116" lvl="2">
              <a:lnSpc>
                <a:spcPct val="200000"/>
              </a:lnSpc>
              <a:spcBef>
                <a:spcPts val="134"/>
              </a:spcBef>
            </a:pPr>
            <a:r>
              <a:rPr lang="en-NZ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 a moot above Part II</a:t>
            </a:r>
          </a:p>
          <a:p>
            <a:pPr marR="608116" lvl="2">
              <a:lnSpc>
                <a:spcPct val="200000"/>
              </a:lnSpc>
              <a:spcBef>
                <a:spcPts val="134"/>
              </a:spcBef>
            </a:pPr>
            <a:r>
              <a:rPr lang="en-NZ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Complete single piece of sustained legal writing of at least 4000 words</a:t>
            </a:r>
          </a:p>
        </p:txBody>
      </p:sp>
      <p:sp>
        <p:nvSpPr>
          <p:cNvPr id="2" name="Rectangle 1"/>
          <p:cNvSpPr/>
          <p:nvPr/>
        </p:nvSpPr>
        <p:spPr>
          <a:xfrm>
            <a:off x="411655" y="4978631"/>
            <a:ext cx="468000" cy="468000"/>
          </a:xfrm>
          <a:prstGeom prst="rect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ectangle 10"/>
          <p:cNvSpPr/>
          <p:nvPr/>
        </p:nvSpPr>
        <p:spPr>
          <a:xfrm>
            <a:off x="422849" y="5667965"/>
            <a:ext cx="468000" cy="468000"/>
          </a:xfrm>
          <a:prstGeom prst="rect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902969"/>
              </p:ext>
            </p:extLst>
          </p:nvPr>
        </p:nvGraphicFramePr>
        <p:xfrm>
          <a:off x="422850" y="6591299"/>
          <a:ext cx="1305400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4002">
                  <a:extLst>
                    <a:ext uri="{9D8B030D-6E8A-4147-A177-3AD203B41FA5}">
                      <a16:colId xmlns="" xmlns:a16="http://schemas.microsoft.com/office/drawing/2014/main" val="626231755"/>
                    </a:ext>
                  </a:extLst>
                </a:gridCol>
              </a:tblGrid>
              <a:tr h="41360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NZ" sz="2400" b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 456 Supervised Research</a:t>
                      </a:r>
                      <a:endParaRPr lang="en-NZ" sz="2400" b="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96272109"/>
                  </a:ext>
                </a:extLst>
              </a:tr>
              <a:tr h="41360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NZ" sz="2400" b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PILO of at least 4000 words</a:t>
                      </a:r>
                      <a:endParaRPr lang="en-NZ" sz="2400" b="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34045098"/>
                  </a:ext>
                </a:extLst>
              </a:tr>
              <a:tr h="41360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NZ" sz="24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LAWGENRL 405 or LAWGENRL 447 course report</a:t>
                      </a:r>
                      <a:endParaRPr lang="en-NZ" sz="24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67133523"/>
                  </a:ext>
                </a:extLst>
              </a:tr>
              <a:tr h="41360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NZ" sz="24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Research Essay for a 15 or</a:t>
                      </a:r>
                      <a:r>
                        <a:rPr lang="en-NZ" sz="240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30 point masters course taken within the LLB</a:t>
                      </a:r>
                      <a:endParaRPr lang="en-NZ" sz="24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7278332"/>
                  </a:ext>
                </a:extLst>
              </a:tr>
              <a:tr h="41360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NZ" sz="24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Honours Seminar Paper (10,000 words)</a:t>
                      </a:r>
                      <a:endParaRPr lang="en-NZ" sz="240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42188637"/>
                  </a:ext>
                </a:extLst>
              </a:tr>
              <a:tr h="41360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NZ" sz="2400" b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Honours Dissertation (15,000 words)</a:t>
                      </a:r>
                      <a:endParaRPr lang="en-NZ" sz="2400" b="0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56880702"/>
                  </a:ext>
                </a:extLst>
              </a:tr>
              <a:tr h="413609">
                <a:tc>
                  <a:txBody>
                    <a:bodyPr/>
                    <a:lstStyle/>
                    <a:p>
                      <a:pPr marL="457200" marR="0" lvl="0" indent="-4572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240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Any other single piece</a:t>
                      </a:r>
                      <a:r>
                        <a:rPr lang="en-NZ" sz="2400" baseline="0" dirty="0" smtClean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of legal writing of at least 4000 words</a:t>
                      </a:r>
                      <a:endParaRPr lang="en-NZ" sz="2400" dirty="0" smtClean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92137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5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4661</TotalTime>
  <Words>621</Words>
  <Application>Microsoft Office PowerPoint</Application>
  <PresentationFormat>Custom</PresentationFormat>
  <Paragraphs>103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LAW 399 LEGAL RESEARCH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PG Powerpoint 2018 China CN</dc:title>
  <dc:creator>Jemimah Khoo</dc:creator>
  <cp:keywords>DADEbuHaq2c</cp:keywords>
  <cp:lastModifiedBy>Louise Allan</cp:lastModifiedBy>
  <cp:revision>143</cp:revision>
  <cp:lastPrinted>2018-10-11T05:56:50Z</cp:lastPrinted>
  <dcterms:created xsi:type="dcterms:W3CDTF">2018-09-27T21:47:14Z</dcterms:created>
  <dcterms:modified xsi:type="dcterms:W3CDTF">2018-10-29T03:00:13Z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2018-09-27T00:00:00Z</vt:filetime>
  </property>
  <property fmtid="{D5CDD505-2E9C-101B-9397-08002B2CF9AE}" pid="3" name="Creator">
    <vt:lpwstr>Canva</vt:lpwstr>
  </property>
  <property fmtid="{D5CDD505-2E9C-101B-9397-08002B2CF9AE}" pid="4" name="LastSaved">
    <vt:filetime>2018-09-27T00:00:00Z</vt:filetime>
  </property>
</Properties>
</file>