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sldIdLst>
    <p:sldId id="375" r:id="rId5"/>
    <p:sldId id="256" r:id="rId6"/>
    <p:sldId id="261" r:id="rId7"/>
    <p:sldId id="378" r:id="rId8"/>
    <p:sldId id="268" r:id="rId9"/>
    <p:sldId id="263" r:id="rId10"/>
    <p:sldId id="269" r:id="rId11"/>
    <p:sldId id="318" r:id="rId12"/>
    <p:sldId id="319" r:id="rId13"/>
    <p:sldId id="320" r:id="rId14"/>
    <p:sldId id="379" r:id="rId15"/>
    <p:sldId id="281" r:id="rId16"/>
    <p:sldId id="321" r:id="rId17"/>
    <p:sldId id="323" r:id="rId18"/>
    <p:sldId id="322" r:id="rId19"/>
    <p:sldId id="324" r:id="rId20"/>
    <p:sldId id="325" r:id="rId21"/>
    <p:sldId id="326" r:id="rId22"/>
    <p:sldId id="327" r:id="rId23"/>
    <p:sldId id="328" r:id="rId24"/>
    <p:sldId id="329" r:id="rId25"/>
    <p:sldId id="359" r:id="rId26"/>
    <p:sldId id="365" r:id="rId27"/>
    <p:sldId id="366" r:id="rId28"/>
    <p:sldId id="367" r:id="rId29"/>
    <p:sldId id="368" r:id="rId30"/>
    <p:sldId id="370" r:id="rId31"/>
    <p:sldId id="369" r:id="rId32"/>
    <p:sldId id="371" r:id="rId33"/>
    <p:sldId id="377" r:id="rId34"/>
    <p:sldId id="360" r:id="rId35"/>
    <p:sldId id="363" r:id="rId36"/>
    <p:sldId id="362" r:id="rId37"/>
    <p:sldId id="376" r:id="rId38"/>
    <p:sldId id="361" r:id="rId39"/>
    <p:sldId id="372" r:id="rId40"/>
    <p:sldId id="270" r:id="rId41"/>
    <p:sldId id="373" r:id="rId42"/>
    <p:sldId id="339" r:id="rId4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ECF4"/>
    <a:srgbClr val="57724A"/>
    <a:srgbClr val="FFFFFF"/>
    <a:srgbClr val="000000"/>
    <a:srgbClr val="7F7F7F"/>
    <a:srgbClr val="93BB04"/>
    <a:srgbClr val="0D0D0D"/>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6840" autoAdjust="0"/>
  </p:normalViewPr>
  <p:slideViewPr>
    <p:cSldViewPr snapToGrid="0">
      <p:cViewPr varScale="1">
        <p:scale>
          <a:sx n="116" d="100"/>
          <a:sy n="116" d="100"/>
        </p:scale>
        <p:origin x="84"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file:///\\files.auckland.ac.nz\myhome\EngFiles\1.%20UoA\1.%20My%20Research\Projects\NUKA\Phase%202%20(Lab%20Trial,%20Liquid%20Smoke)\Summary%20of%20the%20results%20-%20Phase%20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iles.auckland.ac.nz\myhome\EngFiles\1.%20UoA\1.%20My%20Research\Projects\NUKA\Phase%202%20(Lab%20Trial,%20Liquid%20Smoke)\Pyrolysis%20results\Pyrolysis%20results-updated@20190307.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'Antioxidant content'!$B$4</c:f>
              <c:strCache>
                <c:ptCount val="1"/>
                <c:pt idx="0">
                  <c:v>Total Phenolic Content (mg GAE/mL Liquid Smoke)</c:v>
                </c:pt>
              </c:strCache>
            </c:strRef>
          </c:tx>
          <c:spPr>
            <a:solidFill>
              <a:schemeClr val="accent1"/>
            </a:solidFill>
            <a:ln>
              <a:noFill/>
            </a:ln>
            <a:effectLst/>
            <a:scene3d>
              <a:camera prst="orthographicFront"/>
              <a:lightRig rig="threePt" dir="t"/>
            </a:scene3d>
            <a:sp3d prstMaterial="softEdge">
              <a:bevelT w="152400" h="63500"/>
            </a:sp3d>
          </c:spPr>
          <c:invertIfNegative val="0"/>
          <c:dPt>
            <c:idx val="0"/>
            <c:invertIfNegative val="0"/>
            <c:bubble3D val="0"/>
            <c:spPr>
              <a:solidFill>
                <a:schemeClr val="accent6">
                  <a:lumMod val="75000"/>
                </a:schemeClr>
              </a:solidFill>
              <a:ln>
                <a:solidFill>
                  <a:schemeClr val="tx1"/>
                </a:solidFill>
              </a:ln>
              <a:effectLst/>
              <a:scene3d>
                <a:camera prst="orthographicFront"/>
                <a:lightRig rig="threePt" dir="t"/>
              </a:scene3d>
              <a:sp3d prstMaterial="softEdge">
                <a:bevelT w="152400" h="63500"/>
              </a:sp3d>
            </c:spPr>
            <c:extLst>
              <c:ext xmlns:c16="http://schemas.microsoft.com/office/drawing/2014/chart" uri="{C3380CC4-5D6E-409C-BE32-E72D297353CC}">
                <c16:uniqueId val="{00000001-7C33-474C-9BF7-E5AF2D4B0407}"/>
              </c:ext>
            </c:extLst>
          </c:dPt>
          <c:dPt>
            <c:idx val="1"/>
            <c:invertIfNegative val="0"/>
            <c:bubble3D val="0"/>
            <c:spPr>
              <a:solidFill>
                <a:schemeClr val="bg2">
                  <a:lumMod val="75000"/>
                </a:schemeClr>
              </a:solidFill>
              <a:ln>
                <a:solidFill>
                  <a:schemeClr val="tx1"/>
                </a:solidFill>
              </a:ln>
              <a:effectLst/>
              <a:scene3d>
                <a:camera prst="orthographicFront"/>
                <a:lightRig rig="threePt" dir="t"/>
              </a:scene3d>
              <a:sp3d prstMaterial="softEdge">
                <a:bevelT w="152400" h="63500"/>
              </a:sp3d>
            </c:spPr>
            <c:extLst>
              <c:ext xmlns:c16="http://schemas.microsoft.com/office/drawing/2014/chart" uri="{C3380CC4-5D6E-409C-BE32-E72D297353CC}">
                <c16:uniqueId val="{00000003-7C33-474C-9BF7-E5AF2D4B0407}"/>
              </c:ext>
            </c:extLst>
          </c:dPt>
          <c:dPt>
            <c:idx val="2"/>
            <c:invertIfNegative val="0"/>
            <c:bubble3D val="0"/>
            <c:spPr>
              <a:solidFill>
                <a:schemeClr val="bg2">
                  <a:lumMod val="75000"/>
                </a:schemeClr>
              </a:solidFill>
              <a:ln>
                <a:solidFill>
                  <a:schemeClr val="tx1"/>
                </a:solidFill>
              </a:ln>
              <a:effectLst/>
              <a:scene3d>
                <a:camera prst="orthographicFront"/>
                <a:lightRig rig="threePt" dir="t"/>
              </a:scene3d>
              <a:sp3d prstMaterial="softEdge">
                <a:bevelT w="152400" h="63500"/>
              </a:sp3d>
            </c:spPr>
            <c:extLst>
              <c:ext xmlns:c16="http://schemas.microsoft.com/office/drawing/2014/chart" uri="{C3380CC4-5D6E-409C-BE32-E72D297353CC}">
                <c16:uniqueId val="{00000005-7C33-474C-9BF7-E5AF2D4B0407}"/>
              </c:ext>
            </c:extLst>
          </c:dPt>
          <c:dPt>
            <c:idx val="3"/>
            <c:invertIfNegative val="0"/>
            <c:bubble3D val="0"/>
            <c:spPr>
              <a:solidFill>
                <a:schemeClr val="bg2">
                  <a:lumMod val="75000"/>
                </a:schemeClr>
              </a:solidFill>
              <a:ln>
                <a:solidFill>
                  <a:schemeClr val="tx1"/>
                </a:solidFill>
              </a:ln>
              <a:effectLst/>
              <a:scene3d>
                <a:camera prst="orthographicFront"/>
                <a:lightRig rig="threePt" dir="t"/>
              </a:scene3d>
              <a:sp3d prstMaterial="softEdge">
                <a:bevelT w="152400" h="63500"/>
              </a:sp3d>
            </c:spPr>
            <c:extLst>
              <c:ext xmlns:c16="http://schemas.microsoft.com/office/drawing/2014/chart" uri="{C3380CC4-5D6E-409C-BE32-E72D297353CC}">
                <c16:uniqueId val="{00000007-7C33-474C-9BF7-E5AF2D4B0407}"/>
              </c:ext>
            </c:extLst>
          </c:dPt>
          <c:cat>
            <c:strRef>
              <c:f>('Antioxidant content'!$E$2,'Antioxidant content'!$J$2:$L$2)</c:f>
              <c:strCache>
                <c:ptCount val="4"/>
                <c:pt idx="0">
                  <c:v>Kanuka 450 °C</c:v>
                </c:pt>
                <c:pt idx="1">
                  <c:v>USA Hickory</c:v>
                </c:pt>
                <c:pt idx="2">
                  <c:v>USA Mesquite</c:v>
                </c:pt>
                <c:pt idx="3">
                  <c:v>USA Applewood</c:v>
                </c:pt>
              </c:strCache>
              <c:extLst/>
            </c:strRef>
          </c:cat>
          <c:val>
            <c:numRef>
              <c:f>('Antioxidant content'!$E$4,'Antioxidant content'!$J$4:$L$4)</c:f>
              <c:numCache>
                <c:formatCode>0.0</c:formatCode>
                <c:ptCount val="4"/>
                <c:pt idx="0">
                  <c:v>40.1</c:v>
                </c:pt>
                <c:pt idx="1">
                  <c:v>24.909631493887016</c:v>
                </c:pt>
                <c:pt idx="2">
                  <c:v>29.46815204115622</c:v>
                </c:pt>
                <c:pt idx="3">
                  <c:v>20.680097544526273</c:v>
                </c:pt>
              </c:numCache>
              <c:extLst/>
            </c:numRef>
          </c:val>
          <c:extLst>
            <c:ext xmlns:c16="http://schemas.microsoft.com/office/drawing/2014/chart" uri="{C3380CC4-5D6E-409C-BE32-E72D297353CC}">
              <c16:uniqueId val="{00000008-7C33-474C-9BF7-E5AF2D4B0407}"/>
            </c:ext>
          </c:extLst>
        </c:ser>
        <c:dLbls>
          <c:showLegendKey val="0"/>
          <c:showVal val="0"/>
          <c:showCatName val="0"/>
          <c:showSerName val="0"/>
          <c:showPercent val="0"/>
          <c:showBubbleSize val="0"/>
        </c:dLbls>
        <c:gapWidth val="60"/>
        <c:overlap val="-2"/>
        <c:axId val="504398192"/>
        <c:axId val="504391304"/>
        <c:extLst>
          <c:ext xmlns:c15="http://schemas.microsoft.com/office/drawing/2012/chart" uri="{02D57815-91ED-43cb-92C2-25804820EDAC}">
            <c15:filteredBarSeries>
              <c15:ser>
                <c:idx val="1"/>
                <c:order val="1"/>
                <c:tx>
                  <c:strRef>
                    <c:extLst>
                      <c:ext uri="{02D57815-91ED-43cb-92C2-25804820EDAC}">
                        <c15:formulaRef>
                          <c15:sqref>'Antioxidant content'!$B$5</c15:sqref>
                        </c15:formulaRef>
                      </c:ext>
                    </c:extLst>
                    <c:strCache>
                      <c:ptCount val="1"/>
                      <c:pt idx="0">
                        <c:v>DPPH Antioxidant Capacity (mg TE/mL Liquid Smoke)</c:v>
                      </c:pt>
                    </c:strCache>
                  </c:strRef>
                </c:tx>
                <c:spPr>
                  <a:solidFill>
                    <a:schemeClr val="accent2"/>
                  </a:solidFill>
                  <a:ln>
                    <a:noFill/>
                  </a:ln>
                  <a:effectLst/>
                </c:spPr>
                <c:invertIfNegative val="0"/>
                <c:cat>
                  <c:strRef>
                    <c:extLst>
                      <c:ext uri="{02D57815-91ED-43cb-92C2-25804820EDAC}">
                        <c15:formulaRef>
                          <c15:sqref>('Antioxidant content'!$E$2,'Antioxidant content'!$J$2:$L$2)</c15:sqref>
                        </c15:formulaRef>
                      </c:ext>
                    </c:extLst>
                    <c:strCache>
                      <c:ptCount val="4"/>
                      <c:pt idx="0">
                        <c:v>Kanuka 450 °C</c:v>
                      </c:pt>
                      <c:pt idx="1">
                        <c:v>USA Hickory</c:v>
                      </c:pt>
                      <c:pt idx="2">
                        <c:v>USA Mesquite</c:v>
                      </c:pt>
                      <c:pt idx="3">
                        <c:v>USA Applewood</c:v>
                      </c:pt>
                    </c:strCache>
                  </c:strRef>
                </c:cat>
                <c:val>
                  <c:numRef>
                    <c:extLst>
                      <c:ext uri="{02D57815-91ED-43cb-92C2-25804820EDAC}">
                        <c15:formulaRef>
                          <c15:sqref>('Antioxidant content'!$E$5,'Antioxidant content'!$J$5:$L$5)</c15:sqref>
                        </c15:formulaRef>
                      </c:ext>
                    </c:extLst>
                    <c:numCache>
                      <c:formatCode>0.0</c:formatCode>
                      <c:ptCount val="4"/>
                      <c:pt idx="0">
                        <c:v>91.143651340327523</c:v>
                      </c:pt>
                      <c:pt idx="1">
                        <c:v>17.84740871100335</c:v>
                      </c:pt>
                      <c:pt idx="2">
                        <c:v>72.842863803582517</c:v>
                      </c:pt>
                      <c:pt idx="3">
                        <c:v>0</c:v>
                      </c:pt>
                    </c:numCache>
                  </c:numRef>
                </c:val>
                <c:extLst>
                  <c:ext xmlns:c16="http://schemas.microsoft.com/office/drawing/2014/chart" uri="{C3380CC4-5D6E-409C-BE32-E72D297353CC}">
                    <c16:uniqueId val="{00000009-7C33-474C-9BF7-E5AF2D4B0407}"/>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'Antioxidant content'!$B$6</c15:sqref>
                        </c15:formulaRef>
                      </c:ext>
                    </c:extLst>
                    <c:strCache>
                      <c:ptCount val="1"/>
                      <c:pt idx="0">
                        <c:v>FRAP Antioxidant Capacity (mg TE/mL Liquid Smoke)</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('Antioxidant content'!$E$2,'Antioxidant content'!$J$2:$L$2)</c15:sqref>
                        </c15:formulaRef>
                      </c:ext>
                    </c:extLst>
                    <c:strCache>
                      <c:ptCount val="4"/>
                      <c:pt idx="0">
                        <c:v>Kanuka 450 °C</c:v>
                      </c:pt>
                      <c:pt idx="1">
                        <c:v>USA Hickory</c:v>
                      </c:pt>
                      <c:pt idx="2">
                        <c:v>USA Mesquite</c:v>
                      </c:pt>
                      <c:pt idx="3">
                        <c:v>USA Applewood</c:v>
                      </c:pt>
                    </c:strCache>
                  </c:strRef>
                </c:cat>
                <c:val>
                  <c:numRef>
                    <c:extLst xmlns:c15="http://schemas.microsoft.com/office/drawing/2012/chart">
                      <c:ext xmlns:c15="http://schemas.microsoft.com/office/drawing/2012/chart" uri="{02D57815-91ED-43cb-92C2-25804820EDAC}">
                        <c15:formulaRef>
                          <c15:sqref>('Antioxidant content'!$E$6,'Antioxidant content'!$J$6:$L$6)</c15:sqref>
                        </c15:formulaRef>
                      </c:ext>
                    </c:extLst>
                    <c:numCache>
                      <c:formatCode>0.0</c:formatCode>
                      <c:ptCount val="4"/>
                      <c:pt idx="0">
                        <c:v>708.57255704565443</c:v>
                      </c:pt>
                      <c:pt idx="1">
                        <c:v>383.89256925369375</c:v>
                      </c:pt>
                      <c:pt idx="2">
                        <c:v>475.5605823952892</c:v>
                      </c:pt>
                      <c:pt idx="3">
                        <c:v>239.40683291143782</c:v>
                      </c:pt>
                    </c:numCache>
                  </c:numRef>
                </c:val>
                <c:extLst xmlns:c15="http://schemas.microsoft.com/office/drawing/2012/chart">
                  <c:ext xmlns:c16="http://schemas.microsoft.com/office/drawing/2014/chart" uri="{C3380CC4-5D6E-409C-BE32-E72D297353CC}">
                    <c16:uniqueId val="{0000000A-7C33-474C-9BF7-E5AF2D4B0407}"/>
                  </c:ext>
                </c:extLst>
              </c15:ser>
            </c15:filteredBarSeries>
          </c:ext>
        </c:extLst>
      </c:barChart>
      <c:catAx>
        <c:axId val="504398192"/>
        <c:scaling>
          <c:orientation val="minMax"/>
        </c:scaling>
        <c:delete val="1"/>
        <c:axPos val="b"/>
        <c:numFmt formatCode="General" sourceLinked="1"/>
        <c:majorTickMark val="none"/>
        <c:minorTickMark val="none"/>
        <c:tickLblPos val="nextTo"/>
        <c:crossAx val="504391304"/>
        <c:crosses val="autoZero"/>
        <c:auto val="1"/>
        <c:lblAlgn val="ctr"/>
        <c:lblOffset val="100"/>
        <c:noMultiLvlLbl val="0"/>
      </c:catAx>
      <c:valAx>
        <c:axId val="504391304"/>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NZ" sz="1600" b="1">
                    <a:solidFill>
                      <a:schemeClr val="tx1"/>
                    </a:solidFill>
                  </a:rPr>
                  <a:t>Total Antioxidant Content</a:t>
                </a:r>
              </a:p>
              <a:p>
                <a:pPr>
                  <a:defRPr sz="1600">
                    <a:solidFill>
                      <a:schemeClr val="tx1"/>
                    </a:solidFill>
                  </a:defRPr>
                </a:pPr>
                <a:r>
                  <a:rPr lang="en-NZ" sz="1600">
                    <a:solidFill>
                      <a:schemeClr val="tx1"/>
                    </a:solidFill>
                  </a:rPr>
                  <a:t> </a:t>
                </a:r>
                <a:r>
                  <a:rPr lang="en-NZ" sz="1400">
                    <a:solidFill>
                      <a:schemeClr val="tx1"/>
                    </a:solidFill>
                  </a:rPr>
                  <a:t>(mg GAE/mL Liquid Smoke) </a:t>
                </a:r>
                <a:endParaRPr lang="en-NZ" sz="1600">
                  <a:solidFill>
                    <a:schemeClr val="tx1"/>
                  </a:solidFill>
                </a:endParaRPr>
              </a:p>
            </c:rich>
          </c:tx>
          <c:layout>
            <c:manualLayout>
              <c:xMode val="edge"/>
              <c:yMode val="edge"/>
              <c:x val="2.2260644719113384E-3"/>
              <c:y val="0.1747120644526839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accent5">
                    <a:lumMod val="50000"/>
                  </a:schemeClr>
                </a:solidFill>
                <a:latin typeface="+mn-lt"/>
                <a:ea typeface="+mn-ea"/>
                <a:cs typeface="+mn-cs"/>
              </a:defRPr>
            </a:pPr>
            <a:endParaRPr lang="en-US"/>
          </a:p>
        </c:txPr>
        <c:crossAx val="504398192"/>
        <c:crosses val="autoZero"/>
        <c:crossBetween val="between"/>
      </c:valAx>
      <c:spPr>
        <a:gradFill flip="none" rotWithShape="1">
          <a:gsLst>
            <a:gs pos="48000">
              <a:schemeClr val="bg1">
                <a:lumMod val="95000"/>
              </a:schemeClr>
            </a:gs>
            <a:gs pos="96000">
              <a:schemeClr val="accent6">
                <a:lumMod val="40000"/>
                <a:lumOff val="60000"/>
              </a:schemeClr>
            </a:gs>
          </a:gsLst>
          <a:lin ang="5400000" scaled="1"/>
          <a:tileRect/>
        </a:gradFill>
        <a:ln>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Sheet1!$B$28</c:f>
              <c:strCache>
                <c:ptCount val="1"/>
                <c:pt idx="0">
                  <c:v>MIC (Escherichia coli) %</c:v>
                </c:pt>
              </c:strCache>
            </c:strRef>
          </c:tx>
          <c:spPr>
            <a:solidFill>
              <a:schemeClr val="bg1">
                <a:lumMod val="95000"/>
              </a:schemeClr>
            </a:solidFill>
            <a:ln>
              <a:solidFill>
                <a:schemeClr val="tx1"/>
              </a:solidFill>
            </a:ln>
            <a:effectLst/>
            <a:scene3d>
              <a:camera prst="orthographicFront"/>
              <a:lightRig rig="threePt" dir="t"/>
            </a:scene3d>
            <a:sp3d>
              <a:bevelT w="190500" h="38100"/>
            </a:sp3d>
          </c:spPr>
          <c:invertIfNegative val="0"/>
          <c:dLbls>
            <c:spPr>
              <a:noFill/>
              <a:ln>
                <a:noFill/>
              </a:ln>
              <a:effectLst/>
            </c:spPr>
            <c:txPr>
              <a:bodyPr rot="0" spcFirstLastPara="1" vertOverflow="ellipsis" vert="horz" wrap="square" anchor="ctr" anchorCtr="1"/>
              <a:lstStyle/>
              <a:p>
                <a:pPr>
                  <a:defRPr sz="1050" b="0" i="0" u="none" strike="noStrike" kern="1200" baseline="0">
                    <a:solidFill>
                      <a:srgbClr val="1F4E79"/>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Sheet1!$C$26:$L$27</c:f>
              <c:strCache>
                <c:ptCount val="4"/>
                <c:pt idx="0">
                  <c:v>Kanuka 390 °C</c:v>
                </c:pt>
                <c:pt idx="1">
                  <c:v>USA Hickory</c:v>
                </c:pt>
                <c:pt idx="2">
                  <c:v>USA Mesquite</c:v>
                </c:pt>
                <c:pt idx="3">
                  <c:v>USA Applewood</c:v>
                </c:pt>
              </c:strCache>
              <c:extLst/>
            </c:strRef>
          </c:cat>
          <c:val>
            <c:numRef>
              <c:f>Sheet1!$C$28:$L$28</c:f>
              <c:numCache>
                <c:formatCode>0.00</c:formatCode>
                <c:ptCount val="4"/>
                <c:pt idx="0">
                  <c:v>0.01</c:v>
                </c:pt>
                <c:pt idx="1">
                  <c:v>2</c:v>
                </c:pt>
                <c:pt idx="2">
                  <c:v>2</c:v>
                </c:pt>
                <c:pt idx="3">
                  <c:v>2</c:v>
                </c:pt>
              </c:numCache>
              <c:extLst/>
            </c:numRef>
          </c:val>
          <c:extLst>
            <c:ext xmlns:c16="http://schemas.microsoft.com/office/drawing/2014/chart" uri="{C3380CC4-5D6E-409C-BE32-E72D297353CC}">
              <c16:uniqueId val="{00000000-5EF9-4A38-9D41-1F331A90C323}"/>
            </c:ext>
          </c:extLst>
        </c:ser>
        <c:ser>
          <c:idx val="1"/>
          <c:order val="1"/>
          <c:tx>
            <c:strRef>
              <c:f>Sheet1!$B$29</c:f>
              <c:strCache>
                <c:ptCount val="1"/>
                <c:pt idx="0">
                  <c:v>MIC (Staphylococcus aureus) %</c:v>
                </c:pt>
              </c:strCache>
            </c:strRef>
          </c:tx>
          <c:spPr>
            <a:pattFill prst="wdDnDiag">
              <a:fgClr>
                <a:schemeClr val="bg1">
                  <a:lumMod val="75000"/>
                </a:schemeClr>
              </a:fgClr>
              <a:bgClr>
                <a:schemeClr val="bg1"/>
              </a:bgClr>
            </a:pattFill>
            <a:ln>
              <a:solidFill>
                <a:schemeClr val="tx1"/>
              </a:solidFill>
            </a:ln>
            <a:effectLst/>
            <a:scene3d>
              <a:camera prst="orthographicFront"/>
              <a:lightRig rig="threePt" dir="t"/>
            </a:scene3d>
            <a:sp3d>
              <a:bevelT w="190500" h="38100"/>
            </a:sp3d>
          </c:spPr>
          <c:invertIfNegative val="0"/>
          <c:dLbls>
            <c:spPr>
              <a:noFill/>
              <a:ln>
                <a:noFill/>
              </a:ln>
              <a:effectLst/>
            </c:spPr>
            <c:txPr>
              <a:bodyPr rot="0" spcFirstLastPara="1" vertOverflow="ellipsis" vert="horz" wrap="square" anchor="ctr" anchorCtr="1"/>
              <a:lstStyle/>
              <a:p>
                <a:pPr>
                  <a:defRPr sz="1050" b="0" i="0" u="none" strike="noStrike" kern="1200" baseline="0">
                    <a:solidFill>
                      <a:srgbClr val="1F4E79"/>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Sheet1!$C$26:$L$27</c:f>
              <c:strCache>
                <c:ptCount val="4"/>
                <c:pt idx="0">
                  <c:v>Kanuka 390 °C</c:v>
                </c:pt>
                <c:pt idx="1">
                  <c:v>USA Hickory</c:v>
                </c:pt>
                <c:pt idx="2">
                  <c:v>USA Mesquite</c:v>
                </c:pt>
                <c:pt idx="3">
                  <c:v>USA Applewood</c:v>
                </c:pt>
              </c:strCache>
              <c:extLst/>
            </c:strRef>
          </c:cat>
          <c:val>
            <c:numRef>
              <c:f>Sheet1!$C$29:$L$29</c:f>
              <c:numCache>
                <c:formatCode>0.00</c:formatCode>
                <c:ptCount val="4"/>
                <c:pt idx="0">
                  <c:v>0.04</c:v>
                </c:pt>
                <c:pt idx="1">
                  <c:v>0.16</c:v>
                </c:pt>
                <c:pt idx="2">
                  <c:v>0.16</c:v>
                </c:pt>
                <c:pt idx="3">
                  <c:v>0.32</c:v>
                </c:pt>
              </c:numCache>
              <c:extLst/>
            </c:numRef>
          </c:val>
          <c:extLst>
            <c:ext xmlns:c16="http://schemas.microsoft.com/office/drawing/2014/chart" uri="{C3380CC4-5D6E-409C-BE32-E72D297353CC}">
              <c16:uniqueId val="{00000001-5EF9-4A38-9D41-1F331A90C323}"/>
            </c:ext>
          </c:extLst>
        </c:ser>
        <c:ser>
          <c:idx val="2"/>
          <c:order val="2"/>
          <c:tx>
            <c:strRef>
              <c:f>Sheet1!$B$30</c:f>
              <c:strCache>
                <c:ptCount val="1"/>
                <c:pt idx="0">
                  <c:v>MBC (Escherichia coli) %</c:v>
                </c:pt>
              </c:strCache>
            </c:strRef>
          </c:tx>
          <c:spPr>
            <a:solidFill>
              <a:schemeClr val="bg1">
                <a:lumMod val="50000"/>
              </a:schemeClr>
            </a:solidFill>
            <a:ln>
              <a:solidFill>
                <a:schemeClr val="tx1"/>
              </a:solidFill>
            </a:ln>
            <a:effectLst/>
            <a:scene3d>
              <a:camera prst="orthographicFront"/>
              <a:lightRig rig="threePt" dir="t"/>
            </a:scene3d>
            <a:sp3d prstMaterial="matte">
              <a:bevelT w="127000" h="63500"/>
            </a:sp3d>
          </c:spPr>
          <c:invertIfNegative val="0"/>
          <c:dLbls>
            <c:spPr>
              <a:noFill/>
              <a:ln>
                <a:noFill/>
              </a:ln>
              <a:effectLst/>
            </c:spPr>
            <c:txPr>
              <a:bodyPr rot="0" spcFirstLastPara="1" vertOverflow="ellipsis" vert="horz" wrap="square" anchor="ctr" anchorCtr="1"/>
              <a:lstStyle/>
              <a:p>
                <a:pPr>
                  <a:defRPr sz="1050" b="0" i="0" u="none" strike="noStrike" kern="1200" baseline="0">
                    <a:solidFill>
                      <a:srgbClr val="1F4E79"/>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Sheet1!$C$26:$L$27</c:f>
              <c:strCache>
                <c:ptCount val="4"/>
                <c:pt idx="0">
                  <c:v>Kanuka 390 °C</c:v>
                </c:pt>
                <c:pt idx="1">
                  <c:v>USA Hickory</c:v>
                </c:pt>
                <c:pt idx="2">
                  <c:v>USA Mesquite</c:v>
                </c:pt>
                <c:pt idx="3">
                  <c:v>USA Applewood</c:v>
                </c:pt>
              </c:strCache>
              <c:extLst/>
            </c:strRef>
          </c:cat>
          <c:val>
            <c:numRef>
              <c:f>Sheet1!$C$30:$L$30</c:f>
              <c:numCache>
                <c:formatCode>0.00</c:formatCode>
                <c:ptCount val="4"/>
                <c:pt idx="0">
                  <c:v>0.01</c:v>
                </c:pt>
                <c:pt idx="1">
                  <c:v>0.32</c:v>
                </c:pt>
                <c:pt idx="2">
                  <c:v>0.32</c:v>
                </c:pt>
                <c:pt idx="3">
                  <c:v>0.64</c:v>
                </c:pt>
              </c:numCache>
              <c:extLst/>
            </c:numRef>
          </c:val>
          <c:extLst>
            <c:ext xmlns:c16="http://schemas.microsoft.com/office/drawing/2014/chart" uri="{C3380CC4-5D6E-409C-BE32-E72D297353CC}">
              <c16:uniqueId val="{00000002-5EF9-4A38-9D41-1F331A90C323}"/>
            </c:ext>
          </c:extLst>
        </c:ser>
        <c:ser>
          <c:idx val="3"/>
          <c:order val="3"/>
          <c:tx>
            <c:strRef>
              <c:f>Sheet1!$B$31</c:f>
              <c:strCache>
                <c:ptCount val="1"/>
                <c:pt idx="0">
                  <c:v>MBC (Staphylococcus aureus) %</c:v>
                </c:pt>
              </c:strCache>
            </c:strRef>
          </c:tx>
          <c:spPr>
            <a:pattFill prst="wdDnDiag">
              <a:fgClr>
                <a:schemeClr val="tx1">
                  <a:lumMod val="65000"/>
                  <a:lumOff val="35000"/>
                </a:schemeClr>
              </a:fgClr>
              <a:bgClr>
                <a:schemeClr val="bg1">
                  <a:lumMod val="65000"/>
                </a:schemeClr>
              </a:bgClr>
            </a:pattFill>
            <a:ln>
              <a:solidFill>
                <a:schemeClr val="tx1"/>
              </a:solidFill>
            </a:ln>
            <a:effectLst/>
            <a:scene3d>
              <a:camera prst="orthographicFront"/>
              <a:lightRig rig="threePt" dir="t"/>
            </a:scene3d>
            <a:sp3d>
              <a:bevelT w="139700" h="139700"/>
            </a:sp3d>
          </c:spPr>
          <c:invertIfNegative val="0"/>
          <c:dLbls>
            <c:spPr>
              <a:noFill/>
              <a:ln>
                <a:noFill/>
              </a:ln>
              <a:effectLst/>
            </c:spPr>
            <c:txPr>
              <a:bodyPr rot="0" spcFirstLastPara="1" vertOverflow="ellipsis" vert="horz" wrap="square" anchor="ctr" anchorCtr="1"/>
              <a:lstStyle/>
              <a:p>
                <a:pPr>
                  <a:defRPr sz="1050" b="0" i="0" u="none" strike="noStrike" kern="1200" baseline="0">
                    <a:solidFill>
                      <a:srgbClr val="1F4E79"/>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Sheet1!$C$26:$L$27</c:f>
              <c:strCache>
                <c:ptCount val="4"/>
                <c:pt idx="0">
                  <c:v>Kanuka 390 °C</c:v>
                </c:pt>
                <c:pt idx="1">
                  <c:v>USA Hickory</c:v>
                </c:pt>
                <c:pt idx="2">
                  <c:v>USA Mesquite</c:v>
                </c:pt>
                <c:pt idx="3">
                  <c:v>USA Applewood</c:v>
                </c:pt>
              </c:strCache>
              <c:extLst/>
            </c:strRef>
          </c:cat>
          <c:val>
            <c:numRef>
              <c:f>Sheet1!$C$31:$L$31</c:f>
              <c:numCache>
                <c:formatCode>0.00</c:formatCode>
                <c:ptCount val="4"/>
                <c:pt idx="0">
                  <c:v>0.04</c:v>
                </c:pt>
                <c:pt idx="1">
                  <c:v>0.16</c:v>
                </c:pt>
                <c:pt idx="2">
                  <c:v>0.16</c:v>
                </c:pt>
                <c:pt idx="3">
                  <c:v>0.64</c:v>
                </c:pt>
              </c:numCache>
              <c:extLst/>
            </c:numRef>
          </c:val>
          <c:extLst>
            <c:ext xmlns:c16="http://schemas.microsoft.com/office/drawing/2014/chart" uri="{C3380CC4-5D6E-409C-BE32-E72D297353CC}">
              <c16:uniqueId val="{00000003-5EF9-4A38-9D41-1F331A90C323}"/>
            </c:ext>
          </c:extLst>
        </c:ser>
        <c:dLbls>
          <c:showLegendKey val="0"/>
          <c:showVal val="0"/>
          <c:showCatName val="0"/>
          <c:showSerName val="0"/>
          <c:showPercent val="0"/>
          <c:showBubbleSize val="0"/>
        </c:dLbls>
        <c:gapWidth val="99"/>
        <c:overlap val="-13"/>
        <c:axId val="504398192"/>
        <c:axId val="504391304"/>
      </c:barChart>
      <c:catAx>
        <c:axId val="504398192"/>
        <c:scaling>
          <c:orientation val="minMax"/>
        </c:scaling>
        <c:delete val="1"/>
        <c:axPos val="b"/>
        <c:numFmt formatCode="General" sourceLinked="1"/>
        <c:majorTickMark val="none"/>
        <c:minorTickMark val="none"/>
        <c:tickLblPos val="nextTo"/>
        <c:crossAx val="504391304"/>
        <c:crosses val="autoZero"/>
        <c:auto val="1"/>
        <c:lblAlgn val="ctr"/>
        <c:lblOffset val="100"/>
        <c:noMultiLvlLbl val="0"/>
      </c:catAx>
      <c:valAx>
        <c:axId val="504391304"/>
        <c:scaling>
          <c:orientation val="minMax"/>
          <c:max val="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Arial Narrow" panose="020B0606020202030204" pitchFamily="34" charset="0"/>
                    <a:ea typeface="+mn-ea"/>
                    <a:cs typeface="+mn-cs"/>
                  </a:defRPr>
                </a:pPr>
                <a:r>
                  <a:rPr lang="en-NZ" sz="1800">
                    <a:solidFill>
                      <a:schemeClr val="tx1"/>
                    </a:solidFill>
                  </a:rPr>
                  <a:t>The Lowest Concentration of Antibacterial (%) </a:t>
                </a:r>
              </a:p>
            </c:rich>
          </c:tx>
          <c:layout>
            <c:manualLayout>
              <c:xMode val="edge"/>
              <c:yMode val="edge"/>
              <c:x val="1.0139110455180102E-2"/>
              <c:y val="0.1716672589323009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rial Narrow" panose="020B0606020202030204" pitchFamily="34" charset="0"/>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1F4E79"/>
                </a:solidFill>
                <a:latin typeface="Arial Narrow" panose="020B0606020202030204" pitchFamily="34" charset="0"/>
                <a:ea typeface="+mn-ea"/>
                <a:cs typeface="+mn-cs"/>
              </a:defRPr>
            </a:pPr>
            <a:endParaRPr lang="en-US"/>
          </a:p>
        </c:txPr>
        <c:crossAx val="504398192"/>
        <c:crosses val="autoZero"/>
        <c:crossBetween val="between"/>
        <c:majorUnit val="0.1"/>
      </c:valAx>
      <c:spPr>
        <a:gradFill>
          <a:gsLst>
            <a:gs pos="27000">
              <a:schemeClr val="bg1"/>
            </a:gs>
            <a:gs pos="64000">
              <a:schemeClr val="accent6">
                <a:lumMod val="20000"/>
                <a:lumOff val="80000"/>
              </a:schemeClr>
            </a:gs>
            <a:gs pos="100000">
              <a:schemeClr val="accent6">
                <a:lumMod val="40000"/>
                <a:lumOff val="60000"/>
              </a:schemeClr>
            </a:gs>
          </a:gsLst>
          <a:lin ang="5400000" scaled="1"/>
        </a:gradFill>
        <a:ln>
          <a:solidFill>
            <a:schemeClr val="tx1"/>
          </a:solidFill>
        </a:ln>
        <a:effectLst/>
      </c:spPr>
    </c:plotArea>
    <c:legend>
      <c:legendPos val="t"/>
      <c:layout>
        <c:manualLayout>
          <c:xMode val="edge"/>
          <c:yMode val="edge"/>
          <c:x val="0.10865076524525344"/>
          <c:y val="2.7777741293597679E-2"/>
          <c:w val="0.85741001124859395"/>
          <c:h val="0.136593267793152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Narrow" panose="020B0606020202030204" pitchFamily="34" charset="0"/>
              <a:ea typeface="+mn-ea"/>
              <a:cs typeface="+mn-cs"/>
            </a:defRPr>
          </a:pPr>
          <a:endParaRPr lang="en-US"/>
        </a:p>
      </c:txPr>
    </c:legend>
    <c:plotVisOnly val="1"/>
    <c:dispBlanksAs val="gap"/>
    <c:showDLblsOverMax val="0"/>
  </c:chart>
  <c:spPr>
    <a:noFill/>
    <a:ln>
      <a:noFill/>
    </a:ln>
    <a:effectLst/>
  </c:spPr>
  <c:txPr>
    <a:bodyPr/>
    <a:lstStyle/>
    <a:p>
      <a:pPr>
        <a:defRPr sz="1050">
          <a:solidFill>
            <a:srgbClr val="1F4E79"/>
          </a:solidFill>
          <a:latin typeface="Arial Narrow" panose="020B0606020202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134357C-406B-4DE0-9E7E-4375C47E9F28}" type="datetimeFigureOut">
              <a:rPr lang="en-NZ" smtClean="0"/>
              <a:t>30/10/2023</a:t>
            </a:fld>
            <a:endParaRPr lang="en-NZ"/>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CB6AF8C-E5A2-4982-8542-0B4B0173EFD9}" type="slidenum">
              <a:rPr lang="en-NZ" smtClean="0"/>
              <a:t>‹#›</a:t>
            </a:fld>
            <a:endParaRPr lang="en-NZ"/>
          </a:p>
        </p:txBody>
      </p:sp>
    </p:spTree>
    <p:extLst>
      <p:ext uri="{BB962C8B-B14F-4D97-AF65-F5344CB8AC3E}">
        <p14:creationId xmlns:p14="http://schemas.microsoft.com/office/powerpoint/2010/main" val="3910584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B6AF8C-E5A2-4982-8542-0B4B0173EFD9}" type="slidenum">
              <a:rPr lang="en-NZ" smtClean="0"/>
              <a:t>1</a:t>
            </a:fld>
            <a:endParaRPr lang="en-NZ"/>
          </a:p>
        </p:txBody>
      </p:sp>
    </p:spTree>
    <p:extLst>
      <p:ext uri="{BB962C8B-B14F-4D97-AF65-F5344CB8AC3E}">
        <p14:creationId xmlns:p14="http://schemas.microsoft.com/office/powerpoint/2010/main" val="1116006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3CB6AF8C-E5A2-4982-8542-0B4B0173EFD9}" type="slidenum">
              <a:rPr lang="en-NZ" smtClean="0"/>
              <a:t>10</a:t>
            </a:fld>
            <a:endParaRPr lang="en-NZ"/>
          </a:p>
        </p:txBody>
      </p:sp>
    </p:spTree>
    <p:extLst>
      <p:ext uri="{BB962C8B-B14F-4D97-AF65-F5344CB8AC3E}">
        <p14:creationId xmlns:p14="http://schemas.microsoft.com/office/powerpoint/2010/main" val="383482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3CB6AF8C-E5A2-4982-8542-0B4B0173EFD9}" type="slidenum">
              <a:rPr lang="en-NZ" smtClean="0"/>
              <a:t>11</a:t>
            </a:fld>
            <a:endParaRPr lang="en-NZ"/>
          </a:p>
        </p:txBody>
      </p:sp>
    </p:spTree>
    <p:extLst>
      <p:ext uri="{BB962C8B-B14F-4D97-AF65-F5344CB8AC3E}">
        <p14:creationId xmlns:p14="http://schemas.microsoft.com/office/powerpoint/2010/main" val="3354070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3CB6AF8C-E5A2-4982-8542-0B4B0173EFD9}" type="slidenum">
              <a:rPr lang="en-NZ" smtClean="0"/>
              <a:t>12</a:t>
            </a:fld>
            <a:endParaRPr lang="en-NZ"/>
          </a:p>
        </p:txBody>
      </p:sp>
    </p:spTree>
    <p:extLst>
      <p:ext uri="{BB962C8B-B14F-4D97-AF65-F5344CB8AC3E}">
        <p14:creationId xmlns:p14="http://schemas.microsoft.com/office/powerpoint/2010/main" val="3323759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3CB6AF8C-E5A2-4982-8542-0B4B0173EFD9}" type="slidenum">
              <a:rPr lang="en-NZ" smtClean="0"/>
              <a:t>13</a:t>
            </a:fld>
            <a:endParaRPr lang="en-NZ"/>
          </a:p>
        </p:txBody>
      </p:sp>
    </p:spTree>
    <p:extLst>
      <p:ext uri="{BB962C8B-B14F-4D97-AF65-F5344CB8AC3E}">
        <p14:creationId xmlns:p14="http://schemas.microsoft.com/office/powerpoint/2010/main" val="3401398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3CB6AF8C-E5A2-4982-8542-0B4B0173EFD9}" type="slidenum">
              <a:rPr lang="en-NZ" smtClean="0"/>
              <a:t>14</a:t>
            </a:fld>
            <a:endParaRPr lang="en-NZ"/>
          </a:p>
        </p:txBody>
      </p:sp>
    </p:spTree>
    <p:extLst>
      <p:ext uri="{BB962C8B-B14F-4D97-AF65-F5344CB8AC3E}">
        <p14:creationId xmlns:p14="http://schemas.microsoft.com/office/powerpoint/2010/main" val="933949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3CB6AF8C-E5A2-4982-8542-0B4B0173EFD9}" type="slidenum">
              <a:rPr lang="en-NZ" smtClean="0"/>
              <a:t>15</a:t>
            </a:fld>
            <a:endParaRPr lang="en-NZ"/>
          </a:p>
        </p:txBody>
      </p:sp>
    </p:spTree>
    <p:extLst>
      <p:ext uri="{BB962C8B-B14F-4D97-AF65-F5344CB8AC3E}">
        <p14:creationId xmlns:p14="http://schemas.microsoft.com/office/powerpoint/2010/main" val="2134698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3CB6AF8C-E5A2-4982-8542-0B4B0173EFD9}" type="slidenum">
              <a:rPr lang="en-NZ" smtClean="0"/>
              <a:t>16</a:t>
            </a:fld>
            <a:endParaRPr lang="en-NZ"/>
          </a:p>
        </p:txBody>
      </p:sp>
    </p:spTree>
    <p:extLst>
      <p:ext uri="{BB962C8B-B14F-4D97-AF65-F5344CB8AC3E}">
        <p14:creationId xmlns:p14="http://schemas.microsoft.com/office/powerpoint/2010/main" val="828394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3CB6AF8C-E5A2-4982-8542-0B4B0173EFD9}" type="slidenum">
              <a:rPr lang="en-NZ" smtClean="0"/>
              <a:t>17</a:t>
            </a:fld>
            <a:endParaRPr lang="en-NZ"/>
          </a:p>
        </p:txBody>
      </p:sp>
    </p:spTree>
    <p:extLst>
      <p:ext uri="{BB962C8B-B14F-4D97-AF65-F5344CB8AC3E}">
        <p14:creationId xmlns:p14="http://schemas.microsoft.com/office/powerpoint/2010/main" val="2268204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3CB6AF8C-E5A2-4982-8542-0B4B0173EFD9}" type="slidenum">
              <a:rPr lang="en-NZ" smtClean="0"/>
              <a:t>18</a:t>
            </a:fld>
            <a:endParaRPr lang="en-NZ"/>
          </a:p>
        </p:txBody>
      </p:sp>
    </p:spTree>
    <p:extLst>
      <p:ext uri="{BB962C8B-B14F-4D97-AF65-F5344CB8AC3E}">
        <p14:creationId xmlns:p14="http://schemas.microsoft.com/office/powerpoint/2010/main" val="1488413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3CB6AF8C-E5A2-4982-8542-0B4B0173EFD9}" type="slidenum">
              <a:rPr lang="en-NZ" smtClean="0"/>
              <a:t>19</a:t>
            </a:fld>
            <a:endParaRPr lang="en-NZ"/>
          </a:p>
        </p:txBody>
      </p:sp>
    </p:spTree>
    <p:extLst>
      <p:ext uri="{BB962C8B-B14F-4D97-AF65-F5344CB8AC3E}">
        <p14:creationId xmlns:p14="http://schemas.microsoft.com/office/powerpoint/2010/main" val="53177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3CB6AF8C-E5A2-4982-8542-0B4B0173EFD9}" type="slidenum">
              <a:rPr lang="en-NZ" smtClean="0"/>
              <a:t>2</a:t>
            </a:fld>
            <a:endParaRPr lang="en-NZ"/>
          </a:p>
        </p:txBody>
      </p:sp>
    </p:spTree>
    <p:extLst>
      <p:ext uri="{BB962C8B-B14F-4D97-AF65-F5344CB8AC3E}">
        <p14:creationId xmlns:p14="http://schemas.microsoft.com/office/powerpoint/2010/main" val="3893288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Smoke ingredients are widely used in the meat and seafood industry. In addition to adding a very pleasant taste and aroma to food at appropriate concentrations, liquid smoke is reported to be an effective way to kill many common foodborne pathogens. Currently, smoked products are predominantly achieved by traditional flue gas smoking with wood chips or sawdust. This process is usually long and there is no precise control or </a:t>
            </a:r>
            <a:r>
              <a:rPr lang="en-US" dirty="0" err="1"/>
              <a:t>flavour</a:t>
            </a:r>
            <a:r>
              <a:rPr lang="en-US" dirty="0"/>
              <a:t> profile or removal of harmful carcinogens. As a result, </a:t>
            </a:r>
            <a:r>
              <a:rPr lang="en-US" dirty="0" err="1"/>
              <a:t>utilising</a:t>
            </a:r>
            <a:r>
              <a:rPr lang="en-US" dirty="0"/>
              <a:t> liquid smoke is safer, more energy-efficient and environmentally sustainable when compared to the traditional smoking process.</a:t>
            </a:r>
            <a:endParaRPr lang="en-NZ" dirty="0"/>
          </a:p>
        </p:txBody>
      </p:sp>
    </p:spTree>
    <p:extLst>
      <p:ext uri="{BB962C8B-B14F-4D97-AF65-F5344CB8AC3E}">
        <p14:creationId xmlns:p14="http://schemas.microsoft.com/office/powerpoint/2010/main" val="1024782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3CB6AF8C-E5A2-4982-8542-0B4B0173EFD9}" type="slidenum">
              <a:rPr lang="en-NZ" smtClean="0"/>
              <a:t>21</a:t>
            </a:fld>
            <a:endParaRPr lang="en-NZ"/>
          </a:p>
        </p:txBody>
      </p:sp>
    </p:spTree>
    <p:extLst>
      <p:ext uri="{BB962C8B-B14F-4D97-AF65-F5344CB8AC3E}">
        <p14:creationId xmlns:p14="http://schemas.microsoft.com/office/powerpoint/2010/main" val="2977573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Tree>
    <p:extLst>
      <p:ext uri="{BB962C8B-B14F-4D97-AF65-F5344CB8AC3E}">
        <p14:creationId xmlns:p14="http://schemas.microsoft.com/office/powerpoint/2010/main" val="1101132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Tree>
    <p:extLst>
      <p:ext uri="{BB962C8B-B14F-4D97-AF65-F5344CB8AC3E}">
        <p14:creationId xmlns:p14="http://schemas.microsoft.com/office/powerpoint/2010/main" val="2932187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3CB6AF8C-E5A2-4982-8542-0B4B0173EFD9}" type="slidenum">
              <a:rPr lang="en-NZ" smtClean="0"/>
              <a:t>24</a:t>
            </a:fld>
            <a:endParaRPr lang="en-NZ"/>
          </a:p>
        </p:txBody>
      </p:sp>
    </p:spTree>
    <p:extLst>
      <p:ext uri="{BB962C8B-B14F-4D97-AF65-F5344CB8AC3E}">
        <p14:creationId xmlns:p14="http://schemas.microsoft.com/office/powerpoint/2010/main" val="13572405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Tree>
    <p:extLst>
      <p:ext uri="{BB962C8B-B14F-4D97-AF65-F5344CB8AC3E}">
        <p14:creationId xmlns:p14="http://schemas.microsoft.com/office/powerpoint/2010/main" val="32131407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The log CFU/g (Colony Forming Units per gram) threshold for the shelf life of food products.</a:t>
            </a:r>
          </a:p>
          <a:p>
            <a:endParaRPr lang="en-US" b="0" i="0" dirty="0">
              <a:solidFill>
                <a:srgbClr val="374151"/>
              </a:solidFill>
              <a:effectLst/>
              <a:latin typeface="Söhne"/>
            </a:endParaRPr>
          </a:p>
          <a:p>
            <a:r>
              <a:rPr lang="en-US" b="0" i="0" dirty="0">
                <a:solidFill>
                  <a:srgbClr val="374151"/>
                </a:solidFill>
                <a:effectLst/>
                <a:latin typeface="Söhne"/>
              </a:rPr>
              <a:t>A common guideline is to maintain a log CFU/g level below 10^4 (10,000 CFU/g) for total aerobic bacteria to ensure product safety and quality over the shelf life. </a:t>
            </a:r>
            <a:endParaRPr lang="en-NZ" dirty="0"/>
          </a:p>
          <a:p>
            <a:endParaRPr lang="en-NZ" dirty="0"/>
          </a:p>
        </p:txBody>
      </p:sp>
      <p:sp>
        <p:nvSpPr>
          <p:cNvPr id="4" name="Slide Number Placeholder 3"/>
          <p:cNvSpPr>
            <a:spLocks noGrp="1"/>
          </p:cNvSpPr>
          <p:nvPr>
            <p:ph type="sldNum" sz="quarter" idx="5"/>
          </p:nvPr>
        </p:nvSpPr>
        <p:spPr/>
        <p:txBody>
          <a:bodyPr/>
          <a:lstStyle/>
          <a:p>
            <a:fld id="{3CB6AF8C-E5A2-4982-8542-0B4B0173EFD9}" type="slidenum">
              <a:rPr lang="en-NZ" smtClean="0"/>
              <a:t>26</a:t>
            </a:fld>
            <a:endParaRPr lang="en-NZ"/>
          </a:p>
        </p:txBody>
      </p:sp>
    </p:spTree>
    <p:extLst>
      <p:ext uri="{BB962C8B-B14F-4D97-AF65-F5344CB8AC3E}">
        <p14:creationId xmlns:p14="http://schemas.microsoft.com/office/powerpoint/2010/main" val="3917196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3CB6AF8C-E5A2-4982-8542-0B4B0173EFD9}" type="slidenum">
              <a:rPr lang="en-NZ" smtClean="0"/>
              <a:t>27</a:t>
            </a:fld>
            <a:endParaRPr lang="en-NZ"/>
          </a:p>
        </p:txBody>
      </p:sp>
    </p:spTree>
    <p:extLst>
      <p:ext uri="{BB962C8B-B14F-4D97-AF65-F5344CB8AC3E}">
        <p14:creationId xmlns:p14="http://schemas.microsoft.com/office/powerpoint/2010/main" val="5319476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3CB6AF8C-E5A2-4982-8542-0B4B0173EFD9}" type="slidenum">
              <a:rPr lang="en-NZ" smtClean="0"/>
              <a:t>28</a:t>
            </a:fld>
            <a:endParaRPr lang="en-NZ"/>
          </a:p>
        </p:txBody>
      </p:sp>
    </p:spTree>
    <p:extLst>
      <p:ext uri="{BB962C8B-B14F-4D97-AF65-F5344CB8AC3E}">
        <p14:creationId xmlns:p14="http://schemas.microsoft.com/office/powerpoint/2010/main" val="37736764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3CB6AF8C-E5A2-4982-8542-0B4B0173EFD9}" type="slidenum">
              <a:rPr lang="en-NZ" smtClean="0"/>
              <a:t>29</a:t>
            </a:fld>
            <a:endParaRPr lang="en-NZ"/>
          </a:p>
        </p:txBody>
      </p:sp>
    </p:spTree>
    <p:extLst>
      <p:ext uri="{BB962C8B-B14F-4D97-AF65-F5344CB8AC3E}">
        <p14:creationId xmlns:p14="http://schemas.microsoft.com/office/powerpoint/2010/main" val="2444189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3CB6AF8C-E5A2-4982-8542-0B4B0173EFD9}" type="slidenum">
              <a:rPr lang="en-NZ" smtClean="0"/>
              <a:t>3</a:t>
            </a:fld>
            <a:endParaRPr lang="en-NZ"/>
          </a:p>
        </p:txBody>
      </p:sp>
    </p:spTree>
    <p:extLst>
      <p:ext uri="{BB962C8B-B14F-4D97-AF65-F5344CB8AC3E}">
        <p14:creationId xmlns:p14="http://schemas.microsoft.com/office/powerpoint/2010/main" val="8698133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3CB6AF8C-E5A2-4982-8542-0B4B0173EFD9}" type="slidenum">
              <a:rPr lang="en-NZ" smtClean="0"/>
              <a:t>30</a:t>
            </a:fld>
            <a:endParaRPr lang="en-NZ"/>
          </a:p>
        </p:txBody>
      </p:sp>
    </p:spTree>
    <p:extLst>
      <p:ext uri="{BB962C8B-B14F-4D97-AF65-F5344CB8AC3E}">
        <p14:creationId xmlns:p14="http://schemas.microsoft.com/office/powerpoint/2010/main" val="21965046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3CB6AF8C-E5A2-4982-8542-0B4B0173EFD9}" type="slidenum">
              <a:rPr lang="en-NZ" smtClean="0"/>
              <a:t>31</a:t>
            </a:fld>
            <a:endParaRPr lang="en-NZ"/>
          </a:p>
        </p:txBody>
      </p:sp>
    </p:spTree>
    <p:extLst>
      <p:ext uri="{BB962C8B-B14F-4D97-AF65-F5344CB8AC3E}">
        <p14:creationId xmlns:p14="http://schemas.microsoft.com/office/powerpoint/2010/main" val="15004798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3CB6AF8C-E5A2-4982-8542-0B4B0173EFD9}" type="slidenum">
              <a:rPr lang="en-NZ" smtClean="0"/>
              <a:t>32</a:t>
            </a:fld>
            <a:endParaRPr lang="en-NZ"/>
          </a:p>
        </p:txBody>
      </p:sp>
    </p:spTree>
    <p:extLst>
      <p:ext uri="{BB962C8B-B14F-4D97-AF65-F5344CB8AC3E}">
        <p14:creationId xmlns:p14="http://schemas.microsoft.com/office/powerpoint/2010/main" val="4647237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3CB6AF8C-E5A2-4982-8542-0B4B0173EFD9}" type="slidenum">
              <a:rPr lang="en-NZ" smtClean="0"/>
              <a:t>33</a:t>
            </a:fld>
            <a:endParaRPr lang="en-NZ"/>
          </a:p>
        </p:txBody>
      </p:sp>
    </p:spTree>
    <p:extLst>
      <p:ext uri="{BB962C8B-B14F-4D97-AF65-F5344CB8AC3E}">
        <p14:creationId xmlns:p14="http://schemas.microsoft.com/office/powerpoint/2010/main" val="17616540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3CB6AF8C-E5A2-4982-8542-0B4B0173EFD9}" type="slidenum">
              <a:rPr lang="en-NZ" smtClean="0"/>
              <a:t>34</a:t>
            </a:fld>
            <a:endParaRPr lang="en-NZ"/>
          </a:p>
        </p:txBody>
      </p:sp>
    </p:spTree>
    <p:extLst>
      <p:ext uri="{BB962C8B-B14F-4D97-AF65-F5344CB8AC3E}">
        <p14:creationId xmlns:p14="http://schemas.microsoft.com/office/powerpoint/2010/main" val="27895477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3CB6AF8C-E5A2-4982-8542-0B4B0173EFD9}" type="slidenum">
              <a:rPr lang="en-NZ" smtClean="0"/>
              <a:t>35</a:t>
            </a:fld>
            <a:endParaRPr lang="en-NZ"/>
          </a:p>
        </p:txBody>
      </p:sp>
    </p:spTree>
    <p:extLst>
      <p:ext uri="{BB962C8B-B14F-4D97-AF65-F5344CB8AC3E}">
        <p14:creationId xmlns:p14="http://schemas.microsoft.com/office/powerpoint/2010/main" val="3441915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3CB6AF8C-E5A2-4982-8542-0B4B0173EFD9}" type="slidenum">
              <a:rPr lang="en-NZ" smtClean="0"/>
              <a:t>36</a:t>
            </a:fld>
            <a:endParaRPr lang="en-NZ"/>
          </a:p>
        </p:txBody>
      </p:sp>
    </p:spTree>
    <p:extLst>
      <p:ext uri="{BB962C8B-B14F-4D97-AF65-F5344CB8AC3E}">
        <p14:creationId xmlns:p14="http://schemas.microsoft.com/office/powerpoint/2010/main" val="6362900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3CB6AF8C-E5A2-4982-8542-0B4B0173EFD9}" type="slidenum">
              <a:rPr lang="en-NZ" smtClean="0"/>
              <a:t>37</a:t>
            </a:fld>
            <a:endParaRPr lang="en-NZ"/>
          </a:p>
        </p:txBody>
      </p:sp>
    </p:spTree>
    <p:extLst>
      <p:ext uri="{BB962C8B-B14F-4D97-AF65-F5344CB8AC3E}">
        <p14:creationId xmlns:p14="http://schemas.microsoft.com/office/powerpoint/2010/main" val="20805697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3CB6AF8C-E5A2-4982-8542-0B4B0173EFD9}" type="slidenum">
              <a:rPr lang="en-NZ" smtClean="0"/>
              <a:t>38</a:t>
            </a:fld>
            <a:endParaRPr lang="en-NZ"/>
          </a:p>
        </p:txBody>
      </p:sp>
    </p:spTree>
    <p:extLst>
      <p:ext uri="{BB962C8B-B14F-4D97-AF65-F5344CB8AC3E}">
        <p14:creationId xmlns:p14="http://schemas.microsoft.com/office/powerpoint/2010/main" val="16093766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3CB6AF8C-E5A2-4982-8542-0B4B0173EFD9}" type="slidenum">
              <a:rPr lang="en-NZ" smtClean="0"/>
              <a:t>39</a:t>
            </a:fld>
            <a:endParaRPr lang="en-NZ"/>
          </a:p>
        </p:txBody>
      </p:sp>
    </p:spTree>
    <p:extLst>
      <p:ext uri="{BB962C8B-B14F-4D97-AF65-F5344CB8AC3E}">
        <p14:creationId xmlns:p14="http://schemas.microsoft.com/office/powerpoint/2010/main" val="2098553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CB6AF8C-E5A2-4982-8542-0B4B0173EFD9}" type="slidenum">
              <a:rPr lang="en-NZ" smtClean="0"/>
              <a:t>4</a:t>
            </a:fld>
            <a:endParaRPr lang="en-NZ"/>
          </a:p>
        </p:txBody>
      </p:sp>
    </p:spTree>
    <p:extLst>
      <p:ext uri="{BB962C8B-B14F-4D97-AF65-F5344CB8AC3E}">
        <p14:creationId xmlns:p14="http://schemas.microsoft.com/office/powerpoint/2010/main" val="1295231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3CB6AF8C-E5A2-4982-8542-0B4B0173EFD9}" type="slidenum">
              <a:rPr lang="en-NZ" smtClean="0"/>
              <a:t>5</a:t>
            </a:fld>
            <a:endParaRPr lang="en-NZ"/>
          </a:p>
        </p:txBody>
      </p:sp>
    </p:spTree>
    <p:extLst>
      <p:ext uri="{BB962C8B-B14F-4D97-AF65-F5344CB8AC3E}">
        <p14:creationId xmlns:p14="http://schemas.microsoft.com/office/powerpoint/2010/main" val="2952082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3CB6AF8C-E5A2-4982-8542-0B4B0173EFD9}" type="slidenum">
              <a:rPr lang="en-NZ" smtClean="0"/>
              <a:t>6</a:t>
            </a:fld>
            <a:endParaRPr lang="en-NZ"/>
          </a:p>
        </p:txBody>
      </p:sp>
    </p:spTree>
    <p:extLst>
      <p:ext uri="{BB962C8B-B14F-4D97-AF65-F5344CB8AC3E}">
        <p14:creationId xmlns:p14="http://schemas.microsoft.com/office/powerpoint/2010/main" val="122946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3CB6AF8C-E5A2-4982-8542-0B4B0173EFD9}" type="slidenum">
              <a:rPr lang="en-NZ" smtClean="0"/>
              <a:t>7</a:t>
            </a:fld>
            <a:endParaRPr lang="en-NZ"/>
          </a:p>
        </p:txBody>
      </p:sp>
    </p:spTree>
    <p:extLst>
      <p:ext uri="{BB962C8B-B14F-4D97-AF65-F5344CB8AC3E}">
        <p14:creationId xmlns:p14="http://schemas.microsoft.com/office/powerpoint/2010/main" val="2526758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endParaRPr lang="en-NZ" dirty="0"/>
          </a:p>
        </p:txBody>
      </p:sp>
      <p:sp>
        <p:nvSpPr>
          <p:cNvPr id="4" name="Slide Number Placeholder 3"/>
          <p:cNvSpPr>
            <a:spLocks noGrp="1"/>
          </p:cNvSpPr>
          <p:nvPr>
            <p:ph type="sldNum" sz="quarter" idx="5"/>
          </p:nvPr>
        </p:nvSpPr>
        <p:spPr/>
        <p:txBody>
          <a:bodyPr/>
          <a:lstStyle/>
          <a:p>
            <a:fld id="{3CB6AF8C-E5A2-4982-8542-0B4B0173EFD9}" type="slidenum">
              <a:rPr lang="en-NZ" smtClean="0"/>
              <a:t>8</a:t>
            </a:fld>
            <a:endParaRPr lang="en-NZ"/>
          </a:p>
        </p:txBody>
      </p:sp>
    </p:spTree>
    <p:extLst>
      <p:ext uri="{BB962C8B-B14F-4D97-AF65-F5344CB8AC3E}">
        <p14:creationId xmlns:p14="http://schemas.microsoft.com/office/powerpoint/2010/main" val="4070102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3CB6AF8C-E5A2-4982-8542-0B4B0173EFD9}" type="slidenum">
              <a:rPr lang="en-NZ" smtClean="0"/>
              <a:t>9</a:t>
            </a:fld>
            <a:endParaRPr lang="en-NZ"/>
          </a:p>
        </p:txBody>
      </p:sp>
    </p:spTree>
    <p:extLst>
      <p:ext uri="{BB962C8B-B14F-4D97-AF65-F5344CB8AC3E}">
        <p14:creationId xmlns:p14="http://schemas.microsoft.com/office/powerpoint/2010/main" val="756051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D9D9B-C9B7-AA8A-EBAD-AFA1A74FCD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59A0E276-BAF2-FBA5-6126-C5C4D17BC1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A32FB4F9-E3F0-D151-4FDD-57B6E3A58053}"/>
              </a:ext>
            </a:extLst>
          </p:cNvPr>
          <p:cNvSpPr>
            <a:spLocks noGrp="1"/>
          </p:cNvSpPr>
          <p:nvPr>
            <p:ph type="dt" sz="half" idx="10"/>
          </p:nvPr>
        </p:nvSpPr>
        <p:spPr/>
        <p:txBody>
          <a:bodyPr/>
          <a:lstStyle/>
          <a:p>
            <a:fld id="{FD8DED8E-FEC5-49FC-9B74-D025A40A5366}" type="datetimeFigureOut">
              <a:rPr lang="en-NZ" smtClean="0"/>
              <a:t>30/10/2023</a:t>
            </a:fld>
            <a:endParaRPr lang="en-NZ"/>
          </a:p>
        </p:txBody>
      </p:sp>
      <p:sp>
        <p:nvSpPr>
          <p:cNvPr id="5" name="Footer Placeholder 4">
            <a:extLst>
              <a:ext uri="{FF2B5EF4-FFF2-40B4-BE49-F238E27FC236}">
                <a16:creationId xmlns:a16="http://schemas.microsoft.com/office/drawing/2014/main" id="{6FE4FA2A-4235-5DF0-0FEE-D3CF7C21B3B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B9F44B5E-5124-71C9-6256-7649D8DA2842}"/>
              </a:ext>
            </a:extLst>
          </p:cNvPr>
          <p:cNvSpPr>
            <a:spLocks noGrp="1"/>
          </p:cNvSpPr>
          <p:nvPr>
            <p:ph type="sldNum" sz="quarter" idx="12"/>
          </p:nvPr>
        </p:nvSpPr>
        <p:spPr/>
        <p:txBody>
          <a:bodyPr/>
          <a:lstStyle/>
          <a:p>
            <a:fld id="{1D50365C-E06D-4300-834B-F4F938506F51}" type="slidenum">
              <a:rPr lang="en-NZ" smtClean="0"/>
              <a:t>‹#›</a:t>
            </a:fld>
            <a:endParaRPr lang="en-NZ"/>
          </a:p>
        </p:txBody>
      </p:sp>
    </p:spTree>
    <p:extLst>
      <p:ext uri="{BB962C8B-B14F-4D97-AF65-F5344CB8AC3E}">
        <p14:creationId xmlns:p14="http://schemas.microsoft.com/office/powerpoint/2010/main" val="3096496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C204-A172-74DE-154B-60F663FCC119}"/>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811EDAD5-0714-C85F-D363-2C99FEFC1D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971471B8-FC5E-662F-B1A9-E62284D10064}"/>
              </a:ext>
            </a:extLst>
          </p:cNvPr>
          <p:cNvSpPr>
            <a:spLocks noGrp="1"/>
          </p:cNvSpPr>
          <p:nvPr>
            <p:ph type="dt" sz="half" idx="10"/>
          </p:nvPr>
        </p:nvSpPr>
        <p:spPr/>
        <p:txBody>
          <a:bodyPr/>
          <a:lstStyle/>
          <a:p>
            <a:fld id="{FD8DED8E-FEC5-49FC-9B74-D025A40A5366}" type="datetimeFigureOut">
              <a:rPr lang="en-NZ" smtClean="0"/>
              <a:t>30/10/2023</a:t>
            </a:fld>
            <a:endParaRPr lang="en-NZ"/>
          </a:p>
        </p:txBody>
      </p:sp>
      <p:sp>
        <p:nvSpPr>
          <p:cNvPr id="5" name="Footer Placeholder 4">
            <a:extLst>
              <a:ext uri="{FF2B5EF4-FFF2-40B4-BE49-F238E27FC236}">
                <a16:creationId xmlns:a16="http://schemas.microsoft.com/office/drawing/2014/main" id="{C1601E97-1E13-C0A8-443B-1217FD917EBC}"/>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F196AEAD-DCF5-01F8-BC1E-8A2ECE507CCB}"/>
              </a:ext>
            </a:extLst>
          </p:cNvPr>
          <p:cNvSpPr>
            <a:spLocks noGrp="1"/>
          </p:cNvSpPr>
          <p:nvPr>
            <p:ph type="sldNum" sz="quarter" idx="12"/>
          </p:nvPr>
        </p:nvSpPr>
        <p:spPr/>
        <p:txBody>
          <a:bodyPr/>
          <a:lstStyle/>
          <a:p>
            <a:fld id="{1D50365C-E06D-4300-834B-F4F938506F51}" type="slidenum">
              <a:rPr lang="en-NZ" smtClean="0"/>
              <a:t>‹#›</a:t>
            </a:fld>
            <a:endParaRPr lang="en-NZ"/>
          </a:p>
        </p:txBody>
      </p:sp>
    </p:spTree>
    <p:extLst>
      <p:ext uri="{BB962C8B-B14F-4D97-AF65-F5344CB8AC3E}">
        <p14:creationId xmlns:p14="http://schemas.microsoft.com/office/powerpoint/2010/main" val="2419455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559552-0C5F-455B-8F93-EF5DF47B914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DC2448FB-083E-7994-0609-2B9F13D5A0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BA38437-5E00-50E6-1C6F-EB45A7E0566D}"/>
              </a:ext>
            </a:extLst>
          </p:cNvPr>
          <p:cNvSpPr>
            <a:spLocks noGrp="1"/>
          </p:cNvSpPr>
          <p:nvPr>
            <p:ph type="dt" sz="half" idx="10"/>
          </p:nvPr>
        </p:nvSpPr>
        <p:spPr/>
        <p:txBody>
          <a:bodyPr/>
          <a:lstStyle/>
          <a:p>
            <a:fld id="{FD8DED8E-FEC5-49FC-9B74-D025A40A5366}" type="datetimeFigureOut">
              <a:rPr lang="en-NZ" smtClean="0"/>
              <a:t>30/10/2023</a:t>
            </a:fld>
            <a:endParaRPr lang="en-NZ"/>
          </a:p>
        </p:txBody>
      </p:sp>
      <p:sp>
        <p:nvSpPr>
          <p:cNvPr id="5" name="Footer Placeholder 4">
            <a:extLst>
              <a:ext uri="{FF2B5EF4-FFF2-40B4-BE49-F238E27FC236}">
                <a16:creationId xmlns:a16="http://schemas.microsoft.com/office/drawing/2014/main" id="{F0D47404-61C3-6CE7-F8CC-8133B79B937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87635D1-B90A-6635-9A0C-C6BA2DFCF509}"/>
              </a:ext>
            </a:extLst>
          </p:cNvPr>
          <p:cNvSpPr>
            <a:spLocks noGrp="1"/>
          </p:cNvSpPr>
          <p:nvPr>
            <p:ph type="sldNum" sz="quarter" idx="12"/>
          </p:nvPr>
        </p:nvSpPr>
        <p:spPr/>
        <p:txBody>
          <a:bodyPr/>
          <a:lstStyle/>
          <a:p>
            <a:fld id="{1D50365C-E06D-4300-834B-F4F938506F51}" type="slidenum">
              <a:rPr lang="en-NZ" smtClean="0"/>
              <a:t>‹#›</a:t>
            </a:fld>
            <a:endParaRPr lang="en-NZ"/>
          </a:p>
        </p:txBody>
      </p:sp>
    </p:spTree>
    <p:extLst>
      <p:ext uri="{BB962C8B-B14F-4D97-AF65-F5344CB8AC3E}">
        <p14:creationId xmlns:p14="http://schemas.microsoft.com/office/powerpoint/2010/main" val="2677274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E746B-FBEF-F466-5269-C49AF86BE465}"/>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A9E66A65-F3E6-4A33-7B7A-87A91D4A4F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0EE25A0B-EA7E-741F-69B8-65B4A6E655D7}"/>
              </a:ext>
            </a:extLst>
          </p:cNvPr>
          <p:cNvSpPr>
            <a:spLocks noGrp="1"/>
          </p:cNvSpPr>
          <p:nvPr>
            <p:ph type="dt" sz="half" idx="10"/>
          </p:nvPr>
        </p:nvSpPr>
        <p:spPr/>
        <p:txBody>
          <a:bodyPr/>
          <a:lstStyle/>
          <a:p>
            <a:fld id="{FD8DED8E-FEC5-49FC-9B74-D025A40A5366}" type="datetimeFigureOut">
              <a:rPr lang="en-NZ" smtClean="0"/>
              <a:t>30/10/2023</a:t>
            </a:fld>
            <a:endParaRPr lang="en-NZ"/>
          </a:p>
        </p:txBody>
      </p:sp>
      <p:sp>
        <p:nvSpPr>
          <p:cNvPr id="5" name="Footer Placeholder 4">
            <a:extLst>
              <a:ext uri="{FF2B5EF4-FFF2-40B4-BE49-F238E27FC236}">
                <a16:creationId xmlns:a16="http://schemas.microsoft.com/office/drawing/2014/main" id="{EC71F82E-537A-2876-7518-C46E971B79E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BA86736-36B8-25A8-C1E6-F8CC060C9910}"/>
              </a:ext>
            </a:extLst>
          </p:cNvPr>
          <p:cNvSpPr>
            <a:spLocks noGrp="1"/>
          </p:cNvSpPr>
          <p:nvPr>
            <p:ph type="sldNum" sz="quarter" idx="12"/>
          </p:nvPr>
        </p:nvSpPr>
        <p:spPr/>
        <p:txBody>
          <a:bodyPr/>
          <a:lstStyle/>
          <a:p>
            <a:fld id="{1D50365C-E06D-4300-834B-F4F938506F51}" type="slidenum">
              <a:rPr lang="en-NZ" smtClean="0"/>
              <a:t>‹#›</a:t>
            </a:fld>
            <a:endParaRPr lang="en-NZ"/>
          </a:p>
        </p:txBody>
      </p:sp>
    </p:spTree>
    <p:extLst>
      <p:ext uri="{BB962C8B-B14F-4D97-AF65-F5344CB8AC3E}">
        <p14:creationId xmlns:p14="http://schemas.microsoft.com/office/powerpoint/2010/main" val="2595802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F55FC-7F30-8DC8-3384-8F2F7B9D8E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6A3C3816-ED13-9C71-91B7-FBDDF8861D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93A478-8B17-9285-3761-2A9C78396171}"/>
              </a:ext>
            </a:extLst>
          </p:cNvPr>
          <p:cNvSpPr>
            <a:spLocks noGrp="1"/>
          </p:cNvSpPr>
          <p:nvPr>
            <p:ph type="dt" sz="half" idx="10"/>
          </p:nvPr>
        </p:nvSpPr>
        <p:spPr/>
        <p:txBody>
          <a:bodyPr/>
          <a:lstStyle/>
          <a:p>
            <a:fld id="{FD8DED8E-FEC5-49FC-9B74-D025A40A5366}" type="datetimeFigureOut">
              <a:rPr lang="en-NZ" smtClean="0"/>
              <a:t>30/10/2023</a:t>
            </a:fld>
            <a:endParaRPr lang="en-NZ"/>
          </a:p>
        </p:txBody>
      </p:sp>
      <p:sp>
        <p:nvSpPr>
          <p:cNvPr id="5" name="Footer Placeholder 4">
            <a:extLst>
              <a:ext uri="{FF2B5EF4-FFF2-40B4-BE49-F238E27FC236}">
                <a16:creationId xmlns:a16="http://schemas.microsoft.com/office/drawing/2014/main" id="{EDCFD3CF-D057-FAB9-C805-5A358135FCF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1EC7C45B-E827-5004-3BC3-0A330BEE1668}"/>
              </a:ext>
            </a:extLst>
          </p:cNvPr>
          <p:cNvSpPr>
            <a:spLocks noGrp="1"/>
          </p:cNvSpPr>
          <p:nvPr>
            <p:ph type="sldNum" sz="quarter" idx="12"/>
          </p:nvPr>
        </p:nvSpPr>
        <p:spPr/>
        <p:txBody>
          <a:bodyPr/>
          <a:lstStyle/>
          <a:p>
            <a:fld id="{1D50365C-E06D-4300-834B-F4F938506F51}" type="slidenum">
              <a:rPr lang="en-NZ" smtClean="0"/>
              <a:t>‹#›</a:t>
            </a:fld>
            <a:endParaRPr lang="en-NZ"/>
          </a:p>
        </p:txBody>
      </p:sp>
    </p:spTree>
    <p:extLst>
      <p:ext uri="{BB962C8B-B14F-4D97-AF65-F5344CB8AC3E}">
        <p14:creationId xmlns:p14="http://schemas.microsoft.com/office/powerpoint/2010/main" val="4148946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3F665-39A7-5407-ACFD-7585DF829D1D}"/>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B079CC61-EE8D-2A10-6B05-29CAC31A84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9D0A8243-CA3C-466A-2BC0-266F1A467D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11F5495F-6B88-FA8A-944A-C30213269080}"/>
              </a:ext>
            </a:extLst>
          </p:cNvPr>
          <p:cNvSpPr>
            <a:spLocks noGrp="1"/>
          </p:cNvSpPr>
          <p:nvPr>
            <p:ph type="dt" sz="half" idx="10"/>
          </p:nvPr>
        </p:nvSpPr>
        <p:spPr/>
        <p:txBody>
          <a:bodyPr/>
          <a:lstStyle/>
          <a:p>
            <a:fld id="{FD8DED8E-FEC5-49FC-9B74-D025A40A5366}" type="datetimeFigureOut">
              <a:rPr lang="en-NZ" smtClean="0"/>
              <a:t>30/10/2023</a:t>
            </a:fld>
            <a:endParaRPr lang="en-NZ"/>
          </a:p>
        </p:txBody>
      </p:sp>
      <p:sp>
        <p:nvSpPr>
          <p:cNvPr id="6" name="Footer Placeholder 5">
            <a:extLst>
              <a:ext uri="{FF2B5EF4-FFF2-40B4-BE49-F238E27FC236}">
                <a16:creationId xmlns:a16="http://schemas.microsoft.com/office/drawing/2014/main" id="{97C4A78F-F8AF-EDC7-25EF-030AFEB2BC31}"/>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C8975A5E-AFF0-FCF0-84D7-2F8927FE4C8E}"/>
              </a:ext>
            </a:extLst>
          </p:cNvPr>
          <p:cNvSpPr>
            <a:spLocks noGrp="1"/>
          </p:cNvSpPr>
          <p:nvPr>
            <p:ph type="sldNum" sz="quarter" idx="12"/>
          </p:nvPr>
        </p:nvSpPr>
        <p:spPr/>
        <p:txBody>
          <a:bodyPr/>
          <a:lstStyle/>
          <a:p>
            <a:fld id="{1D50365C-E06D-4300-834B-F4F938506F51}" type="slidenum">
              <a:rPr lang="en-NZ" smtClean="0"/>
              <a:t>‹#›</a:t>
            </a:fld>
            <a:endParaRPr lang="en-NZ"/>
          </a:p>
        </p:txBody>
      </p:sp>
    </p:spTree>
    <p:extLst>
      <p:ext uri="{BB962C8B-B14F-4D97-AF65-F5344CB8AC3E}">
        <p14:creationId xmlns:p14="http://schemas.microsoft.com/office/powerpoint/2010/main" val="2258016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82AB4-D36D-A96A-34C7-621B5CB4B42F}"/>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A8B14358-6DC8-F4D1-C6AB-9F673DF744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2E8AAF-D226-15F2-FE30-0920BB15FD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F11831CD-A11A-A290-E95A-CAEE4CD8FB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B1F8B6-BDB3-595D-E657-4E273A4FFF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A157FC58-2CB9-D0E2-7588-F2D624525337}"/>
              </a:ext>
            </a:extLst>
          </p:cNvPr>
          <p:cNvSpPr>
            <a:spLocks noGrp="1"/>
          </p:cNvSpPr>
          <p:nvPr>
            <p:ph type="dt" sz="half" idx="10"/>
          </p:nvPr>
        </p:nvSpPr>
        <p:spPr/>
        <p:txBody>
          <a:bodyPr/>
          <a:lstStyle/>
          <a:p>
            <a:fld id="{FD8DED8E-FEC5-49FC-9B74-D025A40A5366}" type="datetimeFigureOut">
              <a:rPr lang="en-NZ" smtClean="0"/>
              <a:t>30/10/2023</a:t>
            </a:fld>
            <a:endParaRPr lang="en-NZ"/>
          </a:p>
        </p:txBody>
      </p:sp>
      <p:sp>
        <p:nvSpPr>
          <p:cNvPr id="8" name="Footer Placeholder 7">
            <a:extLst>
              <a:ext uri="{FF2B5EF4-FFF2-40B4-BE49-F238E27FC236}">
                <a16:creationId xmlns:a16="http://schemas.microsoft.com/office/drawing/2014/main" id="{DBCEE98B-3DA7-410E-8ABC-B4326DE89F52}"/>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CBF0BB6F-D0E8-6040-C6A9-45A8654C4EE1}"/>
              </a:ext>
            </a:extLst>
          </p:cNvPr>
          <p:cNvSpPr>
            <a:spLocks noGrp="1"/>
          </p:cNvSpPr>
          <p:nvPr>
            <p:ph type="sldNum" sz="quarter" idx="12"/>
          </p:nvPr>
        </p:nvSpPr>
        <p:spPr/>
        <p:txBody>
          <a:bodyPr/>
          <a:lstStyle/>
          <a:p>
            <a:fld id="{1D50365C-E06D-4300-834B-F4F938506F51}" type="slidenum">
              <a:rPr lang="en-NZ" smtClean="0"/>
              <a:t>‹#›</a:t>
            </a:fld>
            <a:endParaRPr lang="en-NZ"/>
          </a:p>
        </p:txBody>
      </p:sp>
    </p:spTree>
    <p:extLst>
      <p:ext uri="{BB962C8B-B14F-4D97-AF65-F5344CB8AC3E}">
        <p14:creationId xmlns:p14="http://schemas.microsoft.com/office/powerpoint/2010/main" val="1500221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B5481-6FA2-0670-6C28-D2FC2FFA5F79}"/>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C38CAA1C-C91B-C118-FEE6-2E0532A785EB}"/>
              </a:ext>
            </a:extLst>
          </p:cNvPr>
          <p:cNvSpPr>
            <a:spLocks noGrp="1"/>
          </p:cNvSpPr>
          <p:nvPr>
            <p:ph type="dt" sz="half" idx="10"/>
          </p:nvPr>
        </p:nvSpPr>
        <p:spPr/>
        <p:txBody>
          <a:bodyPr/>
          <a:lstStyle/>
          <a:p>
            <a:fld id="{FD8DED8E-FEC5-49FC-9B74-D025A40A5366}" type="datetimeFigureOut">
              <a:rPr lang="en-NZ" smtClean="0"/>
              <a:t>30/10/2023</a:t>
            </a:fld>
            <a:endParaRPr lang="en-NZ"/>
          </a:p>
        </p:txBody>
      </p:sp>
      <p:sp>
        <p:nvSpPr>
          <p:cNvPr id="4" name="Footer Placeholder 3">
            <a:extLst>
              <a:ext uri="{FF2B5EF4-FFF2-40B4-BE49-F238E27FC236}">
                <a16:creationId xmlns:a16="http://schemas.microsoft.com/office/drawing/2014/main" id="{6A10247F-FC0B-85B2-8BD5-32528F2C3F5E}"/>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19AF2891-3C25-F1E4-C552-7CAA432E5DB8}"/>
              </a:ext>
            </a:extLst>
          </p:cNvPr>
          <p:cNvSpPr>
            <a:spLocks noGrp="1"/>
          </p:cNvSpPr>
          <p:nvPr>
            <p:ph type="sldNum" sz="quarter" idx="12"/>
          </p:nvPr>
        </p:nvSpPr>
        <p:spPr/>
        <p:txBody>
          <a:bodyPr/>
          <a:lstStyle/>
          <a:p>
            <a:fld id="{1D50365C-E06D-4300-834B-F4F938506F51}" type="slidenum">
              <a:rPr lang="en-NZ" smtClean="0"/>
              <a:t>‹#›</a:t>
            </a:fld>
            <a:endParaRPr lang="en-NZ"/>
          </a:p>
        </p:txBody>
      </p:sp>
    </p:spTree>
    <p:extLst>
      <p:ext uri="{BB962C8B-B14F-4D97-AF65-F5344CB8AC3E}">
        <p14:creationId xmlns:p14="http://schemas.microsoft.com/office/powerpoint/2010/main" val="3181519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DAAA8E-A962-F9C6-6C07-04A28C097681}"/>
              </a:ext>
            </a:extLst>
          </p:cNvPr>
          <p:cNvSpPr>
            <a:spLocks noGrp="1"/>
          </p:cNvSpPr>
          <p:nvPr>
            <p:ph type="dt" sz="half" idx="10"/>
          </p:nvPr>
        </p:nvSpPr>
        <p:spPr/>
        <p:txBody>
          <a:bodyPr/>
          <a:lstStyle/>
          <a:p>
            <a:fld id="{FD8DED8E-FEC5-49FC-9B74-D025A40A5366}" type="datetimeFigureOut">
              <a:rPr lang="en-NZ" smtClean="0"/>
              <a:t>30/10/2023</a:t>
            </a:fld>
            <a:endParaRPr lang="en-NZ"/>
          </a:p>
        </p:txBody>
      </p:sp>
      <p:sp>
        <p:nvSpPr>
          <p:cNvPr id="3" name="Footer Placeholder 2">
            <a:extLst>
              <a:ext uri="{FF2B5EF4-FFF2-40B4-BE49-F238E27FC236}">
                <a16:creationId xmlns:a16="http://schemas.microsoft.com/office/drawing/2014/main" id="{4BC51220-37B7-1C2F-7207-35F6D02A533E}"/>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8D459209-5F8D-FD5C-BA57-D0385B0DC8BC}"/>
              </a:ext>
            </a:extLst>
          </p:cNvPr>
          <p:cNvSpPr>
            <a:spLocks noGrp="1"/>
          </p:cNvSpPr>
          <p:nvPr>
            <p:ph type="sldNum" sz="quarter" idx="12"/>
          </p:nvPr>
        </p:nvSpPr>
        <p:spPr/>
        <p:txBody>
          <a:bodyPr/>
          <a:lstStyle/>
          <a:p>
            <a:fld id="{1D50365C-E06D-4300-834B-F4F938506F51}" type="slidenum">
              <a:rPr lang="en-NZ" smtClean="0"/>
              <a:t>‹#›</a:t>
            </a:fld>
            <a:endParaRPr lang="en-NZ"/>
          </a:p>
        </p:txBody>
      </p:sp>
    </p:spTree>
    <p:extLst>
      <p:ext uri="{BB962C8B-B14F-4D97-AF65-F5344CB8AC3E}">
        <p14:creationId xmlns:p14="http://schemas.microsoft.com/office/powerpoint/2010/main" val="532437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30BA9-3262-3827-592B-045F975CBB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F93E9CF1-7096-6E62-68A5-A30349E6DB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B79E4AC8-4EFE-AA20-F3C4-BDFCF8B7EB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31AF9F-9D58-23DF-4F3C-0B798CF2EA38}"/>
              </a:ext>
            </a:extLst>
          </p:cNvPr>
          <p:cNvSpPr>
            <a:spLocks noGrp="1"/>
          </p:cNvSpPr>
          <p:nvPr>
            <p:ph type="dt" sz="half" idx="10"/>
          </p:nvPr>
        </p:nvSpPr>
        <p:spPr/>
        <p:txBody>
          <a:bodyPr/>
          <a:lstStyle/>
          <a:p>
            <a:fld id="{FD8DED8E-FEC5-49FC-9B74-D025A40A5366}" type="datetimeFigureOut">
              <a:rPr lang="en-NZ" smtClean="0"/>
              <a:t>30/10/2023</a:t>
            </a:fld>
            <a:endParaRPr lang="en-NZ"/>
          </a:p>
        </p:txBody>
      </p:sp>
      <p:sp>
        <p:nvSpPr>
          <p:cNvPr id="6" name="Footer Placeholder 5">
            <a:extLst>
              <a:ext uri="{FF2B5EF4-FFF2-40B4-BE49-F238E27FC236}">
                <a16:creationId xmlns:a16="http://schemas.microsoft.com/office/drawing/2014/main" id="{25A716DD-D046-3924-C7B2-9A2A6EFCA101}"/>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E824232F-93AD-A07F-0771-C64DF517544D}"/>
              </a:ext>
            </a:extLst>
          </p:cNvPr>
          <p:cNvSpPr>
            <a:spLocks noGrp="1"/>
          </p:cNvSpPr>
          <p:nvPr>
            <p:ph type="sldNum" sz="quarter" idx="12"/>
          </p:nvPr>
        </p:nvSpPr>
        <p:spPr/>
        <p:txBody>
          <a:bodyPr/>
          <a:lstStyle/>
          <a:p>
            <a:fld id="{1D50365C-E06D-4300-834B-F4F938506F51}" type="slidenum">
              <a:rPr lang="en-NZ" smtClean="0"/>
              <a:t>‹#›</a:t>
            </a:fld>
            <a:endParaRPr lang="en-NZ"/>
          </a:p>
        </p:txBody>
      </p:sp>
    </p:spTree>
    <p:extLst>
      <p:ext uri="{BB962C8B-B14F-4D97-AF65-F5344CB8AC3E}">
        <p14:creationId xmlns:p14="http://schemas.microsoft.com/office/powerpoint/2010/main" val="100780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AE4D5-7825-EC15-D9CC-C36D3DF672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62757575-745C-76BC-12C0-F4B23FEC7E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25B29A13-44D5-146D-B571-F18B50AA25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B609E6-A05F-8D2E-E6BD-DE8C2864953D}"/>
              </a:ext>
            </a:extLst>
          </p:cNvPr>
          <p:cNvSpPr>
            <a:spLocks noGrp="1"/>
          </p:cNvSpPr>
          <p:nvPr>
            <p:ph type="dt" sz="half" idx="10"/>
          </p:nvPr>
        </p:nvSpPr>
        <p:spPr/>
        <p:txBody>
          <a:bodyPr/>
          <a:lstStyle/>
          <a:p>
            <a:fld id="{FD8DED8E-FEC5-49FC-9B74-D025A40A5366}" type="datetimeFigureOut">
              <a:rPr lang="en-NZ" smtClean="0"/>
              <a:t>30/10/2023</a:t>
            </a:fld>
            <a:endParaRPr lang="en-NZ"/>
          </a:p>
        </p:txBody>
      </p:sp>
      <p:sp>
        <p:nvSpPr>
          <p:cNvPr id="6" name="Footer Placeholder 5">
            <a:extLst>
              <a:ext uri="{FF2B5EF4-FFF2-40B4-BE49-F238E27FC236}">
                <a16:creationId xmlns:a16="http://schemas.microsoft.com/office/drawing/2014/main" id="{DEE30B15-563E-0381-4C9B-4BB6EF8553FA}"/>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AD1AA95F-44C6-5021-726A-F08D00C4E4C7}"/>
              </a:ext>
            </a:extLst>
          </p:cNvPr>
          <p:cNvSpPr>
            <a:spLocks noGrp="1"/>
          </p:cNvSpPr>
          <p:nvPr>
            <p:ph type="sldNum" sz="quarter" idx="12"/>
          </p:nvPr>
        </p:nvSpPr>
        <p:spPr/>
        <p:txBody>
          <a:bodyPr/>
          <a:lstStyle/>
          <a:p>
            <a:fld id="{1D50365C-E06D-4300-834B-F4F938506F51}" type="slidenum">
              <a:rPr lang="en-NZ" smtClean="0"/>
              <a:t>‹#›</a:t>
            </a:fld>
            <a:endParaRPr lang="en-NZ"/>
          </a:p>
        </p:txBody>
      </p:sp>
    </p:spTree>
    <p:extLst>
      <p:ext uri="{BB962C8B-B14F-4D97-AF65-F5344CB8AC3E}">
        <p14:creationId xmlns:p14="http://schemas.microsoft.com/office/powerpoint/2010/main" val="406879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8DC39E-7BCE-AA10-15B4-6E2FB0FC28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0A8361D9-DFA7-EEE4-0060-D28CC55BFF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6EDB0DA3-B0DC-624B-70E3-53B312DF38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8DED8E-FEC5-49FC-9B74-D025A40A5366}" type="datetimeFigureOut">
              <a:rPr lang="en-NZ" smtClean="0"/>
              <a:t>30/10/2023</a:t>
            </a:fld>
            <a:endParaRPr lang="en-NZ"/>
          </a:p>
        </p:txBody>
      </p:sp>
      <p:sp>
        <p:nvSpPr>
          <p:cNvPr id="5" name="Footer Placeholder 4">
            <a:extLst>
              <a:ext uri="{FF2B5EF4-FFF2-40B4-BE49-F238E27FC236}">
                <a16:creationId xmlns:a16="http://schemas.microsoft.com/office/drawing/2014/main" id="{D44E4A68-345B-8DDC-F17D-7D89E2FD3E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A0C73A0A-E5FF-8A84-0268-3C3781E4B4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50365C-E06D-4300-834B-F4F938506F51}" type="slidenum">
              <a:rPr lang="en-NZ" smtClean="0"/>
              <a:t>‹#›</a:t>
            </a:fld>
            <a:endParaRPr lang="en-NZ"/>
          </a:p>
        </p:txBody>
      </p:sp>
    </p:spTree>
    <p:extLst>
      <p:ext uri="{BB962C8B-B14F-4D97-AF65-F5344CB8AC3E}">
        <p14:creationId xmlns:p14="http://schemas.microsoft.com/office/powerpoint/2010/main" val="2340343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39.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3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55.jp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6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9.png"/><Relationship Id="rId7"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B42BD4A-9A78-BEA8-FFD9-C567388B63EA}"/>
              </a:ext>
            </a:extLst>
          </p:cNvPr>
          <p:cNvSpPr/>
          <p:nvPr/>
        </p:nvSpPr>
        <p:spPr>
          <a:xfrm>
            <a:off x="0" y="-99587"/>
            <a:ext cx="12192000" cy="6957576"/>
          </a:xfrm>
          <a:prstGeom prst="rect">
            <a:avLst/>
          </a:prstGeom>
          <a:solidFill>
            <a:srgbClr val="EBEC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extBox 1">
            <a:extLst>
              <a:ext uri="{FF2B5EF4-FFF2-40B4-BE49-F238E27FC236}">
                <a16:creationId xmlns:a16="http://schemas.microsoft.com/office/drawing/2014/main" id="{519F554B-ECD5-5879-A582-9A8625135B7A}"/>
              </a:ext>
            </a:extLst>
          </p:cNvPr>
          <p:cNvSpPr txBox="1"/>
          <p:nvPr/>
        </p:nvSpPr>
        <p:spPr>
          <a:xfrm>
            <a:off x="596894" y="413739"/>
            <a:ext cx="7300685" cy="151057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dirty="0">
                <a:solidFill>
                  <a:schemeClr val="accent1">
                    <a:lumMod val="50000"/>
                  </a:schemeClr>
                </a:solidFill>
              </a:rPr>
              <a:t>Building Māori Relationships in Community and Research</a:t>
            </a:r>
          </a:p>
        </p:txBody>
      </p:sp>
      <p:sp>
        <p:nvSpPr>
          <p:cNvPr id="4" name="TextBox 3">
            <a:extLst>
              <a:ext uri="{FF2B5EF4-FFF2-40B4-BE49-F238E27FC236}">
                <a16:creationId xmlns:a16="http://schemas.microsoft.com/office/drawing/2014/main" id="{B63C6758-8266-EAE1-9D7F-077679B73AF5}"/>
              </a:ext>
            </a:extLst>
          </p:cNvPr>
          <p:cNvSpPr txBox="1"/>
          <p:nvPr/>
        </p:nvSpPr>
        <p:spPr>
          <a:xfrm>
            <a:off x="596894" y="5359191"/>
            <a:ext cx="4364419" cy="464592"/>
          </a:xfrm>
          <a:prstGeom prst="rect">
            <a:avLst/>
          </a:prstGeom>
        </p:spPr>
        <p:txBody>
          <a:bodyPr vert="horz" lIns="91440" tIns="45720" rIns="91440" bIns="45720" rtlCol="0">
            <a:normAutofit lnSpcReduction="10000"/>
          </a:bodyPr>
          <a:lstStyle/>
          <a:p>
            <a:pPr>
              <a:lnSpc>
                <a:spcPct val="90000"/>
              </a:lnSpc>
              <a:spcBef>
                <a:spcPct val="0"/>
              </a:spcBef>
              <a:spcAft>
                <a:spcPts val="600"/>
              </a:spcAft>
            </a:pPr>
            <a:r>
              <a:rPr lang="en-US" sz="2800" dirty="0">
                <a:solidFill>
                  <a:schemeClr val="accent1">
                    <a:lumMod val="50000"/>
                  </a:schemeClr>
                </a:solidFill>
              </a:rPr>
              <a:t>Saeid Baroutian</a:t>
            </a:r>
          </a:p>
        </p:txBody>
      </p:sp>
      <p:pic>
        <p:nvPicPr>
          <p:cNvPr id="7" name="Picture 6">
            <a:extLst>
              <a:ext uri="{FF2B5EF4-FFF2-40B4-BE49-F238E27FC236}">
                <a16:creationId xmlns:a16="http://schemas.microsoft.com/office/drawing/2014/main" id="{0BEFB47F-B359-22A5-2C00-F091DFF3748B}"/>
              </a:ext>
            </a:extLst>
          </p:cNvPr>
          <p:cNvPicPr>
            <a:picLocks noChangeAspect="1"/>
          </p:cNvPicPr>
          <p:nvPr/>
        </p:nvPicPr>
        <p:blipFill>
          <a:blip r:embed="rId3"/>
          <a:stretch>
            <a:fillRect/>
          </a:stretch>
        </p:blipFill>
        <p:spPr>
          <a:xfrm>
            <a:off x="8074765" y="226233"/>
            <a:ext cx="3937000" cy="641813"/>
          </a:xfrm>
          <a:prstGeom prst="rect">
            <a:avLst/>
          </a:prstGeom>
        </p:spPr>
      </p:pic>
      <p:pic>
        <p:nvPicPr>
          <p:cNvPr id="9" name="Picture 8">
            <a:extLst>
              <a:ext uri="{FF2B5EF4-FFF2-40B4-BE49-F238E27FC236}">
                <a16:creationId xmlns:a16="http://schemas.microsoft.com/office/drawing/2014/main" id="{A3BAA599-B4C8-8A56-D7F2-007A25CC7BB1}"/>
              </a:ext>
            </a:extLst>
          </p:cNvPr>
          <p:cNvPicPr>
            <a:picLocks noChangeAspect="1"/>
          </p:cNvPicPr>
          <p:nvPr/>
        </p:nvPicPr>
        <p:blipFill rotWithShape="1">
          <a:blip r:embed="rId4"/>
          <a:srcRect l="8922" t="27079" r="11229" b="34669"/>
          <a:stretch/>
        </p:blipFill>
        <p:spPr>
          <a:xfrm>
            <a:off x="6389562" y="3353833"/>
            <a:ext cx="5622203" cy="2693408"/>
          </a:xfrm>
          <a:prstGeom prst="rect">
            <a:avLst/>
          </a:prstGeom>
          <a:effectLst>
            <a:softEdge rad="63500"/>
          </a:effectLst>
        </p:spPr>
      </p:pic>
      <p:sp>
        <p:nvSpPr>
          <p:cNvPr id="5" name="TextBox 4">
            <a:extLst>
              <a:ext uri="{FF2B5EF4-FFF2-40B4-BE49-F238E27FC236}">
                <a16:creationId xmlns:a16="http://schemas.microsoft.com/office/drawing/2014/main" id="{22977B3B-B255-28F9-93CC-C38E9D469664}"/>
              </a:ext>
            </a:extLst>
          </p:cNvPr>
          <p:cNvSpPr txBox="1"/>
          <p:nvPr/>
        </p:nvSpPr>
        <p:spPr>
          <a:xfrm>
            <a:off x="596894" y="2214018"/>
            <a:ext cx="9792471" cy="151057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8800" b="1" dirty="0">
                <a:solidFill>
                  <a:schemeClr val="accent1">
                    <a:lumMod val="50000"/>
                  </a:schemeClr>
                </a:solidFill>
                <a:effectLst>
                  <a:outerShdw blurRad="38100" dist="38100" dir="2700000" algn="tl">
                    <a:srgbClr val="000000">
                      <a:alpha val="43137"/>
                    </a:srgbClr>
                  </a:outerShdw>
                </a:effectLst>
              </a:rPr>
              <a:t>NUKA Story …</a:t>
            </a:r>
          </a:p>
        </p:txBody>
      </p:sp>
    </p:spTree>
    <p:extLst>
      <p:ext uri="{BB962C8B-B14F-4D97-AF65-F5344CB8AC3E}">
        <p14:creationId xmlns:p14="http://schemas.microsoft.com/office/powerpoint/2010/main" val="1704733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News">
            <a:hlinkClick r:id="" action="ppaction://media"/>
            <a:extLst>
              <a:ext uri="{FF2B5EF4-FFF2-40B4-BE49-F238E27FC236}">
                <a16:creationId xmlns:a16="http://schemas.microsoft.com/office/drawing/2014/main" id="{22299049-BD00-5740-82F8-345393D39A42}"/>
              </a:ext>
            </a:extLst>
          </p:cNvPr>
          <p:cNvPicPr>
            <a:picLocks noChangeAspect="1"/>
          </p:cNvPicPr>
          <p:nvPr>
            <a:videoFile r:link="rId1"/>
            <p:extLst>
              <p:ext uri="{DAA4B4D4-6D71-4841-9C94-3DE7FCFB9230}">
                <p14:media xmlns:p14="http://schemas.microsoft.com/office/powerpoint/2010/main" r:embed="rId2">
                  <p14:trim st="17521" end="103664.9999"/>
                </p14:media>
              </p:ext>
            </p:extLst>
          </p:nvPr>
        </p:nvPicPr>
        <p:blipFill>
          <a:blip r:embed="rId5"/>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50CCF05-3A70-36FC-7A54-75D552893E79}"/>
              </a:ext>
            </a:extLst>
          </p:cNvPr>
          <p:cNvSpPr/>
          <p:nvPr/>
        </p:nvSpPr>
        <p:spPr>
          <a:xfrm>
            <a:off x="408972" y="2814758"/>
            <a:ext cx="4366223" cy="830997"/>
          </a:xfrm>
          <a:prstGeom prst="rect">
            <a:avLst/>
          </a:prstGeom>
          <a:solidFill>
            <a:schemeClr val="bg1">
              <a:lumMod val="95000"/>
            </a:schemeClr>
          </a:solidFill>
        </p:spPr>
        <p:txBody>
          <a:bodyPr wrap="square">
            <a:spAutoFit/>
          </a:bodyPr>
          <a:lstStyle/>
          <a:p>
            <a:pPr>
              <a:spcAft>
                <a:spcPts val="1200"/>
              </a:spcAft>
            </a:pPr>
            <a:r>
              <a:rPr lang="en-US" sz="2400" dirty="0">
                <a:latin typeface="Arial Narrow" panose="020B0606020202030204" pitchFamily="34" charset="0"/>
              </a:rPr>
              <a:t>Māori unemployment is usually three times higher than the general rate.</a:t>
            </a:r>
          </a:p>
        </p:txBody>
      </p:sp>
      <p:sp>
        <p:nvSpPr>
          <p:cNvPr id="5" name="Rectangle 4" descr="There is a notable prolific source of kānuka currently available on East Cape of NZ. &#10;">
            <a:extLst>
              <a:ext uri="{FF2B5EF4-FFF2-40B4-BE49-F238E27FC236}">
                <a16:creationId xmlns:a16="http://schemas.microsoft.com/office/drawing/2014/main" id="{1A51BB12-2A20-F984-3E6D-0DDEE778B6CE}"/>
              </a:ext>
            </a:extLst>
          </p:cNvPr>
          <p:cNvSpPr/>
          <p:nvPr/>
        </p:nvSpPr>
        <p:spPr>
          <a:xfrm>
            <a:off x="408976" y="1297972"/>
            <a:ext cx="4366223" cy="1200329"/>
          </a:xfrm>
          <a:prstGeom prst="rect">
            <a:avLst/>
          </a:prstGeom>
          <a:solidFill>
            <a:schemeClr val="bg1"/>
          </a:solidFill>
        </p:spPr>
        <p:txBody>
          <a:bodyPr wrap="square">
            <a:spAutoFit/>
          </a:bodyPr>
          <a:lstStyle/>
          <a:p>
            <a:pPr>
              <a:spcAft>
                <a:spcPts val="1200"/>
              </a:spcAft>
            </a:pPr>
            <a:r>
              <a:rPr lang="en-US" sz="2400" dirty="0">
                <a:latin typeface="Arial Narrow" panose="020B0606020202030204" pitchFamily="34" charset="0"/>
              </a:rPr>
              <a:t>There is a notable prolific source of </a:t>
            </a:r>
            <a:r>
              <a:rPr lang="en-US" sz="2400" dirty="0" err="1">
                <a:latin typeface="Arial Narrow" panose="020B0606020202030204" pitchFamily="34" charset="0"/>
              </a:rPr>
              <a:t>kānuka</a:t>
            </a:r>
            <a:r>
              <a:rPr lang="en-US" sz="2400" dirty="0">
                <a:latin typeface="Arial Narrow" panose="020B0606020202030204" pitchFamily="34" charset="0"/>
              </a:rPr>
              <a:t> available on East Cape of NZ (</a:t>
            </a:r>
            <a:r>
              <a:rPr lang="en-US" sz="2400" u="sng" dirty="0" err="1">
                <a:latin typeface="Arial Narrow" panose="020B0606020202030204" pitchFamily="34" charset="0"/>
              </a:rPr>
              <a:t>underutilised</a:t>
            </a:r>
            <a:r>
              <a:rPr lang="en-US" sz="2400" dirty="0">
                <a:latin typeface="Arial Narrow" panose="020B0606020202030204" pitchFamily="34" charset="0"/>
              </a:rPr>
              <a:t>). </a:t>
            </a:r>
          </a:p>
        </p:txBody>
      </p:sp>
      <p:pic>
        <p:nvPicPr>
          <p:cNvPr id="10" name="Picture 9">
            <a:extLst>
              <a:ext uri="{FF2B5EF4-FFF2-40B4-BE49-F238E27FC236}">
                <a16:creationId xmlns:a16="http://schemas.microsoft.com/office/drawing/2014/main" id="{AEE425E3-B955-B3E1-459C-CB07CC456DA9}"/>
              </a:ext>
            </a:extLst>
          </p:cNvPr>
          <p:cNvPicPr>
            <a:picLocks noChangeAspect="1"/>
          </p:cNvPicPr>
          <p:nvPr/>
        </p:nvPicPr>
        <p:blipFill>
          <a:blip r:embed="rId6"/>
          <a:stretch>
            <a:fillRect/>
          </a:stretch>
        </p:blipFill>
        <p:spPr>
          <a:xfrm>
            <a:off x="9239346" y="22014"/>
            <a:ext cx="2543678" cy="3208242"/>
          </a:xfrm>
          <a:prstGeom prst="rect">
            <a:avLst/>
          </a:prstGeom>
          <a:effectLst>
            <a:glow rad="228600">
              <a:schemeClr val="accent1">
                <a:satMod val="175000"/>
                <a:alpha val="40000"/>
              </a:schemeClr>
            </a:glow>
          </a:effectLst>
        </p:spPr>
      </p:pic>
      <p:sp>
        <p:nvSpPr>
          <p:cNvPr id="11" name="Rectangle 10">
            <a:extLst>
              <a:ext uri="{FF2B5EF4-FFF2-40B4-BE49-F238E27FC236}">
                <a16:creationId xmlns:a16="http://schemas.microsoft.com/office/drawing/2014/main" id="{086FC949-D76B-3E6A-8EA2-F7E657EE16FE}"/>
              </a:ext>
            </a:extLst>
          </p:cNvPr>
          <p:cNvSpPr/>
          <p:nvPr/>
        </p:nvSpPr>
        <p:spPr>
          <a:xfrm>
            <a:off x="408973" y="5264496"/>
            <a:ext cx="4366222" cy="830997"/>
          </a:xfrm>
          <a:prstGeom prst="rect">
            <a:avLst/>
          </a:prstGeom>
          <a:solidFill>
            <a:srgbClr val="FFC000"/>
          </a:solidFill>
        </p:spPr>
        <p:txBody>
          <a:bodyPr wrap="square">
            <a:spAutoFit/>
          </a:bodyPr>
          <a:lstStyle/>
          <a:p>
            <a:pPr>
              <a:spcAft>
                <a:spcPts val="1200"/>
              </a:spcAft>
            </a:pPr>
            <a:r>
              <a:rPr lang="en-US" sz="2400" dirty="0">
                <a:latin typeface="Arial Narrow" panose="020B0606020202030204" pitchFamily="34" charset="0"/>
              </a:rPr>
              <a:t>Māori land and resources should be used to create jobs.</a:t>
            </a:r>
          </a:p>
        </p:txBody>
      </p:sp>
      <p:sp>
        <p:nvSpPr>
          <p:cNvPr id="12" name="Rectangle 11">
            <a:extLst>
              <a:ext uri="{FF2B5EF4-FFF2-40B4-BE49-F238E27FC236}">
                <a16:creationId xmlns:a16="http://schemas.microsoft.com/office/drawing/2014/main" id="{C791C841-93C9-1931-5E90-B902E65A9F94}"/>
              </a:ext>
            </a:extLst>
          </p:cNvPr>
          <p:cNvSpPr/>
          <p:nvPr/>
        </p:nvSpPr>
        <p:spPr>
          <a:xfrm>
            <a:off x="408972" y="186963"/>
            <a:ext cx="4366228" cy="830997"/>
          </a:xfrm>
          <a:prstGeom prst="rect">
            <a:avLst/>
          </a:prstGeom>
          <a:solidFill>
            <a:schemeClr val="bg1">
              <a:lumMod val="95000"/>
            </a:schemeClr>
          </a:solidFill>
        </p:spPr>
        <p:txBody>
          <a:bodyPr wrap="square">
            <a:spAutoFit/>
          </a:bodyPr>
          <a:lstStyle/>
          <a:p>
            <a:pPr>
              <a:spcAft>
                <a:spcPts val="1200"/>
              </a:spcAft>
            </a:pPr>
            <a:r>
              <a:rPr lang="en-US" sz="2400" dirty="0">
                <a:latin typeface="Arial Narrow" panose="020B0606020202030204" pitchFamily="34" charset="0"/>
              </a:rPr>
              <a:t>Thousands of hectares of unproductive land in East Cape of NZ</a:t>
            </a:r>
          </a:p>
        </p:txBody>
      </p:sp>
      <p:sp>
        <p:nvSpPr>
          <p:cNvPr id="2" name="Rectangle 1">
            <a:extLst>
              <a:ext uri="{FF2B5EF4-FFF2-40B4-BE49-F238E27FC236}">
                <a16:creationId xmlns:a16="http://schemas.microsoft.com/office/drawing/2014/main" id="{B966CBF8-4011-4CDB-FF19-2EB1347BA1F2}"/>
              </a:ext>
            </a:extLst>
          </p:cNvPr>
          <p:cNvSpPr/>
          <p:nvPr/>
        </p:nvSpPr>
        <p:spPr>
          <a:xfrm>
            <a:off x="408972" y="3962683"/>
            <a:ext cx="4366223" cy="984885"/>
          </a:xfrm>
          <a:prstGeom prst="rect">
            <a:avLst/>
          </a:prstGeom>
          <a:solidFill>
            <a:schemeClr val="bg1">
              <a:lumMod val="95000"/>
            </a:schemeClr>
          </a:solidFill>
        </p:spPr>
        <p:txBody>
          <a:bodyPr wrap="square">
            <a:spAutoFit/>
          </a:bodyPr>
          <a:lstStyle/>
          <a:p>
            <a:pPr>
              <a:spcAft>
                <a:spcPts val="1200"/>
              </a:spcAft>
            </a:pPr>
            <a:r>
              <a:rPr lang="en-US" sz="2400" dirty="0">
                <a:latin typeface="Arial Narrow" panose="020B0606020202030204" pitchFamily="34" charset="0"/>
              </a:rPr>
              <a:t>GDP in </a:t>
            </a:r>
            <a:r>
              <a:rPr lang="en-US" sz="2400" dirty="0" err="1">
                <a:latin typeface="Arial Narrow" panose="020B0606020202030204" pitchFamily="34" charset="0"/>
              </a:rPr>
              <a:t>Tairāwhiti</a:t>
            </a:r>
            <a:r>
              <a:rPr lang="en-US" sz="2400" dirty="0">
                <a:latin typeface="Arial Narrow" panose="020B0606020202030204" pitchFamily="34" charset="0"/>
              </a:rPr>
              <a:t>: up to 1.2% </a:t>
            </a:r>
          </a:p>
          <a:p>
            <a:pPr>
              <a:spcAft>
                <a:spcPts val="1200"/>
              </a:spcAft>
            </a:pPr>
            <a:r>
              <a:rPr lang="en-US" sz="2400" dirty="0">
                <a:latin typeface="Arial Narrow" panose="020B0606020202030204" pitchFamily="34" charset="0"/>
              </a:rPr>
              <a:t>National average: 3.1%</a:t>
            </a:r>
          </a:p>
        </p:txBody>
      </p:sp>
    </p:spTree>
    <p:extLst>
      <p:ext uri="{BB962C8B-B14F-4D97-AF65-F5344CB8AC3E}">
        <p14:creationId xmlns:p14="http://schemas.microsoft.com/office/powerpoint/2010/main" val="263760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0CF83B2-CE63-E393-0F7C-0CADFF45A03D}"/>
              </a:ext>
            </a:extLst>
          </p:cNvPr>
          <p:cNvPicPr>
            <a:picLocks noChangeAspect="1"/>
          </p:cNvPicPr>
          <p:nvPr/>
        </p:nvPicPr>
        <p:blipFill rotWithShape="1">
          <a:blip r:embed="rId3"/>
          <a:srcRect b="52659"/>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EA0652F-05C7-9828-9C4D-32CBD6E06785}"/>
              </a:ext>
            </a:extLst>
          </p:cNvPr>
          <p:cNvSpPr txBox="1"/>
          <p:nvPr/>
        </p:nvSpPr>
        <p:spPr>
          <a:xfrm>
            <a:off x="8658508" y="4539096"/>
            <a:ext cx="3394062" cy="1845969"/>
          </a:xfrm>
          <a:prstGeom prst="rect">
            <a:avLst/>
          </a:prstGeom>
        </p:spPr>
        <p:txBody>
          <a:bodyPr vert="horz" lIns="91440" tIns="45720" rIns="91440" bIns="45720" rtlCol="0">
            <a:normAutofit fontScale="85000" lnSpcReduction="20000"/>
          </a:bodyPr>
          <a:lstStyle/>
          <a:p>
            <a:pPr>
              <a:lnSpc>
                <a:spcPct val="90000"/>
              </a:lnSpc>
              <a:spcAft>
                <a:spcPts val="600"/>
              </a:spcAft>
            </a:pPr>
            <a:r>
              <a:rPr lang="en-US" sz="3600" b="1" dirty="0"/>
              <a:t>Dr Kiri Dell</a:t>
            </a:r>
          </a:p>
          <a:p>
            <a:pPr>
              <a:lnSpc>
                <a:spcPct val="90000"/>
              </a:lnSpc>
              <a:spcAft>
                <a:spcPts val="600"/>
              </a:spcAft>
            </a:pPr>
            <a:r>
              <a:rPr lang="en-US" sz="2000" dirty="0"/>
              <a:t>(</a:t>
            </a:r>
            <a:r>
              <a:rPr lang="en-US" sz="2000" dirty="0" err="1"/>
              <a:t>Ngati</a:t>
            </a:r>
            <a:r>
              <a:rPr lang="en-US" sz="2000" dirty="0"/>
              <a:t> </a:t>
            </a:r>
            <a:r>
              <a:rPr lang="en-US" sz="2000" dirty="0" err="1"/>
              <a:t>Porou</a:t>
            </a:r>
            <a:r>
              <a:rPr lang="en-US" sz="2000" dirty="0"/>
              <a:t>)</a:t>
            </a:r>
          </a:p>
          <a:p>
            <a:pPr>
              <a:lnSpc>
                <a:spcPct val="90000"/>
              </a:lnSpc>
              <a:spcAft>
                <a:spcPts val="600"/>
              </a:spcAft>
            </a:pPr>
            <a:endParaRPr lang="en-US" sz="2000" dirty="0"/>
          </a:p>
          <a:p>
            <a:pPr>
              <a:lnSpc>
                <a:spcPct val="90000"/>
              </a:lnSpc>
              <a:spcAft>
                <a:spcPts val="600"/>
              </a:spcAft>
            </a:pPr>
            <a:r>
              <a:rPr lang="en-US" sz="2000" dirty="0"/>
              <a:t>Senior Lecturer</a:t>
            </a:r>
          </a:p>
          <a:p>
            <a:pPr>
              <a:lnSpc>
                <a:spcPct val="90000"/>
              </a:lnSpc>
              <a:spcAft>
                <a:spcPts val="600"/>
              </a:spcAft>
            </a:pPr>
            <a:endParaRPr lang="en-US" sz="500" dirty="0"/>
          </a:p>
          <a:p>
            <a:pPr>
              <a:lnSpc>
                <a:spcPct val="90000"/>
              </a:lnSpc>
              <a:spcAft>
                <a:spcPts val="600"/>
              </a:spcAft>
            </a:pPr>
            <a:r>
              <a:rPr lang="en-US" sz="2000" dirty="0"/>
              <a:t>Business School, Management and International Business</a:t>
            </a:r>
          </a:p>
        </p:txBody>
      </p:sp>
    </p:spTree>
    <p:extLst>
      <p:ext uri="{BB962C8B-B14F-4D97-AF65-F5344CB8AC3E}">
        <p14:creationId xmlns:p14="http://schemas.microsoft.com/office/powerpoint/2010/main" val="2862801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Plant Growth Hormones: Types and Functions (Part-1) - Plant Cell Technology  | Your partner in plant tissue culture">
            <a:extLst>
              <a:ext uri="{FF2B5EF4-FFF2-40B4-BE49-F238E27FC236}">
                <a16:creationId xmlns:a16="http://schemas.microsoft.com/office/drawing/2014/main" id="{894F8A34-8649-2037-96F6-1E6CEF2833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010"/>
          <a:stretch/>
        </p:blipFill>
        <p:spPr bwMode="auto">
          <a:xfrm>
            <a:off x="0" y="0"/>
            <a:ext cx="1218224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C443D74-45BE-EF3D-14E4-BB8E69FA6E56}"/>
              </a:ext>
            </a:extLst>
          </p:cNvPr>
          <p:cNvSpPr/>
          <p:nvPr/>
        </p:nvSpPr>
        <p:spPr>
          <a:xfrm>
            <a:off x="511187" y="200025"/>
            <a:ext cx="5000614" cy="2554545"/>
          </a:xfrm>
          <a:prstGeom prst="rect">
            <a:avLst/>
          </a:prstGeom>
        </p:spPr>
        <p:txBody>
          <a:bodyPr wrap="square">
            <a:spAutoFit/>
          </a:bodyPr>
          <a:lstStyle/>
          <a:p>
            <a:pPr algn="just"/>
            <a:r>
              <a:rPr lang="en-US" sz="8000" b="1" dirty="0"/>
              <a:t>Planning process</a:t>
            </a:r>
            <a:endParaRPr lang="en-US" sz="2800" dirty="0"/>
          </a:p>
        </p:txBody>
      </p:sp>
    </p:spTree>
    <p:extLst>
      <p:ext uri="{BB962C8B-B14F-4D97-AF65-F5344CB8AC3E}">
        <p14:creationId xmlns:p14="http://schemas.microsoft.com/office/powerpoint/2010/main" val="1222145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D344270-5354-CEEC-AEB4-04819741736F}"/>
              </a:ext>
            </a:extLst>
          </p:cNvPr>
          <p:cNvSpPr>
            <a:spLocks noGrp="1"/>
          </p:cNvSpPr>
          <p:nvPr>
            <p:ph type="title"/>
          </p:nvPr>
        </p:nvSpPr>
        <p:spPr>
          <a:xfrm>
            <a:off x="1714501" y="428523"/>
            <a:ext cx="8027985" cy="717593"/>
          </a:xfrm>
        </p:spPr>
        <p:txBody>
          <a:bodyPr>
            <a:normAutofit/>
          </a:bodyPr>
          <a:lstStyle/>
          <a:p>
            <a:r>
              <a:rPr lang="en-NZ" sz="3600" b="1" dirty="0">
                <a:effectLst>
                  <a:outerShdw blurRad="38100" dist="38100" dir="2700000" algn="tl">
                    <a:srgbClr val="000000">
                      <a:alpha val="43137"/>
                    </a:srgbClr>
                  </a:outerShdw>
                </a:effectLst>
                <a:latin typeface="National"/>
                <a:ea typeface="+mn-ea"/>
                <a:cs typeface="+mn-cs"/>
              </a:rPr>
              <a:t>Step 1: Identifying the research need</a:t>
            </a:r>
          </a:p>
        </p:txBody>
      </p:sp>
      <p:pic>
        <p:nvPicPr>
          <p:cNvPr id="5" name="Picture 4">
            <a:extLst>
              <a:ext uri="{FF2B5EF4-FFF2-40B4-BE49-F238E27FC236}">
                <a16:creationId xmlns:a16="http://schemas.microsoft.com/office/drawing/2014/main" id="{18F737BF-6589-9905-F6D1-F659BCE1EBF8}"/>
              </a:ext>
            </a:extLst>
          </p:cNvPr>
          <p:cNvPicPr/>
          <p:nvPr/>
        </p:nvPicPr>
        <p:blipFill rotWithShape="1">
          <a:blip r:embed="rId3" cstate="print">
            <a:extLst>
              <a:ext uri="{28A0092B-C50C-407E-A947-70E740481C1C}">
                <a14:useLocalDpi xmlns:a14="http://schemas.microsoft.com/office/drawing/2010/main" val="0"/>
              </a:ext>
            </a:extLst>
          </a:blip>
          <a:srcRect l="35523" r="35015" b="23420"/>
          <a:stretch/>
        </p:blipFill>
        <p:spPr bwMode="auto">
          <a:xfrm>
            <a:off x="520701" y="1597821"/>
            <a:ext cx="1473200" cy="4354227"/>
          </a:xfrm>
          <a:prstGeom prst="rect">
            <a:avLst/>
          </a:prstGeom>
          <a:noFill/>
        </p:spPr>
      </p:pic>
      <p:sp>
        <p:nvSpPr>
          <p:cNvPr id="7" name="TextBox 6">
            <a:extLst>
              <a:ext uri="{FF2B5EF4-FFF2-40B4-BE49-F238E27FC236}">
                <a16:creationId xmlns:a16="http://schemas.microsoft.com/office/drawing/2014/main" id="{DCBFF395-0EF6-E5D2-2C49-CD357FA1A134}"/>
              </a:ext>
            </a:extLst>
          </p:cNvPr>
          <p:cNvSpPr txBox="1"/>
          <p:nvPr/>
        </p:nvSpPr>
        <p:spPr>
          <a:xfrm>
            <a:off x="2680492" y="2088634"/>
            <a:ext cx="7289007" cy="461665"/>
          </a:xfrm>
          <a:prstGeom prst="rect">
            <a:avLst/>
          </a:prstGeom>
          <a:noFill/>
        </p:spPr>
        <p:txBody>
          <a:bodyPr wrap="square">
            <a:spAutoFit/>
          </a:bodyPr>
          <a:lstStyle/>
          <a:p>
            <a:r>
              <a:rPr lang="en-US" sz="2400" dirty="0"/>
              <a:t>What is the challenge, opportunity, or issue? </a:t>
            </a:r>
            <a:endParaRPr lang="en-NZ" sz="2400" dirty="0"/>
          </a:p>
        </p:txBody>
      </p:sp>
      <p:sp>
        <p:nvSpPr>
          <p:cNvPr id="9" name="TextBox 8">
            <a:extLst>
              <a:ext uri="{FF2B5EF4-FFF2-40B4-BE49-F238E27FC236}">
                <a16:creationId xmlns:a16="http://schemas.microsoft.com/office/drawing/2014/main" id="{D1CC89DD-5843-FE48-EA3A-8098BAAAA1CA}"/>
              </a:ext>
            </a:extLst>
          </p:cNvPr>
          <p:cNvSpPr txBox="1"/>
          <p:nvPr/>
        </p:nvSpPr>
        <p:spPr>
          <a:xfrm>
            <a:off x="2680492" y="2700952"/>
            <a:ext cx="7289007" cy="461665"/>
          </a:xfrm>
          <a:prstGeom prst="rect">
            <a:avLst/>
          </a:prstGeom>
          <a:noFill/>
        </p:spPr>
        <p:txBody>
          <a:bodyPr wrap="square">
            <a:spAutoFit/>
          </a:bodyPr>
          <a:lstStyle/>
          <a:p>
            <a:r>
              <a:rPr lang="en-US" sz="2400" dirty="0"/>
              <a:t>How big is the problem?</a:t>
            </a:r>
          </a:p>
        </p:txBody>
      </p:sp>
      <p:sp>
        <p:nvSpPr>
          <p:cNvPr id="11" name="TextBox 10">
            <a:extLst>
              <a:ext uri="{FF2B5EF4-FFF2-40B4-BE49-F238E27FC236}">
                <a16:creationId xmlns:a16="http://schemas.microsoft.com/office/drawing/2014/main" id="{B88EF9EC-4E73-DDD1-0268-962951E71E65}"/>
              </a:ext>
            </a:extLst>
          </p:cNvPr>
          <p:cNvSpPr txBox="1"/>
          <p:nvPr/>
        </p:nvSpPr>
        <p:spPr>
          <a:xfrm>
            <a:off x="2680492" y="3313270"/>
            <a:ext cx="7289007" cy="461665"/>
          </a:xfrm>
          <a:prstGeom prst="rect">
            <a:avLst/>
          </a:prstGeom>
          <a:noFill/>
        </p:spPr>
        <p:txBody>
          <a:bodyPr wrap="square">
            <a:spAutoFit/>
          </a:bodyPr>
          <a:lstStyle/>
          <a:p>
            <a:r>
              <a:rPr lang="en-US" sz="2400" dirty="0"/>
              <a:t>How do we know this is a problem?</a:t>
            </a:r>
          </a:p>
        </p:txBody>
      </p:sp>
      <p:sp>
        <p:nvSpPr>
          <p:cNvPr id="13" name="TextBox 12">
            <a:extLst>
              <a:ext uri="{FF2B5EF4-FFF2-40B4-BE49-F238E27FC236}">
                <a16:creationId xmlns:a16="http://schemas.microsoft.com/office/drawing/2014/main" id="{A253C6C1-289C-15D0-3CDF-1B481D570A7B}"/>
              </a:ext>
            </a:extLst>
          </p:cNvPr>
          <p:cNvSpPr txBox="1"/>
          <p:nvPr/>
        </p:nvSpPr>
        <p:spPr>
          <a:xfrm>
            <a:off x="2680492" y="3925588"/>
            <a:ext cx="7289007" cy="461665"/>
          </a:xfrm>
          <a:prstGeom prst="rect">
            <a:avLst/>
          </a:prstGeom>
          <a:noFill/>
        </p:spPr>
        <p:txBody>
          <a:bodyPr wrap="square">
            <a:spAutoFit/>
          </a:bodyPr>
          <a:lstStyle/>
          <a:p>
            <a:r>
              <a:rPr lang="en-US" sz="2400" dirty="0"/>
              <a:t>How can our research help?</a:t>
            </a:r>
          </a:p>
        </p:txBody>
      </p:sp>
      <p:sp>
        <p:nvSpPr>
          <p:cNvPr id="15" name="TextBox 14">
            <a:extLst>
              <a:ext uri="{FF2B5EF4-FFF2-40B4-BE49-F238E27FC236}">
                <a16:creationId xmlns:a16="http://schemas.microsoft.com/office/drawing/2014/main" id="{9E787D21-8B3E-2F56-0389-13344D1DF7DA}"/>
              </a:ext>
            </a:extLst>
          </p:cNvPr>
          <p:cNvSpPr txBox="1"/>
          <p:nvPr/>
        </p:nvSpPr>
        <p:spPr>
          <a:xfrm>
            <a:off x="2680492" y="4534156"/>
            <a:ext cx="7289007" cy="461665"/>
          </a:xfrm>
          <a:prstGeom prst="rect">
            <a:avLst/>
          </a:prstGeom>
          <a:noFill/>
        </p:spPr>
        <p:txBody>
          <a:bodyPr wrap="square">
            <a:spAutoFit/>
          </a:bodyPr>
          <a:lstStyle/>
          <a:p>
            <a:r>
              <a:rPr lang="en-US" sz="2400" dirty="0"/>
              <a:t>How is our research different to the existing research?</a:t>
            </a:r>
          </a:p>
        </p:txBody>
      </p:sp>
    </p:spTree>
    <p:extLst>
      <p:ext uri="{BB962C8B-B14F-4D97-AF65-F5344CB8AC3E}">
        <p14:creationId xmlns:p14="http://schemas.microsoft.com/office/powerpoint/2010/main" val="4080265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F737BF-6589-9905-F6D1-F659BCE1EBF8}"/>
              </a:ext>
            </a:extLst>
          </p:cNvPr>
          <p:cNvPicPr/>
          <p:nvPr/>
        </p:nvPicPr>
        <p:blipFill rotWithShape="1">
          <a:blip r:embed="rId3" cstate="print">
            <a:extLst>
              <a:ext uri="{28A0092B-C50C-407E-A947-70E740481C1C}">
                <a14:useLocalDpi xmlns:a14="http://schemas.microsoft.com/office/drawing/2010/main" val="0"/>
              </a:ext>
            </a:extLst>
          </a:blip>
          <a:srcRect l="35523" r="35015" b="23420"/>
          <a:stretch/>
        </p:blipFill>
        <p:spPr bwMode="auto">
          <a:xfrm>
            <a:off x="495000" y="1942116"/>
            <a:ext cx="1473200" cy="4354227"/>
          </a:xfrm>
          <a:prstGeom prst="rect">
            <a:avLst/>
          </a:prstGeom>
          <a:noFill/>
        </p:spPr>
      </p:pic>
      <p:sp>
        <p:nvSpPr>
          <p:cNvPr id="7" name="TextBox 6">
            <a:extLst>
              <a:ext uri="{FF2B5EF4-FFF2-40B4-BE49-F238E27FC236}">
                <a16:creationId xmlns:a16="http://schemas.microsoft.com/office/drawing/2014/main" id="{DCBFF395-0EF6-E5D2-2C49-CD357FA1A134}"/>
              </a:ext>
            </a:extLst>
          </p:cNvPr>
          <p:cNvSpPr txBox="1"/>
          <p:nvPr/>
        </p:nvSpPr>
        <p:spPr>
          <a:xfrm>
            <a:off x="1721246" y="638421"/>
            <a:ext cx="8749508" cy="523220"/>
          </a:xfrm>
          <a:prstGeom prst="rect">
            <a:avLst/>
          </a:prstGeom>
          <a:noFill/>
        </p:spPr>
        <p:txBody>
          <a:bodyPr wrap="square">
            <a:spAutoFit/>
          </a:bodyPr>
          <a:lstStyle/>
          <a:p>
            <a:pPr algn="ctr"/>
            <a:r>
              <a:rPr lang="en-US" sz="2800" b="1" dirty="0"/>
              <a:t>New High Value, Natural, Plant-based Products</a:t>
            </a:r>
          </a:p>
        </p:txBody>
      </p:sp>
      <p:grpSp>
        <p:nvGrpSpPr>
          <p:cNvPr id="6" name="Group 5">
            <a:extLst>
              <a:ext uri="{FF2B5EF4-FFF2-40B4-BE49-F238E27FC236}">
                <a16:creationId xmlns:a16="http://schemas.microsoft.com/office/drawing/2014/main" id="{5875FB8B-959E-5520-3ACE-1C2F79C0854C}"/>
              </a:ext>
            </a:extLst>
          </p:cNvPr>
          <p:cNvGrpSpPr/>
          <p:nvPr/>
        </p:nvGrpSpPr>
        <p:grpSpPr>
          <a:xfrm>
            <a:off x="2451338" y="1933204"/>
            <a:ext cx="9053050" cy="4755936"/>
            <a:chOff x="89138" y="1933204"/>
            <a:chExt cx="9053050" cy="4755936"/>
          </a:xfrm>
        </p:grpSpPr>
        <p:pic>
          <p:nvPicPr>
            <p:cNvPr id="8" name="Picture 7">
              <a:extLst>
                <a:ext uri="{FF2B5EF4-FFF2-40B4-BE49-F238E27FC236}">
                  <a16:creationId xmlns:a16="http://schemas.microsoft.com/office/drawing/2014/main" id="{32676433-D434-735B-1D5B-BAF4356BB16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492" b="91429" l="10000" r="90000">
                          <a14:foregroundMark x1="12952" y1="20571" x2="24143" y2="21460"/>
                          <a14:foregroundMark x1="40381" y1="20698" x2="35810" y2="23556"/>
                          <a14:foregroundMark x1="86714" y1="19492" x2="80952" y2="22794"/>
                          <a14:foregroundMark x1="85095" y1="23429" x2="82714" y2="52635"/>
                        </a14:backgroundRemoval>
                      </a14:imgEffect>
                      <a14:imgEffect>
                        <a14:colorTemperature colorTemp="7200"/>
                      </a14:imgEffect>
                    </a14:imgLayer>
                  </a14:imgProps>
                </a:ext>
              </a:extLst>
            </a:blip>
            <a:srcRect l="9675" t="14999" r="10134" b="26870"/>
            <a:stretch/>
          </p:blipFill>
          <p:spPr>
            <a:xfrm>
              <a:off x="1760234" y="4119230"/>
              <a:ext cx="4726858" cy="2569910"/>
            </a:xfrm>
            <a:prstGeom prst="rect">
              <a:avLst/>
            </a:prstGeom>
          </p:spPr>
        </p:pic>
        <p:sp>
          <p:nvSpPr>
            <p:cNvPr id="10" name="Rectangle 9">
              <a:extLst>
                <a:ext uri="{FF2B5EF4-FFF2-40B4-BE49-F238E27FC236}">
                  <a16:creationId xmlns:a16="http://schemas.microsoft.com/office/drawing/2014/main" id="{D7EBC86E-3CC5-7A22-E9F5-B0A3E691B2D4}"/>
                </a:ext>
              </a:extLst>
            </p:cNvPr>
            <p:cNvSpPr/>
            <p:nvPr/>
          </p:nvSpPr>
          <p:spPr>
            <a:xfrm>
              <a:off x="89138" y="2728482"/>
              <a:ext cx="1836174" cy="830997"/>
            </a:xfrm>
            <a:prstGeom prst="rect">
              <a:avLst/>
            </a:prstGeom>
          </p:spPr>
          <p:txBody>
            <a:bodyPr wrap="square">
              <a:spAutoFit/>
            </a:bodyPr>
            <a:lstStyle/>
            <a:p>
              <a:pPr algn="ctr">
                <a:defRPr/>
              </a:pPr>
              <a:r>
                <a:rPr lang="en-US" sz="2400" b="1" dirty="0">
                  <a:solidFill>
                    <a:srgbClr val="1F4E79"/>
                  </a:solidFill>
                  <a:latin typeface="Arial Narrow" panose="020B0606020202030204" pitchFamily="34" charset="0"/>
                </a:rPr>
                <a:t>Kānuka Liquid Smoke </a:t>
              </a:r>
              <a:endParaRPr lang="en-NZ" sz="2400" b="1" dirty="0">
                <a:solidFill>
                  <a:srgbClr val="1F4E79"/>
                </a:solidFill>
                <a:latin typeface="Arial Narrow" panose="020B0606020202030204" pitchFamily="34" charset="0"/>
              </a:endParaRPr>
            </a:p>
          </p:txBody>
        </p:sp>
        <p:sp>
          <p:nvSpPr>
            <p:cNvPr id="12" name="Rectangle 11">
              <a:extLst>
                <a:ext uri="{FF2B5EF4-FFF2-40B4-BE49-F238E27FC236}">
                  <a16:creationId xmlns:a16="http://schemas.microsoft.com/office/drawing/2014/main" id="{F9B9ED9A-640D-68E7-1D20-647DCCD425F6}"/>
                </a:ext>
              </a:extLst>
            </p:cNvPr>
            <p:cNvSpPr/>
            <p:nvPr/>
          </p:nvSpPr>
          <p:spPr>
            <a:xfrm>
              <a:off x="1760234" y="2125701"/>
              <a:ext cx="1263445" cy="830997"/>
            </a:xfrm>
            <a:prstGeom prst="rect">
              <a:avLst/>
            </a:prstGeom>
          </p:spPr>
          <p:txBody>
            <a:bodyPr wrap="square">
              <a:spAutoFit/>
            </a:bodyPr>
            <a:lstStyle/>
            <a:p>
              <a:pPr algn="ctr">
                <a:defRPr/>
              </a:pPr>
              <a:r>
                <a:rPr lang="en-US" sz="2400" b="1" dirty="0" err="1">
                  <a:solidFill>
                    <a:srgbClr val="1F4E79"/>
                  </a:solidFill>
                  <a:latin typeface="Arial Narrow" panose="020B0606020202030204" pitchFamily="34" charset="0"/>
                </a:rPr>
                <a:t>Kānuka</a:t>
              </a:r>
              <a:r>
                <a:rPr lang="en-US" sz="2400" b="1" dirty="0">
                  <a:solidFill>
                    <a:srgbClr val="1F4E79"/>
                  </a:solidFill>
                  <a:latin typeface="Arial Narrow" panose="020B0606020202030204" pitchFamily="34" charset="0"/>
                </a:rPr>
                <a:t> Biochar</a:t>
              </a:r>
              <a:endParaRPr lang="en-NZ" sz="2400" b="1" dirty="0">
                <a:solidFill>
                  <a:srgbClr val="1F4E79"/>
                </a:solidFill>
                <a:latin typeface="Arial Narrow" panose="020B0606020202030204" pitchFamily="34" charset="0"/>
              </a:endParaRPr>
            </a:p>
          </p:txBody>
        </p:sp>
        <p:sp>
          <p:nvSpPr>
            <p:cNvPr id="14" name="Rectangle 13">
              <a:extLst>
                <a:ext uri="{FF2B5EF4-FFF2-40B4-BE49-F238E27FC236}">
                  <a16:creationId xmlns:a16="http://schemas.microsoft.com/office/drawing/2014/main" id="{22DEDE8A-D823-3BA4-C922-E34C55A7B638}"/>
                </a:ext>
              </a:extLst>
            </p:cNvPr>
            <p:cNvSpPr/>
            <p:nvPr/>
          </p:nvSpPr>
          <p:spPr>
            <a:xfrm>
              <a:off x="3374934" y="1933204"/>
              <a:ext cx="2171699" cy="830997"/>
            </a:xfrm>
            <a:prstGeom prst="rect">
              <a:avLst/>
            </a:prstGeom>
          </p:spPr>
          <p:txBody>
            <a:bodyPr wrap="square">
              <a:spAutoFit/>
            </a:bodyPr>
            <a:lstStyle/>
            <a:p>
              <a:pPr algn="ctr">
                <a:defRPr/>
              </a:pPr>
              <a:r>
                <a:rPr lang="en-US" sz="2400" b="1" dirty="0" err="1">
                  <a:solidFill>
                    <a:srgbClr val="1F4E79"/>
                  </a:solidFill>
                  <a:latin typeface="Arial Narrow" panose="020B0606020202030204" pitchFamily="34" charset="0"/>
                </a:rPr>
                <a:t>Kānuka</a:t>
              </a:r>
              <a:r>
                <a:rPr lang="en-US" sz="2400" b="1" dirty="0">
                  <a:solidFill>
                    <a:srgbClr val="1F4E79"/>
                  </a:solidFill>
                  <a:latin typeface="Arial Narrow" panose="020B0606020202030204" pitchFamily="34" charset="0"/>
                </a:rPr>
                <a:t> Terpene Rich Oil</a:t>
              </a:r>
              <a:endParaRPr lang="en-NZ" sz="2400" b="1" dirty="0">
                <a:solidFill>
                  <a:srgbClr val="1F4E79"/>
                </a:solidFill>
                <a:latin typeface="Arial Narrow" panose="020B0606020202030204" pitchFamily="34" charset="0"/>
              </a:endParaRPr>
            </a:p>
          </p:txBody>
        </p:sp>
        <p:sp>
          <p:nvSpPr>
            <p:cNvPr id="16" name="Rectangle 15">
              <a:extLst>
                <a:ext uri="{FF2B5EF4-FFF2-40B4-BE49-F238E27FC236}">
                  <a16:creationId xmlns:a16="http://schemas.microsoft.com/office/drawing/2014/main" id="{1CBB6417-E7C1-153E-9288-83BC960DDFE5}"/>
                </a:ext>
              </a:extLst>
            </p:cNvPr>
            <p:cNvSpPr/>
            <p:nvPr/>
          </p:nvSpPr>
          <p:spPr>
            <a:xfrm>
              <a:off x="5755679" y="2129926"/>
              <a:ext cx="1779379" cy="830997"/>
            </a:xfrm>
            <a:prstGeom prst="rect">
              <a:avLst/>
            </a:prstGeom>
          </p:spPr>
          <p:txBody>
            <a:bodyPr wrap="square">
              <a:spAutoFit/>
            </a:bodyPr>
            <a:lstStyle/>
            <a:p>
              <a:pPr algn="ctr">
                <a:defRPr/>
              </a:pPr>
              <a:r>
                <a:rPr lang="en-US" sz="2400" b="1" dirty="0" err="1">
                  <a:solidFill>
                    <a:srgbClr val="1F4E79"/>
                  </a:solidFill>
                  <a:latin typeface="Arial Narrow" panose="020B0606020202030204" pitchFamily="34" charset="0"/>
                </a:rPr>
                <a:t>Kānuka</a:t>
              </a:r>
              <a:r>
                <a:rPr lang="en-US" sz="2400" b="1" dirty="0">
                  <a:solidFill>
                    <a:srgbClr val="1F4E79"/>
                  </a:solidFill>
                  <a:latin typeface="Arial Narrow" panose="020B0606020202030204" pitchFamily="34" charset="0"/>
                </a:rPr>
                <a:t> Pure Leaf powder</a:t>
              </a:r>
              <a:endParaRPr lang="en-NZ" sz="2400" b="1" dirty="0">
                <a:solidFill>
                  <a:srgbClr val="1F4E79"/>
                </a:solidFill>
                <a:latin typeface="Arial Narrow" panose="020B0606020202030204" pitchFamily="34" charset="0"/>
              </a:endParaRPr>
            </a:p>
          </p:txBody>
        </p:sp>
        <p:sp>
          <p:nvSpPr>
            <p:cNvPr id="17" name="Rectangle 16">
              <a:extLst>
                <a:ext uri="{FF2B5EF4-FFF2-40B4-BE49-F238E27FC236}">
                  <a16:creationId xmlns:a16="http://schemas.microsoft.com/office/drawing/2014/main" id="{C67E140F-50E8-4072-5B3D-08A0DDD709E3}"/>
                </a:ext>
              </a:extLst>
            </p:cNvPr>
            <p:cNvSpPr/>
            <p:nvPr/>
          </p:nvSpPr>
          <p:spPr>
            <a:xfrm>
              <a:off x="7057979" y="3103271"/>
              <a:ext cx="2084209" cy="707886"/>
            </a:xfrm>
            <a:prstGeom prst="rect">
              <a:avLst/>
            </a:prstGeom>
          </p:spPr>
          <p:txBody>
            <a:bodyPr wrap="square">
              <a:spAutoFit/>
            </a:bodyPr>
            <a:lstStyle/>
            <a:p>
              <a:pPr algn="ctr">
                <a:defRPr/>
              </a:pPr>
              <a:r>
                <a:rPr lang="en-US" sz="2400" b="1" dirty="0">
                  <a:solidFill>
                    <a:srgbClr val="1F4E79"/>
                  </a:solidFill>
                  <a:latin typeface="Arial Narrow" panose="020B0606020202030204" pitchFamily="34" charset="0"/>
                </a:rPr>
                <a:t>Kānuka Juice </a:t>
              </a:r>
              <a:r>
                <a:rPr lang="en-US" sz="1600" b="1" dirty="0">
                  <a:solidFill>
                    <a:srgbClr val="1F4E79"/>
                  </a:solidFill>
                  <a:latin typeface="Arial Narrow" panose="020B0606020202030204" pitchFamily="34" charset="0"/>
                </a:rPr>
                <a:t>(Water-Soluble Extract)</a:t>
              </a:r>
              <a:endParaRPr lang="en-NZ" sz="2400" b="1" dirty="0">
                <a:solidFill>
                  <a:srgbClr val="1F4E79"/>
                </a:solidFill>
                <a:latin typeface="Arial Narrow" panose="020B0606020202030204" pitchFamily="34" charset="0"/>
              </a:endParaRPr>
            </a:p>
          </p:txBody>
        </p:sp>
        <p:pic>
          <p:nvPicPr>
            <p:cNvPr id="18" name="Picture 17">
              <a:extLst>
                <a:ext uri="{FF2B5EF4-FFF2-40B4-BE49-F238E27FC236}">
                  <a16:creationId xmlns:a16="http://schemas.microsoft.com/office/drawing/2014/main" id="{C75E0C82-1D01-353C-8407-DFF6715F9C22}"/>
                </a:ext>
              </a:extLst>
            </p:cNvPr>
            <p:cNvPicPr>
              <a:picLocks noChangeAspect="1"/>
            </p:cNvPicPr>
            <p:nvPr/>
          </p:nvPicPr>
          <p:blipFill>
            <a:blip r:embed="rId6">
              <a:clrChange>
                <a:clrFrom>
                  <a:srgbClr val="FEFEFE"/>
                </a:clrFrom>
                <a:clrTo>
                  <a:srgbClr val="FEFEFE">
                    <a:alpha val="0"/>
                  </a:srgbClr>
                </a:clrTo>
              </a:clrChange>
            </a:blip>
            <a:stretch>
              <a:fillRect/>
            </a:stretch>
          </p:blipFill>
          <p:spPr>
            <a:xfrm flipH="1">
              <a:off x="527124" y="3559479"/>
              <a:ext cx="1398188" cy="1638502"/>
            </a:xfrm>
            <a:prstGeom prst="rect">
              <a:avLst/>
            </a:prstGeom>
          </p:spPr>
        </p:pic>
        <p:pic>
          <p:nvPicPr>
            <p:cNvPr id="19" name="Picture 18">
              <a:extLst>
                <a:ext uri="{FF2B5EF4-FFF2-40B4-BE49-F238E27FC236}">
                  <a16:creationId xmlns:a16="http://schemas.microsoft.com/office/drawing/2014/main" id="{BF2F7437-767E-B749-F4D0-D424738A8E72}"/>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5236474" y="2541199"/>
              <a:ext cx="661414" cy="1638502"/>
            </a:xfrm>
            <a:prstGeom prst="rect">
              <a:avLst/>
            </a:prstGeom>
          </p:spPr>
        </p:pic>
        <p:pic>
          <p:nvPicPr>
            <p:cNvPr id="20" name="Picture 19">
              <a:extLst>
                <a:ext uri="{FF2B5EF4-FFF2-40B4-BE49-F238E27FC236}">
                  <a16:creationId xmlns:a16="http://schemas.microsoft.com/office/drawing/2014/main" id="{3D6D3589-8A85-B25E-0169-53C01D2F733D}"/>
                </a:ext>
              </a:extLst>
            </p:cNvPr>
            <p:cNvPicPr>
              <a:picLocks noChangeAspect="1"/>
            </p:cNvPicPr>
            <p:nvPr/>
          </p:nvPicPr>
          <p:blipFill>
            <a:blip r:embed="rId6">
              <a:clrChange>
                <a:clrFrom>
                  <a:srgbClr val="FEFEFE"/>
                </a:clrFrom>
                <a:clrTo>
                  <a:srgbClr val="FEFEFE">
                    <a:alpha val="0"/>
                  </a:srgbClr>
                </a:clrTo>
              </a:clrChange>
            </a:blip>
            <a:stretch>
              <a:fillRect/>
            </a:stretch>
          </p:blipFill>
          <p:spPr>
            <a:xfrm>
              <a:off x="6225926" y="3811157"/>
              <a:ext cx="1398188" cy="1638502"/>
            </a:xfrm>
            <a:prstGeom prst="rect">
              <a:avLst/>
            </a:prstGeom>
          </p:spPr>
        </p:pic>
        <p:pic>
          <p:nvPicPr>
            <p:cNvPr id="21" name="Picture 20">
              <a:extLst>
                <a:ext uri="{FF2B5EF4-FFF2-40B4-BE49-F238E27FC236}">
                  <a16:creationId xmlns:a16="http://schemas.microsoft.com/office/drawing/2014/main" id="{2468387D-8D44-C539-EF8D-BE10D4E524A2}"/>
                </a:ext>
              </a:extLst>
            </p:cNvPr>
            <p:cNvPicPr>
              <a:picLocks noChangeAspect="1"/>
            </p:cNvPicPr>
            <p:nvPr/>
          </p:nvPicPr>
          <p:blipFill>
            <a:blip r:embed="rId8">
              <a:clrChange>
                <a:clrFrom>
                  <a:srgbClr val="FFFFFF"/>
                </a:clrFrom>
                <a:clrTo>
                  <a:srgbClr val="FFFFFF">
                    <a:alpha val="0"/>
                  </a:srgbClr>
                </a:clrTo>
              </a:clrChange>
            </a:blip>
            <a:stretch>
              <a:fillRect/>
            </a:stretch>
          </p:blipFill>
          <p:spPr>
            <a:xfrm flipH="1">
              <a:off x="2575446" y="2967846"/>
              <a:ext cx="336901" cy="1183266"/>
            </a:xfrm>
            <a:prstGeom prst="rect">
              <a:avLst/>
            </a:prstGeom>
          </p:spPr>
        </p:pic>
        <p:pic>
          <p:nvPicPr>
            <p:cNvPr id="22" name="Picture 21">
              <a:extLst>
                <a:ext uri="{FF2B5EF4-FFF2-40B4-BE49-F238E27FC236}">
                  <a16:creationId xmlns:a16="http://schemas.microsoft.com/office/drawing/2014/main" id="{0AF9C185-F2AC-DDB4-BD76-D84BD0F07635}"/>
                </a:ext>
              </a:extLst>
            </p:cNvPr>
            <p:cNvPicPr>
              <a:picLocks noChangeAspect="1"/>
            </p:cNvPicPr>
            <p:nvPr/>
          </p:nvPicPr>
          <p:blipFill>
            <a:blip r:embed="rId9">
              <a:clrChange>
                <a:clrFrom>
                  <a:srgbClr val="FFFFFF"/>
                </a:clrFrom>
                <a:clrTo>
                  <a:srgbClr val="FFFFFF">
                    <a:alpha val="0"/>
                  </a:srgbClr>
                </a:clrTo>
              </a:clrChange>
            </a:blip>
            <a:stretch>
              <a:fillRect/>
            </a:stretch>
          </p:blipFill>
          <p:spPr>
            <a:xfrm rot="2490032" flipH="1">
              <a:off x="3822478" y="2909551"/>
              <a:ext cx="1675780" cy="1151423"/>
            </a:xfrm>
            <a:prstGeom prst="rect">
              <a:avLst/>
            </a:prstGeom>
          </p:spPr>
        </p:pic>
      </p:grpSp>
      <p:sp>
        <p:nvSpPr>
          <p:cNvPr id="23" name="Rectangle: Rounded Corners 22">
            <a:extLst>
              <a:ext uri="{FF2B5EF4-FFF2-40B4-BE49-F238E27FC236}">
                <a16:creationId xmlns:a16="http://schemas.microsoft.com/office/drawing/2014/main" id="{313E8449-6B3E-1271-7CD3-0A0641E9864B}"/>
              </a:ext>
            </a:extLst>
          </p:cNvPr>
          <p:cNvSpPr/>
          <p:nvPr/>
        </p:nvSpPr>
        <p:spPr>
          <a:xfrm>
            <a:off x="2420265" y="2716849"/>
            <a:ext cx="1836174" cy="913036"/>
          </a:xfrm>
          <a:custGeom>
            <a:avLst/>
            <a:gdLst>
              <a:gd name="connsiteX0" fmla="*/ 0 w 1836174"/>
              <a:gd name="connsiteY0" fmla="*/ 229062 h 913036"/>
              <a:gd name="connsiteX1" fmla="*/ 229062 w 1836174"/>
              <a:gd name="connsiteY1" fmla="*/ 0 h 913036"/>
              <a:gd name="connsiteX2" fmla="*/ 688412 w 1836174"/>
              <a:gd name="connsiteY2" fmla="*/ 0 h 913036"/>
              <a:gd name="connsiteX3" fmla="*/ 1147762 w 1836174"/>
              <a:gd name="connsiteY3" fmla="*/ 0 h 913036"/>
              <a:gd name="connsiteX4" fmla="*/ 1607112 w 1836174"/>
              <a:gd name="connsiteY4" fmla="*/ 0 h 913036"/>
              <a:gd name="connsiteX5" fmla="*/ 1836174 w 1836174"/>
              <a:gd name="connsiteY5" fmla="*/ 229062 h 913036"/>
              <a:gd name="connsiteX6" fmla="*/ 1836174 w 1836174"/>
              <a:gd name="connsiteY6" fmla="*/ 683974 h 913036"/>
              <a:gd name="connsiteX7" fmla="*/ 1607112 w 1836174"/>
              <a:gd name="connsiteY7" fmla="*/ 913036 h 913036"/>
              <a:gd name="connsiteX8" fmla="*/ 1133982 w 1836174"/>
              <a:gd name="connsiteY8" fmla="*/ 913036 h 913036"/>
              <a:gd name="connsiteX9" fmla="*/ 688412 w 1836174"/>
              <a:gd name="connsiteY9" fmla="*/ 913036 h 913036"/>
              <a:gd name="connsiteX10" fmla="*/ 229062 w 1836174"/>
              <a:gd name="connsiteY10" fmla="*/ 913036 h 913036"/>
              <a:gd name="connsiteX11" fmla="*/ 0 w 1836174"/>
              <a:gd name="connsiteY11" fmla="*/ 683974 h 913036"/>
              <a:gd name="connsiteX12" fmla="*/ 0 w 1836174"/>
              <a:gd name="connsiteY12" fmla="*/ 229062 h 91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6174" h="913036" extrusionOk="0">
                <a:moveTo>
                  <a:pt x="0" y="229062"/>
                </a:moveTo>
                <a:cubicBezTo>
                  <a:pt x="-12716" y="99038"/>
                  <a:pt x="108842" y="13137"/>
                  <a:pt x="229062" y="0"/>
                </a:cubicBezTo>
                <a:cubicBezTo>
                  <a:pt x="323804" y="-53136"/>
                  <a:pt x="461641" y="53864"/>
                  <a:pt x="688412" y="0"/>
                </a:cubicBezTo>
                <a:cubicBezTo>
                  <a:pt x="915183" y="-53864"/>
                  <a:pt x="1020806" y="48850"/>
                  <a:pt x="1147762" y="0"/>
                </a:cubicBezTo>
                <a:cubicBezTo>
                  <a:pt x="1274718" y="-48850"/>
                  <a:pt x="1454704" y="47522"/>
                  <a:pt x="1607112" y="0"/>
                </a:cubicBezTo>
                <a:cubicBezTo>
                  <a:pt x="1744276" y="-4285"/>
                  <a:pt x="1820432" y="103229"/>
                  <a:pt x="1836174" y="229062"/>
                </a:cubicBezTo>
                <a:cubicBezTo>
                  <a:pt x="1864152" y="432805"/>
                  <a:pt x="1789619" y="553572"/>
                  <a:pt x="1836174" y="683974"/>
                </a:cubicBezTo>
                <a:cubicBezTo>
                  <a:pt x="1823232" y="831088"/>
                  <a:pt x="1751531" y="944119"/>
                  <a:pt x="1607112" y="913036"/>
                </a:cubicBezTo>
                <a:cubicBezTo>
                  <a:pt x="1377536" y="933833"/>
                  <a:pt x="1288235" y="909780"/>
                  <a:pt x="1133982" y="913036"/>
                </a:cubicBezTo>
                <a:cubicBezTo>
                  <a:pt x="979729" y="916292"/>
                  <a:pt x="821704" y="882711"/>
                  <a:pt x="688412" y="913036"/>
                </a:cubicBezTo>
                <a:cubicBezTo>
                  <a:pt x="555120" y="943361"/>
                  <a:pt x="361735" y="866953"/>
                  <a:pt x="229062" y="913036"/>
                </a:cubicBezTo>
                <a:cubicBezTo>
                  <a:pt x="132437" y="894304"/>
                  <a:pt x="3391" y="809402"/>
                  <a:pt x="0" y="683974"/>
                </a:cubicBezTo>
                <a:cubicBezTo>
                  <a:pt x="-19578" y="585291"/>
                  <a:pt x="46470" y="320754"/>
                  <a:pt x="0" y="229062"/>
                </a:cubicBezTo>
                <a:close/>
              </a:path>
            </a:pathLst>
          </a:custGeom>
          <a:noFill/>
          <a:ln w="38100">
            <a:solidFill>
              <a:srgbClr val="93BB04"/>
            </a:solidFill>
            <a:extLst>
              <a:ext uri="{C807C97D-BFC1-408E-A445-0C87EB9F89A2}">
                <ask:lineSketchStyleProps xmlns:ask="http://schemas.microsoft.com/office/drawing/2018/sketchyshapes" sd="1953465214">
                  <a:prstGeom prst="roundRect">
                    <a:avLst>
                      <a:gd name="adj" fmla="val 25088"/>
                    </a:avLst>
                  </a:prstGeom>
                  <ask:type>
                    <ask:lineSketchScribble/>
                  </ask:type>
                </ask:lineSketchStyleProps>
              </a:ext>
            </a:extLst>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Rectangle: Rounded Corners 23">
            <a:extLst>
              <a:ext uri="{FF2B5EF4-FFF2-40B4-BE49-F238E27FC236}">
                <a16:creationId xmlns:a16="http://schemas.microsoft.com/office/drawing/2014/main" id="{1CD71A5F-9700-A7ED-8910-2D6A649272DF}"/>
              </a:ext>
            </a:extLst>
          </p:cNvPr>
          <p:cNvSpPr/>
          <p:nvPr/>
        </p:nvSpPr>
        <p:spPr>
          <a:xfrm>
            <a:off x="9420179" y="3066090"/>
            <a:ext cx="2084208" cy="782247"/>
          </a:xfrm>
          <a:custGeom>
            <a:avLst/>
            <a:gdLst>
              <a:gd name="connsiteX0" fmla="*/ 0 w 2084208"/>
              <a:gd name="connsiteY0" fmla="*/ 196250 h 782247"/>
              <a:gd name="connsiteX1" fmla="*/ 196250 w 2084208"/>
              <a:gd name="connsiteY1" fmla="*/ 0 h 782247"/>
              <a:gd name="connsiteX2" fmla="*/ 760153 w 2084208"/>
              <a:gd name="connsiteY2" fmla="*/ 0 h 782247"/>
              <a:gd name="connsiteX3" fmla="*/ 1324055 w 2084208"/>
              <a:gd name="connsiteY3" fmla="*/ 0 h 782247"/>
              <a:gd name="connsiteX4" fmla="*/ 1887958 w 2084208"/>
              <a:gd name="connsiteY4" fmla="*/ 0 h 782247"/>
              <a:gd name="connsiteX5" fmla="*/ 2084208 w 2084208"/>
              <a:gd name="connsiteY5" fmla="*/ 196250 h 782247"/>
              <a:gd name="connsiteX6" fmla="*/ 2084208 w 2084208"/>
              <a:gd name="connsiteY6" fmla="*/ 585997 h 782247"/>
              <a:gd name="connsiteX7" fmla="*/ 1887958 w 2084208"/>
              <a:gd name="connsiteY7" fmla="*/ 782247 h 782247"/>
              <a:gd name="connsiteX8" fmla="*/ 1307138 w 2084208"/>
              <a:gd name="connsiteY8" fmla="*/ 782247 h 782247"/>
              <a:gd name="connsiteX9" fmla="*/ 760153 w 2084208"/>
              <a:gd name="connsiteY9" fmla="*/ 782247 h 782247"/>
              <a:gd name="connsiteX10" fmla="*/ 196250 w 2084208"/>
              <a:gd name="connsiteY10" fmla="*/ 782247 h 782247"/>
              <a:gd name="connsiteX11" fmla="*/ 0 w 2084208"/>
              <a:gd name="connsiteY11" fmla="*/ 585997 h 782247"/>
              <a:gd name="connsiteX12" fmla="*/ 0 w 2084208"/>
              <a:gd name="connsiteY12" fmla="*/ 196250 h 78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84208" h="782247" extrusionOk="0">
                <a:moveTo>
                  <a:pt x="0" y="196250"/>
                </a:moveTo>
                <a:cubicBezTo>
                  <a:pt x="-23556" y="81349"/>
                  <a:pt x="89704" y="3845"/>
                  <a:pt x="196250" y="0"/>
                </a:cubicBezTo>
                <a:cubicBezTo>
                  <a:pt x="405664" y="-58069"/>
                  <a:pt x="590148" y="18828"/>
                  <a:pt x="760153" y="0"/>
                </a:cubicBezTo>
                <a:cubicBezTo>
                  <a:pt x="930158" y="-18828"/>
                  <a:pt x="1199699" y="20034"/>
                  <a:pt x="1324055" y="0"/>
                </a:cubicBezTo>
                <a:cubicBezTo>
                  <a:pt x="1448411" y="-20034"/>
                  <a:pt x="1770859" y="4806"/>
                  <a:pt x="1887958" y="0"/>
                </a:cubicBezTo>
                <a:cubicBezTo>
                  <a:pt x="1999116" y="-1115"/>
                  <a:pt x="2052160" y="89236"/>
                  <a:pt x="2084208" y="196250"/>
                </a:cubicBezTo>
                <a:cubicBezTo>
                  <a:pt x="2115459" y="284094"/>
                  <a:pt x="2061671" y="436497"/>
                  <a:pt x="2084208" y="585997"/>
                </a:cubicBezTo>
                <a:cubicBezTo>
                  <a:pt x="2073273" y="711794"/>
                  <a:pt x="2003568" y="794783"/>
                  <a:pt x="1887958" y="782247"/>
                </a:cubicBezTo>
                <a:cubicBezTo>
                  <a:pt x="1670594" y="793417"/>
                  <a:pt x="1474928" y="769789"/>
                  <a:pt x="1307138" y="782247"/>
                </a:cubicBezTo>
                <a:cubicBezTo>
                  <a:pt x="1139348" y="794705"/>
                  <a:pt x="949643" y="747794"/>
                  <a:pt x="760153" y="782247"/>
                </a:cubicBezTo>
                <a:cubicBezTo>
                  <a:pt x="570663" y="816700"/>
                  <a:pt x="326314" y="767752"/>
                  <a:pt x="196250" y="782247"/>
                </a:cubicBezTo>
                <a:cubicBezTo>
                  <a:pt x="95927" y="777193"/>
                  <a:pt x="17689" y="688756"/>
                  <a:pt x="0" y="585997"/>
                </a:cubicBezTo>
                <a:cubicBezTo>
                  <a:pt x="-17631" y="460165"/>
                  <a:pt x="13010" y="284738"/>
                  <a:pt x="0" y="196250"/>
                </a:cubicBezTo>
                <a:close/>
              </a:path>
            </a:pathLst>
          </a:custGeom>
          <a:noFill/>
          <a:ln w="38100">
            <a:solidFill>
              <a:srgbClr val="93BB04"/>
            </a:solidFill>
            <a:extLst>
              <a:ext uri="{C807C97D-BFC1-408E-A445-0C87EB9F89A2}">
                <ask:lineSketchStyleProps xmlns:ask="http://schemas.microsoft.com/office/drawing/2018/sketchyshapes" sd="1953465214">
                  <a:prstGeom prst="roundRect">
                    <a:avLst>
                      <a:gd name="adj" fmla="val 25088"/>
                    </a:avLst>
                  </a:prstGeom>
                  <ask:type>
                    <ask:lineSketchScribble/>
                  </ask:type>
                </ask:lineSketchStyleProps>
              </a:ext>
            </a:extLst>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541760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D344270-5354-CEEC-AEB4-04819741736F}"/>
              </a:ext>
            </a:extLst>
          </p:cNvPr>
          <p:cNvSpPr>
            <a:spLocks noGrp="1"/>
          </p:cNvSpPr>
          <p:nvPr>
            <p:ph type="title"/>
          </p:nvPr>
        </p:nvSpPr>
        <p:spPr>
          <a:xfrm>
            <a:off x="1714501" y="428523"/>
            <a:ext cx="8027985" cy="717593"/>
          </a:xfrm>
        </p:spPr>
        <p:txBody>
          <a:bodyPr>
            <a:normAutofit/>
          </a:bodyPr>
          <a:lstStyle/>
          <a:p>
            <a:r>
              <a:rPr lang="en-NZ" sz="3600" b="1" dirty="0">
                <a:effectLst>
                  <a:outerShdw blurRad="38100" dist="38100" dir="2700000" algn="tl">
                    <a:srgbClr val="000000">
                      <a:alpha val="43137"/>
                    </a:srgbClr>
                  </a:outerShdw>
                </a:effectLst>
                <a:latin typeface="National"/>
                <a:ea typeface="+mn-ea"/>
                <a:cs typeface="+mn-cs"/>
              </a:rPr>
              <a:t>Step 2: Defining our impact goal</a:t>
            </a:r>
          </a:p>
        </p:txBody>
      </p:sp>
      <p:pic>
        <p:nvPicPr>
          <p:cNvPr id="5" name="Picture 4">
            <a:extLst>
              <a:ext uri="{FF2B5EF4-FFF2-40B4-BE49-F238E27FC236}">
                <a16:creationId xmlns:a16="http://schemas.microsoft.com/office/drawing/2014/main" id="{18F737BF-6589-9905-F6D1-F659BCE1EBF8}"/>
              </a:ext>
            </a:extLst>
          </p:cNvPr>
          <p:cNvPicPr/>
          <p:nvPr/>
        </p:nvPicPr>
        <p:blipFill rotWithShape="1">
          <a:blip r:embed="rId3" cstate="print">
            <a:extLst>
              <a:ext uri="{28A0092B-C50C-407E-A947-70E740481C1C}">
                <a14:useLocalDpi xmlns:a14="http://schemas.microsoft.com/office/drawing/2010/main" val="0"/>
              </a:ext>
            </a:extLst>
          </a:blip>
          <a:srcRect l="35523" r="35015" b="23420"/>
          <a:stretch/>
        </p:blipFill>
        <p:spPr bwMode="auto">
          <a:xfrm>
            <a:off x="520701" y="1597821"/>
            <a:ext cx="1473200" cy="4354227"/>
          </a:xfrm>
          <a:prstGeom prst="rect">
            <a:avLst/>
          </a:prstGeom>
          <a:noFill/>
        </p:spPr>
      </p:pic>
      <p:sp>
        <p:nvSpPr>
          <p:cNvPr id="7" name="TextBox 6">
            <a:extLst>
              <a:ext uri="{FF2B5EF4-FFF2-40B4-BE49-F238E27FC236}">
                <a16:creationId xmlns:a16="http://schemas.microsoft.com/office/drawing/2014/main" id="{DCBFF395-0EF6-E5D2-2C49-CD357FA1A134}"/>
              </a:ext>
            </a:extLst>
          </p:cNvPr>
          <p:cNvSpPr txBox="1"/>
          <p:nvPr/>
        </p:nvSpPr>
        <p:spPr>
          <a:xfrm>
            <a:off x="2680492" y="1721714"/>
            <a:ext cx="7289007" cy="461665"/>
          </a:xfrm>
          <a:prstGeom prst="rect">
            <a:avLst/>
          </a:prstGeom>
          <a:noFill/>
        </p:spPr>
        <p:txBody>
          <a:bodyPr wrap="square">
            <a:spAutoFit/>
          </a:bodyPr>
          <a:lstStyle/>
          <a:p>
            <a:r>
              <a:rPr lang="en-US" sz="2400" dirty="0"/>
              <a:t>If we are successful, what will be achieved?</a:t>
            </a:r>
            <a:endParaRPr lang="en-NZ" sz="2400" dirty="0"/>
          </a:p>
        </p:txBody>
      </p:sp>
      <p:sp>
        <p:nvSpPr>
          <p:cNvPr id="9" name="TextBox 8">
            <a:extLst>
              <a:ext uri="{FF2B5EF4-FFF2-40B4-BE49-F238E27FC236}">
                <a16:creationId xmlns:a16="http://schemas.microsoft.com/office/drawing/2014/main" id="{D1CC89DD-5843-FE48-EA3A-8098BAAAA1CA}"/>
              </a:ext>
            </a:extLst>
          </p:cNvPr>
          <p:cNvSpPr txBox="1"/>
          <p:nvPr/>
        </p:nvSpPr>
        <p:spPr>
          <a:xfrm>
            <a:off x="2680492" y="2255955"/>
            <a:ext cx="8990807" cy="461665"/>
          </a:xfrm>
          <a:prstGeom prst="rect">
            <a:avLst/>
          </a:prstGeom>
          <a:noFill/>
        </p:spPr>
        <p:txBody>
          <a:bodyPr wrap="square">
            <a:spAutoFit/>
          </a:bodyPr>
          <a:lstStyle/>
          <a:p>
            <a:r>
              <a:rPr lang="en-US" sz="2400" dirty="0"/>
              <a:t>What would our stakeholders say about how they have benefitted?</a:t>
            </a:r>
          </a:p>
        </p:txBody>
      </p:sp>
      <p:sp>
        <p:nvSpPr>
          <p:cNvPr id="13" name="TextBox 12">
            <a:extLst>
              <a:ext uri="{FF2B5EF4-FFF2-40B4-BE49-F238E27FC236}">
                <a16:creationId xmlns:a16="http://schemas.microsoft.com/office/drawing/2014/main" id="{A253C6C1-289C-15D0-3CDF-1B481D570A7B}"/>
              </a:ext>
            </a:extLst>
          </p:cNvPr>
          <p:cNvSpPr txBox="1"/>
          <p:nvPr/>
        </p:nvSpPr>
        <p:spPr>
          <a:xfrm>
            <a:off x="2680492" y="4592287"/>
            <a:ext cx="8495508" cy="1200329"/>
          </a:xfrm>
          <a:prstGeom prst="rect">
            <a:avLst/>
          </a:prstGeom>
          <a:noFill/>
        </p:spPr>
        <p:txBody>
          <a:bodyPr wrap="square">
            <a:spAutoFit/>
          </a:bodyPr>
          <a:lstStyle/>
          <a:p>
            <a:r>
              <a:rPr lang="en-US" sz="2400" dirty="0"/>
              <a:t>It would be amazing to develop a solution for the whole region, but more realistically perhaps will be able to develop it for a rural community. </a:t>
            </a:r>
          </a:p>
        </p:txBody>
      </p:sp>
      <p:sp>
        <p:nvSpPr>
          <p:cNvPr id="3" name="TextBox 2">
            <a:extLst>
              <a:ext uri="{FF2B5EF4-FFF2-40B4-BE49-F238E27FC236}">
                <a16:creationId xmlns:a16="http://schemas.microsoft.com/office/drawing/2014/main" id="{4B927936-D78D-95F7-1AF6-454D990C27D9}"/>
              </a:ext>
            </a:extLst>
          </p:cNvPr>
          <p:cNvSpPr txBox="1"/>
          <p:nvPr/>
        </p:nvSpPr>
        <p:spPr>
          <a:xfrm>
            <a:off x="3048000" y="2967335"/>
            <a:ext cx="6096000" cy="1200329"/>
          </a:xfrm>
          <a:prstGeom prst="rect">
            <a:avLst/>
          </a:prstGeom>
          <a:solidFill>
            <a:schemeClr val="accent6">
              <a:lumMod val="20000"/>
              <a:lumOff val="80000"/>
            </a:schemeClr>
          </a:solidFill>
        </p:spPr>
        <p:txBody>
          <a:bodyPr wrap="square">
            <a:spAutoFit/>
          </a:bodyPr>
          <a:lstStyle/>
          <a:p>
            <a:r>
              <a:rPr lang="en-US" sz="2400" b="1" dirty="0"/>
              <a:t>A new high-value industry</a:t>
            </a:r>
          </a:p>
          <a:p>
            <a:r>
              <a:rPr lang="en-US" sz="2400" b="1" dirty="0"/>
              <a:t>Employment for an isolated community</a:t>
            </a:r>
          </a:p>
          <a:p>
            <a:r>
              <a:rPr lang="en-US" sz="2400" b="1" dirty="0"/>
              <a:t>New capability, capacity, skills and networks </a:t>
            </a:r>
            <a:endParaRPr lang="en-NZ" sz="2400" b="1" dirty="0"/>
          </a:p>
        </p:txBody>
      </p:sp>
      <p:sp>
        <p:nvSpPr>
          <p:cNvPr id="8" name="TextBox 7">
            <a:extLst>
              <a:ext uri="{FF2B5EF4-FFF2-40B4-BE49-F238E27FC236}">
                <a16:creationId xmlns:a16="http://schemas.microsoft.com/office/drawing/2014/main" id="{A660CAEB-B407-3276-B5B5-8F6FE0F00693}"/>
              </a:ext>
            </a:extLst>
          </p:cNvPr>
          <p:cNvSpPr txBox="1"/>
          <p:nvPr/>
        </p:nvSpPr>
        <p:spPr>
          <a:xfrm>
            <a:off x="1993901" y="5952048"/>
            <a:ext cx="9969893" cy="400110"/>
          </a:xfrm>
          <a:prstGeom prst="rect">
            <a:avLst/>
          </a:prstGeom>
          <a:noFill/>
        </p:spPr>
        <p:txBody>
          <a:bodyPr wrap="square">
            <a:spAutoFit/>
          </a:bodyPr>
          <a:lstStyle/>
          <a:p>
            <a:pPr>
              <a:buClr>
                <a:srgbClr val="4BACC6"/>
              </a:buClr>
            </a:pPr>
            <a:r>
              <a:rPr lang="en-NZ" sz="2000" dirty="0"/>
              <a:t>Impact goals should be </a:t>
            </a:r>
            <a:r>
              <a:rPr lang="en-NZ" sz="2000" b="1" dirty="0"/>
              <a:t>SMART</a:t>
            </a:r>
            <a:r>
              <a:rPr lang="en-NZ" sz="2000" dirty="0"/>
              <a:t> – </a:t>
            </a:r>
            <a:r>
              <a:rPr lang="en-NZ" sz="2000" b="1" dirty="0"/>
              <a:t>S</a:t>
            </a:r>
            <a:r>
              <a:rPr lang="en-NZ" sz="2000" dirty="0"/>
              <a:t>pecific, </a:t>
            </a:r>
            <a:r>
              <a:rPr lang="en-NZ" sz="2000" b="1" dirty="0"/>
              <a:t>M</a:t>
            </a:r>
            <a:r>
              <a:rPr lang="en-NZ" sz="2000" dirty="0"/>
              <a:t>easurable, </a:t>
            </a:r>
            <a:r>
              <a:rPr lang="en-NZ" sz="2000" b="1" dirty="0"/>
              <a:t>A</a:t>
            </a:r>
            <a:r>
              <a:rPr lang="en-NZ" sz="2000" dirty="0"/>
              <a:t>chievable, </a:t>
            </a:r>
            <a:r>
              <a:rPr lang="en-NZ" sz="2000" b="1" dirty="0"/>
              <a:t>R</a:t>
            </a:r>
            <a:r>
              <a:rPr lang="en-NZ" sz="2000" dirty="0"/>
              <a:t>ealistic and </a:t>
            </a:r>
            <a:r>
              <a:rPr lang="en-NZ" sz="2000" b="1" dirty="0"/>
              <a:t>T</a:t>
            </a:r>
            <a:r>
              <a:rPr lang="en-NZ" sz="2000" dirty="0"/>
              <a:t>ime-bound</a:t>
            </a:r>
          </a:p>
        </p:txBody>
      </p:sp>
    </p:spTree>
    <p:extLst>
      <p:ext uri="{BB962C8B-B14F-4D97-AF65-F5344CB8AC3E}">
        <p14:creationId xmlns:p14="http://schemas.microsoft.com/office/powerpoint/2010/main" val="285018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D344270-5354-CEEC-AEB4-04819741736F}"/>
              </a:ext>
            </a:extLst>
          </p:cNvPr>
          <p:cNvSpPr>
            <a:spLocks noGrp="1"/>
          </p:cNvSpPr>
          <p:nvPr>
            <p:ph type="title"/>
          </p:nvPr>
        </p:nvSpPr>
        <p:spPr>
          <a:xfrm>
            <a:off x="4368801" y="203921"/>
            <a:ext cx="7467599" cy="717593"/>
          </a:xfrm>
        </p:spPr>
        <p:txBody>
          <a:bodyPr>
            <a:normAutofit/>
          </a:bodyPr>
          <a:lstStyle/>
          <a:p>
            <a:r>
              <a:rPr lang="en-NZ" sz="3600" b="1" dirty="0">
                <a:effectLst>
                  <a:outerShdw blurRad="38100" dist="38100" dir="2700000" algn="tl">
                    <a:srgbClr val="000000">
                      <a:alpha val="43137"/>
                    </a:srgbClr>
                  </a:outerShdw>
                </a:effectLst>
                <a:latin typeface="National"/>
                <a:ea typeface="+mn-ea"/>
                <a:cs typeface="+mn-cs"/>
              </a:rPr>
              <a:t>Step 3: Mapping our stakeholders</a:t>
            </a:r>
          </a:p>
        </p:txBody>
      </p:sp>
      <p:sp>
        <p:nvSpPr>
          <p:cNvPr id="7" name="TextBox 6">
            <a:extLst>
              <a:ext uri="{FF2B5EF4-FFF2-40B4-BE49-F238E27FC236}">
                <a16:creationId xmlns:a16="http://schemas.microsoft.com/office/drawing/2014/main" id="{DCBFF395-0EF6-E5D2-2C49-CD357FA1A134}"/>
              </a:ext>
            </a:extLst>
          </p:cNvPr>
          <p:cNvSpPr txBox="1"/>
          <p:nvPr/>
        </p:nvSpPr>
        <p:spPr>
          <a:xfrm>
            <a:off x="6402781" y="1751327"/>
            <a:ext cx="4418809" cy="1569660"/>
          </a:xfrm>
          <a:prstGeom prst="rect">
            <a:avLst/>
          </a:prstGeom>
          <a:noFill/>
        </p:spPr>
        <p:txBody>
          <a:bodyPr wrap="square">
            <a:spAutoFit/>
          </a:bodyPr>
          <a:lstStyle/>
          <a:p>
            <a:r>
              <a:rPr lang="en-US" sz="2400" dirty="0"/>
              <a:t>We knew what the research need is, and we knew the potential impact. </a:t>
            </a:r>
            <a:r>
              <a:rPr lang="en-US" sz="2400" b="1" dirty="0"/>
              <a:t>But we can’t achieve the impact alone. </a:t>
            </a:r>
            <a:endParaRPr lang="en-US" sz="2400" dirty="0"/>
          </a:p>
        </p:txBody>
      </p:sp>
      <p:sp>
        <p:nvSpPr>
          <p:cNvPr id="3" name="TextBox 2">
            <a:extLst>
              <a:ext uri="{FF2B5EF4-FFF2-40B4-BE49-F238E27FC236}">
                <a16:creationId xmlns:a16="http://schemas.microsoft.com/office/drawing/2014/main" id="{656B6942-8E3D-262D-334A-4984B604D710}"/>
              </a:ext>
            </a:extLst>
          </p:cNvPr>
          <p:cNvSpPr txBox="1"/>
          <p:nvPr/>
        </p:nvSpPr>
        <p:spPr>
          <a:xfrm>
            <a:off x="6402780" y="3914692"/>
            <a:ext cx="4418809" cy="1200329"/>
          </a:xfrm>
          <a:prstGeom prst="rect">
            <a:avLst/>
          </a:prstGeom>
          <a:solidFill>
            <a:srgbClr val="FFC000"/>
          </a:solidFill>
        </p:spPr>
        <p:txBody>
          <a:bodyPr wrap="square">
            <a:spAutoFit/>
          </a:bodyPr>
          <a:lstStyle/>
          <a:p>
            <a:r>
              <a:rPr lang="en-US" sz="2400" b="1" dirty="0"/>
              <a:t>We need to engage with non-academic stakeholders to proactively make a difference.</a:t>
            </a:r>
            <a:endParaRPr lang="en-NZ" sz="2400" b="1" dirty="0"/>
          </a:p>
        </p:txBody>
      </p:sp>
      <p:grpSp>
        <p:nvGrpSpPr>
          <p:cNvPr id="44" name="Group 43">
            <a:extLst>
              <a:ext uri="{FF2B5EF4-FFF2-40B4-BE49-F238E27FC236}">
                <a16:creationId xmlns:a16="http://schemas.microsoft.com/office/drawing/2014/main" id="{869C6F06-F494-C06C-8D84-162B4387246E}"/>
              </a:ext>
            </a:extLst>
          </p:cNvPr>
          <p:cNvGrpSpPr/>
          <p:nvPr/>
        </p:nvGrpSpPr>
        <p:grpSpPr>
          <a:xfrm>
            <a:off x="505949" y="68236"/>
            <a:ext cx="3654222" cy="6721527"/>
            <a:chOff x="7595926" y="107190"/>
            <a:chExt cx="3654222" cy="6721527"/>
          </a:xfrm>
        </p:grpSpPr>
        <p:pic>
          <p:nvPicPr>
            <p:cNvPr id="5" name="Picture 4">
              <a:extLst>
                <a:ext uri="{FF2B5EF4-FFF2-40B4-BE49-F238E27FC236}">
                  <a16:creationId xmlns:a16="http://schemas.microsoft.com/office/drawing/2014/main" id="{18F737BF-6589-9905-F6D1-F659BCE1EBF8}"/>
                </a:ext>
              </a:extLst>
            </p:cNvPr>
            <p:cNvPicPr/>
            <p:nvPr/>
          </p:nvPicPr>
          <p:blipFill rotWithShape="1">
            <a:blip r:embed="rId3" cstate="print">
              <a:extLst>
                <a:ext uri="{28A0092B-C50C-407E-A947-70E740481C1C}">
                  <a14:useLocalDpi xmlns:a14="http://schemas.microsoft.com/office/drawing/2010/main" val="0"/>
                </a:ext>
              </a:extLst>
            </a:blip>
            <a:srcRect l="35523" r="35015" b="23420"/>
            <a:stretch/>
          </p:blipFill>
          <p:spPr bwMode="auto">
            <a:xfrm>
              <a:off x="7595926" y="1655927"/>
              <a:ext cx="1473200" cy="4354227"/>
            </a:xfrm>
            <a:prstGeom prst="rect">
              <a:avLst/>
            </a:prstGeom>
            <a:noFill/>
          </p:spPr>
        </p:pic>
        <p:grpSp>
          <p:nvGrpSpPr>
            <p:cNvPr id="19" name="Group 18">
              <a:extLst>
                <a:ext uri="{FF2B5EF4-FFF2-40B4-BE49-F238E27FC236}">
                  <a16:creationId xmlns:a16="http://schemas.microsoft.com/office/drawing/2014/main" id="{57A4D3D4-9566-06C6-1320-4DF1B2F178EB}"/>
                </a:ext>
              </a:extLst>
            </p:cNvPr>
            <p:cNvGrpSpPr/>
            <p:nvPr/>
          </p:nvGrpSpPr>
          <p:grpSpPr>
            <a:xfrm>
              <a:off x="9534472" y="959253"/>
              <a:ext cx="1193800" cy="1200328"/>
              <a:chOff x="2311400" y="1460500"/>
              <a:chExt cx="1193800" cy="1200328"/>
            </a:xfrm>
          </p:grpSpPr>
          <p:sp>
            <p:nvSpPr>
              <p:cNvPr id="6" name="Oval 5">
                <a:extLst>
                  <a:ext uri="{FF2B5EF4-FFF2-40B4-BE49-F238E27FC236}">
                    <a16:creationId xmlns:a16="http://schemas.microsoft.com/office/drawing/2014/main" id="{721D4299-CF38-EEF3-B156-06B6EA0CA653}"/>
                  </a:ext>
                </a:extLst>
              </p:cNvPr>
              <p:cNvSpPr/>
              <p:nvPr/>
            </p:nvSpPr>
            <p:spPr>
              <a:xfrm>
                <a:off x="2311400" y="1460500"/>
                <a:ext cx="1193800" cy="1200328"/>
              </a:xfrm>
              <a:prstGeom prst="ellipse">
                <a:avLst/>
              </a:prstGeom>
              <a:solidFill>
                <a:schemeClr val="accent6">
                  <a:lumMod val="60000"/>
                  <a:lumOff val="40000"/>
                </a:schemeClr>
              </a:solidFill>
              <a:ln>
                <a:noFill/>
              </a:ln>
              <a:effectLst>
                <a:innerShdw blurRad="63500" dist="50800" dir="13500000">
                  <a:prstClr val="black">
                    <a:alpha val="50000"/>
                  </a:prstClr>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600" b="1"/>
              </a:p>
            </p:txBody>
          </p:sp>
          <p:sp>
            <p:nvSpPr>
              <p:cNvPr id="8" name="TextBox 7">
                <a:extLst>
                  <a:ext uri="{FF2B5EF4-FFF2-40B4-BE49-F238E27FC236}">
                    <a16:creationId xmlns:a16="http://schemas.microsoft.com/office/drawing/2014/main" id="{467AB601-BA7A-1977-DFAF-A7506174750C}"/>
                  </a:ext>
                </a:extLst>
              </p:cNvPr>
              <p:cNvSpPr txBox="1"/>
              <p:nvPr/>
            </p:nvSpPr>
            <p:spPr>
              <a:xfrm>
                <a:off x="2355850" y="1737498"/>
                <a:ext cx="1104900" cy="584775"/>
              </a:xfrm>
              <a:prstGeom prst="rect">
                <a:avLst/>
              </a:prstGeom>
              <a:noFill/>
            </p:spPr>
            <p:txBody>
              <a:bodyPr wrap="square" rtlCol="0">
                <a:spAutoFit/>
              </a:bodyPr>
              <a:lstStyle/>
              <a:p>
                <a:pPr algn="ctr"/>
                <a:r>
                  <a:rPr lang="en-US" sz="1600" b="1" dirty="0">
                    <a:latin typeface="Arial Narrow" panose="020B0606020202030204" pitchFamily="34" charset="0"/>
                  </a:rPr>
                  <a:t>Māori Community</a:t>
                </a:r>
                <a:endParaRPr lang="en-NZ" sz="1600" b="1" dirty="0"/>
              </a:p>
            </p:txBody>
          </p:sp>
        </p:grpSp>
        <p:grpSp>
          <p:nvGrpSpPr>
            <p:cNvPr id="20" name="Group 19">
              <a:extLst>
                <a:ext uri="{FF2B5EF4-FFF2-40B4-BE49-F238E27FC236}">
                  <a16:creationId xmlns:a16="http://schemas.microsoft.com/office/drawing/2014/main" id="{EE6D76CC-A9FD-9306-4D81-E34B695CFF06}"/>
                </a:ext>
              </a:extLst>
            </p:cNvPr>
            <p:cNvGrpSpPr/>
            <p:nvPr/>
          </p:nvGrpSpPr>
          <p:grpSpPr>
            <a:xfrm>
              <a:off x="9979186" y="2133506"/>
              <a:ext cx="1193800" cy="1200328"/>
              <a:chOff x="2355850" y="2776900"/>
              <a:chExt cx="1193800" cy="1200328"/>
            </a:xfrm>
          </p:grpSpPr>
          <p:sp>
            <p:nvSpPr>
              <p:cNvPr id="10" name="Oval 9">
                <a:extLst>
                  <a:ext uri="{FF2B5EF4-FFF2-40B4-BE49-F238E27FC236}">
                    <a16:creationId xmlns:a16="http://schemas.microsoft.com/office/drawing/2014/main" id="{21C2C0FA-0CD3-9423-4D2D-8C42FD3924BC}"/>
                  </a:ext>
                </a:extLst>
              </p:cNvPr>
              <p:cNvSpPr/>
              <p:nvPr/>
            </p:nvSpPr>
            <p:spPr>
              <a:xfrm>
                <a:off x="2355850" y="2776900"/>
                <a:ext cx="1193800" cy="1200328"/>
              </a:xfrm>
              <a:prstGeom prst="ellipse">
                <a:avLst/>
              </a:prstGeom>
              <a:solidFill>
                <a:schemeClr val="accent6">
                  <a:lumMod val="60000"/>
                  <a:lumOff val="40000"/>
                </a:schemeClr>
              </a:solidFill>
              <a:ln>
                <a:noFill/>
              </a:ln>
              <a:effectLst>
                <a:innerShdw blurRad="63500" dist="50800" dir="13500000">
                  <a:prstClr val="black">
                    <a:alpha val="50000"/>
                  </a:prstClr>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600" b="1"/>
              </a:p>
            </p:txBody>
          </p:sp>
          <p:sp>
            <p:nvSpPr>
              <p:cNvPr id="12" name="TextBox 11">
                <a:extLst>
                  <a:ext uri="{FF2B5EF4-FFF2-40B4-BE49-F238E27FC236}">
                    <a16:creationId xmlns:a16="http://schemas.microsoft.com/office/drawing/2014/main" id="{7D739993-DA15-EA91-3DDA-9B50480331D3}"/>
                  </a:ext>
                </a:extLst>
              </p:cNvPr>
              <p:cNvSpPr txBox="1"/>
              <p:nvPr/>
            </p:nvSpPr>
            <p:spPr>
              <a:xfrm>
                <a:off x="2355850" y="3028799"/>
                <a:ext cx="1193800" cy="584775"/>
              </a:xfrm>
              <a:prstGeom prst="rect">
                <a:avLst/>
              </a:prstGeom>
              <a:noFill/>
            </p:spPr>
            <p:txBody>
              <a:bodyPr wrap="square" rtlCol="0">
                <a:spAutoFit/>
              </a:bodyPr>
              <a:lstStyle/>
              <a:p>
                <a:pPr algn="ctr"/>
                <a:r>
                  <a:rPr lang="en-US" sz="1600" b="1" dirty="0">
                    <a:latin typeface="Arial Narrow" panose="020B0606020202030204" pitchFamily="34" charset="0"/>
                  </a:rPr>
                  <a:t>Māori Landowners</a:t>
                </a:r>
                <a:endParaRPr lang="en-NZ" sz="1600" b="1" dirty="0"/>
              </a:p>
            </p:txBody>
          </p:sp>
        </p:grpSp>
        <p:grpSp>
          <p:nvGrpSpPr>
            <p:cNvPr id="21" name="Group 20">
              <a:extLst>
                <a:ext uri="{FF2B5EF4-FFF2-40B4-BE49-F238E27FC236}">
                  <a16:creationId xmlns:a16="http://schemas.microsoft.com/office/drawing/2014/main" id="{C2C49D04-F272-BA53-C37E-548820D7E329}"/>
                </a:ext>
              </a:extLst>
            </p:cNvPr>
            <p:cNvGrpSpPr/>
            <p:nvPr/>
          </p:nvGrpSpPr>
          <p:grpSpPr>
            <a:xfrm>
              <a:off x="10056348" y="3383547"/>
              <a:ext cx="1193800" cy="1200328"/>
              <a:chOff x="2355850" y="4093300"/>
              <a:chExt cx="1193800" cy="1200328"/>
            </a:xfrm>
          </p:grpSpPr>
          <p:sp>
            <p:nvSpPr>
              <p:cNvPr id="14" name="Oval 13">
                <a:extLst>
                  <a:ext uri="{FF2B5EF4-FFF2-40B4-BE49-F238E27FC236}">
                    <a16:creationId xmlns:a16="http://schemas.microsoft.com/office/drawing/2014/main" id="{177F0C67-23BC-0F52-6D6F-0C277ADDA7B4}"/>
                  </a:ext>
                </a:extLst>
              </p:cNvPr>
              <p:cNvSpPr/>
              <p:nvPr/>
            </p:nvSpPr>
            <p:spPr>
              <a:xfrm>
                <a:off x="2355850" y="4093300"/>
                <a:ext cx="1193800" cy="1200328"/>
              </a:xfrm>
              <a:prstGeom prst="ellipse">
                <a:avLst/>
              </a:prstGeom>
              <a:solidFill>
                <a:schemeClr val="accent6">
                  <a:lumMod val="60000"/>
                  <a:lumOff val="40000"/>
                </a:schemeClr>
              </a:solidFill>
              <a:ln>
                <a:noFill/>
              </a:ln>
              <a:effectLst>
                <a:innerShdw blurRad="63500" dist="50800" dir="13500000">
                  <a:prstClr val="black">
                    <a:alpha val="50000"/>
                  </a:prstClr>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600" b="1"/>
              </a:p>
            </p:txBody>
          </p:sp>
          <p:sp>
            <p:nvSpPr>
              <p:cNvPr id="16" name="TextBox 15">
                <a:extLst>
                  <a:ext uri="{FF2B5EF4-FFF2-40B4-BE49-F238E27FC236}">
                    <a16:creationId xmlns:a16="http://schemas.microsoft.com/office/drawing/2014/main" id="{22AD3940-A446-1375-4B1B-527862E5586B}"/>
                  </a:ext>
                </a:extLst>
              </p:cNvPr>
              <p:cNvSpPr txBox="1"/>
              <p:nvPr/>
            </p:nvSpPr>
            <p:spPr>
              <a:xfrm>
                <a:off x="2355850" y="4401076"/>
                <a:ext cx="1193800" cy="584775"/>
              </a:xfrm>
              <a:prstGeom prst="rect">
                <a:avLst/>
              </a:prstGeom>
              <a:noFill/>
            </p:spPr>
            <p:txBody>
              <a:bodyPr wrap="square" rtlCol="0">
                <a:spAutoFit/>
              </a:bodyPr>
              <a:lstStyle/>
              <a:p>
                <a:pPr algn="ctr"/>
                <a:r>
                  <a:rPr lang="en-US" sz="1600" b="1" dirty="0">
                    <a:latin typeface="Arial Narrow" panose="020B0606020202030204" pitchFamily="34" charset="0"/>
                  </a:rPr>
                  <a:t>Local Government </a:t>
                </a:r>
                <a:endParaRPr lang="en-NZ" sz="1600" b="1" dirty="0"/>
              </a:p>
            </p:txBody>
          </p:sp>
        </p:grpSp>
        <p:grpSp>
          <p:nvGrpSpPr>
            <p:cNvPr id="22" name="Group 21">
              <a:extLst>
                <a:ext uri="{FF2B5EF4-FFF2-40B4-BE49-F238E27FC236}">
                  <a16:creationId xmlns:a16="http://schemas.microsoft.com/office/drawing/2014/main" id="{42363800-2645-9BD3-3645-2FEBAB304A0A}"/>
                </a:ext>
              </a:extLst>
            </p:cNvPr>
            <p:cNvGrpSpPr/>
            <p:nvPr/>
          </p:nvGrpSpPr>
          <p:grpSpPr>
            <a:xfrm>
              <a:off x="9729287" y="4601800"/>
              <a:ext cx="1193800" cy="1200328"/>
              <a:chOff x="2254250" y="5440769"/>
              <a:chExt cx="1193800" cy="1200328"/>
            </a:xfrm>
          </p:grpSpPr>
          <p:sp>
            <p:nvSpPr>
              <p:cNvPr id="17" name="Oval 16">
                <a:extLst>
                  <a:ext uri="{FF2B5EF4-FFF2-40B4-BE49-F238E27FC236}">
                    <a16:creationId xmlns:a16="http://schemas.microsoft.com/office/drawing/2014/main" id="{D0C60D3E-0CB7-2456-1014-C007A6A21CCF}"/>
                  </a:ext>
                </a:extLst>
              </p:cNvPr>
              <p:cNvSpPr/>
              <p:nvPr/>
            </p:nvSpPr>
            <p:spPr>
              <a:xfrm>
                <a:off x="2254250" y="5440769"/>
                <a:ext cx="1193800" cy="1200328"/>
              </a:xfrm>
              <a:prstGeom prst="ellipse">
                <a:avLst/>
              </a:prstGeom>
              <a:solidFill>
                <a:schemeClr val="accent6">
                  <a:lumMod val="60000"/>
                  <a:lumOff val="40000"/>
                </a:schemeClr>
              </a:solidFill>
              <a:ln>
                <a:noFill/>
              </a:ln>
              <a:effectLst>
                <a:innerShdw blurRad="63500" dist="50800" dir="13500000">
                  <a:prstClr val="black">
                    <a:alpha val="50000"/>
                  </a:prstClr>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600" b="1"/>
              </a:p>
            </p:txBody>
          </p:sp>
          <p:sp>
            <p:nvSpPr>
              <p:cNvPr id="18" name="TextBox 17">
                <a:extLst>
                  <a:ext uri="{FF2B5EF4-FFF2-40B4-BE49-F238E27FC236}">
                    <a16:creationId xmlns:a16="http://schemas.microsoft.com/office/drawing/2014/main" id="{FD4FB7C0-B95C-E3F7-4924-EFD62C1DF5EB}"/>
                  </a:ext>
                </a:extLst>
              </p:cNvPr>
              <p:cNvSpPr txBox="1"/>
              <p:nvPr/>
            </p:nvSpPr>
            <p:spPr>
              <a:xfrm>
                <a:off x="2254250" y="5748545"/>
                <a:ext cx="1193800" cy="584775"/>
              </a:xfrm>
              <a:prstGeom prst="rect">
                <a:avLst/>
              </a:prstGeom>
              <a:noFill/>
            </p:spPr>
            <p:txBody>
              <a:bodyPr wrap="square" rtlCol="0">
                <a:spAutoFit/>
              </a:bodyPr>
              <a:lstStyle/>
              <a:p>
                <a:pPr algn="ctr"/>
                <a:r>
                  <a:rPr lang="en-US" sz="1600" b="1" dirty="0">
                    <a:latin typeface="Arial Narrow" panose="020B0606020202030204" pitchFamily="34" charset="0"/>
                  </a:rPr>
                  <a:t>Central Government </a:t>
                </a:r>
                <a:endParaRPr lang="en-NZ" sz="1600" b="1" dirty="0"/>
              </a:p>
            </p:txBody>
          </p:sp>
        </p:grpSp>
        <p:pic>
          <p:nvPicPr>
            <p:cNvPr id="23" name="Picture 22">
              <a:extLst>
                <a:ext uri="{FF2B5EF4-FFF2-40B4-BE49-F238E27FC236}">
                  <a16:creationId xmlns:a16="http://schemas.microsoft.com/office/drawing/2014/main" id="{77CE8D13-D061-61A0-261D-7ECA094D43E2}"/>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8741728" y="1729445"/>
              <a:ext cx="803889" cy="803889"/>
            </a:xfrm>
            <a:prstGeom prst="rect">
              <a:avLst/>
            </a:prstGeom>
          </p:spPr>
        </p:pic>
        <p:pic>
          <p:nvPicPr>
            <p:cNvPr id="24" name="Picture 23">
              <a:extLst>
                <a:ext uri="{FF2B5EF4-FFF2-40B4-BE49-F238E27FC236}">
                  <a16:creationId xmlns:a16="http://schemas.microsoft.com/office/drawing/2014/main" id="{8F33330B-2AC0-B852-407C-F1F4325A4FA6}"/>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20979674" flipH="1" flipV="1">
              <a:off x="8927399" y="4441280"/>
              <a:ext cx="776213" cy="776213"/>
            </a:xfrm>
            <a:prstGeom prst="rect">
              <a:avLst/>
            </a:prstGeom>
          </p:spPr>
        </p:pic>
        <p:pic>
          <p:nvPicPr>
            <p:cNvPr id="25" name="Picture 24">
              <a:extLst>
                <a:ext uri="{FF2B5EF4-FFF2-40B4-BE49-F238E27FC236}">
                  <a16:creationId xmlns:a16="http://schemas.microsoft.com/office/drawing/2014/main" id="{C73714A2-C291-92F1-0ADA-3DD3CC00EBF0}"/>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1195712" flipH="1">
              <a:off x="8984237" y="2453272"/>
              <a:ext cx="855540" cy="855540"/>
            </a:xfrm>
            <a:prstGeom prst="rect">
              <a:avLst/>
            </a:prstGeom>
          </p:spPr>
        </p:pic>
        <p:pic>
          <p:nvPicPr>
            <p:cNvPr id="26" name="Picture 25">
              <a:extLst>
                <a:ext uri="{FF2B5EF4-FFF2-40B4-BE49-F238E27FC236}">
                  <a16:creationId xmlns:a16="http://schemas.microsoft.com/office/drawing/2014/main" id="{5BF9514B-5070-ED73-F4B9-F9B9F51F47C5}"/>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19387300" flipH="1" flipV="1">
              <a:off x="9017303" y="3469881"/>
              <a:ext cx="900706" cy="900706"/>
            </a:xfrm>
            <a:prstGeom prst="rect">
              <a:avLst/>
            </a:prstGeom>
          </p:spPr>
        </p:pic>
        <p:grpSp>
          <p:nvGrpSpPr>
            <p:cNvPr id="27" name="Group 26">
              <a:extLst>
                <a:ext uri="{FF2B5EF4-FFF2-40B4-BE49-F238E27FC236}">
                  <a16:creationId xmlns:a16="http://schemas.microsoft.com/office/drawing/2014/main" id="{F42B5A96-73A9-C0E8-4DE7-AAF3D775D1BF}"/>
                </a:ext>
              </a:extLst>
            </p:cNvPr>
            <p:cNvGrpSpPr/>
            <p:nvPr/>
          </p:nvGrpSpPr>
          <p:grpSpPr>
            <a:xfrm>
              <a:off x="8622189" y="107190"/>
              <a:ext cx="1193800" cy="1200328"/>
              <a:chOff x="2311400" y="1460500"/>
              <a:chExt cx="1193800" cy="1200328"/>
            </a:xfrm>
          </p:grpSpPr>
          <p:sp>
            <p:nvSpPr>
              <p:cNvPr id="28" name="Oval 27">
                <a:extLst>
                  <a:ext uri="{FF2B5EF4-FFF2-40B4-BE49-F238E27FC236}">
                    <a16:creationId xmlns:a16="http://schemas.microsoft.com/office/drawing/2014/main" id="{D43EF7E3-873E-DC6E-4B3C-D37DCEFD798E}"/>
                  </a:ext>
                </a:extLst>
              </p:cNvPr>
              <p:cNvSpPr/>
              <p:nvPr/>
            </p:nvSpPr>
            <p:spPr>
              <a:xfrm>
                <a:off x="2311400" y="1460500"/>
                <a:ext cx="1193800" cy="1200328"/>
              </a:xfrm>
              <a:prstGeom prst="ellipse">
                <a:avLst/>
              </a:prstGeom>
              <a:solidFill>
                <a:schemeClr val="accent6">
                  <a:lumMod val="60000"/>
                  <a:lumOff val="40000"/>
                </a:schemeClr>
              </a:solidFill>
              <a:ln>
                <a:noFill/>
              </a:ln>
              <a:effectLst>
                <a:innerShdw blurRad="63500" dist="50800" dir="13500000">
                  <a:prstClr val="black">
                    <a:alpha val="50000"/>
                  </a:prstClr>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600" b="1"/>
              </a:p>
            </p:txBody>
          </p:sp>
          <p:sp>
            <p:nvSpPr>
              <p:cNvPr id="29" name="TextBox 28">
                <a:extLst>
                  <a:ext uri="{FF2B5EF4-FFF2-40B4-BE49-F238E27FC236}">
                    <a16:creationId xmlns:a16="http://schemas.microsoft.com/office/drawing/2014/main" id="{F30C8342-F250-5B78-0983-E2944485CC62}"/>
                  </a:ext>
                </a:extLst>
              </p:cNvPr>
              <p:cNvSpPr txBox="1"/>
              <p:nvPr/>
            </p:nvSpPr>
            <p:spPr>
              <a:xfrm>
                <a:off x="2355850" y="1891387"/>
                <a:ext cx="1104900" cy="338554"/>
              </a:xfrm>
              <a:prstGeom prst="rect">
                <a:avLst/>
              </a:prstGeom>
              <a:noFill/>
            </p:spPr>
            <p:txBody>
              <a:bodyPr wrap="square" rtlCol="0">
                <a:spAutoFit/>
              </a:bodyPr>
              <a:lstStyle/>
              <a:p>
                <a:pPr algn="ctr"/>
                <a:r>
                  <a:rPr lang="en-US" sz="1600" b="1" dirty="0">
                    <a:latin typeface="Arial Narrow" panose="020B0606020202030204" pitchFamily="34" charset="0"/>
                  </a:rPr>
                  <a:t>University</a:t>
                </a:r>
                <a:endParaRPr lang="en-NZ" sz="1600" b="1" dirty="0"/>
              </a:p>
            </p:txBody>
          </p:sp>
        </p:grpSp>
        <p:pic>
          <p:nvPicPr>
            <p:cNvPr id="30" name="Picture 29">
              <a:extLst>
                <a:ext uri="{FF2B5EF4-FFF2-40B4-BE49-F238E27FC236}">
                  <a16:creationId xmlns:a16="http://schemas.microsoft.com/office/drawing/2014/main" id="{4FD641E4-4F3A-A76F-1C2E-FC8AEA0CE6E0}"/>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20805073" flipH="1">
              <a:off x="8386712" y="1216784"/>
              <a:ext cx="617920" cy="617920"/>
            </a:xfrm>
            <a:prstGeom prst="rect">
              <a:avLst/>
            </a:prstGeom>
          </p:spPr>
        </p:pic>
        <p:grpSp>
          <p:nvGrpSpPr>
            <p:cNvPr id="31" name="Group 30">
              <a:extLst>
                <a:ext uri="{FF2B5EF4-FFF2-40B4-BE49-F238E27FC236}">
                  <a16:creationId xmlns:a16="http://schemas.microsoft.com/office/drawing/2014/main" id="{186FA58A-B9B0-31E0-DAD9-0B9794CCA334}"/>
                </a:ext>
              </a:extLst>
            </p:cNvPr>
            <p:cNvGrpSpPr/>
            <p:nvPr/>
          </p:nvGrpSpPr>
          <p:grpSpPr>
            <a:xfrm>
              <a:off x="8958264" y="5628389"/>
              <a:ext cx="1193800" cy="1200328"/>
              <a:chOff x="2311400" y="1460500"/>
              <a:chExt cx="1193800" cy="1200328"/>
            </a:xfrm>
          </p:grpSpPr>
          <p:sp>
            <p:nvSpPr>
              <p:cNvPr id="32" name="Oval 31">
                <a:extLst>
                  <a:ext uri="{FF2B5EF4-FFF2-40B4-BE49-F238E27FC236}">
                    <a16:creationId xmlns:a16="http://schemas.microsoft.com/office/drawing/2014/main" id="{3E6D0D4D-EF7C-4D65-BA2B-281E1FC88497}"/>
                  </a:ext>
                </a:extLst>
              </p:cNvPr>
              <p:cNvSpPr/>
              <p:nvPr/>
            </p:nvSpPr>
            <p:spPr>
              <a:xfrm>
                <a:off x="2311400" y="1460500"/>
                <a:ext cx="1193800" cy="1200328"/>
              </a:xfrm>
              <a:prstGeom prst="ellipse">
                <a:avLst/>
              </a:prstGeom>
              <a:solidFill>
                <a:schemeClr val="accent6">
                  <a:lumMod val="60000"/>
                  <a:lumOff val="40000"/>
                </a:schemeClr>
              </a:solidFill>
              <a:ln>
                <a:noFill/>
              </a:ln>
              <a:effectLst>
                <a:innerShdw blurRad="63500" dist="50800" dir="13500000">
                  <a:prstClr val="black">
                    <a:alpha val="50000"/>
                  </a:prstClr>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600" b="1"/>
              </a:p>
            </p:txBody>
          </p:sp>
          <p:sp>
            <p:nvSpPr>
              <p:cNvPr id="33" name="TextBox 32">
                <a:extLst>
                  <a:ext uri="{FF2B5EF4-FFF2-40B4-BE49-F238E27FC236}">
                    <a16:creationId xmlns:a16="http://schemas.microsoft.com/office/drawing/2014/main" id="{1F372FEE-D841-A9CD-5B5B-72A2E2BE3E61}"/>
                  </a:ext>
                </a:extLst>
              </p:cNvPr>
              <p:cNvSpPr txBox="1"/>
              <p:nvPr/>
            </p:nvSpPr>
            <p:spPr>
              <a:xfrm>
                <a:off x="2346400" y="1768276"/>
                <a:ext cx="1104900" cy="584775"/>
              </a:xfrm>
              <a:prstGeom prst="rect">
                <a:avLst/>
              </a:prstGeom>
              <a:noFill/>
            </p:spPr>
            <p:txBody>
              <a:bodyPr wrap="square" rtlCol="0">
                <a:spAutoFit/>
              </a:bodyPr>
              <a:lstStyle/>
              <a:p>
                <a:pPr algn="ctr"/>
                <a:r>
                  <a:rPr lang="en-US" sz="1600" b="1" dirty="0">
                    <a:latin typeface="Arial Narrow" panose="020B0606020202030204" pitchFamily="34" charset="0"/>
                  </a:rPr>
                  <a:t>Product End Users</a:t>
                </a:r>
                <a:endParaRPr lang="en-NZ" sz="1600" b="1" dirty="0"/>
              </a:p>
            </p:txBody>
          </p:sp>
        </p:grpSp>
        <p:pic>
          <p:nvPicPr>
            <p:cNvPr id="43" name="Picture 42">
              <a:extLst>
                <a:ext uri="{FF2B5EF4-FFF2-40B4-BE49-F238E27FC236}">
                  <a16:creationId xmlns:a16="http://schemas.microsoft.com/office/drawing/2014/main" id="{838E55AE-DE81-F481-15E0-F7B8004AB9D4}"/>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794927" flipH="1" flipV="1">
              <a:off x="8513185" y="5349210"/>
              <a:ext cx="617920" cy="617920"/>
            </a:xfrm>
            <a:prstGeom prst="rect">
              <a:avLst/>
            </a:prstGeom>
          </p:spPr>
        </p:pic>
      </p:grpSp>
    </p:spTree>
    <p:extLst>
      <p:ext uri="{BB962C8B-B14F-4D97-AF65-F5344CB8AC3E}">
        <p14:creationId xmlns:p14="http://schemas.microsoft.com/office/powerpoint/2010/main" val="1588127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D344270-5354-CEEC-AEB4-04819741736F}"/>
              </a:ext>
            </a:extLst>
          </p:cNvPr>
          <p:cNvSpPr>
            <a:spLocks noGrp="1"/>
          </p:cNvSpPr>
          <p:nvPr>
            <p:ph type="title"/>
          </p:nvPr>
        </p:nvSpPr>
        <p:spPr>
          <a:xfrm>
            <a:off x="482601" y="378085"/>
            <a:ext cx="7848600" cy="717593"/>
          </a:xfrm>
        </p:spPr>
        <p:txBody>
          <a:bodyPr>
            <a:normAutofit fontScale="90000"/>
          </a:bodyPr>
          <a:lstStyle/>
          <a:p>
            <a:r>
              <a:rPr lang="en-NZ" sz="3600" b="1" dirty="0">
                <a:effectLst>
                  <a:outerShdw blurRad="38100" dist="38100" dir="2700000" algn="tl">
                    <a:srgbClr val="000000">
                      <a:alpha val="43137"/>
                    </a:srgbClr>
                  </a:outerShdw>
                </a:effectLst>
                <a:latin typeface="National"/>
                <a:ea typeface="+mn-ea"/>
                <a:cs typeface="+mn-cs"/>
              </a:rPr>
              <a:t>Step 4: Prioritising stakeholder engagement</a:t>
            </a:r>
          </a:p>
        </p:txBody>
      </p:sp>
      <p:grpSp>
        <p:nvGrpSpPr>
          <p:cNvPr id="78" name="Group 77">
            <a:extLst>
              <a:ext uri="{FF2B5EF4-FFF2-40B4-BE49-F238E27FC236}">
                <a16:creationId xmlns:a16="http://schemas.microsoft.com/office/drawing/2014/main" id="{670FBE71-B4F8-DB50-BDEC-55E477F8E167}"/>
              </a:ext>
            </a:extLst>
          </p:cNvPr>
          <p:cNvGrpSpPr/>
          <p:nvPr/>
        </p:nvGrpSpPr>
        <p:grpSpPr>
          <a:xfrm>
            <a:off x="2781299" y="1428472"/>
            <a:ext cx="6839050" cy="5364132"/>
            <a:chOff x="2781299" y="1428472"/>
            <a:chExt cx="6839050" cy="5364132"/>
          </a:xfrm>
        </p:grpSpPr>
        <p:pic>
          <p:nvPicPr>
            <p:cNvPr id="2" name="Picture 1">
              <a:extLst>
                <a:ext uri="{FF2B5EF4-FFF2-40B4-BE49-F238E27FC236}">
                  <a16:creationId xmlns:a16="http://schemas.microsoft.com/office/drawing/2014/main" id="{D95776E7-3EA2-8C20-5C33-DDC92F42276A}"/>
                </a:ext>
              </a:extLst>
            </p:cNvPr>
            <p:cNvPicPr/>
            <p:nvPr/>
          </p:nvPicPr>
          <p:blipFill rotWithShape="1">
            <a:blip r:embed="rId3" cstate="print">
              <a:extLst>
                <a:ext uri="{28A0092B-C50C-407E-A947-70E740481C1C}">
                  <a14:useLocalDpi xmlns:a14="http://schemas.microsoft.com/office/drawing/2010/main" val="0"/>
                </a:ext>
              </a:extLst>
            </a:blip>
            <a:srcRect l="35523" r="50000" b="23420"/>
            <a:stretch/>
          </p:blipFill>
          <p:spPr bwMode="auto">
            <a:xfrm>
              <a:off x="2781299" y="1871570"/>
              <a:ext cx="796960" cy="4354227"/>
            </a:xfrm>
            <a:prstGeom prst="rect">
              <a:avLst/>
            </a:prstGeom>
            <a:noFill/>
          </p:spPr>
        </p:pic>
        <p:pic>
          <p:nvPicPr>
            <p:cNvPr id="58" name="Picture 57">
              <a:extLst>
                <a:ext uri="{FF2B5EF4-FFF2-40B4-BE49-F238E27FC236}">
                  <a16:creationId xmlns:a16="http://schemas.microsoft.com/office/drawing/2014/main" id="{67EDF861-E07C-B7A4-5A48-B52C0E18FC7F}"/>
                </a:ext>
              </a:extLst>
            </p:cNvPr>
            <p:cNvPicPr/>
            <p:nvPr/>
          </p:nvPicPr>
          <p:blipFill rotWithShape="1">
            <a:blip r:embed="rId3" cstate="print">
              <a:extLst>
                <a:ext uri="{28A0092B-C50C-407E-A947-70E740481C1C}">
                  <a14:useLocalDpi xmlns:a14="http://schemas.microsoft.com/office/drawing/2010/main" val="0"/>
                </a:ext>
              </a:extLst>
            </a:blip>
            <a:srcRect l="35523" r="50000" b="23420"/>
            <a:stretch/>
          </p:blipFill>
          <p:spPr bwMode="auto">
            <a:xfrm rot="16200000">
              <a:off x="5911863" y="3741408"/>
              <a:ext cx="717592" cy="5384800"/>
            </a:xfrm>
            <a:prstGeom prst="rect">
              <a:avLst/>
            </a:prstGeom>
            <a:noFill/>
          </p:spPr>
        </p:pic>
        <p:sp>
          <p:nvSpPr>
            <p:cNvPr id="71" name="Freeform: Shape 70">
              <a:extLst>
                <a:ext uri="{FF2B5EF4-FFF2-40B4-BE49-F238E27FC236}">
                  <a16:creationId xmlns:a16="http://schemas.microsoft.com/office/drawing/2014/main" id="{870BCF83-2CD3-503C-9798-5C214FEB7B96}"/>
                </a:ext>
              </a:extLst>
            </p:cNvPr>
            <p:cNvSpPr/>
            <p:nvPr/>
          </p:nvSpPr>
          <p:spPr>
            <a:xfrm>
              <a:off x="2858461" y="1704176"/>
              <a:ext cx="694395" cy="4354227"/>
            </a:xfrm>
            <a:custGeom>
              <a:avLst/>
              <a:gdLst>
                <a:gd name="connsiteX0" fmla="*/ 382012 w 420112"/>
                <a:gd name="connsiteY0" fmla="*/ 0 h 4178300"/>
                <a:gd name="connsiteX1" fmla="*/ 64512 w 420112"/>
                <a:gd name="connsiteY1" fmla="*/ 1333500 h 4178300"/>
                <a:gd name="connsiteX2" fmla="*/ 13712 w 420112"/>
                <a:gd name="connsiteY2" fmla="*/ 2489200 h 4178300"/>
                <a:gd name="connsiteX3" fmla="*/ 242312 w 420112"/>
                <a:gd name="connsiteY3" fmla="*/ 3683000 h 4178300"/>
                <a:gd name="connsiteX4" fmla="*/ 420112 w 420112"/>
                <a:gd name="connsiteY4" fmla="*/ 4178300 h 417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112" h="4178300">
                  <a:moveTo>
                    <a:pt x="382012" y="0"/>
                  </a:moveTo>
                  <a:cubicBezTo>
                    <a:pt x="253953" y="459316"/>
                    <a:pt x="125895" y="918633"/>
                    <a:pt x="64512" y="1333500"/>
                  </a:cubicBezTo>
                  <a:cubicBezTo>
                    <a:pt x="3129" y="1748367"/>
                    <a:pt x="-15921" y="2097617"/>
                    <a:pt x="13712" y="2489200"/>
                  </a:cubicBezTo>
                  <a:cubicBezTo>
                    <a:pt x="43345" y="2880783"/>
                    <a:pt x="174579" y="3401483"/>
                    <a:pt x="242312" y="3683000"/>
                  </a:cubicBezTo>
                  <a:cubicBezTo>
                    <a:pt x="310045" y="3964517"/>
                    <a:pt x="365078" y="4071408"/>
                    <a:pt x="420112" y="4178300"/>
                  </a:cubicBezTo>
                </a:path>
              </a:pathLst>
            </a:custGeom>
            <a:noFill/>
            <a:ln w="38100">
              <a:solidFill>
                <a:srgbClr val="0D0D0D"/>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2" name="Freeform: Shape 71">
              <a:extLst>
                <a:ext uri="{FF2B5EF4-FFF2-40B4-BE49-F238E27FC236}">
                  <a16:creationId xmlns:a16="http://schemas.microsoft.com/office/drawing/2014/main" id="{FC88700C-4A4E-2621-7DFA-6F0363759BED}"/>
                </a:ext>
              </a:extLst>
            </p:cNvPr>
            <p:cNvSpPr/>
            <p:nvPr/>
          </p:nvSpPr>
          <p:spPr>
            <a:xfrm rot="16200000" flipV="1">
              <a:off x="5940940" y="3686930"/>
              <a:ext cx="634038" cy="5410200"/>
            </a:xfrm>
            <a:custGeom>
              <a:avLst/>
              <a:gdLst>
                <a:gd name="connsiteX0" fmla="*/ 382012 w 420112"/>
                <a:gd name="connsiteY0" fmla="*/ 0 h 4178300"/>
                <a:gd name="connsiteX1" fmla="*/ 64512 w 420112"/>
                <a:gd name="connsiteY1" fmla="*/ 1333500 h 4178300"/>
                <a:gd name="connsiteX2" fmla="*/ 13712 w 420112"/>
                <a:gd name="connsiteY2" fmla="*/ 2489200 h 4178300"/>
                <a:gd name="connsiteX3" fmla="*/ 242312 w 420112"/>
                <a:gd name="connsiteY3" fmla="*/ 3683000 h 4178300"/>
                <a:gd name="connsiteX4" fmla="*/ 420112 w 420112"/>
                <a:gd name="connsiteY4" fmla="*/ 4178300 h 417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112" h="4178300">
                  <a:moveTo>
                    <a:pt x="382012" y="0"/>
                  </a:moveTo>
                  <a:cubicBezTo>
                    <a:pt x="253953" y="459316"/>
                    <a:pt x="125895" y="918633"/>
                    <a:pt x="64512" y="1333500"/>
                  </a:cubicBezTo>
                  <a:cubicBezTo>
                    <a:pt x="3129" y="1748367"/>
                    <a:pt x="-15921" y="2097617"/>
                    <a:pt x="13712" y="2489200"/>
                  </a:cubicBezTo>
                  <a:cubicBezTo>
                    <a:pt x="43345" y="2880783"/>
                    <a:pt x="174579" y="3401483"/>
                    <a:pt x="242312" y="3683000"/>
                  </a:cubicBezTo>
                  <a:cubicBezTo>
                    <a:pt x="310045" y="3964517"/>
                    <a:pt x="365078" y="4071408"/>
                    <a:pt x="420112" y="4178300"/>
                  </a:cubicBezTo>
                </a:path>
              </a:pathLst>
            </a:custGeom>
            <a:noFill/>
            <a:ln w="38100">
              <a:solidFill>
                <a:srgbClr val="0D0D0D"/>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3" name="TextBox 72">
              <a:extLst>
                <a:ext uri="{FF2B5EF4-FFF2-40B4-BE49-F238E27FC236}">
                  <a16:creationId xmlns:a16="http://schemas.microsoft.com/office/drawing/2014/main" id="{7DBDA42E-E4D0-1C12-4445-B6A6AE883FE8}"/>
                </a:ext>
              </a:extLst>
            </p:cNvPr>
            <p:cNvSpPr txBox="1"/>
            <p:nvPr/>
          </p:nvSpPr>
          <p:spPr>
            <a:xfrm rot="16200000">
              <a:off x="2683070" y="3628670"/>
              <a:ext cx="1189134" cy="338554"/>
            </a:xfrm>
            <a:prstGeom prst="rect">
              <a:avLst/>
            </a:prstGeom>
            <a:solidFill>
              <a:schemeClr val="bg1"/>
            </a:solidFill>
          </p:spPr>
          <p:txBody>
            <a:bodyPr wrap="square" rtlCol="0">
              <a:spAutoFit/>
            </a:bodyPr>
            <a:lstStyle/>
            <a:p>
              <a:pPr algn="ctr"/>
              <a:r>
                <a:rPr lang="en-US" sz="1600" b="1" dirty="0">
                  <a:latin typeface="Arial Narrow" panose="020B0606020202030204" pitchFamily="34" charset="0"/>
                </a:rPr>
                <a:t>INFLUENCE</a:t>
              </a:r>
              <a:endParaRPr lang="en-NZ" sz="1600" b="1" dirty="0"/>
            </a:p>
          </p:txBody>
        </p:sp>
        <p:sp>
          <p:nvSpPr>
            <p:cNvPr id="74" name="TextBox 73">
              <a:extLst>
                <a:ext uri="{FF2B5EF4-FFF2-40B4-BE49-F238E27FC236}">
                  <a16:creationId xmlns:a16="http://schemas.microsoft.com/office/drawing/2014/main" id="{64E9F8CC-65CB-5112-3726-449B14C1B1B7}"/>
                </a:ext>
              </a:extLst>
            </p:cNvPr>
            <p:cNvSpPr txBox="1"/>
            <p:nvPr/>
          </p:nvSpPr>
          <p:spPr>
            <a:xfrm>
              <a:off x="5532415" y="6222752"/>
              <a:ext cx="1189134" cy="338554"/>
            </a:xfrm>
            <a:prstGeom prst="rect">
              <a:avLst/>
            </a:prstGeom>
            <a:solidFill>
              <a:schemeClr val="bg1"/>
            </a:solidFill>
          </p:spPr>
          <p:txBody>
            <a:bodyPr wrap="square" rtlCol="0">
              <a:spAutoFit/>
            </a:bodyPr>
            <a:lstStyle/>
            <a:p>
              <a:pPr algn="ctr"/>
              <a:r>
                <a:rPr lang="en-US" sz="1600" b="1" dirty="0">
                  <a:latin typeface="Arial Narrow" panose="020B0606020202030204" pitchFamily="34" charset="0"/>
                </a:rPr>
                <a:t>INTEREST</a:t>
              </a:r>
              <a:endParaRPr lang="en-NZ" sz="1600" b="1" dirty="0"/>
            </a:p>
          </p:txBody>
        </p:sp>
        <p:sp>
          <p:nvSpPr>
            <p:cNvPr id="75" name="TextBox 74">
              <a:extLst>
                <a:ext uri="{FF2B5EF4-FFF2-40B4-BE49-F238E27FC236}">
                  <a16:creationId xmlns:a16="http://schemas.microsoft.com/office/drawing/2014/main" id="{91A9B36B-A1CA-2074-A802-BD252120BD85}"/>
                </a:ext>
              </a:extLst>
            </p:cNvPr>
            <p:cNvSpPr txBox="1"/>
            <p:nvPr/>
          </p:nvSpPr>
          <p:spPr>
            <a:xfrm>
              <a:off x="2892425" y="5959592"/>
              <a:ext cx="796960" cy="338554"/>
            </a:xfrm>
            <a:prstGeom prst="rect">
              <a:avLst/>
            </a:prstGeom>
            <a:noFill/>
          </p:spPr>
          <p:txBody>
            <a:bodyPr wrap="square" rtlCol="0">
              <a:spAutoFit/>
            </a:bodyPr>
            <a:lstStyle/>
            <a:p>
              <a:pPr algn="ctr"/>
              <a:r>
                <a:rPr lang="en-US" sz="1600" b="1" dirty="0">
                  <a:latin typeface="Arial Narrow" panose="020B0606020202030204" pitchFamily="34" charset="0"/>
                </a:rPr>
                <a:t>Low</a:t>
              </a:r>
              <a:endParaRPr lang="en-NZ" sz="1600" b="1" dirty="0"/>
            </a:p>
          </p:txBody>
        </p:sp>
        <p:sp>
          <p:nvSpPr>
            <p:cNvPr id="76" name="TextBox 75">
              <a:extLst>
                <a:ext uri="{FF2B5EF4-FFF2-40B4-BE49-F238E27FC236}">
                  <a16:creationId xmlns:a16="http://schemas.microsoft.com/office/drawing/2014/main" id="{D539D521-0AC5-B510-E93C-20AED7622A18}"/>
                </a:ext>
              </a:extLst>
            </p:cNvPr>
            <p:cNvSpPr txBox="1"/>
            <p:nvPr/>
          </p:nvSpPr>
          <p:spPr>
            <a:xfrm>
              <a:off x="8823389" y="6023164"/>
              <a:ext cx="796960" cy="338554"/>
            </a:xfrm>
            <a:prstGeom prst="rect">
              <a:avLst/>
            </a:prstGeom>
            <a:noFill/>
          </p:spPr>
          <p:txBody>
            <a:bodyPr wrap="square" rtlCol="0">
              <a:spAutoFit/>
            </a:bodyPr>
            <a:lstStyle/>
            <a:p>
              <a:pPr algn="ctr"/>
              <a:r>
                <a:rPr lang="en-US" sz="1600" b="1" dirty="0">
                  <a:latin typeface="Arial Narrow" panose="020B0606020202030204" pitchFamily="34" charset="0"/>
                </a:rPr>
                <a:t>High</a:t>
              </a:r>
              <a:endParaRPr lang="en-NZ" sz="1600" b="1" dirty="0"/>
            </a:p>
          </p:txBody>
        </p:sp>
        <p:sp>
          <p:nvSpPr>
            <p:cNvPr id="77" name="TextBox 76">
              <a:extLst>
                <a:ext uri="{FF2B5EF4-FFF2-40B4-BE49-F238E27FC236}">
                  <a16:creationId xmlns:a16="http://schemas.microsoft.com/office/drawing/2014/main" id="{4CC272E1-5FAE-D1D2-A106-AE994F11B54E}"/>
                </a:ext>
              </a:extLst>
            </p:cNvPr>
            <p:cNvSpPr txBox="1"/>
            <p:nvPr/>
          </p:nvSpPr>
          <p:spPr>
            <a:xfrm>
              <a:off x="2892425" y="1428472"/>
              <a:ext cx="796960" cy="338554"/>
            </a:xfrm>
            <a:prstGeom prst="rect">
              <a:avLst/>
            </a:prstGeom>
            <a:noFill/>
          </p:spPr>
          <p:txBody>
            <a:bodyPr wrap="square" rtlCol="0">
              <a:spAutoFit/>
            </a:bodyPr>
            <a:lstStyle/>
            <a:p>
              <a:pPr algn="ctr"/>
              <a:r>
                <a:rPr lang="en-US" sz="1600" b="1" dirty="0">
                  <a:latin typeface="Arial Narrow" panose="020B0606020202030204" pitchFamily="34" charset="0"/>
                </a:rPr>
                <a:t>High</a:t>
              </a:r>
              <a:endParaRPr lang="en-NZ" sz="1600" b="1" dirty="0"/>
            </a:p>
          </p:txBody>
        </p:sp>
      </p:grpSp>
      <p:pic>
        <p:nvPicPr>
          <p:cNvPr id="79" name="Picture 78">
            <a:extLst>
              <a:ext uri="{FF2B5EF4-FFF2-40B4-BE49-F238E27FC236}">
                <a16:creationId xmlns:a16="http://schemas.microsoft.com/office/drawing/2014/main" id="{4711BE57-C5E6-6D7E-E610-8B124F45EA06}"/>
              </a:ext>
            </a:extLst>
          </p:cNvPr>
          <p:cNvPicPr>
            <a:picLocks noChangeAspect="1"/>
          </p:cNvPicPr>
          <p:nvPr/>
        </p:nvPicPr>
        <p:blipFill>
          <a:blip r:embed="rId4"/>
          <a:stretch>
            <a:fillRect/>
          </a:stretch>
        </p:blipFill>
        <p:spPr>
          <a:xfrm>
            <a:off x="7773161" y="2039969"/>
            <a:ext cx="940646" cy="945325"/>
          </a:xfrm>
          <a:prstGeom prst="rect">
            <a:avLst/>
          </a:prstGeom>
        </p:spPr>
      </p:pic>
      <p:cxnSp>
        <p:nvCxnSpPr>
          <p:cNvPr id="82" name="Straight Connector 81">
            <a:extLst>
              <a:ext uri="{FF2B5EF4-FFF2-40B4-BE49-F238E27FC236}">
                <a16:creationId xmlns:a16="http://schemas.microsoft.com/office/drawing/2014/main" id="{E6074C80-9CD0-ABB7-86FB-D248465DFC09}"/>
              </a:ext>
            </a:extLst>
          </p:cNvPr>
          <p:cNvCxnSpPr>
            <a:cxnSpLocks/>
            <a:endCxn id="74" idx="0"/>
          </p:cNvCxnSpPr>
          <p:nvPr/>
        </p:nvCxnSpPr>
        <p:spPr>
          <a:xfrm>
            <a:off x="6126982" y="1704176"/>
            <a:ext cx="0" cy="4518576"/>
          </a:xfrm>
          <a:prstGeom prst="line">
            <a:avLst/>
          </a:prstGeom>
          <a:ln>
            <a:solidFill>
              <a:srgbClr val="93BB04"/>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EA45732-8A0C-399A-1316-49E87A98CE0E}"/>
              </a:ext>
            </a:extLst>
          </p:cNvPr>
          <p:cNvCxnSpPr>
            <a:cxnSpLocks/>
            <a:stCxn id="73" idx="2"/>
          </p:cNvCxnSpPr>
          <p:nvPr/>
        </p:nvCxnSpPr>
        <p:spPr>
          <a:xfrm>
            <a:off x="3446914" y="3797947"/>
            <a:ext cx="5410201" cy="0"/>
          </a:xfrm>
          <a:prstGeom prst="line">
            <a:avLst/>
          </a:prstGeom>
          <a:ln>
            <a:solidFill>
              <a:srgbClr val="93BB04"/>
            </a:solidFill>
          </a:ln>
        </p:spPr>
        <p:style>
          <a:lnRef idx="1">
            <a:schemeClr val="accent1"/>
          </a:lnRef>
          <a:fillRef idx="0">
            <a:schemeClr val="accent1"/>
          </a:fillRef>
          <a:effectRef idx="0">
            <a:schemeClr val="accent1"/>
          </a:effectRef>
          <a:fontRef idx="minor">
            <a:schemeClr val="tx1"/>
          </a:fontRef>
        </p:style>
      </p:cxnSp>
      <p:pic>
        <p:nvPicPr>
          <p:cNvPr id="90" name="Picture 89">
            <a:extLst>
              <a:ext uri="{FF2B5EF4-FFF2-40B4-BE49-F238E27FC236}">
                <a16:creationId xmlns:a16="http://schemas.microsoft.com/office/drawing/2014/main" id="{7675F3A0-7ED7-6F3D-10B7-3420CA36D7C8}"/>
              </a:ext>
            </a:extLst>
          </p:cNvPr>
          <p:cNvPicPr>
            <a:picLocks noChangeAspect="1"/>
          </p:cNvPicPr>
          <p:nvPr/>
        </p:nvPicPr>
        <p:blipFill>
          <a:blip r:embed="rId5"/>
          <a:stretch>
            <a:fillRect/>
          </a:stretch>
        </p:blipFill>
        <p:spPr>
          <a:xfrm>
            <a:off x="6825724" y="2053193"/>
            <a:ext cx="940649" cy="936016"/>
          </a:xfrm>
          <a:prstGeom prst="rect">
            <a:avLst/>
          </a:prstGeom>
        </p:spPr>
      </p:pic>
      <p:pic>
        <p:nvPicPr>
          <p:cNvPr id="91" name="Picture 90">
            <a:extLst>
              <a:ext uri="{FF2B5EF4-FFF2-40B4-BE49-F238E27FC236}">
                <a16:creationId xmlns:a16="http://schemas.microsoft.com/office/drawing/2014/main" id="{6DC846C7-FE46-9B5E-AC22-AD6664CF4D42}"/>
              </a:ext>
            </a:extLst>
          </p:cNvPr>
          <p:cNvPicPr>
            <a:picLocks noChangeAspect="1"/>
          </p:cNvPicPr>
          <p:nvPr/>
        </p:nvPicPr>
        <p:blipFill>
          <a:blip r:embed="rId6"/>
          <a:stretch>
            <a:fillRect/>
          </a:stretch>
        </p:blipFill>
        <p:spPr>
          <a:xfrm>
            <a:off x="7810260" y="3387249"/>
            <a:ext cx="940645" cy="945325"/>
          </a:xfrm>
          <a:prstGeom prst="rect">
            <a:avLst/>
          </a:prstGeom>
        </p:spPr>
      </p:pic>
      <p:pic>
        <p:nvPicPr>
          <p:cNvPr id="92" name="Picture 91">
            <a:extLst>
              <a:ext uri="{FF2B5EF4-FFF2-40B4-BE49-F238E27FC236}">
                <a16:creationId xmlns:a16="http://schemas.microsoft.com/office/drawing/2014/main" id="{5FF5AAAB-B6F1-35F0-3B64-33ED7E466C89}"/>
              </a:ext>
            </a:extLst>
          </p:cNvPr>
          <p:cNvPicPr>
            <a:picLocks noChangeAspect="1"/>
          </p:cNvPicPr>
          <p:nvPr/>
        </p:nvPicPr>
        <p:blipFill>
          <a:blip r:embed="rId7"/>
          <a:stretch>
            <a:fillRect/>
          </a:stretch>
        </p:blipFill>
        <p:spPr>
          <a:xfrm>
            <a:off x="5459505" y="4459409"/>
            <a:ext cx="940649" cy="940649"/>
          </a:xfrm>
          <a:prstGeom prst="rect">
            <a:avLst/>
          </a:prstGeom>
        </p:spPr>
      </p:pic>
      <p:pic>
        <p:nvPicPr>
          <p:cNvPr id="94" name="Picture 93">
            <a:extLst>
              <a:ext uri="{FF2B5EF4-FFF2-40B4-BE49-F238E27FC236}">
                <a16:creationId xmlns:a16="http://schemas.microsoft.com/office/drawing/2014/main" id="{15E43B6D-5947-247D-7E3C-57CA1436B641}"/>
              </a:ext>
            </a:extLst>
          </p:cNvPr>
          <p:cNvPicPr>
            <a:picLocks noChangeAspect="1"/>
          </p:cNvPicPr>
          <p:nvPr/>
        </p:nvPicPr>
        <p:blipFill>
          <a:blip r:embed="rId8"/>
          <a:stretch>
            <a:fillRect/>
          </a:stretch>
        </p:blipFill>
        <p:spPr>
          <a:xfrm>
            <a:off x="5479229" y="1956560"/>
            <a:ext cx="978083" cy="945325"/>
          </a:xfrm>
          <a:prstGeom prst="rect">
            <a:avLst/>
          </a:prstGeom>
        </p:spPr>
      </p:pic>
      <p:sp>
        <p:nvSpPr>
          <p:cNvPr id="95" name="TextBox 94">
            <a:extLst>
              <a:ext uri="{FF2B5EF4-FFF2-40B4-BE49-F238E27FC236}">
                <a16:creationId xmlns:a16="http://schemas.microsoft.com/office/drawing/2014/main" id="{DBA4C2BB-F883-1D35-5748-D9D5B86FA9D7}"/>
              </a:ext>
            </a:extLst>
          </p:cNvPr>
          <p:cNvSpPr txBox="1"/>
          <p:nvPr/>
        </p:nvSpPr>
        <p:spPr>
          <a:xfrm>
            <a:off x="6490044" y="1426670"/>
            <a:ext cx="1627018" cy="584775"/>
          </a:xfrm>
          <a:prstGeom prst="rect">
            <a:avLst/>
          </a:prstGeom>
          <a:solidFill>
            <a:schemeClr val="bg2"/>
          </a:solidFill>
        </p:spPr>
        <p:txBody>
          <a:bodyPr wrap="square" rtlCol="0">
            <a:spAutoFit/>
          </a:bodyPr>
          <a:lstStyle/>
          <a:p>
            <a:pPr algn="ctr"/>
            <a:r>
              <a:rPr lang="en-US" sz="1600" b="1" dirty="0">
                <a:latin typeface="Arial Narrow" panose="020B0606020202030204" pitchFamily="34" charset="0"/>
              </a:rPr>
              <a:t>Easy-to-reach</a:t>
            </a:r>
          </a:p>
          <a:p>
            <a:pPr algn="ctr"/>
            <a:r>
              <a:rPr lang="en-US" sz="1600" b="1" dirty="0">
                <a:latin typeface="Arial Narrow" panose="020B0606020202030204" pitchFamily="34" charset="0"/>
              </a:rPr>
              <a:t>Influential</a:t>
            </a:r>
            <a:endParaRPr lang="en-NZ" sz="1600" b="1" dirty="0"/>
          </a:p>
        </p:txBody>
      </p:sp>
      <p:sp>
        <p:nvSpPr>
          <p:cNvPr id="96" name="TextBox 95">
            <a:extLst>
              <a:ext uri="{FF2B5EF4-FFF2-40B4-BE49-F238E27FC236}">
                <a16:creationId xmlns:a16="http://schemas.microsoft.com/office/drawing/2014/main" id="{41C5D40F-37B0-BE1D-7197-2F80E2FE3A26}"/>
              </a:ext>
            </a:extLst>
          </p:cNvPr>
          <p:cNvSpPr txBox="1"/>
          <p:nvPr/>
        </p:nvSpPr>
        <p:spPr>
          <a:xfrm>
            <a:off x="4074940" y="1461805"/>
            <a:ext cx="1627018" cy="584775"/>
          </a:xfrm>
          <a:prstGeom prst="rect">
            <a:avLst/>
          </a:prstGeom>
          <a:solidFill>
            <a:schemeClr val="bg2"/>
          </a:solidFill>
        </p:spPr>
        <p:txBody>
          <a:bodyPr wrap="square" rtlCol="0">
            <a:spAutoFit/>
          </a:bodyPr>
          <a:lstStyle/>
          <a:p>
            <a:pPr algn="ctr"/>
            <a:r>
              <a:rPr lang="en-US" sz="1600" b="1" dirty="0">
                <a:latin typeface="Arial Narrow" panose="020B0606020202030204" pitchFamily="34" charset="0"/>
              </a:rPr>
              <a:t>Hard-to-reach</a:t>
            </a:r>
          </a:p>
          <a:p>
            <a:pPr algn="ctr"/>
            <a:r>
              <a:rPr lang="en-US" sz="1600" b="1" dirty="0">
                <a:latin typeface="Arial Narrow" panose="020B0606020202030204" pitchFamily="34" charset="0"/>
              </a:rPr>
              <a:t>Influential</a:t>
            </a:r>
            <a:endParaRPr lang="en-NZ" sz="1600" b="1" dirty="0"/>
          </a:p>
        </p:txBody>
      </p:sp>
      <p:sp>
        <p:nvSpPr>
          <p:cNvPr id="97" name="TextBox 96">
            <a:extLst>
              <a:ext uri="{FF2B5EF4-FFF2-40B4-BE49-F238E27FC236}">
                <a16:creationId xmlns:a16="http://schemas.microsoft.com/office/drawing/2014/main" id="{C6EE34E8-56EC-B9E4-05AE-DFA371E6CE6A}"/>
              </a:ext>
            </a:extLst>
          </p:cNvPr>
          <p:cNvSpPr txBox="1"/>
          <p:nvPr/>
        </p:nvSpPr>
        <p:spPr>
          <a:xfrm>
            <a:off x="4003283" y="5408362"/>
            <a:ext cx="1627018" cy="584775"/>
          </a:xfrm>
          <a:prstGeom prst="rect">
            <a:avLst/>
          </a:prstGeom>
          <a:solidFill>
            <a:schemeClr val="bg2"/>
          </a:solidFill>
        </p:spPr>
        <p:txBody>
          <a:bodyPr wrap="square" rtlCol="0">
            <a:spAutoFit/>
          </a:bodyPr>
          <a:lstStyle/>
          <a:p>
            <a:pPr algn="ctr"/>
            <a:r>
              <a:rPr lang="en-US" sz="1600" b="1" dirty="0">
                <a:latin typeface="Arial Narrow" panose="020B0606020202030204" pitchFamily="34" charset="0"/>
              </a:rPr>
              <a:t>Hard-to-reach</a:t>
            </a:r>
          </a:p>
          <a:p>
            <a:pPr algn="ctr"/>
            <a:r>
              <a:rPr lang="en-US" sz="1600" b="1" dirty="0">
                <a:latin typeface="Arial Narrow" panose="020B0606020202030204" pitchFamily="34" charset="0"/>
              </a:rPr>
              <a:t>Marginal</a:t>
            </a:r>
            <a:endParaRPr lang="en-NZ" sz="1600" b="1" dirty="0"/>
          </a:p>
        </p:txBody>
      </p:sp>
      <p:sp>
        <p:nvSpPr>
          <p:cNvPr id="98" name="TextBox 97">
            <a:extLst>
              <a:ext uri="{FF2B5EF4-FFF2-40B4-BE49-F238E27FC236}">
                <a16:creationId xmlns:a16="http://schemas.microsoft.com/office/drawing/2014/main" id="{163F5C6F-20AD-123D-B704-090509508FD7}"/>
              </a:ext>
            </a:extLst>
          </p:cNvPr>
          <p:cNvSpPr txBox="1"/>
          <p:nvPr/>
        </p:nvSpPr>
        <p:spPr>
          <a:xfrm>
            <a:off x="6490044" y="5379488"/>
            <a:ext cx="1627018" cy="584775"/>
          </a:xfrm>
          <a:prstGeom prst="rect">
            <a:avLst/>
          </a:prstGeom>
          <a:solidFill>
            <a:schemeClr val="bg2"/>
          </a:solidFill>
        </p:spPr>
        <p:txBody>
          <a:bodyPr wrap="square" rtlCol="0">
            <a:spAutoFit/>
          </a:bodyPr>
          <a:lstStyle/>
          <a:p>
            <a:pPr algn="ctr"/>
            <a:r>
              <a:rPr lang="en-US" sz="1600" b="1" dirty="0">
                <a:latin typeface="Arial Narrow" panose="020B0606020202030204" pitchFamily="34" charset="0"/>
              </a:rPr>
              <a:t>Easy-to-reach</a:t>
            </a:r>
          </a:p>
          <a:p>
            <a:pPr algn="ctr"/>
            <a:r>
              <a:rPr lang="en-US" sz="1600" b="1" dirty="0">
                <a:latin typeface="Arial Narrow" panose="020B0606020202030204" pitchFamily="34" charset="0"/>
              </a:rPr>
              <a:t>Marginal</a:t>
            </a:r>
            <a:endParaRPr lang="en-NZ" sz="1600" b="1" dirty="0"/>
          </a:p>
        </p:txBody>
      </p:sp>
      <p:pic>
        <p:nvPicPr>
          <p:cNvPr id="99" name="Picture 98">
            <a:extLst>
              <a:ext uri="{FF2B5EF4-FFF2-40B4-BE49-F238E27FC236}">
                <a16:creationId xmlns:a16="http://schemas.microsoft.com/office/drawing/2014/main" id="{B0B03E76-F5CE-33F1-564E-846C14AAD09E}"/>
              </a:ext>
            </a:extLst>
          </p:cNvPr>
          <p:cNvPicPr>
            <a:picLocks noChangeAspect="1"/>
          </p:cNvPicPr>
          <p:nvPr/>
        </p:nvPicPr>
        <p:blipFill>
          <a:blip r:embed="rId9"/>
          <a:stretch>
            <a:fillRect/>
          </a:stretch>
        </p:blipFill>
        <p:spPr>
          <a:xfrm>
            <a:off x="6096000" y="2974429"/>
            <a:ext cx="940645" cy="909141"/>
          </a:xfrm>
          <a:prstGeom prst="rect">
            <a:avLst/>
          </a:prstGeom>
        </p:spPr>
      </p:pic>
    </p:spTree>
    <p:extLst>
      <p:ext uri="{BB962C8B-B14F-4D97-AF65-F5344CB8AC3E}">
        <p14:creationId xmlns:p14="http://schemas.microsoft.com/office/powerpoint/2010/main" val="1105841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atering the vegetable garden | UMN Extension">
            <a:extLst>
              <a:ext uri="{FF2B5EF4-FFF2-40B4-BE49-F238E27FC236}">
                <a16:creationId xmlns:a16="http://schemas.microsoft.com/office/drawing/2014/main" id="{E49FBC52-81C0-A91C-B83F-5EDB89F454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A95891B-E0F6-763E-F17E-FC62903C46AD}"/>
              </a:ext>
            </a:extLst>
          </p:cNvPr>
          <p:cNvSpPr/>
          <p:nvPr/>
        </p:nvSpPr>
        <p:spPr>
          <a:xfrm>
            <a:off x="142886" y="177800"/>
            <a:ext cx="7058013" cy="2308324"/>
          </a:xfrm>
          <a:prstGeom prst="rect">
            <a:avLst/>
          </a:prstGeom>
        </p:spPr>
        <p:txBody>
          <a:bodyPr wrap="square">
            <a:spAutoFit/>
          </a:bodyPr>
          <a:lstStyle/>
          <a:p>
            <a:pPr algn="just"/>
            <a:r>
              <a:rPr lang="en-US" sz="7200" b="1" dirty="0">
                <a:solidFill>
                  <a:schemeClr val="bg1"/>
                </a:solidFill>
                <a:effectLst>
                  <a:outerShdw blurRad="38100" dist="38100" dir="2700000" algn="tl">
                    <a:srgbClr val="000000">
                      <a:alpha val="43137"/>
                    </a:srgbClr>
                  </a:outerShdw>
                </a:effectLst>
              </a:rPr>
              <a:t>Implementation process</a:t>
            </a:r>
            <a:endParaRPr lang="en-US"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16484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everal bottles of different types of materials&#10;&#10;Description automatically generated with medium confidence">
            <a:extLst>
              <a:ext uri="{FF2B5EF4-FFF2-40B4-BE49-F238E27FC236}">
                <a16:creationId xmlns:a16="http://schemas.microsoft.com/office/drawing/2014/main" id="{2212E4B8-B2E9-31E9-7844-6B98C154F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A1CBAA68-5F02-A3B9-DCF3-A1C55548ACF3}"/>
              </a:ext>
            </a:extLst>
          </p:cNvPr>
          <p:cNvSpPr/>
          <p:nvPr/>
        </p:nvSpPr>
        <p:spPr>
          <a:xfrm>
            <a:off x="142886" y="0"/>
            <a:ext cx="7058013" cy="1200329"/>
          </a:xfrm>
          <a:prstGeom prst="rect">
            <a:avLst/>
          </a:prstGeom>
        </p:spPr>
        <p:txBody>
          <a:bodyPr wrap="square">
            <a:spAutoFit/>
          </a:bodyPr>
          <a:lstStyle/>
          <a:p>
            <a:pPr algn="just"/>
            <a:r>
              <a:rPr lang="en-US" sz="7200" b="1" dirty="0">
                <a:solidFill>
                  <a:schemeClr val="bg1"/>
                </a:solidFill>
                <a:effectLst>
                  <a:outerShdw blurRad="38100" dist="38100" dir="2700000" algn="tl">
                    <a:srgbClr val="000000">
                      <a:alpha val="43137"/>
                    </a:srgbClr>
                  </a:outerShdw>
                </a:effectLst>
              </a:rPr>
              <a:t>Our products</a:t>
            </a:r>
            <a:endParaRPr lang="en-US"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54694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eaf PNG, Vector, PSD, and Clipart With Transparent Background for Free  Download | Pngtree">
            <a:extLst>
              <a:ext uri="{FF2B5EF4-FFF2-40B4-BE49-F238E27FC236}">
                <a16:creationId xmlns:a16="http://schemas.microsoft.com/office/drawing/2014/main" id="{D65E86AB-9D33-F6C7-68E1-FEE14D28BB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4947" b="37070"/>
          <a:stretch/>
        </p:blipFill>
        <p:spPr bwMode="auto">
          <a:xfrm flipH="1">
            <a:off x="8598294" y="-28781"/>
            <a:ext cx="3593703" cy="27798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6734DC7-49A0-155C-A4AE-66E0F1E92DC8}"/>
              </a:ext>
            </a:extLst>
          </p:cNvPr>
          <p:cNvSpPr txBox="1"/>
          <p:nvPr/>
        </p:nvSpPr>
        <p:spPr>
          <a:xfrm>
            <a:off x="339676" y="260578"/>
            <a:ext cx="4573872" cy="1569660"/>
          </a:xfrm>
          <a:prstGeom prst="rect">
            <a:avLst/>
          </a:prstGeom>
          <a:noFill/>
        </p:spPr>
        <p:txBody>
          <a:bodyPr wrap="square">
            <a:spAutoFit/>
          </a:bodyPr>
          <a:lstStyle/>
          <a:p>
            <a:r>
              <a:rPr lang="en-NZ" sz="4800" b="1" dirty="0">
                <a:solidFill>
                  <a:schemeClr val="accent6">
                    <a:lumMod val="75000"/>
                  </a:schemeClr>
                </a:solidFill>
              </a:rPr>
              <a:t>What is Research Impact?</a:t>
            </a:r>
          </a:p>
        </p:txBody>
      </p:sp>
      <p:pic>
        <p:nvPicPr>
          <p:cNvPr id="1026" name="Picture 2" descr="Light bulb with plant inside hi-res stock photography and images - Alamy">
            <a:extLst>
              <a:ext uri="{FF2B5EF4-FFF2-40B4-BE49-F238E27FC236}">
                <a16:creationId xmlns:a16="http://schemas.microsoft.com/office/drawing/2014/main" id="{373C4769-579E-6516-C930-89F466FA22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639" t="3481" r="20951" b="8671"/>
          <a:stretch/>
        </p:blipFill>
        <p:spPr bwMode="auto">
          <a:xfrm>
            <a:off x="128786" y="3013894"/>
            <a:ext cx="2299176" cy="36975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Light bulb with plant inside hi-res stock photography and images - Alamy">
            <a:extLst>
              <a:ext uri="{FF2B5EF4-FFF2-40B4-BE49-F238E27FC236}">
                <a16:creationId xmlns:a16="http://schemas.microsoft.com/office/drawing/2014/main" id="{4CE5D083-9AD2-5BE0-2662-F478F9DED7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210" t="14077" r="28803" b="70066"/>
          <a:stretch/>
        </p:blipFill>
        <p:spPr bwMode="auto">
          <a:xfrm rot="3279431">
            <a:off x="2607646" y="3412497"/>
            <a:ext cx="511210" cy="667459"/>
          </a:xfrm>
          <a:prstGeom prst="ellipse">
            <a:avLst/>
          </a:prstGeom>
          <a:noFill/>
          <a:extLst>
            <a:ext uri="{909E8E84-426E-40DD-AFC4-6F175D3DCCD1}">
              <a14:hiddenFill xmlns:a14="http://schemas.microsoft.com/office/drawing/2010/main">
                <a:solidFill>
                  <a:srgbClr val="FFFFFF"/>
                </a:solidFill>
              </a14:hiddenFill>
            </a:ext>
          </a:extLst>
        </p:spPr>
      </p:pic>
      <p:pic>
        <p:nvPicPr>
          <p:cNvPr id="11" name="Picture 2" descr="Light bulb with plant inside hi-res stock photography and images - Alamy">
            <a:extLst>
              <a:ext uri="{FF2B5EF4-FFF2-40B4-BE49-F238E27FC236}">
                <a16:creationId xmlns:a16="http://schemas.microsoft.com/office/drawing/2014/main" id="{1ABE3A93-A4C2-4FC8-7171-C38DAD5858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527" t="11039" r="53439" b="81860"/>
          <a:stretch/>
        </p:blipFill>
        <p:spPr bwMode="auto">
          <a:xfrm rot="2088778">
            <a:off x="2909690" y="4466600"/>
            <a:ext cx="434340" cy="298854"/>
          </a:xfrm>
          <a:prstGeom prst="ellipse">
            <a:avLst/>
          </a:prstGeom>
          <a:noFill/>
          <a:extLst>
            <a:ext uri="{909E8E84-426E-40DD-AFC4-6F175D3DCCD1}">
              <a14:hiddenFill xmlns:a14="http://schemas.microsoft.com/office/drawing/2010/main">
                <a:solidFill>
                  <a:srgbClr val="FFFFFF"/>
                </a:solidFill>
              </a14:hiddenFill>
            </a:ext>
          </a:extLst>
        </p:spPr>
      </p:pic>
      <p:pic>
        <p:nvPicPr>
          <p:cNvPr id="12" name="Picture 2" descr="Light bulb with plant inside hi-res stock photography and images - Alamy">
            <a:extLst>
              <a:ext uri="{FF2B5EF4-FFF2-40B4-BE49-F238E27FC236}">
                <a16:creationId xmlns:a16="http://schemas.microsoft.com/office/drawing/2014/main" id="{A54E9BFF-8F01-FA5D-07B1-2BBE232645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868" t="19598" r="62712" b="70626"/>
          <a:stretch/>
        </p:blipFill>
        <p:spPr bwMode="auto">
          <a:xfrm>
            <a:off x="5620318" y="4906390"/>
            <a:ext cx="449580" cy="411481"/>
          </a:xfrm>
          <a:prstGeom prst="ellipse">
            <a:avLst/>
          </a:prstGeom>
          <a:noFill/>
          <a:extLst>
            <a:ext uri="{909E8E84-426E-40DD-AFC4-6F175D3DCCD1}">
              <a14:hiddenFill xmlns:a14="http://schemas.microsoft.com/office/drawing/2010/main">
                <a:solidFill>
                  <a:srgbClr val="FFFFFF"/>
                </a:solidFill>
              </a14:hiddenFill>
            </a:ext>
          </a:extLst>
        </p:spPr>
      </p:pic>
      <p:pic>
        <p:nvPicPr>
          <p:cNvPr id="13" name="Picture 2" descr="Light bulb with plant inside hi-res stock photography and images - Alamy">
            <a:extLst>
              <a:ext uri="{FF2B5EF4-FFF2-40B4-BE49-F238E27FC236}">
                <a16:creationId xmlns:a16="http://schemas.microsoft.com/office/drawing/2014/main" id="{8811BF14-C56A-B4AE-86BC-C0A8CA7614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210" t="14077" r="28803" b="70066"/>
          <a:stretch/>
        </p:blipFill>
        <p:spPr bwMode="auto">
          <a:xfrm rot="3279431">
            <a:off x="3644299" y="4683848"/>
            <a:ext cx="511210" cy="667459"/>
          </a:xfrm>
          <a:prstGeom prst="ellipse">
            <a:avLst/>
          </a:prstGeom>
          <a:noFill/>
          <a:extLst>
            <a:ext uri="{909E8E84-426E-40DD-AFC4-6F175D3DCCD1}">
              <a14:hiddenFill xmlns:a14="http://schemas.microsoft.com/office/drawing/2010/main">
                <a:solidFill>
                  <a:srgbClr val="FFFFFF"/>
                </a:solidFill>
              </a14:hiddenFill>
            </a:ext>
          </a:extLst>
        </p:spPr>
      </p:pic>
      <p:pic>
        <p:nvPicPr>
          <p:cNvPr id="14" name="Picture 2" descr="Light bulb with plant inside hi-res stock photography and images - Alamy">
            <a:extLst>
              <a:ext uri="{FF2B5EF4-FFF2-40B4-BE49-F238E27FC236}">
                <a16:creationId xmlns:a16="http://schemas.microsoft.com/office/drawing/2014/main" id="{4C36CEC1-91FC-8853-D6CF-6400CD73D6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527" t="11039" r="53439" b="81860"/>
          <a:stretch/>
        </p:blipFill>
        <p:spPr bwMode="auto">
          <a:xfrm rot="2088778">
            <a:off x="4722332" y="5677535"/>
            <a:ext cx="434340" cy="298854"/>
          </a:xfrm>
          <a:prstGeom prst="ellipse">
            <a:avLst/>
          </a:prstGeom>
          <a:noFill/>
          <a:extLst>
            <a:ext uri="{909E8E84-426E-40DD-AFC4-6F175D3DCCD1}">
              <a14:hiddenFill xmlns:a14="http://schemas.microsoft.com/office/drawing/2010/main">
                <a:solidFill>
                  <a:srgbClr val="FFFFFF"/>
                </a:solidFill>
              </a14:hiddenFill>
            </a:ext>
          </a:extLst>
        </p:spPr>
      </p:pic>
      <p:pic>
        <p:nvPicPr>
          <p:cNvPr id="15" name="Picture 2" descr="Light bulb with plant inside hi-res stock photography and images - Alamy">
            <a:extLst>
              <a:ext uri="{FF2B5EF4-FFF2-40B4-BE49-F238E27FC236}">
                <a16:creationId xmlns:a16="http://schemas.microsoft.com/office/drawing/2014/main" id="{0396BB1D-002B-DF5B-5F55-7091F99539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868" t="19598" r="62712" b="70626"/>
          <a:stretch/>
        </p:blipFill>
        <p:spPr bwMode="auto">
          <a:xfrm>
            <a:off x="4073404" y="3620723"/>
            <a:ext cx="449580" cy="411481"/>
          </a:xfrm>
          <a:prstGeom prst="ellipse">
            <a:avLst/>
          </a:prstGeom>
          <a:noFill/>
          <a:extLst>
            <a:ext uri="{909E8E84-426E-40DD-AFC4-6F175D3DCCD1}">
              <a14:hiddenFill xmlns:a14="http://schemas.microsoft.com/office/drawing/2010/main">
                <a:solidFill>
                  <a:srgbClr val="FFFFFF"/>
                </a:solidFill>
              </a14:hiddenFill>
            </a:ext>
          </a:extLst>
        </p:spPr>
      </p:pic>
      <p:pic>
        <p:nvPicPr>
          <p:cNvPr id="16" name="Picture 2" descr="Light bulb with plant inside hi-res stock photography and images - Alamy">
            <a:extLst>
              <a:ext uri="{FF2B5EF4-FFF2-40B4-BE49-F238E27FC236}">
                <a16:creationId xmlns:a16="http://schemas.microsoft.com/office/drawing/2014/main" id="{F9E2E559-47B6-1661-2D48-D53DFFF3B1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210" t="14077" r="28803" b="70066"/>
          <a:stretch/>
        </p:blipFill>
        <p:spPr bwMode="auto">
          <a:xfrm rot="3279431">
            <a:off x="3409352" y="2915637"/>
            <a:ext cx="511210" cy="667459"/>
          </a:xfrm>
          <a:prstGeom prst="ellipse">
            <a:avLst/>
          </a:prstGeom>
          <a:noFill/>
          <a:extLst>
            <a:ext uri="{909E8E84-426E-40DD-AFC4-6F175D3DCCD1}">
              <a14:hiddenFill xmlns:a14="http://schemas.microsoft.com/office/drawing/2010/main">
                <a:solidFill>
                  <a:srgbClr val="FFFFFF"/>
                </a:solidFill>
              </a14:hiddenFill>
            </a:ext>
          </a:extLst>
        </p:spPr>
      </p:pic>
      <p:pic>
        <p:nvPicPr>
          <p:cNvPr id="17" name="Picture 2" descr="Light bulb with plant inside hi-res stock photography and images - Alamy">
            <a:extLst>
              <a:ext uri="{FF2B5EF4-FFF2-40B4-BE49-F238E27FC236}">
                <a16:creationId xmlns:a16="http://schemas.microsoft.com/office/drawing/2014/main" id="{939E9780-817F-5B15-4742-B1D0C143A3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527" t="11039" r="53439" b="81860"/>
          <a:stretch/>
        </p:blipFill>
        <p:spPr bwMode="auto">
          <a:xfrm rot="2088778">
            <a:off x="1672869" y="2910855"/>
            <a:ext cx="434340" cy="298854"/>
          </a:xfrm>
          <a:prstGeom prst="ellipse">
            <a:avLst/>
          </a:prstGeom>
          <a:noFill/>
          <a:extLst>
            <a:ext uri="{909E8E84-426E-40DD-AFC4-6F175D3DCCD1}">
              <a14:hiddenFill xmlns:a14="http://schemas.microsoft.com/office/drawing/2010/main">
                <a:solidFill>
                  <a:srgbClr val="FFFFFF"/>
                </a:solidFill>
              </a14:hiddenFill>
            </a:ext>
          </a:extLst>
        </p:spPr>
      </p:pic>
      <p:pic>
        <p:nvPicPr>
          <p:cNvPr id="18" name="Picture 2" descr="Light bulb with plant inside hi-res stock photography and images - Alamy">
            <a:extLst>
              <a:ext uri="{FF2B5EF4-FFF2-40B4-BE49-F238E27FC236}">
                <a16:creationId xmlns:a16="http://schemas.microsoft.com/office/drawing/2014/main" id="{3DD4BA34-BC12-CB49-8DB8-04808F0255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868" t="19598" r="62712" b="70626"/>
          <a:stretch/>
        </p:blipFill>
        <p:spPr bwMode="auto">
          <a:xfrm flipH="1">
            <a:off x="6603477" y="5234261"/>
            <a:ext cx="449580" cy="411481"/>
          </a:xfrm>
          <a:prstGeom prst="ellipse">
            <a:avLst/>
          </a:prstGeom>
          <a:noFill/>
          <a:extLst>
            <a:ext uri="{909E8E84-426E-40DD-AFC4-6F175D3DCCD1}">
              <a14:hiddenFill xmlns:a14="http://schemas.microsoft.com/office/drawing/2010/main">
                <a:solidFill>
                  <a:srgbClr val="FFFFFF"/>
                </a:solidFill>
              </a14:hiddenFill>
            </a:ext>
          </a:extLst>
        </p:spPr>
      </p:pic>
      <p:pic>
        <p:nvPicPr>
          <p:cNvPr id="19" name="Picture 2" descr="Light bulb with plant inside hi-res stock photography and images - Alamy">
            <a:extLst>
              <a:ext uri="{FF2B5EF4-FFF2-40B4-BE49-F238E27FC236}">
                <a16:creationId xmlns:a16="http://schemas.microsoft.com/office/drawing/2014/main" id="{895D1B7A-397E-9812-BEA5-A3D2DDF0E7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210" t="14077" r="28803" b="70066"/>
          <a:stretch/>
        </p:blipFill>
        <p:spPr bwMode="auto">
          <a:xfrm rot="1981121" flipH="1">
            <a:off x="2363091" y="2537541"/>
            <a:ext cx="511210" cy="667459"/>
          </a:xfrm>
          <a:prstGeom prst="ellipse">
            <a:avLst/>
          </a:prstGeom>
          <a:noFill/>
          <a:extLst>
            <a:ext uri="{909E8E84-426E-40DD-AFC4-6F175D3DCCD1}">
              <a14:hiddenFill xmlns:a14="http://schemas.microsoft.com/office/drawing/2010/main">
                <a:solidFill>
                  <a:srgbClr val="FFFFFF"/>
                </a:solidFill>
              </a14:hiddenFill>
            </a:ext>
          </a:extLst>
        </p:spPr>
      </p:pic>
      <p:pic>
        <p:nvPicPr>
          <p:cNvPr id="20" name="Picture 2" descr="Light bulb with plant inside hi-res stock photography and images - Alamy">
            <a:extLst>
              <a:ext uri="{FF2B5EF4-FFF2-40B4-BE49-F238E27FC236}">
                <a16:creationId xmlns:a16="http://schemas.microsoft.com/office/drawing/2014/main" id="{E59BADE8-2AF5-C630-5714-F0FFB05D06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527" t="11039" r="53439" b="81860"/>
          <a:stretch/>
        </p:blipFill>
        <p:spPr bwMode="auto">
          <a:xfrm rot="2088778">
            <a:off x="3262649" y="5759452"/>
            <a:ext cx="434340" cy="298854"/>
          </a:xfrm>
          <a:prstGeom prst="ellipse">
            <a:avLst/>
          </a:prstGeom>
          <a:noFill/>
          <a:extLst>
            <a:ext uri="{909E8E84-426E-40DD-AFC4-6F175D3DCCD1}">
              <a14:hiddenFill xmlns:a14="http://schemas.microsoft.com/office/drawing/2010/main">
                <a:solidFill>
                  <a:srgbClr val="FFFFFF"/>
                </a:solidFill>
              </a14:hiddenFill>
            </a:ext>
          </a:extLst>
        </p:spPr>
      </p:pic>
      <p:pic>
        <p:nvPicPr>
          <p:cNvPr id="21" name="Picture 2" descr="Light bulb with plant inside hi-res stock photography and images - Alamy">
            <a:extLst>
              <a:ext uri="{FF2B5EF4-FFF2-40B4-BE49-F238E27FC236}">
                <a16:creationId xmlns:a16="http://schemas.microsoft.com/office/drawing/2014/main" id="{586C74C2-E296-60DC-E892-76097F9814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868" t="19598" r="62712" b="70626"/>
          <a:stretch/>
        </p:blipFill>
        <p:spPr bwMode="auto">
          <a:xfrm>
            <a:off x="5291017" y="6232329"/>
            <a:ext cx="449580" cy="411481"/>
          </a:xfrm>
          <a:prstGeom prst="ellipse">
            <a:avLst/>
          </a:prstGeom>
          <a:noFill/>
          <a:extLst>
            <a:ext uri="{909E8E84-426E-40DD-AFC4-6F175D3DCCD1}">
              <a14:hiddenFill xmlns:a14="http://schemas.microsoft.com/office/drawing/2010/main">
                <a:solidFill>
                  <a:srgbClr val="FFFFFF"/>
                </a:solidFill>
              </a14:hiddenFill>
            </a:ext>
          </a:extLst>
        </p:spPr>
      </p:pic>
      <p:pic>
        <p:nvPicPr>
          <p:cNvPr id="22" name="Picture 2" descr="Light bulb with plant inside hi-res stock photography and images - Alamy">
            <a:extLst>
              <a:ext uri="{FF2B5EF4-FFF2-40B4-BE49-F238E27FC236}">
                <a16:creationId xmlns:a16="http://schemas.microsoft.com/office/drawing/2014/main" id="{828D6D0B-1665-1129-774F-90095A3A73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210" t="14077" r="28803" b="70066"/>
          <a:stretch/>
        </p:blipFill>
        <p:spPr bwMode="auto">
          <a:xfrm rot="18320569" flipH="1">
            <a:off x="6278197" y="5933877"/>
            <a:ext cx="511210" cy="667459"/>
          </a:xfrm>
          <a:prstGeom prst="ellipse">
            <a:avLst/>
          </a:prstGeom>
          <a:noFill/>
          <a:extLst>
            <a:ext uri="{909E8E84-426E-40DD-AFC4-6F175D3DCCD1}">
              <a14:hiddenFill xmlns:a14="http://schemas.microsoft.com/office/drawing/2010/main">
                <a:solidFill>
                  <a:srgbClr val="FFFFFF"/>
                </a:solidFill>
              </a14:hiddenFill>
            </a:ext>
          </a:extLst>
        </p:spPr>
      </p:pic>
      <p:pic>
        <p:nvPicPr>
          <p:cNvPr id="23" name="Picture 2" descr="Light bulb with plant inside hi-res stock photography and images - Alamy">
            <a:extLst>
              <a:ext uri="{FF2B5EF4-FFF2-40B4-BE49-F238E27FC236}">
                <a16:creationId xmlns:a16="http://schemas.microsoft.com/office/drawing/2014/main" id="{8CB8EE98-615E-7E31-AA65-D384989687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527" t="11039" r="53439" b="81860"/>
          <a:stretch/>
        </p:blipFill>
        <p:spPr bwMode="auto">
          <a:xfrm rot="2088778">
            <a:off x="7466367" y="5469964"/>
            <a:ext cx="434340" cy="298854"/>
          </a:xfrm>
          <a:prstGeom prst="ellipse">
            <a:avLst/>
          </a:prstGeom>
          <a:noFill/>
          <a:extLst>
            <a:ext uri="{909E8E84-426E-40DD-AFC4-6F175D3DCCD1}">
              <a14:hiddenFill xmlns:a14="http://schemas.microsoft.com/office/drawing/2010/main">
                <a:solidFill>
                  <a:srgbClr val="FFFFFF"/>
                </a:solidFill>
              </a14:hiddenFill>
            </a:ext>
          </a:extLst>
        </p:spPr>
      </p:pic>
      <p:pic>
        <p:nvPicPr>
          <p:cNvPr id="24" name="Picture 2" descr="Light bulb with plant inside hi-res stock photography and images - Alamy">
            <a:extLst>
              <a:ext uri="{FF2B5EF4-FFF2-40B4-BE49-F238E27FC236}">
                <a16:creationId xmlns:a16="http://schemas.microsoft.com/office/drawing/2014/main" id="{00ED24DC-C97D-9EB9-D0AA-91E3AD9B7C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868" t="19598" r="62712" b="70626"/>
          <a:stretch/>
        </p:blipFill>
        <p:spPr bwMode="auto">
          <a:xfrm>
            <a:off x="8215046" y="5547990"/>
            <a:ext cx="449580" cy="411481"/>
          </a:xfrm>
          <a:prstGeom prst="ellipse">
            <a:avLst/>
          </a:prstGeom>
          <a:noFill/>
          <a:extLst>
            <a:ext uri="{909E8E84-426E-40DD-AFC4-6F175D3DCCD1}">
              <a14:hiddenFill xmlns:a14="http://schemas.microsoft.com/office/drawing/2010/main">
                <a:solidFill>
                  <a:srgbClr val="FFFFFF"/>
                </a:solidFill>
              </a14:hiddenFill>
            </a:ext>
          </a:extLst>
        </p:spPr>
      </p:pic>
      <p:pic>
        <p:nvPicPr>
          <p:cNvPr id="25" name="Picture 2" descr="Light bulb with plant inside hi-res stock photography and images - Alamy">
            <a:extLst>
              <a:ext uri="{FF2B5EF4-FFF2-40B4-BE49-F238E27FC236}">
                <a16:creationId xmlns:a16="http://schemas.microsoft.com/office/drawing/2014/main" id="{6A850386-6057-62FF-E29B-552FA6B42B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210" t="14077" r="28803" b="70066"/>
          <a:stretch/>
        </p:blipFill>
        <p:spPr bwMode="auto">
          <a:xfrm rot="1452847">
            <a:off x="4531644" y="4486921"/>
            <a:ext cx="511210" cy="667459"/>
          </a:xfrm>
          <a:prstGeom prst="ellipse">
            <a:avLst/>
          </a:prstGeom>
          <a:noFill/>
          <a:extLst>
            <a:ext uri="{909E8E84-426E-40DD-AFC4-6F175D3DCCD1}">
              <a14:hiddenFill xmlns:a14="http://schemas.microsoft.com/office/drawing/2010/main">
                <a:solidFill>
                  <a:srgbClr val="FFFFFF"/>
                </a:solidFill>
              </a14:hiddenFill>
            </a:ext>
          </a:extLst>
        </p:spPr>
      </p:pic>
      <p:pic>
        <p:nvPicPr>
          <p:cNvPr id="26" name="Picture 2" descr="Light bulb with plant inside hi-res stock photography and images - Alamy">
            <a:extLst>
              <a:ext uri="{FF2B5EF4-FFF2-40B4-BE49-F238E27FC236}">
                <a16:creationId xmlns:a16="http://schemas.microsoft.com/office/drawing/2014/main" id="{40C99E30-A9B5-B79E-A9F4-76D9AFCA48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527" t="11039" r="53439" b="81860"/>
          <a:stretch/>
        </p:blipFill>
        <p:spPr bwMode="auto">
          <a:xfrm rot="2088778">
            <a:off x="7349832" y="6386210"/>
            <a:ext cx="434340" cy="298854"/>
          </a:xfrm>
          <a:prstGeom prst="ellipse">
            <a:avLst/>
          </a:prstGeom>
          <a:noFill/>
          <a:extLst>
            <a:ext uri="{909E8E84-426E-40DD-AFC4-6F175D3DCCD1}">
              <a14:hiddenFill xmlns:a14="http://schemas.microsoft.com/office/drawing/2010/main">
                <a:solidFill>
                  <a:srgbClr val="FFFFFF"/>
                </a:solidFill>
              </a14:hiddenFill>
            </a:ext>
          </a:extLst>
        </p:spPr>
      </p:pic>
      <p:pic>
        <p:nvPicPr>
          <p:cNvPr id="27" name="Picture 2" descr="Light bulb with plant inside hi-res stock photography and images - Alamy">
            <a:extLst>
              <a:ext uri="{FF2B5EF4-FFF2-40B4-BE49-F238E27FC236}">
                <a16:creationId xmlns:a16="http://schemas.microsoft.com/office/drawing/2014/main" id="{CE7A8B8D-E367-B22F-31A5-864C768AFE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868" t="19598" r="62712" b="70626"/>
          <a:stretch/>
        </p:blipFill>
        <p:spPr bwMode="auto">
          <a:xfrm rot="3184314">
            <a:off x="8664395" y="6286138"/>
            <a:ext cx="449580" cy="411481"/>
          </a:xfrm>
          <a:prstGeom prst="ellipse">
            <a:avLst/>
          </a:prstGeom>
          <a:noFill/>
          <a:extLst>
            <a:ext uri="{909E8E84-426E-40DD-AFC4-6F175D3DCCD1}">
              <a14:hiddenFill xmlns:a14="http://schemas.microsoft.com/office/drawing/2010/main">
                <a:solidFill>
                  <a:srgbClr val="FFFFFF"/>
                </a:solidFill>
              </a14:hiddenFill>
            </a:ext>
          </a:extLst>
        </p:spPr>
      </p:pic>
      <p:pic>
        <p:nvPicPr>
          <p:cNvPr id="28" name="Picture 2" descr="Light bulb with plant inside hi-res stock photography and images - Alamy">
            <a:extLst>
              <a:ext uri="{FF2B5EF4-FFF2-40B4-BE49-F238E27FC236}">
                <a16:creationId xmlns:a16="http://schemas.microsoft.com/office/drawing/2014/main" id="{F9E037D0-D2C5-A607-73BD-3A961CA86E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210" t="14077" r="28803" b="70066"/>
          <a:stretch/>
        </p:blipFill>
        <p:spPr bwMode="auto">
          <a:xfrm rot="19780267" flipH="1">
            <a:off x="9495225" y="5784780"/>
            <a:ext cx="511210" cy="667459"/>
          </a:xfrm>
          <a:prstGeom prst="ellipse">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B0D2E993-C024-2566-6DCD-097E06ABD6D9}"/>
              </a:ext>
            </a:extLst>
          </p:cNvPr>
          <p:cNvSpPr txBox="1"/>
          <p:nvPr/>
        </p:nvSpPr>
        <p:spPr>
          <a:xfrm>
            <a:off x="5130275" y="2341425"/>
            <a:ext cx="4873454" cy="1815882"/>
          </a:xfrm>
          <a:prstGeom prst="rect">
            <a:avLst/>
          </a:prstGeom>
          <a:noFill/>
        </p:spPr>
        <p:txBody>
          <a:bodyPr wrap="square">
            <a:spAutoFit/>
          </a:bodyPr>
          <a:lstStyle/>
          <a:p>
            <a:r>
              <a:rPr lang="en-US" sz="2800" b="1" i="1" dirty="0">
                <a:latin typeface="National"/>
              </a:rPr>
              <a:t>“The contribution that research and creative practice makes to society, the environment and the economy”.</a:t>
            </a:r>
            <a:endParaRPr lang="en-NZ" sz="2800" b="1" i="1" dirty="0">
              <a:latin typeface="National"/>
            </a:endParaRPr>
          </a:p>
        </p:txBody>
      </p:sp>
      <p:pic>
        <p:nvPicPr>
          <p:cNvPr id="31" name="Picture 2" descr="Light bulb with plant inside hi-res stock photography and images - Alamy">
            <a:extLst>
              <a:ext uri="{FF2B5EF4-FFF2-40B4-BE49-F238E27FC236}">
                <a16:creationId xmlns:a16="http://schemas.microsoft.com/office/drawing/2014/main" id="{3E5BB8AD-D5A0-66F2-21B3-99B53EAAE8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527" t="11039" r="53439" b="81860"/>
          <a:stretch/>
        </p:blipFill>
        <p:spPr bwMode="auto">
          <a:xfrm rot="2088778">
            <a:off x="10392503" y="6296185"/>
            <a:ext cx="434340" cy="298854"/>
          </a:xfrm>
          <a:prstGeom prst="ellipse">
            <a:avLst/>
          </a:prstGeom>
          <a:noFill/>
          <a:extLst>
            <a:ext uri="{909E8E84-426E-40DD-AFC4-6F175D3DCCD1}">
              <a14:hiddenFill xmlns:a14="http://schemas.microsoft.com/office/drawing/2010/main">
                <a:solidFill>
                  <a:srgbClr val="FFFFFF"/>
                </a:solidFill>
              </a14:hiddenFill>
            </a:ext>
          </a:extLst>
        </p:spPr>
      </p:pic>
      <p:sp>
        <p:nvSpPr>
          <p:cNvPr id="1025" name="TextBox 1024">
            <a:extLst>
              <a:ext uri="{FF2B5EF4-FFF2-40B4-BE49-F238E27FC236}">
                <a16:creationId xmlns:a16="http://schemas.microsoft.com/office/drawing/2014/main" id="{8DA1AE44-1704-CC6D-B6FB-7AB362A48FA8}"/>
              </a:ext>
            </a:extLst>
          </p:cNvPr>
          <p:cNvSpPr txBox="1"/>
          <p:nvPr/>
        </p:nvSpPr>
        <p:spPr>
          <a:xfrm>
            <a:off x="6828267" y="4375395"/>
            <a:ext cx="4989503" cy="646331"/>
          </a:xfrm>
          <a:prstGeom prst="rect">
            <a:avLst/>
          </a:prstGeom>
          <a:noFill/>
        </p:spPr>
        <p:txBody>
          <a:bodyPr wrap="square">
            <a:spAutoFit/>
          </a:bodyPr>
          <a:lstStyle/>
          <a:p>
            <a:r>
              <a:rPr lang="en-US" b="1" i="1" dirty="0"/>
              <a:t>… beyond contribution to knowledge and skills in research </a:t>
            </a:r>
            <a:r>
              <a:rPr lang="en-US" b="1" i="1" dirty="0" err="1"/>
              <a:t>organisations</a:t>
            </a:r>
            <a:r>
              <a:rPr lang="en-US" b="1" i="1" dirty="0"/>
              <a:t>.</a:t>
            </a:r>
            <a:endParaRPr lang="en-NZ" b="1" i="1" dirty="0"/>
          </a:p>
        </p:txBody>
      </p:sp>
    </p:spTree>
    <p:extLst>
      <p:ext uri="{BB962C8B-B14F-4D97-AF65-F5344CB8AC3E}">
        <p14:creationId xmlns:p14="http://schemas.microsoft.com/office/powerpoint/2010/main" val="25612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750"/>
                                  </p:stCondLst>
                                  <p:childTnLst>
                                    <p:set>
                                      <p:cBhvr>
                                        <p:cTn id="10" dur="1" fill="hold">
                                          <p:stCondLst>
                                            <p:cond delay="0"/>
                                          </p:stCondLst>
                                        </p:cTn>
                                        <p:tgtEl>
                                          <p:spTgt spid="1025"/>
                                        </p:tgtEl>
                                        <p:attrNameLst>
                                          <p:attrName>style.visibility</p:attrName>
                                        </p:attrNameLst>
                                      </p:cBhvr>
                                      <p:to>
                                        <p:strVal val="visible"/>
                                      </p:to>
                                    </p:set>
                                    <p:animEffect transition="in" filter="fade">
                                      <p:cBhvr>
                                        <p:cTn id="11" dur="5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0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0625" y="917575"/>
            <a:ext cx="3975100"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9588" y="920750"/>
            <a:ext cx="3975100"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190625" y="4895850"/>
            <a:ext cx="4851400" cy="1631950"/>
          </a:xfrm>
          <a:prstGeom prst="rect">
            <a:avLst/>
          </a:prstGeom>
        </p:spPr>
        <p:txBody>
          <a:bodyPr>
            <a:spAutoFit/>
          </a:bodyPr>
          <a:lstStyle/>
          <a:p>
            <a:pPr marL="177800" indent="-177800">
              <a:buFont typeface="Arial" panose="020B0604020202020204" pitchFamily="34" charset="0"/>
              <a:buChar char="•"/>
              <a:defRPr/>
            </a:pPr>
            <a:r>
              <a:rPr lang="en-US" sz="2000" dirty="0">
                <a:solidFill>
                  <a:srgbClr val="1F4E79"/>
                </a:solidFill>
                <a:latin typeface="Arial Narrow" panose="020B0606020202030204" pitchFamily="34" charset="0"/>
              </a:rPr>
              <a:t>Time consuming</a:t>
            </a:r>
          </a:p>
          <a:p>
            <a:pPr marL="177800" indent="-177800">
              <a:buFont typeface="Arial" panose="020B0604020202020204" pitchFamily="34" charset="0"/>
              <a:buChar char="•"/>
              <a:defRPr/>
            </a:pPr>
            <a:r>
              <a:rPr lang="en-US" sz="2000" dirty="0">
                <a:solidFill>
                  <a:srgbClr val="1F4E79"/>
                </a:solidFill>
                <a:latin typeface="Arial Narrow" panose="020B0606020202030204" pitchFamily="34" charset="0"/>
              </a:rPr>
              <a:t>Energy intensive</a:t>
            </a:r>
          </a:p>
          <a:p>
            <a:pPr marL="177800" indent="-177800">
              <a:buFont typeface="Arial" panose="020B0604020202020204" pitchFamily="34" charset="0"/>
              <a:buChar char="•"/>
              <a:defRPr/>
            </a:pPr>
            <a:r>
              <a:rPr lang="en-US" sz="2000" dirty="0">
                <a:solidFill>
                  <a:srgbClr val="1F4E79"/>
                </a:solidFill>
                <a:latin typeface="Arial Narrow" panose="020B0606020202030204" pitchFamily="34" charset="0"/>
              </a:rPr>
              <a:t>Not reproducible</a:t>
            </a:r>
          </a:p>
          <a:p>
            <a:pPr marL="177800" indent="-177800">
              <a:buFont typeface="Arial" panose="020B0604020202020204" pitchFamily="34" charset="0"/>
              <a:buChar char="•"/>
              <a:defRPr/>
            </a:pPr>
            <a:r>
              <a:rPr lang="en-US" sz="2000" dirty="0">
                <a:solidFill>
                  <a:srgbClr val="1F4E79"/>
                </a:solidFill>
                <a:latin typeface="Arial Narrow" panose="020B0606020202030204" pitchFamily="34" charset="0"/>
              </a:rPr>
              <a:t>Difficult to </a:t>
            </a:r>
            <a:r>
              <a:rPr lang="en-NZ" sz="2000" dirty="0">
                <a:solidFill>
                  <a:srgbClr val="1F4E79"/>
                </a:solidFill>
                <a:latin typeface="Arial Narrow" panose="020B0606020202030204" pitchFamily="34" charset="0"/>
              </a:rPr>
              <a:t>standardise flavours and colour</a:t>
            </a:r>
          </a:p>
          <a:p>
            <a:pPr marL="177800" indent="-177800">
              <a:buFont typeface="Arial" panose="020B0604020202020204" pitchFamily="34" charset="0"/>
              <a:buChar char="•"/>
              <a:defRPr/>
            </a:pPr>
            <a:r>
              <a:rPr lang="en-US" sz="2000" dirty="0">
                <a:solidFill>
                  <a:srgbClr val="1F4E79"/>
                </a:solidFill>
                <a:latin typeface="Arial Narrow" panose="020B0606020202030204" pitchFamily="34" charset="0"/>
              </a:rPr>
              <a:t>Harmful carcinogens (PAHs)</a:t>
            </a:r>
            <a:endParaRPr lang="en-NZ" sz="2000" dirty="0">
              <a:solidFill>
                <a:srgbClr val="1F4E79"/>
              </a:solidFill>
              <a:latin typeface="Arial Narrow" panose="020B0606020202030204" pitchFamily="34" charset="0"/>
            </a:endParaRPr>
          </a:p>
        </p:txBody>
      </p:sp>
      <p:sp>
        <p:nvSpPr>
          <p:cNvPr id="7" name="Rectangle 6"/>
          <p:cNvSpPr/>
          <p:nvPr/>
        </p:nvSpPr>
        <p:spPr>
          <a:xfrm>
            <a:off x="6489700" y="4905375"/>
            <a:ext cx="5054600" cy="1631950"/>
          </a:xfrm>
          <a:prstGeom prst="rect">
            <a:avLst/>
          </a:prstGeom>
        </p:spPr>
        <p:txBody>
          <a:bodyPr wrap="square">
            <a:spAutoFit/>
          </a:bodyPr>
          <a:lstStyle/>
          <a:p>
            <a:pPr marL="177800" indent="-177800">
              <a:buFont typeface="Arial" panose="020B0604020202020204" pitchFamily="34" charset="0"/>
              <a:buChar char="•"/>
              <a:defRPr/>
            </a:pPr>
            <a:r>
              <a:rPr lang="en-NZ" sz="2000" dirty="0">
                <a:solidFill>
                  <a:srgbClr val="1F4E79"/>
                </a:solidFill>
                <a:latin typeface="Arial Narrow" panose="020B0606020202030204" pitchFamily="34" charset="0"/>
              </a:rPr>
              <a:t>Simpler, more sanitary and consumer friendly</a:t>
            </a:r>
          </a:p>
          <a:p>
            <a:pPr marL="177800" indent="-177800">
              <a:buFont typeface="Arial" panose="020B0604020202020204" pitchFamily="34" charset="0"/>
              <a:buChar char="•"/>
              <a:defRPr/>
            </a:pPr>
            <a:r>
              <a:rPr lang="en-NZ" sz="2000" dirty="0">
                <a:solidFill>
                  <a:srgbClr val="1F4E79"/>
                </a:solidFill>
                <a:latin typeface="Arial Narrow" panose="020B0606020202030204" pitchFamily="34" charset="0"/>
              </a:rPr>
              <a:t>Reduced time and energy – lower production cost</a:t>
            </a:r>
          </a:p>
          <a:p>
            <a:pPr marL="177800" indent="-177800">
              <a:buFont typeface="Arial" panose="020B0604020202020204" pitchFamily="34" charset="0"/>
              <a:buChar char="•"/>
              <a:defRPr/>
            </a:pPr>
            <a:r>
              <a:rPr lang="en-NZ" sz="2000" dirty="0">
                <a:solidFill>
                  <a:srgbClr val="1F4E79"/>
                </a:solidFill>
                <a:latin typeface="Arial Narrow" panose="020B0606020202030204" pitchFamily="34" charset="0"/>
              </a:rPr>
              <a:t>Highly reproducible</a:t>
            </a:r>
          </a:p>
          <a:p>
            <a:pPr marL="177800" indent="-177800">
              <a:buFont typeface="Arial" panose="020B0604020202020204" pitchFamily="34" charset="0"/>
              <a:buChar char="•"/>
              <a:defRPr/>
            </a:pPr>
            <a:r>
              <a:rPr lang="en-NZ" sz="2000" dirty="0">
                <a:solidFill>
                  <a:srgbClr val="1F4E79"/>
                </a:solidFill>
                <a:latin typeface="Arial Narrow" panose="020B0606020202030204" pitchFamily="34" charset="0"/>
              </a:rPr>
              <a:t>Easy to standardise flavours and colour</a:t>
            </a:r>
          </a:p>
          <a:p>
            <a:pPr marL="177800" indent="-177800">
              <a:buFont typeface="Arial" panose="020B0604020202020204" pitchFamily="34" charset="0"/>
              <a:buChar char="•"/>
              <a:defRPr/>
            </a:pPr>
            <a:r>
              <a:rPr lang="en-NZ" sz="2000" dirty="0">
                <a:solidFill>
                  <a:srgbClr val="1F4E79"/>
                </a:solidFill>
                <a:latin typeface="Arial Narrow" panose="020B0606020202030204" pitchFamily="34" charset="0"/>
              </a:rPr>
              <a:t>No harmful carcinogens (PAHs)</a:t>
            </a:r>
          </a:p>
        </p:txBody>
      </p:sp>
      <p:sp>
        <p:nvSpPr>
          <p:cNvPr id="8" name="Rectangle 7">
            <a:extLst>
              <a:ext uri="{FF2B5EF4-FFF2-40B4-BE49-F238E27FC236}">
                <a16:creationId xmlns:a16="http://schemas.microsoft.com/office/drawing/2014/main" id="{019995CB-78DE-4BF0-9FBD-90AAB156CBCF}"/>
              </a:ext>
            </a:extLst>
          </p:cNvPr>
          <p:cNvSpPr/>
          <p:nvPr/>
        </p:nvSpPr>
        <p:spPr>
          <a:xfrm>
            <a:off x="1536250" y="347693"/>
            <a:ext cx="3283849" cy="461665"/>
          </a:xfrm>
          <a:prstGeom prst="rect">
            <a:avLst/>
          </a:prstGeom>
        </p:spPr>
        <p:txBody>
          <a:bodyPr wrap="none">
            <a:spAutoFit/>
          </a:bodyPr>
          <a:lstStyle/>
          <a:p>
            <a:pPr algn="ctr">
              <a:defRPr/>
            </a:pPr>
            <a:r>
              <a:rPr lang="en-US" sz="2400" b="1" dirty="0">
                <a:solidFill>
                  <a:srgbClr val="1F4E79"/>
                </a:solidFill>
                <a:latin typeface="Arial Narrow" panose="020B0606020202030204" pitchFamily="34" charset="0"/>
              </a:rPr>
              <a:t>Traditional Food Smoking</a:t>
            </a:r>
          </a:p>
        </p:txBody>
      </p:sp>
      <p:sp>
        <p:nvSpPr>
          <p:cNvPr id="9" name="Rectangle 8">
            <a:extLst>
              <a:ext uri="{FF2B5EF4-FFF2-40B4-BE49-F238E27FC236}">
                <a16:creationId xmlns:a16="http://schemas.microsoft.com/office/drawing/2014/main" id="{1A5F9D92-6693-4A86-A73B-FB73F5829DFB}"/>
              </a:ext>
            </a:extLst>
          </p:cNvPr>
          <p:cNvSpPr/>
          <p:nvPr/>
        </p:nvSpPr>
        <p:spPr>
          <a:xfrm>
            <a:off x="7465189" y="347692"/>
            <a:ext cx="2763898" cy="461665"/>
          </a:xfrm>
          <a:prstGeom prst="rect">
            <a:avLst/>
          </a:prstGeom>
        </p:spPr>
        <p:txBody>
          <a:bodyPr wrap="none">
            <a:spAutoFit/>
          </a:bodyPr>
          <a:lstStyle/>
          <a:p>
            <a:pPr algn="ctr">
              <a:defRPr/>
            </a:pPr>
            <a:r>
              <a:rPr lang="en-US" sz="2400" b="1" dirty="0">
                <a:solidFill>
                  <a:srgbClr val="1F4E79"/>
                </a:solidFill>
                <a:latin typeface="Arial Narrow" panose="020B0606020202030204" pitchFamily="34" charset="0"/>
              </a:rPr>
              <a:t>Liquid Food Smoking</a:t>
            </a:r>
          </a:p>
        </p:txBody>
      </p:sp>
    </p:spTree>
    <p:extLst>
      <p:ext uri="{BB962C8B-B14F-4D97-AF65-F5344CB8AC3E}">
        <p14:creationId xmlns:p14="http://schemas.microsoft.com/office/powerpoint/2010/main" val="1890128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65088" y="979170"/>
            <a:ext cx="11523980" cy="5260975"/>
            <a:chOff x="247968" y="1078230"/>
            <a:chExt cx="11523980" cy="5260975"/>
          </a:xfrm>
        </p:grpSpPr>
        <p:pic>
          <p:nvPicPr>
            <p:cNvPr id="6146"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968" y="1078230"/>
              <a:ext cx="2051050"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853055" y="1236980"/>
              <a:ext cx="1135539" cy="11303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Arial Narrow" panose="020B0606020202030204" pitchFamily="34" charset="0"/>
                </a:rPr>
                <a:t>Fast Pyrolysis</a:t>
              </a:r>
              <a:endParaRPr lang="en-NZ" b="1" dirty="0">
                <a:solidFill>
                  <a:schemeClr val="tx1"/>
                </a:solidFill>
                <a:latin typeface="Arial Narrow" panose="020B0606020202030204" pitchFamily="34" charset="0"/>
              </a:endParaRPr>
            </a:p>
          </p:txBody>
        </p:sp>
        <p:sp>
          <p:nvSpPr>
            <p:cNvPr id="4" name="Rectangle 3"/>
            <p:cNvSpPr/>
            <p:nvPr/>
          </p:nvSpPr>
          <p:spPr>
            <a:xfrm>
              <a:off x="7795023" y="1236980"/>
              <a:ext cx="1253489" cy="1130300"/>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effectLst>
                    <a:outerShdw blurRad="38100" dist="38100" dir="2700000" algn="tl">
                      <a:srgbClr val="000000">
                        <a:alpha val="43137"/>
                      </a:srgbClr>
                    </a:outerShdw>
                  </a:effectLst>
                  <a:latin typeface="Arial Narrow" panose="020B0606020202030204" pitchFamily="34" charset="0"/>
                </a:rPr>
                <a:t>Purification</a:t>
              </a:r>
              <a:endParaRPr lang="en-NZ" b="1" dirty="0">
                <a:solidFill>
                  <a:schemeClr val="tx1"/>
                </a:solidFill>
                <a:effectLst>
                  <a:outerShdw blurRad="38100" dist="38100" dir="2700000" algn="tl">
                    <a:srgbClr val="000000">
                      <a:alpha val="43137"/>
                    </a:srgbClr>
                  </a:outerShdw>
                </a:effectLst>
                <a:latin typeface="Arial Narrow" panose="020B0606020202030204" pitchFamily="34" charset="0"/>
              </a:endParaRPr>
            </a:p>
          </p:txBody>
        </p:sp>
        <p:sp>
          <p:nvSpPr>
            <p:cNvPr id="5" name="Rectangle 4"/>
            <p:cNvSpPr/>
            <p:nvPr/>
          </p:nvSpPr>
          <p:spPr>
            <a:xfrm>
              <a:off x="9962198" y="1236980"/>
              <a:ext cx="1625600" cy="1130300"/>
            </a:xfrm>
            <a:prstGeom prst="rect">
              <a:avLst/>
            </a:prstGeom>
            <a:solidFill>
              <a:schemeClr val="accent6">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solidFill>
                  <a:effectLst>
                    <a:outerShdw blurRad="38100" dist="38100" dir="2700000" algn="tl">
                      <a:srgbClr val="000000">
                        <a:alpha val="43137"/>
                      </a:srgbClr>
                    </a:outerShdw>
                  </a:effectLst>
                  <a:latin typeface="Arial Narrow" panose="020B0606020202030204" pitchFamily="34" charset="0"/>
                </a:rPr>
                <a:t>Spray Drying</a:t>
              </a:r>
              <a:endParaRPr lang="en-NZ"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6" name="Rectangle 5"/>
            <p:cNvSpPr/>
            <p:nvPr/>
          </p:nvSpPr>
          <p:spPr>
            <a:xfrm>
              <a:off x="4449286" y="1236980"/>
              <a:ext cx="1462087" cy="1130300"/>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Arial Narrow" panose="020B0606020202030204" pitchFamily="34" charset="0"/>
                </a:rPr>
                <a:t>Condensation</a:t>
              </a:r>
              <a:endParaRPr lang="en-NZ" b="1" dirty="0">
                <a:solidFill>
                  <a:schemeClr val="tx1"/>
                </a:solidFill>
                <a:latin typeface="Arial Narrow" panose="020B0606020202030204" pitchFamily="34" charset="0"/>
              </a:endParaRPr>
            </a:p>
          </p:txBody>
        </p:sp>
        <p:cxnSp>
          <p:nvCxnSpPr>
            <p:cNvPr id="8" name="Straight Arrow Connector 7"/>
            <p:cNvCxnSpPr>
              <a:stCxn id="6146" idx="3"/>
              <a:endCxn id="3" idx="1"/>
            </p:cNvCxnSpPr>
            <p:nvPr/>
          </p:nvCxnSpPr>
          <p:spPr>
            <a:xfrm>
              <a:off x="2299018" y="1800543"/>
              <a:ext cx="554037" cy="15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3" idx="3"/>
              <a:endCxn id="6" idx="1"/>
            </p:cNvCxnSpPr>
            <p:nvPr/>
          </p:nvCxnSpPr>
          <p:spPr>
            <a:xfrm>
              <a:off x="3988594" y="1802130"/>
              <a:ext cx="46069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6" idx="3"/>
              <a:endCxn id="25" idx="1"/>
            </p:cNvCxnSpPr>
            <p:nvPr/>
          </p:nvCxnSpPr>
          <p:spPr>
            <a:xfrm>
              <a:off x="5911373" y="1802130"/>
              <a:ext cx="43727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4" idx="3"/>
              <a:endCxn id="5" idx="1"/>
            </p:cNvCxnSpPr>
            <p:nvPr/>
          </p:nvCxnSpPr>
          <p:spPr>
            <a:xfrm>
              <a:off x="9048512" y="1802130"/>
              <a:ext cx="91368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155" name="Picture 17"/>
            <p:cNvPicPr>
              <a:picLocks noChangeAspect="1"/>
            </p:cNvPicPr>
            <p:nvPr/>
          </p:nvPicPr>
          <p:blipFill>
            <a:blip r:embed="rId4" cstate="print">
              <a:extLst>
                <a:ext uri="{28A0092B-C50C-407E-A947-70E740481C1C}">
                  <a14:useLocalDpi xmlns:a14="http://schemas.microsoft.com/office/drawing/2010/main" val="0"/>
                </a:ext>
              </a:extLst>
            </a:blip>
            <a:srcRect l="55225" r="23349"/>
            <a:stretch>
              <a:fillRect/>
            </a:stretch>
          </p:blipFill>
          <p:spPr bwMode="auto">
            <a:xfrm>
              <a:off x="7447996" y="3203893"/>
              <a:ext cx="1966912" cy="251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8"/>
            <p:cNvCxnSpPr>
              <a:stCxn id="4" idx="2"/>
              <a:endCxn id="6155" idx="0"/>
            </p:cNvCxnSpPr>
            <p:nvPr/>
          </p:nvCxnSpPr>
          <p:spPr>
            <a:xfrm>
              <a:off x="8421768" y="2367280"/>
              <a:ext cx="9684" cy="83661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157" name="Picture 21"/>
            <p:cNvPicPr>
              <a:picLocks noChangeAspect="1"/>
            </p:cNvPicPr>
            <p:nvPr/>
          </p:nvPicPr>
          <p:blipFill>
            <a:blip r:embed="rId5" cstate="print">
              <a:extLst>
                <a:ext uri="{28A0092B-C50C-407E-A947-70E740481C1C}">
                  <a14:useLocalDpi xmlns:a14="http://schemas.microsoft.com/office/drawing/2010/main" val="0"/>
                </a:ext>
              </a:extLst>
            </a:blip>
            <a:srcRect l="78613" t="507" r="-41" b="-507"/>
            <a:stretch>
              <a:fillRect/>
            </a:stretch>
          </p:blipFill>
          <p:spPr bwMode="auto">
            <a:xfrm>
              <a:off x="9806623" y="3203893"/>
              <a:ext cx="1965325" cy="251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Arrow Connector 22"/>
            <p:cNvCxnSpPr>
              <a:stCxn id="5" idx="2"/>
              <a:endCxn id="6157" idx="0"/>
            </p:cNvCxnSpPr>
            <p:nvPr/>
          </p:nvCxnSpPr>
          <p:spPr>
            <a:xfrm>
              <a:off x="10774998" y="2367280"/>
              <a:ext cx="14288" cy="83661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7425770" y="5693093"/>
              <a:ext cx="2009775" cy="646112"/>
            </a:xfrm>
            <a:prstGeom prst="rect">
              <a:avLst/>
            </a:prstGeom>
          </p:spPr>
          <p:txBody>
            <a:bodyPr>
              <a:spAutoFit/>
            </a:bodyPr>
            <a:lstStyle/>
            <a:p>
              <a:pPr algn="ctr">
                <a:defRPr/>
              </a:pPr>
              <a:r>
                <a:rPr lang="en-US" dirty="0">
                  <a:solidFill>
                    <a:srgbClr val="1F4E79"/>
                  </a:solidFill>
                  <a:latin typeface="Arial Narrow" panose="020B0606020202030204" pitchFamily="34" charset="0"/>
                </a:rPr>
                <a:t>Kānuka Liquid Smoke </a:t>
              </a:r>
              <a:endParaRPr lang="en-NZ" dirty="0">
                <a:solidFill>
                  <a:srgbClr val="1F4E79"/>
                </a:solidFill>
                <a:latin typeface="Arial Narrow" panose="020B0606020202030204" pitchFamily="34" charset="0"/>
              </a:endParaRPr>
            </a:p>
          </p:txBody>
        </p:sp>
        <p:sp>
          <p:nvSpPr>
            <p:cNvPr id="28" name="Rectangle 27"/>
            <p:cNvSpPr/>
            <p:nvPr/>
          </p:nvSpPr>
          <p:spPr>
            <a:xfrm>
              <a:off x="9806623" y="5693093"/>
              <a:ext cx="1965325" cy="646112"/>
            </a:xfrm>
            <a:prstGeom prst="rect">
              <a:avLst/>
            </a:prstGeom>
          </p:spPr>
          <p:txBody>
            <a:bodyPr>
              <a:spAutoFit/>
            </a:bodyPr>
            <a:lstStyle/>
            <a:p>
              <a:pPr algn="ctr">
                <a:defRPr/>
              </a:pPr>
              <a:r>
                <a:rPr lang="en-US" dirty="0">
                  <a:solidFill>
                    <a:srgbClr val="1F4E79"/>
                  </a:solidFill>
                  <a:latin typeface="Arial Narrow" panose="020B0606020202030204" pitchFamily="34" charset="0"/>
                </a:rPr>
                <a:t>Kānuka Smoke Powder </a:t>
              </a:r>
              <a:endParaRPr lang="en-NZ" dirty="0">
                <a:solidFill>
                  <a:srgbClr val="1F4E79"/>
                </a:solidFill>
                <a:latin typeface="Arial Narrow" panose="020B0606020202030204" pitchFamily="34" charset="0"/>
              </a:endParaRPr>
            </a:p>
          </p:txBody>
        </p:sp>
        <p:sp>
          <p:nvSpPr>
            <p:cNvPr id="29" name="Rectangle 28"/>
            <p:cNvSpPr/>
            <p:nvPr/>
          </p:nvSpPr>
          <p:spPr>
            <a:xfrm>
              <a:off x="290830" y="2481580"/>
              <a:ext cx="2008188" cy="369332"/>
            </a:xfrm>
            <a:prstGeom prst="rect">
              <a:avLst/>
            </a:prstGeom>
          </p:spPr>
          <p:txBody>
            <a:bodyPr>
              <a:spAutoFit/>
            </a:bodyPr>
            <a:lstStyle/>
            <a:p>
              <a:pPr algn="ctr">
                <a:defRPr/>
              </a:pPr>
              <a:r>
                <a:rPr lang="en-US" dirty="0">
                  <a:solidFill>
                    <a:srgbClr val="1F4E79"/>
                  </a:solidFill>
                  <a:latin typeface="Arial Narrow" panose="020B0606020202030204" pitchFamily="34" charset="0"/>
                </a:rPr>
                <a:t>Kānuka Wood Chips</a:t>
              </a:r>
              <a:endParaRPr lang="en-NZ" dirty="0">
                <a:solidFill>
                  <a:srgbClr val="1F4E79"/>
                </a:solidFill>
                <a:latin typeface="Arial Narrow" panose="020B0606020202030204" pitchFamily="34" charset="0"/>
              </a:endParaRPr>
            </a:p>
          </p:txBody>
        </p:sp>
        <p:pic>
          <p:nvPicPr>
            <p:cNvPr id="6162" name="Picture 30"/>
            <p:cNvPicPr>
              <a:picLocks noChangeAspect="1"/>
            </p:cNvPicPr>
            <p:nvPr/>
          </p:nvPicPr>
          <p:blipFill>
            <a:blip r:embed="rId5" cstate="print">
              <a:extLst>
                <a:ext uri="{28A0092B-C50C-407E-A947-70E740481C1C}">
                  <a14:useLocalDpi xmlns:a14="http://schemas.microsoft.com/office/drawing/2010/main" val="0"/>
                </a:ext>
              </a:extLst>
            </a:blip>
            <a:srcRect l="832" t="507" r="77740" b="-507"/>
            <a:stretch>
              <a:fillRect/>
            </a:stretch>
          </p:blipFill>
          <p:spPr bwMode="auto">
            <a:xfrm>
              <a:off x="2445703" y="3203893"/>
              <a:ext cx="1966912" cy="251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p:cNvSpPr/>
            <p:nvPr/>
          </p:nvSpPr>
          <p:spPr>
            <a:xfrm>
              <a:off x="2404428" y="5693093"/>
              <a:ext cx="2008187" cy="368300"/>
            </a:xfrm>
            <a:prstGeom prst="rect">
              <a:avLst/>
            </a:prstGeom>
          </p:spPr>
          <p:txBody>
            <a:bodyPr>
              <a:spAutoFit/>
            </a:bodyPr>
            <a:lstStyle/>
            <a:p>
              <a:pPr algn="ctr">
                <a:defRPr/>
              </a:pPr>
              <a:r>
                <a:rPr lang="en-US" dirty="0" err="1">
                  <a:solidFill>
                    <a:srgbClr val="1F4E79"/>
                  </a:solidFill>
                  <a:latin typeface="Arial Narrow" panose="020B0606020202030204" pitchFamily="34" charset="0"/>
                </a:rPr>
                <a:t>Biochar</a:t>
              </a:r>
              <a:endParaRPr lang="en-NZ" dirty="0">
                <a:solidFill>
                  <a:srgbClr val="1F4E79"/>
                </a:solidFill>
                <a:latin typeface="Arial Narrow" panose="020B0606020202030204" pitchFamily="34" charset="0"/>
              </a:endParaRPr>
            </a:p>
          </p:txBody>
        </p:sp>
        <p:cxnSp>
          <p:nvCxnSpPr>
            <p:cNvPr id="33" name="Straight Arrow Connector 32"/>
            <p:cNvCxnSpPr>
              <a:stCxn id="3" idx="2"/>
              <a:endCxn id="6162" idx="0"/>
            </p:cNvCxnSpPr>
            <p:nvPr/>
          </p:nvCxnSpPr>
          <p:spPr>
            <a:xfrm>
              <a:off x="3420825" y="2367280"/>
              <a:ext cx="8334" cy="83661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348651" y="1236980"/>
              <a:ext cx="1031399" cy="1130300"/>
            </a:xfrm>
            <a:prstGeom prst="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Arial Narrow" panose="020B0606020202030204" pitchFamily="34" charset="0"/>
                </a:rPr>
                <a:t>Aging</a:t>
              </a:r>
              <a:endParaRPr lang="en-NZ" b="1" dirty="0">
                <a:solidFill>
                  <a:schemeClr val="tx1"/>
                </a:solidFill>
                <a:latin typeface="Arial Narrow" panose="020B0606020202030204" pitchFamily="34" charset="0"/>
              </a:endParaRPr>
            </a:p>
          </p:txBody>
        </p:sp>
        <p:cxnSp>
          <p:nvCxnSpPr>
            <p:cNvPr id="30" name="Straight Arrow Connector 29"/>
            <p:cNvCxnSpPr>
              <a:stCxn id="25" idx="3"/>
              <a:endCxn id="4" idx="1"/>
            </p:cNvCxnSpPr>
            <p:nvPr/>
          </p:nvCxnSpPr>
          <p:spPr>
            <a:xfrm>
              <a:off x="7380050" y="1802130"/>
              <a:ext cx="41497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87792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A72322-4C31-4555-9D15-78EFDBC179F1}"/>
              </a:ext>
            </a:extLst>
          </p:cNvPr>
          <p:cNvSpPr>
            <a:spLocks noGrp="1"/>
          </p:cNvSpPr>
          <p:nvPr>
            <p:ph type="sldNum" sz="quarter" idx="12"/>
          </p:nvPr>
        </p:nvSpPr>
        <p:spPr/>
        <p:txBody>
          <a:bodyPr/>
          <a:lstStyle/>
          <a:p>
            <a:fld id="{BF18C196-3ABE-43C0-9E5E-32D62974A7DC}" type="slidenum">
              <a:rPr lang="en-NZ" smtClean="0"/>
              <a:t>22</a:t>
            </a:fld>
            <a:endParaRPr lang="en-NZ"/>
          </a:p>
        </p:txBody>
      </p:sp>
      <p:pic>
        <p:nvPicPr>
          <p:cNvPr id="9" name="Picture 8">
            <a:extLst>
              <a:ext uri="{FF2B5EF4-FFF2-40B4-BE49-F238E27FC236}">
                <a16:creationId xmlns:a16="http://schemas.microsoft.com/office/drawing/2014/main" id="{B87B853C-9FB6-F089-BE23-574333A3427D}"/>
              </a:ext>
            </a:extLst>
          </p:cNvPr>
          <p:cNvPicPr>
            <a:picLocks noChangeAspect="1"/>
          </p:cNvPicPr>
          <p:nvPr/>
        </p:nvPicPr>
        <p:blipFill rotWithShape="1">
          <a:blip r:embed="rId3"/>
          <a:srcRect l="19196" t="5248" r="4068" b="993"/>
          <a:stretch/>
        </p:blipFill>
        <p:spPr>
          <a:xfrm>
            <a:off x="0" y="1276349"/>
            <a:ext cx="4832879" cy="4305300"/>
          </a:xfrm>
          <a:prstGeom prst="rect">
            <a:avLst/>
          </a:prstGeom>
        </p:spPr>
      </p:pic>
      <p:pic>
        <p:nvPicPr>
          <p:cNvPr id="2" name="Picture 1">
            <a:extLst>
              <a:ext uri="{FF2B5EF4-FFF2-40B4-BE49-F238E27FC236}">
                <a16:creationId xmlns:a16="http://schemas.microsoft.com/office/drawing/2014/main" id="{2C785EEB-6AA3-E1D7-BAEA-4F0CE08FAF6F}"/>
              </a:ext>
            </a:extLst>
          </p:cNvPr>
          <p:cNvPicPr>
            <a:picLocks noChangeAspect="1"/>
          </p:cNvPicPr>
          <p:nvPr/>
        </p:nvPicPr>
        <p:blipFill rotWithShape="1">
          <a:blip r:embed="rId4"/>
          <a:srcRect l="10937"/>
          <a:stretch/>
        </p:blipFill>
        <p:spPr>
          <a:xfrm>
            <a:off x="4953001" y="1143000"/>
            <a:ext cx="7238999" cy="4571999"/>
          </a:xfrm>
          <a:prstGeom prst="rect">
            <a:avLst/>
          </a:prstGeom>
        </p:spPr>
      </p:pic>
    </p:spTree>
    <p:extLst>
      <p:ext uri="{BB962C8B-B14F-4D97-AF65-F5344CB8AC3E}">
        <p14:creationId xmlns:p14="http://schemas.microsoft.com/office/powerpoint/2010/main" val="139816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2192000" cy="79615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a:p>
        </p:txBody>
      </p:sp>
      <p:sp>
        <p:nvSpPr>
          <p:cNvPr id="16" name="Rectangle 15"/>
          <p:cNvSpPr/>
          <p:nvPr/>
        </p:nvSpPr>
        <p:spPr>
          <a:xfrm>
            <a:off x="214326" y="105691"/>
            <a:ext cx="2520242" cy="584775"/>
          </a:xfrm>
          <a:prstGeom prst="rect">
            <a:avLst/>
          </a:prstGeom>
        </p:spPr>
        <p:txBody>
          <a:bodyPr wrap="none">
            <a:spAutoFit/>
          </a:bodyPr>
          <a:lstStyle/>
          <a:p>
            <a:r>
              <a:rPr lang="en-NZ" sz="3200" b="1" dirty="0">
                <a:solidFill>
                  <a:schemeClr val="bg1"/>
                </a:solidFill>
                <a:latin typeface="Arial Narrow" panose="020B0606020202030204" pitchFamily="34" charset="0"/>
              </a:rPr>
              <a:t>Flavour Profile</a:t>
            </a:r>
          </a:p>
        </p:txBody>
      </p:sp>
      <p:pic>
        <p:nvPicPr>
          <p:cNvPr id="4" name="Picture 3"/>
          <p:cNvPicPr>
            <a:picLocks noChangeAspect="1"/>
          </p:cNvPicPr>
          <p:nvPr/>
        </p:nvPicPr>
        <p:blipFill rotWithShape="1">
          <a:blip r:embed="rId3"/>
          <a:srcRect l="494" t="629" r="415" b="1765"/>
          <a:stretch/>
        </p:blipFill>
        <p:spPr>
          <a:xfrm>
            <a:off x="2848868" y="1345950"/>
            <a:ext cx="9221212" cy="524256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588336620"/>
              </p:ext>
            </p:extLst>
          </p:nvPr>
        </p:nvGraphicFramePr>
        <p:xfrm>
          <a:off x="92406" y="1208636"/>
          <a:ext cx="2520242" cy="5517187"/>
        </p:xfrm>
        <a:graphic>
          <a:graphicData uri="http://schemas.openxmlformats.org/drawingml/2006/table">
            <a:tbl>
              <a:tblPr/>
              <a:tblGrid>
                <a:gridCol w="660274">
                  <a:extLst>
                    <a:ext uri="{9D8B030D-6E8A-4147-A177-3AD203B41FA5}">
                      <a16:colId xmlns:a16="http://schemas.microsoft.com/office/drawing/2014/main" val="3952946777"/>
                    </a:ext>
                  </a:extLst>
                </a:gridCol>
                <a:gridCol w="1859968">
                  <a:extLst>
                    <a:ext uri="{9D8B030D-6E8A-4147-A177-3AD203B41FA5}">
                      <a16:colId xmlns:a16="http://schemas.microsoft.com/office/drawing/2014/main" val="2141708035"/>
                    </a:ext>
                  </a:extLst>
                </a:gridCol>
              </a:tblGrid>
              <a:tr h="213360">
                <a:tc gridSpan="2">
                  <a:txBody>
                    <a:bodyPr/>
                    <a:lstStyle/>
                    <a:p>
                      <a:pPr algn="ctr" fontAlgn="ctr"/>
                      <a:r>
                        <a:rPr lang="en-NZ" sz="1000" b="1" i="0" u="none" strike="noStrike" dirty="0">
                          <a:solidFill>
                            <a:schemeClr val="bg1"/>
                          </a:solidFill>
                          <a:effectLst/>
                          <a:latin typeface="Arial Narrow" panose="020B0606020202030204" pitchFamily="34" charset="0"/>
                        </a:rPr>
                        <a:t>Compounds </a:t>
                      </a:r>
                    </a:p>
                  </a:txBody>
                  <a:tcPr marL="4311" marR="4311" marT="43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hMerge="1">
                  <a:txBody>
                    <a:bodyPr/>
                    <a:lstStyle/>
                    <a:p>
                      <a:endParaRPr lang="en-NZ"/>
                    </a:p>
                  </a:txBody>
                  <a:tcPr/>
                </a:tc>
                <a:extLst>
                  <a:ext uri="{0D108BD9-81ED-4DB2-BD59-A6C34878D82A}">
                    <a16:rowId xmlns:a16="http://schemas.microsoft.com/office/drawing/2014/main" val="412789491"/>
                  </a:ext>
                </a:extLst>
              </a:tr>
              <a:tr h="183979">
                <a:tc rowSpan="6">
                  <a:txBody>
                    <a:bodyPr/>
                    <a:lstStyle/>
                    <a:p>
                      <a:pPr algn="ctr" fontAlgn="ctr"/>
                      <a:r>
                        <a:rPr lang="en-NZ" sz="1000" b="0" i="0" u="none" strike="noStrike" dirty="0">
                          <a:solidFill>
                            <a:srgbClr val="000000"/>
                          </a:solidFill>
                          <a:effectLst/>
                          <a:latin typeface="Arial Narrow" panose="020B0606020202030204" pitchFamily="34" charset="0"/>
                        </a:rPr>
                        <a:t>Phenols</a:t>
                      </a:r>
                    </a:p>
                  </a:txBody>
                  <a:tcPr marL="4311" marR="4311" marT="4311"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lvl="0" algn="l" fontAlgn="b"/>
                      <a:r>
                        <a:rPr lang="en-NZ" sz="1000" b="0" i="0" u="none" strike="noStrike" dirty="0">
                          <a:solidFill>
                            <a:srgbClr val="000000"/>
                          </a:solidFill>
                          <a:effectLst/>
                          <a:latin typeface="Arial Narrow" panose="020B0606020202030204" pitchFamily="34" charset="0"/>
                        </a:rPr>
                        <a:t>Phenol, 2-methoxy- </a:t>
                      </a:r>
                    </a:p>
                  </a:txBody>
                  <a:tcPr marL="4311" marR="4311" marT="4311"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989285799"/>
                  </a:ext>
                </a:extLst>
              </a:tr>
              <a:tr h="206976">
                <a:tc vMerge="1">
                  <a:txBody>
                    <a:bodyPr/>
                    <a:lstStyle/>
                    <a:p>
                      <a:endParaRPr lang="en-NZ"/>
                    </a:p>
                  </a:txBody>
                  <a:tcPr/>
                </a:tc>
                <a:tc>
                  <a:txBody>
                    <a:bodyPr/>
                    <a:lstStyle/>
                    <a:p>
                      <a:pPr lvl="0" algn="l" fontAlgn="b"/>
                      <a:r>
                        <a:rPr lang="en-NZ" sz="1000" b="0" i="0" u="none" strike="noStrike" dirty="0" err="1">
                          <a:solidFill>
                            <a:srgbClr val="000000"/>
                          </a:solidFill>
                          <a:effectLst/>
                          <a:latin typeface="Arial Narrow" panose="020B0606020202030204" pitchFamily="34" charset="0"/>
                        </a:rPr>
                        <a:t>Syringol</a:t>
                      </a:r>
                      <a:r>
                        <a:rPr lang="en-NZ" sz="1000" b="0" i="0" u="none" strike="noStrike" dirty="0">
                          <a:solidFill>
                            <a:srgbClr val="000000"/>
                          </a:solidFill>
                          <a:effectLst/>
                          <a:latin typeface="Arial Narrow" panose="020B0606020202030204" pitchFamily="34" charset="0"/>
                        </a:rPr>
                        <a:t> &lt;4-methyl-&gt;</a:t>
                      </a:r>
                    </a:p>
                  </a:txBody>
                  <a:tcPr marL="4311" marR="4311" marT="4311"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6619779"/>
                  </a:ext>
                </a:extLst>
              </a:tr>
              <a:tr h="183979">
                <a:tc vMerge="1">
                  <a:txBody>
                    <a:bodyPr/>
                    <a:lstStyle/>
                    <a:p>
                      <a:endParaRPr lang="en-NZ"/>
                    </a:p>
                  </a:txBody>
                  <a:tcPr/>
                </a:tc>
                <a:tc>
                  <a:txBody>
                    <a:bodyPr/>
                    <a:lstStyle/>
                    <a:p>
                      <a:pPr lvl="0" algn="l" fontAlgn="b"/>
                      <a:r>
                        <a:rPr lang="en-NZ" sz="1000" b="0" i="0" u="none" strike="noStrike" dirty="0">
                          <a:solidFill>
                            <a:srgbClr val="000000"/>
                          </a:solidFill>
                          <a:effectLst/>
                          <a:latin typeface="Arial Narrow" panose="020B0606020202030204" pitchFamily="34" charset="0"/>
                        </a:rPr>
                        <a:t>Creosol</a:t>
                      </a:r>
                    </a:p>
                  </a:txBody>
                  <a:tcPr marL="4311" marR="4311" marT="4311"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583048664"/>
                  </a:ext>
                </a:extLst>
              </a:tr>
              <a:tr h="183979">
                <a:tc vMerge="1">
                  <a:txBody>
                    <a:bodyPr/>
                    <a:lstStyle/>
                    <a:p>
                      <a:endParaRPr lang="en-NZ"/>
                    </a:p>
                  </a:txBody>
                  <a:tcPr/>
                </a:tc>
                <a:tc>
                  <a:txBody>
                    <a:bodyPr/>
                    <a:lstStyle/>
                    <a:p>
                      <a:pPr lvl="0" algn="l" fontAlgn="b"/>
                      <a:r>
                        <a:rPr lang="en-NZ" sz="1000" b="0" i="0" u="none" strike="noStrike" dirty="0">
                          <a:solidFill>
                            <a:srgbClr val="000000"/>
                          </a:solidFill>
                          <a:effectLst/>
                          <a:latin typeface="Arial Narrow" panose="020B0606020202030204" pitchFamily="34" charset="0"/>
                        </a:rPr>
                        <a:t>Phenol, 2,6-dimethoxy</a:t>
                      </a:r>
                    </a:p>
                  </a:txBody>
                  <a:tcPr marL="4311" marR="4311" marT="4311"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024706795"/>
                  </a:ext>
                </a:extLst>
              </a:tr>
              <a:tr h="183979">
                <a:tc vMerge="1">
                  <a:txBody>
                    <a:bodyPr/>
                    <a:lstStyle/>
                    <a:p>
                      <a:endParaRPr lang="en-NZ"/>
                    </a:p>
                  </a:txBody>
                  <a:tcPr/>
                </a:tc>
                <a:tc>
                  <a:txBody>
                    <a:bodyPr/>
                    <a:lstStyle/>
                    <a:p>
                      <a:pPr lvl="0" algn="l" fontAlgn="b"/>
                      <a:r>
                        <a:rPr lang="en-NZ" sz="1000" b="0" i="0" u="none" strike="noStrike" dirty="0" err="1">
                          <a:solidFill>
                            <a:srgbClr val="000000"/>
                          </a:solidFill>
                          <a:effectLst/>
                          <a:latin typeface="Arial Narrow" panose="020B0606020202030204" pitchFamily="34" charset="0"/>
                        </a:rPr>
                        <a:t>Guaiacol</a:t>
                      </a:r>
                      <a:r>
                        <a:rPr lang="en-NZ" sz="1000" b="0" i="0" u="none" strike="noStrike" dirty="0">
                          <a:solidFill>
                            <a:srgbClr val="000000"/>
                          </a:solidFill>
                          <a:effectLst/>
                          <a:latin typeface="Arial Narrow" panose="020B0606020202030204" pitchFamily="34" charset="0"/>
                        </a:rPr>
                        <a:t> &lt;4-ethyl-&gt; </a:t>
                      </a:r>
                    </a:p>
                  </a:txBody>
                  <a:tcPr marL="4311" marR="4311" marT="4311"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289545907"/>
                  </a:ext>
                </a:extLst>
              </a:tr>
              <a:tr h="183979">
                <a:tc vMerge="1">
                  <a:txBody>
                    <a:bodyPr/>
                    <a:lstStyle/>
                    <a:p>
                      <a:endParaRPr lang="en-NZ"/>
                    </a:p>
                  </a:txBody>
                  <a:tcPr/>
                </a:tc>
                <a:tc>
                  <a:txBody>
                    <a:bodyPr/>
                    <a:lstStyle/>
                    <a:p>
                      <a:pPr lvl="0" algn="l" fontAlgn="b"/>
                      <a:r>
                        <a:rPr lang="en-NZ" sz="1000" b="0" i="0" u="none" strike="noStrike" dirty="0">
                          <a:solidFill>
                            <a:srgbClr val="000000"/>
                          </a:solidFill>
                          <a:effectLst/>
                          <a:latin typeface="Arial Narrow" panose="020B0606020202030204" pitchFamily="34" charset="0"/>
                        </a:rPr>
                        <a:t>Eugenol</a:t>
                      </a:r>
                    </a:p>
                  </a:txBody>
                  <a:tcPr marL="4311" marR="4311" marT="4311"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101598940"/>
                  </a:ext>
                </a:extLst>
              </a:tr>
              <a:tr h="134693">
                <a:tc rowSpan="19">
                  <a:txBody>
                    <a:bodyPr/>
                    <a:lstStyle/>
                    <a:p>
                      <a:pPr algn="ctr" fontAlgn="ctr"/>
                      <a:r>
                        <a:rPr lang="en-NZ" sz="1000" b="0" i="0" u="none" strike="noStrike" dirty="0">
                          <a:solidFill>
                            <a:srgbClr val="000000"/>
                          </a:solidFill>
                          <a:effectLst/>
                          <a:latin typeface="Arial Narrow" panose="020B0606020202030204" pitchFamily="34" charset="0"/>
                        </a:rPr>
                        <a:t>Ketones</a:t>
                      </a:r>
                    </a:p>
                  </a:txBody>
                  <a:tcPr marL="4311" marR="4311" marT="4311"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lvl="0" algn="l" fontAlgn="ctr"/>
                      <a:r>
                        <a:rPr lang="en-NZ" sz="1000" b="0" i="0" u="none" strike="noStrike" dirty="0">
                          <a:solidFill>
                            <a:srgbClr val="000000"/>
                          </a:solidFill>
                          <a:effectLst/>
                          <a:latin typeface="Arial Narrow" panose="020B0606020202030204" pitchFamily="34" charset="0"/>
                        </a:rPr>
                        <a:t>2(5H)-</a:t>
                      </a:r>
                      <a:r>
                        <a:rPr lang="en-NZ" sz="1000" b="0" i="0" u="none" strike="noStrike" dirty="0" err="1">
                          <a:solidFill>
                            <a:srgbClr val="000000"/>
                          </a:solidFill>
                          <a:effectLst/>
                          <a:latin typeface="Arial Narrow" panose="020B0606020202030204" pitchFamily="34" charset="0"/>
                        </a:rPr>
                        <a:t>Furanone</a:t>
                      </a:r>
                      <a:endParaRPr lang="en-NZ" sz="1000" b="0" i="0" u="none" strike="noStrike" dirty="0">
                        <a:solidFill>
                          <a:srgbClr val="000000"/>
                        </a:solidFill>
                        <a:effectLst/>
                        <a:latin typeface="Arial Narrow" panose="020B0606020202030204" pitchFamily="34" charset="0"/>
                      </a:endParaRPr>
                    </a:p>
                  </a:txBody>
                  <a:tcPr marL="4311" marR="4311" marT="4311"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230849595"/>
                  </a:ext>
                </a:extLst>
              </a:tr>
              <a:tr h="166501">
                <a:tc vMerge="1">
                  <a:txBody>
                    <a:bodyPr/>
                    <a:lstStyle/>
                    <a:p>
                      <a:endParaRPr lang="en-NZ"/>
                    </a:p>
                  </a:txBody>
                  <a:tcPr/>
                </a:tc>
                <a:tc>
                  <a:txBody>
                    <a:bodyPr/>
                    <a:lstStyle/>
                    <a:p>
                      <a:pPr lvl="0" algn="l" fontAlgn="b"/>
                      <a:r>
                        <a:rPr lang="en-NZ" sz="1000" b="0" i="0" u="none" strike="noStrike" dirty="0">
                          <a:solidFill>
                            <a:srgbClr val="000000"/>
                          </a:solidFill>
                          <a:effectLst/>
                          <a:latin typeface="Arial Narrow" panose="020B0606020202030204" pitchFamily="34" charset="0"/>
                        </a:rPr>
                        <a:t>2-Methyl-2-cyclopenten-1-one</a:t>
                      </a:r>
                    </a:p>
                  </a:txBody>
                  <a:tcPr marL="4311" marR="4311" marT="4311"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123531821"/>
                  </a:ext>
                </a:extLst>
              </a:tr>
              <a:tr h="134693">
                <a:tc vMerge="1">
                  <a:txBody>
                    <a:bodyPr/>
                    <a:lstStyle/>
                    <a:p>
                      <a:endParaRPr lang="en-NZ"/>
                    </a:p>
                  </a:txBody>
                  <a:tcPr/>
                </a:tc>
                <a:tc>
                  <a:txBody>
                    <a:bodyPr/>
                    <a:lstStyle/>
                    <a:p>
                      <a:pPr lvl="0" algn="l" fontAlgn="b"/>
                      <a:r>
                        <a:rPr lang="en-NZ" sz="1000" b="0" i="0" u="none" strike="noStrike" dirty="0">
                          <a:solidFill>
                            <a:srgbClr val="000000"/>
                          </a:solidFill>
                          <a:effectLst/>
                          <a:latin typeface="Arial Narrow" panose="020B0606020202030204" pitchFamily="34" charset="0"/>
                        </a:rPr>
                        <a:t> 1-Acetoxy-2-propanone </a:t>
                      </a:r>
                    </a:p>
                  </a:txBody>
                  <a:tcPr marL="4311" marR="4311" marT="4311"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730105536"/>
                  </a:ext>
                </a:extLst>
              </a:tr>
              <a:tr h="247452">
                <a:tc vMerge="1">
                  <a:txBody>
                    <a:bodyPr/>
                    <a:lstStyle/>
                    <a:p>
                      <a:endParaRPr lang="en-NZ"/>
                    </a:p>
                  </a:txBody>
                  <a:tcPr/>
                </a:tc>
                <a:tc>
                  <a:txBody>
                    <a:bodyPr/>
                    <a:lstStyle/>
                    <a:p>
                      <a:pPr lvl="0" algn="l" fontAlgn="b"/>
                      <a:r>
                        <a:rPr lang="en-NZ" sz="1000" b="0" i="0" u="none" strike="noStrike" dirty="0">
                          <a:solidFill>
                            <a:srgbClr val="000000"/>
                          </a:solidFill>
                          <a:effectLst/>
                          <a:latin typeface="Arial Narrow" panose="020B0606020202030204" pitchFamily="34" charset="0"/>
                        </a:rPr>
                        <a:t> 6-Oxa-bicyclo[3.1.0]hexan-3-one </a:t>
                      </a:r>
                    </a:p>
                  </a:txBody>
                  <a:tcPr marL="4311" marR="4311" marT="4311"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85874654"/>
                  </a:ext>
                </a:extLst>
              </a:tr>
              <a:tr h="166501">
                <a:tc vMerge="1">
                  <a:txBody>
                    <a:bodyPr/>
                    <a:lstStyle/>
                    <a:p>
                      <a:endParaRPr lang="en-NZ"/>
                    </a:p>
                  </a:txBody>
                  <a:tcPr/>
                </a:tc>
                <a:tc>
                  <a:txBody>
                    <a:bodyPr/>
                    <a:lstStyle/>
                    <a:p>
                      <a:pPr lvl="0" algn="l" fontAlgn="b"/>
                      <a:r>
                        <a:rPr lang="en-NZ" sz="1000" b="0" i="0" u="none" strike="noStrike" dirty="0">
                          <a:solidFill>
                            <a:srgbClr val="000000"/>
                          </a:solidFill>
                          <a:effectLst/>
                          <a:latin typeface="Arial Narrow" panose="020B0606020202030204" pitchFamily="34" charset="0"/>
                        </a:rPr>
                        <a:t>2(5H)-</a:t>
                      </a:r>
                      <a:r>
                        <a:rPr lang="en-NZ" sz="1000" b="0" i="0" u="none" strike="noStrike" dirty="0" err="1">
                          <a:solidFill>
                            <a:srgbClr val="000000"/>
                          </a:solidFill>
                          <a:effectLst/>
                          <a:latin typeface="Arial Narrow" panose="020B0606020202030204" pitchFamily="34" charset="0"/>
                        </a:rPr>
                        <a:t>Furanone</a:t>
                      </a:r>
                      <a:r>
                        <a:rPr lang="en-NZ" sz="1000" b="0" i="0" u="none" strike="noStrike" dirty="0">
                          <a:solidFill>
                            <a:srgbClr val="000000"/>
                          </a:solidFill>
                          <a:effectLst/>
                          <a:latin typeface="Arial Narrow" panose="020B0606020202030204" pitchFamily="34" charset="0"/>
                        </a:rPr>
                        <a:t>, 5-methyl- </a:t>
                      </a:r>
                    </a:p>
                  </a:txBody>
                  <a:tcPr marL="4311" marR="4311" marT="4311"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597618457"/>
                  </a:ext>
                </a:extLst>
              </a:tr>
              <a:tr h="166501">
                <a:tc vMerge="1">
                  <a:txBody>
                    <a:bodyPr/>
                    <a:lstStyle/>
                    <a:p>
                      <a:endParaRPr lang="en-NZ"/>
                    </a:p>
                  </a:txBody>
                  <a:tcPr/>
                </a:tc>
                <a:tc>
                  <a:txBody>
                    <a:bodyPr/>
                    <a:lstStyle/>
                    <a:p>
                      <a:pPr lvl="0" algn="l" fontAlgn="b"/>
                      <a:r>
                        <a:rPr lang="en-NZ" sz="1000" b="0" i="0" u="none" strike="noStrike" dirty="0">
                          <a:solidFill>
                            <a:srgbClr val="000000"/>
                          </a:solidFill>
                          <a:effectLst/>
                          <a:latin typeface="Arial Narrow" panose="020B0606020202030204" pitchFamily="34" charset="0"/>
                        </a:rPr>
                        <a:t>2(5H)-</a:t>
                      </a:r>
                      <a:r>
                        <a:rPr lang="en-NZ" sz="1000" b="0" i="0" u="none" strike="noStrike" dirty="0" err="1">
                          <a:solidFill>
                            <a:srgbClr val="000000"/>
                          </a:solidFill>
                          <a:effectLst/>
                          <a:latin typeface="Arial Narrow" panose="020B0606020202030204" pitchFamily="34" charset="0"/>
                        </a:rPr>
                        <a:t>Furanone</a:t>
                      </a:r>
                      <a:r>
                        <a:rPr lang="en-NZ" sz="1000" b="0" i="0" u="none" strike="noStrike" dirty="0">
                          <a:solidFill>
                            <a:srgbClr val="000000"/>
                          </a:solidFill>
                          <a:effectLst/>
                          <a:latin typeface="Arial Narrow" panose="020B0606020202030204" pitchFamily="34" charset="0"/>
                        </a:rPr>
                        <a:t>, 3-methyl- </a:t>
                      </a:r>
                    </a:p>
                  </a:txBody>
                  <a:tcPr marL="4311" marR="4311" marT="4311"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627609530"/>
                  </a:ext>
                </a:extLst>
              </a:tr>
              <a:tr h="166501">
                <a:tc vMerge="1">
                  <a:txBody>
                    <a:bodyPr/>
                    <a:lstStyle/>
                    <a:p>
                      <a:endParaRPr lang="en-NZ"/>
                    </a:p>
                  </a:txBody>
                  <a:tcPr/>
                </a:tc>
                <a:tc>
                  <a:txBody>
                    <a:bodyPr/>
                    <a:lstStyle/>
                    <a:p>
                      <a:pPr lvl="0" algn="l" fontAlgn="b"/>
                      <a:r>
                        <a:rPr lang="en-NZ" sz="1000" b="0" i="0" u="none" strike="noStrike" dirty="0" err="1">
                          <a:solidFill>
                            <a:srgbClr val="000000"/>
                          </a:solidFill>
                          <a:effectLst/>
                          <a:latin typeface="Arial Narrow" panose="020B0606020202030204" pitchFamily="34" charset="0"/>
                        </a:rPr>
                        <a:t>Furo</a:t>
                      </a:r>
                      <a:r>
                        <a:rPr lang="en-NZ" sz="1000" b="0" i="0" u="none" strike="noStrike" dirty="0">
                          <a:solidFill>
                            <a:srgbClr val="000000"/>
                          </a:solidFill>
                          <a:effectLst/>
                          <a:latin typeface="Arial Narrow" panose="020B0606020202030204" pitchFamily="34" charset="0"/>
                        </a:rPr>
                        <a:t>[3,4-b]furan-2,6(3H,4H)-</a:t>
                      </a:r>
                      <a:r>
                        <a:rPr lang="en-NZ" sz="1000" b="0" i="0" u="none" strike="noStrike" dirty="0" err="1">
                          <a:solidFill>
                            <a:srgbClr val="000000"/>
                          </a:solidFill>
                          <a:effectLst/>
                          <a:latin typeface="Arial Narrow" panose="020B0606020202030204" pitchFamily="34" charset="0"/>
                        </a:rPr>
                        <a:t>dione</a:t>
                      </a:r>
                      <a:endParaRPr lang="en-NZ" sz="1000" b="0" i="0" u="none" strike="noStrike" dirty="0">
                        <a:solidFill>
                          <a:srgbClr val="000000"/>
                        </a:solidFill>
                        <a:effectLst/>
                        <a:latin typeface="Arial Narrow" panose="020B0606020202030204" pitchFamily="34" charset="0"/>
                      </a:endParaRPr>
                    </a:p>
                  </a:txBody>
                  <a:tcPr marL="4311" marR="4311" marT="4311"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6793803"/>
                  </a:ext>
                </a:extLst>
              </a:tr>
              <a:tr h="134693">
                <a:tc vMerge="1">
                  <a:txBody>
                    <a:bodyPr/>
                    <a:lstStyle/>
                    <a:p>
                      <a:endParaRPr lang="en-NZ"/>
                    </a:p>
                  </a:txBody>
                  <a:tcPr/>
                </a:tc>
                <a:tc>
                  <a:txBody>
                    <a:bodyPr/>
                    <a:lstStyle/>
                    <a:p>
                      <a:pPr lvl="0" algn="l" fontAlgn="b"/>
                      <a:r>
                        <a:rPr lang="en-NZ" sz="1000" b="0" i="0" u="none" strike="noStrike" dirty="0" err="1">
                          <a:solidFill>
                            <a:srgbClr val="000000"/>
                          </a:solidFill>
                          <a:effectLst/>
                          <a:latin typeface="Arial Narrow" panose="020B0606020202030204" pitchFamily="34" charset="0"/>
                        </a:rPr>
                        <a:t>Acetonylacetone</a:t>
                      </a:r>
                      <a:endParaRPr lang="en-NZ" sz="1000" b="0" i="0" u="none" strike="noStrike" dirty="0">
                        <a:solidFill>
                          <a:srgbClr val="000000"/>
                        </a:solidFill>
                        <a:effectLst/>
                        <a:latin typeface="Arial Narrow" panose="020B0606020202030204" pitchFamily="34" charset="0"/>
                      </a:endParaRPr>
                    </a:p>
                  </a:txBody>
                  <a:tcPr marL="4311" marR="4311" marT="4311"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198042533"/>
                  </a:ext>
                </a:extLst>
              </a:tr>
              <a:tr h="166501">
                <a:tc vMerge="1">
                  <a:txBody>
                    <a:bodyPr/>
                    <a:lstStyle/>
                    <a:p>
                      <a:endParaRPr lang="en-NZ"/>
                    </a:p>
                  </a:txBody>
                  <a:tcPr/>
                </a:tc>
                <a:tc>
                  <a:txBody>
                    <a:bodyPr/>
                    <a:lstStyle/>
                    <a:p>
                      <a:pPr lvl="0" algn="l" fontAlgn="b"/>
                      <a:r>
                        <a:rPr lang="en-NZ" sz="1000" b="0" i="0" u="none" strike="noStrike" dirty="0">
                          <a:solidFill>
                            <a:srgbClr val="000000"/>
                          </a:solidFill>
                          <a:effectLst/>
                          <a:latin typeface="Arial Narrow" panose="020B0606020202030204" pitchFamily="34" charset="0"/>
                        </a:rPr>
                        <a:t>1-(</a:t>
                      </a:r>
                      <a:r>
                        <a:rPr lang="en-NZ" sz="1000" b="0" i="0" u="none" strike="noStrike" dirty="0" err="1">
                          <a:solidFill>
                            <a:srgbClr val="000000"/>
                          </a:solidFill>
                          <a:effectLst/>
                          <a:latin typeface="Arial Narrow" panose="020B0606020202030204" pitchFamily="34" charset="0"/>
                        </a:rPr>
                        <a:t>Acetyloxy</a:t>
                      </a:r>
                      <a:r>
                        <a:rPr lang="en-NZ" sz="1000" b="0" i="0" u="none" strike="noStrike" dirty="0">
                          <a:solidFill>
                            <a:srgbClr val="000000"/>
                          </a:solidFill>
                          <a:effectLst/>
                          <a:latin typeface="Arial Narrow" panose="020B0606020202030204" pitchFamily="34" charset="0"/>
                        </a:rPr>
                        <a:t>)-2-butanone</a:t>
                      </a:r>
                    </a:p>
                  </a:txBody>
                  <a:tcPr marL="4311" marR="4311" marT="4311"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607251352"/>
                  </a:ext>
                </a:extLst>
              </a:tr>
              <a:tr h="264785">
                <a:tc vMerge="1">
                  <a:txBody>
                    <a:bodyPr/>
                    <a:lstStyle/>
                    <a:p>
                      <a:endParaRPr lang="en-NZ"/>
                    </a:p>
                  </a:txBody>
                  <a:tcPr/>
                </a:tc>
                <a:tc>
                  <a:txBody>
                    <a:bodyPr/>
                    <a:lstStyle/>
                    <a:p>
                      <a:pPr lvl="0" algn="l" fontAlgn="b"/>
                      <a:r>
                        <a:rPr lang="en-NZ" sz="1000" b="0" i="0" u="none" strike="noStrike" dirty="0">
                          <a:solidFill>
                            <a:srgbClr val="000000"/>
                          </a:solidFill>
                          <a:effectLst/>
                          <a:latin typeface="Arial Narrow" panose="020B0606020202030204" pitchFamily="34" charset="0"/>
                        </a:rPr>
                        <a:t>2-Furanone, 2,5-dihydro-3,5-dimethyl</a:t>
                      </a:r>
                    </a:p>
                  </a:txBody>
                  <a:tcPr marL="4311" marR="4311" marT="4311"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012237862"/>
                  </a:ext>
                </a:extLst>
              </a:tr>
              <a:tr h="166501">
                <a:tc vMerge="1">
                  <a:txBody>
                    <a:bodyPr/>
                    <a:lstStyle/>
                    <a:p>
                      <a:endParaRPr lang="en-NZ"/>
                    </a:p>
                  </a:txBody>
                  <a:tcPr/>
                </a:tc>
                <a:tc>
                  <a:txBody>
                    <a:bodyPr/>
                    <a:lstStyle/>
                    <a:p>
                      <a:pPr lvl="0" algn="l" fontAlgn="b"/>
                      <a:r>
                        <a:rPr lang="en-NZ" sz="1000" b="0" i="0" u="none" strike="noStrike" dirty="0">
                          <a:solidFill>
                            <a:srgbClr val="000000"/>
                          </a:solidFill>
                          <a:effectLst/>
                          <a:latin typeface="Arial Narrow" panose="020B0606020202030204" pitchFamily="34" charset="0"/>
                        </a:rPr>
                        <a:t>3-methylcyclopentane-1,2-dione</a:t>
                      </a:r>
                    </a:p>
                  </a:txBody>
                  <a:tcPr marL="4311" marR="4311" marT="4311"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465208085"/>
                  </a:ext>
                </a:extLst>
              </a:tr>
              <a:tr h="166501">
                <a:tc vMerge="1">
                  <a:txBody>
                    <a:bodyPr/>
                    <a:lstStyle/>
                    <a:p>
                      <a:endParaRPr lang="en-NZ"/>
                    </a:p>
                  </a:txBody>
                  <a:tcPr/>
                </a:tc>
                <a:tc>
                  <a:txBody>
                    <a:bodyPr/>
                    <a:lstStyle/>
                    <a:p>
                      <a:pPr lvl="0" algn="l" fontAlgn="b"/>
                      <a:r>
                        <a:rPr lang="en-NZ" sz="1000" b="0" i="0" u="none" strike="noStrike" dirty="0">
                          <a:solidFill>
                            <a:srgbClr val="000000"/>
                          </a:solidFill>
                          <a:effectLst/>
                          <a:latin typeface="Arial Narrow" panose="020B0606020202030204" pitchFamily="34" charset="0"/>
                        </a:rPr>
                        <a:t> 2-Cyclopenten-1-one, 2,3-dimethy</a:t>
                      </a:r>
                    </a:p>
                  </a:txBody>
                  <a:tcPr marL="4311" marR="4311" marT="4311"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027742657"/>
                  </a:ext>
                </a:extLst>
              </a:tr>
              <a:tr h="166501">
                <a:tc vMerge="1">
                  <a:txBody>
                    <a:bodyPr/>
                    <a:lstStyle/>
                    <a:p>
                      <a:endParaRPr lang="en-NZ"/>
                    </a:p>
                  </a:txBody>
                  <a:tcPr/>
                </a:tc>
                <a:tc>
                  <a:txBody>
                    <a:bodyPr/>
                    <a:lstStyle/>
                    <a:p>
                      <a:pPr lvl="0" algn="l" fontAlgn="b"/>
                      <a:r>
                        <a:rPr lang="en-NZ" sz="1000" b="0" i="0" u="none" strike="noStrike" dirty="0">
                          <a:solidFill>
                            <a:srgbClr val="000000"/>
                          </a:solidFill>
                          <a:effectLst/>
                          <a:latin typeface="Arial Narrow" panose="020B0606020202030204" pitchFamily="34" charset="0"/>
                        </a:rPr>
                        <a:t> 2-Cyclopenten-1-one, 3-methyl- </a:t>
                      </a:r>
                    </a:p>
                  </a:txBody>
                  <a:tcPr marL="4311" marR="4311" marT="4311"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089422754"/>
                  </a:ext>
                </a:extLst>
              </a:tr>
              <a:tr h="166501">
                <a:tc vMerge="1">
                  <a:txBody>
                    <a:bodyPr/>
                    <a:lstStyle/>
                    <a:p>
                      <a:endParaRPr lang="en-NZ"/>
                    </a:p>
                  </a:txBody>
                  <a:tcPr/>
                </a:tc>
                <a:tc>
                  <a:txBody>
                    <a:bodyPr/>
                    <a:lstStyle/>
                    <a:p>
                      <a:pPr lvl="0" algn="l" fontAlgn="b"/>
                      <a:r>
                        <a:rPr lang="en-NZ" sz="1000" b="0" i="0" u="none" strike="noStrike" dirty="0">
                          <a:solidFill>
                            <a:srgbClr val="000000"/>
                          </a:solidFill>
                          <a:effectLst/>
                          <a:latin typeface="Arial Narrow" panose="020B0606020202030204" pitchFamily="34" charset="0"/>
                        </a:rPr>
                        <a:t>2(3H)-</a:t>
                      </a:r>
                      <a:r>
                        <a:rPr lang="en-NZ" sz="1000" b="0" i="0" u="none" strike="noStrike" dirty="0" err="1">
                          <a:solidFill>
                            <a:srgbClr val="000000"/>
                          </a:solidFill>
                          <a:effectLst/>
                          <a:latin typeface="Arial Narrow" panose="020B0606020202030204" pitchFamily="34" charset="0"/>
                        </a:rPr>
                        <a:t>Furanone</a:t>
                      </a:r>
                      <a:r>
                        <a:rPr lang="en-NZ" sz="1000" b="0" i="0" u="none" strike="noStrike" dirty="0">
                          <a:solidFill>
                            <a:srgbClr val="000000"/>
                          </a:solidFill>
                          <a:effectLst/>
                          <a:latin typeface="Arial Narrow" panose="020B0606020202030204" pitchFamily="34" charset="0"/>
                        </a:rPr>
                        <a:t>, 3-acetyldihydro</a:t>
                      </a:r>
                    </a:p>
                  </a:txBody>
                  <a:tcPr marL="4311" marR="4311" marT="4311"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109315433"/>
                  </a:ext>
                </a:extLst>
              </a:tr>
              <a:tr h="183979">
                <a:tc vMerge="1">
                  <a:txBody>
                    <a:bodyPr/>
                    <a:lstStyle/>
                    <a:p>
                      <a:endParaRPr lang="en-NZ"/>
                    </a:p>
                  </a:txBody>
                  <a:tcPr/>
                </a:tc>
                <a:tc>
                  <a:txBody>
                    <a:bodyPr/>
                    <a:lstStyle/>
                    <a:p>
                      <a:pPr lvl="0" algn="l" fontAlgn="b"/>
                      <a:r>
                        <a:rPr lang="en-NZ" sz="1000" b="0" i="0" u="none" strike="noStrike" dirty="0">
                          <a:solidFill>
                            <a:srgbClr val="000000"/>
                          </a:solidFill>
                          <a:effectLst/>
                          <a:latin typeface="Arial Narrow" panose="020B0606020202030204" pitchFamily="34" charset="0"/>
                        </a:rPr>
                        <a:t> Butanone </a:t>
                      </a:r>
                    </a:p>
                  </a:txBody>
                  <a:tcPr marL="4311" marR="4311" marT="4311"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674824745"/>
                  </a:ext>
                </a:extLst>
              </a:tr>
              <a:tr h="166501">
                <a:tc vMerge="1">
                  <a:txBody>
                    <a:bodyPr/>
                    <a:lstStyle/>
                    <a:p>
                      <a:endParaRPr lang="en-NZ"/>
                    </a:p>
                  </a:txBody>
                  <a:tcPr/>
                </a:tc>
                <a:tc>
                  <a:txBody>
                    <a:bodyPr/>
                    <a:lstStyle/>
                    <a:p>
                      <a:pPr lvl="0" algn="l" fontAlgn="b"/>
                      <a:r>
                        <a:rPr lang="en-NZ" sz="1000" b="0" i="0" u="none" strike="noStrike" dirty="0">
                          <a:solidFill>
                            <a:srgbClr val="000000"/>
                          </a:solidFill>
                          <a:effectLst/>
                          <a:latin typeface="Arial Narrow" panose="020B0606020202030204" pitchFamily="34" charset="0"/>
                        </a:rPr>
                        <a:t>Cyclopent-4-ene-1,3-dione </a:t>
                      </a:r>
                    </a:p>
                  </a:txBody>
                  <a:tcPr marL="4311" marR="4311" marT="4311"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139551479"/>
                  </a:ext>
                </a:extLst>
              </a:tr>
              <a:tr h="134693">
                <a:tc vMerge="1">
                  <a:txBody>
                    <a:bodyPr/>
                    <a:lstStyle/>
                    <a:p>
                      <a:endParaRPr lang="en-NZ"/>
                    </a:p>
                  </a:txBody>
                  <a:tcPr/>
                </a:tc>
                <a:tc>
                  <a:txBody>
                    <a:bodyPr/>
                    <a:lstStyle/>
                    <a:p>
                      <a:pPr lvl="0" algn="l" fontAlgn="b"/>
                      <a:r>
                        <a:rPr lang="en-NZ" sz="1000" b="0" i="0" u="none" strike="noStrike" dirty="0">
                          <a:solidFill>
                            <a:srgbClr val="000000"/>
                          </a:solidFill>
                          <a:effectLst/>
                          <a:latin typeface="Arial Narrow" panose="020B0606020202030204" pitchFamily="34" charset="0"/>
                        </a:rPr>
                        <a:t> 2,5-Hexanedione </a:t>
                      </a:r>
                    </a:p>
                  </a:txBody>
                  <a:tcPr marL="4311" marR="4311" marT="4311"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169575474"/>
                  </a:ext>
                </a:extLst>
              </a:tr>
              <a:tr h="134693">
                <a:tc vMerge="1">
                  <a:txBody>
                    <a:bodyPr/>
                    <a:lstStyle/>
                    <a:p>
                      <a:endParaRPr lang="en-NZ"/>
                    </a:p>
                  </a:txBody>
                  <a:tcPr/>
                </a:tc>
                <a:tc>
                  <a:txBody>
                    <a:bodyPr/>
                    <a:lstStyle/>
                    <a:p>
                      <a:pPr lvl="0" algn="l" fontAlgn="b"/>
                      <a:r>
                        <a:rPr lang="en-NZ" sz="1000" b="0" i="0" u="none" strike="noStrike" dirty="0">
                          <a:solidFill>
                            <a:srgbClr val="000000"/>
                          </a:solidFill>
                          <a:effectLst/>
                          <a:latin typeface="Arial Narrow" panose="020B0606020202030204" pitchFamily="34" charset="0"/>
                        </a:rPr>
                        <a:t> 2-Cyclohexen-1-one </a:t>
                      </a:r>
                    </a:p>
                  </a:txBody>
                  <a:tcPr marL="4311" marR="4311" marT="4311"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334374632"/>
                  </a:ext>
                </a:extLst>
              </a:tr>
              <a:tr h="166501">
                <a:tc vMerge="1">
                  <a:txBody>
                    <a:bodyPr/>
                    <a:lstStyle/>
                    <a:p>
                      <a:endParaRPr lang="en-NZ"/>
                    </a:p>
                  </a:txBody>
                  <a:tcPr/>
                </a:tc>
                <a:tc>
                  <a:txBody>
                    <a:bodyPr/>
                    <a:lstStyle/>
                    <a:p>
                      <a:pPr lvl="0" algn="l" fontAlgn="b"/>
                      <a:r>
                        <a:rPr lang="en-NZ" sz="1000" b="0" i="0" u="none" strike="noStrike" dirty="0">
                          <a:solidFill>
                            <a:srgbClr val="000000"/>
                          </a:solidFill>
                          <a:effectLst/>
                          <a:latin typeface="Arial Narrow" panose="020B0606020202030204" pitchFamily="34" charset="0"/>
                        </a:rPr>
                        <a:t> 2-Cyclopenten-1-one, 2-hydroxy-</a:t>
                      </a:r>
                    </a:p>
                  </a:txBody>
                  <a:tcPr marL="4311" marR="4311" marT="4311"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78460224"/>
                  </a:ext>
                </a:extLst>
              </a:tr>
              <a:tr h="154235">
                <a:tc rowSpan="2">
                  <a:txBody>
                    <a:bodyPr/>
                    <a:lstStyle/>
                    <a:p>
                      <a:pPr algn="ctr" fontAlgn="ctr"/>
                      <a:r>
                        <a:rPr lang="en-NZ" sz="1000" b="0" i="0" u="none" strike="noStrike" dirty="0">
                          <a:solidFill>
                            <a:srgbClr val="000000"/>
                          </a:solidFill>
                          <a:effectLst/>
                          <a:latin typeface="Arial Narrow" panose="020B0606020202030204" pitchFamily="34" charset="0"/>
                        </a:rPr>
                        <a:t>Furans</a:t>
                      </a:r>
                    </a:p>
                  </a:txBody>
                  <a:tcPr marL="4311" marR="4311" marT="4311"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lvl="0" algn="l" fontAlgn="ctr"/>
                      <a:r>
                        <a:rPr lang="en-NZ" sz="1000" b="0" i="0" u="none" strike="noStrike" dirty="0">
                          <a:solidFill>
                            <a:srgbClr val="000000"/>
                          </a:solidFill>
                          <a:effectLst/>
                          <a:latin typeface="Arial Narrow" panose="020B0606020202030204" pitchFamily="34" charset="0"/>
                        </a:rPr>
                        <a:t>Furfural </a:t>
                      </a:r>
                    </a:p>
                  </a:txBody>
                  <a:tcPr marL="4311" marR="4311" marT="4311"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84163262"/>
                  </a:ext>
                </a:extLst>
              </a:tr>
              <a:tr h="247452">
                <a:tc vMerge="1">
                  <a:txBody>
                    <a:bodyPr/>
                    <a:lstStyle/>
                    <a:p>
                      <a:endParaRPr lang="en-NZ"/>
                    </a:p>
                  </a:txBody>
                  <a:tcPr/>
                </a:tc>
                <a:tc>
                  <a:txBody>
                    <a:bodyPr/>
                    <a:lstStyle/>
                    <a:p>
                      <a:pPr lvl="0" algn="l" fontAlgn="b"/>
                      <a:r>
                        <a:rPr lang="en-NZ" sz="1000" b="0" i="0" u="none" strike="noStrike" dirty="0">
                          <a:solidFill>
                            <a:srgbClr val="212121"/>
                          </a:solidFill>
                          <a:effectLst/>
                          <a:latin typeface="Arial Narrow" panose="020B0606020202030204" pitchFamily="34" charset="0"/>
                        </a:rPr>
                        <a:t>2,5-Dimethoxytetrahydrofuran</a:t>
                      </a:r>
                    </a:p>
                  </a:txBody>
                  <a:tcPr marL="4311" marR="4311" marT="4311"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527236163"/>
                  </a:ext>
                </a:extLst>
              </a:tr>
              <a:tr h="134693">
                <a:tc>
                  <a:txBody>
                    <a:bodyPr/>
                    <a:lstStyle/>
                    <a:p>
                      <a:pPr algn="ctr" fontAlgn="b"/>
                      <a:endParaRPr lang="en-NZ" sz="1000" b="0" i="0" u="none" strike="noStrike" dirty="0">
                        <a:solidFill>
                          <a:srgbClr val="000000"/>
                        </a:solidFill>
                        <a:effectLst/>
                        <a:latin typeface="Arial Narrow" panose="020B0606020202030204" pitchFamily="34" charset="0"/>
                      </a:endParaRPr>
                    </a:p>
                    <a:p>
                      <a:pPr algn="ctr" fontAlgn="b"/>
                      <a:r>
                        <a:rPr lang="en-NZ" sz="1000" b="0" i="0" u="none" strike="noStrike" dirty="0">
                          <a:solidFill>
                            <a:srgbClr val="000000"/>
                          </a:solidFill>
                          <a:effectLst/>
                          <a:latin typeface="Arial Narrow" panose="020B0606020202030204" pitchFamily="34" charset="0"/>
                        </a:rPr>
                        <a:t>Amine</a:t>
                      </a:r>
                    </a:p>
                    <a:p>
                      <a:pPr algn="ctr" fontAlgn="b"/>
                      <a:endParaRPr lang="en-NZ" sz="1000" b="0" i="0" u="none" strike="noStrike" dirty="0">
                        <a:solidFill>
                          <a:srgbClr val="000000"/>
                        </a:solidFill>
                        <a:effectLst/>
                        <a:latin typeface="Arial Narrow" panose="020B0606020202030204" pitchFamily="34" charset="0"/>
                      </a:endParaRPr>
                    </a:p>
                  </a:txBody>
                  <a:tcPr marL="4311" marR="4311" marT="4311"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lvl="0" algn="l" fontAlgn="b"/>
                      <a:endParaRPr lang="en-NZ" sz="1000" b="0" i="0" u="none" strike="noStrike" dirty="0">
                        <a:solidFill>
                          <a:srgbClr val="000000"/>
                        </a:solidFill>
                        <a:effectLst/>
                        <a:latin typeface="Arial Narrow" panose="020B0606020202030204" pitchFamily="34" charset="0"/>
                      </a:endParaRPr>
                    </a:p>
                    <a:p>
                      <a:pPr lvl="0" algn="l" fontAlgn="b"/>
                      <a:r>
                        <a:rPr lang="en-NZ" sz="1000" b="0" i="0" u="none" strike="noStrike" dirty="0">
                          <a:solidFill>
                            <a:srgbClr val="000000"/>
                          </a:solidFill>
                          <a:effectLst/>
                          <a:latin typeface="Arial Narrow" panose="020B0606020202030204" pitchFamily="34" charset="0"/>
                        </a:rPr>
                        <a:t>Di(3-methylbutyl)amine</a:t>
                      </a:r>
                    </a:p>
                    <a:p>
                      <a:pPr lvl="0" algn="l" fontAlgn="b"/>
                      <a:endParaRPr lang="en-NZ" sz="1000" b="0" i="0" u="none" strike="noStrike" dirty="0">
                        <a:solidFill>
                          <a:srgbClr val="000000"/>
                        </a:solidFill>
                        <a:effectLst/>
                        <a:latin typeface="Arial Narrow" panose="020B0606020202030204" pitchFamily="34" charset="0"/>
                      </a:endParaRPr>
                    </a:p>
                  </a:txBody>
                  <a:tcPr marL="4311" marR="4311" marT="4311"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617661771"/>
                  </a:ext>
                </a:extLst>
              </a:tr>
            </a:tbl>
          </a:graphicData>
        </a:graphic>
      </p:graphicFrame>
    </p:spTree>
    <p:extLst>
      <p:ext uri="{BB962C8B-B14F-4D97-AF65-F5344CB8AC3E}">
        <p14:creationId xmlns:p14="http://schemas.microsoft.com/office/powerpoint/2010/main" val="42595694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2192000" cy="79615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a:p>
        </p:txBody>
      </p:sp>
      <p:sp>
        <p:nvSpPr>
          <p:cNvPr id="16" name="Rectangle 15"/>
          <p:cNvSpPr/>
          <p:nvPr/>
        </p:nvSpPr>
        <p:spPr>
          <a:xfrm>
            <a:off x="214326" y="105691"/>
            <a:ext cx="3793026" cy="584775"/>
          </a:xfrm>
          <a:prstGeom prst="rect">
            <a:avLst/>
          </a:prstGeom>
        </p:spPr>
        <p:txBody>
          <a:bodyPr wrap="none">
            <a:spAutoFit/>
          </a:bodyPr>
          <a:lstStyle/>
          <a:p>
            <a:r>
              <a:rPr lang="en-NZ" sz="3200" b="1" dirty="0">
                <a:solidFill>
                  <a:schemeClr val="bg1"/>
                </a:solidFill>
                <a:latin typeface="Arial Narrow" panose="020B0606020202030204" pitchFamily="34" charset="0"/>
              </a:rPr>
              <a:t>Antioxidant Properties</a:t>
            </a:r>
          </a:p>
        </p:txBody>
      </p:sp>
      <p:sp>
        <p:nvSpPr>
          <p:cNvPr id="11" name="Rectangle 10"/>
          <p:cNvSpPr/>
          <p:nvPr/>
        </p:nvSpPr>
        <p:spPr>
          <a:xfrm>
            <a:off x="125583" y="2689699"/>
            <a:ext cx="4422671" cy="101566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600"/>
              </a:spcAft>
            </a:pPr>
            <a:r>
              <a:rPr lang="en-NZ" sz="2000" dirty="0">
                <a:latin typeface="Arial Narrow" panose="020B0606020202030204" pitchFamily="34" charset="0"/>
              </a:rPr>
              <a:t>Kānuka Liquid Smoke </a:t>
            </a:r>
            <a:r>
              <a:rPr lang="en-US" sz="2000" dirty="0">
                <a:latin typeface="Arial Narrow" panose="020B0606020202030204" pitchFamily="34" charset="0"/>
              </a:rPr>
              <a:t>contains a high amount of natural antioxidants (50 mg antioxidant/mL of liquid smoke).</a:t>
            </a:r>
          </a:p>
        </p:txBody>
      </p:sp>
      <p:grpSp>
        <p:nvGrpSpPr>
          <p:cNvPr id="2" name="Group 1"/>
          <p:cNvGrpSpPr/>
          <p:nvPr/>
        </p:nvGrpSpPr>
        <p:grpSpPr>
          <a:xfrm>
            <a:off x="5391150" y="1610429"/>
            <a:ext cx="6602046" cy="4756021"/>
            <a:chOff x="5391150" y="1610429"/>
            <a:chExt cx="6602046" cy="4756021"/>
          </a:xfrm>
        </p:grpSpPr>
        <p:graphicFrame>
          <p:nvGraphicFramePr>
            <p:cNvPr id="10" name="Chart 9"/>
            <p:cNvGraphicFramePr>
              <a:graphicFrameLocks/>
            </p:cNvGraphicFramePr>
            <p:nvPr>
              <p:extLst>
                <p:ext uri="{D42A27DB-BD31-4B8C-83A1-F6EECF244321}">
                  <p14:modId xmlns:p14="http://schemas.microsoft.com/office/powerpoint/2010/main" val="2988937563"/>
                </p:ext>
              </p:extLst>
            </p:nvPr>
          </p:nvGraphicFramePr>
          <p:xfrm>
            <a:off x="5391150" y="1610429"/>
            <a:ext cx="6419850" cy="4171246"/>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p:cNvCxnSpPr/>
            <p:nvPr/>
          </p:nvCxnSpPr>
          <p:spPr>
            <a:xfrm>
              <a:off x="7671435" y="1759934"/>
              <a:ext cx="5715" cy="384048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19995CB-78DE-4BF0-9FBD-90AAB156CBCF}"/>
                </a:ext>
              </a:extLst>
            </p:cNvPr>
            <p:cNvSpPr/>
            <p:nvPr/>
          </p:nvSpPr>
          <p:spPr>
            <a:xfrm>
              <a:off x="6244021" y="5749919"/>
              <a:ext cx="1427414" cy="584775"/>
            </a:xfrm>
            <a:prstGeom prst="rect">
              <a:avLst/>
            </a:prstGeom>
          </p:spPr>
          <p:txBody>
            <a:bodyPr wrap="square">
              <a:spAutoFit/>
            </a:bodyPr>
            <a:lstStyle/>
            <a:p>
              <a:pPr algn="ctr">
                <a:defRPr/>
              </a:pPr>
              <a:r>
                <a:rPr lang="en-US" sz="1600" b="1" dirty="0">
                  <a:solidFill>
                    <a:schemeClr val="accent6">
                      <a:lumMod val="50000"/>
                    </a:schemeClr>
                  </a:solidFill>
                  <a:latin typeface="Arial Narrow" panose="020B0606020202030204" pitchFamily="34" charset="0"/>
                </a:rPr>
                <a:t>Kānuka Liquid Smoke </a:t>
              </a:r>
            </a:p>
          </p:txBody>
        </p:sp>
        <p:sp>
          <p:nvSpPr>
            <p:cNvPr id="14" name="Rectangle 13">
              <a:extLst>
                <a:ext uri="{FF2B5EF4-FFF2-40B4-BE49-F238E27FC236}">
                  <a16:creationId xmlns:a16="http://schemas.microsoft.com/office/drawing/2014/main" id="{019995CB-78DE-4BF0-9FBD-90AAB156CBCF}"/>
                </a:ext>
              </a:extLst>
            </p:cNvPr>
            <p:cNvSpPr/>
            <p:nvPr/>
          </p:nvSpPr>
          <p:spPr>
            <a:xfrm>
              <a:off x="7489239" y="5781675"/>
              <a:ext cx="4503957" cy="584775"/>
            </a:xfrm>
            <a:prstGeom prst="rect">
              <a:avLst/>
            </a:prstGeom>
          </p:spPr>
          <p:txBody>
            <a:bodyPr wrap="square">
              <a:spAutoFit/>
            </a:bodyPr>
            <a:lstStyle/>
            <a:p>
              <a:pPr algn="ctr">
                <a:defRPr/>
              </a:pPr>
              <a:r>
                <a:rPr lang="en-US" sz="1600" b="1" dirty="0">
                  <a:latin typeface="Arial Narrow" panose="020B0606020202030204" pitchFamily="34" charset="0"/>
                </a:rPr>
                <a:t>Commercial Liquid Smoke (Hickory, Maple, Applewood) from US</a:t>
              </a:r>
            </a:p>
          </p:txBody>
        </p:sp>
      </p:grpSp>
    </p:spTree>
    <p:extLst>
      <p:ext uri="{BB962C8B-B14F-4D97-AF65-F5344CB8AC3E}">
        <p14:creationId xmlns:p14="http://schemas.microsoft.com/office/powerpoint/2010/main" val="12971155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2192000" cy="79615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a:p>
        </p:txBody>
      </p:sp>
      <p:sp>
        <p:nvSpPr>
          <p:cNvPr id="16" name="Rectangle 15"/>
          <p:cNvSpPr/>
          <p:nvPr/>
        </p:nvSpPr>
        <p:spPr>
          <a:xfrm>
            <a:off x="214326" y="105691"/>
            <a:ext cx="4092787" cy="584775"/>
          </a:xfrm>
          <a:prstGeom prst="rect">
            <a:avLst/>
          </a:prstGeom>
        </p:spPr>
        <p:txBody>
          <a:bodyPr wrap="none">
            <a:spAutoFit/>
          </a:bodyPr>
          <a:lstStyle/>
          <a:p>
            <a:r>
              <a:rPr lang="en-NZ" sz="3200" b="1" dirty="0">
                <a:solidFill>
                  <a:schemeClr val="bg1"/>
                </a:solidFill>
                <a:latin typeface="Arial Narrow" panose="020B0606020202030204" pitchFamily="34" charset="0"/>
              </a:rPr>
              <a:t>Antimicrobial Properties</a:t>
            </a:r>
          </a:p>
        </p:txBody>
      </p:sp>
      <p:sp>
        <p:nvSpPr>
          <p:cNvPr id="11" name="Rectangle 10"/>
          <p:cNvSpPr/>
          <p:nvPr/>
        </p:nvSpPr>
        <p:spPr>
          <a:xfrm>
            <a:off x="49383" y="1750410"/>
            <a:ext cx="4422671" cy="378565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600"/>
              </a:spcAft>
            </a:pPr>
            <a:r>
              <a:rPr lang="en-NZ" sz="2000" dirty="0">
                <a:latin typeface="Arial Narrow" panose="020B0606020202030204" pitchFamily="34" charset="0"/>
              </a:rPr>
              <a:t>Liquid smoke acts as antimicrobial agent, helping to preserve food and extend the shelf life of treated products. </a:t>
            </a:r>
          </a:p>
          <a:p>
            <a:pPr algn="just">
              <a:spcAft>
                <a:spcPts val="600"/>
              </a:spcAft>
            </a:pPr>
            <a:endParaRPr lang="en-NZ" sz="2000" dirty="0">
              <a:latin typeface="Arial Narrow" panose="020B0606020202030204" pitchFamily="34" charset="0"/>
            </a:endParaRPr>
          </a:p>
          <a:p>
            <a:pPr algn="just">
              <a:spcAft>
                <a:spcPts val="600"/>
              </a:spcAft>
            </a:pPr>
            <a:r>
              <a:rPr lang="en-NZ" sz="2000" dirty="0">
                <a:latin typeface="Arial Narrow" panose="020B0606020202030204" pitchFamily="34" charset="0"/>
              </a:rPr>
              <a:t>Less than 0.1 </a:t>
            </a:r>
            <a:r>
              <a:rPr lang="en-NZ" sz="2000" dirty="0" err="1">
                <a:latin typeface="Arial Narrow" panose="020B0606020202030204" pitchFamily="34" charset="0"/>
              </a:rPr>
              <a:t>Wt</a:t>
            </a:r>
            <a:r>
              <a:rPr lang="en-NZ" sz="2000" dirty="0">
                <a:latin typeface="Arial Narrow" panose="020B0606020202030204" pitchFamily="34" charset="0"/>
              </a:rPr>
              <a:t>% of Kānuka Liquid Smoke can effectively inhibit microbial growth.</a:t>
            </a:r>
          </a:p>
          <a:p>
            <a:pPr algn="just">
              <a:spcAft>
                <a:spcPts val="600"/>
              </a:spcAft>
            </a:pPr>
            <a:endParaRPr lang="en-NZ" sz="2000" dirty="0">
              <a:latin typeface="Arial Narrow" panose="020B0606020202030204" pitchFamily="34" charset="0"/>
            </a:endParaRPr>
          </a:p>
          <a:p>
            <a:pPr algn="just">
              <a:spcAft>
                <a:spcPts val="600"/>
              </a:spcAft>
            </a:pPr>
            <a:r>
              <a:rPr lang="en-NZ" sz="2000" dirty="0">
                <a:latin typeface="Arial Narrow" panose="020B0606020202030204" pitchFamily="34" charset="0"/>
              </a:rPr>
              <a:t>The Minimum Inhibitory Concentration (MIC) and Minimum Bactericidal Concentration (MBC) to inhibit microbial growth and kill bacteria are lower than other similar products. </a:t>
            </a:r>
          </a:p>
        </p:txBody>
      </p:sp>
      <p:grpSp>
        <p:nvGrpSpPr>
          <p:cNvPr id="21" name="Group 20"/>
          <p:cNvGrpSpPr/>
          <p:nvPr/>
        </p:nvGrpSpPr>
        <p:grpSpPr>
          <a:xfrm>
            <a:off x="4983480" y="1095375"/>
            <a:ext cx="7106952" cy="5479682"/>
            <a:chOff x="4983480" y="1095375"/>
            <a:chExt cx="7106952" cy="5479682"/>
          </a:xfrm>
        </p:grpSpPr>
        <p:grpSp>
          <p:nvGrpSpPr>
            <p:cNvPr id="20" name="Group 19"/>
            <p:cNvGrpSpPr/>
            <p:nvPr/>
          </p:nvGrpSpPr>
          <p:grpSpPr>
            <a:xfrm>
              <a:off x="4983480" y="1095375"/>
              <a:ext cx="7106952" cy="5479682"/>
              <a:chOff x="4945380" y="1359141"/>
              <a:chExt cx="7106952" cy="5113933"/>
            </a:xfrm>
          </p:grpSpPr>
          <p:graphicFrame>
            <p:nvGraphicFramePr>
              <p:cNvPr id="13" name="Chart 12"/>
              <p:cNvGraphicFramePr>
                <a:graphicFrameLocks/>
              </p:cNvGraphicFramePr>
              <p:nvPr>
                <p:extLst>
                  <p:ext uri="{D42A27DB-BD31-4B8C-83A1-F6EECF244321}">
                    <p14:modId xmlns:p14="http://schemas.microsoft.com/office/powerpoint/2010/main" val="2548782776"/>
                  </p:ext>
                </p:extLst>
              </p:nvPr>
            </p:nvGraphicFramePr>
            <p:xfrm>
              <a:off x="4945380" y="1359141"/>
              <a:ext cx="7040880" cy="4568190"/>
            </p:xfrm>
            <a:graphic>
              <a:graphicData uri="http://schemas.openxmlformats.org/drawingml/2006/chart">
                <c:chart xmlns:c="http://schemas.openxmlformats.org/drawingml/2006/chart" xmlns:r="http://schemas.openxmlformats.org/officeDocument/2006/relationships" r:id="rId3"/>
              </a:graphicData>
            </a:graphic>
          </p:graphicFrame>
          <p:sp>
            <p:nvSpPr>
              <p:cNvPr id="18" name="Rectangle 17">
                <a:extLst>
                  <a:ext uri="{FF2B5EF4-FFF2-40B4-BE49-F238E27FC236}">
                    <a16:creationId xmlns:a16="http://schemas.microsoft.com/office/drawing/2014/main" id="{019995CB-78DE-4BF0-9FBD-90AAB156CBCF}"/>
                  </a:ext>
                </a:extLst>
              </p:cNvPr>
              <p:cNvSpPr/>
              <p:nvPr/>
            </p:nvSpPr>
            <p:spPr>
              <a:xfrm>
                <a:off x="5595687" y="5927331"/>
                <a:ext cx="1427414" cy="545743"/>
              </a:xfrm>
              <a:prstGeom prst="rect">
                <a:avLst/>
              </a:prstGeom>
            </p:spPr>
            <p:txBody>
              <a:bodyPr wrap="square">
                <a:spAutoFit/>
              </a:bodyPr>
              <a:lstStyle/>
              <a:p>
                <a:pPr algn="ctr">
                  <a:defRPr/>
                </a:pPr>
                <a:r>
                  <a:rPr lang="en-US" sz="1600" b="1" dirty="0">
                    <a:solidFill>
                      <a:schemeClr val="accent6">
                        <a:lumMod val="75000"/>
                      </a:schemeClr>
                    </a:solidFill>
                    <a:latin typeface="Arial Narrow" panose="020B0606020202030204" pitchFamily="34" charset="0"/>
                  </a:rPr>
                  <a:t>Kānuka Liquid Smoke </a:t>
                </a:r>
              </a:p>
            </p:txBody>
          </p:sp>
          <p:sp>
            <p:nvSpPr>
              <p:cNvPr id="19" name="Rectangle 18">
                <a:extLst>
                  <a:ext uri="{FF2B5EF4-FFF2-40B4-BE49-F238E27FC236}">
                    <a16:creationId xmlns:a16="http://schemas.microsoft.com/office/drawing/2014/main" id="{019995CB-78DE-4BF0-9FBD-90AAB156CBCF}"/>
                  </a:ext>
                </a:extLst>
              </p:cNvPr>
              <p:cNvSpPr/>
              <p:nvPr/>
            </p:nvSpPr>
            <p:spPr>
              <a:xfrm>
                <a:off x="7221318" y="5927331"/>
                <a:ext cx="4831014" cy="315957"/>
              </a:xfrm>
              <a:prstGeom prst="rect">
                <a:avLst/>
              </a:prstGeom>
            </p:spPr>
            <p:txBody>
              <a:bodyPr wrap="square">
                <a:spAutoFit/>
              </a:bodyPr>
              <a:lstStyle/>
              <a:p>
                <a:pPr algn="ctr">
                  <a:defRPr/>
                </a:pPr>
                <a:r>
                  <a:rPr lang="en-US" sz="1600" b="1" dirty="0">
                    <a:latin typeface="Arial Narrow" panose="020B0606020202030204" pitchFamily="34" charset="0"/>
                  </a:rPr>
                  <a:t>Commercial Liquid Smoke (Hickory, Maple, Applewood) </a:t>
                </a:r>
              </a:p>
            </p:txBody>
          </p:sp>
        </p:grpSp>
        <p:cxnSp>
          <p:nvCxnSpPr>
            <p:cNvPr id="4" name="Straight Connector 3"/>
            <p:cNvCxnSpPr/>
            <p:nvPr/>
          </p:nvCxnSpPr>
          <p:spPr>
            <a:xfrm>
              <a:off x="7236021" y="1985009"/>
              <a:ext cx="5715" cy="384048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63665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E20EB73-919A-B68E-F8BD-09F07B44BE10}"/>
              </a:ext>
            </a:extLst>
          </p:cNvPr>
          <p:cNvGraphicFramePr>
            <a:graphicFrameLocks noGrp="1"/>
          </p:cNvGraphicFramePr>
          <p:nvPr>
            <p:extLst>
              <p:ext uri="{D42A27DB-BD31-4B8C-83A1-F6EECF244321}">
                <p14:modId xmlns:p14="http://schemas.microsoft.com/office/powerpoint/2010/main" val="751762941"/>
              </p:ext>
            </p:extLst>
          </p:nvPr>
        </p:nvGraphicFramePr>
        <p:xfrm>
          <a:off x="38100" y="2959100"/>
          <a:ext cx="5969000" cy="286512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612261055"/>
                    </a:ext>
                  </a:extLst>
                </a:gridCol>
                <a:gridCol w="1854200">
                  <a:extLst>
                    <a:ext uri="{9D8B030D-6E8A-4147-A177-3AD203B41FA5}">
                      <a16:colId xmlns:a16="http://schemas.microsoft.com/office/drawing/2014/main" val="1319328438"/>
                    </a:ext>
                  </a:extLst>
                </a:gridCol>
                <a:gridCol w="3200400">
                  <a:extLst>
                    <a:ext uri="{9D8B030D-6E8A-4147-A177-3AD203B41FA5}">
                      <a16:colId xmlns:a16="http://schemas.microsoft.com/office/drawing/2014/main" val="756036116"/>
                    </a:ext>
                  </a:extLst>
                </a:gridCol>
              </a:tblGrid>
              <a:tr h="370840">
                <a:tc>
                  <a:txBody>
                    <a:bodyPr/>
                    <a:lstStyle/>
                    <a:p>
                      <a:endParaRPr lang="en-NZ"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algn="ctr"/>
                      <a:r>
                        <a:rPr lang="en-US" b="1" dirty="0">
                          <a:solidFill>
                            <a:schemeClr val="bg1"/>
                          </a:solidFill>
                        </a:rPr>
                        <a:t>10</a:t>
                      </a:r>
                      <a:r>
                        <a:rPr lang="en-US" b="1" baseline="30000" dirty="0">
                          <a:solidFill>
                            <a:schemeClr val="bg1"/>
                          </a:solidFill>
                        </a:rPr>
                        <a:t>3</a:t>
                      </a:r>
                      <a:r>
                        <a:rPr lang="en-US" b="1" dirty="0">
                          <a:solidFill>
                            <a:schemeClr val="bg1"/>
                          </a:solidFill>
                        </a:rPr>
                        <a:t> Log CFU/g</a:t>
                      </a:r>
                      <a:endParaRPr lang="en-NZ" b="1"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75000"/>
                      </a:schemeClr>
                    </a:solidFill>
                  </a:tcPr>
                </a:tc>
                <a:tc hMerge="1">
                  <a:txBody>
                    <a:bodyPr/>
                    <a:lstStyle/>
                    <a:p>
                      <a:endParaRPr lang="en-NZ" dirty="0"/>
                    </a:p>
                  </a:txBody>
                  <a:tcPr/>
                </a:tc>
                <a:extLst>
                  <a:ext uri="{0D108BD9-81ED-4DB2-BD59-A6C34878D82A}">
                    <a16:rowId xmlns:a16="http://schemas.microsoft.com/office/drawing/2014/main" val="2339886045"/>
                  </a:ext>
                </a:extLst>
              </a:tr>
              <a:tr h="370840">
                <a:tc>
                  <a:txBody>
                    <a:bodyPr/>
                    <a:lstStyle/>
                    <a:p>
                      <a:endParaRPr lang="en-NZ"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dirty="0">
                          <a:solidFill>
                            <a:schemeClr val="bg1"/>
                          </a:solidFill>
                        </a:rPr>
                        <a:t>Cheddar Cheese (</a:t>
                      </a:r>
                      <a:r>
                        <a:rPr lang="en-US" b="1" dirty="0">
                          <a:solidFill>
                            <a:schemeClr val="bg1"/>
                          </a:solidFill>
                        </a:rPr>
                        <a:t>Refrigerated</a:t>
                      </a:r>
                      <a:r>
                        <a:rPr lang="en-US" dirty="0">
                          <a:solidFill>
                            <a:schemeClr val="bg1"/>
                          </a:solidFill>
                        </a:rPr>
                        <a:t>)</a:t>
                      </a:r>
                      <a:endParaRPr lang="en-NZ"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75000"/>
                      </a:schemeClr>
                    </a:solidFill>
                  </a:tcPr>
                </a:tc>
                <a:tc>
                  <a:txBody>
                    <a:bodyPr/>
                    <a:lstStyle/>
                    <a:p>
                      <a:pPr algn="ctr"/>
                      <a:r>
                        <a:rPr lang="en-US" dirty="0">
                          <a:solidFill>
                            <a:schemeClr val="bg1"/>
                          </a:solidFill>
                        </a:rPr>
                        <a:t>Liquid Smoked Cheddar Cheese </a:t>
                      </a:r>
                    </a:p>
                    <a:p>
                      <a:pPr algn="ctr"/>
                      <a:r>
                        <a:rPr lang="en-US" dirty="0">
                          <a:solidFill>
                            <a:schemeClr val="bg1"/>
                          </a:solidFill>
                        </a:rPr>
                        <a:t>(</a:t>
                      </a:r>
                      <a:r>
                        <a:rPr lang="en-US" b="1" dirty="0">
                          <a:solidFill>
                            <a:schemeClr val="bg1"/>
                          </a:solidFill>
                        </a:rPr>
                        <a:t>Ambient Temperature</a:t>
                      </a:r>
                      <a:r>
                        <a:rPr lang="en-US" dirty="0">
                          <a:solidFill>
                            <a:schemeClr val="bg1"/>
                          </a:solidFill>
                        </a:rPr>
                        <a:t>)</a:t>
                      </a:r>
                      <a:endParaRPr lang="en-NZ"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615382644"/>
                  </a:ext>
                </a:extLst>
              </a:tr>
              <a:tr h="370840">
                <a:tc>
                  <a:txBody>
                    <a:bodyPr/>
                    <a:lstStyle/>
                    <a:p>
                      <a:r>
                        <a:rPr lang="en-US" dirty="0"/>
                        <a:t>Week 0</a:t>
                      </a:r>
                      <a:endParaRPr lang="en-NZ"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dirty="0"/>
                        <a:t>6.5 ± 0.1</a:t>
                      </a:r>
                      <a:endParaRPr lang="en-NZ"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t>&lt;LOD</a:t>
                      </a:r>
                      <a:endParaRPr lang="en-NZ"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95442025"/>
                  </a:ext>
                </a:extLst>
              </a:tr>
              <a:tr h="370840">
                <a:tc>
                  <a:txBody>
                    <a:bodyPr/>
                    <a:lstStyle/>
                    <a:p>
                      <a:r>
                        <a:rPr lang="en-US" dirty="0"/>
                        <a:t>Week 2</a:t>
                      </a:r>
                      <a:endParaRPr lang="en-NZ"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5.4 ± 0.1</a:t>
                      </a: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t>3.8 ± 0.4</a:t>
                      </a:r>
                      <a:endParaRPr lang="en-NZ"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320081704"/>
                  </a:ext>
                </a:extLst>
              </a:tr>
              <a:tr h="370840">
                <a:tc>
                  <a:txBody>
                    <a:bodyPr/>
                    <a:lstStyle/>
                    <a:p>
                      <a:r>
                        <a:rPr lang="en-US" dirty="0"/>
                        <a:t>Week 4</a:t>
                      </a:r>
                      <a:endParaRPr lang="en-NZ"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5.2 ± 0.0</a:t>
                      </a: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4.2 ± 0.3</a:t>
                      </a: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28626999"/>
                  </a:ext>
                </a:extLst>
              </a:tr>
              <a:tr h="370840">
                <a:tc>
                  <a:txBody>
                    <a:bodyPr/>
                    <a:lstStyle/>
                    <a:p>
                      <a:r>
                        <a:rPr lang="en-US" dirty="0"/>
                        <a:t>Week 6</a:t>
                      </a:r>
                      <a:endParaRPr lang="en-NZ"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6.3 ± 0.1</a:t>
                      </a: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5.0 ± 0.3</a:t>
                      </a: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54638772"/>
                  </a:ext>
                </a:extLst>
              </a:tr>
              <a:tr h="370840">
                <a:tc>
                  <a:txBody>
                    <a:bodyPr/>
                    <a:lstStyle/>
                    <a:p>
                      <a:r>
                        <a:rPr lang="en-US" dirty="0"/>
                        <a:t>Week 8</a:t>
                      </a:r>
                      <a:endParaRPr lang="en-NZ"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6.2 ± 0.1</a:t>
                      </a: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6.0 ± 0.2</a:t>
                      </a: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660553999"/>
                  </a:ext>
                </a:extLst>
              </a:tr>
            </a:tbl>
          </a:graphicData>
        </a:graphic>
      </p:graphicFrame>
      <p:pic>
        <p:nvPicPr>
          <p:cNvPr id="6" name="Picture 5">
            <a:extLst>
              <a:ext uri="{FF2B5EF4-FFF2-40B4-BE49-F238E27FC236}">
                <a16:creationId xmlns:a16="http://schemas.microsoft.com/office/drawing/2014/main" id="{4028980A-2DAD-0979-90E2-E8792D2E15D3}"/>
              </a:ext>
            </a:extLst>
          </p:cNvPr>
          <p:cNvPicPr>
            <a:picLocks noChangeAspect="1"/>
          </p:cNvPicPr>
          <p:nvPr/>
        </p:nvPicPr>
        <p:blipFill>
          <a:blip r:embed="rId3"/>
          <a:stretch>
            <a:fillRect/>
          </a:stretch>
        </p:blipFill>
        <p:spPr>
          <a:xfrm>
            <a:off x="1689099" y="543983"/>
            <a:ext cx="3622675" cy="2415117"/>
          </a:xfrm>
          <a:prstGeom prst="rect">
            <a:avLst/>
          </a:prstGeom>
          <a:effectLst>
            <a:softEdge rad="127000"/>
          </a:effectLst>
        </p:spPr>
      </p:pic>
      <p:graphicFrame>
        <p:nvGraphicFramePr>
          <p:cNvPr id="7" name="Table 4">
            <a:extLst>
              <a:ext uri="{FF2B5EF4-FFF2-40B4-BE49-F238E27FC236}">
                <a16:creationId xmlns:a16="http://schemas.microsoft.com/office/drawing/2014/main" id="{A430AD51-A30E-A719-679C-213B8224E648}"/>
              </a:ext>
            </a:extLst>
          </p:cNvPr>
          <p:cNvGraphicFramePr>
            <a:graphicFrameLocks noGrp="1"/>
          </p:cNvGraphicFramePr>
          <p:nvPr>
            <p:extLst>
              <p:ext uri="{D42A27DB-BD31-4B8C-83A1-F6EECF244321}">
                <p14:modId xmlns:p14="http://schemas.microsoft.com/office/powerpoint/2010/main" val="2394924155"/>
              </p:ext>
            </p:extLst>
          </p:nvPr>
        </p:nvGraphicFramePr>
        <p:xfrm>
          <a:off x="6184902" y="2959100"/>
          <a:ext cx="5918199" cy="2123440"/>
        </p:xfrm>
        <a:graphic>
          <a:graphicData uri="http://schemas.openxmlformats.org/drawingml/2006/table">
            <a:tbl>
              <a:tblPr firstRow="1" bandRow="1">
                <a:tableStyleId>{5940675A-B579-460E-94D1-54222C63F5DA}</a:tableStyleId>
              </a:tblPr>
              <a:tblGrid>
                <a:gridCol w="906618">
                  <a:extLst>
                    <a:ext uri="{9D8B030D-6E8A-4147-A177-3AD203B41FA5}">
                      <a16:colId xmlns:a16="http://schemas.microsoft.com/office/drawing/2014/main" val="612261055"/>
                    </a:ext>
                  </a:extLst>
                </a:gridCol>
                <a:gridCol w="2178401">
                  <a:extLst>
                    <a:ext uri="{9D8B030D-6E8A-4147-A177-3AD203B41FA5}">
                      <a16:colId xmlns:a16="http://schemas.microsoft.com/office/drawing/2014/main" val="1319328438"/>
                    </a:ext>
                  </a:extLst>
                </a:gridCol>
                <a:gridCol w="2833180">
                  <a:extLst>
                    <a:ext uri="{9D8B030D-6E8A-4147-A177-3AD203B41FA5}">
                      <a16:colId xmlns:a16="http://schemas.microsoft.com/office/drawing/2014/main" val="756036116"/>
                    </a:ext>
                  </a:extLst>
                </a:gridCol>
              </a:tblGrid>
              <a:tr h="370840">
                <a:tc>
                  <a:txBody>
                    <a:bodyPr/>
                    <a:lstStyle/>
                    <a:p>
                      <a:endParaRPr lang="en-NZ"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algn="ctr"/>
                      <a:r>
                        <a:rPr lang="en-US" b="1" dirty="0">
                          <a:solidFill>
                            <a:schemeClr val="bg1"/>
                          </a:solidFill>
                        </a:rPr>
                        <a:t>10</a:t>
                      </a:r>
                      <a:r>
                        <a:rPr lang="en-US" b="1" baseline="30000" dirty="0">
                          <a:solidFill>
                            <a:schemeClr val="bg1"/>
                          </a:solidFill>
                        </a:rPr>
                        <a:t>3</a:t>
                      </a:r>
                      <a:r>
                        <a:rPr lang="en-US" b="1" dirty="0">
                          <a:solidFill>
                            <a:schemeClr val="bg1"/>
                          </a:solidFill>
                        </a:rPr>
                        <a:t> Log CFU/g</a:t>
                      </a:r>
                      <a:endParaRPr lang="en-NZ" b="1"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75000"/>
                      </a:schemeClr>
                    </a:solidFill>
                  </a:tcPr>
                </a:tc>
                <a:tc hMerge="1">
                  <a:txBody>
                    <a:bodyPr/>
                    <a:lstStyle/>
                    <a:p>
                      <a:endParaRPr lang="en-NZ" dirty="0"/>
                    </a:p>
                  </a:txBody>
                  <a:tcPr/>
                </a:tc>
                <a:extLst>
                  <a:ext uri="{0D108BD9-81ED-4DB2-BD59-A6C34878D82A}">
                    <a16:rowId xmlns:a16="http://schemas.microsoft.com/office/drawing/2014/main" val="2339886045"/>
                  </a:ext>
                </a:extLst>
              </a:tr>
              <a:tr h="370840">
                <a:tc>
                  <a:txBody>
                    <a:bodyPr/>
                    <a:lstStyle/>
                    <a:p>
                      <a:endParaRPr lang="en-NZ"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dirty="0">
                          <a:solidFill>
                            <a:schemeClr val="bg1"/>
                          </a:solidFill>
                        </a:rPr>
                        <a:t>Mussel Meat</a:t>
                      </a:r>
                    </a:p>
                    <a:p>
                      <a:pPr algn="ctr"/>
                      <a:r>
                        <a:rPr lang="en-US" dirty="0">
                          <a:solidFill>
                            <a:schemeClr val="bg1"/>
                          </a:solidFill>
                        </a:rPr>
                        <a:t>(</a:t>
                      </a:r>
                      <a:r>
                        <a:rPr lang="en-US" b="1" dirty="0">
                          <a:solidFill>
                            <a:schemeClr val="bg1"/>
                          </a:solidFill>
                        </a:rPr>
                        <a:t>Refrigerated</a:t>
                      </a:r>
                      <a:r>
                        <a:rPr lang="en-US" dirty="0">
                          <a:solidFill>
                            <a:schemeClr val="bg1"/>
                          </a:solidFill>
                        </a:rPr>
                        <a:t>)</a:t>
                      </a:r>
                      <a:endParaRPr lang="en-NZ"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75000"/>
                      </a:schemeClr>
                    </a:solidFill>
                  </a:tcPr>
                </a:tc>
                <a:tc>
                  <a:txBody>
                    <a:bodyPr/>
                    <a:lstStyle/>
                    <a:p>
                      <a:pPr algn="ctr"/>
                      <a:r>
                        <a:rPr lang="en-US" dirty="0">
                          <a:solidFill>
                            <a:schemeClr val="bg1"/>
                          </a:solidFill>
                        </a:rPr>
                        <a:t>Liquid Smoked Mussel Meat</a:t>
                      </a:r>
                    </a:p>
                    <a:p>
                      <a:pPr algn="ctr"/>
                      <a:r>
                        <a:rPr lang="en-US" dirty="0">
                          <a:solidFill>
                            <a:schemeClr val="bg1"/>
                          </a:solidFill>
                        </a:rPr>
                        <a:t>(</a:t>
                      </a:r>
                      <a:r>
                        <a:rPr lang="en-US" b="1" dirty="0">
                          <a:solidFill>
                            <a:schemeClr val="bg1"/>
                          </a:solidFill>
                        </a:rPr>
                        <a:t>Refrigerated</a:t>
                      </a:r>
                      <a:r>
                        <a:rPr lang="en-US" dirty="0">
                          <a:solidFill>
                            <a:schemeClr val="bg1"/>
                          </a:solidFill>
                        </a:rPr>
                        <a:t>)</a:t>
                      </a:r>
                      <a:endParaRPr lang="en-NZ"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615382644"/>
                  </a:ext>
                </a:extLst>
              </a:tr>
              <a:tr h="370840">
                <a:tc>
                  <a:txBody>
                    <a:bodyPr/>
                    <a:lstStyle/>
                    <a:p>
                      <a:r>
                        <a:rPr lang="en-US" dirty="0"/>
                        <a:t>Day 0</a:t>
                      </a:r>
                      <a:endParaRPr lang="en-NZ"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dirty="0"/>
                        <a:t>4.5 ± 0.4</a:t>
                      </a:r>
                      <a:endParaRPr lang="en-NZ"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t>&lt;LOD</a:t>
                      </a:r>
                      <a:endParaRPr lang="en-NZ"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95442025"/>
                  </a:ext>
                </a:extLst>
              </a:tr>
              <a:tr h="370840">
                <a:tc>
                  <a:txBody>
                    <a:bodyPr/>
                    <a:lstStyle/>
                    <a:p>
                      <a:r>
                        <a:rPr lang="en-US" dirty="0"/>
                        <a:t>Day 14</a:t>
                      </a:r>
                      <a:endParaRPr lang="en-NZ"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17.9 ± 1.7</a:t>
                      </a: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t>0.4 ± 0.1</a:t>
                      </a:r>
                      <a:endParaRPr lang="en-NZ"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320081704"/>
                  </a:ext>
                </a:extLst>
              </a:tr>
              <a:tr h="370840">
                <a:tc>
                  <a:txBody>
                    <a:bodyPr/>
                    <a:lstStyle/>
                    <a:p>
                      <a:r>
                        <a:rPr lang="en-US" dirty="0"/>
                        <a:t>Day 30</a:t>
                      </a:r>
                      <a:endParaRPr lang="en-NZ"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25.4 ± 1.8</a:t>
                      </a: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0.9 ± 0.3</a:t>
                      </a: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28626999"/>
                  </a:ext>
                </a:extLst>
              </a:tr>
            </a:tbl>
          </a:graphicData>
        </a:graphic>
      </p:graphicFrame>
      <p:pic>
        <p:nvPicPr>
          <p:cNvPr id="8" name="Picture 7">
            <a:extLst>
              <a:ext uri="{FF2B5EF4-FFF2-40B4-BE49-F238E27FC236}">
                <a16:creationId xmlns:a16="http://schemas.microsoft.com/office/drawing/2014/main" id="{92B5B0F0-BD7B-7C2D-FCB5-F688BFC3036E}"/>
              </a:ext>
            </a:extLst>
          </p:cNvPr>
          <p:cNvPicPr>
            <a:picLocks noChangeAspect="1"/>
          </p:cNvPicPr>
          <p:nvPr/>
        </p:nvPicPr>
        <p:blipFill>
          <a:blip r:embed="rId4"/>
          <a:stretch>
            <a:fillRect/>
          </a:stretch>
        </p:blipFill>
        <p:spPr>
          <a:xfrm>
            <a:off x="8062437" y="746760"/>
            <a:ext cx="2908020" cy="2123440"/>
          </a:xfrm>
          <a:prstGeom prst="rect">
            <a:avLst/>
          </a:prstGeom>
        </p:spPr>
      </p:pic>
    </p:spTree>
    <p:extLst>
      <p:ext uri="{BB962C8B-B14F-4D97-AF65-F5344CB8AC3E}">
        <p14:creationId xmlns:p14="http://schemas.microsoft.com/office/powerpoint/2010/main" val="3439121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ānuka from the whenua to food (online-video-cutter.com)">
            <a:hlinkClick r:id="" action="ppaction://media"/>
            <a:extLst>
              <a:ext uri="{FF2B5EF4-FFF2-40B4-BE49-F238E27FC236}">
                <a16:creationId xmlns:a16="http://schemas.microsoft.com/office/drawing/2014/main" id="{3F445B27-D880-3BAC-1E23-21F0EA6062C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80B71547-3E7B-FFF1-C51D-0B4A77870A8C}"/>
              </a:ext>
            </a:extLst>
          </p:cNvPr>
          <p:cNvSpPr txBox="1"/>
          <p:nvPr/>
        </p:nvSpPr>
        <p:spPr>
          <a:xfrm>
            <a:off x="279001" y="231269"/>
            <a:ext cx="5099050" cy="1015663"/>
          </a:xfrm>
          <a:prstGeom prst="rect">
            <a:avLst/>
          </a:prstGeom>
          <a:solidFill>
            <a:schemeClr val="bg1"/>
          </a:solidFill>
        </p:spPr>
        <p:txBody>
          <a:bodyPr wrap="square">
            <a:spAutoFit/>
          </a:bodyPr>
          <a:lstStyle/>
          <a:p>
            <a:r>
              <a:rPr lang="en-US" sz="3200" b="1" dirty="0">
                <a:solidFill>
                  <a:schemeClr val="accent6">
                    <a:lumMod val="50000"/>
                  </a:schemeClr>
                </a:solidFill>
              </a:rPr>
              <a:t>Semi-commercial production </a:t>
            </a:r>
          </a:p>
          <a:p>
            <a:r>
              <a:rPr lang="en-US" sz="2800" dirty="0">
                <a:solidFill>
                  <a:schemeClr val="accent6">
                    <a:lumMod val="50000"/>
                  </a:schemeClr>
                </a:solidFill>
              </a:rPr>
              <a:t>under food grade regulations</a:t>
            </a:r>
            <a:endParaRPr lang="en-NZ" sz="2800" dirty="0">
              <a:solidFill>
                <a:schemeClr val="accent6">
                  <a:lumMod val="50000"/>
                </a:schemeClr>
              </a:solidFill>
            </a:endParaRPr>
          </a:p>
        </p:txBody>
      </p:sp>
      <p:pic>
        <p:nvPicPr>
          <p:cNvPr id="10" name="Picture 9">
            <a:extLst>
              <a:ext uri="{FF2B5EF4-FFF2-40B4-BE49-F238E27FC236}">
                <a16:creationId xmlns:a16="http://schemas.microsoft.com/office/drawing/2014/main" id="{45EA5FFA-21EF-A8A1-4897-9C6D0FD2755E}"/>
              </a:ext>
            </a:extLst>
          </p:cNvPr>
          <p:cNvPicPr/>
          <p:nvPr/>
        </p:nvPicPr>
        <p:blipFill rotWithShape="1">
          <a:blip r:embed="rId6" cstate="print">
            <a:extLst>
              <a:ext uri="{28A0092B-C50C-407E-A947-70E740481C1C}">
                <a14:useLocalDpi xmlns:a14="http://schemas.microsoft.com/office/drawing/2010/main" val="0"/>
              </a:ext>
            </a:extLst>
          </a:blip>
          <a:srcRect l="35523" r="35015" b="23420"/>
          <a:stretch/>
        </p:blipFill>
        <p:spPr bwMode="auto">
          <a:xfrm>
            <a:off x="-1587" y="1686056"/>
            <a:ext cx="1473200" cy="4354227"/>
          </a:xfrm>
          <a:prstGeom prst="rect">
            <a:avLst/>
          </a:prstGeom>
          <a:noFill/>
        </p:spPr>
      </p:pic>
      <p:sp>
        <p:nvSpPr>
          <p:cNvPr id="13" name="TextBox 12">
            <a:extLst>
              <a:ext uri="{FF2B5EF4-FFF2-40B4-BE49-F238E27FC236}">
                <a16:creationId xmlns:a16="http://schemas.microsoft.com/office/drawing/2014/main" id="{FA039F05-EF59-8E59-16BA-43970DA2169B}"/>
              </a:ext>
            </a:extLst>
          </p:cNvPr>
          <p:cNvSpPr txBox="1"/>
          <p:nvPr/>
        </p:nvSpPr>
        <p:spPr>
          <a:xfrm>
            <a:off x="1322784" y="1846757"/>
            <a:ext cx="3160315" cy="707886"/>
          </a:xfrm>
          <a:prstGeom prst="rect">
            <a:avLst/>
          </a:prstGeom>
          <a:solidFill>
            <a:schemeClr val="bg1">
              <a:alpha val="50980"/>
            </a:schemeClr>
          </a:solidFill>
        </p:spPr>
        <p:txBody>
          <a:bodyPr wrap="square">
            <a:spAutoFit/>
          </a:bodyPr>
          <a:lstStyle/>
          <a:p>
            <a:r>
              <a:rPr lang="en-NZ" sz="2000" b="1" dirty="0"/>
              <a:t>Familiarise ourselves with the regulations</a:t>
            </a:r>
          </a:p>
        </p:txBody>
      </p:sp>
      <p:sp>
        <p:nvSpPr>
          <p:cNvPr id="14" name="TextBox 13">
            <a:extLst>
              <a:ext uri="{FF2B5EF4-FFF2-40B4-BE49-F238E27FC236}">
                <a16:creationId xmlns:a16="http://schemas.microsoft.com/office/drawing/2014/main" id="{DABEE02B-8279-B2F7-5D3B-DA70B78A7872}"/>
              </a:ext>
            </a:extLst>
          </p:cNvPr>
          <p:cNvSpPr txBox="1"/>
          <p:nvPr/>
        </p:nvSpPr>
        <p:spPr>
          <a:xfrm>
            <a:off x="1598613" y="3429000"/>
            <a:ext cx="3252787" cy="707886"/>
          </a:xfrm>
          <a:prstGeom prst="rect">
            <a:avLst/>
          </a:prstGeom>
          <a:solidFill>
            <a:schemeClr val="bg1">
              <a:alpha val="50980"/>
            </a:schemeClr>
          </a:solidFill>
        </p:spPr>
        <p:txBody>
          <a:bodyPr wrap="square">
            <a:spAutoFit/>
          </a:bodyPr>
          <a:lstStyle>
            <a:defPPr>
              <a:defRPr lang="en-US"/>
            </a:defPPr>
            <a:lvl1pPr>
              <a:defRPr>
                <a:solidFill>
                  <a:schemeClr val="bg1"/>
                </a:solidFill>
                <a:effectLst>
                  <a:outerShdw blurRad="38100" dist="38100" dir="2700000" algn="tl">
                    <a:srgbClr val="000000">
                      <a:alpha val="43137"/>
                    </a:srgbClr>
                  </a:outerShdw>
                </a:effectLst>
              </a:defRPr>
            </a:lvl1pPr>
          </a:lstStyle>
          <a:p>
            <a:r>
              <a:rPr lang="en-NZ" sz="2000" b="1" dirty="0">
                <a:solidFill>
                  <a:schemeClr val="tx1"/>
                </a:solidFill>
                <a:effectLst/>
              </a:rPr>
              <a:t>Make a food-grade product to send to customers</a:t>
            </a:r>
          </a:p>
        </p:txBody>
      </p:sp>
      <p:sp>
        <p:nvSpPr>
          <p:cNvPr id="15" name="TextBox 14">
            <a:extLst>
              <a:ext uri="{FF2B5EF4-FFF2-40B4-BE49-F238E27FC236}">
                <a16:creationId xmlns:a16="http://schemas.microsoft.com/office/drawing/2014/main" id="{28A3146B-ADBD-C6F7-BC9A-9D9628643392}"/>
              </a:ext>
            </a:extLst>
          </p:cNvPr>
          <p:cNvSpPr txBox="1"/>
          <p:nvPr/>
        </p:nvSpPr>
        <p:spPr>
          <a:xfrm>
            <a:off x="1322784" y="4961233"/>
            <a:ext cx="3011485" cy="400110"/>
          </a:xfrm>
          <a:prstGeom prst="rect">
            <a:avLst/>
          </a:prstGeom>
          <a:solidFill>
            <a:schemeClr val="bg1">
              <a:alpha val="50980"/>
            </a:schemeClr>
          </a:solidFill>
        </p:spPr>
        <p:txBody>
          <a:bodyPr wrap="square">
            <a:spAutoFit/>
          </a:bodyPr>
          <a:lstStyle>
            <a:defPPr>
              <a:defRPr lang="en-US"/>
            </a:defPPr>
            <a:lvl1pPr>
              <a:defRPr>
                <a:solidFill>
                  <a:schemeClr val="bg1"/>
                </a:solidFill>
                <a:effectLst>
                  <a:outerShdw blurRad="38100" dist="38100" dir="2700000" algn="tl">
                    <a:srgbClr val="000000">
                      <a:alpha val="43137"/>
                    </a:srgbClr>
                  </a:outerShdw>
                </a:effectLst>
              </a:defRPr>
            </a:lvl1pPr>
          </a:lstStyle>
          <a:p>
            <a:r>
              <a:rPr lang="en-US" sz="2000" b="1" dirty="0">
                <a:solidFill>
                  <a:schemeClr val="tx1"/>
                </a:solidFill>
                <a:effectLst/>
              </a:rPr>
              <a:t>Further proof of concepts</a:t>
            </a:r>
            <a:endParaRPr lang="en-NZ" sz="2000" b="1" dirty="0">
              <a:solidFill>
                <a:schemeClr val="tx1"/>
              </a:solidFill>
              <a:effectLst/>
            </a:endParaRPr>
          </a:p>
        </p:txBody>
      </p:sp>
    </p:spTree>
    <p:extLst>
      <p:ext uri="{BB962C8B-B14F-4D97-AF65-F5344CB8AC3E}">
        <p14:creationId xmlns:p14="http://schemas.microsoft.com/office/powerpoint/2010/main" val="282878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8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205257-0C87-2BC0-0E76-7854EFE1E35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Lst>
          </a:blip>
          <a:stretch>
            <a:fillRect/>
          </a:stretch>
        </p:blipFill>
        <p:spPr>
          <a:xfrm>
            <a:off x="5745392" y="2876042"/>
            <a:ext cx="2971800" cy="1544554"/>
          </a:xfrm>
          <a:prstGeom prst="rect">
            <a:avLst/>
          </a:prstGeom>
        </p:spPr>
      </p:pic>
      <p:sp>
        <p:nvSpPr>
          <p:cNvPr id="8" name="TextBox 7">
            <a:extLst>
              <a:ext uri="{FF2B5EF4-FFF2-40B4-BE49-F238E27FC236}">
                <a16:creationId xmlns:a16="http://schemas.microsoft.com/office/drawing/2014/main" id="{F9BDD1CE-657F-9D57-6396-CE09BF851D31}"/>
              </a:ext>
            </a:extLst>
          </p:cNvPr>
          <p:cNvSpPr txBox="1"/>
          <p:nvPr/>
        </p:nvSpPr>
        <p:spPr>
          <a:xfrm>
            <a:off x="5745392" y="4264695"/>
            <a:ext cx="6070598" cy="2215991"/>
          </a:xfrm>
          <a:prstGeom prst="rect">
            <a:avLst/>
          </a:prstGeom>
          <a:solidFill>
            <a:schemeClr val="bg1">
              <a:lumMod val="95000"/>
            </a:schemeClr>
          </a:solidFill>
        </p:spPr>
        <p:txBody>
          <a:bodyPr wrap="square">
            <a:spAutoFit/>
          </a:bodyPr>
          <a:lstStyle/>
          <a:p>
            <a:r>
              <a:rPr lang="en-US" dirty="0"/>
              <a:t>We tested your Nuka Liquid Smoke in one of our nitrite free corned meat products in Canada.  The feedback from our test team and food technologists is:</a:t>
            </a:r>
          </a:p>
          <a:p>
            <a:endParaRPr lang="en-US" sz="900" dirty="0"/>
          </a:p>
          <a:p>
            <a:pPr marL="285750" indent="-285750">
              <a:buFont typeface="Arial" panose="020B0604020202020204" pitchFamily="34" charset="0"/>
              <a:buChar char="•"/>
            </a:pPr>
            <a:r>
              <a:rPr lang="en-US" dirty="0"/>
              <a:t>Distinctly different ‘smoke’ taste to what they were used to</a:t>
            </a:r>
          </a:p>
          <a:p>
            <a:pPr marL="285750" indent="-285750">
              <a:buFont typeface="Arial" panose="020B0604020202020204" pitchFamily="34" charset="0"/>
              <a:buChar char="•"/>
            </a:pPr>
            <a:r>
              <a:rPr lang="en-US" dirty="0"/>
              <a:t>Was sweet tasting </a:t>
            </a:r>
          </a:p>
          <a:p>
            <a:pPr marL="285750" indent="-285750">
              <a:buFont typeface="Arial" panose="020B0604020202020204" pitchFamily="34" charset="0"/>
              <a:buChar char="•"/>
            </a:pPr>
            <a:r>
              <a:rPr lang="en-US" dirty="0"/>
              <a:t>Worked very well with the meat – definite new distinct </a:t>
            </a:r>
            <a:r>
              <a:rPr lang="en-US" dirty="0" err="1"/>
              <a:t>sku</a:t>
            </a:r>
            <a:endParaRPr lang="en-US" dirty="0"/>
          </a:p>
          <a:p>
            <a:pPr marL="285750" indent="-285750">
              <a:buFont typeface="Arial" panose="020B0604020202020204" pitchFamily="34" charset="0"/>
              <a:buChar char="•"/>
            </a:pPr>
            <a:r>
              <a:rPr lang="en-US" dirty="0"/>
              <a:t>Believe the North American market will like it</a:t>
            </a:r>
          </a:p>
        </p:txBody>
      </p:sp>
      <p:pic>
        <p:nvPicPr>
          <p:cNvPr id="9" name="Picture 8">
            <a:extLst>
              <a:ext uri="{FF2B5EF4-FFF2-40B4-BE49-F238E27FC236}">
                <a16:creationId xmlns:a16="http://schemas.microsoft.com/office/drawing/2014/main" id="{DC25A919-57E6-15E2-BFF7-BB9AC4E846FB}"/>
              </a:ext>
            </a:extLst>
          </p:cNvPr>
          <p:cNvPicPr>
            <a:picLocks noChangeAspect="1"/>
          </p:cNvPicPr>
          <p:nvPr/>
        </p:nvPicPr>
        <p:blipFill>
          <a:blip r:embed="rId5"/>
          <a:stretch>
            <a:fillRect/>
          </a:stretch>
        </p:blipFill>
        <p:spPr>
          <a:xfrm>
            <a:off x="6146800" y="387682"/>
            <a:ext cx="4847205" cy="920969"/>
          </a:xfrm>
          <a:prstGeom prst="rect">
            <a:avLst/>
          </a:prstGeom>
        </p:spPr>
      </p:pic>
      <p:pic>
        <p:nvPicPr>
          <p:cNvPr id="10" name="Picture 9">
            <a:extLst>
              <a:ext uri="{FF2B5EF4-FFF2-40B4-BE49-F238E27FC236}">
                <a16:creationId xmlns:a16="http://schemas.microsoft.com/office/drawing/2014/main" id="{CA2010B3-3F26-2636-BB40-BE2021C25719}"/>
              </a:ext>
            </a:extLst>
          </p:cNvPr>
          <p:cNvPicPr>
            <a:picLocks noChangeAspect="1"/>
          </p:cNvPicPr>
          <p:nvPr/>
        </p:nvPicPr>
        <p:blipFill>
          <a:blip r:embed="rId6"/>
          <a:stretch>
            <a:fillRect/>
          </a:stretch>
        </p:blipFill>
        <p:spPr>
          <a:xfrm>
            <a:off x="376010" y="3420619"/>
            <a:ext cx="4009571" cy="1122680"/>
          </a:xfrm>
          <a:prstGeom prst="rect">
            <a:avLst/>
          </a:prstGeom>
        </p:spPr>
      </p:pic>
      <p:sp>
        <p:nvSpPr>
          <p:cNvPr id="13" name="TextBox 12">
            <a:extLst>
              <a:ext uri="{FF2B5EF4-FFF2-40B4-BE49-F238E27FC236}">
                <a16:creationId xmlns:a16="http://schemas.microsoft.com/office/drawing/2014/main" id="{8EF627E0-417B-B4AB-9E4B-B59AB6DB3080}"/>
              </a:ext>
            </a:extLst>
          </p:cNvPr>
          <p:cNvSpPr txBox="1"/>
          <p:nvPr/>
        </p:nvSpPr>
        <p:spPr>
          <a:xfrm>
            <a:off x="6146800" y="1485309"/>
            <a:ext cx="5473700" cy="646331"/>
          </a:xfrm>
          <a:prstGeom prst="rect">
            <a:avLst/>
          </a:prstGeom>
          <a:solidFill>
            <a:schemeClr val="bg1">
              <a:lumMod val="95000"/>
            </a:schemeClr>
          </a:solidFill>
        </p:spPr>
        <p:txBody>
          <a:bodyPr wrap="square">
            <a:spAutoFit/>
          </a:bodyPr>
          <a:lstStyle/>
          <a:p>
            <a:r>
              <a:rPr lang="en-US" dirty="0"/>
              <a:t>It’s such a beautiful </a:t>
            </a:r>
            <a:r>
              <a:rPr lang="en-US" dirty="0" err="1"/>
              <a:t>flavour</a:t>
            </a:r>
            <a:r>
              <a:rPr lang="en-US" dirty="0"/>
              <a:t>, and we have a customer and product lined up that we’ll be using it in.</a:t>
            </a:r>
            <a:endParaRPr lang="en-NZ" dirty="0"/>
          </a:p>
        </p:txBody>
      </p:sp>
      <p:sp>
        <p:nvSpPr>
          <p:cNvPr id="15" name="TextBox 14">
            <a:extLst>
              <a:ext uri="{FF2B5EF4-FFF2-40B4-BE49-F238E27FC236}">
                <a16:creationId xmlns:a16="http://schemas.microsoft.com/office/drawing/2014/main" id="{BC8AA41B-EB5E-C01D-CA74-18A22AA7102F}"/>
              </a:ext>
            </a:extLst>
          </p:cNvPr>
          <p:cNvSpPr txBox="1"/>
          <p:nvPr/>
        </p:nvSpPr>
        <p:spPr>
          <a:xfrm>
            <a:off x="376010" y="4704420"/>
            <a:ext cx="4286250" cy="1200329"/>
          </a:xfrm>
          <a:prstGeom prst="rect">
            <a:avLst/>
          </a:prstGeom>
          <a:solidFill>
            <a:schemeClr val="bg1">
              <a:lumMod val="95000"/>
            </a:schemeClr>
          </a:solidFill>
        </p:spPr>
        <p:txBody>
          <a:bodyPr wrap="square">
            <a:spAutoFit/>
          </a:bodyPr>
          <a:lstStyle/>
          <a:p>
            <a:r>
              <a:rPr lang="en-US" dirty="0"/>
              <a:t>Thanks for sending the samples.  We're happy that they would make a good replacement for our current smoke and are keen to explore purchasing from you. </a:t>
            </a:r>
            <a:endParaRPr lang="en-NZ" dirty="0"/>
          </a:p>
        </p:txBody>
      </p:sp>
      <p:pic>
        <p:nvPicPr>
          <p:cNvPr id="16" name="Picture 15">
            <a:extLst>
              <a:ext uri="{FF2B5EF4-FFF2-40B4-BE49-F238E27FC236}">
                <a16:creationId xmlns:a16="http://schemas.microsoft.com/office/drawing/2014/main" id="{6D18C1ED-1F28-63CD-F2E2-9245D634AEA2}"/>
              </a:ext>
            </a:extLst>
          </p:cNvPr>
          <p:cNvPicPr>
            <a:picLocks noChangeAspect="1"/>
          </p:cNvPicPr>
          <p:nvPr/>
        </p:nvPicPr>
        <p:blipFill>
          <a:blip r:embed="rId7"/>
          <a:stretch>
            <a:fillRect/>
          </a:stretch>
        </p:blipFill>
        <p:spPr>
          <a:xfrm>
            <a:off x="0" y="0"/>
            <a:ext cx="5105400" cy="2876042"/>
          </a:xfrm>
          <a:prstGeom prst="rect">
            <a:avLst/>
          </a:prstGeom>
        </p:spPr>
      </p:pic>
      <p:sp>
        <p:nvSpPr>
          <p:cNvPr id="17" name="Rectangle 16">
            <a:extLst>
              <a:ext uri="{FF2B5EF4-FFF2-40B4-BE49-F238E27FC236}">
                <a16:creationId xmlns:a16="http://schemas.microsoft.com/office/drawing/2014/main" id="{10742F10-1301-A4AC-D91B-71E530033753}"/>
              </a:ext>
            </a:extLst>
          </p:cNvPr>
          <p:cNvSpPr/>
          <p:nvPr/>
        </p:nvSpPr>
        <p:spPr>
          <a:xfrm>
            <a:off x="104787" y="385321"/>
            <a:ext cx="3095614" cy="923330"/>
          </a:xfrm>
          <a:prstGeom prst="rect">
            <a:avLst/>
          </a:prstGeom>
        </p:spPr>
        <p:txBody>
          <a:bodyPr wrap="square">
            <a:spAutoFit/>
          </a:bodyPr>
          <a:lstStyle/>
          <a:p>
            <a:pPr algn="just"/>
            <a:r>
              <a:rPr lang="en-US" sz="5400" b="1" dirty="0">
                <a:solidFill>
                  <a:schemeClr val="bg1"/>
                </a:solidFill>
                <a:effectLst>
                  <a:outerShdw blurRad="38100" dist="38100" dir="2700000" algn="tl">
                    <a:srgbClr val="000000">
                      <a:alpha val="43137"/>
                    </a:srgbClr>
                  </a:outerShdw>
                </a:effectLst>
              </a:rPr>
              <a:t>Feedback</a:t>
            </a:r>
            <a:endParaRPr lang="en-US"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74251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17B2EDEF-EFDE-4D29-1915-CF01222224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805" r="1" b="38576"/>
          <a:stretch/>
        </p:blipFill>
        <p:spPr bwMode="auto">
          <a:xfrm>
            <a:off x="20" y="1282"/>
            <a:ext cx="12191980" cy="6856718"/>
          </a:xfrm>
          <a:prstGeom prst="rect">
            <a:avLst/>
          </a:prstGeom>
          <a:noFill/>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3543ADCD-6759-C92D-272B-86A3AA55D7D2}"/>
              </a:ext>
            </a:extLst>
          </p:cNvPr>
          <p:cNvSpPr/>
          <p:nvPr/>
        </p:nvSpPr>
        <p:spPr>
          <a:xfrm>
            <a:off x="485786" y="330200"/>
            <a:ext cx="7058013" cy="1200329"/>
          </a:xfrm>
          <a:prstGeom prst="rect">
            <a:avLst/>
          </a:prstGeom>
        </p:spPr>
        <p:txBody>
          <a:bodyPr wrap="square">
            <a:spAutoFit/>
          </a:bodyPr>
          <a:lstStyle/>
          <a:p>
            <a:pPr algn="just"/>
            <a:r>
              <a:rPr lang="en-US" sz="7200" b="1" dirty="0">
                <a:solidFill>
                  <a:schemeClr val="bg1"/>
                </a:solidFill>
                <a:effectLst>
                  <a:outerShdw blurRad="38100" dist="38100" dir="2700000" algn="tl">
                    <a:srgbClr val="000000">
                      <a:alpha val="43137"/>
                    </a:srgbClr>
                  </a:outerShdw>
                </a:effectLst>
              </a:rPr>
              <a:t>Engagement</a:t>
            </a:r>
            <a:endParaRPr lang="en-US" sz="2400" dirty="0">
              <a:solidFill>
                <a:schemeClr val="bg1"/>
              </a:solidFill>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A1C89E39-850E-6BDA-B801-4FCFF37C6E7E}"/>
              </a:ext>
            </a:extLst>
          </p:cNvPr>
          <p:cNvSpPr txBox="1"/>
          <p:nvPr/>
        </p:nvSpPr>
        <p:spPr>
          <a:xfrm>
            <a:off x="485786" y="1859447"/>
            <a:ext cx="6575414" cy="2554545"/>
          </a:xfrm>
          <a:prstGeom prst="rect">
            <a:avLst/>
          </a:prstGeom>
          <a:solidFill>
            <a:srgbClr val="000000">
              <a:alpha val="36078"/>
            </a:srgbClr>
          </a:solidFill>
        </p:spPr>
        <p:txBody>
          <a:bodyPr wrap="square">
            <a:spAutoFit/>
          </a:bodyPr>
          <a:lstStyle/>
          <a:p>
            <a:r>
              <a:rPr lang="en-US" sz="3200" dirty="0">
                <a:solidFill>
                  <a:schemeClr val="bg1"/>
                </a:solidFill>
                <a:effectLst>
                  <a:outerShdw blurRad="38100" dist="38100" dir="2700000" algn="tl">
                    <a:srgbClr val="000000">
                      <a:alpha val="43137"/>
                    </a:srgbClr>
                  </a:outerShdw>
                </a:effectLst>
              </a:rPr>
              <a:t>Active engagement with the Māori community empowers collective voices, ensuring that our solutions are inclusive, relevant, and genuinely impactful.</a:t>
            </a:r>
            <a:endParaRPr lang="en-NZ" sz="3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97478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fern&#10;&#10;Description automatically generated">
            <a:extLst>
              <a:ext uri="{FF2B5EF4-FFF2-40B4-BE49-F238E27FC236}">
                <a16:creationId xmlns:a16="http://schemas.microsoft.com/office/drawing/2014/main" id="{1C5272FF-5FC0-20E7-F386-32274A9C56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26734DC7-49A0-155C-A4AE-66E0F1E92DC8}"/>
              </a:ext>
            </a:extLst>
          </p:cNvPr>
          <p:cNvSpPr txBox="1"/>
          <p:nvPr/>
        </p:nvSpPr>
        <p:spPr>
          <a:xfrm>
            <a:off x="1153296" y="2103904"/>
            <a:ext cx="9885407" cy="2800767"/>
          </a:xfrm>
          <a:prstGeom prst="rect">
            <a:avLst/>
          </a:prstGeom>
          <a:noFill/>
        </p:spPr>
        <p:txBody>
          <a:bodyPr wrap="square">
            <a:spAutoFit/>
          </a:bodyPr>
          <a:lstStyle/>
          <a:p>
            <a:pPr algn="ctr"/>
            <a:r>
              <a:rPr lang="en-NZ" sz="6000" b="1" dirty="0">
                <a:solidFill>
                  <a:schemeClr val="bg1"/>
                </a:solidFill>
                <a:effectLst>
                  <a:outerShdw blurRad="38100" dist="38100" dir="2700000" algn="tl">
                    <a:srgbClr val="000000">
                      <a:alpha val="43137"/>
                    </a:srgbClr>
                  </a:outerShdw>
                </a:effectLst>
              </a:rPr>
              <a:t>Maximising Research Impact </a:t>
            </a:r>
          </a:p>
          <a:p>
            <a:pPr algn="ctr"/>
            <a:endParaRPr lang="en-NZ" sz="2000" b="1" dirty="0">
              <a:solidFill>
                <a:schemeClr val="bg1"/>
              </a:solidFill>
              <a:effectLst>
                <a:outerShdw blurRad="38100" dist="38100" dir="2700000" algn="tl">
                  <a:srgbClr val="000000">
                    <a:alpha val="43137"/>
                  </a:srgbClr>
                </a:outerShdw>
              </a:effectLst>
            </a:endParaRPr>
          </a:p>
          <a:p>
            <a:pPr algn="ctr"/>
            <a:r>
              <a:rPr lang="en-NZ" sz="9600" b="1" dirty="0">
                <a:solidFill>
                  <a:schemeClr val="bg1"/>
                </a:solidFill>
                <a:effectLst>
                  <a:outerShdw blurRad="38100" dist="38100" dir="2700000" algn="tl">
                    <a:srgbClr val="000000">
                      <a:alpha val="43137"/>
                    </a:srgbClr>
                  </a:outerShdw>
                </a:effectLst>
              </a:rPr>
              <a:t>Why?</a:t>
            </a:r>
          </a:p>
        </p:txBody>
      </p:sp>
    </p:spTree>
    <p:extLst>
      <p:ext uri="{BB962C8B-B14F-4D97-AF65-F5344CB8AC3E}">
        <p14:creationId xmlns:p14="http://schemas.microsoft.com/office/powerpoint/2010/main" val="1419650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9D2268A-D939-4E78-91B6-6C7E46406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2E35F10-8101-C2D0-7FC6-AC2F037E0BA6}"/>
              </a:ext>
            </a:extLst>
          </p:cNvPr>
          <p:cNvPicPr>
            <a:picLocks noChangeAspect="1"/>
          </p:cNvPicPr>
          <p:nvPr/>
        </p:nvPicPr>
        <p:blipFill rotWithShape="1">
          <a:blip r:embed="rId3">
            <a:alphaModFix amt="40000"/>
          </a:blip>
          <a:srcRect r="38667" b="1"/>
          <a:stretch/>
        </p:blipFill>
        <p:spPr>
          <a:xfrm>
            <a:off x="20" y="10"/>
            <a:ext cx="12191979" cy="6857990"/>
          </a:xfrm>
          <a:prstGeom prst="rect">
            <a:avLst/>
          </a:prstGeom>
        </p:spPr>
      </p:pic>
      <p:sp>
        <p:nvSpPr>
          <p:cNvPr id="5" name="TextBox 4">
            <a:extLst>
              <a:ext uri="{FF2B5EF4-FFF2-40B4-BE49-F238E27FC236}">
                <a16:creationId xmlns:a16="http://schemas.microsoft.com/office/drawing/2014/main" id="{9E146B78-3513-3E1B-A892-D3972BC29789}"/>
              </a:ext>
            </a:extLst>
          </p:cNvPr>
          <p:cNvSpPr txBox="1"/>
          <p:nvPr/>
        </p:nvSpPr>
        <p:spPr>
          <a:xfrm>
            <a:off x="640080" y="853673"/>
            <a:ext cx="4023360" cy="500479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NZ" sz="3800" b="1">
                <a:solidFill>
                  <a:schemeClr val="bg1"/>
                </a:solidFill>
                <a:effectLst>
                  <a:outerShdw blurRad="38100" dist="38100" dir="2700000" algn="tl">
                    <a:srgbClr val="000000">
                      <a:alpha val="43137"/>
                    </a:srgbClr>
                  </a:outerShdw>
                </a:effectLst>
                <a:latin typeface="+mj-lt"/>
                <a:ea typeface="+mj-ea"/>
                <a:cs typeface="+mj-cs"/>
              </a:rPr>
              <a:t>The Māori approach to collaboration is deeply rooted in cultural values and principles that emphasise relationships and engagement</a:t>
            </a:r>
          </a:p>
        </p:txBody>
      </p:sp>
      <p:sp>
        <p:nvSpPr>
          <p:cNvPr id="7" name="TextBox 6">
            <a:extLst>
              <a:ext uri="{FF2B5EF4-FFF2-40B4-BE49-F238E27FC236}">
                <a16:creationId xmlns:a16="http://schemas.microsoft.com/office/drawing/2014/main" id="{49A8CBCF-84BC-00E0-7BD6-A995C16EAD76}"/>
              </a:ext>
            </a:extLst>
          </p:cNvPr>
          <p:cNvSpPr txBox="1"/>
          <p:nvPr/>
        </p:nvSpPr>
        <p:spPr>
          <a:xfrm>
            <a:off x="5459002" y="853673"/>
            <a:ext cx="5949442" cy="5004794"/>
          </a:xfrm>
          <a:prstGeom prst="rect">
            <a:avLst/>
          </a:prstGeom>
          <a:solidFill>
            <a:srgbClr val="FFFFFF">
              <a:alpha val="25882"/>
            </a:srgbClr>
          </a:solidFill>
        </p:spPr>
        <p:txBody>
          <a:bodyPr vert="horz" lIns="91440" tIns="45720" rIns="91440" bIns="45720" rtlCol="0" anchor="ctr">
            <a:normAutofit fontScale="92500" lnSpcReduction="10000"/>
          </a:bodyPr>
          <a:lstStyle/>
          <a:p>
            <a:pPr>
              <a:lnSpc>
                <a:spcPct val="90000"/>
              </a:lnSpc>
              <a:spcAft>
                <a:spcPts val="600"/>
              </a:spcAft>
            </a:pPr>
            <a:r>
              <a:rPr lang="en-US" sz="2800" b="0" i="0" dirty="0">
                <a:solidFill>
                  <a:schemeClr val="bg1"/>
                </a:solidFill>
                <a:effectLst>
                  <a:outerShdw blurRad="38100" dist="38100" dir="2700000" algn="tl">
                    <a:srgbClr val="000000">
                      <a:alpha val="43137"/>
                    </a:srgbClr>
                  </a:outerShdw>
                </a:effectLst>
              </a:rPr>
              <a:t>Some key aspects of the Māori approach to collaboration:</a:t>
            </a:r>
            <a:endParaRPr lang="en-US" sz="2800" b="1" i="0" dirty="0">
              <a:solidFill>
                <a:schemeClr val="bg1"/>
              </a:solidFill>
              <a:effectLst>
                <a:outerShdw blurRad="38100" dist="38100" dir="2700000" algn="tl">
                  <a:srgbClr val="000000">
                    <a:alpha val="43137"/>
                  </a:srgbClr>
                </a:outerShdw>
              </a:effectLst>
            </a:endParaRPr>
          </a:p>
          <a:p>
            <a:pPr indent="-228600">
              <a:lnSpc>
                <a:spcPct val="90000"/>
              </a:lnSpc>
              <a:spcAft>
                <a:spcPts val="600"/>
              </a:spcAft>
              <a:buFont typeface="Arial" panose="020B0604020202020204" pitchFamily="34" charset="0"/>
              <a:buChar char="•"/>
            </a:pPr>
            <a:endParaRPr lang="en-US" sz="2800" b="1" i="0" dirty="0">
              <a:solidFill>
                <a:schemeClr val="bg1"/>
              </a:solidFill>
              <a:effectLst>
                <a:outerShdw blurRad="38100" dist="38100" dir="2700000" algn="tl">
                  <a:srgbClr val="000000">
                    <a:alpha val="43137"/>
                  </a:srgbClr>
                </a:outerShdw>
              </a:effectLst>
            </a:endParaRPr>
          </a:p>
          <a:p>
            <a:pPr marL="342900" indent="-228600">
              <a:lnSpc>
                <a:spcPct val="90000"/>
              </a:lnSpc>
              <a:spcAft>
                <a:spcPts val="600"/>
              </a:spcAft>
              <a:buFont typeface="Arial" panose="020B0604020202020204" pitchFamily="34" charset="0"/>
              <a:buChar char="•"/>
            </a:pPr>
            <a:r>
              <a:rPr lang="en-US" sz="2800" b="1" i="0" dirty="0" err="1">
                <a:solidFill>
                  <a:schemeClr val="bg1"/>
                </a:solidFill>
                <a:effectLst>
                  <a:outerShdw blurRad="38100" dist="38100" dir="2700000" algn="tl">
                    <a:srgbClr val="000000">
                      <a:alpha val="43137"/>
                    </a:srgbClr>
                  </a:outerShdw>
                </a:effectLst>
              </a:rPr>
              <a:t>Whakawhanaungatanga</a:t>
            </a:r>
            <a:r>
              <a:rPr lang="en-US" sz="2800" b="1" i="0" dirty="0">
                <a:solidFill>
                  <a:schemeClr val="bg1"/>
                </a:solidFill>
                <a:effectLst>
                  <a:outerShdw blurRad="38100" dist="38100" dir="2700000" algn="tl">
                    <a:srgbClr val="000000">
                      <a:alpha val="43137"/>
                    </a:srgbClr>
                  </a:outerShdw>
                </a:effectLst>
              </a:rPr>
              <a:t> (Building Relationships)</a:t>
            </a:r>
          </a:p>
          <a:p>
            <a:pPr marL="342900" indent="-228600">
              <a:lnSpc>
                <a:spcPct val="90000"/>
              </a:lnSpc>
              <a:spcAft>
                <a:spcPts val="600"/>
              </a:spcAft>
              <a:buFont typeface="Arial" panose="020B0604020202020204" pitchFamily="34" charset="0"/>
              <a:buChar char="•"/>
            </a:pPr>
            <a:endParaRPr lang="en-US" sz="2800" b="0" i="0" dirty="0">
              <a:solidFill>
                <a:schemeClr val="bg1"/>
              </a:solidFill>
              <a:effectLst>
                <a:outerShdw blurRad="38100" dist="38100" dir="2700000" algn="tl">
                  <a:srgbClr val="000000">
                    <a:alpha val="43137"/>
                  </a:srgbClr>
                </a:outerShdw>
              </a:effectLst>
            </a:endParaRPr>
          </a:p>
          <a:p>
            <a:pPr marL="342900" indent="-228600">
              <a:lnSpc>
                <a:spcPct val="90000"/>
              </a:lnSpc>
              <a:spcAft>
                <a:spcPts val="600"/>
              </a:spcAft>
              <a:buFont typeface="Arial" panose="020B0604020202020204" pitchFamily="34" charset="0"/>
              <a:buChar char="•"/>
            </a:pPr>
            <a:r>
              <a:rPr lang="en-US" sz="2800" b="1" i="0" dirty="0">
                <a:solidFill>
                  <a:schemeClr val="bg1"/>
                </a:solidFill>
                <a:effectLst>
                  <a:outerShdw blurRad="38100" dist="38100" dir="2700000" algn="tl">
                    <a:srgbClr val="000000">
                      <a:alpha val="43137"/>
                    </a:srgbClr>
                  </a:outerShdw>
                </a:effectLst>
              </a:rPr>
              <a:t>Koha (Reciprocity)</a:t>
            </a:r>
          </a:p>
          <a:p>
            <a:pPr marL="342900" indent="-228600">
              <a:lnSpc>
                <a:spcPct val="90000"/>
              </a:lnSpc>
              <a:spcAft>
                <a:spcPts val="600"/>
              </a:spcAft>
              <a:buFont typeface="Arial" panose="020B0604020202020204" pitchFamily="34" charset="0"/>
              <a:buChar char="•"/>
            </a:pPr>
            <a:endParaRPr lang="en-US" sz="2800" b="1" dirty="0">
              <a:solidFill>
                <a:schemeClr val="bg1"/>
              </a:solidFill>
              <a:effectLst>
                <a:outerShdw blurRad="38100" dist="38100" dir="2700000" algn="tl">
                  <a:srgbClr val="000000">
                    <a:alpha val="43137"/>
                  </a:srgbClr>
                </a:outerShdw>
              </a:effectLst>
            </a:endParaRPr>
          </a:p>
          <a:p>
            <a:pPr marL="342900" indent="-228600">
              <a:lnSpc>
                <a:spcPct val="90000"/>
              </a:lnSpc>
              <a:spcAft>
                <a:spcPts val="600"/>
              </a:spcAft>
              <a:buFont typeface="Arial" panose="020B0604020202020204" pitchFamily="34" charset="0"/>
              <a:buChar char="•"/>
            </a:pPr>
            <a:r>
              <a:rPr lang="en-US" sz="2800" b="1" i="0" dirty="0">
                <a:solidFill>
                  <a:schemeClr val="bg1"/>
                </a:solidFill>
                <a:effectLst>
                  <a:outerShdw blurRad="38100" dist="38100" dir="2700000" algn="tl">
                    <a:srgbClr val="000000">
                      <a:alpha val="43137"/>
                    </a:srgbClr>
                  </a:outerShdw>
                </a:effectLst>
              </a:rPr>
              <a:t>Collective Decision-Making</a:t>
            </a:r>
          </a:p>
          <a:p>
            <a:pPr marL="342900" indent="-228600">
              <a:lnSpc>
                <a:spcPct val="90000"/>
              </a:lnSpc>
              <a:spcAft>
                <a:spcPts val="600"/>
              </a:spcAft>
              <a:buFont typeface="Arial" panose="020B0604020202020204" pitchFamily="34" charset="0"/>
              <a:buChar char="•"/>
            </a:pPr>
            <a:endParaRPr lang="en-US" sz="2800" b="0" i="0" dirty="0">
              <a:solidFill>
                <a:schemeClr val="bg1"/>
              </a:solidFill>
              <a:effectLst>
                <a:outerShdw blurRad="38100" dist="38100" dir="2700000" algn="tl">
                  <a:srgbClr val="000000">
                    <a:alpha val="43137"/>
                  </a:srgbClr>
                </a:outerShdw>
              </a:effectLst>
            </a:endParaRPr>
          </a:p>
          <a:p>
            <a:pPr marL="342900" indent="-228600">
              <a:lnSpc>
                <a:spcPct val="90000"/>
              </a:lnSpc>
              <a:spcAft>
                <a:spcPts val="600"/>
              </a:spcAft>
              <a:buFont typeface="Arial" panose="020B0604020202020204" pitchFamily="34" charset="0"/>
              <a:buChar char="•"/>
            </a:pPr>
            <a:r>
              <a:rPr lang="en-US" sz="2800" b="1" i="0" dirty="0">
                <a:solidFill>
                  <a:schemeClr val="bg1"/>
                </a:solidFill>
                <a:effectLst>
                  <a:outerShdw blurRad="38100" dist="38100" dir="2700000" algn="tl">
                    <a:srgbClr val="000000">
                      <a:alpha val="43137"/>
                    </a:srgbClr>
                  </a:outerShdw>
                </a:effectLst>
              </a:rPr>
              <a:t>Tikanga (Customs and Protocols)</a:t>
            </a:r>
          </a:p>
          <a:p>
            <a:pPr marL="342900" indent="-228600">
              <a:lnSpc>
                <a:spcPct val="90000"/>
              </a:lnSpc>
              <a:spcAft>
                <a:spcPts val="600"/>
              </a:spcAft>
              <a:buFont typeface="Arial" panose="020B0604020202020204" pitchFamily="34" charset="0"/>
              <a:buChar char="•"/>
            </a:pPr>
            <a:endParaRPr lang="en-US" sz="2800" b="0" i="0" dirty="0">
              <a:solidFill>
                <a:schemeClr val="bg1"/>
              </a:solidFill>
              <a:effectLst>
                <a:outerShdw blurRad="38100" dist="38100" dir="2700000" algn="tl">
                  <a:srgbClr val="000000">
                    <a:alpha val="43137"/>
                  </a:srgbClr>
                </a:outerShdw>
              </a:effectLst>
            </a:endParaRPr>
          </a:p>
          <a:p>
            <a:pPr marL="342900" indent="-228600">
              <a:lnSpc>
                <a:spcPct val="90000"/>
              </a:lnSpc>
              <a:spcAft>
                <a:spcPts val="600"/>
              </a:spcAft>
              <a:buFont typeface="Arial" panose="020B0604020202020204" pitchFamily="34" charset="0"/>
              <a:buChar char="•"/>
            </a:pPr>
            <a:r>
              <a:rPr lang="en-US" sz="2800" b="1" i="0" dirty="0">
                <a:solidFill>
                  <a:schemeClr val="bg1"/>
                </a:solidFill>
                <a:effectLst>
                  <a:outerShdw blurRad="38100" dist="38100" dir="2700000" algn="tl">
                    <a:srgbClr val="000000">
                      <a:alpha val="43137"/>
                    </a:srgbClr>
                  </a:outerShdw>
                </a:effectLst>
              </a:rPr>
              <a:t>Holistic Well-Being</a:t>
            </a:r>
          </a:p>
        </p:txBody>
      </p:sp>
      <p:sp>
        <p:nvSpPr>
          <p:cNvPr id="15" name="sketch box">
            <a:extLst>
              <a:ext uri="{FF2B5EF4-FFF2-40B4-BE49-F238E27FC236}">
                <a16:creationId xmlns:a16="http://schemas.microsoft.com/office/drawing/2014/main" id="{E0C43A58-225D-452D-8185-0D89D1EED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921" y="493776"/>
            <a:ext cx="6229604" cy="5722227"/>
          </a:xfrm>
          <a:custGeom>
            <a:avLst/>
            <a:gdLst>
              <a:gd name="connsiteX0" fmla="*/ 0 w 6229604"/>
              <a:gd name="connsiteY0" fmla="*/ 0 h 5722227"/>
              <a:gd name="connsiteX1" fmla="*/ 629882 w 6229604"/>
              <a:gd name="connsiteY1" fmla="*/ 0 h 5722227"/>
              <a:gd name="connsiteX2" fmla="*/ 1135172 w 6229604"/>
              <a:gd name="connsiteY2" fmla="*/ 0 h 5722227"/>
              <a:gd name="connsiteX3" fmla="*/ 1951943 w 6229604"/>
              <a:gd name="connsiteY3" fmla="*/ 0 h 5722227"/>
              <a:gd name="connsiteX4" fmla="*/ 2581825 w 6229604"/>
              <a:gd name="connsiteY4" fmla="*/ 0 h 5722227"/>
              <a:gd name="connsiteX5" fmla="*/ 3211707 w 6229604"/>
              <a:gd name="connsiteY5" fmla="*/ 0 h 5722227"/>
              <a:gd name="connsiteX6" fmla="*/ 4028477 w 6229604"/>
              <a:gd name="connsiteY6" fmla="*/ 0 h 5722227"/>
              <a:gd name="connsiteX7" fmla="*/ 4596063 w 6229604"/>
              <a:gd name="connsiteY7" fmla="*/ 0 h 5722227"/>
              <a:gd name="connsiteX8" fmla="*/ 5412834 w 6229604"/>
              <a:gd name="connsiteY8" fmla="*/ 0 h 5722227"/>
              <a:gd name="connsiteX9" fmla="*/ 6229604 w 6229604"/>
              <a:gd name="connsiteY9" fmla="*/ 0 h 5722227"/>
              <a:gd name="connsiteX10" fmla="*/ 6229604 w 6229604"/>
              <a:gd name="connsiteY10" fmla="*/ 635803 h 5722227"/>
              <a:gd name="connsiteX11" fmla="*/ 6229604 w 6229604"/>
              <a:gd name="connsiteY11" fmla="*/ 1271606 h 5722227"/>
              <a:gd name="connsiteX12" fmla="*/ 6229604 w 6229604"/>
              <a:gd name="connsiteY12" fmla="*/ 1964631 h 5722227"/>
              <a:gd name="connsiteX13" fmla="*/ 6229604 w 6229604"/>
              <a:gd name="connsiteY13" fmla="*/ 2428767 h 5722227"/>
              <a:gd name="connsiteX14" fmla="*/ 6229604 w 6229604"/>
              <a:gd name="connsiteY14" fmla="*/ 3064570 h 5722227"/>
              <a:gd name="connsiteX15" fmla="*/ 6229604 w 6229604"/>
              <a:gd name="connsiteY15" fmla="*/ 3700373 h 5722227"/>
              <a:gd name="connsiteX16" fmla="*/ 6229604 w 6229604"/>
              <a:gd name="connsiteY16" fmla="*/ 4336176 h 5722227"/>
              <a:gd name="connsiteX17" fmla="*/ 6229604 w 6229604"/>
              <a:gd name="connsiteY17" fmla="*/ 5029202 h 5722227"/>
              <a:gd name="connsiteX18" fmla="*/ 6229604 w 6229604"/>
              <a:gd name="connsiteY18" fmla="*/ 5722227 h 5722227"/>
              <a:gd name="connsiteX19" fmla="*/ 5475130 w 6229604"/>
              <a:gd name="connsiteY19" fmla="*/ 5722227 h 5722227"/>
              <a:gd name="connsiteX20" fmla="*/ 4907544 w 6229604"/>
              <a:gd name="connsiteY20" fmla="*/ 5722227 h 5722227"/>
              <a:gd name="connsiteX21" fmla="*/ 4090773 w 6229604"/>
              <a:gd name="connsiteY21" fmla="*/ 5722227 h 5722227"/>
              <a:gd name="connsiteX22" fmla="*/ 3398595 w 6229604"/>
              <a:gd name="connsiteY22" fmla="*/ 5722227 h 5722227"/>
              <a:gd name="connsiteX23" fmla="*/ 2831009 w 6229604"/>
              <a:gd name="connsiteY23" fmla="*/ 5722227 h 5722227"/>
              <a:gd name="connsiteX24" fmla="*/ 2138831 w 6229604"/>
              <a:gd name="connsiteY24" fmla="*/ 5722227 h 5722227"/>
              <a:gd name="connsiteX25" fmla="*/ 1633541 w 6229604"/>
              <a:gd name="connsiteY25" fmla="*/ 5722227 h 5722227"/>
              <a:gd name="connsiteX26" fmla="*/ 1128251 w 6229604"/>
              <a:gd name="connsiteY26" fmla="*/ 5722227 h 5722227"/>
              <a:gd name="connsiteX27" fmla="*/ 0 w 6229604"/>
              <a:gd name="connsiteY27" fmla="*/ 5722227 h 5722227"/>
              <a:gd name="connsiteX28" fmla="*/ 0 w 6229604"/>
              <a:gd name="connsiteY28" fmla="*/ 5200869 h 5722227"/>
              <a:gd name="connsiteX29" fmla="*/ 0 w 6229604"/>
              <a:gd name="connsiteY29" fmla="*/ 4450621 h 5722227"/>
              <a:gd name="connsiteX30" fmla="*/ 0 w 6229604"/>
              <a:gd name="connsiteY30" fmla="*/ 3872040 h 5722227"/>
              <a:gd name="connsiteX31" fmla="*/ 0 w 6229604"/>
              <a:gd name="connsiteY31" fmla="*/ 3407904 h 5722227"/>
              <a:gd name="connsiteX32" fmla="*/ 0 w 6229604"/>
              <a:gd name="connsiteY32" fmla="*/ 2714879 h 5722227"/>
              <a:gd name="connsiteX33" fmla="*/ 0 w 6229604"/>
              <a:gd name="connsiteY33" fmla="*/ 2193520 h 5722227"/>
              <a:gd name="connsiteX34" fmla="*/ 0 w 6229604"/>
              <a:gd name="connsiteY34" fmla="*/ 1500495 h 5722227"/>
              <a:gd name="connsiteX35" fmla="*/ 0 w 6229604"/>
              <a:gd name="connsiteY35" fmla="*/ 750248 h 5722227"/>
              <a:gd name="connsiteX36" fmla="*/ 0 w 6229604"/>
              <a:gd name="connsiteY36" fmla="*/ 0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9604" h="5722227" extrusionOk="0">
                <a:moveTo>
                  <a:pt x="0" y="0"/>
                </a:moveTo>
                <a:cubicBezTo>
                  <a:pt x="134765" y="733"/>
                  <a:pt x="359555" y="-15387"/>
                  <a:pt x="629882" y="0"/>
                </a:cubicBezTo>
                <a:cubicBezTo>
                  <a:pt x="900209" y="15387"/>
                  <a:pt x="965450" y="15937"/>
                  <a:pt x="1135172" y="0"/>
                </a:cubicBezTo>
                <a:cubicBezTo>
                  <a:pt x="1304894" y="-15937"/>
                  <a:pt x="1787212" y="10921"/>
                  <a:pt x="1951943" y="0"/>
                </a:cubicBezTo>
                <a:cubicBezTo>
                  <a:pt x="2116674" y="-10921"/>
                  <a:pt x="2378222" y="13313"/>
                  <a:pt x="2581825" y="0"/>
                </a:cubicBezTo>
                <a:cubicBezTo>
                  <a:pt x="2785428" y="-13313"/>
                  <a:pt x="2915218" y="19972"/>
                  <a:pt x="3211707" y="0"/>
                </a:cubicBezTo>
                <a:cubicBezTo>
                  <a:pt x="3508196" y="-19972"/>
                  <a:pt x="3832828" y="-34359"/>
                  <a:pt x="4028477" y="0"/>
                </a:cubicBezTo>
                <a:cubicBezTo>
                  <a:pt x="4224126" y="34359"/>
                  <a:pt x="4361257" y="4467"/>
                  <a:pt x="4596063" y="0"/>
                </a:cubicBezTo>
                <a:cubicBezTo>
                  <a:pt x="4830869" y="-4467"/>
                  <a:pt x="5091403" y="-7365"/>
                  <a:pt x="5412834" y="0"/>
                </a:cubicBezTo>
                <a:cubicBezTo>
                  <a:pt x="5734265" y="7365"/>
                  <a:pt x="6034988" y="-26786"/>
                  <a:pt x="6229604" y="0"/>
                </a:cubicBezTo>
                <a:cubicBezTo>
                  <a:pt x="6208296" y="256153"/>
                  <a:pt x="6219810" y="335049"/>
                  <a:pt x="6229604" y="635803"/>
                </a:cubicBezTo>
                <a:cubicBezTo>
                  <a:pt x="6239398" y="936557"/>
                  <a:pt x="6230184" y="1092448"/>
                  <a:pt x="6229604" y="1271606"/>
                </a:cubicBezTo>
                <a:cubicBezTo>
                  <a:pt x="6229024" y="1450764"/>
                  <a:pt x="6217841" y="1797531"/>
                  <a:pt x="6229604" y="1964631"/>
                </a:cubicBezTo>
                <a:cubicBezTo>
                  <a:pt x="6241367" y="2131731"/>
                  <a:pt x="6220367" y="2235822"/>
                  <a:pt x="6229604" y="2428767"/>
                </a:cubicBezTo>
                <a:cubicBezTo>
                  <a:pt x="6238841" y="2621712"/>
                  <a:pt x="6220929" y="2925917"/>
                  <a:pt x="6229604" y="3064570"/>
                </a:cubicBezTo>
                <a:cubicBezTo>
                  <a:pt x="6238279" y="3203223"/>
                  <a:pt x="6256755" y="3501958"/>
                  <a:pt x="6229604" y="3700373"/>
                </a:cubicBezTo>
                <a:cubicBezTo>
                  <a:pt x="6202453" y="3898788"/>
                  <a:pt x="6201714" y="4046823"/>
                  <a:pt x="6229604" y="4336176"/>
                </a:cubicBezTo>
                <a:cubicBezTo>
                  <a:pt x="6257494" y="4625529"/>
                  <a:pt x="6258821" y="4774033"/>
                  <a:pt x="6229604" y="5029202"/>
                </a:cubicBezTo>
                <a:cubicBezTo>
                  <a:pt x="6200387" y="5284371"/>
                  <a:pt x="6233334" y="5383875"/>
                  <a:pt x="6229604" y="5722227"/>
                </a:cubicBezTo>
                <a:cubicBezTo>
                  <a:pt x="6016393" y="5707881"/>
                  <a:pt x="5684528" y="5751176"/>
                  <a:pt x="5475130" y="5722227"/>
                </a:cubicBezTo>
                <a:cubicBezTo>
                  <a:pt x="5265732" y="5693278"/>
                  <a:pt x="5082862" y="5732690"/>
                  <a:pt x="4907544" y="5722227"/>
                </a:cubicBezTo>
                <a:cubicBezTo>
                  <a:pt x="4732226" y="5711764"/>
                  <a:pt x="4474837" y="5716289"/>
                  <a:pt x="4090773" y="5722227"/>
                </a:cubicBezTo>
                <a:cubicBezTo>
                  <a:pt x="3706709" y="5728165"/>
                  <a:pt x="3645902" y="5723973"/>
                  <a:pt x="3398595" y="5722227"/>
                </a:cubicBezTo>
                <a:cubicBezTo>
                  <a:pt x="3151288" y="5720481"/>
                  <a:pt x="3001606" y="5732695"/>
                  <a:pt x="2831009" y="5722227"/>
                </a:cubicBezTo>
                <a:cubicBezTo>
                  <a:pt x="2660412" y="5711759"/>
                  <a:pt x="2424161" y="5689878"/>
                  <a:pt x="2138831" y="5722227"/>
                </a:cubicBezTo>
                <a:cubicBezTo>
                  <a:pt x="1853501" y="5754576"/>
                  <a:pt x="1788223" y="5720540"/>
                  <a:pt x="1633541" y="5722227"/>
                </a:cubicBezTo>
                <a:cubicBezTo>
                  <a:pt x="1478859" y="5723915"/>
                  <a:pt x="1324151" y="5739059"/>
                  <a:pt x="1128251" y="5722227"/>
                </a:cubicBezTo>
                <a:cubicBezTo>
                  <a:pt x="932351" y="5705396"/>
                  <a:pt x="522340" y="5691488"/>
                  <a:pt x="0" y="5722227"/>
                </a:cubicBezTo>
                <a:cubicBezTo>
                  <a:pt x="-8445" y="5596771"/>
                  <a:pt x="-11215" y="5344833"/>
                  <a:pt x="0" y="5200869"/>
                </a:cubicBezTo>
                <a:cubicBezTo>
                  <a:pt x="11215" y="5056905"/>
                  <a:pt x="20310" y="4693766"/>
                  <a:pt x="0" y="4450621"/>
                </a:cubicBezTo>
                <a:cubicBezTo>
                  <a:pt x="-20310" y="4207476"/>
                  <a:pt x="817" y="4075053"/>
                  <a:pt x="0" y="3872040"/>
                </a:cubicBezTo>
                <a:cubicBezTo>
                  <a:pt x="-817" y="3669027"/>
                  <a:pt x="-21729" y="3595882"/>
                  <a:pt x="0" y="3407904"/>
                </a:cubicBezTo>
                <a:cubicBezTo>
                  <a:pt x="21729" y="3219926"/>
                  <a:pt x="-30605" y="3052469"/>
                  <a:pt x="0" y="2714879"/>
                </a:cubicBezTo>
                <a:cubicBezTo>
                  <a:pt x="30605" y="2377289"/>
                  <a:pt x="-16081" y="2430808"/>
                  <a:pt x="0" y="2193520"/>
                </a:cubicBezTo>
                <a:cubicBezTo>
                  <a:pt x="16081" y="1956232"/>
                  <a:pt x="18120" y="1817979"/>
                  <a:pt x="0" y="1500495"/>
                </a:cubicBezTo>
                <a:cubicBezTo>
                  <a:pt x="-18120" y="1183011"/>
                  <a:pt x="23969" y="972269"/>
                  <a:pt x="0" y="750248"/>
                </a:cubicBezTo>
                <a:cubicBezTo>
                  <a:pt x="-23969" y="528227"/>
                  <a:pt x="-3769" y="358360"/>
                  <a:pt x="0" y="0"/>
                </a:cubicBezTo>
                <a:close/>
              </a:path>
            </a:pathLst>
          </a:custGeom>
          <a:noFill/>
          <a:ln w="47625">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8788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group of people standing in a field&#10;&#10;Description automatically generated">
            <a:extLst>
              <a:ext uri="{FF2B5EF4-FFF2-40B4-BE49-F238E27FC236}">
                <a16:creationId xmlns:a16="http://schemas.microsoft.com/office/drawing/2014/main" id="{98973594-2854-FE1E-8E1A-567C483979A4}"/>
              </a:ext>
            </a:extLst>
          </p:cNvPr>
          <p:cNvPicPr>
            <a:picLocks noChangeAspect="1"/>
          </p:cNvPicPr>
          <p:nvPr/>
        </p:nvPicPr>
        <p:blipFill rotWithShape="1">
          <a:blip r:embed="rId3">
            <a:extLst>
              <a:ext uri="{28A0092B-C50C-407E-A947-70E740481C1C}">
                <a14:useLocalDpi xmlns:a14="http://schemas.microsoft.com/office/drawing/2010/main" val="0"/>
              </a:ext>
            </a:extLst>
          </a:blip>
          <a:srcRect t="33343" r="-2" b="8693"/>
          <a:stretch/>
        </p:blipFill>
        <p:spPr>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7" name="Picture 6" descr="A group of people standing in front of a building&#10;&#10;Description automatically generated">
            <a:extLst>
              <a:ext uri="{FF2B5EF4-FFF2-40B4-BE49-F238E27FC236}">
                <a16:creationId xmlns:a16="http://schemas.microsoft.com/office/drawing/2014/main" id="{B197DFB2-49EC-2133-7E24-D28E0BE5D494}"/>
              </a:ext>
            </a:extLst>
          </p:cNvPr>
          <p:cNvPicPr>
            <a:picLocks noChangeAspect="1"/>
          </p:cNvPicPr>
          <p:nvPr/>
        </p:nvPicPr>
        <p:blipFill rotWithShape="1">
          <a:blip r:embed="rId4">
            <a:extLst>
              <a:ext uri="{28A0092B-C50C-407E-A947-70E740481C1C}">
                <a14:useLocalDpi xmlns:a14="http://schemas.microsoft.com/office/drawing/2010/main" val="0"/>
              </a:ext>
            </a:extLst>
          </a:blip>
          <a:srcRect t="20340" r="-3" b="3507"/>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5" name="Picture 4" descr="A group of people posing for a photo&#10;&#10;Description automatically generated">
            <a:extLst>
              <a:ext uri="{FF2B5EF4-FFF2-40B4-BE49-F238E27FC236}">
                <a16:creationId xmlns:a16="http://schemas.microsoft.com/office/drawing/2014/main" id="{DBCB68AB-74B0-AD0C-76AF-5282717EF9DB}"/>
              </a:ext>
            </a:extLst>
          </p:cNvPr>
          <p:cNvPicPr>
            <a:picLocks noChangeAspect="1"/>
          </p:cNvPicPr>
          <p:nvPr/>
        </p:nvPicPr>
        <p:blipFill rotWithShape="1">
          <a:blip r:embed="rId5">
            <a:extLst>
              <a:ext uri="{28A0092B-C50C-407E-A947-70E740481C1C}">
                <a14:useLocalDpi xmlns:a14="http://schemas.microsoft.com/office/drawing/2010/main" val="0"/>
              </a:ext>
            </a:extLst>
          </a:blip>
          <a:srcRect t="22292" r="2" b="6764"/>
          <a:stretch/>
        </p:blipFill>
        <p:spPr>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11" name="Picture 10" descr="A group of people standing around a table&#10;&#10;Description automatically generated">
            <a:extLst>
              <a:ext uri="{FF2B5EF4-FFF2-40B4-BE49-F238E27FC236}">
                <a16:creationId xmlns:a16="http://schemas.microsoft.com/office/drawing/2014/main" id="{F2E14748-AA0A-D7E0-F3E2-8FE67441579E}"/>
              </a:ext>
            </a:extLst>
          </p:cNvPr>
          <p:cNvPicPr>
            <a:picLocks noChangeAspect="1"/>
          </p:cNvPicPr>
          <p:nvPr/>
        </p:nvPicPr>
        <p:blipFill rotWithShape="1">
          <a:blip r:embed="rId6">
            <a:extLst>
              <a:ext uri="{28A0092B-C50C-407E-A947-70E740481C1C}">
                <a14:useLocalDpi xmlns:a14="http://schemas.microsoft.com/office/drawing/2010/main" val="0"/>
              </a:ext>
            </a:extLst>
          </a:blip>
          <a:srcRect t="35206" r="-2" b="6831"/>
          <a:stretch/>
        </p:blipFill>
        <p:spPr>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
        <p:nvSpPr>
          <p:cNvPr id="12" name="Rectangle 11">
            <a:extLst>
              <a:ext uri="{FF2B5EF4-FFF2-40B4-BE49-F238E27FC236}">
                <a16:creationId xmlns:a16="http://schemas.microsoft.com/office/drawing/2014/main" id="{218FF42B-2E7D-0CB8-6EA6-000C6C36052D}"/>
              </a:ext>
            </a:extLst>
          </p:cNvPr>
          <p:cNvSpPr/>
          <p:nvPr/>
        </p:nvSpPr>
        <p:spPr>
          <a:xfrm>
            <a:off x="409586" y="101600"/>
            <a:ext cx="8112114" cy="584775"/>
          </a:xfrm>
          <a:prstGeom prst="rect">
            <a:avLst/>
          </a:prstGeom>
          <a:solidFill>
            <a:schemeClr val="tx1"/>
          </a:solidFill>
        </p:spPr>
        <p:txBody>
          <a:bodyPr wrap="square">
            <a:spAutoFit/>
          </a:bodyPr>
          <a:lstStyle/>
          <a:p>
            <a:pPr algn="just"/>
            <a:r>
              <a:rPr lang="en-US" sz="3200" b="1" dirty="0">
                <a:solidFill>
                  <a:schemeClr val="bg1"/>
                </a:solidFill>
                <a:effectLst>
                  <a:outerShdw blurRad="38100" dist="38100" dir="2700000" algn="tl">
                    <a:srgbClr val="000000">
                      <a:alpha val="43137"/>
                    </a:srgbClr>
                  </a:outerShdw>
                </a:effectLst>
              </a:rPr>
              <a:t>Hui in Whareponga valley, Ruatoria</a:t>
            </a:r>
            <a:endParaRPr lang="en-US" sz="1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43118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group of people sitting around tables&#10;&#10;Description automatically generated">
            <a:extLst>
              <a:ext uri="{FF2B5EF4-FFF2-40B4-BE49-F238E27FC236}">
                <a16:creationId xmlns:a16="http://schemas.microsoft.com/office/drawing/2014/main" id="{9B2AB535-1970-F7DC-DE05-B0F0F227BAE0}"/>
              </a:ext>
            </a:extLst>
          </p:cNvPr>
          <p:cNvPicPr>
            <a:picLocks noChangeAspect="1"/>
          </p:cNvPicPr>
          <p:nvPr/>
        </p:nvPicPr>
        <p:blipFill rotWithShape="1">
          <a:blip r:embed="rId3">
            <a:extLst>
              <a:ext uri="{28A0092B-C50C-407E-A947-70E740481C1C}">
                <a14:useLocalDpi xmlns:a14="http://schemas.microsoft.com/office/drawing/2010/main" val="0"/>
              </a:ext>
            </a:extLst>
          </a:blip>
          <a:srcRect t="8928" r="1" b="663"/>
          <a:stretch/>
        </p:blipFill>
        <p:spPr>
          <a:xfrm>
            <a:off x="191086" y="166533"/>
            <a:ext cx="7807938" cy="3176605"/>
          </a:xfrm>
          <a:prstGeom prst="rect">
            <a:avLst/>
          </a:prstGeom>
        </p:spPr>
      </p:pic>
      <p:pic>
        <p:nvPicPr>
          <p:cNvPr id="9" name="Picture 8" descr="A group of people sitting at a table&#10;&#10;Description automatically generated">
            <a:extLst>
              <a:ext uri="{FF2B5EF4-FFF2-40B4-BE49-F238E27FC236}">
                <a16:creationId xmlns:a16="http://schemas.microsoft.com/office/drawing/2014/main" id="{19638CEB-044B-0383-5B41-7996FDCAEB26}"/>
              </a:ext>
            </a:extLst>
          </p:cNvPr>
          <p:cNvPicPr>
            <a:picLocks noChangeAspect="1"/>
          </p:cNvPicPr>
          <p:nvPr/>
        </p:nvPicPr>
        <p:blipFill rotWithShape="1">
          <a:blip r:embed="rId4">
            <a:extLst>
              <a:ext uri="{28A0092B-C50C-407E-A947-70E740481C1C}">
                <a14:useLocalDpi xmlns:a14="http://schemas.microsoft.com/office/drawing/2010/main" val="0"/>
              </a:ext>
            </a:extLst>
          </a:blip>
          <a:srcRect l="28514" r="34281"/>
          <a:stretch/>
        </p:blipFill>
        <p:spPr>
          <a:xfrm rot="5400000">
            <a:off x="8514423" y="-164544"/>
            <a:ext cx="3160653" cy="3822808"/>
          </a:xfrm>
          <a:prstGeom prst="rect">
            <a:avLst/>
          </a:prstGeom>
        </p:spPr>
      </p:pic>
      <p:pic>
        <p:nvPicPr>
          <p:cNvPr id="5" name="Picture 4" descr="A group of people sitting at tables in a room&#10;&#10;Description automatically generated">
            <a:extLst>
              <a:ext uri="{FF2B5EF4-FFF2-40B4-BE49-F238E27FC236}">
                <a16:creationId xmlns:a16="http://schemas.microsoft.com/office/drawing/2014/main" id="{FF7C108F-8FF0-90F0-E3B7-B877306E872E}"/>
              </a:ext>
            </a:extLst>
          </p:cNvPr>
          <p:cNvPicPr>
            <a:picLocks noChangeAspect="1"/>
          </p:cNvPicPr>
          <p:nvPr/>
        </p:nvPicPr>
        <p:blipFill rotWithShape="1">
          <a:blip r:embed="rId5">
            <a:extLst>
              <a:ext uri="{28A0092B-C50C-407E-A947-70E740481C1C}">
                <a14:useLocalDpi xmlns:a14="http://schemas.microsoft.com/office/drawing/2010/main" val="0"/>
              </a:ext>
            </a:extLst>
          </a:blip>
          <a:srcRect t="9443" r="1" b="1"/>
          <a:stretch/>
        </p:blipFill>
        <p:spPr>
          <a:xfrm>
            <a:off x="191086" y="3509670"/>
            <a:ext cx="7807938" cy="3181797"/>
          </a:xfrm>
          <a:prstGeom prst="rect">
            <a:avLst/>
          </a:prstGeom>
        </p:spPr>
      </p:pic>
      <p:pic>
        <p:nvPicPr>
          <p:cNvPr id="11" name="Picture 10" descr="A person standing in front of a podium&#10;&#10;Description automatically generated">
            <a:extLst>
              <a:ext uri="{FF2B5EF4-FFF2-40B4-BE49-F238E27FC236}">
                <a16:creationId xmlns:a16="http://schemas.microsoft.com/office/drawing/2014/main" id="{37F9CCAD-91C3-B0C6-CE6B-765B043446D9}"/>
              </a:ext>
            </a:extLst>
          </p:cNvPr>
          <p:cNvPicPr>
            <a:picLocks noChangeAspect="1"/>
          </p:cNvPicPr>
          <p:nvPr/>
        </p:nvPicPr>
        <p:blipFill rotWithShape="1">
          <a:blip r:embed="rId6">
            <a:extLst>
              <a:ext uri="{28A0092B-C50C-407E-A947-70E740481C1C}">
                <a14:useLocalDpi xmlns:a14="http://schemas.microsoft.com/office/drawing/2010/main" val="0"/>
              </a:ext>
            </a:extLst>
          </a:blip>
          <a:srcRect l="31145" t="-4820" r="31366" b="4821"/>
          <a:stretch/>
        </p:blipFill>
        <p:spPr>
          <a:xfrm rot="5400000">
            <a:off x="8519292" y="3097003"/>
            <a:ext cx="3338284" cy="4007131"/>
          </a:xfrm>
          <a:prstGeom prst="rect">
            <a:avLst/>
          </a:prstGeom>
        </p:spPr>
      </p:pic>
      <p:sp>
        <p:nvSpPr>
          <p:cNvPr id="12" name="Rectangle 11">
            <a:extLst>
              <a:ext uri="{FF2B5EF4-FFF2-40B4-BE49-F238E27FC236}">
                <a16:creationId xmlns:a16="http://schemas.microsoft.com/office/drawing/2014/main" id="{F6684440-2EED-D757-5AE1-B201C9F27238}"/>
              </a:ext>
            </a:extLst>
          </p:cNvPr>
          <p:cNvSpPr/>
          <p:nvPr/>
        </p:nvSpPr>
        <p:spPr>
          <a:xfrm>
            <a:off x="185846" y="88289"/>
            <a:ext cx="4817954" cy="584775"/>
          </a:xfrm>
          <a:prstGeom prst="rect">
            <a:avLst/>
          </a:prstGeom>
          <a:solidFill>
            <a:schemeClr val="tx1"/>
          </a:solidFill>
        </p:spPr>
        <p:txBody>
          <a:bodyPr wrap="square">
            <a:spAutoFit/>
          </a:bodyPr>
          <a:lstStyle/>
          <a:p>
            <a:pPr algn="just"/>
            <a:r>
              <a:rPr lang="en-US" sz="3200" b="1" dirty="0">
                <a:solidFill>
                  <a:schemeClr val="bg1"/>
                </a:solidFill>
                <a:effectLst>
                  <a:outerShdw blurRad="38100" dist="38100" dir="2700000" algn="tl">
                    <a:srgbClr val="000000">
                      <a:alpha val="43137"/>
                    </a:srgbClr>
                  </a:outerShdw>
                </a:effectLst>
              </a:rPr>
              <a:t>Hui in Auckland</a:t>
            </a:r>
            <a:endParaRPr lang="en-US" sz="1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033824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white coats&#10;&#10;Description automatically generated">
            <a:extLst>
              <a:ext uri="{FF2B5EF4-FFF2-40B4-BE49-F238E27FC236}">
                <a16:creationId xmlns:a16="http://schemas.microsoft.com/office/drawing/2014/main" id="{A273C4C2-499E-FB44-D74F-E6C55E16708C}"/>
              </a:ext>
            </a:extLst>
          </p:cNvPr>
          <p:cNvPicPr>
            <a:picLocks noChangeAspect="1"/>
          </p:cNvPicPr>
          <p:nvPr/>
        </p:nvPicPr>
        <p:blipFill rotWithShape="1">
          <a:blip r:embed="rId3">
            <a:extLst>
              <a:ext uri="{28A0092B-C50C-407E-A947-70E740481C1C}">
                <a14:useLocalDpi xmlns:a14="http://schemas.microsoft.com/office/drawing/2010/main" val="0"/>
              </a:ext>
            </a:extLst>
          </a:blip>
          <a:srcRect b="7370"/>
          <a:stretch/>
        </p:blipFill>
        <p:spPr>
          <a:xfrm>
            <a:off x="228600" y="272890"/>
            <a:ext cx="7289800" cy="3038630"/>
          </a:xfrm>
          <a:prstGeom prst="rect">
            <a:avLst/>
          </a:prstGeom>
        </p:spPr>
      </p:pic>
      <p:pic>
        <p:nvPicPr>
          <p:cNvPr id="7" name="Picture 6" descr="A group of people in lab coats&#10;&#10;Description automatically generated">
            <a:extLst>
              <a:ext uri="{FF2B5EF4-FFF2-40B4-BE49-F238E27FC236}">
                <a16:creationId xmlns:a16="http://schemas.microsoft.com/office/drawing/2014/main" id="{A6749C51-B6C3-F663-0D23-52B5D46DFB17}"/>
              </a:ext>
            </a:extLst>
          </p:cNvPr>
          <p:cNvPicPr>
            <a:picLocks noChangeAspect="1"/>
          </p:cNvPicPr>
          <p:nvPr/>
        </p:nvPicPr>
        <p:blipFill rotWithShape="1">
          <a:blip r:embed="rId4">
            <a:extLst>
              <a:ext uri="{28A0092B-C50C-407E-A947-70E740481C1C}">
                <a14:useLocalDpi xmlns:a14="http://schemas.microsoft.com/office/drawing/2010/main" val="0"/>
              </a:ext>
            </a:extLst>
          </a:blip>
          <a:srcRect l="11104" r="17632"/>
          <a:stretch/>
        </p:blipFill>
        <p:spPr>
          <a:xfrm rot="5400000">
            <a:off x="6600215" y="1484445"/>
            <a:ext cx="6574740" cy="4151630"/>
          </a:xfrm>
          <a:prstGeom prst="rect">
            <a:avLst/>
          </a:prstGeom>
        </p:spPr>
      </p:pic>
      <p:pic>
        <p:nvPicPr>
          <p:cNvPr id="9" name="Picture 8" descr="A group of men in white coats in a lab&#10;&#10;Description automatically generated">
            <a:extLst>
              <a:ext uri="{FF2B5EF4-FFF2-40B4-BE49-F238E27FC236}">
                <a16:creationId xmlns:a16="http://schemas.microsoft.com/office/drawing/2014/main" id="{C0C17583-A1AB-2928-B923-7EECD31997AE}"/>
              </a:ext>
            </a:extLst>
          </p:cNvPr>
          <p:cNvPicPr>
            <a:picLocks noChangeAspect="1"/>
          </p:cNvPicPr>
          <p:nvPr/>
        </p:nvPicPr>
        <p:blipFill rotWithShape="1">
          <a:blip r:embed="rId5">
            <a:extLst>
              <a:ext uri="{28A0092B-C50C-407E-A947-70E740481C1C}">
                <a14:useLocalDpi xmlns:a14="http://schemas.microsoft.com/office/drawing/2010/main" val="0"/>
              </a:ext>
            </a:extLst>
          </a:blip>
          <a:srcRect l="9077" r="10859"/>
          <a:stretch/>
        </p:blipFill>
        <p:spPr>
          <a:xfrm>
            <a:off x="673100" y="3429000"/>
            <a:ext cx="5867400" cy="3297740"/>
          </a:xfrm>
          <a:prstGeom prst="rect">
            <a:avLst/>
          </a:prstGeom>
        </p:spPr>
      </p:pic>
      <p:sp>
        <p:nvSpPr>
          <p:cNvPr id="10" name="Rectangle 9">
            <a:extLst>
              <a:ext uri="{FF2B5EF4-FFF2-40B4-BE49-F238E27FC236}">
                <a16:creationId xmlns:a16="http://schemas.microsoft.com/office/drawing/2014/main" id="{188C01DA-F4A6-FB5D-BFE1-8BFE5F544112}"/>
              </a:ext>
            </a:extLst>
          </p:cNvPr>
          <p:cNvSpPr/>
          <p:nvPr/>
        </p:nvSpPr>
        <p:spPr>
          <a:xfrm>
            <a:off x="228600" y="131260"/>
            <a:ext cx="6223000" cy="584775"/>
          </a:xfrm>
          <a:prstGeom prst="rect">
            <a:avLst/>
          </a:prstGeom>
          <a:solidFill>
            <a:schemeClr val="tx1"/>
          </a:solidFill>
        </p:spPr>
        <p:txBody>
          <a:bodyPr wrap="square">
            <a:spAutoFit/>
          </a:bodyPr>
          <a:lstStyle/>
          <a:p>
            <a:pPr algn="just"/>
            <a:r>
              <a:rPr lang="en-US" sz="3200" b="1" dirty="0">
                <a:solidFill>
                  <a:schemeClr val="bg1"/>
                </a:solidFill>
                <a:effectLst>
                  <a:outerShdw blurRad="38100" dist="38100" dir="2700000" algn="tl">
                    <a:srgbClr val="000000">
                      <a:alpha val="43137"/>
                    </a:srgbClr>
                  </a:outerShdw>
                </a:effectLst>
              </a:rPr>
              <a:t>Research activities and training</a:t>
            </a:r>
            <a:endParaRPr lang="en-US" sz="1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844638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C1C710-BB07-0DD1-1AFA-6A4A4A63A614}"/>
              </a:ext>
            </a:extLst>
          </p:cNvPr>
          <p:cNvSpPr txBox="1"/>
          <p:nvPr/>
        </p:nvSpPr>
        <p:spPr>
          <a:xfrm>
            <a:off x="4351867" y="287662"/>
            <a:ext cx="7526862" cy="1061829"/>
          </a:xfrm>
          <a:prstGeom prst="rect">
            <a:avLst/>
          </a:prstGeom>
          <a:solidFill>
            <a:schemeClr val="bg1">
              <a:lumMod val="95000"/>
            </a:schemeClr>
          </a:solidFill>
        </p:spPr>
        <p:txBody>
          <a:bodyPr wrap="square">
            <a:spAutoFit/>
          </a:bodyPr>
          <a:lstStyle/>
          <a:p>
            <a:pPr marL="342900" indent="-342900">
              <a:buFont typeface="Wingdings" panose="05000000000000000000" pitchFamily="2" charset="2"/>
              <a:buChar char="ü"/>
            </a:pPr>
            <a:r>
              <a:rPr lang="en-US" sz="2100" dirty="0"/>
              <a:t>The research and development process must be intertwined with the relationship-building process. </a:t>
            </a:r>
            <a:r>
              <a:rPr lang="en-US" sz="2100" b="1" dirty="0">
                <a:solidFill>
                  <a:schemeClr val="accent6">
                    <a:lumMod val="50000"/>
                  </a:schemeClr>
                </a:solidFill>
              </a:rPr>
              <a:t>Build the relationship before focusing on the work.</a:t>
            </a:r>
          </a:p>
        </p:txBody>
      </p:sp>
      <p:sp>
        <p:nvSpPr>
          <p:cNvPr id="7" name="TextBox 6">
            <a:extLst>
              <a:ext uri="{FF2B5EF4-FFF2-40B4-BE49-F238E27FC236}">
                <a16:creationId xmlns:a16="http://schemas.microsoft.com/office/drawing/2014/main" id="{BBCBFC5B-834D-647E-D923-135A737F52B4}"/>
              </a:ext>
            </a:extLst>
          </p:cNvPr>
          <p:cNvSpPr txBox="1"/>
          <p:nvPr/>
        </p:nvSpPr>
        <p:spPr>
          <a:xfrm>
            <a:off x="4351866" y="1462719"/>
            <a:ext cx="7526862" cy="738664"/>
          </a:xfrm>
          <a:prstGeom prst="rect">
            <a:avLst/>
          </a:prstGeom>
          <a:solidFill>
            <a:schemeClr val="bg1">
              <a:lumMod val="95000"/>
            </a:schemeClr>
          </a:solidFill>
        </p:spPr>
        <p:txBody>
          <a:bodyPr wrap="square">
            <a:spAutoFit/>
          </a:bodyPr>
          <a:lstStyle/>
          <a:p>
            <a:pPr marL="342900" indent="-342900">
              <a:buFont typeface="Wingdings" panose="05000000000000000000" pitchFamily="2" charset="2"/>
              <a:buChar char="ü"/>
            </a:pPr>
            <a:r>
              <a:rPr lang="en-NZ" sz="2100" b="1" dirty="0">
                <a:solidFill>
                  <a:schemeClr val="accent6">
                    <a:lumMod val="50000"/>
                  </a:schemeClr>
                </a:solidFill>
              </a:rPr>
              <a:t>Pace is important </a:t>
            </a:r>
            <a:r>
              <a:rPr lang="en-NZ" sz="2100" dirty="0"/>
              <a:t>- </a:t>
            </a:r>
            <a:r>
              <a:rPr lang="en-US" sz="2100" dirty="0"/>
              <a:t>People might say this has taken a long time, but we purposely haven’t rushed it.</a:t>
            </a:r>
            <a:r>
              <a:rPr lang="en-NZ" sz="2100" dirty="0"/>
              <a:t>   </a:t>
            </a:r>
          </a:p>
        </p:txBody>
      </p:sp>
      <p:sp>
        <p:nvSpPr>
          <p:cNvPr id="9" name="TextBox 8">
            <a:extLst>
              <a:ext uri="{FF2B5EF4-FFF2-40B4-BE49-F238E27FC236}">
                <a16:creationId xmlns:a16="http://schemas.microsoft.com/office/drawing/2014/main" id="{0B49DB63-2CC9-3FEB-BB17-A42FD30EEE6A}"/>
              </a:ext>
            </a:extLst>
          </p:cNvPr>
          <p:cNvSpPr txBox="1"/>
          <p:nvPr/>
        </p:nvSpPr>
        <p:spPr>
          <a:xfrm>
            <a:off x="4351865" y="2367170"/>
            <a:ext cx="7526861" cy="1061829"/>
          </a:xfrm>
          <a:prstGeom prst="rect">
            <a:avLst/>
          </a:prstGeom>
          <a:solidFill>
            <a:schemeClr val="bg1">
              <a:lumMod val="95000"/>
            </a:schemeClr>
          </a:solidFill>
        </p:spPr>
        <p:txBody>
          <a:bodyPr wrap="square">
            <a:spAutoFit/>
          </a:bodyPr>
          <a:lstStyle/>
          <a:p>
            <a:pPr marL="342900" indent="-342900">
              <a:buFont typeface="Wingdings" panose="05000000000000000000" pitchFamily="2" charset="2"/>
              <a:buChar char="ü"/>
            </a:pPr>
            <a:r>
              <a:rPr lang="en-US" sz="2100" dirty="0"/>
              <a:t>Building engagement is a step-by-step process. We needed that time to understand each other, especially for me to </a:t>
            </a:r>
            <a:r>
              <a:rPr lang="en-US" sz="2100" b="1" dirty="0">
                <a:solidFill>
                  <a:schemeClr val="accent6">
                    <a:lumMod val="50000"/>
                  </a:schemeClr>
                </a:solidFill>
              </a:rPr>
              <a:t>learn the culture </a:t>
            </a:r>
            <a:r>
              <a:rPr lang="en-US" sz="2100" dirty="0"/>
              <a:t>and to build relationships.</a:t>
            </a:r>
            <a:endParaRPr lang="en-NZ" sz="2100" dirty="0"/>
          </a:p>
        </p:txBody>
      </p:sp>
      <p:sp>
        <p:nvSpPr>
          <p:cNvPr id="11" name="TextBox 10">
            <a:extLst>
              <a:ext uri="{FF2B5EF4-FFF2-40B4-BE49-F238E27FC236}">
                <a16:creationId xmlns:a16="http://schemas.microsoft.com/office/drawing/2014/main" id="{7E9DFE34-4E74-7571-2AA3-8F94711DF079}"/>
              </a:ext>
            </a:extLst>
          </p:cNvPr>
          <p:cNvSpPr txBox="1"/>
          <p:nvPr/>
        </p:nvSpPr>
        <p:spPr>
          <a:xfrm>
            <a:off x="4351867" y="3584001"/>
            <a:ext cx="7526861" cy="738664"/>
          </a:xfrm>
          <a:prstGeom prst="rect">
            <a:avLst/>
          </a:prstGeom>
          <a:solidFill>
            <a:schemeClr val="bg1">
              <a:lumMod val="95000"/>
            </a:schemeClr>
          </a:solidFill>
        </p:spPr>
        <p:txBody>
          <a:bodyPr wrap="square">
            <a:spAutoFit/>
          </a:bodyPr>
          <a:lstStyle/>
          <a:p>
            <a:pPr marL="342900" indent="-342900">
              <a:buFont typeface="Wingdings" panose="05000000000000000000" pitchFamily="2" charset="2"/>
              <a:buChar char="ü"/>
            </a:pPr>
            <a:r>
              <a:rPr lang="en-US" sz="2100" dirty="0"/>
              <a:t>The community needs a </a:t>
            </a:r>
            <a:r>
              <a:rPr lang="en-US" sz="2100" b="1" dirty="0">
                <a:solidFill>
                  <a:schemeClr val="accent6">
                    <a:lumMod val="50000"/>
                  </a:schemeClr>
                </a:solidFill>
              </a:rPr>
              <a:t>bridging person</a:t>
            </a:r>
            <a:r>
              <a:rPr lang="en-US" sz="2100" dirty="0"/>
              <a:t>, because universities and academics aren’t easy to understand by communities.</a:t>
            </a:r>
            <a:endParaRPr lang="en-NZ" sz="2100" dirty="0"/>
          </a:p>
        </p:txBody>
      </p:sp>
      <p:sp>
        <p:nvSpPr>
          <p:cNvPr id="13" name="TextBox 12">
            <a:extLst>
              <a:ext uri="{FF2B5EF4-FFF2-40B4-BE49-F238E27FC236}">
                <a16:creationId xmlns:a16="http://schemas.microsoft.com/office/drawing/2014/main" id="{5BA80B0E-CA97-2060-10A6-AA27463F0357}"/>
              </a:ext>
            </a:extLst>
          </p:cNvPr>
          <p:cNvSpPr txBox="1"/>
          <p:nvPr/>
        </p:nvSpPr>
        <p:spPr>
          <a:xfrm>
            <a:off x="4351865" y="4479577"/>
            <a:ext cx="7526861" cy="1061829"/>
          </a:xfrm>
          <a:prstGeom prst="rect">
            <a:avLst/>
          </a:prstGeom>
          <a:solidFill>
            <a:schemeClr val="bg1">
              <a:lumMod val="95000"/>
            </a:schemeClr>
          </a:solidFill>
        </p:spPr>
        <p:txBody>
          <a:bodyPr wrap="square">
            <a:spAutoFit/>
          </a:bodyPr>
          <a:lstStyle/>
          <a:p>
            <a:pPr marL="342900" indent="-342900">
              <a:buFont typeface="Wingdings" panose="05000000000000000000" pitchFamily="2" charset="2"/>
              <a:buChar char="ü"/>
            </a:pPr>
            <a:r>
              <a:rPr lang="en-US" sz="2100" dirty="0"/>
              <a:t>As a non-Māori person, I think the most important thing is to improve our </a:t>
            </a:r>
            <a:r>
              <a:rPr lang="en-US" sz="2100" b="1" dirty="0">
                <a:solidFill>
                  <a:schemeClr val="accent6">
                    <a:lumMod val="50000"/>
                  </a:schemeClr>
                </a:solidFill>
              </a:rPr>
              <a:t>understanding of Māori approaches </a:t>
            </a:r>
            <a:r>
              <a:rPr lang="en-US" sz="2100" dirty="0"/>
              <a:t>to knowledge and collaboration.</a:t>
            </a:r>
            <a:endParaRPr lang="en-NZ" sz="2100" dirty="0"/>
          </a:p>
        </p:txBody>
      </p:sp>
      <p:sp>
        <p:nvSpPr>
          <p:cNvPr id="15" name="TextBox 14">
            <a:extLst>
              <a:ext uri="{FF2B5EF4-FFF2-40B4-BE49-F238E27FC236}">
                <a16:creationId xmlns:a16="http://schemas.microsoft.com/office/drawing/2014/main" id="{C51F39E6-C951-F92B-A02C-6F51CB1E88D4}"/>
              </a:ext>
            </a:extLst>
          </p:cNvPr>
          <p:cNvSpPr txBox="1"/>
          <p:nvPr/>
        </p:nvSpPr>
        <p:spPr>
          <a:xfrm>
            <a:off x="4351865" y="5698318"/>
            <a:ext cx="7526861" cy="738664"/>
          </a:xfrm>
          <a:prstGeom prst="rect">
            <a:avLst/>
          </a:prstGeom>
          <a:solidFill>
            <a:schemeClr val="bg1">
              <a:lumMod val="95000"/>
            </a:schemeClr>
          </a:solidFill>
        </p:spPr>
        <p:txBody>
          <a:bodyPr wrap="square">
            <a:spAutoFit/>
          </a:bodyPr>
          <a:lstStyle/>
          <a:p>
            <a:pPr marL="342900" indent="-342900">
              <a:buFont typeface="Wingdings" panose="05000000000000000000" pitchFamily="2" charset="2"/>
              <a:buChar char="ü"/>
            </a:pPr>
            <a:r>
              <a:rPr lang="en-US" sz="2100" b="1" dirty="0">
                <a:solidFill>
                  <a:schemeClr val="accent6">
                    <a:lumMod val="50000"/>
                  </a:schemeClr>
                </a:solidFill>
              </a:rPr>
              <a:t>We need to use a highly collaborative and conversational approach.</a:t>
            </a:r>
            <a:endParaRPr lang="en-NZ" sz="2100" b="1" dirty="0">
              <a:solidFill>
                <a:schemeClr val="accent6">
                  <a:lumMod val="50000"/>
                </a:schemeClr>
              </a:solidFill>
            </a:endParaRPr>
          </a:p>
        </p:txBody>
      </p:sp>
      <p:pic>
        <p:nvPicPr>
          <p:cNvPr id="16" name="Picture 15">
            <a:extLst>
              <a:ext uri="{FF2B5EF4-FFF2-40B4-BE49-F238E27FC236}">
                <a16:creationId xmlns:a16="http://schemas.microsoft.com/office/drawing/2014/main" id="{209680EC-EA39-00D0-BB62-40E43EC3AA37}"/>
              </a:ext>
            </a:extLst>
          </p:cNvPr>
          <p:cNvPicPr>
            <a:picLocks noChangeAspect="1"/>
          </p:cNvPicPr>
          <p:nvPr/>
        </p:nvPicPr>
        <p:blipFill>
          <a:blip r:embed="rId3">
            <a:duotone>
              <a:prstClr val="black"/>
              <a:schemeClr val="accent6">
                <a:tint val="45000"/>
                <a:satMod val="400000"/>
              </a:schemeClr>
            </a:duotone>
          </a:blip>
          <a:stretch>
            <a:fillRect/>
          </a:stretch>
        </p:blipFill>
        <p:spPr>
          <a:xfrm>
            <a:off x="73642" y="0"/>
            <a:ext cx="3410498" cy="2616451"/>
          </a:xfrm>
          <a:prstGeom prst="rect">
            <a:avLst/>
          </a:prstGeom>
        </p:spPr>
      </p:pic>
      <p:sp>
        <p:nvSpPr>
          <p:cNvPr id="3" name="TextBox 2">
            <a:extLst>
              <a:ext uri="{FF2B5EF4-FFF2-40B4-BE49-F238E27FC236}">
                <a16:creationId xmlns:a16="http://schemas.microsoft.com/office/drawing/2014/main" id="{923501FE-A386-5F55-B2C3-3A7673572DB3}"/>
              </a:ext>
            </a:extLst>
          </p:cNvPr>
          <p:cNvSpPr txBox="1"/>
          <p:nvPr/>
        </p:nvSpPr>
        <p:spPr>
          <a:xfrm>
            <a:off x="168803" y="3313050"/>
            <a:ext cx="4294794" cy="3477875"/>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b="1" dirty="0">
                <a:solidFill>
                  <a:srgbClr val="57724A"/>
                </a:solidFill>
              </a:rPr>
              <a:t>Plan together from the start. </a:t>
            </a:r>
          </a:p>
          <a:p>
            <a:pPr marL="285750" indent="-285750">
              <a:spcAft>
                <a:spcPts val="600"/>
              </a:spcAft>
              <a:buFont typeface="Arial" panose="020B0604020202020204" pitchFamily="34" charset="0"/>
              <a:buChar char="•"/>
            </a:pPr>
            <a:r>
              <a:rPr lang="en-US" b="1" dirty="0">
                <a:solidFill>
                  <a:srgbClr val="57724A"/>
                </a:solidFill>
              </a:rPr>
              <a:t>Share decision-making.</a:t>
            </a:r>
          </a:p>
          <a:p>
            <a:pPr marL="285750" indent="-285750">
              <a:spcAft>
                <a:spcPts val="600"/>
              </a:spcAft>
              <a:buFont typeface="Arial" panose="020B0604020202020204" pitchFamily="34" charset="0"/>
              <a:buChar char="•"/>
            </a:pPr>
            <a:r>
              <a:rPr lang="en-US" b="1" dirty="0">
                <a:solidFill>
                  <a:srgbClr val="57724A"/>
                </a:solidFill>
              </a:rPr>
              <a:t>Share findings.</a:t>
            </a:r>
          </a:p>
          <a:p>
            <a:pPr marL="285750" indent="-285750">
              <a:spcAft>
                <a:spcPts val="600"/>
              </a:spcAft>
              <a:buFont typeface="Arial" panose="020B0604020202020204" pitchFamily="34" charset="0"/>
              <a:buChar char="•"/>
            </a:pPr>
            <a:r>
              <a:rPr lang="en-US" b="1" dirty="0">
                <a:solidFill>
                  <a:srgbClr val="57724A"/>
                </a:solidFill>
              </a:rPr>
              <a:t>Value each others' contribution and knowledge.</a:t>
            </a:r>
          </a:p>
          <a:p>
            <a:pPr marL="285750" indent="-285750">
              <a:spcAft>
                <a:spcPts val="600"/>
              </a:spcAft>
              <a:buFont typeface="Arial" panose="020B0604020202020204" pitchFamily="34" charset="0"/>
              <a:buChar char="•"/>
            </a:pPr>
            <a:r>
              <a:rPr lang="en-US" b="1" dirty="0">
                <a:solidFill>
                  <a:srgbClr val="57724A"/>
                </a:solidFill>
              </a:rPr>
              <a:t>Collaborate as equal partners.</a:t>
            </a:r>
          </a:p>
          <a:p>
            <a:pPr marL="285750" indent="-285750">
              <a:spcAft>
                <a:spcPts val="600"/>
              </a:spcAft>
              <a:buFont typeface="Arial" panose="020B0604020202020204" pitchFamily="34" charset="0"/>
              <a:buChar char="•"/>
            </a:pPr>
            <a:r>
              <a:rPr lang="en-US" b="1" dirty="0">
                <a:solidFill>
                  <a:srgbClr val="57724A"/>
                </a:solidFill>
              </a:rPr>
              <a:t>Be open.</a:t>
            </a:r>
          </a:p>
          <a:p>
            <a:pPr marL="285750" indent="-285750">
              <a:spcAft>
                <a:spcPts val="600"/>
              </a:spcAft>
              <a:buFont typeface="Arial" panose="020B0604020202020204" pitchFamily="34" charset="0"/>
              <a:buChar char="•"/>
            </a:pPr>
            <a:r>
              <a:rPr lang="en-US" b="1" dirty="0">
                <a:solidFill>
                  <a:srgbClr val="57724A"/>
                </a:solidFill>
              </a:rPr>
              <a:t>Be patient.</a:t>
            </a:r>
          </a:p>
          <a:p>
            <a:pPr marL="285750" indent="-285750">
              <a:spcAft>
                <a:spcPts val="600"/>
              </a:spcAft>
              <a:buFont typeface="Arial" panose="020B0604020202020204" pitchFamily="34" charset="0"/>
              <a:buChar char="•"/>
            </a:pPr>
            <a:r>
              <a:rPr lang="en-US" b="1" dirty="0">
                <a:solidFill>
                  <a:srgbClr val="57724A"/>
                </a:solidFill>
              </a:rPr>
              <a:t>Be flexible.</a:t>
            </a:r>
          </a:p>
          <a:p>
            <a:pPr marL="285750" indent="-285750">
              <a:spcAft>
                <a:spcPts val="600"/>
              </a:spcAft>
              <a:buFont typeface="Arial" panose="020B0604020202020204" pitchFamily="34" charset="0"/>
              <a:buChar char="•"/>
            </a:pPr>
            <a:r>
              <a:rPr lang="en-US" b="1" dirty="0">
                <a:solidFill>
                  <a:srgbClr val="57724A"/>
                </a:solidFill>
              </a:rPr>
              <a:t>Be transparent.</a:t>
            </a:r>
          </a:p>
        </p:txBody>
      </p:sp>
    </p:spTree>
    <p:extLst>
      <p:ext uri="{BB962C8B-B14F-4D97-AF65-F5344CB8AC3E}">
        <p14:creationId xmlns:p14="http://schemas.microsoft.com/office/powerpoint/2010/main" val="360156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P spid="13" grpId="0" animBg="1"/>
      <p:bldP spid="15" grpId="0" animBg="1"/>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and person standing in a room with equipment&#10;&#10;Description automatically generated">
            <a:extLst>
              <a:ext uri="{FF2B5EF4-FFF2-40B4-BE49-F238E27FC236}">
                <a16:creationId xmlns:a16="http://schemas.microsoft.com/office/drawing/2014/main" id="{9C63DA23-B506-7A5C-E320-395F7C8161D4}"/>
              </a:ext>
            </a:extLst>
          </p:cNvPr>
          <p:cNvPicPr>
            <a:picLocks noChangeAspect="1"/>
          </p:cNvPicPr>
          <p:nvPr/>
        </p:nvPicPr>
        <p:blipFill rotWithShape="1">
          <a:blip r:embed="rId3">
            <a:extLst>
              <a:ext uri="{28A0092B-C50C-407E-A947-70E740481C1C}">
                <a14:useLocalDpi xmlns:a14="http://schemas.microsoft.com/office/drawing/2010/main" val="0"/>
              </a:ext>
            </a:extLst>
          </a:blip>
          <a:srcRect t="10299"/>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E05B002-B55F-FEC2-F714-20B20EDA7929}"/>
              </a:ext>
            </a:extLst>
          </p:cNvPr>
          <p:cNvSpPr/>
          <p:nvPr/>
        </p:nvSpPr>
        <p:spPr>
          <a:xfrm>
            <a:off x="0" y="0"/>
            <a:ext cx="12192000" cy="1015663"/>
          </a:xfrm>
          <a:prstGeom prst="rect">
            <a:avLst/>
          </a:prstGeom>
          <a:solidFill>
            <a:schemeClr val="accent6">
              <a:lumMod val="75000"/>
            </a:schemeClr>
          </a:solidFill>
        </p:spPr>
        <p:txBody>
          <a:bodyPr wrap="square">
            <a:spAutoFit/>
          </a:bodyPr>
          <a:lstStyle/>
          <a:p>
            <a:pPr algn="ctr"/>
            <a:r>
              <a:rPr lang="en-US" sz="6000" b="1" dirty="0">
                <a:solidFill>
                  <a:schemeClr val="bg1"/>
                </a:solidFill>
                <a:effectLst>
                  <a:outerShdw blurRad="38100" dist="38100" dir="2700000" algn="tl">
                    <a:srgbClr val="000000">
                      <a:alpha val="43137"/>
                    </a:srgbClr>
                  </a:outerShdw>
                </a:effectLst>
              </a:rPr>
              <a:t>Next step: </a:t>
            </a:r>
            <a:r>
              <a:rPr lang="en-US" sz="5400" b="1" dirty="0">
                <a:solidFill>
                  <a:schemeClr val="bg1"/>
                </a:solidFill>
                <a:effectLst>
                  <a:outerShdw blurRad="38100" dist="38100" dir="2700000" algn="tl">
                    <a:srgbClr val="000000">
                      <a:alpha val="43137"/>
                    </a:srgbClr>
                  </a:outerShdw>
                </a:effectLst>
              </a:rPr>
              <a:t>Scale up &amp; Commercialisation</a:t>
            </a:r>
            <a:endParaRPr lang="en-US" dirty="0">
              <a:solidFill>
                <a:schemeClr val="bg1"/>
              </a:solidFill>
              <a:effectLst>
                <a:outerShdw blurRad="38100" dist="38100" dir="2700000" algn="tl">
                  <a:srgbClr val="000000">
                    <a:alpha val="43137"/>
                  </a:srgbClr>
                </a:outerShdw>
              </a:effectLst>
            </a:endParaRPr>
          </a:p>
        </p:txBody>
      </p:sp>
      <p:sp>
        <p:nvSpPr>
          <p:cNvPr id="10" name="Rectangle 9">
            <a:extLst>
              <a:ext uri="{FF2B5EF4-FFF2-40B4-BE49-F238E27FC236}">
                <a16:creationId xmlns:a16="http://schemas.microsoft.com/office/drawing/2014/main" id="{1A45A0A7-4EAB-899B-B943-B0F9B97FD1F1}"/>
              </a:ext>
            </a:extLst>
          </p:cNvPr>
          <p:cNvSpPr/>
          <p:nvPr/>
        </p:nvSpPr>
        <p:spPr>
          <a:xfrm>
            <a:off x="7200900" y="5595875"/>
            <a:ext cx="4794578" cy="1262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9" name="Picture 8">
            <a:extLst>
              <a:ext uri="{FF2B5EF4-FFF2-40B4-BE49-F238E27FC236}">
                <a16:creationId xmlns:a16="http://schemas.microsoft.com/office/drawing/2014/main" id="{1CDADEEE-366B-3E98-90E1-FC5600ADB71F}"/>
              </a:ext>
            </a:extLst>
          </p:cNvPr>
          <p:cNvPicPr>
            <a:picLocks noChangeAspect="1"/>
          </p:cNvPicPr>
          <p:nvPr/>
        </p:nvPicPr>
        <p:blipFill>
          <a:blip r:embed="rId4"/>
          <a:stretch>
            <a:fillRect/>
          </a:stretch>
        </p:blipFill>
        <p:spPr>
          <a:xfrm>
            <a:off x="7364500" y="5699887"/>
            <a:ext cx="4467377" cy="1054099"/>
          </a:xfrm>
          <a:prstGeom prst="rect">
            <a:avLst/>
          </a:prstGeom>
        </p:spPr>
      </p:pic>
    </p:spTree>
    <p:extLst>
      <p:ext uri="{BB962C8B-B14F-4D97-AF65-F5344CB8AC3E}">
        <p14:creationId xmlns:p14="http://schemas.microsoft.com/office/powerpoint/2010/main" val="1541883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2DA063-608E-5AF0-D263-A9313A316A08}"/>
              </a:ext>
            </a:extLst>
          </p:cNvPr>
          <p:cNvPicPr>
            <a:picLocks noChangeAspect="1"/>
          </p:cNvPicPr>
          <p:nvPr/>
        </p:nvPicPr>
        <p:blipFill rotWithShape="1">
          <a:blip r:embed="rId3"/>
          <a:srcRect l="3327" t="11625" r="14762" b="19242"/>
          <a:stretch/>
        </p:blipFill>
        <p:spPr>
          <a:xfrm>
            <a:off x="0" y="1"/>
            <a:ext cx="12192000" cy="6858000"/>
          </a:xfrm>
          <a:prstGeom prst="rect">
            <a:avLst/>
          </a:prstGeom>
        </p:spPr>
      </p:pic>
      <p:sp>
        <p:nvSpPr>
          <p:cNvPr id="8" name="Rectangle 7">
            <a:extLst>
              <a:ext uri="{FF2B5EF4-FFF2-40B4-BE49-F238E27FC236}">
                <a16:creationId xmlns:a16="http://schemas.microsoft.com/office/drawing/2014/main" id="{2E05B002-B55F-FEC2-F714-20B20EDA7929}"/>
              </a:ext>
            </a:extLst>
          </p:cNvPr>
          <p:cNvSpPr/>
          <p:nvPr/>
        </p:nvSpPr>
        <p:spPr>
          <a:xfrm>
            <a:off x="0" y="0"/>
            <a:ext cx="12192000" cy="1015663"/>
          </a:xfrm>
          <a:prstGeom prst="rect">
            <a:avLst/>
          </a:prstGeom>
          <a:solidFill>
            <a:schemeClr val="accent6">
              <a:lumMod val="75000"/>
            </a:schemeClr>
          </a:solidFill>
        </p:spPr>
        <p:txBody>
          <a:bodyPr wrap="square">
            <a:spAutoFit/>
          </a:bodyPr>
          <a:lstStyle/>
          <a:p>
            <a:pPr algn="ctr"/>
            <a:r>
              <a:rPr lang="en-US" sz="6000" b="1" dirty="0">
                <a:solidFill>
                  <a:schemeClr val="bg1"/>
                </a:solidFill>
                <a:effectLst>
                  <a:outerShdw blurRad="38100" dist="38100" dir="2700000" algn="tl">
                    <a:srgbClr val="000000">
                      <a:alpha val="43137"/>
                    </a:srgbClr>
                  </a:outerShdw>
                </a:effectLst>
              </a:rPr>
              <a:t>Next step: </a:t>
            </a:r>
            <a:r>
              <a:rPr lang="en-US" sz="5400" b="1" dirty="0">
                <a:solidFill>
                  <a:schemeClr val="bg1"/>
                </a:solidFill>
                <a:effectLst>
                  <a:outerShdw blurRad="38100" dist="38100" dir="2700000" algn="tl">
                    <a:srgbClr val="000000">
                      <a:alpha val="43137"/>
                    </a:srgbClr>
                  </a:outerShdw>
                </a:effectLst>
              </a:rPr>
              <a:t>Scale up &amp; Commercialisation</a:t>
            </a:r>
            <a:endParaRPr lang="en-US" dirty="0">
              <a:solidFill>
                <a:schemeClr val="bg1"/>
              </a:solidFill>
              <a:effectLst>
                <a:outerShdw blurRad="38100" dist="38100" dir="2700000" algn="tl">
                  <a:srgbClr val="000000">
                    <a:alpha val="43137"/>
                  </a:srgbClr>
                </a:outerShdw>
              </a:effectLst>
            </a:endParaRPr>
          </a:p>
        </p:txBody>
      </p:sp>
      <p:sp>
        <p:nvSpPr>
          <p:cNvPr id="10" name="Rectangle 9">
            <a:extLst>
              <a:ext uri="{FF2B5EF4-FFF2-40B4-BE49-F238E27FC236}">
                <a16:creationId xmlns:a16="http://schemas.microsoft.com/office/drawing/2014/main" id="{1A45A0A7-4EAB-899B-B943-B0F9B97FD1F1}"/>
              </a:ext>
            </a:extLst>
          </p:cNvPr>
          <p:cNvSpPr/>
          <p:nvPr/>
        </p:nvSpPr>
        <p:spPr>
          <a:xfrm>
            <a:off x="7277100" y="5494275"/>
            <a:ext cx="4794578" cy="1262125"/>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9" name="Picture 8">
            <a:extLst>
              <a:ext uri="{FF2B5EF4-FFF2-40B4-BE49-F238E27FC236}">
                <a16:creationId xmlns:a16="http://schemas.microsoft.com/office/drawing/2014/main" id="{1CDADEEE-366B-3E98-90E1-FC5600ADB71F}"/>
              </a:ext>
            </a:extLst>
          </p:cNvPr>
          <p:cNvPicPr>
            <a:picLocks noChangeAspect="1"/>
          </p:cNvPicPr>
          <p:nvPr/>
        </p:nvPicPr>
        <p:blipFill>
          <a:blip r:embed="rId4"/>
          <a:stretch>
            <a:fillRect/>
          </a:stretch>
        </p:blipFill>
        <p:spPr>
          <a:xfrm>
            <a:off x="7440700" y="5598287"/>
            <a:ext cx="4467377" cy="1054099"/>
          </a:xfrm>
          <a:prstGeom prst="rect">
            <a:avLst/>
          </a:prstGeom>
        </p:spPr>
      </p:pic>
    </p:spTree>
    <p:extLst>
      <p:ext uri="{BB962C8B-B14F-4D97-AF65-F5344CB8AC3E}">
        <p14:creationId xmlns:p14="http://schemas.microsoft.com/office/powerpoint/2010/main" val="33986030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5C03E8-0160-B0B6-6E17-1AFA9EAC3080}"/>
              </a:ext>
            </a:extLst>
          </p:cNvPr>
          <p:cNvPicPr>
            <a:picLocks noChangeAspect="1"/>
          </p:cNvPicPr>
          <p:nvPr/>
        </p:nvPicPr>
        <p:blipFill>
          <a:blip r:embed="rId3"/>
          <a:stretch>
            <a:fillRect/>
          </a:stretch>
        </p:blipFill>
        <p:spPr>
          <a:xfrm>
            <a:off x="288756" y="76992"/>
            <a:ext cx="2822744" cy="6704016"/>
          </a:xfrm>
          <a:prstGeom prst="rect">
            <a:avLst/>
          </a:prstGeom>
        </p:spPr>
      </p:pic>
      <p:grpSp>
        <p:nvGrpSpPr>
          <p:cNvPr id="21" name="Group 20">
            <a:extLst>
              <a:ext uri="{FF2B5EF4-FFF2-40B4-BE49-F238E27FC236}">
                <a16:creationId xmlns:a16="http://schemas.microsoft.com/office/drawing/2014/main" id="{77AB4D43-8164-92FE-0444-E34C6D43DE39}"/>
              </a:ext>
            </a:extLst>
          </p:cNvPr>
          <p:cNvGrpSpPr/>
          <p:nvPr/>
        </p:nvGrpSpPr>
        <p:grpSpPr>
          <a:xfrm>
            <a:off x="3340100" y="76992"/>
            <a:ext cx="8737600" cy="900792"/>
            <a:chOff x="3340100" y="76992"/>
            <a:chExt cx="8737600" cy="900792"/>
          </a:xfrm>
        </p:grpSpPr>
        <p:sp>
          <p:nvSpPr>
            <p:cNvPr id="12" name="Rectangle 11">
              <a:extLst>
                <a:ext uri="{FF2B5EF4-FFF2-40B4-BE49-F238E27FC236}">
                  <a16:creationId xmlns:a16="http://schemas.microsoft.com/office/drawing/2014/main" id="{578B1425-5EAD-E4E7-C4B6-CFF5A0CA4E0B}"/>
                </a:ext>
              </a:extLst>
            </p:cNvPr>
            <p:cNvSpPr/>
            <p:nvPr/>
          </p:nvSpPr>
          <p:spPr>
            <a:xfrm>
              <a:off x="3340100" y="76992"/>
              <a:ext cx="8737600" cy="900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TextBox 4">
              <a:extLst>
                <a:ext uri="{FF2B5EF4-FFF2-40B4-BE49-F238E27FC236}">
                  <a16:creationId xmlns:a16="http://schemas.microsoft.com/office/drawing/2014/main" id="{009A8FD1-1B27-2CF3-A0DA-B27B30EF2E51}"/>
                </a:ext>
              </a:extLst>
            </p:cNvPr>
            <p:cNvSpPr txBox="1"/>
            <p:nvPr/>
          </p:nvSpPr>
          <p:spPr>
            <a:xfrm>
              <a:off x="3340100" y="220829"/>
              <a:ext cx="1657611" cy="307777"/>
            </a:xfrm>
            <a:prstGeom prst="rect">
              <a:avLst/>
            </a:prstGeom>
            <a:noFill/>
          </p:spPr>
          <p:txBody>
            <a:bodyPr wrap="square">
              <a:spAutoFit/>
            </a:bodyPr>
            <a:lstStyle/>
            <a:p>
              <a:pPr marL="285750" lvl="0" indent="-285750">
                <a:buFont typeface="Arial" panose="020B0604020202020204" pitchFamily="34" charset="0"/>
                <a:buChar char="•"/>
              </a:pPr>
              <a:r>
                <a:rPr lang="en-GB" sz="1400" i="1" dirty="0"/>
                <a:t>Funding from: </a:t>
              </a:r>
              <a:endParaRPr lang="en-NZ" sz="1400" i="1" dirty="0"/>
            </a:p>
          </p:txBody>
        </p:sp>
        <p:pic>
          <p:nvPicPr>
            <p:cNvPr id="6" name="Picture 5">
              <a:extLst>
                <a:ext uri="{FF2B5EF4-FFF2-40B4-BE49-F238E27FC236}">
                  <a16:creationId xmlns:a16="http://schemas.microsoft.com/office/drawing/2014/main" id="{04D4E384-1951-C9F4-3388-23C4082319F6}"/>
                </a:ext>
              </a:extLst>
            </p:cNvPr>
            <p:cNvPicPr>
              <a:picLocks noChangeAspect="1"/>
            </p:cNvPicPr>
            <p:nvPr/>
          </p:nvPicPr>
          <p:blipFill>
            <a:blip r:embed="rId4"/>
            <a:stretch>
              <a:fillRect/>
            </a:stretch>
          </p:blipFill>
          <p:spPr>
            <a:xfrm>
              <a:off x="5181601" y="117351"/>
              <a:ext cx="1323398" cy="437389"/>
            </a:xfrm>
            <a:prstGeom prst="rect">
              <a:avLst/>
            </a:prstGeom>
          </p:spPr>
        </p:pic>
        <p:pic>
          <p:nvPicPr>
            <p:cNvPr id="7" name="Picture 6">
              <a:extLst>
                <a:ext uri="{FF2B5EF4-FFF2-40B4-BE49-F238E27FC236}">
                  <a16:creationId xmlns:a16="http://schemas.microsoft.com/office/drawing/2014/main" id="{47E33455-E50E-C90F-2046-9805A7A58BF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692899" y="76992"/>
              <a:ext cx="1546802" cy="511634"/>
            </a:xfrm>
            <a:prstGeom prst="rect">
              <a:avLst/>
            </a:prstGeom>
          </p:spPr>
        </p:pic>
        <p:pic>
          <p:nvPicPr>
            <p:cNvPr id="8" name="Picture 7">
              <a:extLst>
                <a:ext uri="{FF2B5EF4-FFF2-40B4-BE49-F238E27FC236}">
                  <a16:creationId xmlns:a16="http://schemas.microsoft.com/office/drawing/2014/main" id="{03F8E6D1-FE07-70D0-6D60-E39AE852336F}"/>
                </a:ext>
              </a:extLst>
            </p:cNvPr>
            <p:cNvPicPr>
              <a:picLocks noChangeAspect="1"/>
            </p:cNvPicPr>
            <p:nvPr/>
          </p:nvPicPr>
          <p:blipFill>
            <a:blip r:embed="rId6"/>
            <a:stretch>
              <a:fillRect/>
            </a:stretch>
          </p:blipFill>
          <p:spPr>
            <a:xfrm>
              <a:off x="8427601" y="117351"/>
              <a:ext cx="2081212" cy="491072"/>
            </a:xfrm>
            <a:prstGeom prst="rect">
              <a:avLst/>
            </a:prstGeom>
          </p:spPr>
        </p:pic>
        <p:sp>
          <p:nvSpPr>
            <p:cNvPr id="9" name="TextBox 8">
              <a:extLst>
                <a:ext uri="{FF2B5EF4-FFF2-40B4-BE49-F238E27FC236}">
                  <a16:creationId xmlns:a16="http://schemas.microsoft.com/office/drawing/2014/main" id="{997A05E2-617B-31D5-E594-DE8FE8731395}"/>
                </a:ext>
              </a:extLst>
            </p:cNvPr>
            <p:cNvSpPr txBox="1"/>
            <p:nvPr/>
          </p:nvSpPr>
          <p:spPr>
            <a:xfrm>
              <a:off x="3341567" y="639215"/>
              <a:ext cx="6326864" cy="307777"/>
            </a:xfrm>
            <a:prstGeom prst="rect">
              <a:avLst/>
            </a:prstGeom>
            <a:noFill/>
          </p:spPr>
          <p:txBody>
            <a:bodyPr wrap="square">
              <a:spAutoFit/>
            </a:bodyPr>
            <a:lstStyle/>
            <a:p>
              <a:pPr marL="285750" lvl="0" indent="-285750">
                <a:buFont typeface="Arial" panose="020B0604020202020204" pitchFamily="34" charset="0"/>
                <a:buChar char="•"/>
              </a:pPr>
              <a:r>
                <a:rPr lang="en-GB" sz="1400" i="1" dirty="0"/>
                <a:t>Expertise: Chem Eng., Business, Food Eng, Māori engagement   </a:t>
              </a:r>
              <a:endParaRPr lang="en-NZ" sz="1400" i="1" dirty="0"/>
            </a:p>
          </p:txBody>
        </p:sp>
      </p:grpSp>
      <p:grpSp>
        <p:nvGrpSpPr>
          <p:cNvPr id="22" name="Group 21">
            <a:extLst>
              <a:ext uri="{FF2B5EF4-FFF2-40B4-BE49-F238E27FC236}">
                <a16:creationId xmlns:a16="http://schemas.microsoft.com/office/drawing/2014/main" id="{9A866E7E-48A2-8237-04FE-EC4BFBD20F8C}"/>
              </a:ext>
            </a:extLst>
          </p:cNvPr>
          <p:cNvGrpSpPr/>
          <p:nvPr/>
        </p:nvGrpSpPr>
        <p:grpSpPr>
          <a:xfrm>
            <a:off x="3340100" y="977784"/>
            <a:ext cx="8737600" cy="1569660"/>
            <a:chOff x="3340100" y="977784"/>
            <a:chExt cx="8737600" cy="1569660"/>
          </a:xfrm>
        </p:grpSpPr>
        <p:sp>
          <p:nvSpPr>
            <p:cNvPr id="13" name="Rectangle 12">
              <a:extLst>
                <a:ext uri="{FF2B5EF4-FFF2-40B4-BE49-F238E27FC236}">
                  <a16:creationId xmlns:a16="http://schemas.microsoft.com/office/drawing/2014/main" id="{DE018658-5573-B739-A8C3-2004D762EA74}"/>
                </a:ext>
              </a:extLst>
            </p:cNvPr>
            <p:cNvSpPr/>
            <p:nvPr/>
          </p:nvSpPr>
          <p:spPr>
            <a:xfrm>
              <a:off x="3340100" y="1037804"/>
              <a:ext cx="8737600" cy="15096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TextBox 10">
              <a:extLst>
                <a:ext uri="{FF2B5EF4-FFF2-40B4-BE49-F238E27FC236}">
                  <a16:creationId xmlns:a16="http://schemas.microsoft.com/office/drawing/2014/main" id="{978689CC-53D7-B806-D605-1B4EAF475310}"/>
                </a:ext>
              </a:extLst>
            </p:cNvPr>
            <p:cNvSpPr txBox="1"/>
            <p:nvPr/>
          </p:nvSpPr>
          <p:spPr>
            <a:xfrm>
              <a:off x="3340100" y="977784"/>
              <a:ext cx="8737600" cy="1569660"/>
            </a:xfrm>
            <a:prstGeom prst="rect">
              <a:avLst/>
            </a:prstGeom>
            <a:noFill/>
          </p:spPr>
          <p:txBody>
            <a:bodyPr wrap="square">
              <a:spAutoFit/>
            </a:bodyPr>
            <a:lstStyle/>
            <a:p>
              <a:pPr marL="285750" indent="-285750">
                <a:buFont typeface="Arial" panose="020B0604020202020204" pitchFamily="34" charset="0"/>
                <a:buChar char="•"/>
              </a:pPr>
              <a:r>
                <a:rPr lang="en-US" sz="1600" i="1" dirty="0"/>
                <a:t>Identify opportunity to build on new resource </a:t>
              </a:r>
              <a:r>
                <a:rPr lang="en-US" sz="1600" i="1" dirty="0" err="1"/>
                <a:t>utilisation</a:t>
              </a:r>
              <a:r>
                <a:rPr lang="en-US" sz="1600" i="1" dirty="0"/>
                <a:t> pathways</a:t>
              </a:r>
            </a:p>
            <a:p>
              <a:pPr marL="285750" indent="-285750">
                <a:buFont typeface="Arial" panose="020B0604020202020204" pitchFamily="34" charset="0"/>
                <a:buChar char="•"/>
              </a:pPr>
              <a:r>
                <a:rPr lang="en-US" sz="1600" i="1" dirty="0"/>
                <a:t>Conversations and relationship-building with Māori community on their aspirations and perspectives</a:t>
              </a:r>
            </a:p>
            <a:p>
              <a:pPr marL="285750" indent="-285750">
                <a:buFont typeface="Arial" panose="020B0604020202020204" pitchFamily="34" charset="0"/>
                <a:buChar char="•"/>
              </a:pPr>
              <a:r>
                <a:rPr lang="en-US" sz="1600" i="1" dirty="0"/>
                <a:t>Proof of concept through lab-scale experimentation</a:t>
              </a:r>
            </a:p>
            <a:p>
              <a:pPr marL="285750" indent="-285750">
                <a:buFont typeface="Arial" panose="020B0604020202020204" pitchFamily="34" charset="0"/>
                <a:buChar char="•"/>
              </a:pPr>
              <a:r>
                <a:rPr lang="en-US" sz="1600" i="1" dirty="0"/>
                <a:t>Process design, </a:t>
              </a:r>
              <a:r>
                <a:rPr lang="en-US" sz="1600" i="1" dirty="0" err="1"/>
                <a:t>optimisation</a:t>
              </a:r>
              <a:r>
                <a:rPr lang="en-US" sz="1600" i="1" dirty="0"/>
                <a:t>, TEA, LCA</a:t>
              </a:r>
            </a:p>
            <a:p>
              <a:pPr marL="285750" indent="-285750">
                <a:buFont typeface="Arial" panose="020B0604020202020204" pitchFamily="34" charset="0"/>
                <a:buChar char="•"/>
              </a:pPr>
              <a:r>
                <a:rPr lang="en-US" sz="1600" i="1" dirty="0"/>
                <a:t>Semi-commercial production trials, training</a:t>
              </a:r>
            </a:p>
            <a:p>
              <a:pPr marL="285750" indent="-285750">
                <a:buFont typeface="Arial" panose="020B0604020202020204" pitchFamily="34" charset="0"/>
                <a:buChar char="•"/>
              </a:pPr>
              <a:r>
                <a:rPr lang="en-US" sz="1600" i="1" dirty="0"/>
                <a:t>Scale up</a:t>
              </a:r>
              <a:endParaRPr lang="en-NZ" sz="1600" i="1" dirty="0"/>
            </a:p>
          </p:txBody>
        </p:sp>
      </p:grpSp>
      <p:grpSp>
        <p:nvGrpSpPr>
          <p:cNvPr id="24" name="Group 23">
            <a:extLst>
              <a:ext uri="{FF2B5EF4-FFF2-40B4-BE49-F238E27FC236}">
                <a16:creationId xmlns:a16="http://schemas.microsoft.com/office/drawing/2014/main" id="{DE9B0796-D33C-C656-4E49-50D5A6EBBE64}"/>
              </a:ext>
            </a:extLst>
          </p:cNvPr>
          <p:cNvGrpSpPr/>
          <p:nvPr/>
        </p:nvGrpSpPr>
        <p:grpSpPr>
          <a:xfrm>
            <a:off x="3340100" y="3625242"/>
            <a:ext cx="8737600" cy="1569661"/>
            <a:chOff x="3340100" y="3625242"/>
            <a:chExt cx="8737600" cy="1569661"/>
          </a:xfrm>
        </p:grpSpPr>
        <p:sp>
          <p:nvSpPr>
            <p:cNvPr id="16" name="Rectangle 15">
              <a:extLst>
                <a:ext uri="{FF2B5EF4-FFF2-40B4-BE49-F238E27FC236}">
                  <a16:creationId xmlns:a16="http://schemas.microsoft.com/office/drawing/2014/main" id="{58B47DFC-C303-1A97-EF45-73790D8DF359}"/>
                </a:ext>
              </a:extLst>
            </p:cNvPr>
            <p:cNvSpPr/>
            <p:nvPr/>
          </p:nvSpPr>
          <p:spPr>
            <a:xfrm>
              <a:off x="3340100" y="3625243"/>
              <a:ext cx="8737600" cy="1569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TextBox 16">
              <a:extLst>
                <a:ext uri="{FF2B5EF4-FFF2-40B4-BE49-F238E27FC236}">
                  <a16:creationId xmlns:a16="http://schemas.microsoft.com/office/drawing/2014/main" id="{FA7E6209-FC7F-DE62-EF37-A661E9A26073}"/>
                </a:ext>
              </a:extLst>
            </p:cNvPr>
            <p:cNvSpPr txBox="1"/>
            <p:nvPr/>
          </p:nvSpPr>
          <p:spPr>
            <a:xfrm>
              <a:off x="3340100" y="3625242"/>
              <a:ext cx="8737600" cy="1569660"/>
            </a:xfrm>
            <a:prstGeom prst="rect">
              <a:avLst/>
            </a:prstGeom>
            <a:noFill/>
          </p:spPr>
          <p:txBody>
            <a:bodyPr wrap="square">
              <a:spAutoFit/>
            </a:bodyPr>
            <a:lstStyle/>
            <a:p>
              <a:pPr marL="285750" indent="-285750">
                <a:buFont typeface="Arial" panose="020B0604020202020204" pitchFamily="34" charset="0"/>
                <a:buChar char="•"/>
              </a:pPr>
              <a:r>
                <a:rPr lang="en-US" sz="1600" i="1" dirty="0"/>
                <a:t>New Charitable Trust and Start-up company</a:t>
              </a:r>
            </a:p>
            <a:p>
              <a:pPr marL="285750" indent="-285750">
                <a:buFont typeface="Arial" panose="020B0604020202020204" pitchFamily="34" charset="0"/>
                <a:buChar char="•"/>
              </a:pPr>
              <a:r>
                <a:rPr lang="en-US" sz="1600" i="1" dirty="0"/>
                <a:t>Uptake of technology</a:t>
              </a:r>
            </a:p>
            <a:p>
              <a:pPr marL="285750" indent="-285750">
                <a:buFont typeface="Arial" panose="020B0604020202020204" pitchFamily="34" charset="0"/>
                <a:buChar char="•"/>
              </a:pPr>
              <a:r>
                <a:rPr lang="en-US" sz="1600" i="1" dirty="0"/>
                <a:t>Media coverage</a:t>
              </a:r>
            </a:p>
            <a:p>
              <a:pPr marL="285750" indent="-285750">
                <a:buFont typeface="Arial" panose="020B0604020202020204" pitchFamily="34" charset="0"/>
                <a:buChar char="•"/>
              </a:pPr>
              <a:r>
                <a:rPr lang="en-NZ" sz="1600" i="1" dirty="0"/>
                <a:t>More cross-disciplinary collaboration (Engineering-Business-</a:t>
              </a:r>
              <a:r>
                <a:rPr lang="en-GB" sz="1600" i="1" dirty="0"/>
                <a:t>Māori community)</a:t>
              </a:r>
              <a:endParaRPr lang="en-NZ" sz="1600" i="1" dirty="0"/>
            </a:p>
            <a:p>
              <a:pPr marL="285750" indent="-285750">
                <a:buFont typeface="Arial" panose="020B0604020202020204" pitchFamily="34" charset="0"/>
                <a:buChar char="•"/>
              </a:pPr>
              <a:r>
                <a:rPr lang="en-NZ" sz="1600" i="1" dirty="0"/>
                <a:t>Capabilities (Postdoc, PhDs, Masters)</a:t>
              </a:r>
            </a:p>
            <a:p>
              <a:pPr marL="285750" indent="-285750">
                <a:buFont typeface="Arial" panose="020B0604020202020204" pitchFamily="34" charset="0"/>
                <a:buChar char="•"/>
              </a:pPr>
              <a:r>
                <a:rPr lang="en-NZ" sz="1600" i="1" dirty="0"/>
                <a:t>Capabilities (</a:t>
              </a:r>
              <a:r>
                <a:rPr lang="en-GB" sz="1600" i="1" dirty="0"/>
                <a:t>Māori community</a:t>
              </a:r>
              <a:r>
                <a:rPr lang="en-NZ" sz="1600" i="1" dirty="0"/>
                <a:t>)</a:t>
              </a:r>
            </a:p>
          </p:txBody>
        </p:sp>
      </p:grpSp>
      <p:grpSp>
        <p:nvGrpSpPr>
          <p:cNvPr id="23" name="Group 22">
            <a:extLst>
              <a:ext uri="{FF2B5EF4-FFF2-40B4-BE49-F238E27FC236}">
                <a16:creationId xmlns:a16="http://schemas.microsoft.com/office/drawing/2014/main" id="{C51C5124-EB51-C0B0-7E05-FDF11BF8D0B5}"/>
              </a:ext>
            </a:extLst>
          </p:cNvPr>
          <p:cNvGrpSpPr/>
          <p:nvPr/>
        </p:nvGrpSpPr>
        <p:grpSpPr>
          <a:xfrm>
            <a:off x="3340100" y="2603985"/>
            <a:ext cx="8737600" cy="952016"/>
            <a:chOff x="3340100" y="2603985"/>
            <a:chExt cx="8737600" cy="952016"/>
          </a:xfrm>
        </p:grpSpPr>
        <p:sp>
          <p:nvSpPr>
            <p:cNvPr id="14" name="Rectangle 13">
              <a:extLst>
                <a:ext uri="{FF2B5EF4-FFF2-40B4-BE49-F238E27FC236}">
                  <a16:creationId xmlns:a16="http://schemas.microsoft.com/office/drawing/2014/main" id="{AE66F806-DEDB-300C-0967-C1A7AE42119B}"/>
                </a:ext>
              </a:extLst>
            </p:cNvPr>
            <p:cNvSpPr/>
            <p:nvPr/>
          </p:nvSpPr>
          <p:spPr>
            <a:xfrm>
              <a:off x="3340100" y="2603985"/>
              <a:ext cx="8737600" cy="9520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TextBox 14">
              <a:extLst>
                <a:ext uri="{FF2B5EF4-FFF2-40B4-BE49-F238E27FC236}">
                  <a16:creationId xmlns:a16="http://schemas.microsoft.com/office/drawing/2014/main" id="{7F78EE33-60A1-EB81-77E4-3B132C4EFB55}"/>
                </a:ext>
              </a:extLst>
            </p:cNvPr>
            <p:cNvSpPr txBox="1"/>
            <p:nvPr/>
          </p:nvSpPr>
          <p:spPr>
            <a:xfrm>
              <a:off x="3340100" y="2603985"/>
              <a:ext cx="2997201" cy="830997"/>
            </a:xfrm>
            <a:prstGeom prst="rect">
              <a:avLst/>
            </a:prstGeom>
            <a:noFill/>
          </p:spPr>
          <p:txBody>
            <a:bodyPr wrap="square" numCol="1">
              <a:spAutoFit/>
            </a:bodyPr>
            <a:lstStyle/>
            <a:p>
              <a:pPr marL="285750" indent="-285750">
                <a:buFont typeface="Arial" panose="020B0604020202020204" pitchFamily="34" charset="0"/>
                <a:buChar char="•"/>
              </a:pPr>
              <a:r>
                <a:rPr lang="en-US" sz="1600" i="1" dirty="0"/>
                <a:t>Publications</a:t>
              </a:r>
            </a:p>
            <a:p>
              <a:pPr marL="285750" indent="-285750">
                <a:buFont typeface="Arial" panose="020B0604020202020204" pitchFamily="34" charset="0"/>
                <a:buChar char="•"/>
              </a:pPr>
              <a:r>
                <a:rPr lang="en-US" sz="1600" i="1" dirty="0" err="1"/>
                <a:t>Licence</a:t>
              </a:r>
              <a:endParaRPr lang="en-US" sz="1600" i="1" dirty="0"/>
            </a:p>
            <a:p>
              <a:pPr marL="285750" indent="-285750">
                <a:buFont typeface="Arial" panose="020B0604020202020204" pitchFamily="34" charset="0"/>
                <a:buChar char="•"/>
              </a:pPr>
              <a:r>
                <a:rPr lang="en-US" sz="1600" i="1" dirty="0"/>
                <a:t>Novel products &amp; Prototypes</a:t>
              </a:r>
            </a:p>
          </p:txBody>
        </p:sp>
        <p:sp>
          <p:nvSpPr>
            <p:cNvPr id="18" name="TextBox 17">
              <a:extLst>
                <a:ext uri="{FF2B5EF4-FFF2-40B4-BE49-F238E27FC236}">
                  <a16:creationId xmlns:a16="http://schemas.microsoft.com/office/drawing/2014/main" id="{587665C0-1DBA-9FC9-BA7B-D49DEEAF4D93}"/>
                </a:ext>
              </a:extLst>
            </p:cNvPr>
            <p:cNvSpPr txBox="1"/>
            <p:nvPr/>
          </p:nvSpPr>
          <p:spPr>
            <a:xfrm>
              <a:off x="7466300" y="2603985"/>
              <a:ext cx="2895601" cy="830997"/>
            </a:xfrm>
            <a:prstGeom prst="rect">
              <a:avLst/>
            </a:prstGeom>
            <a:noFill/>
          </p:spPr>
          <p:txBody>
            <a:bodyPr wrap="square" numCol="1">
              <a:spAutoFit/>
            </a:bodyPr>
            <a:lstStyle/>
            <a:p>
              <a:pPr marL="285750" indent="-285750">
                <a:buFont typeface="Arial" panose="020B0604020202020204" pitchFamily="34" charset="0"/>
                <a:buChar char="•"/>
              </a:pPr>
              <a:r>
                <a:rPr lang="en-NZ" sz="1600" i="1" dirty="0"/>
                <a:t>Wānanga and hui</a:t>
              </a:r>
            </a:p>
            <a:p>
              <a:pPr marL="285750" indent="-285750">
                <a:buFont typeface="Arial" panose="020B0604020202020204" pitchFamily="34" charset="0"/>
                <a:buChar char="•"/>
              </a:pPr>
              <a:r>
                <a:rPr lang="en-NZ" sz="1600" i="1" dirty="0"/>
                <a:t>Postdoc, PhDs, Masters</a:t>
              </a:r>
            </a:p>
            <a:p>
              <a:pPr marL="285750" indent="-285750">
                <a:buFont typeface="Arial" panose="020B0604020202020204" pitchFamily="34" charset="0"/>
                <a:buChar char="•"/>
              </a:pPr>
              <a:r>
                <a:rPr lang="en-NZ" sz="1600" i="1" dirty="0"/>
                <a:t>Input to other research</a:t>
              </a:r>
            </a:p>
          </p:txBody>
        </p:sp>
      </p:grpSp>
      <p:grpSp>
        <p:nvGrpSpPr>
          <p:cNvPr id="25" name="Group 24">
            <a:extLst>
              <a:ext uri="{FF2B5EF4-FFF2-40B4-BE49-F238E27FC236}">
                <a16:creationId xmlns:a16="http://schemas.microsoft.com/office/drawing/2014/main" id="{2F6D5BEB-8048-63BF-4DC6-0395B571937A}"/>
              </a:ext>
            </a:extLst>
          </p:cNvPr>
          <p:cNvGrpSpPr/>
          <p:nvPr/>
        </p:nvGrpSpPr>
        <p:grpSpPr>
          <a:xfrm>
            <a:off x="3340100" y="5288341"/>
            <a:ext cx="8737600" cy="1348830"/>
            <a:chOff x="3340100" y="5288341"/>
            <a:chExt cx="8737600" cy="1348830"/>
          </a:xfrm>
        </p:grpSpPr>
        <p:sp>
          <p:nvSpPr>
            <p:cNvPr id="19" name="Rectangle 18">
              <a:extLst>
                <a:ext uri="{FF2B5EF4-FFF2-40B4-BE49-F238E27FC236}">
                  <a16:creationId xmlns:a16="http://schemas.microsoft.com/office/drawing/2014/main" id="{AFDD07FE-2272-32D2-DEF9-7ED810B60358}"/>
                </a:ext>
              </a:extLst>
            </p:cNvPr>
            <p:cNvSpPr/>
            <p:nvPr/>
          </p:nvSpPr>
          <p:spPr>
            <a:xfrm>
              <a:off x="3340100" y="5288341"/>
              <a:ext cx="8737600" cy="13488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TextBox 19">
              <a:extLst>
                <a:ext uri="{FF2B5EF4-FFF2-40B4-BE49-F238E27FC236}">
                  <a16:creationId xmlns:a16="http://schemas.microsoft.com/office/drawing/2014/main" id="{B2E2EE78-F344-1720-39B0-1C8ABB63CEF1}"/>
                </a:ext>
              </a:extLst>
            </p:cNvPr>
            <p:cNvSpPr txBox="1"/>
            <p:nvPr/>
          </p:nvSpPr>
          <p:spPr>
            <a:xfrm>
              <a:off x="3340100" y="5424147"/>
              <a:ext cx="8737600" cy="1077218"/>
            </a:xfrm>
            <a:prstGeom prst="rect">
              <a:avLst/>
            </a:prstGeom>
            <a:noFill/>
          </p:spPr>
          <p:txBody>
            <a:bodyPr wrap="square">
              <a:spAutoFit/>
            </a:bodyPr>
            <a:lstStyle/>
            <a:p>
              <a:pPr marL="285750" indent="-285750">
                <a:buFont typeface="Arial" panose="020B0604020202020204" pitchFamily="34" charset="0"/>
                <a:buChar char="•"/>
              </a:pPr>
              <a:r>
                <a:rPr lang="en-US" sz="1600" i="1" dirty="0"/>
                <a:t>A new high-value industry</a:t>
              </a:r>
            </a:p>
            <a:p>
              <a:pPr marL="285750" indent="-285750">
                <a:buFont typeface="Arial" panose="020B0604020202020204" pitchFamily="34" charset="0"/>
                <a:buChar char="•"/>
              </a:pPr>
              <a:r>
                <a:rPr lang="en-US" sz="1600" i="1" dirty="0"/>
                <a:t>Employment for an isolated community</a:t>
              </a:r>
            </a:p>
            <a:p>
              <a:pPr marL="285750" indent="-285750">
                <a:buFont typeface="Arial" panose="020B0604020202020204" pitchFamily="34" charset="0"/>
                <a:buChar char="•"/>
              </a:pPr>
              <a:r>
                <a:rPr lang="en-US" sz="1600" i="1" dirty="0"/>
                <a:t>Strengthened capability, capacity, skills and networks between Māori and the science and innovation system</a:t>
              </a:r>
            </a:p>
          </p:txBody>
        </p:sp>
      </p:grpSp>
    </p:spTree>
    <p:extLst>
      <p:ext uri="{BB962C8B-B14F-4D97-AF65-F5344CB8AC3E}">
        <p14:creationId xmlns:p14="http://schemas.microsoft.com/office/powerpoint/2010/main" val="286750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News">
            <a:hlinkClick r:id="" action="ppaction://media"/>
            <a:extLst>
              <a:ext uri="{FF2B5EF4-FFF2-40B4-BE49-F238E27FC236}">
                <a16:creationId xmlns:a16="http://schemas.microsoft.com/office/drawing/2014/main" id="{8987C52B-2625-5E8B-116C-9562C7AE3E7A}"/>
              </a:ext>
            </a:extLst>
          </p:cNvPr>
          <p:cNvPicPr>
            <a:picLocks noChangeAspect="1"/>
          </p:cNvPicPr>
          <p:nvPr>
            <a:videoFile r:link="rId1"/>
            <p:extLst>
              <p:ext uri="{DAA4B4D4-6D71-4841-9C94-3DE7FCFB9230}">
                <p14:media xmlns:p14="http://schemas.microsoft.com/office/powerpoint/2010/main" r:embed="rId2">
                  <p14:trim st="61916" end="61174.9999"/>
                </p14:media>
              </p:ext>
            </p:extLst>
          </p:nvPr>
        </p:nvPicPr>
        <p:blipFill>
          <a:blip r:embed="rId5"/>
          <a:stretch>
            <a:fillRect/>
          </a:stretch>
        </p:blipFill>
        <p:spPr>
          <a:xfrm>
            <a:off x="0" y="1"/>
            <a:ext cx="12192000" cy="6858000"/>
          </a:xfrm>
          <a:prstGeom prst="rect">
            <a:avLst/>
          </a:prstGeom>
        </p:spPr>
      </p:pic>
      <p:sp>
        <p:nvSpPr>
          <p:cNvPr id="3" name="TextBox 2">
            <a:extLst>
              <a:ext uri="{FF2B5EF4-FFF2-40B4-BE49-F238E27FC236}">
                <a16:creationId xmlns:a16="http://schemas.microsoft.com/office/drawing/2014/main" id="{F8368169-585D-01E1-F628-D5983976D917}"/>
              </a:ext>
            </a:extLst>
          </p:cNvPr>
          <p:cNvSpPr txBox="1"/>
          <p:nvPr/>
        </p:nvSpPr>
        <p:spPr>
          <a:xfrm>
            <a:off x="283635" y="1222001"/>
            <a:ext cx="4483099" cy="2062103"/>
          </a:xfrm>
          <a:prstGeom prst="rect">
            <a:avLst/>
          </a:prstGeom>
          <a:noFill/>
        </p:spPr>
        <p:txBody>
          <a:bodyPr wrap="square">
            <a:spAutoFit/>
          </a:bodyPr>
          <a:lstStyle/>
          <a:p>
            <a:r>
              <a:rPr lang="en-US" sz="3200" b="1" dirty="0">
                <a:solidFill>
                  <a:schemeClr val="bg1"/>
                </a:solidFill>
              </a:rPr>
              <a:t>The emotional response from the community truly highlighted the project's real impact. </a:t>
            </a:r>
            <a:endParaRPr lang="en-NZ" sz="3200" b="1" dirty="0">
              <a:solidFill>
                <a:schemeClr val="bg1"/>
              </a:solidFill>
            </a:endParaRPr>
          </a:p>
        </p:txBody>
      </p:sp>
      <p:sp>
        <p:nvSpPr>
          <p:cNvPr id="5" name="TextBox 4">
            <a:extLst>
              <a:ext uri="{FF2B5EF4-FFF2-40B4-BE49-F238E27FC236}">
                <a16:creationId xmlns:a16="http://schemas.microsoft.com/office/drawing/2014/main" id="{0190CF02-D52F-0C29-6518-C8555C2FA947}"/>
              </a:ext>
            </a:extLst>
          </p:cNvPr>
          <p:cNvSpPr txBox="1"/>
          <p:nvPr/>
        </p:nvSpPr>
        <p:spPr>
          <a:xfrm>
            <a:off x="283635" y="4913467"/>
            <a:ext cx="4483099" cy="1107996"/>
          </a:xfrm>
          <a:prstGeom prst="rect">
            <a:avLst/>
          </a:prstGeom>
          <a:noFill/>
        </p:spPr>
        <p:txBody>
          <a:bodyPr wrap="square">
            <a:spAutoFit/>
          </a:bodyPr>
          <a:lstStyle/>
          <a:p>
            <a:r>
              <a:rPr lang="en-US" sz="6600" b="1" dirty="0">
                <a:solidFill>
                  <a:schemeClr val="bg1"/>
                </a:solidFill>
              </a:rPr>
              <a:t>Thank You!</a:t>
            </a:r>
            <a:endParaRPr lang="en-NZ" sz="6600" b="1" dirty="0">
              <a:solidFill>
                <a:schemeClr val="bg1"/>
              </a:solidFill>
            </a:endParaRPr>
          </a:p>
        </p:txBody>
      </p:sp>
    </p:spTree>
    <p:extLst>
      <p:ext uri="{BB962C8B-B14F-4D97-AF65-F5344CB8AC3E}">
        <p14:creationId xmlns:p14="http://schemas.microsoft.com/office/powerpoint/2010/main" val="204484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04" fill="hold"/>
                                        <p:tgtEl>
                                          <p:spTgt spid="4"/>
                                        </p:tgtEl>
                                      </p:cBhvr>
                                    </p:cmd>
                                  </p:childTnLst>
                                </p:cTn>
                              </p:par>
                              <p:par>
                                <p:cTn id="7" presetID="10" presetClass="entr" presetSubtype="0" fill="hold" grpId="0" nodeType="withEffect">
                                  <p:stCondLst>
                                    <p:cond delay="725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4000"/>
                                        <p:tgtEl>
                                          <p:spTgt spid="3"/>
                                        </p:tgtEl>
                                      </p:cBhvr>
                                    </p:animEffect>
                                  </p:childTnLst>
                                </p:cTn>
                              </p:par>
                            </p:childTnLst>
                          </p:cTn>
                        </p:par>
                        <p:par>
                          <p:cTn id="10" fill="hold">
                            <p:stCondLst>
                              <p:cond delay="11250"/>
                            </p:stCondLst>
                            <p:childTnLst>
                              <p:par>
                                <p:cTn id="11" presetID="10" presetClass="entr" presetSubtype="0" fill="hold" grpId="0" nodeType="afterEffect">
                                  <p:stCondLst>
                                    <p:cond delay="1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8570F3D-1C33-9296-17E0-4882EBC6B459}"/>
              </a:ext>
            </a:extLst>
          </p:cNvPr>
          <p:cNvSpPr/>
          <p:nvPr/>
        </p:nvSpPr>
        <p:spPr>
          <a:xfrm>
            <a:off x="4970352" y="1123406"/>
            <a:ext cx="7221648" cy="573459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nvGrpSpPr>
          <p:cNvPr id="28" name="Group 27">
            <a:extLst>
              <a:ext uri="{FF2B5EF4-FFF2-40B4-BE49-F238E27FC236}">
                <a16:creationId xmlns:a16="http://schemas.microsoft.com/office/drawing/2014/main" id="{AEF08604-18B2-67B3-C29A-437146EC6203}"/>
              </a:ext>
            </a:extLst>
          </p:cNvPr>
          <p:cNvGrpSpPr/>
          <p:nvPr/>
        </p:nvGrpSpPr>
        <p:grpSpPr>
          <a:xfrm>
            <a:off x="5288332" y="1271315"/>
            <a:ext cx="2773516" cy="3022588"/>
            <a:chOff x="5288332" y="1271315"/>
            <a:chExt cx="2773516" cy="3022588"/>
          </a:xfrm>
        </p:grpSpPr>
        <p:sp>
          <p:nvSpPr>
            <p:cNvPr id="7" name="Rectangle 6">
              <a:extLst>
                <a:ext uri="{FF2B5EF4-FFF2-40B4-BE49-F238E27FC236}">
                  <a16:creationId xmlns:a16="http://schemas.microsoft.com/office/drawing/2014/main" id="{96194FCD-DC97-4F06-BF69-4325F08A9635}"/>
                </a:ext>
              </a:extLst>
            </p:cNvPr>
            <p:cNvSpPr/>
            <p:nvPr/>
          </p:nvSpPr>
          <p:spPr>
            <a:xfrm>
              <a:off x="5297519" y="1708580"/>
              <a:ext cx="2124299" cy="2585323"/>
            </a:xfrm>
            <a:prstGeom prst="rect">
              <a:avLst/>
            </a:prstGeom>
          </p:spPr>
          <p:txBody>
            <a:bodyPr wrap="none">
              <a:spAutoFit/>
            </a:bodyPr>
            <a:lstStyle/>
            <a:p>
              <a:r>
                <a:rPr lang="en-NZ" dirty="0">
                  <a:latin typeface="Arial Narrow" panose="020B0606020202030204" pitchFamily="34" charset="0"/>
                </a:rPr>
                <a:t>Dr Kiri Dell</a:t>
              </a:r>
            </a:p>
            <a:p>
              <a:r>
                <a:rPr lang="en-NZ" dirty="0">
                  <a:latin typeface="Arial Narrow" panose="020B0606020202030204" pitchFamily="34" charset="0"/>
                </a:rPr>
                <a:t>Dr Xing Xin</a:t>
              </a:r>
            </a:p>
            <a:p>
              <a:r>
                <a:rPr lang="en-NZ" dirty="0">
                  <a:latin typeface="Arial Narrow" panose="020B0606020202030204" pitchFamily="34" charset="0"/>
                </a:rPr>
                <a:t>Dr </a:t>
              </a:r>
              <a:r>
                <a:rPr lang="en-NZ" dirty="0" err="1">
                  <a:latin typeface="Arial Narrow" panose="020B0606020202030204" pitchFamily="34" charset="0"/>
                </a:rPr>
                <a:t>Sinemobong</a:t>
              </a:r>
              <a:r>
                <a:rPr lang="en-NZ" dirty="0">
                  <a:latin typeface="Arial Narrow" panose="020B0606020202030204" pitchFamily="34" charset="0"/>
                </a:rPr>
                <a:t> Essien</a:t>
              </a:r>
            </a:p>
            <a:p>
              <a:r>
                <a:rPr lang="en-NZ" dirty="0">
                  <a:latin typeface="Arial Narrow" panose="020B0606020202030204" pitchFamily="34" charset="0"/>
                </a:rPr>
                <a:t>Amy Bissett</a:t>
              </a:r>
            </a:p>
            <a:p>
              <a:r>
                <a:rPr lang="en-NZ" dirty="0">
                  <a:latin typeface="Arial Narrow" panose="020B0606020202030204" pitchFamily="34" charset="0"/>
                </a:rPr>
                <a:t>Adrian An</a:t>
              </a:r>
            </a:p>
            <a:p>
              <a:r>
                <a:rPr lang="en-NZ" dirty="0">
                  <a:latin typeface="Arial Narrow" panose="020B0606020202030204" pitchFamily="34" charset="0"/>
                </a:rPr>
                <a:t>Wendy Zhao</a:t>
              </a:r>
            </a:p>
            <a:p>
              <a:r>
                <a:rPr lang="en-NZ" dirty="0">
                  <a:latin typeface="Arial Narrow" panose="020B0606020202030204" pitchFamily="34" charset="0"/>
                </a:rPr>
                <a:t>Oliver Dube</a:t>
              </a:r>
            </a:p>
            <a:p>
              <a:r>
                <a:rPr lang="en-NZ" dirty="0">
                  <a:latin typeface="Arial Narrow" panose="020B0606020202030204" pitchFamily="34" charset="0"/>
                </a:rPr>
                <a:t>Indhuja Devadas</a:t>
              </a:r>
            </a:p>
            <a:p>
              <a:r>
                <a:rPr lang="en-NZ" dirty="0">
                  <a:latin typeface="Arial Narrow" panose="020B0606020202030204" pitchFamily="34" charset="0"/>
                </a:rPr>
                <a:t>James Li</a:t>
              </a:r>
            </a:p>
          </p:txBody>
        </p:sp>
        <p:sp>
          <p:nvSpPr>
            <p:cNvPr id="8" name="Rectangle 7">
              <a:extLst>
                <a:ext uri="{FF2B5EF4-FFF2-40B4-BE49-F238E27FC236}">
                  <a16:creationId xmlns:a16="http://schemas.microsoft.com/office/drawing/2014/main" id="{FD567A1A-7822-4AC8-858A-89940C5D091F}"/>
                </a:ext>
              </a:extLst>
            </p:cNvPr>
            <p:cNvSpPr/>
            <p:nvPr/>
          </p:nvSpPr>
          <p:spPr>
            <a:xfrm>
              <a:off x="5288332" y="1271315"/>
              <a:ext cx="2773516" cy="461665"/>
            </a:xfrm>
            <a:prstGeom prst="rect">
              <a:avLst/>
            </a:prstGeom>
          </p:spPr>
          <p:txBody>
            <a:bodyPr wrap="square">
              <a:spAutoFit/>
            </a:bodyPr>
            <a:lstStyle/>
            <a:p>
              <a:r>
                <a:rPr lang="en-US" sz="2400" b="1" dirty="0">
                  <a:solidFill>
                    <a:srgbClr val="1F4E79"/>
                  </a:solidFill>
                  <a:latin typeface="Arial Narrow" panose="020B0606020202030204" pitchFamily="34" charset="0"/>
                </a:rPr>
                <a:t>Research Team</a:t>
              </a:r>
              <a:endParaRPr lang="en-NZ" sz="2400" b="1" dirty="0">
                <a:solidFill>
                  <a:srgbClr val="1F4E79"/>
                </a:solidFill>
                <a:latin typeface="Arial Narrow" panose="020B0606020202030204" pitchFamily="34" charset="0"/>
              </a:endParaRPr>
            </a:p>
          </p:txBody>
        </p:sp>
      </p:grpSp>
      <p:grpSp>
        <p:nvGrpSpPr>
          <p:cNvPr id="12" name="Group 11">
            <a:extLst>
              <a:ext uri="{FF2B5EF4-FFF2-40B4-BE49-F238E27FC236}">
                <a16:creationId xmlns:a16="http://schemas.microsoft.com/office/drawing/2014/main" id="{18232B41-4695-DDE4-D053-3AA6AEE6825C}"/>
              </a:ext>
            </a:extLst>
          </p:cNvPr>
          <p:cNvGrpSpPr/>
          <p:nvPr/>
        </p:nvGrpSpPr>
        <p:grpSpPr>
          <a:xfrm>
            <a:off x="7985350" y="1289388"/>
            <a:ext cx="3232595" cy="1120000"/>
            <a:chOff x="5219590" y="5359560"/>
            <a:chExt cx="3853028" cy="1120000"/>
          </a:xfrm>
        </p:grpSpPr>
        <p:sp>
          <p:nvSpPr>
            <p:cNvPr id="6" name="Rectangle 5">
              <a:extLst>
                <a:ext uri="{FF2B5EF4-FFF2-40B4-BE49-F238E27FC236}">
                  <a16:creationId xmlns:a16="http://schemas.microsoft.com/office/drawing/2014/main" id="{1D4D7D16-3A4D-46BA-B051-E91A7B0688B8}"/>
                </a:ext>
              </a:extLst>
            </p:cNvPr>
            <p:cNvSpPr/>
            <p:nvPr/>
          </p:nvSpPr>
          <p:spPr>
            <a:xfrm>
              <a:off x="5244241" y="5833229"/>
              <a:ext cx="2878183" cy="646331"/>
            </a:xfrm>
            <a:prstGeom prst="rect">
              <a:avLst/>
            </a:prstGeom>
          </p:spPr>
          <p:txBody>
            <a:bodyPr wrap="square">
              <a:spAutoFit/>
            </a:bodyPr>
            <a:lstStyle/>
            <a:p>
              <a:r>
                <a:rPr lang="en-NZ" dirty="0">
                  <a:latin typeface="Arial Narrow" panose="020B0606020202030204" pitchFamily="34" charset="0"/>
                </a:rPr>
                <a:t>Alex Radley</a:t>
              </a:r>
            </a:p>
            <a:p>
              <a:r>
                <a:rPr lang="en-NZ" dirty="0">
                  <a:latin typeface="Arial Narrow" panose="020B0606020202030204" pitchFamily="34" charset="0"/>
                </a:rPr>
                <a:t>Mike Sly</a:t>
              </a:r>
            </a:p>
          </p:txBody>
        </p:sp>
        <p:sp>
          <p:nvSpPr>
            <p:cNvPr id="9" name="Rectangle 8">
              <a:extLst>
                <a:ext uri="{FF2B5EF4-FFF2-40B4-BE49-F238E27FC236}">
                  <a16:creationId xmlns:a16="http://schemas.microsoft.com/office/drawing/2014/main" id="{EF4B18D4-8620-419F-8B24-FA2B40BD1DED}"/>
                </a:ext>
              </a:extLst>
            </p:cNvPr>
            <p:cNvSpPr/>
            <p:nvPr/>
          </p:nvSpPr>
          <p:spPr>
            <a:xfrm>
              <a:off x="5219590" y="5359560"/>
              <a:ext cx="3853028" cy="461665"/>
            </a:xfrm>
            <a:prstGeom prst="rect">
              <a:avLst/>
            </a:prstGeom>
          </p:spPr>
          <p:txBody>
            <a:bodyPr wrap="square">
              <a:spAutoFit/>
            </a:bodyPr>
            <a:lstStyle/>
            <a:p>
              <a:r>
                <a:rPr lang="en-US" sz="2400" b="1" dirty="0">
                  <a:solidFill>
                    <a:srgbClr val="1F4E79"/>
                  </a:solidFill>
                  <a:latin typeface="Arial Narrow" panose="020B0606020202030204" pitchFamily="34" charset="0"/>
                </a:rPr>
                <a:t>Design/Scale Up Team</a:t>
              </a:r>
              <a:endParaRPr lang="en-NZ" sz="2400" b="1" dirty="0">
                <a:solidFill>
                  <a:srgbClr val="1F4E79"/>
                </a:solidFill>
                <a:latin typeface="Arial Narrow" panose="020B0606020202030204" pitchFamily="34" charset="0"/>
              </a:endParaRPr>
            </a:p>
          </p:txBody>
        </p:sp>
      </p:grpSp>
      <p:sp>
        <p:nvSpPr>
          <p:cNvPr id="13" name="Rectangle 12">
            <a:extLst>
              <a:ext uri="{FF2B5EF4-FFF2-40B4-BE49-F238E27FC236}">
                <a16:creationId xmlns:a16="http://schemas.microsoft.com/office/drawing/2014/main" id="{2D7A183D-3DA4-41E5-B281-5F27A3A8AA0E}"/>
              </a:ext>
            </a:extLst>
          </p:cNvPr>
          <p:cNvSpPr/>
          <p:nvPr/>
        </p:nvSpPr>
        <p:spPr>
          <a:xfrm>
            <a:off x="0" y="0"/>
            <a:ext cx="12192000" cy="112340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NZ"/>
          </a:p>
        </p:txBody>
      </p:sp>
      <p:sp>
        <p:nvSpPr>
          <p:cNvPr id="5" name="Rectangle 4">
            <a:extLst>
              <a:ext uri="{FF2B5EF4-FFF2-40B4-BE49-F238E27FC236}">
                <a16:creationId xmlns:a16="http://schemas.microsoft.com/office/drawing/2014/main" id="{3B40CD93-9F9E-4E2D-9CB1-F388B121296E}"/>
              </a:ext>
            </a:extLst>
          </p:cNvPr>
          <p:cNvSpPr/>
          <p:nvPr/>
        </p:nvSpPr>
        <p:spPr>
          <a:xfrm>
            <a:off x="262230" y="125219"/>
            <a:ext cx="4776651" cy="769441"/>
          </a:xfrm>
          <a:prstGeom prst="rect">
            <a:avLst/>
          </a:prstGeom>
        </p:spPr>
        <p:txBody>
          <a:bodyPr wrap="square">
            <a:spAutoFit/>
          </a:bodyPr>
          <a:lstStyle/>
          <a:p>
            <a:pPr algn="ctr"/>
            <a:r>
              <a:rPr lang="en-US" sz="4400" b="1" dirty="0">
                <a:solidFill>
                  <a:schemeClr val="bg1"/>
                </a:solidFill>
                <a:latin typeface="Arial Narrow" panose="020B0606020202030204" pitchFamily="34" charset="0"/>
              </a:rPr>
              <a:t>A</a:t>
            </a:r>
            <a:r>
              <a:rPr lang="en-NZ" sz="4400" b="1" dirty="0">
                <a:solidFill>
                  <a:schemeClr val="bg1"/>
                </a:solidFill>
                <a:latin typeface="Arial Narrow" panose="020B0606020202030204" pitchFamily="34" charset="0"/>
              </a:rPr>
              <a:t>acknowledgement</a:t>
            </a:r>
          </a:p>
        </p:txBody>
      </p:sp>
      <p:sp>
        <p:nvSpPr>
          <p:cNvPr id="14" name="Rectangle 13">
            <a:extLst>
              <a:ext uri="{FF2B5EF4-FFF2-40B4-BE49-F238E27FC236}">
                <a16:creationId xmlns:a16="http://schemas.microsoft.com/office/drawing/2014/main" id="{39260817-D68F-492C-82B8-C8A13F065E58}"/>
              </a:ext>
            </a:extLst>
          </p:cNvPr>
          <p:cNvSpPr/>
          <p:nvPr/>
        </p:nvSpPr>
        <p:spPr>
          <a:xfrm>
            <a:off x="237573" y="1310107"/>
            <a:ext cx="4455497" cy="523220"/>
          </a:xfrm>
          <a:prstGeom prst="rect">
            <a:avLst/>
          </a:prstGeom>
        </p:spPr>
        <p:txBody>
          <a:bodyPr wrap="square">
            <a:spAutoFit/>
          </a:bodyPr>
          <a:lstStyle/>
          <a:p>
            <a:r>
              <a:rPr lang="en-US" sz="2800" b="1" dirty="0">
                <a:solidFill>
                  <a:srgbClr val="1F4E79"/>
                </a:solidFill>
                <a:latin typeface="Arial Narrow" panose="020B0606020202030204" pitchFamily="34" charset="0"/>
              </a:rPr>
              <a:t>Māori Community of Ruatoria</a:t>
            </a:r>
            <a:endParaRPr lang="en-NZ" sz="2800" b="1" dirty="0">
              <a:solidFill>
                <a:srgbClr val="1F4E79"/>
              </a:solidFill>
              <a:latin typeface="Arial Narrow" panose="020B0606020202030204" pitchFamily="34" charset="0"/>
            </a:endParaRPr>
          </a:p>
        </p:txBody>
      </p:sp>
      <p:pic>
        <p:nvPicPr>
          <p:cNvPr id="2" name="Picture 1">
            <a:extLst>
              <a:ext uri="{FF2B5EF4-FFF2-40B4-BE49-F238E27FC236}">
                <a16:creationId xmlns:a16="http://schemas.microsoft.com/office/drawing/2014/main" id="{FAEBF552-0185-75A0-B6E0-5D765F274829}"/>
              </a:ext>
            </a:extLst>
          </p:cNvPr>
          <p:cNvPicPr>
            <a:picLocks noChangeAspect="1"/>
          </p:cNvPicPr>
          <p:nvPr/>
        </p:nvPicPr>
        <p:blipFill>
          <a:blip r:embed="rId3"/>
          <a:stretch>
            <a:fillRect/>
          </a:stretch>
        </p:blipFill>
        <p:spPr>
          <a:xfrm>
            <a:off x="355607" y="2134177"/>
            <a:ext cx="2811406" cy="663365"/>
          </a:xfrm>
          <a:prstGeom prst="rect">
            <a:avLst/>
          </a:prstGeom>
        </p:spPr>
      </p:pic>
      <p:pic>
        <p:nvPicPr>
          <p:cNvPr id="3" name="Picture 2">
            <a:extLst>
              <a:ext uri="{FF2B5EF4-FFF2-40B4-BE49-F238E27FC236}">
                <a16:creationId xmlns:a16="http://schemas.microsoft.com/office/drawing/2014/main" id="{8A5ECDD2-DC45-2055-4787-999853B08A2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15188" y="4858487"/>
            <a:ext cx="2065637" cy="683248"/>
          </a:xfrm>
          <a:prstGeom prst="rect">
            <a:avLst/>
          </a:prstGeom>
        </p:spPr>
      </p:pic>
      <p:pic>
        <p:nvPicPr>
          <p:cNvPr id="4" name="Picture 3">
            <a:extLst>
              <a:ext uri="{FF2B5EF4-FFF2-40B4-BE49-F238E27FC236}">
                <a16:creationId xmlns:a16="http://schemas.microsoft.com/office/drawing/2014/main" id="{28A158FD-FD92-B1E7-DF21-C2796C720AAA}"/>
              </a:ext>
            </a:extLst>
          </p:cNvPr>
          <p:cNvPicPr>
            <a:picLocks noChangeAspect="1"/>
          </p:cNvPicPr>
          <p:nvPr/>
        </p:nvPicPr>
        <p:blipFill>
          <a:blip r:embed="rId5"/>
          <a:stretch>
            <a:fillRect/>
          </a:stretch>
        </p:blipFill>
        <p:spPr>
          <a:xfrm>
            <a:off x="315188" y="2927282"/>
            <a:ext cx="2666550" cy="436751"/>
          </a:xfrm>
          <a:prstGeom prst="rect">
            <a:avLst/>
          </a:prstGeom>
        </p:spPr>
      </p:pic>
      <p:pic>
        <p:nvPicPr>
          <p:cNvPr id="15" name="Picture 14">
            <a:extLst>
              <a:ext uri="{FF2B5EF4-FFF2-40B4-BE49-F238E27FC236}">
                <a16:creationId xmlns:a16="http://schemas.microsoft.com/office/drawing/2014/main" id="{1BB669C6-1CB4-8C46-A819-5AB62B8F722C}"/>
              </a:ext>
            </a:extLst>
          </p:cNvPr>
          <p:cNvPicPr>
            <a:picLocks noChangeAspect="1"/>
          </p:cNvPicPr>
          <p:nvPr/>
        </p:nvPicPr>
        <p:blipFill>
          <a:blip r:embed="rId6"/>
          <a:stretch>
            <a:fillRect/>
          </a:stretch>
        </p:blipFill>
        <p:spPr>
          <a:xfrm>
            <a:off x="315188" y="3515140"/>
            <a:ext cx="2013644" cy="611285"/>
          </a:xfrm>
          <a:prstGeom prst="rect">
            <a:avLst/>
          </a:prstGeom>
        </p:spPr>
      </p:pic>
      <p:pic>
        <p:nvPicPr>
          <p:cNvPr id="16" name="Picture 15">
            <a:extLst>
              <a:ext uri="{FF2B5EF4-FFF2-40B4-BE49-F238E27FC236}">
                <a16:creationId xmlns:a16="http://schemas.microsoft.com/office/drawing/2014/main" id="{25DC7298-4574-1953-E457-1179DDADA8CB}"/>
              </a:ext>
            </a:extLst>
          </p:cNvPr>
          <p:cNvPicPr>
            <a:picLocks noChangeAspect="1"/>
          </p:cNvPicPr>
          <p:nvPr/>
        </p:nvPicPr>
        <p:blipFill>
          <a:blip r:embed="rId7"/>
          <a:stretch>
            <a:fillRect/>
          </a:stretch>
        </p:blipFill>
        <p:spPr>
          <a:xfrm>
            <a:off x="315188" y="4313126"/>
            <a:ext cx="2666550" cy="434703"/>
          </a:xfrm>
          <a:prstGeom prst="rect">
            <a:avLst/>
          </a:prstGeom>
        </p:spPr>
      </p:pic>
      <p:grpSp>
        <p:nvGrpSpPr>
          <p:cNvPr id="17" name="Group 16">
            <a:extLst>
              <a:ext uri="{FF2B5EF4-FFF2-40B4-BE49-F238E27FC236}">
                <a16:creationId xmlns:a16="http://schemas.microsoft.com/office/drawing/2014/main" id="{555E28AF-713B-6DF2-8E04-C3A382503005}"/>
              </a:ext>
            </a:extLst>
          </p:cNvPr>
          <p:cNvGrpSpPr/>
          <p:nvPr/>
        </p:nvGrpSpPr>
        <p:grpSpPr>
          <a:xfrm>
            <a:off x="5288332" y="4657837"/>
            <a:ext cx="2773516" cy="1940785"/>
            <a:chOff x="9252372" y="1289327"/>
            <a:chExt cx="2773516" cy="1940785"/>
          </a:xfrm>
        </p:grpSpPr>
        <p:sp>
          <p:nvSpPr>
            <p:cNvPr id="19" name="Rectangle 18">
              <a:extLst>
                <a:ext uri="{FF2B5EF4-FFF2-40B4-BE49-F238E27FC236}">
                  <a16:creationId xmlns:a16="http://schemas.microsoft.com/office/drawing/2014/main" id="{F13B9B0D-029F-9A4A-37C5-E8E09DB09D03}"/>
                </a:ext>
              </a:extLst>
            </p:cNvPr>
            <p:cNvSpPr/>
            <p:nvPr/>
          </p:nvSpPr>
          <p:spPr>
            <a:xfrm>
              <a:off x="9297394" y="1752784"/>
              <a:ext cx="2728494" cy="1477328"/>
            </a:xfrm>
            <a:prstGeom prst="rect">
              <a:avLst/>
            </a:prstGeom>
          </p:spPr>
          <p:txBody>
            <a:bodyPr wrap="square">
              <a:spAutoFit/>
            </a:bodyPr>
            <a:lstStyle/>
            <a:p>
              <a:r>
                <a:rPr lang="en-NZ" dirty="0">
                  <a:latin typeface="Arial Narrow" panose="020B0606020202030204" pitchFamily="34" charset="0"/>
                </a:rPr>
                <a:t>Prof Brent Young</a:t>
              </a:r>
            </a:p>
            <a:p>
              <a:r>
                <a:rPr lang="en-NZ" dirty="0">
                  <a:latin typeface="Arial Narrow" panose="020B0606020202030204" pitchFamily="34" charset="0"/>
                </a:rPr>
                <a:t>Dr Isuru Udugama</a:t>
              </a:r>
            </a:p>
            <a:p>
              <a:r>
                <a:rPr lang="en-NZ" dirty="0">
                  <a:latin typeface="Arial Narrow" panose="020B0606020202030204" pitchFamily="34" charset="0"/>
                </a:rPr>
                <a:t>Dr Sanaz Ghoreishi</a:t>
              </a:r>
            </a:p>
            <a:p>
              <a:r>
                <a:rPr lang="en-NZ" dirty="0">
                  <a:latin typeface="Arial Narrow" panose="020B0606020202030204" pitchFamily="34" charset="0"/>
                </a:rPr>
                <a:t>Prof Jun Lu</a:t>
              </a:r>
            </a:p>
            <a:p>
              <a:r>
                <a:rPr lang="en-NZ" dirty="0">
                  <a:latin typeface="Arial Narrow" panose="020B0606020202030204" pitchFamily="34" charset="0"/>
                </a:rPr>
                <a:t>A/Prof Simon Swift</a:t>
              </a:r>
            </a:p>
          </p:txBody>
        </p:sp>
        <p:sp>
          <p:nvSpPr>
            <p:cNvPr id="20" name="Rectangle 19">
              <a:extLst>
                <a:ext uri="{FF2B5EF4-FFF2-40B4-BE49-F238E27FC236}">
                  <a16:creationId xmlns:a16="http://schemas.microsoft.com/office/drawing/2014/main" id="{022B58E4-E020-DF17-B7EE-FE4141B23070}"/>
                </a:ext>
              </a:extLst>
            </p:cNvPr>
            <p:cNvSpPr/>
            <p:nvPr/>
          </p:nvSpPr>
          <p:spPr>
            <a:xfrm>
              <a:off x="9252372" y="1289327"/>
              <a:ext cx="2773516" cy="461665"/>
            </a:xfrm>
            <a:prstGeom prst="rect">
              <a:avLst/>
            </a:prstGeom>
          </p:spPr>
          <p:txBody>
            <a:bodyPr wrap="square">
              <a:spAutoFit/>
            </a:bodyPr>
            <a:lstStyle/>
            <a:p>
              <a:r>
                <a:rPr lang="en-US" sz="2400" b="1" dirty="0">
                  <a:solidFill>
                    <a:srgbClr val="1F4E79"/>
                  </a:solidFill>
                  <a:latin typeface="Arial Narrow" panose="020B0606020202030204" pitchFamily="34" charset="0"/>
                </a:rPr>
                <a:t>Collaborators</a:t>
              </a:r>
              <a:endParaRPr lang="en-NZ" sz="2400" b="1" dirty="0">
                <a:solidFill>
                  <a:srgbClr val="1F4E79"/>
                </a:solidFill>
                <a:latin typeface="Arial Narrow" panose="020B0606020202030204" pitchFamily="34" charset="0"/>
              </a:endParaRPr>
            </a:p>
          </p:txBody>
        </p:sp>
      </p:grpSp>
      <p:grpSp>
        <p:nvGrpSpPr>
          <p:cNvPr id="25" name="Group 24">
            <a:extLst>
              <a:ext uri="{FF2B5EF4-FFF2-40B4-BE49-F238E27FC236}">
                <a16:creationId xmlns:a16="http://schemas.microsoft.com/office/drawing/2014/main" id="{764FE8CF-1272-1435-9D87-705DF62EF15C}"/>
              </a:ext>
            </a:extLst>
          </p:cNvPr>
          <p:cNvGrpSpPr/>
          <p:nvPr/>
        </p:nvGrpSpPr>
        <p:grpSpPr>
          <a:xfrm>
            <a:off x="7952090" y="2716667"/>
            <a:ext cx="3912054" cy="2191426"/>
            <a:chOff x="8706171" y="2694912"/>
            <a:chExt cx="3912054" cy="2191426"/>
          </a:xfrm>
        </p:grpSpPr>
        <p:sp>
          <p:nvSpPr>
            <p:cNvPr id="21" name="Rectangle 20">
              <a:extLst>
                <a:ext uri="{FF2B5EF4-FFF2-40B4-BE49-F238E27FC236}">
                  <a16:creationId xmlns:a16="http://schemas.microsoft.com/office/drawing/2014/main" id="{619558C1-3B05-04C7-0672-D6DAF2005170}"/>
                </a:ext>
              </a:extLst>
            </p:cNvPr>
            <p:cNvSpPr/>
            <p:nvPr/>
          </p:nvSpPr>
          <p:spPr>
            <a:xfrm>
              <a:off x="8740165" y="3132012"/>
              <a:ext cx="3878060" cy="1754326"/>
            </a:xfrm>
            <a:prstGeom prst="rect">
              <a:avLst/>
            </a:prstGeom>
          </p:spPr>
          <p:txBody>
            <a:bodyPr wrap="square" numCol="2">
              <a:spAutoFit/>
            </a:bodyPr>
            <a:lstStyle/>
            <a:p>
              <a:r>
                <a:rPr lang="en-NZ" dirty="0">
                  <a:latin typeface="Arial Narrow" panose="020B0606020202030204" pitchFamily="34" charset="0"/>
                </a:rPr>
                <a:t>Ray Hoffmann</a:t>
              </a:r>
            </a:p>
            <a:p>
              <a:r>
                <a:rPr lang="en-NZ" dirty="0">
                  <a:latin typeface="Arial Narrow" panose="020B0606020202030204" pitchFamily="34" charset="0"/>
                </a:rPr>
                <a:t>Matthew Sidford</a:t>
              </a:r>
            </a:p>
            <a:p>
              <a:r>
                <a:rPr lang="en-NZ" dirty="0">
                  <a:latin typeface="Arial Narrow" panose="020B0606020202030204" pitchFamily="34" charset="0"/>
                </a:rPr>
                <a:t>Frank Wu</a:t>
              </a:r>
            </a:p>
            <a:p>
              <a:r>
                <a:rPr lang="en-NZ" dirty="0">
                  <a:latin typeface="Arial Narrow" panose="020B0606020202030204" pitchFamily="34" charset="0"/>
                </a:rPr>
                <a:t>Laura Liang</a:t>
              </a:r>
            </a:p>
            <a:p>
              <a:endParaRPr lang="en-NZ" dirty="0">
                <a:latin typeface="Arial Narrow" panose="020B0606020202030204" pitchFamily="34" charset="0"/>
              </a:endParaRPr>
            </a:p>
            <a:p>
              <a:endParaRPr lang="en-NZ" dirty="0">
                <a:latin typeface="Arial Narrow" panose="020B0606020202030204" pitchFamily="34" charset="0"/>
              </a:endParaRPr>
            </a:p>
            <a:p>
              <a:r>
                <a:rPr lang="en-NZ" dirty="0">
                  <a:latin typeface="Arial Narrow" panose="020B0606020202030204" pitchFamily="34" charset="0"/>
                </a:rPr>
                <a:t>Peter Martin</a:t>
              </a:r>
            </a:p>
            <a:p>
              <a:r>
                <a:rPr lang="en-NZ" dirty="0">
                  <a:latin typeface="Arial Narrow" panose="020B0606020202030204" pitchFamily="34" charset="0"/>
                </a:rPr>
                <a:t>Stephen Warrington</a:t>
              </a:r>
            </a:p>
            <a:p>
              <a:r>
                <a:rPr lang="en-NZ" dirty="0">
                  <a:latin typeface="Arial Narrow" panose="020B0606020202030204" pitchFamily="34" charset="0"/>
                </a:rPr>
                <a:t>Claire Bennet</a:t>
              </a:r>
            </a:p>
          </p:txBody>
        </p:sp>
        <p:sp>
          <p:nvSpPr>
            <p:cNvPr id="22" name="Rectangle 21">
              <a:extLst>
                <a:ext uri="{FF2B5EF4-FFF2-40B4-BE49-F238E27FC236}">
                  <a16:creationId xmlns:a16="http://schemas.microsoft.com/office/drawing/2014/main" id="{50785071-7DF4-860D-45FA-8D32618B6BA3}"/>
                </a:ext>
              </a:extLst>
            </p:cNvPr>
            <p:cNvSpPr/>
            <p:nvPr/>
          </p:nvSpPr>
          <p:spPr>
            <a:xfrm>
              <a:off x="8706171" y="2694912"/>
              <a:ext cx="3191237" cy="461665"/>
            </a:xfrm>
            <a:prstGeom prst="rect">
              <a:avLst/>
            </a:prstGeom>
          </p:spPr>
          <p:txBody>
            <a:bodyPr wrap="square">
              <a:spAutoFit/>
            </a:bodyPr>
            <a:lstStyle/>
            <a:p>
              <a:r>
                <a:rPr lang="en-US" sz="2400" b="1" dirty="0">
                  <a:solidFill>
                    <a:srgbClr val="1F4E79"/>
                  </a:solidFill>
                  <a:latin typeface="Arial Narrow" panose="020B0606020202030204" pitchFamily="34" charset="0"/>
                </a:rPr>
                <a:t>Technical Support</a:t>
              </a:r>
              <a:endParaRPr lang="en-NZ" sz="2400" b="1" dirty="0">
                <a:solidFill>
                  <a:srgbClr val="1F4E79"/>
                </a:solidFill>
                <a:latin typeface="Arial Narrow" panose="020B0606020202030204" pitchFamily="34" charset="0"/>
              </a:endParaRPr>
            </a:p>
          </p:txBody>
        </p:sp>
      </p:grpSp>
      <p:pic>
        <p:nvPicPr>
          <p:cNvPr id="23" name="Picture 22">
            <a:extLst>
              <a:ext uri="{FF2B5EF4-FFF2-40B4-BE49-F238E27FC236}">
                <a16:creationId xmlns:a16="http://schemas.microsoft.com/office/drawing/2014/main" id="{A22FC7C0-FF1C-C54E-977D-3792413550A5}"/>
              </a:ext>
            </a:extLst>
          </p:cNvPr>
          <p:cNvPicPr>
            <a:picLocks noChangeAspect="1"/>
          </p:cNvPicPr>
          <p:nvPr/>
        </p:nvPicPr>
        <p:blipFill rotWithShape="1">
          <a:blip r:embed="rId8"/>
          <a:srcRect t="27779" b="28475"/>
          <a:stretch/>
        </p:blipFill>
        <p:spPr>
          <a:xfrm>
            <a:off x="315188" y="6268913"/>
            <a:ext cx="1917978" cy="466128"/>
          </a:xfrm>
          <a:prstGeom prst="rect">
            <a:avLst/>
          </a:prstGeom>
        </p:spPr>
      </p:pic>
      <p:pic>
        <p:nvPicPr>
          <p:cNvPr id="10" name="Picture 9">
            <a:extLst>
              <a:ext uri="{FF2B5EF4-FFF2-40B4-BE49-F238E27FC236}">
                <a16:creationId xmlns:a16="http://schemas.microsoft.com/office/drawing/2014/main" id="{2AB30E99-63F3-4771-E584-4A9C19DFC5E5}"/>
              </a:ext>
            </a:extLst>
          </p:cNvPr>
          <p:cNvPicPr>
            <a:picLocks noChangeAspect="1"/>
          </p:cNvPicPr>
          <p:nvPr/>
        </p:nvPicPr>
        <p:blipFill rotWithShape="1">
          <a:blip r:embed="rId9"/>
          <a:srcRect t="37372" b="35788"/>
          <a:stretch/>
        </p:blipFill>
        <p:spPr>
          <a:xfrm>
            <a:off x="315188" y="5650395"/>
            <a:ext cx="2564918" cy="488778"/>
          </a:xfrm>
          <a:prstGeom prst="rect">
            <a:avLst/>
          </a:prstGeom>
        </p:spPr>
      </p:pic>
      <p:pic>
        <p:nvPicPr>
          <p:cNvPr id="11" name="Picture 10">
            <a:extLst>
              <a:ext uri="{FF2B5EF4-FFF2-40B4-BE49-F238E27FC236}">
                <a16:creationId xmlns:a16="http://schemas.microsoft.com/office/drawing/2014/main" id="{88DA0113-15D3-9AA2-293A-089ECAE17D8F}"/>
              </a:ext>
            </a:extLst>
          </p:cNvPr>
          <p:cNvPicPr>
            <a:picLocks noChangeAspect="1"/>
          </p:cNvPicPr>
          <p:nvPr/>
        </p:nvPicPr>
        <p:blipFill>
          <a:blip r:embed="rId10"/>
          <a:stretch>
            <a:fillRect/>
          </a:stretch>
        </p:blipFill>
        <p:spPr>
          <a:xfrm>
            <a:off x="2850812" y="5341378"/>
            <a:ext cx="2105432" cy="1497424"/>
          </a:xfrm>
          <a:prstGeom prst="rect">
            <a:avLst/>
          </a:prstGeom>
        </p:spPr>
      </p:pic>
      <p:grpSp>
        <p:nvGrpSpPr>
          <p:cNvPr id="27" name="Group 26">
            <a:extLst>
              <a:ext uri="{FF2B5EF4-FFF2-40B4-BE49-F238E27FC236}">
                <a16:creationId xmlns:a16="http://schemas.microsoft.com/office/drawing/2014/main" id="{E949E336-F4B5-F554-F282-423989EF1475}"/>
              </a:ext>
            </a:extLst>
          </p:cNvPr>
          <p:cNvGrpSpPr/>
          <p:nvPr/>
        </p:nvGrpSpPr>
        <p:grpSpPr>
          <a:xfrm>
            <a:off x="7985350" y="4721335"/>
            <a:ext cx="4901955" cy="2215991"/>
            <a:chOff x="7985350" y="4965175"/>
            <a:chExt cx="4901955" cy="2215991"/>
          </a:xfrm>
        </p:grpSpPr>
        <p:sp>
          <p:nvSpPr>
            <p:cNvPr id="24" name="Rectangle 23">
              <a:extLst>
                <a:ext uri="{FF2B5EF4-FFF2-40B4-BE49-F238E27FC236}">
                  <a16:creationId xmlns:a16="http://schemas.microsoft.com/office/drawing/2014/main" id="{0B4D81F1-21E0-548F-7CBD-0F9F2B729C02}"/>
                </a:ext>
              </a:extLst>
            </p:cNvPr>
            <p:cNvSpPr/>
            <p:nvPr/>
          </p:nvSpPr>
          <p:spPr>
            <a:xfrm>
              <a:off x="8011000" y="5426840"/>
              <a:ext cx="4876305" cy="1754326"/>
            </a:xfrm>
            <a:prstGeom prst="rect">
              <a:avLst/>
            </a:prstGeom>
          </p:spPr>
          <p:txBody>
            <a:bodyPr wrap="square" numCol="2">
              <a:spAutoFit/>
            </a:bodyPr>
            <a:lstStyle/>
            <a:p>
              <a:r>
                <a:rPr lang="en-NZ" dirty="0">
                  <a:latin typeface="Arial Narrow" panose="020B0606020202030204" pitchFamily="34" charset="0"/>
                </a:rPr>
                <a:t>Catherine Dunphy</a:t>
              </a:r>
            </a:p>
            <a:p>
              <a:r>
                <a:rPr lang="en-NZ" dirty="0">
                  <a:latin typeface="Arial Narrow" panose="020B0606020202030204" pitchFamily="34" charset="0"/>
                </a:rPr>
                <a:t>Steven Roberts</a:t>
              </a:r>
            </a:p>
            <a:p>
              <a:r>
                <a:rPr lang="en-NZ" dirty="0">
                  <a:latin typeface="Arial Narrow" panose="020B0606020202030204" pitchFamily="34" charset="0"/>
                </a:rPr>
                <a:t>Michael Steedman</a:t>
              </a:r>
            </a:p>
            <a:p>
              <a:r>
                <a:rPr lang="en-NZ" dirty="0">
                  <a:latin typeface="Arial Narrow" panose="020B0606020202030204" pitchFamily="34" charset="0"/>
                </a:rPr>
                <a:t>Tui Kaumoana Steedman</a:t>
              </a:r>
            </a:p>
            <a:p>
              <a:endParaRPr lang="en-NZ" dirty="0">
                <a:latin typeface="Arial Narrow" panose="020B0606020202030204" pitchFamily="34" charset="0"/>
              </a:endParaRPr>
            </a:p>
            <a:p>
              <a:endParaRPr lang="en-NZ" dirty="0">
                <a:latin typeface="Arial Narrow" panose="020B0606020202030204" pitchFamily="34" charset="0"/>
              </a:endParaRPr>
            </a:p>
            <a:p>
              <a:r>
                <a:rPr lang="en-NZ" dirty="0">
                  <a:latin typeface="Arial Narrow" panose="020B0606020202030204" pitchFamily="34" charset="0"/>
                </a:rPr>
                <a:t>Dion Peita</a:t>
              </a:r>
            </a:p>
            <a:p>
              <a:r>
                <a:rPr lang="en-NZ" dirty="0">
                  <a:latin typeface="Arial Narrow" panose="020B0606020202030204" pitchFamily="34" charset="0"/>
                </a:rPr>
                <a:t>Hone Thorpe</a:t>
              </a:r>
            </a:p>
            <a:p>
              <a:r>
                <a:rPr lang="en-NZ" dirty="0">
                  <a:latin typeface="Arial Narrow" panose="020B0606020202030204" pitchFamily="34" charset="0"/>
                </a:rPr>
                <a:t>Chris Ford</a:t>
              </a:r>
            </a:p>
            <a:p>
              <a:r>
                <a:rPr lang="en-NZ" dirty="0">
                  <a:latin typeface="Arial Narrow" panose="020B0606020202030204" pitchFamily="34" charset="0"/>
                </a:rPr>
                <a:t>Analeise Murahidy</a:t>
              </a:r>
            </a:p>
          </p:txBody>
        </p:sp>
        <p:sp>
          <p:nvSpPr>
            <p:cNvPr id="26" name="Rectangle 25">
              <a:extLst>
                <a:ext uri="{FF2B5EF4-FFF2-40B4-BE49-F238E27FC236}">
                  <a16:creationId xmlns:a16="http://schemas.microsoft.com/office/drawing/2014/main" id="{34A3E703-B592-99CD-E7DF-A6206E6A7B43}"/>
                </a:ext>
              </a:extLst>
            </p:cNvPr>
            <p:cNvSpPr/>
            <p:nvPr/>
          </p:nvSpPr>
          <p:spPr>
            <a:xfrm>
              <a:off x="7985350" y="4965175"/>
              <a:ext cx="3191237" cy="461665"/>
            </a:xfrm>
            <a:prstGeom prst="rect">
              <a:avLst/>
            </a:prstGeom>
          </p:spPr>
          <p:txBody>
            <a:bodyPr wrap="square">
              <a:spAutoFit/>
            </a:bodyPr>
            <a:lstStyle/>
            <a:p>
              <a:r>
                <a:rPr lang="en-US" sz="2400" b="1" dirty="0">
                  <a:solidFill>
                    <a:srgbClr val="1F4E79"/>
                  </a:solidFill>
                  <a:latin typeface="Arial Narrow" panose="020B0606020202030204" pitchFamily="34" charset="0"/>
                </a:rPr>
                <a:t>Engagement Support</a:t>
              </a:r>
              <a:endParaRPr lang="en-NZ" sz="2400" b="1" dirty="0">
                <a:solidFill>
                  <a:srgbClr val="1F4E79"/>
                </a:solidFill>
                <a:latin typeface="Arial Narrow" panose="020B0606020202030204" pitchFamily="34" charset="0"/>
              </a:endParaRPr>
            </a:p>
          </p:txBody>
        </p:sp>
      </p:grpSp>
    </p:spTree>
    <p:extLst>
      <p:ext uri="{BB962C8B-B14F-4D97-AF65-F5344CB8AC3E}">
        <p14:creationId xmlns:p14="http://schemas.microsoft.com/office/powerpoint/2010/main" val="32240313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fern&#10;&#10;Description automatically generated">
            <a:extLst>
              <a:ext uri="{FF2B5EF4-FFF2-40B4-BE49-F238E27FC236}">
                <a16:creationId xmlns:a16="http://schemas.microsoft.com/office/drawing/2014/main" id="{1C5272FF-5FC0-20E7-F386-32274A9C56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5810511-01A8-78E1-3712-41D27A19D96F}"/>
              </a:ext>
            </a:extLst>
          </p:cNvPr>
          <p:cNvSpPr txBox="1"/>
          <p:nvPr/>
        </p:nvSpPr>
        <p:spPr>
          <a:xfrm>
            <a:off x="1006117" y="2145089"/>
            <a:ext cx="8341842" cy="646331"/>
          </a:xfrm>
          <a:prstGeom prst="rect">
            <a:avLst/>
          </a:prstGeom>
          <a:noFill/>
        </p:spPr>
        <p:txBody>
          <a:bodyPr wrap="square">
            <a:spAutoFit/>
          </a:bodyPr>
          <a:lstStyle/>
          <a:p>
            <a:r>
              <a:rPr lang="en-NZ" sz="3600" b="1" i="0" dirty="0">
                <a:solidFill>
                  <a:schemeClr val="bg1"/>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 </a:t>
            </a:r>
            <a:r>
              <a:rPr lang="en-NZ" sz="3600" b="1" i="0" dirty="0">
                <a:solidFill>
                  <a:schemeClr val="bg1"/>
                </a:solidFill>
                <a:effectLst>
                  <a:outerShdw blurRad="38100" dist="38100" dir="2700000" algn="tl">
                    <a:srgbClr val="000000">
                      <a:alpha val="43137"/>
                    </a:srgbClr>
                  </a:outerShdw>
                </a:effectLst>
                <a:latin typeface="National"/>
              </a:rPr>
              <a:t>Making research more relevant</a:t>
            </a:r>
            <a:endParaRPr lang="en-NZ" sz="3600" dirty="0">
              <a:solidFill>
                <a:schemeClr val="bg1"/>
              </a:solidFill>
              <a:effectLst>
                <a:outerShdw blurRad="38100" dist="38100" dir="2700000" algn="tl">
                  <a:srgbClr val="000000">
                    <a:alpha val="43137"/>
                  </a:srgbClr>
                </a:outerShdw>
              </a:effectLst>
            </a:endParaRPr>
          </a:p>
        </p:txBody>
      </p:sp>
      <p:sp>
        <p:nvSpPr>
          <p:cNvPr id="24" name="TextBox 23">
            <a:extLst>
              <a:ext uri="{FF2B5EF4-FFF2-40B4-BE49-F238E27FC236}">
                <a16:creationId xmlns:a16="http://schemas.microsoft.com/office/drawing/2014/main" id="{0417AC98-00CF-3ADA-917D-F26C60259778}"/>
              </a:ext>
            </a:extLst>
          </p:cNvPr>
          <p:cNvSpPr txBox="1"/>
          <p:nvPr/>
        </p:nvSpPr>
        <p:spPr>
          <a:xfrm>
            <a:off x="1006117" y="1280810"/>
            <a:ext cx="8341842" cy="646331"/>
          </a:xfrm>
          <a:prstGeom prst="rect">
            <a:avLst/>
          </a:prstGeom>
          <a:noFill/>
        </p:spPr>
        <p:txBody>
          <a:bodyPr wrap="square">
            <a:spAutoFit/>
          </a:bodyPr>
          <a:lstStyle/>
          <a:p>
            <a:r>
              <a:rPr lang="en-NZ" sz="3600" b="1" i="0" dirty="0">
                <a:solidFill>
                  <a:srgbClr val="FFC000"/>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 </a:t>
            </a:r>
            <a:r>
              <a:rPr lang="en-NZ" sz="3600" b="1" i="0" dirty="0">
                <a:solidFill>
                  <a:srgbClr val="FFC000"/>
                </a:solidFill>
                <a:effectLst>
                  <a:outerShdw blurRad="38100" dist="38100" dir="2700000" algn="tl">
                    <a:srgbClr val="000000">
                      <a:alpha val="43137"/>
                    </a:srgbClr>
                  </a:outerShdw>
                </a:effectLst>
                <a:latin typeface="National"/>
              </a:rPr>
              <a:t>Benefiting society</a:t>
            </a:r>
            <a:endParaRPr lang="en-NZ" sz="3600" dirty="0">
              <a:solidFill>
                <a:srgbClr val="FFC000"/>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8A73D89D-0AF3-E249-A567-FE5B9F66AB57}"/>
              </a:ext>
            </a:extLst>
          </p:cNvPr>
          <p:cNvSpPr txBox="1"/>
          <p:nvPr/>
        </p:nvSpPr>
        <p:spPr>
          <a:xfrm>
            <a:off x="1006117" y="3048192"/>
            <a:ext cx="10346384" cy="646331"/>
          </a:xfrm>
          <a:prstGeom prst="rect">
            <a:avLst/>
          </a:prstGeom>
          <a:noFill/>
        </p:spPr>
        <p:txBody>
          <a:bodyPr wrap="square">
            <a:spAutoFit/>
          </a:bodyPr>
          <a:lstStyle/>
          <a:p>
            <a:r>
              <a:rPr lang="en-NZ" sz="3600" b="1" i="0" dirty="0">
                <a:solidFill>
                  <a:schemeClr val="bg1"/>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 </a:t>
            </a:r>
            <a:r>
              <a:rPr lang="en-US" sz="3600" b="1" i="0" dirty="0">
                <a:solidFill>
                  <a:schemeClr val="bg1"/>
                </a:solidFill>
                <a:effectLst>
                  <a:outerShdw blurRad="38100" dist="38100" dir="2700000" algn="tl">
                    <a:srgbClr val="000000">
                      <a:alpha val="43137"/>
                    </a:srgbClr>
                  </a:outerShdw>
                </a:effectLst>
                <a:latin typeface="National"/>
              </a:rPr>
              <a:t>Making the case for public research funding</a:t>
            </a:r>
            <a:endParaRPr lang="en-NZ" sz="3600" dirty="0">
              <a:solidFill>
                <a:schemeClr val="bg1"/>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E971547F-9D41-7216-2DFE-085D3FC16214}"/>
              </a:ext>
            </a:extLst>
          </p:cNvPr>
          <p:cNvSpPr txBox="1"/>
          <p:nvPr/>
        </p:nvSpPr>
        <p:spPr>
          <a:xfrm>
            <a:off x="1006117" y="3912471"/>
            <a:ext cx="9136106" cy="646331"/>
          </a:xfrm>
          <a:prstGeom prst="rect">
            <a:avLst/>
          </a:prstGeom>
          <a:noFill/>
        </p:spPr>
        <p:txBody>
          <a:bodyPr wrap="square">
            <a:spAutoFit/>
          </a:bodyPr>
          <a:lstStyle/>
          <a:p>
            <a:r>
              <a:rPr lang="en-NZ" sz="3600" b="1" i="0" dirty="0">
                <a:solidFill>
                  <a:schemeClr val="bg1"/>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 </a:t>
            </a:r>
            <a:r>
              <a:rPr lang="en-NZ" sz="3600" b="1" i="0" dirty="0">
                <a:solidFill>
                  <a:schemeClr val="bg1"/>
                </a:solidFill>
                <a:effectLst>
                  <a:outerShdw blurRad="38100" dist="38100" dir="2700000" algn="tl">
                    <a:srgbClr val="000000">
                      <a:alpha val="43137"/>
                    </a:srgbClr>
                  </a:outerShdw>
                </a:effectLst>
                <a:latin typeface="National"/>
              </a:rPr>
              <a:t>Securing future funding</a:t>
            </a:r>
            <a:endParaRPr lang="en-NZ" sz="3600" dirty="0">
              <a:solidFill>
                <a:schemeClr val="bg1"/>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84C32D42-27E5-CEB0-BAEA-797850409F44}"/>
              </a:ext>
            </a:extLst>
          </p:cNvPr>
          <p:cNvSpPr txBox="1"/>
          <p:nvPr/>
        </p:nvSpPr>
        <p:spPr>
          <a:xfrm>
            <a:off x="1006117" y="4776750"/>
            <a:ext cx="8341842" cy="646331"/>
          </a:xfrm>
          <a:prstGeom prst="rect">
            <a:avLst/>
          </a:prstGeom>
          <a:noFill/>
        </p:spPr>
        <p:txBody>
          <a:bodyPr wrap="square">
            <a:spAutoFit/>
          </a:bodyPr>
          <a:lstStyle/>
          <a:p>
            <a:r>
              <a:rPr lang="en-NZ" sz="3600" b="1" i="0" dirty="0">
                <a:solidFill>
                  <a:schemeClr val="bg1"/>
                </a:solidFill>
                <a:effectLst>
                  <a:outerShdw blurRad="38100" dist="38100" dir="2700000" algn="tl">
                    <a:srgbClr val="000000">
                      <a:alpha val="43137"/>
                    </a:srgbClr>
                  </a:outerShdw>
                </a:effectLst>
                <a:latin typeface="Segoe UI Symbol" panose="020B0502040204020203" pitchFamily="34" charset="0"/>
                <a:ea typeface="Segoe UI Symbol" panose="020B0502040204020203" pitchFamily="34" charset="0"/>
              </a:rPr>
              <a:t> </a:t>
            </a:r>
            <a:r>
              <a:rPr lang="en-NZ" sz="3600" b="1" i="0" dirty="0">
                <a:solidFill>
                  <a:schemeClr val="bg1"/>
                </a:solidFill>
                <a:effectLst>
                  <a:outerShdw blurRad="38100" dist="38100" dir="2700000" algn="tl">
                    <a:srgbClr val="000000">
                      <a:alpha val="43137"/>
                    </a:srgbClr>
                  </a:outerShdw>
                </a:effectLst>
                <a:latin typeface="National"/>
              </a:rPr>
              <a:t>Attracting resources</a:t>
            </a:r>
            <a:endParaRPr lang="en-NZ" sz="3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56994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9FBD16-7CD8-BE7A-BECD-4A2788DF1873}"/>
              </a:ext>
            </a:extLst>
          </p:cNvPr>
          <p:cNvSpPr/>
          <p:nvPr/>
        </p:nvSpPr>
        <p:spPr>
          <a:xfrm>
            <a:off x="0" y="0"/>
            <a:ext cx="12192000" cy="6858000"/>
          </a:xfrm>
          <a:prstGeom prst="rect">
            <a:avLst/>
          </a:prstGeom>
          <a:gradFill>
            <a:gsLst>
              <a:gs pos="0">
                <a:srgbClr val="101A09"/>
              </a:gs>
              <a:gs pos="65000">
                <a:srgbClr val="0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5" name="Picture 4">
            <a:extLst>
              <a:ext uri="{FF2B5EF4-FFF2-40B4-BE49-F238E27FC236}">
                <a16:creationId xmlns:a16="http://schemas.microsoft.com/office/drawing/2014/main" id="{45CF3DF1-7B83-E0CD-2A6F-0CB9E09D20B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2975" y="508487"/>
            <a:ext cx="9991725" cy="6876482"/>
          </a:xfrm>
          <a:prstGeom prst="rect">
            <a:avLst/>
          </a:prstGeom>
          <a:noFill/>
          <a:ln>
            <a:noFill/>
          </a:ln>
          <a:effectLst>
            <a:softEdge rad="635000"/>
          </a:effectLst>
        </p:spPr>
      </p:pic>
      <p:sp>
        <p:nvSpPr>
          <p:cNvPr id="6" name="TextBox 5">
            <a:extLst>
              <a:ext uri="{FF2B5EF4-FFF2-40B4-BE49-F238E27FC236}">
                <a16:creationId xmlns:a16="http://schemas.microsoft.com/office/drawing/2014/main" id="{33CB7A5E-7E6C-1340-6852-3C8DBFC7CF2C}"/>
              </a:ext>
            </a:extLst>
          </p:cNvPr>
          <p:cNvSpPr txBox="1"/>
          <p:nvPr/>
        </p:nvSpPr>
        <p:spPr>
          <a:xfrm>
            <a:off x="2082653" y="508974"/>
            <a:ext cx="7712368" cy="1938992"/>
          </a:xfrm>
          <a:prstGeom prst="rect">
            <a:avLst/>
          </a:prstGeom>
          <a:noFill/>
        </p:spPr>
        <p:txBody>
          <a:bodyPr wrap="none" rtlCol="0">
            <a:spAutoFit/>
          </a:bodyPr>
          <a:lstStyle/>
          <a:p>
            <a:pPr algn="ctr"/>
            <a:r>
              <a:rPr lang="en-NZ" sz="7200" b="1" dirty="0">
                <a:solidFill>
                  <a:schemeClr val="bg1"/>
                </a:solidFill>
                <a:effectLst>
                  <a:outerShdw blurRad="38100" dist="38100" dir="2700000" algn="tl">
                    <a:srgbClr val="000000">
                      <a:alpha val="43137"/>
                    </a:srgbClr>
                  </a:outerShdw>
                </a:effectLst>
              </a:rPr>
              <a:t>Pathways to Impact</a:t>
            </a:r>
          </a:p>
          <a:p>
            <a:pPr algn="ctr"/>
            <a:r>
              <a:rPr lang="en-NZ" sz="4400" b="1" dirty="0">
                <a:solidFill>
                  <a:schemeClr val="bg1"/>
                </a:solidFill>
                <a:effectLst>
                  <a:outerShdw blurRad="38100" dist="38100" dir="2700000" algn="tl">
                    <a:srgbClr val="000000">
                      <a:alpha val="43137"/>
                    </a:srgbClr>
                  </a:outerShdw>
                </a:effectLst>
              </a:rPr>
              <a:t>Results Chain Framework</a:t>
            </a:r>
          </a:p>
        </p:txBody>
      </p:sp>
    </p:spTree>
    <p:extLst>
      <p:ext uri="{BB962C8B-B14F-4D97-AF65-F5344CB8AC3E}">
        <p14:creationId xmlns:p14="http://schemas.microsoft.com/office/powerpoint/2010/main" val="1799340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91F34A-4A81-2FE5-9D83-B688D182896E}"/>
              </a:ext>
            </a:extLst>
          </p:cNvPr>
          <p:cNvPicPr>
            <a:picLocks noChangeAspect="1"/>
          </p:cNvPicPr>
          <p:nvPr/>
        </p:nvPicPr>
        <p:blipFill>
          <a:blip r:embed="rId3"/>
          <a:stretch>
            <a:fillRect/>
          </a:stretch>
        </p:blipFill>
        <p:spPr>
          <a:xfrm>
            <a:off x="1101557" y="247650"/>
            <a:ext cx="2679032" cy="6362700"/>
          </a:xfrm>
          <a:prstGeom prst="rect">
            <a:avLst/>
          </a:prstGeom>
        </p:spPr>
      </p:pic>
      <p:sp>
        <p:nvSpPr>
          <p:cNvPr id="17" name="Rectangle: Rounded Corners 16">
            <a:extLst>
              <a:ext uri="{FF2B5EF4-FFF2-40B4-BE49-F238E27FC236}">
                <a16:creationId xmlns:a16="http://schemas.microsoft.com/office/drawing/2014/main" id="{5D74E0A6-4D5E-C1AF-1E43-E09E210E0575}"/>
              </a:ext>
            </a:extLst>
          </p:cNvPr>
          <p:cNvSpPr/>
          <p:nvPr/>
        </p:nvSpPr>
        <p:spPr>
          <a:xfrm>
            <a:off x="4153382" y="247650"/>
            <a:ext cx="2679032" cy="819150"/>
          </a:xfrm>
          <a:prstGeom prst="roundRect">
            <a:avLst/>
          </a:prstGeom>
          <a:solidFill>
            <a:srgbClr val="93BB04"/>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TextBox 15">
            <a:extLst>
              <a:ext uri="{FF2B5EF4-FFF2-40B4-BE49-F238E27FC236}">
                <a16:creationId xmlns:a16="http://schemas.microsoft.com/office/drawing/2014/main" id="{2EFEAC5A-1AE6-3529-AE6E-66D195F2323F}"/>
              </a:ext>
            </a:extLst>
          </p:cNvPr>
          <p:cNvSpPr txBox="1"/>
          <p:nvPr/>
        </p:nvSpPr>
        <p:spPr>
          <a:xfrm>
            <a:off x="4153382" y="334059"/>
            <a:ext cx="2679032" cy="646331"/>
          </a:xfrm>
          <a:prstGeom prst="rect">
            <a:avLst/>
          </a:prstGeom>
          <a:noFill/>
        </p:spPr>
        <p:txBody>
          <a:bodyPr wrap="square" rtlCol="0">
            <a:spAutoFit/>
          </a:bodyPr>
          <a:lstStyle/>
          <a:p>
            <a:pPr algn="ctr"/>
            <a:r>
              <a:rPr lang="en-US"/>
              <a:t>Resources that support research activities</a:t>
            </a:r>
            <a:endParaRPr lang="en-NZ" dirty="0"/>
          </a:p>
        </p:txBody>
      </p:sp>
      <p:sp>
        <p:nvSpPr>
          <p:cNvPr id="18" name="Rectangle: Rounded Corners 17">
            <a:extLst>
              <a:ext uri="{FF2B5EF4-FFF2-40B4-BE49-F238E27FC236}">
                <a16:creationId xmlns:a16="http://schemas.microsoft.com/office/drawing/2014/main" id="{58F13067-9288-AB7D-29B0-0DDF248876B6}"/>
              </a:ext>
            </a:extLst>
          </p:cNvPr>
          <p:cNvSpPr/>
          <p:nvPr/>
        </p:nvSpPr>
        <p:spPr>
          <a:xfrm>
            <a:off x="4153382" y="1219710"/>
            <a:ext cx="2679032" cy="1009739"/>
          </a:xfrm>
          <a:prstGeom prst="roundRect">
            <a:avLst/>
          </a:prstGeom>
          <a:solidFill>
            <a:srgbClr val="93BB04"/>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TextBox 18">
            <a:extLst>
              <a:ext uri="{FF2B5EF4-FFF2-40B4-BE49-F238E27FC236}">
                <a16:creationId xmlns:a16="http://schemas.microsoft.com/office/drawing/2014/main" id="{5FCECFA7-0090-8702-7E00-574E0A1084CB}"/>
              </a:ext>
            </a:extLst>
          </p:cNvPr>
          <p:cNvSpPr txBox="1"/>
          <p:nvPr/>
        </p:nvSpPr>
        <p:spPr>
          <a:xfrm>
            <a:off x="4153382" y="1262914"/>
            <a:ext cx="2679032" cy="923330"/>
          </a:xfrm>
          <a:prstGeom prst="rect">
            <a:avLst/>
          </a:prstGeom>
          <a:noFill/>
        </p:spPr>
        <p:txBody>
          <a:bodyPr wrap="square" rtlCol="0">
            <a:spAutoFit/>
          </a:bodyPr>
          <a:lstStyle/>
          <a:p>
            <a:pPr algn="ctr"/>
            <a:r>
              <a:rPr lang="en-US"/>
              <a:t>Research activities that generate new knowledge &amp; applications</a:t>
            </a:r>
            <a:endParaRPr lang="en-NZ" dirty="0"/>
          </a:p>
        </p:txBody>
      </p:sp>
      <p:sp>
        <p:nvSpPr>
          <p:cNvPr id="20" name="Rectangle: Rounded Corners 19">
            <a:extLst>
              <a:ext uri="{FF2B5EF4-FFF2-40B4-BE49-F238E27FC236}">
                <a16:creationId xmlns:a16="http://schemas.microsoft.com/office/drawing/2014/main" id="{097AD4EA-FE09-0FF1-DA9B-44E5D7826DF3}"/>
              </a:ext>
            </a:extLst>
          </p:cNvPr>
          <p:cNvSpPr/>
          <p:nvPr/>
        </p:nvSpPr>
        <p:spPr>
          <a:xfrm>
            <a:off x="4153382" y="2377119"/>
            <a:ext cx="2679032" cy="1242382"/>
          </a:xfrm>
          <a:prstGeom prst="roundRect">
            <a:avLst/>
          </a:prstGeom>
          <a:solidFill>
            <a:srgbClr val="93BB04"/>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TextBox 20">
            <a:extLst>
              <a:ext uri="{FF2B5EF4-FFF2-40B4-BE49-F238E27FC236}">
                <a16:creationId xmlns:a16="http://schemas.microsoft.com/office/drawing/2014/main" id="{BC3DB020-A8C9-31DE-B792-9AD27C1B1DDE}"/>
              </a:ext>
            </a:extLst>
          </p:cNvPr>
          <p:cNvSpPr txBox="1"/>
          <p:nvPr/>
        </p:nvSpPr>
        <p:spPr>
          <a:xfrm>
            <a:off x="4153382" y="2420322"/>
            <a:ext cx="2679032" cy="1200329"/>
          </a:xfrm>
          <a:prstGeom prst="rect">
            <a:avLst/>
          </a:prstGeom>
          <a:noFill/>
        </p:spPr>
        <p:txBody>
          <a:bodyPr wrap="square" rtlCol="0">
            <a:spAutoFit/>
          </a:bodyPr>
          <a:lstStyle/>
          <a:p>
            <a:pPr algn="ctr"/>
            <a:r>
              <a:rPr lang="en-US"/>
              <a:t>The knowledge, applications and skills developed by research activities</a:t>
            </a:r>
            <a:endParaRPr lang="en-NZ" dirty="0"/>
          </a:p>
        </p:txBody>
      </p:sp>
      <p:sp>
        <p:nvSpPr>
          <p:cNvPr id="22" name="Rectangle: Rounded Corners 21">
            <a:extLst>
              <a:ext uri="{FF2B5EF4-FFF2-40B4-BE49-F238E27FC236}">
                <a16:creationId xmlns:a16="http://schemas.microsoft.com/office/drawing/2014/main" id="{0C83D12B-06C4-34A1-7509-A730B43937D4}"/>
              </a:ext>
            </a:extLst>
          </p:cNvPr>
          <p:cNvSpPr/>
          <p:nvPr/>
        </p:nvSpPr>
        <p:spPr>
          <a:xfrm>
            <a:off x="4153382" y="3762442"/>
            <a:ext cx="2679032" cy="1242382"/>
          </a:xfrm>
          <a:prstGeom prst="roundRect">
            <a:avLst/>
          </a:prstGeom>
          <a:solidFill>
            <a:srgbClr val="93BB04"/>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TextBox 22">
            <a:extLst>
              <a:ext uri="{FF2B5EF4-FFF2-40B4-BE49-F238E27FC236}">
                <a16:creationId xmlns:a16="http://schemas.microsoft.com/office/drawing/2014/main" id="{B7346000-58EB-FC26-39AB-8482E999CA3B}"/>
              </a:ext>
            </a:extLst>
          </p:cNvPr>
          <p:cNvSpPr txBox="1"/>
          <p:nvPr/>
        </p:nvSpPr>
        <p:spPr>
          <a:xfrm>
            <a:off x="4153382" y="3921968"/>
            <a:ext cx="2679032" cy="923330"/>
          </a:xfrm>
          <a:prstGeom prst="rect">
            <a:avLst/>
          </a:prstGeom>
          <a:noFill/>
        </p:spPr>
        <p:txBody>
          <a:bodyPr wrap="square" rtlCol="0">
            <a:spAutoFit/>
          </a:bodyPr>
          <a:lstStyle/>
          <a:p>
            <a:pPr algn="ctr"/>
            <a:r>
              <a:rPr lang="en-US"/>
              <a:t>Mechanisms that lead to impacts by use or application of outputs</a:t>
            </a:r>
            <a:endParaRPr lang="en-NZ" dirty="0"/>
          </a:p>
        </p:txBody>
      </p:sp>
      <p:sp>
        <p:nvSpPr>
          <p:cNvPr id="24" name="Rectangle: Rounded Corners 23">
            <a:extLst>
              <a:ext uri="{FF2B5EF4-FFF2-40B4-BE49-F238E27FC236}">
                <a16:creationId xmlns:a16="http://schemas.microsoft.com/office/drawing/2014/main" id="{C1DFF2D1-C675-B9A5-2CAB-25324DC6F9FC}"/>
              </a:ext>
            </a:extLst>
          </p:cNvPr>
          <p:cNvSpPr/>
          <p:nvPr/>
        </p:nvSpPr>
        <p:spPr>
          <a:xfrm>
            <a:off x="4153382" y="5167544"/>
            <a:ext cx="2679032" cy="1242382"/>
          </a:xfrm>
          <a:prstGeom prst="roundRect">
            <a:avLst/>
          </a:prstGeom>
          <a:solidFill>
            <a:srgbClr val="93BB04"/>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TextBox 24">
            <a:extLst>
              <a:ext uri="{FF2B5EF4-FFF2-40B4-BE49-F238E27FC236}">
                <a16:creationId xmlns:a16="http://schemas.microsoft.com/office/drawing/2014/main" id="{1650A5FC-A182-9E3C-2A69-97245788460B}"/>
              </a:ext>
            </a:extLst>
          </p:cNvPr>
          <p:cNvSpPr txBox="1"/>
          <p:nvPr/>
        </p:nvSpPr>
        <p:spPr>
          <a:xfrm>
            <a:off x="4153382" y="5465569"/>
            <a:ext cx="2679032" cy="646331"/>
          </a:xfrm>
          <a:prstGeom prst="rect">
            <a:avLst/>
          </a:prstGeom>
          <a:noFill/>
        </p:spPr>
        <p:txBody>
          <a:bodyPr wrap="square" rtlCol="0">
            <a:spAutoFit/>
          </a:bodyPr>
          <a:lstStyle/>
          <a:p>
            <a:pPr algn="ctr"/>
            <a:r>
              <a:rPr lang="en-US"/>
              <a:t>A change to the economy, society, or environment</a:t>
            </a:r>
            <a:endParaRPr lang="en-NZ" dirty="0"/>
          </a:p>
        </p:txBody>
      </p:sp>
      <p:sp>
        <p:nvSpPr>
          <p:cNvPr id="27" name="TextBox 26">
            <a:extLst>
              <a:ext uri="{FF2B5EF4-FFF2-40B4-BE49-F238E27FC236}">
                <a16:creationId xmlns:a16="http://schemas.microsoft.com/office/drawing/2014/main" id="{903EA7BC-BDFC-2651-E851-E0F89A3CA994}"/>
              </a:ext>
            </a:extLst>
          </p:cNvPr>
          <p:cNvSpPr txBox="1"/>
          <p:nvPr/>
        </p:nvSpPr>
        <p:spPr>
          <a:xfrm>
            <a:off x="7395707" y="334059"/>
            <a:ext cx="4504193" cy="646331"/>
          </a:xfrm>
          <a:prstGeom prst="rect">
            <a:avLst/>
          </a:prstGeom>
          <a:noFill/>
        </p:spPr>
        <p:txBody>
          <a:bodyPr wrap="square">
            <a:spAutoFit/>
          </a:bodyPr>
          <a:lstStyle/>
          <a:p>
            <a:pPr lvl="0"/>
            <a:r>
              <a:rPr lang="en-GB" sz="1800" i="1"/>
              <a:t>Funding, Knowledge, People, Skills, Existing relationships, Facilities, Equipment</a:t>
            </a:r>
            <a:endParaRPr lang="en-NZ" i="1" dirty="0"/>
          </a:p>
        </p:txBody>
      </p:sp>
      <p:sp>
        <p:nvSpPr>
          <p:cNvPr id="28" name="TextBox 27">
            <a:extLst>
              <a:ext uri="{FF2B5EF4-FFF2-40B4-BE49-F238E27FC236}">
                <a16:creationId xmlns:a16="http://schemas.microsoft.com/office/drawing/2014/main" id="{B11AFB83-E4FE-6A79-B336-5F8FA598CA63}"/>
              </a:ext>
            </a:extLst>
          </p:cNvPr>
          <p:cNvSpPr txBox="1"/>
          <p:nvPr/>
        </p:nvSpPr>
        <p:spPr>
          <a:xfrm>
            <a:off x="7395706" y="1262914"/>
            <a:ext cx="4504193" cy="923330"/>
          </a:xfrm>
          <a:prstGeom prst="rect">
            <a:avLst/>
          </a:prstGeom>
          <a:noFill/>
        </p:spPr>
        <p:txBody>
          <a:bodyPr wrap="square">
            <a:spAutoFit/>
          </a:bodyPr>
          <a:lstStyle/>
          <a:p>
            <a:pPr lvl="0"/>
            <a:r>
              <a:rPr lang="en-US" sz="1800" i="1"/>
              <a:t>Research &amp; Development, Engagement, Collaboration, Co-development, Learning, Experimentation, Theorising, Training</a:t>
            </a:r>
            <a:endParaRPr lang="en-US" sz="1800" i="1" dirty="0"/>
          </a:p>
        </p:txBody>
      </p:sp>
      <p:sp>
        <p:nvSpPr>
          <p:cNvPr id="29" name="TextBox 28">
            <a:extLst>
              <a:ext uri="{FF2B5EF4-FFF2-40B4-BE49-F238E27FC236}">
                <a16:creationId xmlns:a16="http://schemas.microsoft.com/office/drawing/2014/main" id="{E960F252-1D82-0D29-5D19-AC2E387F84B3}"/>
              </a:ext>
            </a:extLst>
          </p:cNvPr>
          <p:cNvSpPr txBox="1"/>
          <p:nvPr/>
        </p:nvSpPr>
        <p:spPr>
          <a:xfrm>
            <a:off x="7395705" y="2426268"/>
            <a:ext cx="4504193" cy="1200329"/>
          </a:xfrm>
          <a:prstGeom prst="rect">
            <a:avLst/>
          </a:prstGeom>
          <a:noFill/>
        </p:spPr>
        <p:txBody>
          <a:bodyPr wrap="square">
            <a:spAutoFit/>
          </a:bodyPr>
          <a:lstStyle/>
          <a:p>
            <a:pPr lvl="0"/>
            <a:r>
              <a:rPr lang="en-US" sz="1800" i="1"/>
              <a:t>Publications, Presentations, Prototypes, Datasets, Patents, Services, Methods &amp; processes, New companies, Reports, Guidelines</a:t>
            </a:r>
            <a:endParaRPr lang="en-US" sz="1800" i="1" dirty="0"/>
          </a:p>
        </p:txBody>
      </p:sp>
      <p:sp>
        <p:nvSpPr>
          <p:cNvPr id="30" name="TextBox 29">
            <a:extLst>
              <a:ext uri="{FF2B5EF4-FFF2-40B4-BE49-F238E27FC236}">
                <a16:creationId xmlns:a16="http://schemas.microsoft.com/office/drawing/2014/main" id="{ED876182-E2DE-8844-D8BB-1F66F3C21476}"/>
              </a:ext>
            </a:extLst>
          </p:cNvPr>
          <p:cNvSpPr txBox="1"/>
          <p:nvPr/>
        </p:nvSpPr>
        <p:spPr>
          <a:xfrm>
            <a:off x="7395704" y="3921968"/>
            <a:ext cx="4504193" cy="923330"/>
          </a:xfrm>
          <a:prstGeom prst="rect">
            <a:avLst/>
          </a:prstGeom>
          <a:noFill/>
        </p:spPr>
        <p:txBody>
          <a:bodyPr wrap="square">
            <a:spAutoFit/>
          </a:bodyPr>
          <a:lstStyle/>
          <a:p>
            <a:pPr lvl="0"/>
            <a:r>
              <a:rPr lang="en-US" sz="1800" i="1"/>
              <a:t>Citations, Licences, Follow-on income, Uptake of device/ therapies, Change in policy, Media coverage</a:t>
            </a:r>
            <a:endParaRPr lang="en-US" sz="1800" i="1" dirty="0"/>
          </a:p>
        </p:txBody>
      </p:sp>
      <p:sp>
        <p:nvSpPr>
          <p:cNvPr id="31" name="TextBox 30">
            <a:extLst>
              <a:ext uri="{FF2B5EF4-FFF2-40B4-BE49-F238E27FC236}">
                <a16:creationId xmlns:a16="http://schemas.microsoft.com/office/drawing/2014/main" id="{9D4C36EA-0BDD-AA95-7DB9-1B086641494D}"/>
              </a:ext>
            </a:extLst>
          </p:cNvPr>
          <p:cNvSpPr txBox="1"/>
          <p:nvPr/>
        </p:nvSpPr>
        <p:spPr>
          <a:xfrm>
            <a:off x="7395703" y="5327069"/>
            <a:ext cx="4504193" cy="923330"/>
          </a:xfrm>
          <a:prstGeom prst="rect">
            <a:avLst/>
          </a:prstGeom>
          <a:noFill/>
        </p:spPr>
        <p:txBody>
          <a:bodyPr wrap="square">
            <a:spAutoFit/>
          </a:bodyPr>
          <a:lstStyle/>
          <a:p>
            <a:pPr lvl="0"/>
            <a:r>
              <a:rPr lang="en-US" sz="1800" i="1"/>
              <a:t>Cultural, Economic, Environmental, Health &amp; Wellbeing, Political, Scientific, Social, Technological, Training</a:t>
            </a:r>
            <a:endParaRPr lang="en-US" sz="1800" i="1" dirty="0"/>
          </a:p>
        </p:txBody>
      </p:sp>
      <p:sp>
        <p:nvSpPr>
          <p:cNvPr id="33" name="TextBox 32">
            <a:extLst>
              <a:ext uri="{FF2B5EF4-FFF2-40B4-BE49-F238E27FC236}">
                <a16:creationId xmlns:a16="http://schemas.microsoft.com/office/drawing/2014/main" id="{3826F52D-EFE8-99CF-973A-E396FC10BAE0}"/>
              </a:ext>
            </a:extLst>
          </p:cNvPr>
          <p:cNvSpPr txBox="1"/>
          <p:nvPr/>
        </p:nvSpPr>
        <p:spPr>
          <a:xfrm>
            <a:off x="5143500" y="6545770"/>
            <a:ext cx="7048500" cy="276999"/>
          </a:xfrm>
          <a:prstGeom prst="rect">
            <a:avLst/>
          </a:prstGeom>
          <a:noFill/>
        </p:spPr>
        <p:txBody>
          <a:bodyPr wrap="square">
            <a:spAutoFit/>
          </a:bodyPr>
          <a:lstStyle/>
          <a:p>
            <a:r>
              <a:rPr lang="en-US" sz="1200" i="1"/>
              <a:t>Source: The Impact of Research, Position paper, October 2019, Ministry of Business. Innovation &amp; Employment</a:t>
            </a:r>
            <a:endParaRPr lang="en-NZ" sz="1200" i="1" dirty="0"/>
          </a:p>
        </p:txBody>
      </p:sp>
    </p:spTree>
    <p:extLst>
      <p:ext uri="{BB962C8B-B14F-4D97-AF65-F5344CB8AC3E}">
        <p14:creationId xmlns:p14="http://schemas.microsoft.com/office/powerpoint/2010/main" val="100552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P spid="18" grpId="0" animBg="1"/>
      <p:bldP spid="19" grpId="0"/>
      <p:bldP spid="20" grpId="0" animBg="1"/>
      <p:bldP spid="21" grpId="0"/>
      <p:bldP spid="22" grpId="0" animBg="1"/>
      <p:bldP spid="23" grpId="0"/>
      <p:bldP spid="24" grpId="0" animBg="1"/>
      <p:bldP spid="25" grpId="0"/>
      <p:bldP spid="27" grpId="0"/>
      <p:bldP spid="28" grpId="0"/>
      <p:bldP spid="29"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2CDF7D-FC80-FFEA-883E-9D2259ACD3E7}"/>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3595856" y="586073"/>
            <a:ext cx="5000287" cy="5685854"/>
          </a:xfrm>
          <a:prstGeom prst="rect">
            <a:avLst/>
          </a:prstGeom>
          <a:noFill/>
        </p:spPr>
      </p:pic>
      <p:sp>
        <p:nvSpPr>
          <p:cNvPr id="2" name="Rectangle 1">
            <a:extLst>
              <a:ext uri="{FF2B5EF4-FFF2-40B4-BE49-F238E27FC236}">
                <a16:creationId xmlns:a16="http://schemas.microsoft.com/office/drawing/2014/main" id="{031AFCC0-A4D8-D5CC-F42F-53F4DEF423F6}"/>
              </a:ext>
            </a:extLst>
          </p:cNvPr>
          <p:cNvSpPr/>
          <p:nvPr/>
        </p:nvSpPr>
        <p:spPr>
          <a:xfrm>
            <a:off x="1191506" y="3759091"/>
            <a:ext cx="3671874" cy="2646878"/>
          </a:xfrm>
          <a:prstGeom prst="rect">
            <a:avLst/>
          </a:prstGeom>
        </p:spPr>
        <p:txBody>
          <a:bodyPr wrap="square">
            <a:spAutoFit/>
          </a:bodyPr>
          <a:lstStyle/>
          <a:p>
            <a:pPr algn="just"/>
            <a:r>
              <a:rPr lang="en-US" sz="8800" spc="300" dirty="0">
                <a:solidFill>
                  <a:schemeClr val="tx1">
                    <a:lumMod val="50000"/>
                    <a:lumOff val="50000"/>
                  </a:schemeClr>
                </a:solidFill>
                <a:latin typeface="Arial Narrow" panose="020B0606020202030204" pitchFamily="34" charset="0"/>
              </a:rPr>
              <a:t>K</a:t>
            </a:r>
            <a:r>
              <a:rPr lang="en-US" sz="16600" spc="300" dirty="0">
                <a:solidFill>
                  <a:schemeClr val="tx1">
                    <a:lumMod val="50000"/>
                    <a:lumOff val="50000"/>
                  </a:schemeClr>
                </a:solidFill>
                <a:latin typeface="Arial Narrow" panose="020B0606020202030204" pitchFamily="34" charset="0"/>
              </a:rPr>
              <a:t> </a:t>
            </a:r>
            <a:r>
              <a:rPr lang="en-US" sz="8800" spc="300" dirty="0">
                <a:solidFill>
                  <a:schemeClr val="tx1">
                    <a:lumMod val="50000"/>
                    <a:lumOff val="50000"/>
                  </a:schemeClr>
                </a:solidFill>
                <a:latin typeface="Arial Narrow" panose="020B0606020202030204" pitchFamily="34" charset="0"/>
              </a:rPr>
              <a:t>Ā</a:t>
            </a:r>
            <a:endParaRPr lang="en-US" sz="8800" spc="300" dirty="0">
              <a:solidFill>
                <a:schemeClr val="tx1">
                  <a:lumMod val="50000"/>
                  <a:lumOff val="50000"/>
                </a:schemeClr>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47905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anuka | Manuka tree, Native garden, Garden landscape design"/>
          <p:cNvPicPr>
            <a:picLocks noChangeAspect="1" noChangeArrowheads="1"/>
          </p:cNvPicPr>
          <p:nvPr/>
        </p:nvPicPr>
        <p:blipFill rotWithShape="1">
          <a:blip r:embed="rId3">
            <a:extLst>
              <a:ext uri="{28A0092B-C50C-407E-A947-70E740481C1C}">
                <a14:useLocalDpi xmlns:a14="http://schemas.microsoft.com/office/drawing/2010/main" val="0"/>
              </a:ext>
            </a:extLst>
          </a:blip>
          <a:srcRect b="25140"/>
          <a:stretch/>
        </p:blipFill>
        <p:spPr bwMode="auto">
          <a:xfrm>
            <a:off x="0" y="889000"/>
            <a:ext cx="12192000" cy="5969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BF18C196-3ABE-43C0-9E5E-32D62974A7DC}" type="slidenum">
              <a:rPr lang="en-NZ" smtClean="0"/>
              <a:t>8</a:t>
            </a:fld>
            <a:endParaRPr lang="en-NZ" dirty="0"/>
          </a:p>
        </p:txBody>
      </p:sp>
      <p:sp>
        <p:nvSpPr>
          <p:cNvPr id="5" name="Rectangle 4"/>
          <p:cNvSpPr/>
          <p:nvPr/>
        </p:nvSpPr>
        <p:spPr>
          <a:xfrm>
            <a:off x="214326" y="105691"/>
            <a:ext cx="2187587" cy="584775"/>
          </a:xfrm>
          <a:prstGeom prst="rect">
            <a:avLst/>
          </a:prstGeom>
        </p:spPr>
        <p:txBody>
          <a:bodyPr wrap="none">
            <a:spAutoFit/>
          </a:bodyPr>
          <a:lstStyle/>
          <a:p>
            <a:r>
              <a:rPr lang="en-US" sz="3200" b="1" dirty="0">
                <a:solidFill>
                  <a:schemeClr val="bg1"/>
                </a:solidFill>
                <a:latin typeface="Arial Narrow" panose="020B0606020202030204" pitchFamily="34" charset="0"/>
              </a:rPr>
              <a:t>Kānuka Tree</a:t>
            </a:r>
            <a:endParaRPr lang="en-NZ" sz="3200" b="1" dirty="0">
              <a:solidFill>
                <a:schemeClr val="bg1"/>
              </a:solidFill>
              <a:latin typeface="Arial Narrow" panose="020B0606020202030204" pitchFamily="34" charset="0"/>
            </a:endParaRPr>
          </a:p>
        </p:txBody>
      </p:sp>
      <p:sp>
        <p:nvSpPr>
          <p:cNvPr id="7" name="Rectangle 6"/>
          <p:cNvSpPr/>
          <p:nvPr/>
        </p:nvSpPr>
        <p:spPr>
          <a:xfrm>
            <a:off x="8334387" y="136525"/>
            <a:ext cx="3671874" cy="1754326"/>
          </a:xfrm>
          <a:prstGeom prst="rect">
            <a:avLst/>
          </a:prstGeom>
        </p:spPr>
        <p:txBody>
          <a:bodyPr wrap="square">
            <a:spAutoFit/>
          </a:bodyPr>
          <a:lstStyle/>
          <a:p>
            <a:pPr algn="just"/>
            <a:r>
              <a:rPr lang="en-US" sz="8000" b="1" dirty="0"/>
              <a:t>Kānuka</a:t>
            </a:r>
            <a:r>
              <a:rPr lang="en-US" sz="8000" b="1" dirty="0">
                <a:effectLst>
                  <a:outerShdw blurRad="38100" dist="38100" dir="2700000" algn="tl">
                    <a:srgbClr val="000000">
                      <a:alpha val="43137"/>
                    </a:srgbClr>
                  </a:outerShdw>
                </a:effectLst>
              </a:rPr>
              <a:t> </a:t>
            </a:r>
          </a:p>
          <a:p>
            <a:pPr algn="just"/>
            <a:r>
              <a:rPr lang="en-US" sz="2800" i="1" dirty="0" err="1"/>
              <a:t>Kunzea</a:t>
            </a:r>
            <a:r>
              <a:rPr lang="en-US" sz="2800" i="1" dirty="0"/>
              <a:t> </a:t>
            </a:r>
            <a:r>
              <a:rPr lang="en-US" sz="2800" i="1" dirty="0" err="1"/>
              <a:t>ericoides</a:t>
            </a:r>
            <a:endParaRPr lang="en-US" sz="2800" dirty="0"/>
          </a:p>
        </p:txBody>
      </p:sp>
    </p:spTree>
    <p:extLst>
      <p:ext uri="{BB962C8B-B14F-4D97-AF65-F5344CB8AC3E}">
        <p14:creationId xmlns:p14="http://schemas.microsoft.com/office/powerpoint/2010/main" val="2643676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AD35AE2F-5E3A-49D9-8DE1-8A333BA40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tree branch with white flowers&#10;&#10;Description automatically generated">
            <a:extLst>
              <a:ext uri="{FF2B5EF4-FFF2-40B4-BE49-F238E27FC236}">
                <a16:creationId xmlns:a16="http://schemas.microsoft.com/office/drawing/2014/main" id="{B112A633-1D4A-F40E-EB81-ABFE0D932621}"/>
              </a:ext>
            </a:extLst>
          </p:cNvPr>
          <p:cNvPicPr>
            <a:picLocks noChangeAspect="1"/>
          </p:cNvPicPr>
          <p:nvPr/>
        </p:nvPicPr>
        <p:blipFill rotWithShape="1">
          <a:blip r:embed="rId3">
            <a:alphaModFix amt="50000"/>
          </a:blip>
          <a:srcRect l="25"/>
          <a:stretch/>
        </p:blipFill>
        <p:spPr>
          <a:xfrm>
            <a:off x="20" y="10"/>
            <a:ext cx="12188930" cy="6857990"/>
          </a:xfrm>
          <a:prstGeom prst="rect">
            <a:avLst/>
          </a:prstGeom>
        </p:spPr>
      </p:pic>
      <p:sp>
        <p:nvSpPr>
          <p:cNvPr id="4" name="Title 1">
            <a:extLst>
              <a:ext uri="{FF2B5EF4-FFF2-40B4-BE49-F238E27FC236}">
                <a16:creationId xmlns:a16="http://schemas.microsoft.com/office/drawing/2014/main" id="{BD370916-CCBD-D374-1CF1-426BF687165F}"/>
              </a:ext>
            </a:extLst>
          </p:cNvPr>
          <p:cNvSpPr txBox="1">
            <a:spLocks/>
          </p:cNvSpPr>
          <p:nvPr/>
        </p:nvSpPr>
        <p:spPr>
          <a:xfrm>
            <a:off x="1524000" y="1122363"/>
            <a:ext cx="9144000" cy="30632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6600" b="1" dirty="0">
                <a:solidFill>
                  <a:schemeClr val="bg1"/>
                </a:solidFill>
                <a:effectLst>
                  <a:outerShdw blurRad="38100" dist="38100" dir="2700000" algn="tl">
                    <a:srgbClr val="000000">
                      <a:alpha val="43137"/>
                    </a:srgbClr>
                  </a:outerShdw>
                </a:effectLst>
                <a:latin typeface="+mn-lt"/>
              </a:rPr>
              <a:t>What’s the big deal about Kānuka?</a:t>
            </a:r>
          </a:p>
        </p:txBody>
      </p:sp>
      <p:sp>
        <p:nvSpPr>
          <p:cNvPr id="16" name="Rectangle 2">
            <a:extLst>
              <a:ext uri="{FF2B5EF4-FFF2-40B4-BE49-F238E27FC236}">
                <a16:creationId xmlns:a16="http://schemas.microsoft.com/office/drawing/2014/main" id="{98072727-1E1A-4B8C-8839-AAB69FA2E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6">
            <a:extLst>
              <a:ext uri="{FF2B5EF4-FFF2-40B4-BE49-F238E27FC236}">
                <a16:creationId xmlns:a16="http://schemas.microsoft.com/office/drawing/2014/main" id="{79EB4626-023C-436D-9F57-9EB460809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902700 h 5416094"/>
              <a:gd name="connsiteX1" fmla="*/ 902700 w 10515600"/>
              <a:gd name="connsiteY1" fmla="*/ 0 h 5416094"/>
              <a:gd name="connsiteX2" fmla="*/ 1746919 w 10515600"/>
              <a:gd name="connsiteY2" fmla="*/ 0 h 5416094"/>
              <a:gd name="connsiteX3" fmla="*/ 2329833 w 10515600"/>
              <a:gd name="connsiteY3" fmla="*/ 0 h 5416094"/>
              <a:gd name="connsiteX4" fmla="*/ 2825644 w 10515600"/>
              <a:gd name="connsiteY4" fmla="*/ 0 h 5416094"/>
              <a:gd name="connsiteX5" fmla="*/ 3582762 w 10515600"/>
              <a:gd name="connsiteY5" fmla="*/ 0 h 5416094"/>
              <a:gd name="connsiteX6" fmla="*/ 4165675 w 10515600"/>
              <a:gd name="connsiteY6" fmla="*/ 0 h 5416094"/>
              <a:gd name="connsiteX7" fmla="*/ 5009894 w 10515600"/>
              <a:gd name="connsiteY7" fmla="*/ 0 h 5416094"/>
              <a:gd name="connsiteX8" fmla="*/ 5505706 w 10515600"/>
              <a:gd name="connsiteY8" fmla="*/ 0 h 5416094"/>
              <a:gd name="connsiteX9" fmla="*/ 6349925 w 10515600"/>
              <a:gd name="connsiteY9" fmla="*/ 0 h 5416094"/>
              <a:gd name="connsiteX10" fmla="*/ 6758634 w 10515600"/>
              <a:gd name="connsiteY10" fmla="*/ 0 h 5416094"/>
              <a:gd name="connsiteX11" fmla="*/ 7428650 w 10515600"/>
              <a:gd name="connsiteY11" fmla="*/ 0 h 5416094"/>
              <a:gd name="connsiteX12" fmla="*/ 8098665 w 10515600"/>
              <a:gd name="connsiteY12" fmla="*/ 0 h 5416094"/>
              <a:gd name="connsiteX13" fmla="*/ 8681579 w 10515600"/>
              <a:gd name="connsiteY13" fmla="*/ 0 h 5416094"/>
              <a:gd name="connsiteX14" fmla="*/ 9612900 w 10515600"/>
              <a:gd name="connsiteY14" fmla="*/ 0 h 5416094"/>
              <a:gd name="connsiteX15" fmla="*/ 10515600 w 10515600"/>
              <a:gd name="connsiteY15" fmla="*/ 902700 h 5416094"/>
              <a:gd name="connsiteX16" fmla="*/ 10515600 w 10515600"/>
              <a:gd name="connsiteY16" fmla="*/ 1504482 h 5416094"/>
              <a:gd name="connsiteX17" fmla="*/ 10515600 w 10515600"/>
              <a:gd name="connsiteY17" fmla="*/ 2178479 h 5416094"/>
              <a:gd name="connsiteX18" fmla="*/ 10515600 w 10515600"/>
              <a:gd name="connsiteY18" fmla="*/ 2780261 h 5416094"/>
              <a:gd name="connsiteX19" fmla="*/ 10515600 w 10515600"/>
              <a:gd name="connsiteY19" fmla="*/ 3273722 h 5416094"/>
              <a:gd name="connsiteX20" fmla="*/ 10515600 w 10515600"/>
              <a:gd name="connsiteY20" fmla="*/ 3803291 h 5416094"/>
              <a:gd name="connsiteX21" fmla="*/ 10515600 w 10515600"/>
              <a:gd name="connsiteY21" fmla="*/ 4513394 h 5416094"/>
              <a:gd name="connsiteX22" fmla="*/ 9612900 w 10515600"/>
              <a:gd name="connsiteY22" fmla="*/ 5416094 h 5416094"/>
              <a:gd name="connsiteX23" fmla="*/ 9117089 w 10515600"/>
              <a:gd name="connsiteY23" fmla="*/ 5416094 h 5416094"/>
              <a:gd name="connsiteX24" fmla="*/ 8708379 w 10515600"/>
              <a:gd name="connsiteY24" fmla="*/ 5416094 h 5416094"/>
              <a:gd name="connsiteX25" fmla="*/ 8299670 w 10515600"/>
              <a:gd name="connsiteY25" fmla="*/ 5416094 h 5416094"/>
              <a:gd name="connsiteX26" fmla="*/ 7629654 w 10515600"/>
              <a:gd name="connsiteY26" fmla="*/ 5416094 h 5416094"/>
              <a:gd name="connsiteX27" fmla="*/ 7133843 w 10515600"/>
              <a:gd name="connsiteY27" fmla="*/ 5416094 h 5416094"/>
              <a:gd name="connsiteX28" fmla="*/ 6376726 w 10515600"/>
              <a:gd name="connsiteY28" fmla="*/ 5416094 h 5416094"/>
              <a:gd name="connsiteX29" fmla="*/ 5880914 w 10515600"/>
              <a:gd name="connsiteY29" fmla="*/ 5416094 h 5416094"/>
              <a:gd name="connsiteX30" fmla="*/ 5123797 w 10515600"/>
              <a:gd name="connsiteY30" fmla="*/ 5416094 h 5416094"/>
              <a:gd name="connsiteX31" fmla="*/ 4715088 w 10515600"/>
              <a:gd name="connsiteY31" fmla="*/ 5416094 h 5416094"/>
              <a:gd name="connsiteX32" fmla="*/ 3957970 w 10515600"/>
              <a:gd name="connsiteY32" fmla="*/ 5416094 h 5416094"/>
              <a:gd name="connsiteX33" fmla="*/ 3462159 w 10515600"/>
              <a:gd name="connsiteY33" fmla="*/ 5416094 h 5416094"/>
              <a:gd name="connsiteX34" fmla="*/ 3053449 w 10515600"/>
              <a:gd name="connsiteY34" fmla="*/ 5416094 h 5416094"/>
              <a:gd name="connsiteX35" fmla="*/ 2557638 w 10515600"/>
              <a:gd name="connsiteY35" fmla="*/ 5416094 h 5416094"/>
              <a:gd name="connsiteX36" fmla="*/ 1800521 w 10515600"/>
              <a:gd name="connsiteY36" fmla="*/ 5416094 h 5416094"/>
              <a:gd name="connsiteX37" fmla="*/ 902700 w 10515600"/>
              <a:gd name="connsiteY37" fmla="*/ 5416094 h 5416094"/>
              <a:gd name="connsiteX38" fmla="*/ 0 w 10515600"/>
              <a:gd name="connsiteY38" fmla="*/ 4513394 h 5416094"/>
              <a:gd name="connsiteX39" fmla="*/ 0 w 10515600"/>
              <a:gd name="connsiteY39" fmla="*/ 3911612 h 5416094"/>
              <a:gd name="connsiteX40" fmla="*/ 0 w 10515600"/>
              <a:gd name="connsiteY40" fmla="*/ 3309829 h 5416094"/>
              <a:gd name="connsiteX41" fmla="*/ 0 w 10515600"/>
              <a:gd name="connsiteY41" fmla="*/ 2780261 h 5416094"/>
              <a:gd name="connsiteX42" fmla="*/ 0 w 10515600"/>
              <a:gd name="connsiteY42" fmla="*/ 2106265 h 5416094"/>
              <a:gd name="connsiteX43" fmla="*/ 0 w 10515600"/>
              <a:gd name="connsiteY43" fmla="*/ 1504482 h 5416094"/>
              <a:gd name="connsiteX44" fmla="*/ 0 w 10515600"/>
              <a:gd name="connsiteY44" fmla="*/ 90270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5600" h="5416094" extrusionOk="0">
                <a:moveTo>
                  <a:pt x="0" y="902700"/>
                </a:moveTo>
                <a:cubicBezTo>
                  <a:pt x="-57306" y="368805"/>
                  <a:pt x="305054" y="37193"/>
                  <a:pt x="902700" y="0"/>
                </a:cubicBezTo>
                <a:cubicBezTo>
                  <a:pt x="1280419" y="-35006"/>
                  <a:pt x="1407743" y="-35339"/>
                  <a:pt x="1746919" y="0"/>
                </a:cubicBezTo>
                <a:cubicBezTo>
                  <a:pt x="2086095" y="35339"/>
                  <a:pt x="2146539" y="-12333"/>
                  <a:pt x="2329833" y="0"/>
                </a:cubicBezTo>
                <a:cubicBezTo>
                  <a:pt x="2513127" y="12333"/>
                  <a:pt x="2706706" y="12952"/>
                  <a:pt x="2825644" y="0"/>
                </a:cubicBezTo>
                <a:cubicBezTo>
                  <a:pt x="2944582" y="-12952"/>
                  <a:pt x="3420817" y="-27100"/>
                  <a:pt x="3582762" y="0"/>
                </a:cubicBezTo>
                <a:cubicBezTo>
                  <a:pt x="3744707" y="27100"/>
                  <a:pt x="4023584" y="-9167"/>
                  <a:pt x="4165675" y="0"/>
                </a:cubicBezTo>
                <a:cubicBezTo>
                  <a:pt x="4307766" y="9167"/>
                  <a:pt x="4770188" y="27031"/>
                  <a:pt x="5009894" y="0"/>
                </a:cubicBezTo>
                <a:cubicBezTo>
                  <a:pt x="5249600" y="-27031"/>
                  <a:pt x="5349881" y="-194"/>
                  <a:pt x="5505706" y="0"/>
                </a:cubicBezTo>
                <a:cubicBezTo>
                  <a:pt x="5661531" y="194"/>
                  <a:pt x="6129254" y="-29363"/>
                  <a:pt x="6349925" y="0"/>
                </a:cubicBezTo>
                <a:cubicBezTo>
                  <a:pt x="6570596" y="29363"/>
                  <a:pt x="6581199" y="-14617"/>
                  <a:pt x="6758634" y="0"/>
                </a:cubicBezTo>
                <a:cubicBezTo>
                  <a:pt x="6936069" y="14617"/>
                  <a:pt x="7246491" y="25675"/>
                  <a:pt x="7428650" y="0"/>
                </a:cubicBezTo>
                <a:cubicBezTo>
                  <a:pt x="7610809" y="-25675"/>
                  <a:pt x="7825190" y="-17078"/>
                  <a:pt x="8098665" y="0"/>
                </a:cubicBezTo>
                <a:cubicBezTo>
                  <a:pt x="8372141" y="17078"/>
                  <a:pt x="8559625" y="-21568"/>
                  <a:pt x="8681579" y="0"/>
                </a:cubicBezTo>
                <a:cubicBezTo>
                  <a:pt x="8803533" y="21568"/>
                  <a:pt x="9307226" y="-46066"/>
                  <a:pt x="9612900" y="0"/>
                </a:cubicBezTo>
                <a:cubicBezTo>
                  <a:pt x="10119954" y="-10560"/>
                  <a:pt x="10418674" y="366684"/>
                  <a:pt x="10515600" y="902700"/>
                </a:cubicBezTo>
                <a:cubicBezTo>
                  <a:pt x="10494548" y="1140809"/>
                  <a:pt x="10524881" y="1252168"/>
                  <a:pt x="10515600" y="1504482"/>
                </a:cubicBezTo>
                <a:cubicBezTo>
                  <a:pt x="10506319" y="1756796"/>
                  <a:pt x="10494309" y="1995078"/>
                  <a:pt x="10515600" y="2178479"/>
                </a:cubicBezTo>
                <a:cubicBezTo>
                  <a:pt x="10536891" y="2361880"/>
                  <a:pt x="10522845" y="2487483"/>
                  <a:pt x="10515600" y="2780261"/>
                </a:cubicBezTo>
                <a:cubicBezTo>
                  <a:pt x="10508355" y="3073039"/>
                  <a:pt x="10533694" y="3138252"/>
                  <a:pt x="10515600" y="3273722"/>
                </a:cubicBezTo>
                <a:cubicBezTo>
                  <a:pt x="10497506" y="3409192"/>
                  <a:pt x="10514952" y="3569910"/>
                  <a:pt x="10515600" y="3803291"/>
                </a:cubicBezTo>
                <a:cubicBezTo>
                  <a:pt x="10516248" y="4036672"/>
                  <a:pt x="10499126" y="4317688"/>
                  <a:pt x="10515600" y="4513394"/>
                </a:cubicBezTo>
                <a:cubicBezTo>
                  <a:pt x="10585499" y="4997151"/>
                  <a:pt x="10115437" y="5453981"/>
                  <a:pt x="9612900" y="5416094"/>
                </a:cubicBezTo>
                <a:cubicBezTo>
                  <a:pt x="9473271" y="5418358"/>
                  <a:pt x="9316384" y="5423764"/>
                  <a:pt x="9117089" y="5416094"/>
                </a:cubicBezTo>
                <a:cubicBezTo>
                  <a:pt x="8917794" y="5408424"/>
                  <a:pt x="8902141" y="5433256"/>
                  <a:pt x="8708379" y="5416094"/>
                </a:cubicBezTo>
                <a:cubicBezTo>
                  <a:pt x="8514617" y="5398933"/>
                  <a:pt x="8454700" y="5422387"/>
                  <a:pt x="8299670" y="5416094"/>
                </a:cubicBezTo>
                <a:cubicBezTo>
                  <a:pt x="8144640" y="5409801"/>
                  <a:pt x="7907022" y="5398388"/>
                  <a:pt x="7629654" y="5416094"/>
                </a:cubicBezTo>
                <a:cubicBezTo>
                  <a:pt x="7352286" y="5433800"/>
                  <a:pt x="7244777" y="5409877"/>
                  <a:pt x="7133843" y="5416094"/>
                </a:cubicBezTo>
                <a:cubicBezTo>
                  <a:pt x="7022909" y="5422311"/>
                  <a:pt x="6748865" y="5379753"/>
                  <a:pt x="6376726" y="5416094"/>
                </a:cubicBezTo>
                <a:cubicBezTo>
                  <a:pt x="6004587" y="5452435"/>
                  <a:pt x="5991442" y="5438860"/>
                  <a:pt x="5880914" y="5416094"/>
                </a:cubicBezTo>
                <a:cubicBezTo>
                  <a:pt x="5770386" y="5393328"/>
                  <a:pt x="5294303" y="5440618"/>
                  <a:pt x="5123797" y="5416094"/>
                </a:cubicBezTo>
                <a:cubicBezTo>
                  <a:pt x="4953291" y="5391570"/>
                  <a:pt x="4828705" y="5430421"/>
                  <a:pt x="4715088" y="5416094"/>
                </a:cubicBezTo>
                <a:cubicBezTo>
                  <a:pt x="4601471" y="5401767"/>
                  <a:pt x="4227806" y="5381491"/>
                  <a:pt x="3957970" y="5416094"/>
                </a:cubicBezTo>
                <a:cubicBezTo>
                  <a:pt x="3688134" y="5450697"/>
                  <a:pt x="3670638" y="5425309"/>
                  <a:pt x="3462159" y="5416094"/>
                </a:cubicBezTo>
                <a:cubicBezTo>
                  <a:pt x="3253680" y="5406879"/>
                  <a:pt x="3167443" y="5432031"/>
                  <a:pt x="3053449" y="5416094"/>
                </a:cubicBezTo>
                <a:cubicBezTo>
                  <a:pt x="2939455" y="5400158"/>
                  <a:pt x="2701485" y="5433995"/>
                  <a:pt x="2557638" y="5416094"/>
                </a:cubicBezTo>
                <a:cubicBezTo>
                  <a:pt x="2413791" y="5398193"/>
                  <a:pt x="2168647" y="5424510"/>
                  <a:pt x="1800521" y="5416094"/>
                </a:cubicBezTo>
                <a:cubicBezTo>
                  <a:pt x="1432395" y="5407678"/>
                  <a:pt x="1261364" y="5454497"/>
                  <a:pt x="902700" y="5416094"/>
                </a:cubicBezTo>
                <a:cubicBezTo>
                  <a:pt x="519468" y="5419760"/>
                  <a:pt x="63003" y="5077223"/>
                  <a:pt x="0" y="4513394"/>
                </a:cubicBezTo>
                <a:cubicBezTo>
                  <a:pt x="-20265" y="4243495"/>
                  <a:pt x="27650" y="4053844"/>
                  <a:pt x="0" y="3911612"/>
                </a:cubicBezTo>
                <a:cubicBezTo>
                  <a:pt x="-27650" y="3769380"/>
                  <a:pt x="24988" y="3469350"/>
                  <a:pt x="0" y="3309829"/>
                </a:cubicBezTo>
                <a:cubicBezTo>
                  <a:pt x="-24988" y="3150308"/>
                  <a:pt x="-16973" y="2933511"/>
                  <a:pt x="0" y="2780261"/>
                </a:cubicBezTo>
                <a:cubicBezTo>
                  <a:pt x="16973" y="2627011"/>
                  <a:pt x="-11552" y="2315258"/>
                  <a:pt x="0" y="2106265"/>
                </a:cubicBezTo>
                <a:cubicBezTo>
                  <a:pt x="11552" y="1897272"/>
                  <a:pt x="-9167" y="1726905"/>
                  <a:pt x="0" y="1504482"/>
                </a:cubicBezTo>
                <a:cubicBezTo>
                  <a:pt x="9167" y="1282059"/>
                  <a:pt x="10972" y="1160784"/>
                  <a:pt x="0" y="90270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6976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dc8256b-c194-4be8-86c7-dbdaeb056b5d">
      <Terms xmlns="http://schemas.microsoft.com/office/infopath/2007/PartnerControls"/>
    </lcf76f155ced4ddcb4097134ff3c332f>
    <TaxCatchAll xmlns="d800a5cf-5799-495b-9b49-f15f7ad25ed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08D6508B7946741B3A513944C9EDD2D" ma:contentTypeVersion="16" ma:contentTypeDescription="Create a new document." ma:contentTypeScope="" ma:versionID="94ff3c9b181fd04af6faf9f9cb1c3ace">
  <xsd:schema xmlns:xsd="http://www.w3.org/2001/XMLSchema" xmlns:xs="http://www.w3.org/2001/XMLSchema" xmlns:p="http://schemas.microsoft.com/office/2006/metadata/properties" xmlns:ns2="4dc8256b-c194-4be8-86c7-dbdaeb056b5d" xmlns:ns3="149855d7-25a2-4ad8-9e6e-66877a3e2862" xmlns:ns4="d800a5cf-5799-495b-9b49-f15f7ad25ed9" targetNamespace="http://schemas.microsoft.com/office/2006/metadata/properties" ma:root="true" ma:fieldsID="4450ba03c4ef646e86089e3d6f271dfb" ns2:_="" ns3:_="" ns4:_="">
    <xsd:import namespace="4dc8256b-c194-4be8-86c7-dbdaeb056b5d"/>
    <xsd:import namespace="149855d7-25a2-4ad8-9e6e-66877a3e2862"/>
    <xsd:import namespace="d800a5cf-5799-495b-9b49-f15f7ad25ed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c8256b-c194-4be8-86c7-dbdaeb056b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5e9cd7a-283a-407b-9b45-84d2c2056e0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9855d7-25a2-4ad8-9e6e-66877a3e286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800a5cf-5799-495b-9b49-f15f7ad25ed9"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80d152c3-48be-427f-aa57-1099a24a3e2b}" ma:internalName="TaxCatchAll" ma:showField="CatchAllData" ma:web="149855d7-25a2-4ad8-9e6e-66877a3e28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B4CC3E2-AE8A-4D8C-B2BF-CF6BB8BB2D0B}">
  <ds:schemaRefs>
    <ds:schemaRef ds:uri="http://schemas.microsoft.com/sharepoint/v3/contenttype/forms"/>
  </ds:schemaRefs>
</ds:datastoreItem>
</file>

<file path=customXml/itemProps2.xml><?xml version="1.0" encoding="utf-8"?>
<ds:datastoreItem xmlns:ds="http://schemas.openxmlformats.org/officeDocument/2006/customXml" ds:itemID="{5183B2E7-E3BE-402F-B398-79E398EF49B0}">
  <ds:schemaRefs>
    <ds:schemaRef ds:uri="http://schemas.microsoft.com/office/2006/metadata/properties"/>
    <ds:schemaRef ds:uri="http://schemas.microsoft.com/office/infopath/2007/PartnerControls"/>
    <ds:schemaRef ds:uri="4dc8256b-c194-4be8-86c7-dbdaeb056b5d"/>
    <ds:schemaRef ds:uri="d800a5cf-5799-495b-9b49-f15f7ad25ed9"/>
  </ds:schemaRefs>
</ds:datastoreItem>
</file>

<file path=customXml/itemProps3.xml><?xml version="1.0" encoding="utf-8"?>
<ds:datastoreItem xmlns:ds="http://schemas.openxmlformats.org/officeDocument/2006/customXml" ds:itemID="{DB204378-7F39-435B-89DD-FE2D650183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c8256b-c194-4be8-86c7-dbdaeb056b5d"/>
    <ds:schemaRef ds:uri="149855d7-25a2-4ad8-9e6e-66877a3e2862"/>
    <ds:schemaRef ds:uri="d800a5cf-5799-495b-9b49-f15f7ad25e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5637</TotalTime>
  <Words>1797</Words>
  <Application>Microsoft Office PowerPoint</Application>
  <PresentationFormat>Widescreen</PresentationFormat>
  <Paragraphs>351</Paragraphs>
  <Slides>39</Slides>
  <Notes>39</Notes>
  <HiddenSlides>0</HiddenSlides>
  <MMClips>3</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 1: Identifying the research need</vt:lpstr>
      <vt:lpstr>PowerPoint Presentation</vt:lpstr>
      <vt:lpstr>Step 2: Defining our impact goal</vt:lpstr>
      <vt:lpstr>Step 3: Mapping our stakeholders</vt:lpstr>
      <vt:lpstr>Step 4: Prioritising stakeholder engagement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Saeid Baroutian</dc:creator>
  <cp:lastModifiedBy>Saeid Baroutian</cp:lastModifiedBy>
  <cp:revision>53</cp:revision>
  <cp:lastPrinted>2023-09-30T18:34:48Z</cp:lastPrinted>
  <dcterms:created xsi:type="dcterms:W3CDTF">2023-09-26T23:11:19Z</dcterms:created>
  <dcterms:modified xsi:type="dcterms:W3CDTF">2023-10-30T21:51:49Z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0x010100D08D6508B7946741B3A513944C9EDD2D</vt:lpwstr>
  </property>
</Properties>
</file>