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 varScale="1">
        <p:scale>
          <a:sx n="73" d="100"/>
          <a:sy n="73" d="100"/>
        </p:scale>
        <p:origin x="2166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25115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3237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9583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319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8197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1784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3833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4409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5389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2961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7257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B053A-377E-49A9-B7BE-6872A548C7E4}" type="datetimeFigureOut">
              <a:rPr lang="en-NZ" smtClean="0"/>
              <a:t>29/07/2022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4345-0B99-4B22-816B-B0BCF7CF99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55241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9356BE-6066-4CDF-8861-918A5EBC0CC5}"/>
              </a:ext>
            </a:extLst>
          </p:cNvPr>
          <p:cNvSpPr txBox="1"/>
          <p:nvPr/>
        </p:nvSpPr>
        <p:spPr>
          <a:xfrm>
            <a:off x="2418444" y="1045813"/>
            <a:ext cx="2021114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Engage with student and educate (e.g. interview) (Course Director or AIA)</a:t>
            </a:r>
            <a:endParaRPr lang="en-NZ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7856CD-0D2F-4199-A794-C192068BA4A8}"/>
              </a:ext>
            </a:extLst>
          </p:cNvPr>
          <p:cNvSpPr txBox="1"/>
          <p:nvPr/>
        </p:nvSpPr>
        <p:spPr>
          <a:xfrm>
            <a:off x="2418444" y="2117656"/>
            <a:ext cx="2021114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Submit student academic integrity breach form (Course Director or AIA)</a:t>
            </a:r>
            <a:endParaRPr lang="en-NZ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CFB7B-6A92-40B6-9A9A-A4DBCD8E01E6}"/>
              </a:ext>
            </a:extLst>
          </p:cNvPr>
          <p:cNvSpPr txBox="1"/>
          <p:nvPr/>
        </p:nvSpPr>
        <p:spPr>
          <a:xfrm>
            <a:off x="2405378" y="3187752"/>
            <a:ext cx="2021114" cy="307777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Process form (AQO)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8CE020-F4F5-4FDE-AD9E-F6200C740E54}"/>
              </a:ext>
            </a:extLst>
          </p:cNvPr>
          <p:cNvSpPr txBox="1"/>
          <p:nvPr/>
        </p:nvSpPr>
        <p:spPr>
          <a:xfrm>
            <a:off x="221113" y="4712367"/>
            <a:ext cx="2021114" cy="738664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Draft and send decision letter (AQO), ccing Course Director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C02A2E-6FD6-4095-BDA0-6578EF8C7F6B}"/>
              </a:ext>
            </a:extLst>
          </p:cNvPr>
          <p:cNvSpPr txBox="1"/>
          <p:nvPr/>
        </p:nvSpPr>
        <p:spPr>
          <a:xfrm>
            <a:off x="2419753" y="3870691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Email student with allegations (AQO)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3307BD-3EC1-46F9-89AC-FE44CB3FF558}"/>
              </a:ext>
            </a:extLst>
          </p:cNvPr>
          <p:cNvSpPr txBox="1"/>
          <p:nvPr/>
        </p:nvSpPr>
        <p:spPr>
          <a:xfrm>
            <a:off x="4625927" y="3847115"/>
            <a:ext cx="1984825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Email student with allegations (AQO)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861BDC-330D-41CB-89A3-D0FD020869BB}"/>
              </a:ext>
            </a:extLst>
          </p:cNvPr>
          <p:cNvSpPr txBox="1"/>
          <p:nvPr/>
        </p:nvSpPr>
        <p:spPr>
          <a:xfrm>
            <a:off x="2417072" y="4720059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Draft decision letter and request approval (AQO)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53DFE3-4695-49A0-8933-34376BBAAD78}"/>
              </a:ext>
            </a:extLst>
          </p:cNvPr>
          <p:cNvSpPr txBox="1"/>
          <p:nvPr/>
        </p:nvSpPr>
        <p:spPr>
          <a:xfrm>
            <a:off x="4589639" y="4719879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Request approval to escalate case (AQO)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E72418-1C7A-415B-A0A0-E9A8AD61E421}"/>
              </a:ext>
            </a:extLst>
          </p:cNvPr>
          <p:cNvSpPr txBox="1"/>
          <p:nvPr/>
        </p:nvSpPr>
        <p:spPr>
          <a:xfrm>
            <a:off x="2412922" y="5577944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Approve (Academic Head or delegate)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EEFD5B-F6E7-4067-A693-770C759037AC}"/>
              </a:ext>
            </a:extLst>
          </p:cNvPr>
          <p:cNvSpPr txBox="1"/>
          <p:nvPr/>
        </p:nvSpPr>
        <p:spPr>
          <a:xfrm>
            <a:off x="4589639" y="5574835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Approve (Academic Head or delegate)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8DB797-BB1F-46E1-9546-EA78563E6F9F}"/>
              </a:ext>
            </a:extLst>
          </p:cNvPr>
          <p:cNvSpPr txBox="1"/>
          <p:nvPr/>
        </p:nvSpPr>
        <p:spPr>
          <a:xfrm>
            <a:off x="4580811" y="6430643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Approve (Associate Dean)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E7B4EA-CEF6-419E-BA95-C99723597B2E}"/>
              </a:ext>
            </a:extLst>
          </p:cNvPr>
          <p:cNvSpPr txBox="1"/>
          <p:nvPr/>
        </p:nvSpPr>
        <p:spPr>
          <a:xfrm>
            <a:off x="2401222" y="7273254"/>
            <a:ext cx="2021113" cy="738664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Send approved decision letter (AQO), ccing Course Director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40DA3B-2FD4-4DBB-8F60-8CD45F554072}"/>
              </a:ext>
            </a:extLst>
          </p:cNvPr>
          <p:cNvSpPr txBox="1"/>
          <p:nvPr/>
        </p:nvSpPr>
        <p:spPr>
          <a:xfrm>
            <a:off x="4589639" y="8122581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Assign case to Discipline Committee (AQO)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9D6455-645D-4539-9423-319C750BBA81}"/>
              </a:ext>
            </a:extLst>
          </p:cNvPr>
          <p:cNvSpPr txBox="1"/>
          <p:nvPr/>
        </p:nvSpPr>
        <p:spPr>
          <a:xfrm>
            <a:off x="221113" y="8935457"/>
            <a:ext cx="6381336" cy="830997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At the end of the process the case is closed.  The student can submit a review request via a web-form.  If they choose to appeal, the case is automatically re-opened and the review process begins.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D65198EA-427F-414A-BF88-28D4E85A60B9}"/>
              </a:ext>
            </a:extLst>
          </p:cNvPr>
          <p:cNvSpPr/>
          <p:nvPr/>
        </p:nvSpPr>
        <p:spPr>
          <a:xfrm>
            <a:off x="3301996" y="1788836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23" name="Arrow: Bent 22">
            <a:extLst>
              <a:ext uri="{FF2B5EF4-FFF2-40B4-BE49-F238E27FC236}">
                <a16:creationId xmlns:a16="http://schemas.microsoft.com/office/drawing/2014/main" id="{2E63114F-D629-4293-85D1-E6B6CD526CD2}"/>
              </a:ext>
            </a:extLst>
          </p:cNvPr>
          <p:cNvSpPr/>
          <p:nvPr/>
        </p:nvSpPr>
        <p:spPr>
          <a:xfrm rot="16200000" flipH="1">
            <a:off x="1491270" y="2930135"/>
            <a:ext cx="558349" cy="1269866"/>
          </a:xfrm>
          <a:prstGeom prst="bentArrow">
            <a:avLst>
              <a:gd name="adj1" fmla="val 14653"/>
              <a:gd name="adj2" fmla="val 17528"/>
              <a:gd name="adj3" fmla="val 14654"/>
              <a:gd name="adj4" fmla="val 43750"/>
            </a:avLst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2405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787311-F541-4831-A69C-B85F80C3D948}"/>
              </a:ext>
            </a:extLst>
          </p:cNvPr>
          <p:cNvSpPr txBox="1"/>
          <p:nvPr/>
        </p:nvSpPr>
        <p:spPr>
          <a:xfrm>
            <a:off x="0" y="0"/>
            <a:ext cx="6858000" cy="954107"/>
          </a:xfrm>
          <a:prstGeom prst="rect">
            <a:avLst/>
          </a:prstGeom>
          <a:solidFill>
            <a:srgbClr val="00467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Managing student academic misconduct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 in coursework</a:t>
            </a:r>
            <a:endParaRPr lang="en-NZ" sz="2800" dirty="0">
              <a:solidFill>
                <a:schemeClr val="bg1"/>
              </a:solidFill>
            </a:endParaRPr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795352E3-E5C7-4B53-A5C7-D5CD7E61E97D}"/>
              </a:ext>
            </a:extLst>
          </p:cNvPr>
          <p:cNvSpPr/>
          <p:nvPr/>
        </p:nvSpPr>
        <p:spPr>
          <a:xfrm>
            <a:off x="3315496" y="2858738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F2E252B7-1234-4B5D-B7A8-7496C7567B41}"/>
              </a:ext>
            </a:extLst>
          </p:cNvPr>
          <p:cNvSpPr/>
          <p:nvPr/>
        </p:nvSpPr>
        <p:spPr>
          <a:xfrm>
            <a:off x="3315496" y="4397745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E3D6E726-D626-4D51-8944-5300A5379379}"/>
              </a:ext>
            </a:extLst>
          </p:cNvPr>
          <p:cNvSpPr/>
          <p:nvPr/>
        </p:nvSpPr>
        <p:spPr>
          <a:xfrm>
            <a:off x="5538401" y="4367599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6C27C5E0-0A23-44F8-8920-61571F40D04F}"/>
              </a:ext>
            </a:extLst>
          </p:cNvPr>
          <p:cNvSpPr/>
          <p:nvPr/>
        </p:nvSpPr>
        <p:spPr>
          <a:xfrm>
            <a:off x="3298643" y="5242418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1D2915A2-F6E1-404F-90CB-C06ADC2FF3D6}"/>
              </a:ext>
            </a:extLst>
          </p:cNvPr>
          <p:cNvSpPr/>
          <p:nvPr/>
        </p:nvSpPr>
        <p:spPr>
          <a:xfrm>
            <a:off x="5538401" y="5248886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3E59F827-0CE9-4A8D-A5A3-1ED63F58D923}"/>
              </a:ext>
            </a:extLst>
          </p:cNvPr>
          <p:cNvSpPr/>
          <p:nvPr/>
        </p:nvSpPr>
        <p:spPr>
          <a:xfrm>
            <a:off x="3282839" y="6949474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3BD43563-CDEC-45E4-9F40-444762757CDF}"/>
              </a:ext>
            </a:extLst>
          </p:cNvPr>
          <p:cNvSpPr/>
          <p:nvPr/>
        </p:nvSpPr>
        <p:spPr>
          <a:xfrm>
            <a:off x="5538401" y="6100795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EB156ABC-AEEE-4448-8D10-742D90CB35E3}"/>
              </a:ext>
            </a:extLst>
          </p:cNvPr>
          <p:cNvSpPr/>
          <p:nvPr/>
        </p:nvSpPr>
        <p:spPr>
          <a:xfrm>
            <a:off x="5538401" y="7808048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DEE5C90-22D9-4D5A-AD3E-C233AE11E4E2}"/>
              </a:ext>
            </a:extLst>
          </p:cNvPr>
          <p:cNvSpPr txBox="1"/>
          <p:nvPr/>
        </p:nvSpPr>
        <p:spPr>
          <a:xfrm>
            <a:off x="1590626" y="2936379"/>
            <a:ext cx="789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PAP</a:t>
            </a:r>
            <a:endParaRPr lang="en-NZ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52D72F5-3BC0-4E40-913C-9833A4471220}"/>
              </a:ext>
            </a:extLst>
          </p:cNvPr>
          <p:cNvSpPr txBox="1"/>
          <p:nvPr/>
        </p:nvSpPr>
        <p:spPr>
          <a:xfrm>
            <a:off x="4631154" y="2935449"/>
            <a:ext cx="11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Major</a:t>
            </a:r>
            <a:endParaRPr lang="en-NZ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99C6BED-8880-40A0-9EC2-3928E2810A02}"/>
              </a:ext>
            </a:extLst>
          </p:cNvPr>
          <p:cNvSpPr txBox="1"/>
          <p:nvPr/>
        </p:nvSpPr>
        <p:spPr>
          <a:xfrm>
            <a:off x="3610344" y="3476300"/>
            <a:ext cx="954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Minor</a:t>
            </a:r>
            <a:endParaRPr lang="en-NZ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" name="Arrow: Bent 40">
            <a:extLst>
              <a:ext uri="{FF2B5EF4-FFF2-40B4-BE49-F238E27FC236}">
                <a16:creationId xmlns:a16="http://schemas.microsoft.com/office/drawing/2014/main" id="{97DD17F5-7605-4553-8BE0-D650E98F216C}"/>
              </a:ext>
            </a:extLst>
          </p:cNvPr>
          <p:cNvSpPr/>
          <p:nvPr/>
        </p:nvSpPr>
        <p:spPr>
          <a:xfrm rot="5400000">
            <a:off x="4820560" y="2898701"/>
            <a:ext cx="558352" cy="1346490"/>
          </a:xfrm>
          <a:prstGeom prst="bentArrow">
            <a:avLst>
              <a:gd name="adj1" fmla="val 14653"/>
              <a:gd name="adj2" fmla="val 17528"/>
              <a:gd name="adj3" fmla="val 14654"/>
              <a:gd name="adj4" fmla="val 43750"/>
            </a:avLst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2405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E675D32-695E-44FF-926C-5152129BC273}"/>
              </a:ext>
            </a:extLst>
          </p:cNvPr>
          <p:cNvSpPr txBox="1"/>
          <p:nvPr/>
        </p:nvSpPr>
        <p:spPr>
          <a:xfrm>
            <a:off x="2408729" y="8338287"/>
            <a:ext cx="202111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Update marks in Canvas (Course Director)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1DBAFBF-D38B-441E-ACBE-DD419FF595BF}"/>
              </a:ext>
            </a:extLst>
          </p:cNvPr>
          <p:cNvSpPr txBox="1"/>
          <p:nvPr/>
        </p:nvSpPr>
        <p:spPr>
          <a:xfrm>
            <a:off x="206902" y="5746393"/>
            <a:ext cx="202111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Update marks in Canvas (Course Director)</a:t>
            </a:r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7336E947-EC47-44BC-AC62-46E994DD3B94}"/>
              </a:ext>
            </a:extLst>
          </p:cNvPr>
          <p:cNvSpPr/>
          <p:nvPr/>
        </p:nvSpPr>
        <p:spPr>
          <a:xfrm>
            <a:off x="1126076" y="4392544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9449BB53-E758-4D90-88B7-1C8DEC7A0EE6}"/>
              </a:ext>
            </a:extLst>
          </p:cNvPr>
          <p:cNvSpPr/>
          <p:nvPr/>
        </p:nvSpPr>
        <p:spPr>
          <a:xfrm>
            <a:off x="3301995" y="8005973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03EAB63-29C8-49B4-835B-0A7E6FD7DE25}"/>
              </a:ext>
            </a:extLst>
          </p:cNvPr>
          <p:cNvSpPr txBox="1"/>
          <p:nvPr/>
        </p:nvSpPr>
        <p:spPr>
          <a:xfrm>
            <a:off x="245871" y="3847115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Email student with allegations (AQO)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E4C5703-8FA2-4C1F-9299-4FCE80160C1A}"/>
              </a:ext>
            </a:extLst>
          </p:cNvPr>
          <p:cNvSpPr txBox="1"/>
          <p:nvPr/>
        </p:nvSpPr>
        <p:spPr>
          <a:xfrm>
            <a:off x="2401223" y="6423886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Approve (Associate Dean)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3AD9E45-EB25-44CC-9E82-9C70EB386ECF}"/>
              </a:ext>
            </a:extLst>
          </p:cNvPr>
          <p:cNvSpPr txBox="1"/>
          <p:nvPr/>
        </p:nvSpPr>
        <p:spPr>
          <a:xfrm>
            <a:off x="4580811" y="7276612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Approve (Provost)</a:t>
            </a:r>
          </a:p>
          <a:p>
            <a:pPr algn="ctr"/>
            <a:endParaRPr lang="en-US" sz="1400" dirty="0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80670C33-19F2-4C96-80EC-C637A9EB877E}"/>
              </a:ext>
            </a:extLst>
          </p:cNvPr>
          <p:cNvSpPr/>
          <p:nvPr/>
        </p:nvSpPr>
        <p:spPr>
          <a:xfrm>
            <a:off x="3294490" y="6096437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49" name="Arrow: Down 48">
            <a:extLst>
              <a:ext uri="{FF2B5EF4-FFF2-40B4-BE49-F238E27FC236}">
                <a16:creationId xmlns:a16="http://schemas.microsoft.com/office/drawing/2014/main" id="{3D5C9B38-2B6B-4F74-B8ED-F1FF87908A5C}"/>
              </a:ext>
            </a:extLst>
          </p:cNvPr>
          <p:cNvSpPr/>
          <p:nvPr/>
        </p:nvSpPr>
        <p:spPr>
          <a:xfrm>
            <a:off x="1126076" y="5445403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50" name="Arrow: Down 49">
            <a:extLst>
              <a:ext uri="{FF2B5EF4-FFF2-40B4-BE49-F238E27FC236}">
                <a16:creationId xmlns:a16="http://schemas.microsoft.com/office/drawing/2014/main" id="{D73D7341-C7AB-4921-B32E-8E05B4204013}"/>
              </a:ext>
            </a:extLst>
          </p:cNvPr>
          <p:cNvSpPr/>
          <p:nvPr/>
        </p:nvSpPr>
        <p:spPr>
          <a:xfrm>
            <a:off x="5538401" y="6949474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51" name="Arrow: Down 50">
            <a:extLst>
              <a:ext uri="{FF2B5EF4-FFF2-40B4-BE49-F238E27FC236}">
                <a16:creationId xmlns:a16="http://schemas.microsoft.com/office/drawing/2014/main" id="{1EC22A3F-56D7-4E4F-BC9E-37B45CD6345D}"/>
              </a:ext>
            </a:extLst>
          </p:cNvPr>
          <p:cNvSpPr/>
          <p:nvPr/>
        </p:nvSpPr>
        <p:spPr>
          <a:xfrm>
            <a:off x="3311929" y="3529618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</p:spTree>
    <p:extLst>
      <p:ext uri="{BB962C8B-B14F-4D97-AF65-F5344CB8AC3E}">
        <p14:creationId xmlns:p14="http://schemas.microsoft.com/office/powerpoint/2010/main" val="376494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af6bd3a-4b1e-4e78-8b37-be337adf1857">
      <UserInfo>
        <DisplayName>Alison Subiantoro</DisplayName>
        <AccountId>169</AccountId>
        <AccountType/>
      </UserInfo>
      <UserInfo>
        <DisplayName>Stephan Resch</DisplayName>
        <AccountId>175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A2C5A90E61754BB7C8E6EF138B7429" ma:contentTypeVersion="9" ma:contentTypeDescription="Create a new document." ma:contentTypeScope="" ma:versionID="832bd1d4dbedda5541ab64db2ff1a5d7">
  <xsd:schema xmlns:xsd="http://www.w3.org/2001/XMLSchema" xmlns:xs="http://www.w3.org/2001/XMLSchema" xmlns:p="http://schemas.microsoft.com/office/2006/metadata/properties" xmlns:ns2="9fb83a2f-de0e-4d40-9970-07720e4446b4" xmlns:ns3="5af6bd3a-4b1e-4e78-8b37-be337adf1857" targetNamespace="http://schemas.microsoft.com/office/2006/metadata/properties" ma:root="true" ma:fieldsID="f53f19b83f8aef59bbefb67b596ff3a2" ns2:_="" ns3:_="">
    <xsd:import namespace="9fb83a2f-de0e-4d40-9970-07720e4446b4"/>
    <xsd:import namespace="5af6bd3a-4b1e-4e78-8b37-be337adf1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b83a2f-de0e-4d40-9970-07720e4446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6bd3a-4b1e-4e78-8b37-be337adf185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AB5FEE-DE40-4FAC-8FE4-9B0AD9E2ED0A}">
  <ds:schemaRefs>
    <ds:schemaRef ds:uri="9fb83a2f-de0e-4d40-9970-07720e4446b4"/>
    <ds:schemaRef ds:uri="http://purl.org/dc/terms/"/>
    <ds:schemaRef ds:uri="http://schemas.microsoft.com/office/2006/documentManagement/types"/>
    <ds:schemaRef ds:uri="5af6bd3a-4b1e-4e78-8b37-be337adf1857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E9006C0-E8E0-4DDA-B993-B3958DDF93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b83a2f-de0e-4d40-9970-07720e4446b4"/>
    <ds:schemaRef ds:uri="5af6bd3a-4b1e-4e78-8b37-be337adf18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C3DE1D-6C5D-4911-A405-D60DA83A3E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210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Allison</dc:creator>
  <cp:lastModifiedBy>Victoria Allison</cp:lastModifiedBy>
  <cp:revision>13</cp:revision>
  <cp:lastPrinted>2022-07-24T20:39:32Z</cp:lastPrinted>
  <dcterms:created xsi:type="dcterms:W3CDTF">2022-07-05T20:12:51Z</dcterms:created>
  <dcterms:modified xsi:type="dcterms:W3CDTF">2022-07-28T21:23:32Z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0x01010078A2C5A90E61754BB7C8E6EF138B7429</vt:lpwstr>
  </property>
</Properties>
</file>